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handoutMasterIdLst>
    <p:handoutMasterId r:id="rId21"/>
  </p:handout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4660"/>
  </p:normalViewPr>
  <p:slideViewPr>
    <p:cSldViewPr showGuides="1">
      <p:cViewPr varScale="1">
        <p:scale>
          <a:sx n="78" d="100"/>
          <a:sy n="78" d="100"/>
        </p:scale>
        <p:origin x="-300" y="-8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10/15/2020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EC0B7183-AC78-4551-B1E4-9418F9E506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DA19E-DECF-473D-A071-5D50484A242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="" xmlns:a16="http://schemas.microsoft.com/office/drawing/2014/main" id="{FF6325F0-8C9D-43DF-A00F-6275232AAB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="" xmlns:a16="http://schemas.microsoft.com/office/drawing/2014/main" id="{49C2A684-C6BE-4B01-9C6B-3065D6798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xmlns="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xmlns="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6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xmlns="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6.3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xmlns="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xmlns="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xmlns="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xmlns="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xmlns="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xmlns="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xmlns="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6.3-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xmlns="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xmlns="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6.3-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xmlns="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xmlns="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xmlns="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xmlns="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0.png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8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4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="" xmlns:a16="http://schemas.microsoft.com/office/drawing/2014/main" id="{EDDD6BB6-8720-459F-BF9C-E6F14A4576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Orthogonality and Least Squares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="" xmlns:a16="http://schemas.microsoft.com/office/drawing/2014/main" id="{C62AD13D-AD71-4DDE-AE43-342F2D50EB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ORTHOGONAL PROJECTIONS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6764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Copyright © 2021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680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4FE4DDB6-02F9-4D24-8622-68958C5D47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68ACC24D-224B-412A-95BF-277C82504496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772098" name="Rectangle 2">
            <a:extLst>
              <a:ext uri="{FF2B5EF4-FFF2-40B4-BE49-F238E27FC236}">
                <a16:creationId xmlns="" xmlns:a16="http://schemas.microsoft.com/office/drawing/2014/main" id="{E5E96777-5699-4ED8-AA50-49C7CCBC8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ORTHOGONAL PROJECTIONS</a:t>
            </a:r>
          </a:p>
        </p:txBody>
      </p:sp>
      <p:sp>
        <p:nvSpPr>
          <p:cNvPr id="772099" name="Rectangle 3">
            <a:extLst>
              <a:ext uri="{FF2B5EF4-FFF2-40B4-BE49-F238E27FC236}">
                <a16:creationId xmlns="" xmlns:a16="http://schemas.microsoft.com/office/drawing/2014/main" id="{F77E9644-EE10-4C09-867C-015D288D7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altLang="en-US" sz="2800" dirty="0"/>
              <a:t>If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is an orthogonal basis for </a:t>
            </a:r>
            <a:r>
              <a:rPr lang="en-US" altLang="en-US" sz="2800" i="1" dirty="0"/>
              <a:t>W</a:t>
            </a:r>
            <a:r>
              <a:rPr lang="en-US" altLang="en-US" sz="2800" dirty="0"/>
              <a:t> and if </a:t>
            </a:r>
            <a:r>
              <a:rPr lang="en-US" altLang="en-US" sz="2800" b="1" dirty="0"/>
              <a:t>y </a:t>
            </a:r>
            <a:r>
              <a:rPr lang="en-US" altLang="en-US" sz="2800" dirty="0"/>
              <a:t>happens to be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, then the formula for </a:t>
            </a:r>
            <a:r>
              <a:rPr lang="en-US" altLang="en-US" sz="2800" dirty="0" err="1"/>
              <a:t>proj</a:t>
            </a:r>
            <a:r>
              <a:rPr lang="en-US" altLang="en-US" sz="2800" i="1" baseline="-25000" dirty="0" err="1"/>
              <a:t>W</a:t>
            </a:r>
            <a:r>
              <a:rPr lang="en-US" altLang="en-US" sz="2800" b="1" dirty="0" err="1"/>
              <a:t>y</a:t>
            </a:r>
            <a:r>
              <a:rPr lang="en-US" altLang="en-US" sz="2800" dirty="0"/>
              <a:t> is exactly the same as the representation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given in Theorem 5 in Section 6.2.</a:t>
            </a:r>
          </a:p>
          <a:p>
            <a:endParaRPr lang="en-US" altLang="en-US" sz="2800" dirty="0"/>
          </a:p>
          <a:p>
            <a:r>
              <a:rPr lang="en-US" altLang="en-US" sz="2800" dirty="0"/>
              <a:t>In this case,                   .</a:t>
            </a:r>
          </a:p>
          <a:p>
            <a:endParaRPr lang="en-US" altLang="en-US" sz="2800" dirty="0"/>
          </a:p>
          <a:p>
            <a:r>
              <a:rPr lang="en-US" altLang="en-US" sz="2800" dirty="0"/>
              <a:t>If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is in                                      , then                    .</a:t>
            </a:r>
          </a:p>
        </p:txBody>
      </p:sp>
      <p:graphicFrame>
        <p:nvGraphicFramePr>
          <p:cNvPr id="772100" name="Object 4">
            <a:extLst>
              <a:ext uri="{FF2B5EF4-FFF2-40B4-BE49-F238E27FC236}">
                <a16:creationId xmlns="" xmlns:a16="http://schemas.microsoft.com/office/drawing/2014/main" id="{D037AE8C-B6B3-4A61-B917-CE9FCC973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07418"/>
              </p:ext>
            </p:extLst>
          </p:nvPr>
        </p:nvGraphicFramePr>
        <p:xfrm>
          <a:off x="2584450" y="3797300"/>
          <a:ext cx="172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726920" imgH="482400" progId="Equation.DSMT4">
                  <p:embed/>
                </p:oleObj>
              </mc:Choice>
              <mc:Fallback>
                <p:oleObj name="Equation" r:id="rId3" imgW="1726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3797300"/>
                        <a:ext cx="172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01" name="Object 5">
            <a:extLst>
              <a:ext uri="{FF2B5EF4-FFF2-40B4-BE49-F238E27FC236}">
                <a16:creationId xmlns="" xmlns:a16="http://schemas.microsoft.com/office/drawing/2014/main" id="{45F4D6A3-4E5B-4F9E-BA21-A9A33D4F1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73743"/>
              </p:ext>
            </p:extLst>
          </p:nvPr>
        </p:nvGraphicFramePr>
        <p:xfrm>
          <a:off x="2190750" y="4838700"/>
          <a:ext cx="331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3314520" imgH="520560" progId="Equation.DSMT4">
                  <p:embed/>
                </p:oleObj>
              </mc:Choice>
              <mc:Fallback>
                <p:oleObj name="Equation" r:id="rId5" imgW="33145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838700"/>
                        <a:ext cx="3314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02" name="Object 6">
            <a:extLst>
              <a:ext uri="{FF2B5EF4-FFF2-40B4-BE49-F238E27FC236}">
                <a16:creationId xmlns="" xmlns:a16="http://schemas.microsoft.com/office/drawing/2014/main" id="{E17A3D51-A6F0-4FB0-BB11-2F4F1570B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3671"/>
              </p:ext>
            </p:extLst>
          </p:nvPr>
        </p:nvGraphicFramePr>
        <p:xfrm>
          <a:off x="6343650" y="4826000"/>
          <a:ext cx="172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7" imgW="1726920" imgH="482400" progId="Equation.DSMT4">
                  <p:embed/>
                </p:oleObj>
              </mc:Choice>
              <mc:Fallback>
                <p:oleObj name="Equation" r:id="rId7" imgW="1726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4826000"/>
                        <a:ext cx="172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816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="" xmlns:a16="http://schemas.microsoft.com/office/drawing/2014/main" id="{10AC5EF2-9F9B-426A-8EEE-95BDBCA4BB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3EA031CF-43D5-4C2B-842F-934739AAE821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773122" name="Rectangle 2">
            <a:extLst>
              <a:ext uri="{FF2B5EF4-FFF2-40B4-BE49-F238E27FC236}">
                <a16:creationId xmlns="" xmlns:a16="http://schemas.microsoft.com/office/drawing/2014/main" id="{172376BD-0C36-4B1F-BC49-701371B5B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BEST APPROXIMATION THEOREM</a:t>
            </a:r>
          </a:p>
        </p:txBody>
      </p:sp>
      <p:sp>
        <p:nvSpPr>
          <p:cNvPr id="773123" name="Rectangle 3">
            <a:extLst>
              <a:ext uri="{FF2B5EF4-FFF2-40B4-BE49-F238E27FC236}">
                <a16:creationId xmlns="" xmlns:a16="http://schemas.microsoft.com/office/drawing/2014/main" id="{39BD25EE-4959-4AE4-9968-6603AAA1A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334000"/>
          </a:xfrm>
        </p:spPr>
        <p:txBody>
          <a:bodyPr/>
          <a:lstStyle/>
          <a:p>
            <a:r>
              <a:rPr lang="en-US" altLang="en-US" sz="2800" b="1" dirty="0"/>
              <a:t>Theorem 9: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W</a:t>
            </a:r>
            <a:r>
              <a:rPr lang="en-US" altLang="en-US" sz="2800" dirty="0"/>
              <a:t> be a subspace of     , let </a:t>
            </a:r>
            <a:r>
              <a:rPr lang="en-US" altLang="en-US" sz="2800" b="1" dirty="0"/>
              <a:t>y</a:t>
            </a:r>
            <a:r>
              <a:rPr lang="en-US" altLang="en-US" sz="2800" dirty="0"/>
              <a:t> be any vector in     , and let     be the orthogonal projection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onto </a:t>
            </a:r>
            <a:r>
              <a:rPr lang="en-US" altLang="en-US" sz="2800" i="1" dirty="0"/>
              <a:t>W</a:t>
            </a:r>
            <a:r>
              <a:rPr lang="en-US" altLang="en-US" sz="2800" dirty="0"/>
              <a:t>. Then     is the closest point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y</a:t>
            </a:r>
            <a:r>
              <a:rPr lang="en-US" altLang="en-US" sz="2800" dirty="0"/>
              <a:t>, in the sense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</a:t>
            </a:r>
            <a:r>
              <a:rPr lang="en-US" altLang="en-US" sz="2800" dirty="0" smtClean="0"/>
              <a:t>         (</a:t>
            </a:r>
            <a:r>
              <a:rPr lang="en-US" altLang="en-US" sz="2800" dirty="0"/>
              <a:t>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for all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 distinct from    .</a:t>
            </a:r>
          </a:p>
          <a:p>
            <a:r>
              <a:rPr lang="en-US" altLang="en-US" sz="2800" dirty="0"/>
              <a:t>The vector    in Theorem 9 is called </a:t>
            </a:r>
            <a:r>
              <a:rPr lang="en-US" altLang="en-US" sz="2800" b="1" dirty="0"/>
              <a:t>the best approximation to y by elements of</a:t>
            </a:r>
            <a:r>
              <a:rPr lang="en-US" altLang="en-US" sz="2800" dirty="0"/>
              <a:t> </a:t>
            </a:r>
            <a:r>
              <a:rPr lang="en-US" altLang="en-US" sz="2800" i="1" dirty="0"/>
              <a:t>W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 distance from </a:t>
            </a:r>
            <a:r>
              <a:rPr lang="en-US" altLang="en-US" sz="2800" b="1" dirty="0"/>
              <a:t>y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given by             , can be regarded as the “error” of using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place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Theorem 9 says that this error is minimized when          .</a:t>
            </a:r>
          </a:p>
        </p:txBody>
      </p:sp>
      <p:graphicFrame>
        <p:nvGraphicFramePr>
          <p:cNvPr id="773124" name="Object 4">
            <a:extLst>
              <a:ext uri="{FF2B5EF4-FFF2-40B4-BE49-F238E27FC236}">
                <a16:creationId xmlns="" xmlns:a16="http://schemas.microsoft.com/office/drawing/2014/main" id="{BB15EF0A-B0FF-4DB5-BD08-372E8D02D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1155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11557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25" name="Object 5">
            <a:extLst>
              <a:ext uri="{FF2B5EF4-FFF2-40B4-BE49-F238E27FC236}">
                <a16:creationId xmlns="" xmlns:a16="http://schemas.microsoft.com/office/drawing/2014/main" id="{1F4F5166-7FE6-4689-A83F-9EF585957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000396"/>
              </p:ext>
            </p:extLst>
          </p:nvPr>
        </p:nvGraphicFramePr>
        <p:xfrm>
          <a:off x="3644900" y="16256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5" imgW="253800" imgH="444240" progId="Equation.DSMT4">
                  <p:embed/>
                </p:oleObj>
              </mc:Choice>
              <mc:Fallback>
                <p:oleObj name="Equation" r:id="rId5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6256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26" name="Object 6">
            <a:extLst>
              <a:ext uri="{FF2B5EF4-FFF2-40B4-BE49-F238E27FC236}">
                <a16:creationId xmlns="" xmlns:a16="http://schemas.microsoft.com/office/drawing/2014/main" id="{20D85C8F-0770-404B-A236-10C19EFA4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4700" y="1587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5875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27" name="Object 7">
            <a:extLst>
              <a:ext uri="{FF2B5EF4-FFF2-40B4-BE49-F238E27FC236}">
                <a16:creationId xmlns="" xmlns:a16="http://schemas.microsoft.com/office/drawing/2014/main" id="{8CDB55C4-0936-4F2B-991B-1811A4039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970168"/>
              </p:ext>
            </p:extLst>
          </p:nvPr>
        </p:nvGraphicFramePr>
        <p:xfrm>
          <a:off x="2298700" y="40259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9" imgW="253800" imgH="444240" progId="Equation.DSMT4">
                  <p:embed/>
                </p:oleObj>
              </mc:Choice>
              <mc:Fallback>
                <p:oleObj name="Equation" r:id="rId9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40259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28" name="Object 8">
            <a:extLst>
              <a:ext uri="{FF2B5EF4-FFF2-40B4-BE49-F238E27FC236}">
                <a16:creationId xmlns="" xmlns:a16="http://schemas.microsoft.com/office/drawing/2014/main" id="{37FE8D85-FA6C-4B5C-9FCD-47520EEBD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067497"/>
              </p:ext>
            </p:extLst>
          </p:nvPr>
        </p:nvGraphicFramePr>
        <p:xfrm>
          <a:off x="4597400" y="35179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1" imgW="253800" imgH="444240" progId="Equation.DSMT4">
                  <p:embed/>
                </p:oleObj>
              </mc:Choice>
              <mc:Fallback>
                <p:oleObj name="Equation" r:id="rId11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35179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29" name="Object 9">
            <a:extLst>
              <a:ext uri="{FF2B5EF4-FFF2-40B4-BE49-F238E27FC236}">
                <a16:creationId xmlns="" xmlns:a16="http://schemas.microsoft.com/office/drawing/2014/main" id="{CC474830-9B6D-489F-985C-78DA83C27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187881"/>
              </p:ext>
            </p:extLst>
          </p:nvPr>
        </p:nvGraphicFramePr>
        <p:xfrm>
          <a:off x="3479800" y="2946400"/>
          <a:ext cx="2552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13" imgW="2552400" imgH="558720" progId="Equation.DSMT4">
                  <p:embed/>
                </p:oleObj>
              </mc:Choice>
              <mc:Fallback>
                <p:oleObj name="Equation" r:id="rId13" imgW="25524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2946400"/>
                        <a:ext cx="2552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30" name="Object 10">
            <a:extLst>
              <a:ext uri="{FF2B5EF4-FFF2-40B4-BE49-F238E27FC236}">
                <a16:creationId xmlns="" xmlns:a16="http://schemas.microsoft.com/office/drawing/2014/main" id="{4EB6EA25-81CA-4188-A0D9-0C7026064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165505"/>
              </p:ext>
            </p:extLst>
          </p:nvPr>
        </p:nvGraphicFramePr>
        <p:xfrm>
          <a:off x="2743200" y="20701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15" imgW="253800" imgH="444240" progId="Equation.DSMT4">
                  <p:embed/>
                </p:oleObj>
              </mc:Choice>
              <mc:Fallback>
                <p:oleObj name="Equation" r:id="rId15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701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31" name="Object 11">
            <a:extLst>
              <a:ext uri="{FF2B5EF4-FFF2-40B4-BE49-F238E27FC236}">
                <a16:creationId xmlns="" xmlns:a16="http://schemas.microsoft.com/office/drawing/2014/main" id="{6425901A-8B44-40AB-A03C-1DD79955B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76024"/>
              </p:ext>
            </p:extLst>
          </p:nvPr>
        </p:nvGraphicFramePr>
        <p:xfrm>
          <a:off x="5676900" y="4889500"/>
          <a:ext cx="1092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17" imgW="1091880" imgH="558720" progId="Equation.DSMT4">
                  <p:embed/>
                </p:oleObj>
              </mc:Choice>
              <mc:Fallback>
                <p:oleObj name="Equation" r:id="rId17" imgW="1091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4889500"/>
                        <a:ext cx="1092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32" name="Object 12">
            <a:extLst>
              <a:ext uri="{FF2B5EF4-FFF2-40B4-BE49-F238E27FC236}">
                <a16:creationId xmlns="" xmlns:a16="http://schemas.microsoft.com/office/drawing/2014/main" id="{6F4D4C7F-49B6-49ED-BBC9-826832362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337722"/>
              </p:ext>
            </p:extLst>
          </p:nvPr>
        </p:nvGraphicFramePr>
        <p:xfrm>
          <a:off x="7810500" y="59055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19" imgW="888840" imgH="444240" progId="Equation.DSMT4">
                  <p:embed/>
                </p:oleObj>
              </mc:Choice>
              <mc:Fallback>
                <p:oleObj name="Equation" r:id="rId19" imgW="888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5905500"/>
                        <a:ext cx="88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529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EA88DD76-864E-485A-9B37-1E67FBFAC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2828A5F4-F9DF-4FCA-9EAA-3F2121D68472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774146" name="Rectangle 2">
            <a:extLst>
              <a:ext uri="{FF2B5EF4-FFF2-40B4-BE49-F238E27FC236}">
                <a16:creationId xmlns="" xmlns:a16="http://schemas.microsoft.com/office/drawing/2014/main" id="{B5EE860E-2E54-4A32-BAB9-9472BCA30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BEST APPROXIMATION THEOREM</a:t>
            </a:r>
          </a:p>
        </p:txBody>
      </p:sp>
      <p:sp>
        <p:nvSpPr>
          <p:cNvPr id="774147" name="Rectangle 3">
            <a:extLst>
              <a:ext uri="{FF2B5EF4-FFF2-40B4-BE49-F238E27FC236}">
                <a16:creationId xmlns="" xmlns:a16="http://schemas.microsoft.com/office/drawing/2014/main" id="{38143031-1A95-479B-9446-F7DB2FF0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altLang="en-US" sz="2800" dirty="0"/>
              <a:t>Inequality (3) leads to a new proof that    does not depend on the particular orthogonal basis used to compute it.</a:t>
            </a:r>
          </a:p>
          <a:p>
            <a:endParaRPr lang="en-US" altLang="en-US" sz="2800" dirty="0"/>
          </a:p>
          <a:p>
            <a:r>
              <a:rPr lang="en-US" altLang="en-US" sz="2800" dirty="0"/>
              <a:t>If a different orthogonal basis for </a:t>
            </a:r>
            <a:r>
              <a:rPr lang="en-US" altLang="en-US" sz="2800" i="1" dirty="0"/>
              <a:t>W</a:t>
            </a:r>
            <a:r>
              <a:rPr lang="en-US" altLang="en-US" sz="2800" dirty="0"/>
              <a:t> were used to construct an orthogonal projection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, then this projection would also be the closest point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 to </a:t>
            </a:r>
            <a:r>
              <a:rPr lang="en-US" altLang="en-US" sz="2800" b="1" dirty="0"/>
              <a:t>y</a:t>
            </a:r>
            <a:r>
              <a:rPr lang="en-US" altLang="en-US" sz="2800" dirty="0"/>
              <a:t>, namely,   .</a:t>
            </a:r>
          </a:p>
        </p:txBody>
      </p:sp>
      <p:graphicFrame>
        <p:nvGraphicFramePr>
          <p:cNvPr id="774148" name="Object 4">
            <a:extLst>
              <a:ext uri="{FF2B5EF4-FFF2-40B4-BE49-F238E27FC236}">
                <a16:creationId xmlns="" xmlns:a16="http://schemas.microsoft.com/office/drawing/2014/main" id="{C70F692E-6C82-4E95-9070-336BB8A3F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077901"/>
              </p:ext>
            </p:extLst>
          </p:nvPr>
        </p:nvGraphicFramePr>
        <p:xfrm>
          <a:off x="6451600" y="15748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253800" imgH="444240" progId="Equation.DSMT4">
                  <p:embed/>
                </p:oleObj>
              </mc:Choice>
              <mc:Fallback>
                <p:oleObj name="Equation" r:id="rId3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15748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49" name="Object 5">
            <a:extLst>
              <a:ext uri="{FF2B5EF4-FFF2-40B4-BE49-F238E27FC236}">
                <a16:creationId xmlns="" xmlns:a16="http://schemas.microsoft.com/office/drawing/2014/main" id="{A83090E4-DE0F-4A99-AAD2-0ECA39D37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47406"/>
              </p:ext>
            </p:extLst>
          </p:nvPr>
        </p:nvGraphicFramePr>
        <p:xfrm>
          <a:off x="2044700" y="47371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253800" imgH="444240" progId="Equation.DSMT4">
                  <p:embed/>
                </p:oleObj>
              </mc:Choice>
              <mc:Fallback>
                <p:oleObj name="Equation" r:id="rId5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47371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47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4FA3D58B-3DC5-4F30-95D8-844502B2B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40C07B59-E956-4053-A972-D3C72EC7EB56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775170" name="Rectangle 2">
            <a:extLst>
              <a:ext uri="{FF2B5EF4-FFF2-40B4-BE49-F238E27FC236}">
                <a16:creationId xmlns="" xmlns:a16="http://schemas.microsoft.com/office/drawing/2014/main" id="{B4C0A720-CCCD-480E-83B6-4FDC973DD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BEST APPROXIMATION THEOREM</a:t>
            </a:r>
          </a:p>
        </p:txBody>
      </p:sp>
      <p:sp>
        <p:nvSpPr>
          <p:cNvPr id="775171" name="Rectangle 3">
            <a:extLst>
              <a:ext uri="{FF2B5EF4-FFF2-40B4-BE49-F238E27FC236}">
                <a16:creationId xmlns="" xmlns:a16="http://schemas.microsoft.com/office/drawing/2014/main" id="{EE6DF736-306D-43E1-992E-F068C5DF5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4102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Take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 distinct from   . See the following figure.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Then            is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By the Orthogonal Decomposition Theorem,           is orthogonal to </a:t>
            </a:r>
            <a:r>
              <a:rPr lang="en-US" altLang="en-US" sz="2800" i="1" dirty="0"/>
              <a:t>W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In particular,           is orthogonal to           (which </a:t>
            </a:r>
            <a:r>
              <a:rPr lang="en-US" altLang="en-US" sz="2800" dirty="0" smtClean="0"/>
              <a:t>is </a:t>
            </a:r>
            <a:r>
              <a:rPr lang="en-US" altLang="en-US" sz="2800" dirty="0"/>
              <a:t>in </a:t>
            </a:r>
            <a:r>
              <a:rPr lang="en-US" altLang="en-US" sz="2800" i="1" dirty="0"/>
              <a:t>W </a:t>
            </a:r>
            <a:r>
              <a:rPr lang="en-US" altLang="en-US" sz="2800" dirty="0"/>
              <a:t>).</a:t>
            </a:r>
          </a:p>
        </p:txBody>
      </p:sp>
      <p:graphicFrame>
        <p:nvGraphicFramePr>
          <p:cNvPr id="775172" name="Object 4">
            <a:extLst>
              <a:ext uri="{FF2B5EF4-FFF2-40B4-BE49-F238E27FC236}">
                <a16:creationId xmlns="" xmlns:a16="http://schemas.microsoft.com/office/drawing/2014/main" id="{6DE8AE4A-FD0F-4A6E-8B99-EAE3B378F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400" y="12065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253800" imgH="444240" progId="Equation.DSMT4">
                  <p:embed/>
                </p:oleObj>
              </mc:Choice>
              <mc:Fallback>
                <p:oleObj name="Equation" r:id="rId3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2065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3" name="Object 5">
            <a:extLst>
              <a:ext uri="{FF2B5EF4-FFF2-40B4-BE49-F238E27FC236}">
                <a16:creationId xmlns="" xmlns:a16="http://schemas.microsoft.com/office/drawing/2014/main" id="{771443C1-0228-4825-809D-3570A0D14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944855"/>
              </p:ext>
            </p:extLst>
          </p:nvPr>
        </p:nvGraphicFramePr>
        <p:xfrm>
          <a:off x="1714500" y="4191000"/>
          <a:ext cx="85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5" imgW="850680" imgH="444240" progId="Equation.DSMT4">
                  <p:embed/>
                </p:oleObj>
              </mc:Choice>
              <mc:Fallback>
                <p:oleObj name="Equation" r:id="rId5" imgW="850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191000"/>
                        <a:ext cx="850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4" name="Object 6">
            <a:extLst>
              <a:ext uri="{FF2B5EF4-FFF2-40B4-BE49-F238E27FC236}">
                <a16:creationId xmlns="" xmlns:a16="http://schemas.microsoft.com/office/drawing/2014/main" id="{777781AE-9AC1-40DE-B9A3-B33287EC4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92505"/>
              </p:ext>
            </p:extLst>
          </p:nvPr>
        </p:nvGraphicFramePr>
        <p:xfrm>
          <a:off x="7277100" y="469900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7" imgW="838080" imgH="444240" progId="Equation.DSMT4">
                  <p:embed/>
                </p:oleObj>
              </mc:Choice>
              <mc:Fallback>
                <p:oleObj name="Equation" r:id="rId7" imgW="83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4699000"/>
                        <a:ext cx="83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5" name="Object 7">
            <a:extLst>
              <a:ext uri="{FF2B5EF4-FFF2-40B4-BE49-F238E27FC236}">
                <a16:creationId xmlns="" xmlns:a16="http://schemas.microsoft.com/office/drawing/2014/main" id="{FD065E6F-4FCC-41C4-B112-790D86E66C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177569"/>
              </p:ext>
            </p:extLst>
          </p:nvPr>
        </p:nvGraphicFramePr>
        <p:xfrm>
          <a:off x="2768600" y="565150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9" imgW="838080" imgH="444240" progId="Equation.DSMT4">
                  <p:embed/>
                </p:oleObj>
              </mc:Choice>
              <mc:Fallback>
                <p:oleObj name="Equation" r:id="rId9" imgW="83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651500"/>
                        <a:ext cx="83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6" name="Object 8">
            <a:extLst>
              <a:ext uri="{FF2B5EF4-FFF2-40B4-BE49-F238E27FC236}">
                <a16:creationId xmlns="" xmlns:a16="http://schemas.microsoft.com/office/drawing/2014/main" id="{A3C20FE5-DB49-4BA9-9350-7C325C6C2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87698"/>
              </p:ext>
            </p:extLst>
          </p:nvPr>
        </p:nvGraphicFramePr>
        <p:xfrm>
          <a:off x="5994400" y="5638800"/>
          <a:ext cx="85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1" imgW="850680" imgH="444240" progId="Equation.DSMT4">
                  <p:embed/>
                </p:oleObj>
              </mc:Choice>
              <mc:Fallback>
                <p:oleObj name="Equation" r:id="rId11" imgW="850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5638800"/>
                        <a:ext cx="850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75205" name="Picture 3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25445"/>
            <a:ext cx="3352800" cy="190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5206" name="Picture 3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71976"/>
            <a:ext cx="3200400" cy="81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787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C11692E1-68A8-4770-9704-C203CA63A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F048A718-AF5B-4BF5-B17C-EA7A04D34CBF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776194" name="Rectangle 2">
            <a:extLst>
              <a:ext uri="{FF2B5EF4-FFF2-40B4-BE49-F238E27FC236}">
                <a16:creationId xmlns="" xmlns:a16="http://schemas.microsoft.com/office/drawing/2014/main" id="{8AC4C410-625E-4D74-BA55-92DF7CD69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BEST APPROXIMATION THEOREM</a:t>
            </a:r>
          </a:p>
        </p:txBody>
      </p:sp>
      <p:sp>
        <p:nvSpPr>
          <p:cNvPr id="776195" name="Rectangle 3">
            <a:extLst>
              <a:ext uri="{FF2B5EF4-FFF2-40B4-BE49-F238E27FC236}">
                <a16:creationId xmlns="" xmlns:a16="http://schemas.microsoft.com/office/drawing/2014/main" id="{BC44C87B-97EB-4F23-B4D4-1C9AC2C8F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Since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the Pythagorean Theorem gives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Now                    because                , and so inequality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(3) follows immediately.</a:t>
            </a:r>
          </a:p>
        </p:txBody>
      </p:sp>
      <p:graphicFrame>
        <p:nvGraphicFramePr>
          <p:cNvPr id="776196" name="Object 4">
            <a:extLst>
              <a:ext uri="{FF2B5EF4-FFF2-40B4-BE49-F238E27FC236}">
                <a16:creationId xmlns="" xmlns:a16="http://schemas.microsoft.com/office/drawing/2014/main" id="{CEC3DE28-5497-484C-BAFF-D787D4857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780477"/>
              </p:ext>
            </p:extLst>
          </p:nvPr>
        </p:nvGraphicFramePr>
        <p:xfrm>
          <a:off x="2552700" y="1905000"/>
          <a:ext cx="382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3822480" imgH="444240" progId="Equation.DSMT4">
                  <p:embed/>
                </p:oleObj>
              </mc:Choice>
              <mc:Fallback>
                <p:oleObj name="Equation" r:id="rId3" imgW="3822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905000"/>
                        <a:ext cx="382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6197" name="Object 5">
            <a:extLst>
              <a:ext uri="{FF2B5EF4-FFF2-40B4-BE49-F238E27FC236}">
                <a16:creationId xmlns="" xmlns:a16="http://schemas.microsoft.com/office/drawing/2014/main" id="{525B7742-7550-44F8-B2BF-53972403A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57718"/>
              </p:ext>
            </p:extLst>
          </p:nvPr>
        </p:nvGraphicFramePr>
        <p:xfrm>
          <a:off x="2413000" y="3200400"/>
          <a:ext cx="443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5" imgW="4431960" imgH="622080" progId="Equation.DSMT4">
                  <p:embed/>
                </p:oleObj>
              </mc:Choice>
              <mc:Fallback>
                <p:oleObj name="Equation" r:id="rId5" imgW="44319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200400"/>
                        <a:ext cx="4432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6198" name="Object 6">
            <a:extLst>
              <a:ext uri="{FF2B5EF4-FFF2-40B4-BE49-F238E27FC236}">
                <a16:creationId xmlns="" xmlns:a16="http://schemas.microsoft.com/office/drawing/2014/main" id="{39AAE712-78B5-4C6B-9A21-F5F3ED06C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930620"/>
              </p:ext>
            </p:extLst>
          </p:nvPr>
        </p:nvGraphicFramePr>
        <p:xfrm>
          <a:off x="1647825" y="4017963"/>
          <a:ext cx="16462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7" imgW="1854000" imgH="622080" progId="Equation.DSMT4">
                  <p:embed/>
                </p:oleObj>
              </mc:Choice>
              <mc:Fallback>
                <p:oleObj name="Equation" r:id="rId7" imgW="185400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4017963"/>
                        <a:ext cx="164623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6199" name="Object 7">
            <a:extLst>
              <a:ext uri="{FF2B5EF4-FFF2-40B4-BE49-F238E27FC236}">
                <a16:creationId xmlns="" xmlns:a16="http://schemas.microsoft.com/office/drawing/2014/main" id="{26AD833A-2B23-4A55-A628-966F56465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966222"/>
              </p:ext>
            </p:extLst>
          </p:nvPr>
        </p:nvGraphicFramePr>
        <p:xfrm>
          <a:off x="4567238" y="4114800"/>
          <a:ext cx="1343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9" imgW="1460160" imgH="444240" progId="Equation.DSMT4">
                  <p:embed/>
                </p:oleObj>
              </mc:Choice>
              <mc:Fallback>
                <p:oleObj name="Equation" r:id="rId9" imgW="1460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114800"/>
                        <a:ext cx="13430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673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61DD8167-E1A6-47C2-899A-2D029674E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8BCA3F8D-2A8D-4303-8EF8-D46F5902BADC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777218" name="Rectangle 2">
            <a:extLst>
              <a:ext uri="{FF2B5EF4-FFF2-40B4-BE49-F238E27FC236}">
                <a16:creationId xmlns="" xmlns:a16="http://schemas.microsoft.com/office/drawing/2014/main" id="{9D83013E-C2A5-464B-9129-6C27E40EA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ORTHOGONAL PROJECTIONS</a:t>
            </a:r>
          </a:p>
        </p:txBody>
      </p:sp>
      <p:sp>
        <p:nvSpPr>
          <p:cNvPr id="777219" name="Rectangle 3">
            <a:extLst>
              <a:ext uri="{FF2B5EF4-FFF2-40B4-BE49-F238E27FC236}">
                <a16:creationId xmlns="" xmlns:a16="http://schemas.microsoft.com/office/drawing/2014/main" id="{0CB19CE0-FB96-43A7-83A8-0C165F761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altLang="en-US" sz="2800" b="1" dirty="0"/>
              <a:t>Example 2:</a:t>
            </a:r>
            <a:r>
              <a:rPr lang="en-US" altLang="en-US" sz="2800" dirty="0"/>
              <a:t> The distance from a point </a:t>
            </a:r>
            <a:r>
              <a:rPr lang="en-US" altLang="en-US" sz="2800" b="1" dirty="0"/>
              <a:t>y</a:t>
            </a:r>
            <a:r>
              <a:rPr lang="en-US" altLang="en-US" sz="2800" dirty="0"/>
              <a:t> in       to a subspace </a:t>
            </a:r>
            <a:r>
              <a:rPr lang="en-US" altLang="en-US" sz="2800" i="1" dirty="0"/>
              <a:t>W</a:t>
            </a:r>
            <a:r>
              <a:rPr lang="en-US" altLang="en-US" sz="2800" dirty="0"/>
              <a:t> is defined as the distance from </a:t>
            </a:r>
            <a:r>
              <a:rPr lang="en-US" altLang="en-US" sz="2800" b="1" dirty="0"/>
              <a:t>y</a:t>
            </a:r>
            <a:r>
              <a:rPr lang="en-US" altLang="en-US" sz="2800" dirty="0"/>
              <a:t> to the nearest point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. Find the distance from </a:t>
            </a:r>
            <a:r>
              <a:rPr lang="en-US" altLang="en-US" sz="2800" b="1" dirty="0"/>
              <a:t>y</a:t>
            </a:r>
            <a:r>
              <a:rPr lang="en-US" altLang="en-US" sz="2800" dirty="0"/>
              <a:t> to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, where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By the Best Approximation Theorem, the distance from </a:t>
            </a:r>
            <a:r>
              <a:rPr lang="en-US" altLang="en-US" sz="2800" b="1" dirty="0"/>
              <a:t>y</a:t>
            </a:r>
            <a:r>
              <a:rPr lang="en-US" altLang="en-US" sz="2800" dirty="0"/>
              <a:t> to </a:t>
            </a:r>
            <a:r>
              <a:rPr lang="en-US" altLang="en-US" sz="2800" i="1" dirty="0"/>
              <a:t>W</a:t>
            </a:r>
            <a:r>
              <a:rPr lang="en-US" altLang="en-US" sz="2800" dirty="0"/>
              <a:t> is              , where                   . </a:t>
            </a:r>
          </a:p>
        </p:txBody>
      </p:sp>
      <p:graphicFrame>
        <p:nvGraphicFramePr>
          <p:cNvPr id="777220" name="Object 4">
            <a:extLst>
              <a:ext uri="{FF2B5EF4-FFF2-40B4-BE49-F238E27FC236}">
                <a16:creationId xmlns="" xmlns:a16="http://schemas.microsoft.com/office/drawing/2014/main" id="{4CD82185-9530-4A9B-B49C-F8F485402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13081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081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1" name="Object 5">
            <a:extLst>
              <a:ext uri="{FF2B5EF4-FFF2-40B4-BE49-F238E27FC236}">
                <a16:creationId xmlns="" xmlns:a16="http://schemas.microsoft.com/office/drawing/2014/main" id="{0D70E5D7-38BB-4186-A1C8-1B26B9637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450114"/>
              </p:ext>
            </p:extLst>
          </p:nvPr>
        </p:nvGraphicFramePr>
        <p:xfrm>
          <a:off x="831850" y="2705100"/>
          <a:ext cx="276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5" imgW="2768400" imgH="482400" progId="Equation.DSMT4">
                  <p:embed/>
                </p:oleObj>
              </mc:Choice>
              <mc:Fallback>
                <p:oleObj name="Equation" r:id="rId5" imgW="2768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705100"/>
                        <a:ext cx="276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2" name="Object 6">
            <a:extLst>
              <a:ext uri="{FF2B5EF4-FFF2-40B4-BE49-F238E27FC236}">
                <a16:creationId xmlns="" xmlns:a16="http://schemas.microsoft.com/office/drawing/2014/main" id="{E58E4212-5797-4B80-98E2-E88EE6D61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951556"/>
              </p:ext>
            </p:extLst>
          </p:nvPr>
        </p:nvGraphicFramePr>
        <p:xfrm>
          <a:off x="2038350" y="3276600"/>
          <a:ext cx="4876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7" imgW="4876560" imgH="1777680" progId="Equation.DSMT4">
                  <p:embed/>
                </p:oleObj>
              </mc:Choice>
              <mc:Fallback>
                <p:oleObj name="Equation" r:id="rId7" imgW="48765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276600"/>
                        <a:ext cx="48768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3" name="Object 7">
            <a:extLst>
              <a:ext uri="{FF2B5EF4-FFF2-40B4-BE49-F238E27FC236}">
                <a16:creationId xmlns="" xmlns:a16="http://schemas.microsoft.com/office/drawing/2014/main" id="{09C30BF4-E9D7-4D61-9A90-D8C89F0A3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690217"/>
              </p:ext>
            </p:extLst>
          </p:nvPr>
        </p:nvGraphicFramePr>
        <p:xfrm>
          <a:off x="4273550" y="5664200"/>
          <a:ext cx="1092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9" imgW="1091880" imgH="558720" progId="Equation.DSMT4">
                  <p:embed/>
                </p:oleObj>
              </mc:Choice>
              <mc:Fallback>
                <p:oleObj name="Equation" r:id="rId9" imgW="1091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5664200"/>
                        <a:ext cx="1092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4" name="Object 8">
            <a:extLst>
              <a:ext uri="{FF2B5EF4-FFF2-40B4-BE49-F238E27FC236}">
                <a16:creationId xmlns="" xmlns:a16="http://schemas.microsoft.com/office/drawing/2014/main" id="{3E1A7FDA-2057-44DB-B233-B93D7A6E6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509606"/>
              </p:ext>
            </p:extLst>
          </p:nvPr>
        </p:nvGraphicFramePr>
        <p:xfrm>
          <a:off x="6496050" y="5689600"/>
          <a:ext cx="172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11" imgW="1726920" imgH="482400" progId="Equation.DSMT4">
                  <p:embed/>
                </p:oleObj>
              </mc:Choice>
              <mc:Fallback>
                <p:oleObj name="Equation" r:id="rId11" imgW="17269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050" y="5689600"/>
                        <a:ext cx="172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697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2F8DC0E9-C4C1-415A-ADA7-D5FC89163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A31D85E2-7133-4FD8-BC08-4EE1CCF463A1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778242" name="Rectangle 2">
            <a:extLst>
              <a:ext uri="{FF2B5EF4-FFF2-40B4-BE49-F238E27FC236}">
                <a16:creationId xmlns="" xmlns:a16="http://schemas.microsoft.com/office/drawing/2014/main" id="{AF72B8C8-0DA0-4FA8-A3DA-662822A10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ORTHOGONAL PROJECTIONS</a:t>
            </a:r>
          </a:p>
        </p:txBody>
      </p:sp>
      <p:sp>
        <p:nvSpPr>
          <p:cNvPr id="778243" name="Rectangle 3">
            <a:extLst>
              <a:ext uri="{FF2B5EF4-FFF2-40B4-BE49-F238E27FC236}">
                <a16:creationId xmlns="" xmlns:a16="http://schemas.microsoft.com/office/drawing/2014/main" id="{ABB254D0-6F7F-4BF6-B1D8-BE3A4CD66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/>
              <a:t>Since {</a:t>
            </a:r>
            <a:r>
              <a:rPr lang="en-US" altLang="en-US" sz="2800" b="1"/>
              <a:t>u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u</a:t>
            </a:r>
            <a:r>
              <a:rPr lang="en-US" altLang="en-US" sz="2800" baseline="-25000"/>
              <a:t>2</a:t>
            </a:r>
            <a:r>
              <a:rPr lang="en-US" altLang="en-US" sz="2800"/>
              <a:t>} is an orthogonal basis for </a:t>
            </a:r>
            <a:r>
              <a:rPr lang="en-US" altLang="en-US" sz="2800" i="1"/>
              <a:t>W</a:t>
            </a:r>
            <a:r>
              <a:rPr lang="en-US" altLang="en-US" sz="2800"/>
              <a:t>,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The distance from </a:t>
            </a:r>
            <a:r>
              <a:rPr lang="en-US" altLang="en-US" sz="2800" b="1"/>
              <a:t>y</a:t>
            </a:r>
            <a:r>
              <a:rPr lang="en-US" altLang="en-US" sz="2800"/>
              <a:t> to </a:t>
            </a:r>
            <a:r>
              <a:rPr lang="en-US" altLang="en-US" sz="2800" i="1"/>
              <a:t>W</a:t>
            </a:r>
            <a:r>
              <a:rPr lang="en-US" altLang="en-US" sz="2800"/>
              <a:t> is                     . </a:t>
            </a:r>
          </a:p>
        </p:txBody>
      </p:sp>
      <p:graphicFrame>
        <p:nvGraphicFramePr>
          <p:cNvPr id="778244" name="Object 4">
            <a:extLst>
              <a:ext uri="{FF2B5EF4-FFF2-40B4-BE49-F238E27FC236}">
                <a16:creationId xmlns="" xmlns:a16="http://schemas.microsoft.com/office/drawing/2014/main" id="{A40457D3-26B0-4D6D-AE28-D827AF122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727328"/>
              </p:ext>
            </p:extLst>
          </p:nvPr>
        </p:nvGraphicFramePr>
        <p:xfrm>
          <a:off x="652463" y="1570038"/>
          <a:ext cx="7762875" cy="425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8089560" imgH="4431960" progId="Equation.DSMT4">
                  <p:embed/>
                </p:oleObj>
              </mc:Choice>
              <mc:Fallback>
                <p:oleObj name="Equation" r:id="rId3" imgW="8089560" imgH="443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1570038"/>
                        <a:ext cx="7762875" cy="425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45" name="Object 5">
            <a:extLst>
              <a:ext uri="{FF2B5EF4-FFF2-40B4-BE49-F238E27FC236}">
                <a16:creationId xmlns="" xmlns:a16="http://schemas.microsoft.com/office/drawing/2014/main" id="{5CA1538E-E9EE-4205-A9B8-E0684BB96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5715000"/>
          <a:ext cx="181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5" imgW="1815840" imgH="507960" progId="Equation.DSMT4">
                  <p:embed/>
                </p:oleObj>
              </mc:Choice>
              <mc:Fallback>
                <p:oleObj name="Equation" r:id="rId5" imgW="18158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16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00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3A76F71C-70F4-47DF-8CDB-2B8FC7E27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CC17B352-3934-4F5C-A283-C0210142E77A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779266" name="Rectangle 2">
            <a:extLst>
              <a:ext uri="{FF2B5EF4-FFF2-40B4-BE49-F238E27FC236}">
                <a16:creationId xmlns="" xmlns:a16="http://schemas.microsoft.com/office/drawing/2014/main" id="{28ADB1F2-68C5-4434-8C02-9B7A82427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ORTHOGONAL PROJECTIONS</a:t>
            </a:r>
          </a:p>
        </p:txBody>
      </p:sp>
      <p:sp>
        <p:nvSpPr>
          <p:cNvPr id="779267" name="Rectangle 3">
            <a:extLst>
              <a:ext uri="{FF2B5EF4-FFF2-40B4-BE49-F238E27FC236}">
                <a16:creationId xmlns="" xmlns:a16="http://schemas.microsoft.com/office/drawing/2014/main" id="{21105F3C-7D47-4BB9-9F3F-1145ED1ED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5181600"/>
          </a:xfrm>
        </p:spPr>
        <p:txBody>
          <a:bodyPr/>
          <a:lstStyle/>
          <a:p>
            <a:r>
              <a:rPr lang="en-US" altLang="en-US" sz="2800" b="1" dirty="0"/>
              <a:t>Theorem 10:</a:t>
            </a:r>
            <a:r>
              <a:rPr lang="en-US" altLang="en-US" sz="2800" dirty="0"/>
              <a:t> If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is an orthogonal basis for a subspace </a:t>
            </a:r>
            <a:r>
              <a:rPr lang="en-US" altLang="en-US" sz="2800" i="1" dirty="0"/>
              <a:t>W</a:t>
            </a:r>
            <a:r>
              <a:rPr lang="en-US" altLang="en-US" sz="2800" dirty="0"/>
              <a:t> of      ,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/>
              <a:t>                                                                                     (4</a:t>
            </a:r>
            <a:r>
              <a:rPr lang="en-US" altLang="en-US" sz="28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If                                           ,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for all </a:t>
            </a:r>
            <a:r>
              <a:rPr lang="en-US" altLang="en-US" sz="2800" b="1" dirty="0"/>
              <a:t>y</a:t>
            </a:r>
            <a:r>
              <a:rPr lang="en-US" altLang="en-US" sz="2800" dirty="0"/>
              <a:t> in       </a:t>
            </a:r>
            <a:r>
              <a:rPr lang="en-US" altLang="en-US" sz="2800" dirty="0" smtClean="0"/>
              <a:t>     (</a:t>
            </a:r>
            <a:r>
              <a:rPr lang="en-US" altLang="en-US" sz="2800" dirty="0"/>
              <a:t>5)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Formula (4)  follows immediately from (2) in Theorem 8.</a:t>
            </a:r>
          </a:p>
        </p:txBody>
      </p:sp>
      <p:graphicFrame>
        <p:nvGraphicFramePr>
          <p:cNvPr id="779268" name="Object 4">
            <a:extLst>
              <a:ext uri="{FF2B5EF4-FFF2-40B4-BE49-F238E27FC236}">
                <a16:creationId xmlns="" xmlns:a16="http://schemas.microsoft.com/office/drawing/2014/main" id="{99951C8F-3147-4593-A167-435908E22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8161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161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69" name="Object 5">
            <a:extLst>
              <a:ext uri="{FF2B5EF4-FFF2-40B4-BE49-F238E27FC236}">
                <a16:creationId xmlns="" xmlns:a16="http://schemas.microsoft.com/office/drawing/2014/main" id="{22090A11-46AC-40D6-821F-473B21AFA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720182"/>
              </p:ext>
            </p:extLst>
          </p:nvPr>
        </p:nvGraphicFramePr>
        <p:xfrm>
          <a:off x="863600" y="2349500"/>
          <a:ext cx="713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5" imgW="7137360" imgH="520560" progId="Equation.DSMT4">
                  <p:embed/>
                </p:oleObj>
              </mc:Choice>
              <mc:Fallback>
                <p:oleObj name="Equation" r:id="rId5" imgW="71373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349500"/>
                        <a:ext cx="7137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70" name="Object 6">
            <a:extLst>
              <a:ext uri="{FF2B5EF4-FFF2-40B4-BE49-F238E27FC236}">
                <a16:creationId xmlns="" xmlns:a16="http://schemas.microsoft.com/office/drawing/2014/main" id="{ECCA9B65-A9D3-4193-81F4-21FED2551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94622"/>
              </p:ext>
            </p:extLst>
          </p:nvPr>
        </p:nvGraphicFramePr>
        <p:xfrm>
          <a:off x="1212850" y="3302000"/>
          <a:ext cx="3733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7" imgW="3733560" imgH="634680" progId="Equation.DSMT4">
                  <p:embed/>
                </p:oleObj>
              </mc:Choice>
              <mc:Fallback>
                <p:oleObj name="Equation" r:id="rId7" imgW="37335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3302000"/>
                        <a:ext cx="3733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71" name="Object 7">
            <a:extLst>
              <a:ext uri="{FF2B5EF4-FFF2-40B4-BE49-F238E27FC236}">
                <a16:creationId xmlns="" xmlns:a16="http://schemas.microsoft.com/office/drawing/2014/main" id="{F3E7EBB1-FF63-44EE-9B95-72521718C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381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9" imgW="457200" imgH="393480" progId="Equation.DSMT4">
                  <p:embed/>
                </p:oleObj>
              </mc:Choice>
              <mc:Fallback>
                <p:oleObj name="Equation" r:id="rId9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3815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72" name="Object 8">
            <a:extLst>
              <a:ext uri="{FF2B5EF4-FFF2-40B4-BE49-F238E27FC236}">
                <a16:creationId xmlns="" xmlns:a16="http://schemas.microsoft.com/office/drawing/2014/main" id="{25A436AF-6636-4BBE-8368-1952C1B76B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353020"/>
              </p:ext>
            </p:extLst>
          </p:nvPr>
        </p:nvGraphicFramePr>
        <p:xfrm>
          <a:off x="3028950" y="4381500"/>
          <a:ext cx="248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11" imgW="2489040" imgH="507960" progId="Equation.DSMT4">
                  <p:embed/>
                </p:oleObj>
              </mc:Choice>
              <mc:Fallback>
                <p:oleObj name="Equation" r:id="rId11" imgW="2489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4381500"/>
                        <a:ext cx="2489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511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C4D88E3C-2F80-4DFE-A324-CB3282EC6D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5FB6BB20-C90F-4A89-98C8-E977AFE377C8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780290" name="Rectangle 2">
            <a:extLst>
              <a:ext uri="{FF2B5EF4-FFF2-40B4-BE49-F238E27FC236}">
                <a16:creationId xmlns="" xmlns:a16="http://schemas.microsoft.com/office/drawing/2014/main" id="{0345CDCF-F5E2-4409-97DA-5ADC46EA8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ORTHOGONAL PROJECTIONS</a:t>
            </a:r>
          </a:p>
        </p:txBody>
      </p:sp>
      <p:sp>
        <p:nvSpPr>
          <p:cNvPr id="780291" name="Rectangle 3">
            <a:extLst>
              <a:ext uri="{FF2B5EF4-FFF2-40B4-BE49-F238E27FC236}">
                <a16:creationId xmlns="" xmlns:a16="http://schemas.microsoft.com/office/drawing/2014/main" id="{8586C1AA-4C55-42B1-9012-365FA25F9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r>
              <a:rPr lang="en-US" altLang="en-US" sz="2800" dirty="0"/>
              <a:t>Also, (4) shows that </a:t>
            </a:r>
            <a:r>
              <a:rPr lang="en-US" altLang="en-US" sz="2800" dirty="0" err="1"/>
              <a:t>proj</a:t>
            </a:r>
            <a:r>
              <a:rPr lang="en-US" altLang="en-US" sz="2800" i="1" baseline="-25000" dirty="0" err="1"/>
              <a:t>W</a:t>
            </a:r>
            <a:r>
              <a:rPr lang="en-US" altLang="en-US" sz="2800" b="1" dirty="0" err="1"/>
              <a:t>y</a:t>
            </a:r>
            <a:r>
              <a:rPr lang="en-US" altLang="en-US" sz="2800" dirty="0"/>
              <a:t> is a linear combination of the columns of </a:t>
            </a:r>
            <a:r>
              <a:rPr lang="en-US" altLang="en-US" sz="2800" i="1" dirty="0"/>
              <a:t>U</a:t>
            </a:r>
            <a:r>
              <a:rPr lang="en-US" altLang="en-US" sz="2800" dirty="0"/>
              <a:t> using the weights                                 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The weights can be written as                              , showing that they are the entries in </a:t>
            </a:r>
            <a:r>
              <a:rPr lang="en-US" altLang="en-US" sz="2800" i="1" dirty="0" err="1"/>
              <a:t>U</a:t>
            </a:r>
            <a:r>
              <a:rPr lang="en-US" altLang="en-US" sz="2800" i="1" baseline="30000" dirty="0" err="1"/>
              <a:t>T</a:t>
            </a:r>
            <a:r>
              <a:rPr lang="en-US" altLang="en-US" sz="2800" b="1" dirty="0" err="1"/>
              <a:t>y</a:t>
            </a:r>
            <a:r>
              <a:rPr lang="en-US" altLang="en-US" sz="2800" dirty="0"/>
              <a:t> and justifying (5).</a:t>
            </a:r>
          </a:p>
        </p:txBody>
      </p:sp>
      <p:graphicFrame>
        <p:nvGraphicFramePr>
          <p:cNvPr id="780293" name="Object 5">
            <a:extLst>
              <a:ext uri="{FF2B5EF4-FFF2-40B4-BE49-F238E27FC236}">
                <a16:creationId xmlns="" xmlns:a16="http://schemas.microsoft.com/office/drawing/2014/main" id="{9F438A9A-2D19-45C2-B2CD-CDBD4DCFC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240760"/>
              </p:ext>
            </p:extLst>
          </p:nvPr>
        </p:nvGraphicFramePr>
        <p:xfrm>
          <a:off x="5779325" y="2070100"/>
          <a:ext cx="298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3" imgW="2984400" imgH="520560" progId="Equation.DSMT4">
                  <p:embed/>
                </p:oleObj>
              </mc:Choice>
              <mc:Fallback>
                <p:oleObj name="Equation" r:id="rId3" imgW="29844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325" y="2070100"/>
                        <a:ext cx="2984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0294" name="Object 6">
            <a:extLst>
              <a:ext uri="{FF2B5EF4-FFF2-40B4-BE49-F238E27FC236}">
                <a16:creationId xmlns="" xmlns:a16="http://schemas.microsoft.com/office/drawing/2014/main" id="{BA13F988-0BB2-402B-B463-BC41FD032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697042"/>
              </p:ext>
            </p:extLst>
          </p:nvPr>
        </p:nvGraphicFramePr>
        <p:xfrm>
          <a:off x="5035550" y="3073400"/>
          <a:ext cx="2641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5" imgW="2641320" imgH="545760" progId="Equation.DSMT4">
                  <p:embed/>
                </p:oleObj>
              </mc:Choice>
              <mc:Fallback>
                <p:oleObj name="Equation" r:id="rId5" imgW="2641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3073400"/>
                        <a:ext cx="2641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503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="" xmlns:a16="http://schemas.microsoft.com/office/drawing/2014/main" id="{B59C6A31-8D95-472F-AF23-604DDC2C7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7C27AD24-B0ED-48A0-AF8B-75D8A8A38295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762882" name="Rectangle 2">
            <a:extLst>
              <a:ext uri="{FF2B5EF4-FFF2-40B4-BE49-F238E27FC236}">
                <a16:creationId xmlns="" xmlns:a16="http://schemas.microsoft.com/office/drawing/2014/main" id="{E2BEF9F3-76CD-42B5-8C5E-AD765E135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ORTHOGONAL PROJECTIONS</a:t>
            </a:r>
          </a:p>
        </p:txBody>
      </p:sp>
      <p:sp>
        <p:nvSpPr>
          <p:cNvPr id="762883" name="Rectangle 3">
            <a:extLst>
              <a:ext uri="{FF2B5EF4-FFF2-40B4-BE49-F238E27FC236}">
                <a16:creationId xmlns="" xmlns:a16="http://schemas.microsoft.com/office/drawing/2014/main" id="{63D77D11-0F22-4219-8E64-E6C0F8B67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The orthogonal projection of a point in      onto a line through the origin has an important analogue in      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Given a vector </a:t>
            </a:r>
            <a:r>
              <a:rPr lang="en-US" altLang="en-US" sz="2800" b="1" dirty="0">
                <a:cs typeface="Times New Roman" panose="02020603050405020304" pitchFamily="18" charset="0"/>
              </a:rPr>
              <a:t>y</a:t>
            </a:r>
            <a:r>
              <a:rPr lang="en-US" altLang="en-US" sz="2800" dirty="0">
                <a:cs typeface="Times New Roman" panose="02020603050405020304" pitchFamily="18" charset="0"/>
              </a:rPr>
              <a:t> and a subspace </a:t>
            </a:r>
            <a:r>
              <a:rPr lang="en-US" altLang="en-US" sz="2800" i="1" dirty="0"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cs typeface="Times New Roman" panose="02020603050405020304" pitchFamily="18" charset="0"/>
              </a:rPr>
              <a:t> in      , there is a vector    in </a:t>
            </a:r>
            <a:r>
              <a:rPr lang="en-US" altLang="en-US" sz="2800" i="1" dirty="0"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cs typeface="Times New Roman" panose="02020603050405020304" pitchFamily="18" charset="0"/>
              </a:rPr>
              <a:t> such that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   is the unique vector in </a:t>
            </a:r>
            <a:r>
              <a:rPr lang="en-US" altLang="en-US" sz="2800" i="1" dirty="0"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cs typeface="Times New Roman" panose="02020603050405020304" pitchFamily="18" charset="0"/>
              </a:rPr>
              <a:t> for which                                                  </a:t>
            </a:r>
          </a:p>
          <a:p>
            <a:pPr marL="0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is orthogonal to </a:t>
            </a:r>
            <a:r>
              <a:rPr lang="en-US" altLang="en-US" sz="2800" i="1" dirty="0">
                <a:cs typeface="Times New Roman" panose="02020603050405020304" pitchFamily="18" charset="0"/>
              </a:rPr>
              <a:t>W</a:t>
            </a:r>
            <a:r>
              <a:rPr lang="en-US" altLang="en-US" sz="2800" dirty="0">
                <a:cs typeface="Times New Roman" panose="02020603050405020304" pitchFamily="18" charset="0"/>
              </a:rPr>
              <a:t>, and </a:t>
            </a:r>
          </a:p>
          <a:p>
            <a:pPr marL="514350" indent="-514350">
              <a:buAutoNum type="alphaLcPeriod" startAt="2"/>
            </a:pPr>
            <a:r>
              <a:rPr lang="en-US" altLang="en-US" sz="2800" dirty="0">
                <a:cs typeface="Times New Roman" panose="02020603050405020304" pitchFamily="18" charset="0"/>
              </a:rPr>
              <a:t>   is the unique vector in </a:t>
            </a:r>
            <a:r>
              <a:rPr lang="en-US" altLang="en-US" sz="2800" i="1" dirty="0">
                <a:cs typeface="Times New Roman" panose="02020603050405020304" pitchFamily="18" charset="0"/>
              </a:rPr>
              <a:t>W</a:t>
            </a:r>
          </a:p>
          <a:p>
            <a:pPr marL="0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closest to </a:t>
            </a:r>
            <a:r>
              <a:rPr lang="en-US" altLang="en-US" sz="2800" b="1" dirty="0">
                <a:cs typeface="Times New Roman" panose="02020603050405020304" pitchFamily="18" charset="0"/>
              </a:rPr>
              <a:t>y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762892" name="Object 12">
            <a:extLst>
              <a:ext uri="{FF2B5EF4-FFF2-40B4-BE49-F238E27FC236}">
                <a16:creationId xmlns="" xmlns:a16="http://schemas.microsoft.com/office/drawing/2014/main" id="{C572C24D-D042-44FE-A4FC-6DCE414F0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4300" y="1231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1231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3" name="Object 13">
            <a:extLst>
              <a:ext uri="{FF2B5EF4-FFF2-40B4-BE49-F238E27FC236}">
                <a16:creationId xmlns="" xmlns:a16="http://schemas.microsoft.com/office/drawing/2014/main" id="{19A368AA-3179-49A2-A2B8-DB10CB3F2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21600" y="1663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1600" y="16637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4" name="Object 14">
            <a:extLst>
              <a:ext uri="{FF2B5EF4-FFF2-40B4-BE49-F238E27FC236}">
                <a16:creationId xmlns="" xmlns:a16="http://schemas.microsoft.com/office/drawing/2014/main" id="{3EBBDBD8-9A79-4C98-A230-D8A841677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007469"/>
              </p:ext>
            </p:extLst>
          </p:nvPr>
        </p:nvGraphicFramePr>
        <p:xfrm>
          <a:off x="6324600" y="21971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1971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5" name="Object 15">
            <a:extLst>
              <a:ext uri="{FF2B5EF4-FFF2-40B4-BE49-F238E27FC236}">
                <a16:creationId xmlns="" xmlns:a16="http://schemas.microsoft.com/office/drawing/2014/main" id="{35E612FC-2C99-425D-8C32-8ED327B189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001745"/>
              </p:ext>
            </p:extLst>
          </p:nvPr>
        </p:nvGraphicFramePr>
        <p:xfrm>
          <a:off x="1816100" y="26797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9" imgW="253800" imgH="444240" progId="Equation.DSMT4">
                  <p:embed/>
                </p:oleObj>
              </mc:Choice>
              <mc:Fallback>
                <p:oleObj name="Equation" r:id="rId9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6797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897" name="Object 17">
            <a:extLst>
              <a:ext uri="{FF2B5EF4-FFF2-40B4-BE49-F238E27FC236}">
                <a16:creationId xmlns="" xmlns:a16="http://schemas.microsoft.com/office/drawing/2014/main" id="{5A8DEBE6-F922-4E3C-96D1-AF9E64924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795322"/>
              </p:ext>
            </p:extLst>
          </p:nvPr>
        </p:nvGraphicFramePr>
        <p:xfrm>
          <a:off x="990600" y="366395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1" imgW="838080" imgH="444240" progId="Equation.DSMT4">
                  <p:embed/>
                </p:oleObj>
              </mc:Choice>
              <mc:Fallback>
                <p:oleObj name="Equation" r:id="rId11" imgW="83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63950"/>
                        <a:ext cx="83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07" name="Object 27">
            <a:extLst>
              <a:ext uri="{FF2B5EF4-FFF2-40B4-BE49-F238E27FC236}">
                <a16:creationId xmlns="" xmlns:a16="http://schemas.microsoft.com/office/drawing/2014/main" id="{DCAC7441-65C4-4F4C-B65D-6948A774D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11402"/>
              </p:ext>
            </p:extLst>
          </p:nvPr>
        </p:nvGraphicFramePr>
        <p:xfrm>
          <a:off x="965200" y="32004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3" imgW="253800" imgH="444240" progId="Equation.DSMT4">
                  <p:embed/>
                </p:oleObj>
              </mc:Choice>
              <mc:Fallback>
                <p:oleObj name="Equation" r:id="rId13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2004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="" xmlns:a16="http://schemas.microsoft.com/office/drawing/2014/main" id="{FD0AB53C-2B27-495A-929C-3F55286C02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48297"/>
              </p:ext>
            </p:extLst>
          </p:nvPr>
        </p:nvGraphicFramePr>
        <p:xfrm>
          <a:off x="996950" y="4187825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5" imgW="253800" imgH="444240" progId="Equation.DSMT4">
                  <p:embed/>
                </p:oleObj>
              </mc:Choice>
              <mc:Fallback>
                <p:oleObj name="Equation" r:id="rId15" imgW="253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6950" y="4187825"/>
                        <a:ext cx="2540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2972" name="Picture 9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038600"/>
            <a:ext cx="2667000" cy="219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84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="" xmlns:a16="http://schemas.microsoft.com/office/drawing/2014/main" id="{6FEB3BFD-38BD-4D85-B94F-F3E83992F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6BC72851-93A8-430A-A8C2-0C3EAA6568F1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764930" name="Rectangle 2">
            <a:extLst>
              <a:ext uri="{FF2B5EF4-FFF2-40B4-BE49-F238E27FC236}">
                <a16:creationId xmlns="" xmlns:a16="http://schemas.microsoft.com/office/drawing/2014/main" id="{8F4719B0-7D79-43DA-A2C5-92A496D2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THE ORTHOGONAL DECOMPOSITION THEOREM</a:t>
            </a:r>
          </a:p>
        </p:txBody>
      </p:sp>
      <p:sp>
        <p:nvSpPr>
          <p:cNvPr id="764931" name="Rectangle 3">
            <a:extLst>
              <a:ext uri="{FF2B5EF4-FFF2-40B4-BE49-F238E27FC236}">
                <a16:creationId xmlns="" xmlns:a16="http://schemas.microsoft.com/office/drawing/2014/main" id="{924C41F7-B87D-49AB-AA1F-D287F43A2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altLang="en-US" sz="2800" dirty="0"/>
              <a:t>These two properties of     provide the key to finding the least-squares solutions of linear systems.</a:t>
            </a:r>
          </a:p>
          <a:p>
            <a:r>
              <a:rPr lang="en-US" altLang="en-US" sz="2800" b="1" dirty="0"/>
              <a:t>Theorem 8: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W</a:t>
            </a:r>
            <a:r>
              <a:rPr lang="en-US" altLang="en-US" sz="2800" dirty="0"/>
              <a:t> be a subspace of      . Then each </a:t>
            </a:r>
            <a:r>
              <a:rPr lang="en-US" altLang="en-US" sz="2800" b="1" dirty="0"/>
              <a:t>y</a:t>
            </a:r>
            <a:r>
              <a:rPr lang="en-US" altLang="en-US" sz="2800" dirty="0"/>
              <a:t> in      can be written uniquely in the form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</a:t>
            </a:r>
            <a:r>
              <a:rPr lang="en-US" altLang="en-US" sz="2800" dirty="0" smtClean="0"/>
              <a:t>     (</a:t>
            </a:r>
            <a:r>
              <a:rPr lang="en-US" altLang="en-US" sz="2800" dirty="0"/>
              <a:t>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where    is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z</a:t>
            </a:r>
            <a:r>
              <a:rPr lang="en-US" altLang="en-US" sz="2800" dirty="0"/>
              <a:t> is in       .</a:t>
            </a:r>
          </a:p>
          <a:p>
            <a:r>
              <a:rPr lang="en-US" altLang="en-US" sz="2800" dirty="0"/>
              <a:t>In fact, if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is any orthogonal basis of </a:t>
            </a:r>
            <a:r>
              <a:rPr lang="en-US" altLang="en-US" sz="2800" i="1" dirty="0"/>
              <a:t>W</a:t>
            </a:r>
            <a:r>
              <a:rPr lang="en-US" altLang="en-US" sz="2800" dirty="0"/>
              <a:t>,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</a:t>
            </a:r>
            <a:r>
              <a:rPr lang="en-US" altLang="en-US" sz="2800" dirty="0" smtClean="0"/>
              <a:t>     (</a:t>
            </a:r>
            <a:r>
              <a:rPr lang="en-US" altLang="en-US" sz="2800" dirty="0"/>
              <a:t>2)</a:t>
            </a:r>
          </a:p>
          <a:p>
            <a:pPr>
              <a:spcBef>
                <a:spcPts val="36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and                 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</p:txBody>
      </p:sp>
      <p:graphicFrame>
        <p:nvGraphicFramePr>
          <p:cNvPr id="764932" name="Object 4">
            <a:extLst>
              <a:ext uri="{FF2B5EF4-FFF2-40B4-BE49-F238E27FC236}">
                <a16:creationId xmlns="" xmlns:a16="http://schemas.microsoft.com/office/drawing/2014/main" id="{1EE05C48-0310-4B0A-9A40-1CA33F0EC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637826"/>
              </p:ext>
            </p:extLst>
          </p:nvPr>
        </p:nvGraphicFramePr>
        <p:xfrm>
          <a:off x="4343400" y="12700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253800" imgH="444240" progId="Equation.DSMT4">
                  <p:embed/>
                </p:oleObj>
              </mc:Choice>
              <mc:Fallback>
                <p:oleObj name="Equation" r:id="rId3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700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3" name="Object 5">
            <a:extLst>
              <a:ext uri="{FF2B5EF4-FFF2-40B4-BE49-F238E27FC236}">
                <a16:creationId xmlns="" xmlns:a16="http://schemas.microsoft.com/office/drawing/2014/main" id="{82D97454-A914-4F8D-B6D8-2924398B8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21717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21717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4" name="Object 6">
            <a:extLst>
              <a:ext uri="{FF2B5EF4-FFF2-40B4-BE49-F238E27FC236}">
                <a16:creationId xmlns="" xmlns:a16="http://schemas.microsoft.com/office/drawing/2014/main" id="{2E4E2F49-E023-496F-8D1A-98898B4793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603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035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5" name="Object 7">
            <a:extLst>
              <a:ext uri="{FF2B5EF4-FFF2-40B4-BE49-F238E27FC236}">
                <a16:creationId xmlns="" xmlns:a16="http://schemas.microsoft.com/office/drawing/2014/main" id="{F70024B3-F0D4-4588-9470-A0EE2F047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286871"/>
              </p:ext>
            </p:extLst>
          </p:nvPr>
        </p:nvGraphicFramePr>
        <p:xfrm>
          <a:off x="3263900" y="314960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1447560" imgH="444240" progId="Equation.DSMT4">
                  <p:embed/>
                </p:oleObj>
              </mc:Choice>
              <mc:Fallback>
                <p:oleObj name="Equation" r:id="rId9" imgW="1447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14960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6" name="Object 8">
            <a:extLst>
              <a:ext uri="{FF2B5EF4-FFF2-40B4-BE49-F238E27FC236}">
                <a16:creationId xmlns="" xmlns:a16="http://schemas.microsoft.com/office/drawing/2014/main" id="{7F3920F2-F75F-4DF2-B78C-D3D4FCAAF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68197"/>
              </p:ext>
            </p:extLst>
          </p:nvPr>
        </p:nvGraphicFramePr>
        <p:xfrm>
          <a:off x="1778000" y="36830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11" imgW="253800" imgH="444240" progId="Equation.DSMT4">
                  <p:embed/>
                </p:oleObj>
              </mc:Choice>
              <mc:Fallback>
                <p:oleObj name="Equation" r:id="rId11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6830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7" name="Object 9">
            <a:extLst>
              <a:ext uri="{FF2B5EF4-FFF2-40B4-BE49-F238E27FC236}">
                <a16:creationId xmlns="" xmlns:a16="http://schemas.microsoft.com/office/drawing/2014/main" id="{ECC8E9E0-DF5E-4D75-91DB-C6FB23012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6322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3" imgW="545760" imgH="406080" progId="Equation.DSMT4">
                  <p:embed/>
                </p:oleObj>
              </mc:Choice>
              <mc:Fallback>
                <p:oleObj name="Equation" r:id="rId13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6322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8" name="Object 10">
            <a:extLst>
              <a:ext uri="{FF2B5EF4-FFF2-40B4-BE49-F238E27FC236}">
                <a16:creationId xmlns="" xmlns:a16="http://schemas.microsoft.com/office/drawing/2014/main" id="{92338579-424D-4CB5-A260-2F3CFDBD2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159795"/>
              </p:ext>
            </p:extLst>
          </p:nvPr>
        </p:nvGraphicFramePr>
        <p:xfrm>
          <a:off x="1955800" y="4806950"/>
          <a:ext cx="4457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5" imgW="4457520" imgH="1143000" progId="Equation.DSMT4">
                  <p:embed/>
                </p:oleObj>
              </mc:Choice>
              <mc:Fallback>
                <p:oleObj name="Equation" r:id="rId15" imgW="44575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806950"/>
                        <a:ext cx="4457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9" name="Object 11">
            <a:extLst>
              <a:ext uri="{FF2B5EF4-FFF2-40B4-BE49-F238E27FC236}">
                <a16:creationId xmlns="" xmlns:a16="http://schemas.microsoft.com/office/drawing/2014/main" id="{C69F4C9A-9BD6-4826-91D2-D794A136E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375386"/>
              </p:ext>
            </p:extLst>
          </p:nvPr>
        </p:nvGraphicFramePr>
        <p:xfrm>
          <a:off x="1485900" y="5997504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7" imgW="1447560" imgH="444240" progId="Equation.DSMT4">
                  <p:embed/>
                </p:oleObj>
              </mc:Choice>
              <mc:Fallback>
                <p:oleObj name="Equation" r:id="rId17" imgW="1447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5997504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290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="" xmlns:a16="http://schemas.microsoft.com/office/drawing/2014/main" id="{898C0ECB-E654-480F-886A-7F51CED5FD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C7426B13-A484-447F-95CC-2E29E6AA6D62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765954" name="Rectangle 2">
            <a:extLst>
              <a:ext uri="{FF2B5EF4-FFF2-40B4-BE49-F238E27FC236}">
                <a16:creationId xmlns="" xmlns:a16="http://schemas.microsoft.com/office/drawing/2014/main" id="{1EC4A1A7-13A8-4D57-83EA-948083E64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ORTHOGONAL DECOMPOSITION THEOREM</a:t>
            </a:r>
          </a:p>
        </p:txBody>
      </p:sp>
      <p:sp>
        <p:nvSpPr>
          <p:cNvPr id="765955" name="Rectangle 3">
            <a:extLst>
              <a:ext uri="{FF2B5EF4-FFF2-40B4-BE49-F238E27FC236}">
                <a16:creationId xmlns="" xmlns:a16="http://schemas.microsoft.com/office/drawing/2014/main" id="{53E4E6D4-5E6C-4AA8-BF9F-D1B8C83C9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The vector     in (1) is called the </a:t>
            </a:r>
            <a:r>
              <a:rPr lang="en-US" altLang="en-US" sz="2800" b="1" dirty="0"/>
              <a:t>orthogonal projection of y onto</a:t>
            </a:r>
            <a:r>
              <a:rPr lang="en-US" altLang="en-US" sz="2800" dirty="0"/>
              <a:t> </a:t>
            </a:r>
            <a:r>
              <a:rPr lang="en-US" altLang="en-US" sz="2800" i="1" dirty="0"/>
              <a:t>W</a:t>
            </a:r>
            <a:r>
              <a:rPr lang="en-US" altLang="en-US" sz="2800" dirty="0"/>
              <a:t> and often is written as </a:t>
            </a:r>
            <a:r>
              <a:rPr lang="en-US" altLang="en-US" sz="2800" dirty="0" err="1"/>
              <a:t>proj</a:t>
            </a:r>
            <a:r>
              <a:rPr lang="en-US" altLang="en-US" sz="2800" i="1" baseline="-25000" dirty="0" err="1"/>
              <a:t>W</a:t>
            </a:r>
            <a:r>
              <a:rPr lang="en-US" altLang="en-US" sz="2800" b="1" dirty="0" err="1"/>
              <a:t>y</a:t>
            </a:r>
            <a:r>
              <a:rPr lang="en-US" altLang="en-US" sz="2800" dirty="0"/>
              <a:t>. See the </a:t>
            </a:r>
            <a:r>
              <a:rPr lang="en-US" altLang="en-US" sz="2800" dirty="0" smtClean="0"/>
              <a:t>following </a:t>
            </a:r>
            <a:r>
              <a:rPr lang="en-US" altLang="en-US" sz="2800" dirty="0"/>
              <a:t>figure.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Let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be any orthogonal basis for </a:t>
            </a:r>
            <a:r>
              <a:rPr lang="en-US" altLang="en-US" sz="2800" i="1" dirty="0"/>
              <a:t>W</a:t>
            </a:r>
            <a:r>
              <a:rPr lang="en-US" altLang="en-US" sz="2800" dirty="0"/>
              <a:t>, and define     by (2).</a:t>
            </a:r>
          </a:p>
          <a:p>
            <a:r>
              <a:rPr lang="en-US" altLang="en-US" sz="2800" dirty="0"/>
              <a:t>Then     is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 because     is a linear combination of the basis 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baseline="-25000" dirty="0"/>
              <a:t>.</a:t>
            </a:r>
          </a:p>
        </p:txBody>
      </p:sp>
      <p:graphicFrame>
        <p:nvGraphicFramePr>
          <p:cNvPr id="765956" name="Object 4">
            <a:extLst>
              <a:ext uri="{FF2B5EF4-FFF2-40B4-BE49-F238E27FC236}">
                <a16:creationId xmlns="" xmlns:a16="http://schemas.microsoft.com/office/drawing/2014/main" id="{D3827656-A667-4231-9ACA-4A2775256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12065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253800" imgH="444240" progId="Equation.DSMT4">
                  <p:embed/>
                </p:oleObj>
              </mc:Choice>
              <mc:Fallback>
                <p:oleObj name="Equation" r:id="rId3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2065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57" name="Object 5">
            <a:extLst>
              <a:ext uri="{FF2B5EF4-FFF2-40B4-BE49-F238E27FC236}">
                <a16:creationId xmlns="" xmlns:a16="http://schemas.microsoft.com/office/drawing/2014/main" id="{3181D20F-5B19-4AED-BC8E-299C9F6A0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090990"/>
              </p:ext>
            </p:extLst>
          </p:nvPr>
        </p:nvGraphicFramePr>
        <p:xfrm>
          <a:off x="2438400" y="50546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253800" imgH="444240" progId="Equation.DSMT4">
                  <p:embed/>
                </p:oleObj>
              </mc:Choice>
              <mc:Fallback>
                <p:oleObj name="Equation" r:id="rId5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546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58" name="Object 6">
            <a:extLst>
              <a:ext uri="{FF2B5EF4-FFF2-40B4-BE49-F238E27FC236}">
                <a16:creationId xmlns="" xmlns:a16="http://schemas.microsoft.com/office/drawing/2014/main" id="{61CA647F-FFC0-401F-BAD7-8EA0CCF23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32034"/>
              </p:ext>
            </p:extLst>
          </p:nvPr>
        </p:nvGraphicFramePr>
        <p:xfrm>
          <a:off x="1701800" y="55626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253800" imgH="444240" progId="Equation.DSMT4">
                  <p:embed/>
                </p:oleObj>
              </mc:Choice>
              <mc:Fallback>
                <p:oleObj name="Equation" r:id="rId7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5626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5959" name="Object 7">
            <a:extLst>
              <a:ext uri="{FF2B5EF4-FFF2-40B4-BE49-F238E27FC236}">
                <a16:creationId xmlns="" xmlns:a16="http://schemas.microsoft.com/office/drawing/2014/main" id="{1F38C4DF-CA5C-4E5F-B56B-35BBD6F1B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18075"/>
              </p:ext>
            </p:extLst>
          </p:nvPr>
        </p:nvGraphicFramePr>
        <p:xfrm>
          <a:off x="4356100" y="55499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9" imgW="253800" imgH="444240" progId="Equation.DSMT4">
                  <p:embed/>
                </p:oleObj>
              </mc:Choice>
              <mc:Fallback>
                <p:oleObj name="Equation" r:id="rId9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5499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5999" name="Picture 4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97" y="2590800"/>
            <a:ext cx="2895600" cy="17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6000" name="Picture 4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16855"/>
            <a:ext cx="3190875" cy="53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081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124A680D-C1A8-40B0-B43C-6857F926AC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FC69C7C8-1375-41D1-BA57-69EACA4B8113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766978" name="Rectangle 2">
            <a:extLst>
              <a:ext uri="{FF2B5EF4-FFF2-40B4-BE49-F238E27FC236}">
                <a16:creationId xmlns="" xmlns:a16="http://schemas.microsoft.com/office/drawing/2014/main" id="{4BF90C8D-427A-4D24-8C8D-27846C006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ORTHOGONAL DECOMPOSITION THEOREM</a:t>
            </a:r>
          </a:p>
        </p:txBody>
      </p:sp>
      <p:sp>
        <p:nvSpPr>
          <p:cNvPr id="766979" name="Rectangle 3">
            <a:extLst>
              <a:ext uri="{FF2B5EF4-FFF2-40B4-BE49-F238E27FC236}">
                <a16:creationId xmlns="" xmlns:a16="http://schemas.microsoft.com/office/drawing/2014/main" id="{FE390BFE-1190-48D1-9C0E-7A6C56718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105400"/>
          </a:xfrm>
        </p:spPr>
        <p:txBody>
          <a:bodyPr/>
          <a:lstStyle/>
          <a:p>
            <a:r>
              <a:rPr lang="en-US" altLang="en-US" sz="2800" dirty="0"/>
              <a:t>Let                 .</a:t>
            </a:r>
          </a:p>
          <a:p>
            <a:r>
              <a:rPr lang="en-US" altLang="en-US" sz="2800" dirty="0"/>
              <a:t>Since 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is orthogonal to 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,…,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, it follows from (2) that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Thus </a:t>
            </a:r>
            <a:r>
              <a:rPr lang="en-US" altLang="en-US" sz="2800" b="1" dirty="0"/>
              <a:t>z</a:t>
            </a:r>
            <a:r>
              <a:rPr lang="en-US" altLang="en-US" sz="2800" dirty="0"/>
              <a:t> is orthogonal to 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Similarly, </a:t>
            </a:r>
            <a:r>
              <a:rPr lang="en-US" altLang="en-US" sz="2800" b="1" dirty="0"/>
              <a:t>z</a:t>
            </a:r>
            <a:r>
              <a:rPr lang="en-US" altLang="en-US" sz="2800" dirty="0"/>
              <a:t> is orthogonal to each </a:t>
            </a:r>
            <a:r>
              <a:rPr lang="en-US" altLang="en-US" sz="2800" b="1" dirty="0" err="1"/>
              <a:t>u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 in the basis for </a:t>
            </a:r>
            <a:r>
              <a:rPr lang="en-US" altLang="en-US" sz="2800" i="1" dirty="0"/>
              <a:t>W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Hence </a:t>
            </a:r>
            <a:r>
              <a:rPr lang="en-US" altLang="en-US" sz="2800" b="1" dirty="0"/>
              <a:t>z</a:t>
            </a:r>
            <a:r>
              <a:rPr lang="en-US" altLang="en-US" sz="2800" dirty="0"/>
              <a:t> is orthogonal to every vector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That is, </a:t>
            </a:r>
            <a:r>
              <a:rPr lang="en-US" altLang="en-US" sz="2800" b="1" dirty="0"/>
              <a:t>z</a:t>
            </a:r>
            <a:r>
              <a:rPr lang="en-US" altLang="en-US" sz="2800" dirty="0"/>
              <a:t> is in       .</a:t>
            </a:r>
          </a:p>
        </p:txBody>
      </p:sp>
      <p:graphicFrame>
        <p:nvGraphicFramePr>
          <p:cNvPr id="766980" name="Object 4">
            <a:extLst>
              <a:ext uri="{FF2B5EF4-FFF2-40B4-BE49-F238E27FC236}">
                <a16:creationId xmlns="" xmlns:a16="http://schemas.microsoft.com/office/drawing/2014/main" id="{AA9FA8AE-369E-4190-9C21-4B3B257F9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87898"/>
              </p:ext>
            </p:extLst>
          </p:nvPr>
        </p:nvGraphicFramePr>
        <p:xfrm>
          <a:off x="1447800" y="134620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447560" imgH="444240" progId="Equation.DSMT4">
                  <p:embed/>
                </p:oleObj>
              </mc:Choice>
              <mc:Fallback>
                <p:oleObj name="Equation" r:id="rId3" imgW="1447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4620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81" name="Object 5">
            <a:extLst>
              <a:ext uri="{FF2B5EF4-FFF2-40B4-BE49-F238E27FC236}">
                <a16:creationId xmlns="" xmlns:a16="http://schemas.microsoft.com/office/drawing/2014/main" id="{C9A941D3-DF26-4DF1-A50F-3AD45D712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003718"/>
              </p:ext>
            </p:extLst>
          </p:nvPr>
        </p:nvGraphicFramePr>
        <p:xfrm>
          <a:off x="635000" y="2514600"/>
          <a:ext cx="81407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8140680" imgH="1803240" progId="Equation.DSMT4">
                  <p:embed/>
                </p:oleObj>
              </mc:Choice>
              <mc:Fallback>
                <p:oleObj name="Equation" r:id="rId5" imgW="8140680" imgH="1803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514600"/>
                        <a:ext cx="81407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6982" name="Object 6">
            <a:extLst>
              <a:ext uri="{FF2B5EF4-FFF2-40B4-BE49-F238E27FC236}">
                <a16:creationId xmlns="" xmlns:a16="http://schemas.microsoft.com/office/drawing/2014/main" id="{B3FD5374-5384-4A32-A0BE-2199530A0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58420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545760" imgH="406080" progId="Equation.DSMT4">
                  <p:embed/>
                </p:oleObj>
              </mc:Choice>
              <mc:Fallback>
                <p:oleObj name="Equation" r:id="rId7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8420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500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="" xmlns:a16="http://schemas.microsoft.com/office/drawing/2014/main" id="{FA170E0F-5AE1-4441-B44E-A7C954757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D17A82BD-00E6-492F-9745-9B743991638D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768002" name="Rectangle 2">
            <a:extLst>
              <a:ext uri="{FF2B5EF4-FFF2-40B4-BE49-F238E27FC236}">
                <a16:creationId xmlns="" xmlns:a16="http://schemas.microsoft.com/office/drawing/2014/main" id="{A4176A0B-7F91-4711-8F37-98B2E6B9E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ORTHOGONAL DECOMPOSITION THEOREM</a:t>
            </a:r>
          </a:p>
        </p:txBody>
      </p:sp>
      <p:sp>
        <p:nvSpPr>
          <p:cNvPr id="768003" name="Rectangle 3">
            <a:extLst>
              <a:ext uri="{FF2B5EF4-FFF2-40B4-BE49-F238E27FC236}">
                <a16:creationId xmlns="" xmlns:a16="http://schemas.microsoft.com/office/drawing/2014/main" id="{8A501199-E87B-4E44-87EA-B5EB71BC0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To show that the decomposition in (1) is unique, suppose </a:t>
            </a:r>
            <a:r>
              <a:rPr lang="en-US" altLang="en-US" sz="2800" b="1" dirty="0"/>
              <a:t>y</a:t>
            </a:r>
            <a:r>
              <a:rPr lang="en-US" altLang="en-US" sz="2800" dirty="0"/>
              <a:t> can also be written as                   , with     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z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in       .</a:t>
            </a:r>
          </a:p>
          <a:p>
            <a:r>
              <a:rPr lang="en-US" altLang="en-US" sz="2800" dirty="0"/>
              <a:t>Then                          (since both sides equal </a:t>
            </a:r>
            <a:r>
              <a:rPr lang="en-US" altLang="en-US" sz="2800" b="1" dirty="0"/>
              <a:t>y</a:t>
            </a:r>
            <a:r>
              <a:rPr lang="en-US" altLang="en-US" sz="2800" dirty="0"/>
              <a:t>), and so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This equality shows that the vector                   is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 and in       (because </a:t>
            </a:r>
            <a:r>
              <a:rPr lang="en-US" altLang="en-US" sz="2800" b="1" dirty="0"/>
              <a:t>z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z</a:t>
            </a:r>
            <a:r>
              <a:rPr lang="en-US" altLang="en-US" sz="2800" dirty="0"/>
              <a:t> are both in        , and      is a subspace).</a:t>
            </a:r>
          </a:p>
          <a:p>
            <a:r>
              <a:rPr lang="en-US" altLang="en-US" sz="2800" dirty="0"/>
              <a:t>Hence              , which shows that          .</a:t>
            </a:r>
          </a:p>
          <a:p>
            <a:r>
              <a:rPr lang="en-US" altLang="en-US" sz="2800" dirty="0"/>
              <a:t>This proves that             and also           .</a:t>
            </a:r>
          </a:p>
        </p:txBody>
      </p:sp>
      <p:graphicFrame>
        <p:nvGraphicFramePr>
          <p:cNvPr id="768004" name="Object 4">
            <a:extLst>
              <a:ext uri="{FF2B5EF4-FFF2-40B4-BE49-F238E27FC236}">
                <a16:creationId xmlns="" xmlns:a16="http://schemas.microsoft.com/office/drawing/2014/main" id="{76DDF71E-B65D-414E-8305-3C231A88B4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907946"/>
              </p:ext>
            </p:extLst>
          </p:nvPr>
        </p:nvGraphicFramePr>
        <p:xfrm>
          <a:off x="5480050" y="1612900"/>
          <a:ext cx="166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3" imgW="1663560" imgH="482400" progId="Equation.DSMT4">
                  <p:embed/>
                </p:oleObj>
              </mc:Choice>
              <mc:Fallback>
                <p:oleObj name="Equation" r:id="rId3" imgW="1663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1612900"/>
                        <a:ext cx="1663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5" name="Object 5">
            <a:extLst>
              <a:ext uri="{FF2B5EF4-FFF2-40B4-BE49-F238E27FC236}">
                <a16:creationId xmlns="" xmlns:a16="http://schemas.microsoft.com/office/drawing/2014/main" id="{F9F9043A-3FFB-4F1E-8D1A-0C69040C3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0320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5" imgW="545760" imgH="406080" progId="Equation.DSMT4">
                  <p:embed/>
                </p:oleObj>
              </mc:Choice>
              <mc:Fallback>
                <p:oleObj name="Equation" r:id="rId5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0320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6" name="Object 6">
            <a:extLst>
              <a:ext uri="{FF2B5EF4-FFF2-40B4-BE49-F238E27FC236}">
                <a16:creationId xmlns="" xmlns:a16="http://schemas.microsoft.com/office/drawing/2014/main" id="{EFCB7C37-A51F-463D-A9BC-1EBC7046C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379853"/>
              </p:ext>
            </p:extLst>
          </p:nvPr>
        </p:nvGraphicFramePr>
        <p:xfrm>
          <a:off x="1663700" y="2552700"/>
          <a:ext cx="223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7" imgW="2234880" imgH="482400" progId="Equation.DSMT4">
                  <p:embed/>
                </p:oleObj>
              </mc:Choice>
              <mc:Fallback>
                <p:oleObj name="Equation" r:id="rId7" imgW="2234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552700"/>
                        <a:ext cx="223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7" name="Object 7">
            <a:extLst>
              <a:ext uri="{FF2B5EF4-FFF2-40B4-BE49-F238E27FC236}">
                <a16:creationId xmlns="" xmlns:a16="http://schemas.microsoft.com/office/drawing/2014/main" id="{D29B11E6-7CF0-48AE-ADDC-227C5AFF00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52493"/>
              </p:ext>
            </p:extLst>
          </p:nvPr>
        </p:nvGraphicFramePr>
        <p:xfrm>
          <a:off x="3403600" y="3200400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9" imgW="2260440" imgH="482400" progId="Equation.DSMT4">
                  <p:embed/>
                </p:oleObj>
              </mc:Choice>
              <mc:Fallback>
                <p:oleObj name="Equation" r:id="rId9" imgW="2260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200400"/>
                        <a:ext cx="226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8" name="Object 8">
            <a:extLst>
              <a:ext uri="{FF2B5EF4-FFF2-40B4-BE49-F238E27FC236}">
                <a16:creationId xmlns="" xmlns:a16="http://schemas.microsoft.com/office/drawing/2014/main" id="{50EB5EDE-44F8-45F9-BF1A-0173D1A8A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379275"/>
              </p:ext>
            </p:extLst>
          </p:nvPr>
        </p:nvGraphicFramePr>
        <p:xfrm>
          <a:off x="5905500" y="4000500"/>
          <a:ext cx="156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11" imgW="1562040" imgH="482400" progId="Equation.DSMT4">
                  <p:embed/>
                </p:oleObj>
              </mc:Choice>
              <mc:Fallback>
                <p:oleObj name="Equation" r:id="rId11" imgW="1562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1562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09" name="Object 9">
            <a:extLst>
              <a:ext uri="{FF2B5EF4-FFF2-40B4-BE49-F238E27FC236}">
                <a16:creationId xmlns="" xmlns:a16="http://schemas.microsoft.com/office/drawing/2014/main" id="{A3A1723E-6B7F-42F7-A5B3-085DCBBDC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44196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3" imgW="545760" imgH="406080" progId="Equation.DSMT4">
                  <p:embed/>
                </p:oleObj>
              </mc:Choice>
              <mc:Fallback>
                <p:oleObj name="Equation" r:id="rId13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4196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10" name="Object 10">
            <a:extLst>
              <a:ext uri="{FF2B5EF4-FFF2-40B4-BE49-F238E27FC236}">
                <a16:creationId xmlns="" xmlns:a16="http://schemas.microsoft.com/office/drawing/2014/main" id="{9B10886F-46C1-4123-8AAD-8F2B5F246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8600" y="44196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15" imgW="545760" imgH="406080" progId="Equation.DSMT4">
                  <p:embed/>
                </p:oleObj>
              </mc:Choice>
              <mc:Fallback>
                <p:oleObj name="Equation" r:id="rId15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44196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11" name="Object 11">
            <a:extLst>
              <a:ext uri="{FF2B5EF4-FFF2-40B4-BE49-F238E27FC236}">
                <a16:creationId xmlns="" xmlns:a16="http://schemas.microsoft.com/office/drawing/2014/main" id="{EACB2943-71D8-466D-8D4E-861D9D290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5600" y="44196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7" imgW="545760" imgH="406080" progId="Equation.DSMT4">
                  <p:embed/>
                </p:oleObj>
              </mc:Choice>
              <mc:Fallback>
                <p:oleObj name="Equation" r:id="rId17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44196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12" name="Object 12">
            <a:extLst>
              <a:ext uri="{FF2B5EF4-FFF2-40B4-BE49-F238E27FC236}">
                <a16:creationId xmlns="" xmlns:a16="http://schemas.microsoft.com/office/drawing/2014/main" id="{AA10EE03-40EC-472F-93BA-E0BE2F69E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200504"/>
              </p:ext>
            </p:extLst>
          </p:nvPr>
        </p:nvGraphicFramePr>
        <p:xfrm>
          <a:off x="1860550" y="5410200"/>
          <a:ext cx="1231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19" imgW="1231560" imgH="342720" progId="Equation.DSMT4">
                  <p:embed/>
                </p:oleObj>
              </mc:Choice>
              <mc:Fallback>
                <p:oleObj name="Equation" r:id="rId19" imgW="1231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410200"/>
                        <a:ext cx="1231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13" name="Object 13">
            <a:extLst>
              <a:ext uri="{FF2B5EF4-FFF2-40B4-BE49-F238E27FC236}">
                <a16:creationId xmlns="" xmlns:a16="http://schemas.microsoft.com/office/drawing/2014/main" id="{99431B8A-8ED1-4C9F-9A00-B910A325A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122733"/>
              </p:ext>
            </p:extLst>
          </p:nvPr>
        </p:nvGraphicFramePr>
        <p:xfrm>
          <a:off x="5727700" y="5410200"/>
          <a:ext cx="86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21" imgW="863280" imgH="342720" progId="Equation.DSMT4">
                  <p:embed/>
                </p:oleObj>
              </mc:Choice>
              <mc:Fallback>
                <p:oleObj name="Equation" r:id="rId21" imgW="863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5410200"/>
                        <a:ext cx="863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16" name="Object 16">
            <a:extLst>
              <a:ext uri="{FF2B5EF4-FFF2-40B4-BE49-F238E27FC236}">
                <a16:creationId xmlns="" xmlns:a16="http://schemas.microsoft.com/office/drawing/2014/main" id="{A25A90C8-1805-4D2C-AD9B-FCB52B93C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520012"/>
              </p:ext>
            </p:extLst>
          </p:nvPr>
        </p:nvGraphicFramePr>
        <p:xfrm>
          <a:off x="3257550" y="5880100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23" imgW="965160" imgH="482400" progId="Equation.DSMT4">
                  <p:embed/>
                </p:oleObj>
              </mc:Choice>
              <mc:Fallback>
                <p:oleObj name="Equation" r:id="rId23" imgW="965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5880100"/>
                        <a:ext cx="96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17" name="Object 17">
            <a:extLst>
              <a:ext uri="{FF2B5EF4-FFF2-40B4-BE49-F238E27FC236}">
                <a16:creationId xmlns="" xmlns:a16="http://schemas.microsoft.com/office/drawing/2014/main" id="{F0AB16FC-3F03-4AE5-89AD-EE363F24D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748913"/>
              </p:ext>
            </p:extLst>
          </p:nvPr>
        </p:nvGraphicFramePr>
        <p:xfrm>
          <a:off x="5537200" y="5880100"/>
          <a:ext cx="95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25" imgW="952200" imgH="482400" progId="Equation.DSMT4">
                  <p:embed/>
                </p:oleObj>
              </mc:Choice>
              <mc:Fallback>
                <p:oleObj name="Equation" r:id="rId25" imgW="9522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5880100"/>
                        <a:ext cx="95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22" name="Object 22">
            <a:extLst>
              <a:ext uri="{FF2B5EF4-FFF2-40B4-BE49-F238E27FC236}">
                <a16:creationId xmlns="" xmlns:a16="http://schemas.microsoft.com/office/drawing/2014/main" id="{32D7E1C6-DBFC-454C-BC71-5C87347BE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161400"/>
              </p:ext>
            </p:extLst>
          </p:nvPr>
        </p:nvGraphicFramePr>
        <p:xfrm>
          <a:off x="8001000" y="1639076"/>
          <a:ext cx="34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27" imgW="342720" imgH="482400" progId="Equation.DSMT4">
                  <p:embed/>
                </p:oleObj>
              </mc:Choice>
              <mc:Fallback>
                <p:oleObj name="Equation" r:id="rId27" imgW="342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639076"/>
                        <a:ext cx="34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089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F1807071-3077-4625-9F7C-336BD962DC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9219A413-308F-4F85-A12C-E3977667856C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769026" name="Rectangle 2">
            <a:extLst>
              <a:ext uri="{FF2B5EF4-FFF2-40B4-BE49-F238E27FC236}">
                <a16:creationId xmlns="" xmlns:a16="http://schemas.microsoft.com/office/drawing/2014/main" id="{2B993B54-8517-479D-90F1-48C81CE6E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ORTHOGONAL DECOMPOSITION THEOREM</a:t>
            </a:r>
          </a:p>
        </p:txBody>
      </p:sp>
      <p:sp>
        <p:nvSpPr>
          <p:cNvPr id="769027" name="Rectangle 3">
            <a:extLst>
              <a:ext uri="{FF2B5EF4-FFF2-40B4-BE49-F238E27FC236}">
                <a16:creationId xmlns="" xmlns:a16="http://schemas.microsoft.com/office/drawing/2014/main" id="{1602A557-B0BE-4AF8-A905-68FEB82D4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81600"/>
          </a:xfrm>
        </p:spPr>
        <p:txBody>
          <a:bodyPr/>
          <a:lstStyle/>
          <a:p>
            <a:r>
              <a:rPr lang="en-US" altLang="en-US" sz="2800" dirty="0"/>
              <a:t>The uniqueness of the decomposition (1) shows that the orthogonal projection    depends only on </a:t>
            </a:r>
            <a:r>
              <a:rPr lang="en-US" altLang="en-US" sz="2800" i="1" dirty="0"/>
              <a:t>W</a:t>
            </a:r>
            <a:r>
              <a:rPr lang="en-US" altLang="en-US" sz="2800" dirty="0"/>
              <a:t> and not on the particular basis used in (2).</a:t>
            </a:r>
          </a:p>
          <a:p>
            <a:endParaRPr lang="en-US" altLang="en-US" sz="2800" dirty="0"/>
          </a:p>
          <a:p>
            <a:pPr>
              <a:spcBef>
                <a:spcPts val="1800"/>
              </a:spcBef>
            </a:pPr>
            <a:r>
              <a:rPr lang="en-US" altLang="en-US" sz="2800" b="1" dirty="0"/>
              <a:t>Example 1:</a:t>
            </a:r>
            <a:r>
              <a:rPr lang="en-US" altLang="en-US" sz="2800" dirty="0"/>
              <a:t> Let                                                            .</a:t>
            </a:r>
          </a:p>
          <a:p>
            <a:endParaRPr lang="en-US" altLang="en-US" sz="2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/>
              <a:t>	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Observe that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} is an orthogonal basis for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. Write </a:t>
            </a:r>
            <a:r>
              <a:rPr lang="en-US" altLang="en-US" sz="2800" b="1" dirty="0"/>
              <a:t>y</a:t>
            </a:r>
            <a:r>
              <a:rPr lang="en-US" altLang="en-US" sz="2800" dirty="0"/>
              <a:t> as the sum of a vector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 and a vector orthogonal to </a:t>
            </a:r>
            <a:r>
              <a:rPr lang="en-US" altLang="en-US" sz="2800" i="1" dirty="0"/>
              <a:t>W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69028" name="Object 4">
            <a:extLst>
              <a:ext uri="{FF2B5EF4-FFF2-40B4-BE49-F238E27FC236}">
                <a16:creationId xmlns="" xmlns:a16="http://schemas.microsoft.com/office/drawing/2014/main" id="{FFF27540-541F-47DB-9D6D-509BD3118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121741"/>
              </p:ext>
            </p:extLst>
          </p:nvPr>
        </p:nvGraphicFramePr>
        <p:xfrm>
          <a:off x="4508500" y="1790700"/>
          <a:ext cx="25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3" imgW="253800" imgH="444240" progId="Equation.DSMT4">
                  <p:embed/>
                </p:oleObj>
              </mc:Choice>
              <mc:Fallback>
                <p:oleObj name="Equation" r:id="rId3" imgW="253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1790700"/>
                        <a:ext cx="25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029" name="Object 5">
            <a:extLst>
              <a:ext uri="{FF2B5EF4-FFF2-40B4-BE49-F238E27FC236}">
                <a16:creationId xmlns="" xmlns:a16="http://schemas.microsoft.com/office/drawing/2014/main" id="{B0A17D98-4BA6-4684-B7EB-0B61C2C87C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286097"/>
              </p:ext>
            </p:extLst>
          </p:nvPr>
        </p:nvGraphicFramePr>
        <p:xfrm>
          <a:off x="3283996" y="2717800"/>
          <a:ext cx="5346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5" imgW="5346360" imgH="1777680" progId="Equation.DSMT4">
                  <p:embed/>
                </p:oleObj>
              </mc:Choice>
              <mc:Fallback>
                <p:oleObj name="Equation" r:id="rId5" imgW="53463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3996" y="2717800"/>
                        <a:ext cx="5346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030" name="Object 6">
            <a:extLst>
              <a:ext uri="{FF2B5EF4-FFF2-40B4-BE49-F238E27FC236}">
                <a16:creationId xmlns="" xmlns:a16="http://schemas.microsoft.com/office/drawing/2014/main" id="{A42901C1-A484-41EA-B6E2-01642BF6B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711347"/>
              </p:ext>
            </p:extLst>
          </p:nvPr>
        </p:nvGraphicFramePr>
        <p:xfrm>
          <a:off x="908050" y="5381028"/>
          <a:ext cx="276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7" imgW="2768400" imgH="482400" progId="Equation.DSMT4">
                  <p:embed/>
                </p:oleObj>
              </mc:Choice>
              <mc:Fallback>
                <p:oleObj name="Equation" r:id="rId7" imgW="2768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381028"/>
                        <a:ext cx="276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266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A0587B8-D50F-46B2-B7B0-32563AC07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F288C5BE-09A2-4A6B-8CC9-AC8EEE956E18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770050" name="Rectangle 2">
            <a:extLst>
              <a:ext uri="{FF2B5EF4-FFF2-40B4-BE49-F238E27FC236}">
                <a16:creationId xmlns="" xmlns:a16="http://schemas.microsoft.com/office/drawing/2014/main" id="{8AB93E58-10A9-4572-A890-7CAE58B79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ORTHOGONAL DECOMPOSITION THEOREM</a:t>
            </a:r>
          </a:p>
        </p:txBody>
      </p:sp>
      <p:sp>
        <p:nvSpPr>
          <p:cNvPr id="770051" name="Rectangle 3">
            <a:extLst>
              <a:ext uri="{FF2B5EF4-FFF2-40B4-BE49-F238E27FC236}">
                <a16:creationId xmlns="" xmlns:a16="http://schemas.microsoft.com/office/drawing/2014/main" id="{3909F56A-D4C7-4E9B-8B8B-B3FB3FE02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562600"/>
          </a:xfrm>
        </p:spPr>
        <p:txBody>
          <a:bodyPr/>
          <a:lstStyle/>
          <a:p>
            <a:r>
              <a:rPr lang="en-US" altLang="en-US" sz="2800" b="1"/>
              <a:t>Solution:</a:t>
            </a:r>
            <a:r>
              <a:rPr lang="en-US" altLang="en-US" sz="2800"/>
              <a:t> The orthogonal projection of </a:t>
            </a:r>
            <a:r>
              <a:rPr lang="en-US" altLang="en-US" sz="2800" b="1"/>
              <a:t>y</a:t>
            </a:r>
            <a:r>
              <a:rPr lang="en-US" altLang="en-US" sz="2800"/>
              <a:t> onto </a:t>
            </a:r>
            <a:r>
              <a:rPr lang="en-US" altLang="en-US" sz="2800" i="1"/>
              <a:t>W</a:t>
            </a:r>
            <a:r>
              <a:rPr lang="en-US" altLang="en-US" sz="2800"/>
              <a:t> is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Also  </a:t>
            </a:r>
          </a:p>
        </p:txBody>
      </p:sp>
      <p:graphicFrame>
        <p:nvGraphicFramePr>
          <p:cNvPr id="770052" name="Object 4">
            <a:extLst>
              <a:ext uri="{FF2B5EF4-FFF2-40B4-BE49-F238E27FC236}">
                <a16:creationId xmlns="" xmlns:a16="http://schemas.microsoft.com/office/drawing/2014/main" id="{DB1FC38F-E02F-48A4-80E5-02F139649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00107"/>
              </p:ext>
            </p:extLst>
          </p:nvPr>
        </p:nvGraphicFramePr>
        <p:xfrm>
          <a:off x="509588" y="1741488"/>
          <a:ext cx="8202612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8381880" imgH="2971800" progId="Equation.DSMT4">
                  <p:embed/>
                </p:oleObj>
              </mc:Choice>
              <mc:Fallback>
                <p:oleObj name="Equation" r:id="rId3" imgW="8381880" imgH="297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741488"/>
                        <a:ext cx="8202612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53" name="Object 5">
            <a:extLst>
              <a:ext uri="{FF2B5EF4-FFF2-40B4-BE49-F238E27FC236}">
                <a16:creationId xmlns="" xmlns:a16="http://schemas.microsoft.com/office/drawing/2014/main" id="{D9436A2A-F1D1-41E0-8613-989138CEE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920341"/>
              </p:ext>
            </p:extLst>
          </p:nvPr>
        </p:nvGraphicFramePr>
        <p:xfrm>
          <a:off x="2109788" y="4876800"/>
          <a:ext cx="4926012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5041800" imgH="1777680" progId="Equation.DSMT4">
                  <p:embed/>
                </p:oleObj>
              </mc:Choice>
              <mc:Fallback>
                <p:oleObj name="Equation" r:id="rId5" imgW="504180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4876800"/>
                        <a:ext cx="4926012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016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23A347EC-A3F1-45AB-8C1B-355147066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6.3- </a:t>
            </a:r>
            <a:fld id="{A023262C-1206-45A2-8EF4-7AE7DAF6A56C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771074" name="Rectangle 2">
            <a:extLst>
              <a:ext uri="{FF2B5EF4-FFF2-40B4-BE49-F238E27FC236}">
                <a16:creationId xmlns="" xmlns:a16="http://schemas.microsoft.com/office/drawing/2014/main" id="{84569514-4CE7-4947-B3D0-750EEF6C3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ORTHOGONAL DECOMPOSITION THEOREM</a:t>
            </a:r>
          </a:p>
        </p:txBody>
      </p:sp>
      <p:sp>
        <p:nvSpPr>
          <p:cNvPr id="771075" name="Rectangle 3">
            <a:extLst>
              <a:ext uri="{FF2B5EF4-FFF2-40B4-BE49-F238E27FC236}">
                <a16:creationId xmlns="" xmlns:a16="http://schemas.microsoft.com/office/drawing/2014/main" id="{79D21885-20C1-49D5-8995-10717C413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altLang="en-US" sz="2800" dirty="0"/>
              <a:t>Theorem 8 ensures that            is in       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To check the calculations, verify that           is orthogonal to both 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and hence to all of </a:t>
            </a:r>
            <a:r>
              <a:rPr lang="en-US" altLang="en-US" sz="2800" i="1" dirty="0"/>
              <a:t>W</a:t>
            </a:r>
            <a:r>
              <a:rPr lang="en-US" altLang="en-US" sz="2800" dirty="0"/>
              <a:t>.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The desired decomposition of </a:t>
            </a:r>
            <a:r>
              <a:rPr lang="en-US" altLang="en-US" sz="2800" b="1" dirty="0"/>
              <a:t>y</a:t>
            </a:r>
            <a:r>
              <a:rPr lang="en-US" altLang="en-US" sz="2800" dirty="0"/>
              <a:t> is</a:t>
            </a:r>
          </a:p>
        </p:txBody>
      </p:sp>
      <p:graphicFrame>
        <p:nvGraphicFramePr>
          <p:cNvPr id="771076" name="Object 4">
            <a:extLst>
              <a:ext uri="{FF2B5EF4-FFF2-40B4-BE49-F238E27FC236}">
                <a16:creationId xmlns="" xmlns:a16="http://schemas.microsoft.com/office/drawing/2014/main" id="{48647AD4-525C-4AC1-A1CA-31DFECAD24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542513"/>
              </p:ext>
            </p:extLst>
          </p:nvPr>
        </p:nvGraphicFramePr>
        <p:xfrm>
          <a:off x="4305300" y="149860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838080" imgH="444240" progId="Equation.DSMT4">
                  <p:embed/>
                </p:oleObj>
              </mc:Choice>
              <mc:Fallback>
                <p:oleObj name="Equation" r:id="rId3" imgW="83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1498600"/>
                        <a:ext cx="83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77" name="Object 5">
            <a:extLst>
              <a:ext uri="{FF2B5EF4-FFF2-40B4-BE49-F238E27FC236}">
                <a16:creationId xmlns="" xmlns:a16="http://schemas.microsoft.com/office/drawing/2014/main" id="{C57643AC-210D-468D-8F32-0D4B5B88C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0" y="1473200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545760" imgH="406080" progId="Equation.DSMT4">
                  <p:embed/>
                </p:oleObj>
              </mc:Choice>
              <mc:Fallback>
                <p:oleObj name="Equation" r:id="rId5" imgW="545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1473200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78" name="Object 6">
            <a:extLst>
              <a:ext uri="{FF2B5EF4-FFF2-40B4-BE49-F238E27FC236}">
                <a16:creationId xmlns="" xmlns:a16="http://schemas.microsoft.com/office/drawing/2014/main" id="{006EA531-6F79-458A-91D7-90538DC05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555271"/>
              </p:ext>
            </p:extLst>
          </p:nvPr>
        </p:nvGraphicFramePr>
        <p:xfrm>
          <a:off x="6210300" y="252730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7" imgW="838080" imgH="444240" progId="Equation.DSMT4">
                  <p:embed/>
                </p:oleObj>
              </mc:Choice>
              <mc:Fallback>
                <p:oleObj name="Equation" r:id="rId7" imgW="83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527300"/>
                        <a:ext cx="83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079" name="Object 7">
            <a:extLst>
              <a:ext uri="{FF2B5EF4-FFF2-40B4-BE49-F238E27FC236}">
                <a16:creationId xmlns="" xmlns:a16="http://schemas.microsoft.com/office/drawing/2014/main" id="{986BC27C-C3C4-47B6-BAD1-6168E7581F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572000"/>
          <a:ext cx="426720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9" imgW="4406760" imgH="1777680" progId="Equation.DSMT4">
                  <p:embed/>
                </p:oleObj>
              </mc:Choice>
              <mc:Fallback>
                <p:oleObj name="Equation" r:id="rId9" imgW="44067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4267200" cy="172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2021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044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12496</TotalTime>
  <Words>1056</Words>
  <Application>Microsoft Office PowerPoint</Application>
  <PresentationFormat>On-screen Show (4:3)</PresentationFormat>
  <Paragraphs>168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Blends</vt:lpstr>
      <vt:lpstr>Equation</vt:lpstr>
      <vt:lpstr>Orthogonality and Least Squares</vt:lpstr>
      <vt:lpstr>ORTHOGONAL PROJECTIONS</vt:lpstr>
      <vt:lpstr> THE ORTHOGONAL DECOMPOSITION THEOREM</vt:lpstr>
      <vt:lpstr>THE ORTHOGONAL DECOMPOSITION THEOREM</vt:lpstr>
      <vt:lpstr>THE ORTHOGONAL DECOMPOSITION THEOREM</vt:lpstr>
      <vt:lpstr>THE ORTHOGONAL DECOMPOSITION THEOREM</vt:lpstr>
      <vt:lpstr>THE ORTHOGONAL DECOMPOSITION THEOREM</vt:lpstr>
      <vt:lpstr>THE ORTHOGONAL DECOMPOSITION THEOREM</vt:lpstr>
      <vt:lpstr>THE ORTHOGONAL DECOMPOSITION THEOREM</vt:lpstr>
      <vt:lpstr>PROPERTIES OF ORTHOGONAL PROJECTIONS</vt:lpstr>
      <vt:lpstr>THE BEST APPROXIMATION THEOREM</vt:lpstr>
      <vt:lpstr>THE BEST APPROXIMATION THEOREM</vt:lpstr>
      <vt:lpstr>THE BEST APPROXIMATION THEOREM</vt:lpstr>
      <vt:lpstr>THE BEST APPROXIMATION THEOREM</vt:lpstr>
      <vt:lpstr>PROPERTIES OF ORTHOGONAL PROJECTIONS</vt:lpstr>
      <vt:lpstr>PROPERTIES OF ORTHOGONAL PROJECTIONS</vt:lpstr>
      <vt:lpstr>PROPERTIES OF ORTHOGONAL PROJECTIONS</vt:lpstr>
      <vt:lpstr>PROPERTIES OF ORTHOGONAL PROJECTIONS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1060</cp:revision>
  <dcterms:created xsi:type="dcterms:W3CDTF">2005-10-22T18:34:54Z</dcterms:created>
  <dcterms:modified xsi:type="dcterms:W3CDTF">2020-10-16T01:52:31Z</dcterms:modified>
</cp:coreProperties>
</file>