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2"/>
  </p:notesMasterIdLst>
  <p:handoutMasterIdLst>
    <p:handoutMasterId r:id="rId13"/>
  </p:handoutMasterIdLst>
  <p:sldIdLst>
    <p:sldId id="477" r:id="rId2"/>
    <p:sldId id="478" r:id="rId3"/>
    <p:sldId id="479" r:id="rId4"/>
    <p:sldId id="480" r:id="rId5"/>
    <p:sldId id="481" r:id="rId6"/>
    <p:sldId id="482" r:id="rId7"/>
    <p:sldId id="483" r:id="rId8"/>
    <p:sldId id="484" r:id="rId9"/>
    <p:sldId id="485" r:id="rId10"/>
    <p:sldId id="486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0" autoAdjust="0"/>
    <p:restoredTop sz="94660"/>
  </p:normalViewPr>
  <p:slideViewPr>
    <p:cSldViewPr showGuides="1">
      <p:cViewPr>
        <p:scale>
          <a:sx n="80" d="100"/>
          <a:sy n="80" d="100"/>
        </p:scale>
        <p:origin x="-204" y="24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10/27/2020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xmlns="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xmlns="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xmlns="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xmlns="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xmlns="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A9C20A67-9360-415D-8A66-BED502C09899}" type="slidenum">
              <a:rPr lang="en-US" altLang="en-US" sz="1200">
                <a:latin typeface="Arial" panose="020B0604020202020204" pitchFamily="34" charset="0"/>
              </a:rPr>
              <a:pPr algn="r"/>
              <a:t>1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8495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783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23364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74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01297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1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7956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382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5095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fld id="{195455FB-0CCA-4344-9073-52441C2645F4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092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xmlns="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xmlns="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 smtClean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6</a:t>
            </a:r>
            <a:endParaRPr lang="en-US" altLang="en-US" sz="4200" b="1" dirty="0">
              <a:solidFill>
                <a:srgbClr val="4C7816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xmlns="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 smtClean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6.4</a:t>
            </a:r>
            <a:endParaRPr lang="en-US" altLang="en-US" sz="3200" b="1" dirty="0">
              <a:solidFill>
                <a:srgbClr val="CD8019"/>
              </a:solidFill>
              <a:latin typeface="Arial" panose="020B0604020202020204" pitchFamily="34" charset="0"/>
              <a:ea typeface="+mn-ea"/>
            </a:endParaRP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xmlns="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xmlns="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xmlns="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xmlns="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xmlns="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xmlns="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xmlns="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 smtClean="0"/>
              <a:t>Slide 6.4-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xmlns="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 smtClean="0"/>
              <a:t>Slide 6.4-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xmlns="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xmlns="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smtClean="0"/>
              <a:t>Copyright © 2021 Pearson Education, Inc. All Rights Reserved</a:t>
            </a:r>
            <a:endParaRPr lang="en-US" altLang="en-US"/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xmlns="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xmlns="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9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Orthogonality and Least Squares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GRAM-SCHMIDT PROCESS</a:t>
            </a:r>
          </a:p>
        </p:txBody>
      </p:sp>
    </p:spTree>
    <p:extLst>
      <p:ext uri="{BB962C8B-B14F-4D97-AF65-F5344CB8AC3E}">
        <p14:creationId xmlns:p14="http://schemas.microsoft.com/office/powerpoint/2010/main" val="11508664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10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QR FACTORIZATION OF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From the proof of Theorem 12,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QR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for some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To find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observe that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i="1" baseline="30000" dirty="0">
                    <a:cs typeface="Times New Roman" panose="02020603050405020304" pitchFamily="18" charset="0"/>
                  </a:rPr>
                  <a:t>T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I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because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are orthonormal. Hence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en-US" sz="2700" b="0" i="1" baseline="30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7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en-US" sz="2700" i="1" baseline="300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en-US" sz="27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en-US" sz="27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𝑄𝑅</m:t>
                          </m:r>
                        </m:e>
                      </m:d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𝐼𝑅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</m:oMath>
                  </m:oMathPara>
                </a14:m>
                <a:endParaRPr lang="en-US" altLang="en-US" sz="2700" b="0" dirty="0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and</a:t>
                </a: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en-US" sz="27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−2/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</m:mr>
                        </m:m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</a:rPr>
                  <a:t>   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4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3/2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4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</m:mr>
                        </m:m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  <a:blipFill rotWithShape="1">
                <a:blip r:embed="rId3"/>
                <a:stretch>
                  <a:fillRect l="-1333" t="-1059" r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817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2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GRAM-SCHMIDT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143000"/>
                <a:ext cx="88392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 smtClean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11: 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The Gram-Schmidt Process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Given a basis 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for a nonzero subspace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7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en-US" sz="27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en-US" sz="27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define</a:t>
                </a:r>
                <a:endParaRPr lang="en-US" altLang="en-US" sz="27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spcBef>
                    <a:spcPts val="0"/>
                  </a:spcBef>
                  <a:buNone/>
                </a:pPr>
                <a:r>
                  <a:rPr lang="en-US" altLang="en-US" sz="2700" b="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 i="0" smtClean="0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2400" b="1" i="0" smtClean="0"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en-US" sz="24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2400" b="1" i="0"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en-US" sz="2400" b="0" i="1" baseline="-25000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en-US" sz="2400" b="1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="0" i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altLang="en-US" sz="24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2400" b="1"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en-US" sz="24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en-US" sz="2400" b="0" i="1" baseline="-25000" smtClean="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en-US" sz="2400" b="1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en-US" sz="2400" i="1" baseline="-2500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en-US" sz="2400" b="1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="0" i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US" altLang="en-US" sz="24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400" baseline="-250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400" dirty="0"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400" b="1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i="1" baseline="-25000">
                        <a:solidFill>
                          <a:srgbClr val="00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sz="2400" b="1"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altLang="en-US" sz="2400" b="0" i="1" baseline="-25000" smtClean="0">
                        <a:latin typeface="Cambria Math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en-US" sz="2400" i="1" baseline="-2500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en-US" sz="2400" b="1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en-US" sz="2400" i="1" baseline="-25000">
                            <a:solidFill>
                              <a:srgbClr val="000000"/>
                            </a:solidFill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en-US" sz="2400" b="1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400" baseline="-25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 . . . − </m:t>
                    </m:r>
                    <m:f>
                      <m:fPr>
                        <m:ctrlPr>
                          <a:rPr lang="en-US" altLang="en-US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4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n-US" altLang="en-US" sz="2400" i="1" baseline="-2500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en-US" sz="24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r>
                              <a:rPr lang="en-US" altLang="en-US" sz="24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  <m:r>
                              <a:rPr lang="en-US" altLang="en-US" sz="2400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en-US" sz="2400" b="1">
                        <a:solidFill>
                          <a:srgbClr val="000000"/>
                        </a:solidFill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r>
                  <a:rPr lang="en-US" altLang="en-US" sz="2400" i="1" baseline="-25000" dirty="0" smtClean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400" baseline="-25000" dirty="0" smtClean="0">
                    <a:cs typeface="Times New Roman" panose="02020603050405020304" pitchFamily="18" charset="0"/>
                  </a:rPr>
                  <a:t>–1</a:t>
                </a:r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Then 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is an orthogonal basis for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In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addition Span{</a:t>
                </a:r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= Span{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 for </a:t>
                </a:r>
                <a14:m>
                  <m:oMath xmlns:m="http://schemas.openxmlformats.org/officeDocument/2006/math"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en-US" sz="2700" dirty="0" smtClean="0">
                    <a:cs typeface="Times New Roman" panose="02020603050405020304" pitchFamily="18" charset="0"/>
                  </a:rPr>
                  <a:t>.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143000"/>
                <a:ext cx="8839200" cy="5181600"/>
              </a:xfrm>
              <a:blipFill rotWithShape="1">
                <a:blip r:embed="rId3"/>
                <a:stretch>
                  <a:fillRect l="-1103" t="-1059" r="-1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90800" y="4184318"/>
            <a:ext cx="381000" cy="517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34400" y="5638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002720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3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GRAM-SCHMIDT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8392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500" b="1" dirty="0">
                    <a:cs typeface="Times New Roman" panose="02020603050405020304" pitchFamily="18" charset="0"/>
                  </a:rPr>
                  <a:t>Proof  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en-US" sz="25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en-US" sz="2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en-US" sz="2500" dirty="0">
                    <a:cs typeface="Times New Roman" panose="02020603050405020304" pitchFamily="18" charset="0"/>
                  </a:rPr>
                  <a:t>, let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500" dirty="0" smtClean="0">
                    <a:cs typeface="Times New Roman" panose="02020603050405020304" pitchFamily="18" charset="0"/>
                  </a:rPr>
                  <a:t>Span{</a:t>
                </a:r>
                <a:r>
                  <a:rPr lang="en-US" altLang="en-US" sz="2500" b="1" dirty="0" smtClean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500" b="1" dirty="0" err="1" smtClean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i="1" baseline="-25000" dirty="0" err="1" smtClean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}. Set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, so that </a:t>
                </a:r>
                <a:r>
                  <a:rPr lang="en-US" altLang="en-US" sz="2500" dirty="0" smtClean="0">
                    <a:cs typeface="Times New Roman" panose="02020603050405020304" pitchFamily="18" charset="0"/>
                  </a:rPr>
                  <a:t>Span{</a:t>
                </a:r>
                <a:r>
                  <a:rPr lang="en-US" altLang="en-US" sz="2500" b="1" dirty="0" smtClean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} = Span {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}. Suppose for some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&lt;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p, 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we have constructed </a:t>
                </a:r>
                <a:r>
                  <a:rPr lang="en-US" altLang="en-US" sz="2500" b="1" dirty="0" smtClean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baseline="-25000" dirty="0" smtClean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500" b="1" dirty="0" err="1" smtClean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baseline="-25000" dirty="0" err="1" smtClean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so that {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} is an orthogonal basis for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. Define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i="1" baseline="-25000" dirty="0" smtClean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 smtClean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=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– proj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i="1" baseline="-44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</a:p>
              <a:p>
                <a:pPr eaLnBrk="1" hangingPunct="1"/>
                <a:r>
                  <a:rPr lang="en-US" altLang="en-US" sz="2500" dirty="0">
                    <a:cs typeface="Times New Roman" panose="02020603050405020304" pitchFamily="18" charset="0"/>
                  </a:rPr>
                  <a:t>By the Orthogonal Decomposition Theorem,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is orthogonal to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. Furthermore,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≠ 0 because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is not in </a:t>
                </a:r>
                <a:endParaRPr lang="en-US" altLang="en-US" sz="2500" dirty="0" smtClean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r>
                  <a:rPr lang="en-US" altLang="en-US" sz="2500" i="1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500" i="1" dirty="0" smtClean="0">
                    <a:cs typeface="Times New Roman" panose="02020603050405020304" pitchFamily="18" charset="0"/>
                  </a:rPr>
                  <a:t>   </a:t>
                </a:r>
                <a:r>
                  <a:rPr lang="en-US" altLang="en-US" sz="2500" i="1" dirty="0" err="1" smtClean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i="1" baseline="-25000" dirty="0" err="1" smtClean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= Span{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} </a:t>
                </a:r>
              </a:p>
              <a:p>
                <a:pPr eaLnBrk="1" hangingPunct="1"/>
                <a:r>
                  <a:rPr lang="en-US" altLang="en-US" sz="2500" dirty="0">
                    <a:cs typeface="Times New Roman" panose="02020603050405020304" pitchFamily="18" charset="0"/>
                  </a:rPr>
                  <a:t>Hence {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} is an orthogonal set of nonzero vectors in the (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+ 1)-dimensional space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. By the Basis Theorem in Section 4.5, this set is an orthogonal basis for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. Hence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k+1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= Span{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+1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}. When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+ 1 =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p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, the process stops.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839200" cy="5181600"/>
              </a:xfrm>
              <a:blipFill rotWithShape="1">
                <a:blip r:embed="rId3"/>
                <a:stretch>
                  <a:fillRect l="-966" t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077200" y="2819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5494108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4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ORTHONORMAL BASES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3716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Example 3 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Example 1 constructed the orthogonal basis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1" i="0" smtClean="0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700" b="1" i="0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An orthonormal basis is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sz="2600" b="1" i="0" smtClean="0"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en-US" sz="26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en-US" sz="26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altLang="en-US" sz="2600" b="1" i="0" smtClean="0">
                                <a:cs typeface="Times New Roman" panose="02020603050405020304" pitchFamily="18" charset="0"/>
                              </a:rPr>
                              <m:t>v</m:t>
                            </m:r>
                            <m:r>
                              <a:rPr lang="en-US" altLang="en-US" sz="2600" b="0" i="1" baseline="-250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en-US" sz="2600" b="1" i="0" smtClean="0"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altLang="en-US" sz="2600" b="0" i="0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en-US" sz="2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en-US" sz="26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45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en-US" sz="26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6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alt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altLang="en-US" sz="2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400" dirty="0"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4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4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en-US" sz="24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                        </m:t>
                      </m:r>
                      <m:r>
                        <m:rPr>
                          <m:nor/>
                        </m:rPr>
                        <a:rPr lang="en-US" altLang="en-US" sz="2400" b="1" i="0"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en-US" sz="24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en-US" sz="2400" b="1" i="0">
                                  <a:cs typeface="Times New Roman" panose="02020603050405020304" pitchFamily="18" charset="0"/>
                                </a:rPr>
                                <m:t>v</m:t>
                              </m:r>
                              <m:r>
                                <a:rPr lang="en-US" altLang="en-US" sz="24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altLang="en-US" sz="2400" b="1" i="0"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en-US" altLang="en-US" sz="24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4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4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4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371600"/>
                <a:ext cx="8534400" cy="5181600"/>
              </a:xfrm>
              <a:blipFill rotWithShape="1">
                <a:blip r:embed="rId3"/>
                <a:stretch>
                  <a:fillRect l="-1143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48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5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QR FACTORIZATION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b="1" dirty="0">
                    <a:solidFill>
                      <a:srgbClr val="077C97"/>
                    </a:solidFill>
                    <a:cs typeface="Times New Roman" panose="02020603050405020304" pitchFamily="18" charset="0"/>
                  </a:rPr>
                  <a:t>Theorem 12: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The QR Factorization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If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matrix with linearly independent columns, then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can be factored as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QR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where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m</a:t>
                </a:r>
                <a14:m>
                  <m:oMath xmlns:m="http://schemas.openxmlformats.org/officeDocument/2006/math">
                    <m:r>
                      <a:rPr lang="en-US" alt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matrix whose columns form an orthonormal basis for Col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and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an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en-US" sz="27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upper triangular invertible matrix with positive entries on its diagonal.</a:t>
                </a:r>
              </a:p>
              <a:p>
                <a:pPr eaLnBrk="1" hangingPunct="1"/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b="1" dirty="0">
                    <a:cs typeface="Times New Roman" panose="02020603050405020304" pitchFamily="18" charset="0"/>
                  </a:rPr>
                  <a:t>Proof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form a basis 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for Col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Construct an orthonormal basis 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for </a:t>
                </a:r>
                <a:endParaRPr lang="en-US" altLang="en-US" sz="2700" dirty="0" smtClean="0">
                  <a:cs typeface="Times New Roman" panose="02020603050405020304" pitchFamily="18" charset="0"/>
                </a:endParaRPr>
              </a:p>
              <a:p>
                <a:pPr marL="274320" indent="0" eaLnBrk="1" hangingPunct="1">
                  <a:buNone/>
                </a:pP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W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= Col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with property (1) in Theorem 11. This basis may be constructed by the Gram-Schmidt process or some other means.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  <a:blipFill rotWithShape="1">
                <a:blip r:embed="rId3"/>
                <a:stretch>
                  <a:fillRect l="-1143" t="-1059" r="-1714" b="-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4667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6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QR FACTORIZATION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700" dirty="0" smtClean="0">
                    <a:cs typeface="Times New Roman" panose="02020603050405020304" pitchFamily="18" charset="0"/>
                  </a:rPr>
                  <a:t>Let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altLang="en-US" sz="27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en-US" sz="2700" b="1" i="0" smtClean="0"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en-US" sz="27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altLang="en-US" sz="2700" b="1" i="0" smtClean="0"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en-US" sz="2700" b="0" i="0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sz="2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. . .   </m:t>
                      </m:r>
                      <m:r>
                        <m:rPr>
                          <m:nor/>
                        </m:rPr>
                        <a:rPr lang="en-US" altLang="en-US" sz="2700" b="1" i="0" smtClean="0">
                          <a:cs typeface="Times New Roman" panose="020206030504050203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en-US" sz="2700" i="1" baseline="-25000" smtClean="0"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n-US" altLang="en-US" sz="27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eaLnBrk="1" hangingPunct="1">
                  <a:buNone/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For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1 , . . .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i="1" dirty="0" smtClean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in </a:t>
                </a:r>
              </a:p>
              <a:p>
                <a:pPr marL="0" indent="0" algn="ctr" eaLnBrk="1" hangingPunct="1">
                  <a:buNone/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Span{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= Span{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}. </a:t>
                </a: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So there are constants,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such that</a:t>
                </a:r>
                <a:endParaRPr lang="en-US" altLang="en-US" sz="2700" dirty="0" smtClean="0"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en-US" sz="27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+…+</m:t>
                      </m:r>
                      <m:r>
                        <a:rPr lang="en-US" alt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𝑘𝑘</m:t>
                      </m:r>
                      <m:r>
                        <a:rPr lang="en-US" altLang="en-US" sz="27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+0</m:t>
                      </m:r>
                      <m:r>
                        <a:rPr lang="en-US" altLang="en-US" sz="2700" b="0" i="1" smtClean="0">
                          <a:solidFill>
                            <a:srgbClr val="000000"/>
                          </a:solidFill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en-US" sz="27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en-US" sz="270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en-US" sz="2700" i="1" baseline="-16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sz="27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+…+0</m:t>
                      </m:r>
                      <m:r>
                        <a:rPr lang="en-US" altLang="en-US" sz="27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sz="2700" b="1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en-US" sz="2700" i="1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en-US" sz="2700" b="0" i="1" smtClean="0">
                          <a:solidFill>
                            <a:srgbClr val="000000"/>
                          </a:solidFill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2700" baseline="-25000" dirty="0"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en-US" altLang="en-US" sz="2700" dirty="0">
                    <a:cs typeface="Times New Roman" panose="02020603050405020304" pitchFamily="18" charset="0"/>
                  </a:rPr>
                  <a:t>We may assume that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≥ 0. This shows that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is a linear combination of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using as weights the entries in the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vector.</a:t>
                </a:r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19200"/>
                <a:ext cx="8534400" cy="5181600"/>
              </a:xfrm>
              <a:blipFill rotWithShape="1">
                <a:blip r:embed="rId3"/>
                <a:stretch>
                  <a:fillRect l="-1143" t="-1059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2581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7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QR FACTORIZATION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</p:spPr>
            <p:txBody>
              <a:bodyPr/>
              <a:lstStyle/>
              <a:p>
                <a:pPr marL="0" indent="0" eaLnBrk="1" hangingPunct="1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altLang="en-US" sz="2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en-US" sz="20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en-US" sz="20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en-US" sz="20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sz="20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en-US" sz="2000" b="0" i="1" baseline="-2500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𝑘𝑘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US" alt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500" dirty="0">
                    <a:cs typeface="Times New Roman" panose="02020603050405020304" pitchFamily="18" charset="0"/>
                  </a:rPr>
                  <a:t>That is,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=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for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= 1, . . . ,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. Let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. . .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]. Then</a:t>
                </a:r>
              </a:p>
              <a:p>
                <a:pPr marL="0" indent="0" algn="ctr" eaLnBrk="1" hangingPunct="1">
                  <a:spcBef>
                    <a:spcPts val="0"/>
                  </a:spcBef>
                  <a:buNone/>
                </a:pPr>
                <a:r>
                  <a:rPr lang="en-US" altLang="en-US" sz="25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= [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. . . 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] = [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. . .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500" b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i="1" baseline="-25000" dirty="0">
                    <a:cs typeface="Times New Roman" panose="02020603050405020304" pitchFamily="18" charset="0"/>
                  </a:rPr>
                  <a:t>n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] =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QR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500" dirty="0">
                    <a:cs typeface="Times New Roman" panose="02020603050405020304" pitchFamily="18" charset="0"/>
                  </a:rPr>
                  <a:t>The fact that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is invertible follows easily from the fact that the columns of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are linearly independent. Since </a:t>
                </a:r>
                <a:r>
                  <a:rPr lang="en-US" altLang="en-US" sz="2500" i="1" dirty="0">
                    <a:cs typeface="Times New Roman" panose="02020603050405020304" pitchFamily="18" charset="0"/>
                  </a:rPr>
                  <a:t>R</a:t>
                </a:r>
                <a:r>
                  <a:rPr lang="en-US" altLang="en-US" sz="2500" dirty="0">
                    <a:cs typeface="Times New Roman" panose="02020603050405020304" pitchFamily="18" charset="0"/>
                  </a:rPr>
                  <a:t> is clearly upper triangular, its nonnegative diagonal entries must be positive.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  <a:blipFill rotWithShape="1">
                <a:blip r:embed="rId3"/>
                <a:stretch>
                  <a:fillRect l="-1053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022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8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QR FACTORIZATION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00" b="1" dirty="0">
                    <a:cs typeface="Times New Roman" panose="02020603050405020304" pitchFamily="18" charset="0"/>
                  </a:rPr>
                  <a:t>Example 4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Find a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QR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factorization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7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7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7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00" b="1" dirty="0">
                    <a:cs typeface="Times New Roman" panose="02020603050405020304" pitchFamily="18" charset="0"/>
                  </a:rPr>
                  <a:t>Solution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are the vectors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3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in Example 2. An orthogonal basis for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                                Col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A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Span{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3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 was found in that example:</a:t>
                </a:r>
              </a:p>
              <a:p>
                <a:pPr eaLnBrk="1" hangingPunct="1">
                  <a:spcBef>
                    <a:spcPts val="0"/>
                  </a:spcBef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altLang="en-US" sz="27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en-US" sz="27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−3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altLang="en-US" sz="27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</m:t>
                    </m:r>
                    <m:r>
                      <a:rPr lang="en-US" altLang="en-US" sz="2700" b="1" i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𝐯</m:t>
                    </m:r>
                    <m:r>
                      <a:rPr lang="en-US" altLang="en-US" sz="2700" b="0" i="1" baseline="-250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en-US" sz="27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en-US" sz="27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en-US" sz="27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−2/3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1/3</m:t>
                            </m:r>
                          </m:e>
                          <m:e>
                            <m:r>
                              <a:rPr lang="en-US" altLang="en-US" sz="27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1/3</m:t>
                            </m:r>
                          </m:e>
                        </m:eqArr>
                      </m:e>
                    </m:d>
                  </m:oMath>
                </a14:m>
                <a:endParaRPr lang="en-US" altLang="en-US" sz="27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  <a:blipFill rotWithShape="1">
                <a:blip r:embed="rId3"/>
                <a:stretch>
                  <a:fillRect l="-1193" r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603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/>
            <a:r>
              <a:rPr lang="en-US" altLang="en-US" sz="1200" dirty="0">
                <a:latin typeface="Arial" panose="020B0604020202020204" pitchFamily="34" charset="0"/>
              </a:rPr>
              <a:t>Slide 6.4- </a:t>
            </a:r>
            <a:fld id="{13CCF1D0-3A87-4DC6-85CD-0E9CC5054675}" type="slidenum">
              <a:rPr lang="en-US" altLang="en-US" sz="1200">
                <a:latin typeface="Arial" panose="020B0604020202020204" pitchFamily="34" charset="0"/>
              </a:rPr>
              <a:pPr algn="r"/>
              <a:t>9</a:t>
            </a:fld>
            <a:endParaRPr lang="en-CA" altLang="en-US" sz="1200" dirty="0">
              <a:latin typeface="Arial" panose="020B0604020202020204" pitchFamily="34" charset="0"/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/>
            <a:r>
              <a:rPr lang="en-US" altLang="en-US" sz="1200" smtClean="0">
                <a:latin typeface="Arial" panose="020B0604020202020204" pitchFamily="34" charset="0"/>
              </a:rPr>
              <a:t>Copyright © 2021 Pearson Education, Inc. All Rights Reserved</a:t>
            </a:r>
            <a:endParaRPr lang="en-US" altLang="en-US" sz="1200" dirty="0">
              <a:latin typeface="Arial" panose="020B060402020202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QR FACTORIZATION OF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6424" name="Rectangle 8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</p:spPr>
            <p:txBody>
              <a:bodyPr/>
              <a:lstStyle/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To simplify the arithmetic that follows, scale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3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replacing </a:t>
                </a:r>
                <a:r>
                  <a:rPr lang="en-US" altLang="en-US" sz="2700" b="1" dirty="0" smtClean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 smtClean="0">
                    <a:cs typeface="Times New Roman" panose="02020603050405020304" pitchFamily="18" charset="0"/>
                  </a:rPr>
                  <a:t>3</a:t>
                </a:r>
                <a:r>
                  <a:rPr lang="en-US" altLang="en-US" sz="2700" dirty="0" smtClean="0">
                    <a:cs typeface="Times New Roman" panose="02020603050405020304" pitchFamily="18" charset="0"/>
                  </a:rPr>
                  <a:t> by 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3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v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3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. Then normalize the three vectors to obtain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2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and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u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3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, and use these vectors as the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:</a:t>
                </a:r>
              </a:p>
              <a:p>
                <a:pPr eaLnBrk="1" hangingPunct="1">
                  <a:spcBef>
                    <a:spcPts val="0"/>
                  </a:spcBef>
                </a:pPr>
                <a:endParaRPr lang="en-US" altLang="en-US" sz="2700" dirty="0">
                  <a:cs typeface="Times New Roman" panose="02020603050405020304" pitchFamily="18" charset="0"/>
                </a:endParaRPr>
              </a:p>
              <a:p>
                <a:pPr marL="0" indent="0" algn="ctr" eaLnBrk="1" hangingPunct="1">
                  <a:spcBef>
                    <a:spcPts val="0"/>
                  </a:spcBef>
                  <a:buNone/>
                </a:pP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en-US" sz="27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en-US" sz="27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−3/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7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1/2</m:t>
                              </m:r>
                            </m:e>
                            <m:e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7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e>
                              </m:rad>
                            </m:e>
                            <m:e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sz="27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altLang="en-US" sz="27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/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en-US" sz="27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e>
                              </m:rad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en-US" sz="27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1/2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7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en-US" sz="27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en-US" sz="2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en-US" sz="27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en-US" sz="27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12</m:t>
                                      </m:r>
                                    </m:e>
                                  </m:rad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altLang="en-US" sz="27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2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en-US" sz="27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en-US" sz="2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e>
                                <m:e>
                                  <m:r>
                                    <a:rPr lang="en-US" altLang="en-US" sz="27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US" altLang="en-US" sz="27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/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en-US" sz="2700" i="1">
                                          <a:latin typeface="Cambria Math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en-US" sz="27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6</m:t>
                                      </m:r>
                                    </m:e>
                                  </m:rad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ctr" eaLnBrk="1" hangingPunct="1">
                  <a:spcBef>
                    <a:spcPts val="0"/>
                  </a:spcBef>
                  <a:buNone/>
                </a:pPr>
                <a:endParaRPr lang="en-US" altLang="en-US" sz="2000" dirty="0">
                  <a:cs typeface="Times New Roman" panose="02020603050405020304" pitchFamily="18" charset="0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altLang="en-US" sz="2700" dirty="0">
                    <a:cs typeface="Times New Roman" panose="02020603050405020304" pitchFamily="18" charset="0"/>
                  </a:rPr>
                  <a:t>By construction, the first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columns of </a:t>
                </a:r>
                <a:r>
                  <a:rPr lang="en-US" altLang="en-US" sz="2700" i="1" dirty="0">
                    <a:cs typeface="Times New Roman" panose="02020603050405020304" pitchFamily="18" charset="0"/>
                  </a:rPr>
                  <a:t>Q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are an orthonormal basis of Span{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1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 , . . . , </a:t>
                </a:r>
                <a:r>
                  <a:rPr lang="en-US" altLang="en-US" sz="2700" b="1" dirty="0">
                    <a:cs typeface="Times New Roman" panose="02020603050405020304" pitchFamily="18" charset="0"/>
                  </a:rPr>
                  <a:t>x</a:t>
                </a:r>
                <a:r>
                  <a:rPr lang="en-US" altLang="en-US" sz="2700" baseline="-25000" dirty="0">
                    <a:cs typeface="Times New Roman" panose="02020603050405020304" pitchFamily="18" charset="0"/>
                  </a:rPr>
                  <a:t>k</a:t>
                </a:r>
                <a:r>
                  <a:rPr lang="en-US" altLang="en-US" sz="2700" dirty="0">
                    <a:cs typeface="Times New Roman" panose="02020603050405020304" pitchFamily="18" charset="0"/>
                  </a:rPr>
                  <a:t>}. </a:t>
                </a:r>
              </a:p>
            </p:txBody>
          </p:sp>
        </mc:Choice>
        <mc:Fallback xmlns="">
          <p:sp>
            <p:nvSpPr>
              <p:cNvPr id="31642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19200"/>
                <a:ext cx="8686800" cy="5181600"/>
              </a:xfrm>
              <a:blipFill rotWithShape="1">
                <a:blip r:embed="rId3"/>
                <a:stretch>
                  <a:fillRect l="-1193" t="-1059" r="-211" b="-4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335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12494</TotalTime>
  <Words>1142</Words>
  <Application>Microsoft Office PowerPoint</Application>
  <PresentationFormat>On-screen Show (4:3)</PresentationFormat>
  <Paragraphs>95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Orthogonality and Least Squares</vt:lpstr>
      <vt:lpstr>THE GRAM-SCHMIDT PROCESS</vt:lpstr>
      <vt:lpstr>THE GRAM-SCHMIDT PROCESS</vt:lpstr>
      <vt:lpstr>ORTHONORMAL BASES</vt:lpstr>
      <vt:lpstr>QR FACTORIZATION OF MATRICES</vt:lpstr>
      <vt:lpstr>QR FACTORIZATION OF MATRICES</vt:lpstr>
      <vt:lpstr>QR FACTORIZATION OF MATRICES</vt:lpstr>
      <vt:lpstr>QR FACTORIZATION OF MATRICES</vt:lpstr>
      <vt:lpstr>QR FACTORIZATION OF MATRICES</vt:lpstr>
      <vt:lpstr>QR FACTORIZATION OF MATRICES</vt:lpstr>
    </vt:vector>
  </TitlesOfParts>
  <Company>© 2012 Pearson Education, Inc. All rights reserved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Dennis Jarvis</cp:lastModifiedBy>
  <cp:revision>1064</cp:revision>
  <dcterms:created xsi:type="dcterms:W3CDTF">2005-10-22T18:34:54Z</dcterms:created>
  <dcterms:modified xsi:type="dcterms:W3CDTF">2020-10-27T22:27:39Z</dcterms:modified>
</cp:coreProperties>
</file>