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F79A1-50DF-424B-8E47-783110930211}" type="datetimeFigureOut">
              <a:rPr lang="tr-TR" smtClean="0"/>
              <a:t>21.08.2023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C5DA2-B28F-4018-A778-793111083E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6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D84D21-1A62-89CB-C0DC-560107A41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783" y="836022"/>
            <a:ext cx="9771017" cy="1576251"/>
          </a:xfrm>
        </p:spPr>
        <p:txBody>
          <a:bodyPr/>
          <a:lstStyle/>
          <a:p>
            <a:r>
              <a:rPr lang="tr-TR" dirty="0"/>
              <a:t>İstanbul data </a:t>
            </a:r>
            <a:r>
              <a:rPr lang="tr-TR" dirty="0" err="1"/>
              <a:t>scıence</a:t>
            </a:r>
            <a:r>
              <a:rPr lang="tr-TR" dirty="0"/>
              <a:t> </a:t>
            </a:r>
            <a:r>
              <a:rPr lang="tr-TR" dirty="0" err="1"/>
              <a:t>academy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122AF50-7DCE-D21F-7A12-F98247984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030582"/>
            <a:ext cx="6801612" cy="1881052"/>
          </a:xfrm>
        </p:spPr>
        <p:txBody>
          <a:bodyPr>
            <a:normAutofit/>
          </a:bodyPr>
          <a:lstStyle/>
          <a:p>
            <a:r>
              <a:rPr lang="tr-TR" dirty="0"/>
              <a:t>Bitirme Projesi </a:t>
            </a:r>
          </a:p>
          <a:p>
            <a:r>
              <a:rPr lang="tr-TR" dirty="0"/>
              <a:t>Nur Topel</a:t>
            </a:r>
          </a:p>
        </p:txBody>
      </p:sp>
    </p:spTree>
    <p:extLst>
      <p:ext uri="{BB962C8B-B14F-4D97-AF65-F5344CB8AC3E}">
        <p14:creationId xmlns:p14="http://schemas.microsoft.com/office/powerpoint/2010/main" val="191655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96FD93B-76B4-01F5-1CEE-E42431950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3" y="1143347"/>
            <a:ext cx="5834247" cy="45966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01458EF-FAAA-114E-73E3-E69B8733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93" y="1373940"/>
            <a:ext cx="5438350" cy="3885957"/>
          </a:xfrm>
          <a:prstGeom prst="rect">
            <a:avLst/>
          </a:prstGeom>
        </p:spPr>
      </p:pic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7D4D1BA6-D18D-65F8-8BCD-78B587BE5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121" y="214936"/>
            <a:ext cx="4129443" cy="3101982"/>
          </a:xfrm>
        </p:spPr>
        <p:txBody>
          <a:bodyPr/>
          <a:lstStyle/>
          <a:p>
            <a:r>
              <a:rPr lang="tr-TR" dirty="0" err="1"/>
              <a:t>Looker</a:t>
            </a:r>
            <a:r>
              <a:rPr lang="tr-TR" dirty="0"/>
              <a:t> </a:t>
            </a:r>
            <a:r>
              <a:rPr lang="tr-TR" dirty="0" err="1"/>
              <a:t>Studio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07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BBE9051-96FA-0120-767A-F65EAD5B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49" y="661852"/>
            <a:ext cx="3217259" cy="135853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E43016B-8FDA-E12C-D651-9B1F9C5E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35" y="441960"/>
            <a:ext cx="3383280" cy="169164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D76D5E6-6C93-BB7F-5E0D-6861B6D38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357845"/>
            <a:ext cx="2987039" cy="155077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F187E0D-901F-03A3-F9B6-3FBDC8E8D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538925"/>
            <a:ext cx="3627844" cy="12667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9F1DC34-0413-DEDE-8BB0-A8396A510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240" y="4663441"/>
            <a:ext cx="3246848" cy="120750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38F17F2-663A-EA2A-EEAA-FF988AC74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914" y="4385446"/>
            <a:ext cx="3466644" cy="19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2923E0-38E3-7C84-CC73-9D1C2317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54" y="607908"/>
            <a:ext cx="8901710" cy="3101983"/>
          </a:xfrm>
        </p:spPr>
        <p:txBody>
          <a:bodyPr/>
          <a:lstStyle/>
          <a:p>
            <a:r>
              <a:rPr lang="tr-TR" dirty="0"/>
              <a:t>ISBIKE Datası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ADCC3D3-99F6-1659-8171-1E00BD46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" y="1668745"/>
            <a:ext cx="5895975" cy="28575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04C7D4A-37A7-D960-DA34-99AA1A88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375" y="1211641"/>
            <a:ext cx="4844421" cy="33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7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E51C4D-9673-71A2-11FC-3A957F91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69" y="436228"/>
            <a:ext cx="7444166" cy="2992772"/>
          </a:xfrm>
        </p:spPr>
        <p:txBody>
          <a:bodyPr/>
          <a:lstStyle/>
          <a:p>
            <a:r>
              <a:rPr lang="tr-TR" dirty="0"/>
              <a:t>Apache </a:t>
            </a:r>
            <a:r>
              <a:rPr lang="tr-TR" dirty="0" err="1"/>
              <a:t>Nifi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D74BB6C-10F1-59CA-DF1D-AAD21C60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77" y="1207927"/>
            <a:ext cx="10021654" cy="50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6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4C5D0E-E503-0514-4AED-B2D876AE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292" y="654342"/>
            <a:ext cx="8811572" cy="5085686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Apache Kafka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43730B8-A87A-407E-3919-40ED3F35D24B}"/>
              </a:ext>
            </a:extLst>
          </p:cNvPr>
          <p:cNvSpPr txBox="1"/>
          <p:nvPr/>
        </p:nvSpPr>
        <p:spPr>
          <a:xfrm>
            <a:off x="419451" y="1275127"/>
            <a:ext cx="872245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apt-get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openjdk-8-jdk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wget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https://archive.apache.org/dist/kafka/3.3.1/kafka_2.12-3.3.1.tgz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>
                <a:effectLst/>
                <a:latin typeface="Consolas" panose="020B0609020204030204" pitchFamily="49" charset="0"/>
              </a:rPr>
              <a:t>tar 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xzvf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kafka_2.12-3.3.1.tgz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>
                <a:effectLst/>
                <a:latin typeface="Consolas" panose="020B0609020204030204" pitchFamily="49" charset="0"/>
              </a:rPr>
              <a:t>cd  kafka_2.12-3.3.1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nohup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bin/zookeeper-server-start.sh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config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/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zookeeper.properties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&amp;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nohup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bin/kafka-server-start.sh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config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/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server.properties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&amp;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bin/kafka-topics.sh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topic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ornek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 localhost:9092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bin/kafka-topics.sh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delete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topic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ornek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 localhost:9092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bin/kafka-console-consumer.sh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topic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ornek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from-beginning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 localhost:9092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bin/kafka-console-producer.sh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topic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ornek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 localhost:9092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>
                <a:effectLst/>
                <a:latin typeface="Consolas" panose="020B0609020204030204" pitchFamily="49" charset="0"/>
              </a:rPr>
              <a:t>---------------------------------------------------------------------------------------------------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>
                <a:effectLst/>
                <a:latin typeface="Consolas" panose="020B0609020204030204" pitchFamily="49" charset="0"/>
              </a:rPr>
              <a:t>cd /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opt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/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kafka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/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nohup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bin/zookeeper-server-start.sh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config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/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zookeeper.properties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&amp;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nohup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bin/kafka-server-start.sh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config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/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server.properties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&amp;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bin/kafka-topics.sh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topic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ornek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 localhost:9092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bin/kafka-console-consumer.sh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topic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ornek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from-beginning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 localhost:9092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bin/kafka-console-producer.sh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topic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ornek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 localhost:9092</a:t>
            </a: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bin/kafka-topics.sh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-server=localhost:9092 –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list</a:t>
            </a:r>
            <a:endParaRPr lang="tr-TR" sz="800" b="0" dirty="0">
              <a:effectLst/>
              <a:latin typeface="Consolas" panose="020B0609020204030204" pitchFamily="49" charset="0"/>
            </a:endParaRP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r>
              <a:rPr lang="tr-TR" sz="8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bin/kafka-topics.sh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-server localhost:9092 --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delete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--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topic</a:t>
            </a:r>
            <a:r>
              <a:rPr lang="tr-T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tr-TR" sz="800" b="0" dirty="0" err="1">
                <a:effectLst/>
                <a:latin typeface="Consolas" panose="020B0609020204030204" pitchFamily="49" charset="0"/>
              </a:rPr>
              <a:t>ornek</a:t>
            </a:r>
            <a:endParaRPr lang="tr-TR" sz="800" b="0" dirty="0">
              <a:effectLst/>
              <a:latin typeface="Consolas" panose="020B0609020204030204" pitchFamily="49" charset="0"/>
            </a:endParaRPr>
          </a:p>
          <a:p>
            <a:br>
              <a:rPr lang="tr-TR" sz="800" b="0" dirty="0">
                <a:effectLst/>
                <a:latin typeface="Consolas" panose="020B0609020204030204" pitchFamily="49" charset="0"/>
              </a:rPr>
            </a:br>
            <a:endParaRPr lang="tr-TR" sz="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3714991-3DCC-2637-BEDB-0F84CCFE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33" y="1440696"/>
            <a:ext cx="5554816" cy="35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4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48C3B4-7F9E-3F35-0DEF-EC845415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1" y="486562"/>
            <a:ext cx="8970963" cy="5253466"/>
          </a:xfrm>
        </p:spPr>
        <p:txBody>
          <a:bodyPr/>
          <a:lstStyle/>
          <a:p>
            <a:r>
              <a:rPr lang="tr-TR" dirty="0" err="1"/>
              <a:t>DataProc</a:t>
            </a:r>
            <a:r>
              <a:rPr lang="tr-TR" dirty="0"/>
              <a:t> &amp; </a:t>
            </a:r>
            <a:r>
              <a:rPr lang="tr-TR" dirty="0" err="1"/>
              <a:t>Spark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F09A2A4-ED2E-895F-7CBD-DC2A72856980}"/>
              </a:ext>
            </a:extLst>
          </p:cNvPr>
          <p:cNvSpPr txBox="1"/>
          <p:nvPr/>
        </p:nvSpPr>
        <p:spPr>
          <a:xfrm>
            <a:off x="637563" y="1055628"/>
            <a:ext cx="100919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from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pyspark.sql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SparkSession</a:t>
            </a:r>
            <a:endParaRPr kumimoji="0" lang="tr-T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from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pyspark.sql.functions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from_json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col</a:t>
            </a:r>
            <a:endParaRPr kumimoji="0" lang="tr-T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from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pyspark.sql.types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StructField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StringType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IntegerType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FloatType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TimestampType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DecimalType</a:t>
            </a:r>
            <a:endParaRPr kumimoji="0" lang="tr-T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#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Spark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oturumu başlat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spark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SparkSession.builder.appName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KafkaToBigQuery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getOrCreate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#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Bucket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ve proje bilgileri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bucket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"bucket_json02"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spark.conf.set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temporaryGcsBucket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bucket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spark.conf.set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parentProject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"mindful-bivouac-395521")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# JSON Data şemasını belirle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schema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StructField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("adi",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StringType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StructField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("bos",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StringType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StructField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("dolu",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StringType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StructField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StringType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()),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StructField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StringType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()),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StructField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sonBaglanti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TimestampType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# Kafka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Topic’ten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veri 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kafkaDF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spark.readStream.format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kafka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option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kafka.bootstrap.servers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"34.125.49.161:9092")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option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subscribe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ornek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load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#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Parse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JSON data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select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fields</a:t>
            </a:r>
            <a:endParaRPr kumimoji="0" lang="tr-T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parsedDF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kafkaDF.selectExpr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("CAST(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value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AS STRING)")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select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from_json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value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schema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alias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parsed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select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parsed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.*")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# Doğru Veri Türüne Çevir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convertedDF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parsedDF.withColumn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("bos",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col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("bos").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cast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IntegerType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withColumn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("dolu",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col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("dolu").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cast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IntegerType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()))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withColumn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col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cast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DecimalType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(18, 9)))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withColumn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col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cast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DecimalType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(18, 9)))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# Datayı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BigQuery’e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yazdır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query_bigquery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convertedDF.writeStream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outputMode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append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.format("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bigquery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option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table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"db.table0")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option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checkpointLocation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"/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path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checkpoint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dir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/in/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hdfs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option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parentProject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"mindful-bivouac-395521")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option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credentialsFile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", "/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home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/nt110511/</a:t>
            </a: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sw.json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.start()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query_bigquery.awaitTermination</a:t>
            </a:r>
            <a:r>
              <a:rPr kumimoji="0" lang="tr-T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E50FC05-A7E0-F5AB-A292-BC93DDCC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955" y="1541957"/>
            <a:ext cx="5736850" cy="36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35C263-4BCD-ABE1-24E5-188D4E9A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" y="302004"/>
            <a:ext cx="9348468" cy="5438023"/>
          </a:xfrm>
        </p:spPr>
        <p:txBody>
          <a:bodyPr/>
          <a:lstStyle/>
          <a:p>
            <a:r>
              <a:rPr lang="tr-TR" dirty="0" err="1"/>
              <a:t>BigQuery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7530CD-B761-952C-2141-D4A24733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9" y="873717"/>
            <a:ext cx="5188811" cy="429459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96E4E6-4592-D026-FE19-187829EA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12" y="548172"/>
            <a:ext cx="5462892" cy="202422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5E1AA00-0CFC-4B51-25F6-06B7AFBF9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32" y="2818563"/>
            <a:ext cx="4377835" cy="3838102"/>
          </a:xfrm>
          <a:prstGeom prst="rect">
            <a:avLst/>
          </a:prstGeom>
        </p:spPr>
      </p:pic>
      <p:sp>
        <p:nvSpPr>
          <p:cNvPr id="10" name="Ok: Sağ 9">
            <a:extLst>
              <a:ext uri="{FF2B5EF4-FFF2-40B4-BE49-F238E27FC236}">
                <a16:creationId xmlns:a16="http://schemas.microsoft.com/office/drawing/2014/main" id="{7881EE47-50B0-0DBE-9B32-719A46686C81}"/>
              </a:ext>
            </a:extLst>
          </p:cNvPr>
          <p:cNvSpPr/>
          <p:nvPr/>
        </p:nvSpPr>
        <p:spPr>
          <a:xfrm>
            <a:off x="5424332" y="1450567"/>
            <a:ext cx="716918" cy="4782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E930A14C-6FD0-498E-4204-89752C45BBE4}"/>
              </a:ext>
            </a:extLst>
          </p:cNvPr>
          <p:cNvSpPr/>
          <p:nvPr/>
        </p:nvSpPr>
        <p:spPr>
          <a:xfrm>
            <a:off x="8848158" y="2486234"/>
            <a:ext cx="346176" cy="3629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17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DF5DC-A339-38EA-B961-24307F3C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2" y="486562"/>
            <a:ext cx="9239411" cy="5253466"/>
          </a:xfrm>
        </p:spPr>
        <p:txBody>
          <a:bodyPr/>
          <a:lstStyle/>
          <a:p>
            <a:r>
              <a:rPr lang="tr-TR" dirty="0"/>
              <a:t>DBT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2655D3D-A36A-5DAF-CE08-CF70DF0D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" y="1225282"/>
            <a:ext cx="10438702" cy="51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0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AB13990F-3070-D256-D69D-9CD7C950B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043" y="450128"/>
            <a:ext cx="4271771" cy="3101982"/>
          </a:xfrm>
        </p:spPr>
        <p:txBody>
          <a:bodyPr/>
          <a:lstStyle/>
          <a:p>
            <a:r>
              <a:rPr lang="tr-TR" dirty="0"/>
              <a:t>DBT table1.sql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FED4B17-E60B-540B-708F-8EEF0897F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7710" y="477585"/>
            <a:ext cx="4270247" cy="3101982"/>
          </a:xfrm>
        </p:spPr>
        <p:txBody>
          <a:bodyPr/>
          <a:lstStyle/>
          <a:p>
            <a:r>
              <a:rPr lang="tr-TR" dirty="0"/>
              <a:t>DBT </a:t>
            </a:r>
            <a:r>
              <a:rPr lang="tr-TR" dirty="0" err="1"/>
              <a:t>create_model.sql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B624A3C-CC96-45C3-11E3-548B5FDC4237}"/>
              </a:ext>
            </a:extLst>
          </p:cNvPr>
          <p:cNvSpPr txBox="1"/>
          <p:nvPr/>
        </p:nvSpPr>
        <p:spPr>
          <a:xfrm>
            <a:off x="805343" y="2690336"/>
            <a:ext cx="31039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{{ config(</a:t>
            </a:r>
          </a:p>
          <a:p>
            <a:r>
              <a:rPr lang="en-US" sz="1000" dirty="0"/>
              <a:t>    materialized='table'</a:t>
            </a:r>
          </a:p>
          <a:p>
            <a:r>
              <a:rPr lang="en-US" sz="1000" dirty="0"/>
              <a:t>) }}</a:t>
            </a:r>
          </a:p>
          <a:p>
            <a:endParaRPr lang="en-US" sz="1000" dirty="0"/>
          </a:p>
          <a:p>
            <a:r>
              <a:rPr lang="en-US" sz="1000" dirty="0"/>
              <a:t>SELECT * FROM dbt_ntopel.table0 WHERE </a:t>
            </a:r>
            <a:r>
              <a:rPr lang="en-US" sz="1000" dirty="0" err="1"/>
              <a:t>dolu</a:t>
            </a:r>
            <a:r>
              <a:rPr lang="en-US" sz="1000" dirty="0"/>
              <a:t> &gt; 0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F718E59-F9A5-9035-3541-00D0562344C3}"/>
              </a:ext>
            </a:extLst>
          </p:cNvPr>
          <p:cNvSpPr txBox="1"/>
          <p:nvPr/>
        </p:nvSpPr>
        <p:spPr>
          <a:xfrm>
            <a:off x="6020498" y="813732"/>
            <a:ext cx="467195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{{ </a:t>
            </a:r>
            <a:r>
              <a:rPr lang="tr-TR" sz="800" dirty="0" err="1"/>
              <a:t>config</a:t>
            </a:r>
            <a:r>
              <a:rPr lang="tr-TR" sz="800" dirty="0"/>
              <a:t>(</a:t>
            </a:r>
          </a:p>
          <a:p>
            <a:r>
              <a:rPr lang="tr-TR" sz="800" dirty="0"/>
              <a:t>    </a:t>
            </a:r>
            <a:r>
              <a:rPr lang="tr-TR" sz="800" dirty="0" err="1"/>
              <a:t>materialized</a:t>
            </a:r>
            <a:r>
              <a:rPr lang="tr-TR" sz="800" dirty="0"/>
              <a:t>='</a:t>
            </a:r>
            <a:r>
              <a:rPr lang="tr-TR" sz="800" dirty="0" err="1"/>
              <a:t>table</a:t>
            </a:r>
            <a:r>
              <a:rPr lang="tr-TR" sz="800" dirty="0"/>
              <a:t>'</a:t>
            </a:r>
          </a:p>
          <a:p>
            <a:r>
              <a:rPr lang="tr-TR" sz="800" dirty="0"/>
              <a:t>) }}</a:t>
            </a:r>
          </a:p>
          <a:p>
            <a:endParaRPr lang="tr-TR" sz="800" dirty="0"/>
          </a:p>
          <a:p>
            <a:r>
              <a:rPr lang="tr-TR" sz="800" dirty="0"/>
              <a:t>WITH </a:t>
            </a:r>
            <a:r>
              <a:rPr lang="tr-TR" sz="800" dirty="0" err="1"/>
              <a:t>bike_degisimler</a:t>
            </a:r>
            <a:r>
              <a:rPr lang="tr-TR" sz="800" dirty="0"/>
              <a:t> AS (</a:t>
            </a:r>
          </a:p>
          <a:p>
            <a:r>
              <a:rPr lang="tr-TR" sz="800" dirty="0"/>
              <a:t>    SELECT</a:t>
            </a:r>
          </a:p>
          <a:p>
            <a:r>
              <a:rPr lang="tr-TR" sz="800" dirty="0"/>
              <a:t>        adi,</a:t>
            </a:r>
          </a:p>
          <a:p>
            <a:r>
              <a:rPr lang="tr-TR" sz="800" dirty="0"/>
              <a:t>        dolu,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sonBaglanti</a:t>
            </a:r>
            <a:r>
              <a:rPr lang="tr-TR" sz="800" dirty="0"/>
              <a:t>,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lon</a:t>
            </a:r>
            <a:r>
              <a:rPr lang="tr-TR" sz="800" dirty="0"/>
              <a:t>,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lat</a:t>
            </a:r>
            <a:r>
              <a:rPr lang="tr-TR" sz="800" dirty="0"/>
              <a:t>,</a:t>
            </a:r>
          </a:p>
          <a:p>
            <a:r>
              <a:rPr lang="tr-TR" sz="800" dirty="0"/>
              <a:t>        LAG(dolu) OVER(PARTITION BY adi ORDER BY </a:t>
            </a:r>
            <a:r>
              <a:rPr lang="tr-TR" sz="800" dirty="0" err="1"/>
              <a:t>sonBaglanti</a:t>
            </a:r>
            <a:r>
              <a:rPr lang="tr-TR" sz="800" dirty="0"/>
              <a:t>) AS </a:t>
            </a:r>
            <a:r>
              <a:rPr lang="tr-TR" sz="800" dirty="0" err="1"/>
              <a:t>prev_dolu</a:t>
            </a:r>
            <a:r>
              <a:rPr lang="tr-TR" sz="800" dirty="0"/>
              <a:t>,</a:t>
            </a:r>
          </a:p>
          <a:p>
            <a:r>
              <a:rPr lang="tr-TR" sz="800" dirty="0"/>
              <a:t>        LAG(</a:t>
            </a:r>
            <a:r>
              <a:rPr lang="tr-TR" sz="800" dirty="0" err="1"/>
              <a:t>sonBaglanti</a:t>
            </a:r>
            <a:r>
              <a:rPr lang="tr-TR" sz="800" dirty="0"/>
              <a:t>) OVER(PARTITION BY adi ORDER BY </a:t>
            </a:r>
            <a:r>
              <a:rPr lang="tr-TR" sz="800" dirty="0" err="1"/>
              <a:t>sonBaglanti</a:t>
            </a:r>
            <a:r>
              <a:rPr lang="tr-TR" sz="800" dirty="0"/>
              <a:t>) AS </a:t>
            </a:r>
            <a:r>
              <a:rPr lang="tr-TR" sz="800" dirty="0" err="1"/>
              <a:t>prev_sonBaglanti</a:t>
            </a:r>
            <a:endParaRPr lang="tr-TR" sz="800" dirty="0"/>
          </a:p>
          <a:p>
            <a:r>
              <a:rPr lang="tr-TR" sz="800" dirty="0"/>
              <a:t>    FROM</a:t>
            </a:r>
          </a:p>
          <a:p>
            <a:r>
              <a:rPr lang="tr-TR" sz="800" dirty="0"/>
              <a:t>        {{ </a:t>
            </a:r>
            <a:r>
              <a:rPr lang="tr-TR" sz="800" dirty="0" err="1"/>
              <a:t>ref</a:t>
            </a:r>
            <a:r>
              <a:rPr lang="tr-TR" sz="800" dirty="0"/>
              <a:t>('table0') }}  -- Reference </a:t>
            </a:r>
            <a:r>
              <a:rPr lang="tr-TR" sz="800" dirty="0" err="1"/>
              <a:t>to</a:t>
            </a:r>
            <a:r>
              <a:rPr lang="tr-TR" sz="800" dirty="0"/>
              <a:t> </a:t>
            </a:r>
            <a:r>
              <a:rPr lang="tr-TR" sz="800" dirty="0" err="1"/>
              <a:t>the</a:t>
            </a:r>
            <a:r>
              <a:rPr lang="tr-TR" sz="800" dirty="0"/>
              <a:t> table1 model</a:t>
            </a:r>
          </a:p>
          <a:p>
            <a:r>
              <a:rPr lang="tr-TR" sz="800" dirty="0"/>
              <a:t>),</a:t>
            </a:r>
          </a:p>
          <a:p>
            <a:r>
              <a:rPr lang="tr-TR" sz="800" dirty="0"/>
              <a:t> </a:t>
            </a:r>
          </a:p>
          <a:p>
            <a:r>
              <a:rPr lang="tr-TR" sz="800" dirty="0" err="1"/>
              <a:t>kullanim_suresi</a:t>
            </a:r>
            <a:r>
              <a:rPr lang="tr-TR" sz="800" dirty="0"/>
              <a:t> AS (</a:t>
            </a:r>
          </a:p>
          <a:p>
            <a:r>
              <a:rPr lang="tr-TR" sz="800" dirty="0"/>
              <a:t>    SELECT</a:t>
            </a:r>
          </a:p>
          <a:p>
            <a:r>
              <a:rPr lang="tr-TR" sz="800" dirty="0"/>
              <a:t>        adi,</a:t>
            </a:r>
          </a:p>
          <a:p>
            <a:r>
              <a:rPr lang="tr-TR" sz="800" dirty="0"/>
              <a:t>        dolu,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sonBaglanti</a:t>
            </a:r>
            <a:r>
              <a:rPr lang="tr-TR" sz="800" dirty="0"/>
              <a:t>,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lon</a:t>
            </a:r>
            <a:r>
              <a:rPr lang="tr-TR" sz="800" dirty="0"/>
              <a:t>,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lat</a:t>
            </a:r>
            <a:r>
              <a:rPr lang="tr-TR" sz="800" dirty="0"/>
              <a:t>,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prev_dolu</a:t>
            </a:r>
            <a:r>
              <a:rPr lang="tr-TR" sz="800" dirty="0"/>
              <a:t>,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prev_sonBaglanti</a:t>
            </a:r>
            <a:r>
              <a:rPr lang="tr-TR" sz="800" dirty="0"/>
              <a:t>,</a:t>
            </a:r>
          </a:p>
          <a:p>
            <a:r>
              <a:rPr lang="tr-TR" sz="800" dirty="0"/>
              <a:t>        TIMESTAMP_DIFF(</a:t>
            </a:r>
            <a:r>
              <a:rPr lang="tr-TR" sz="800" dirty="0" err="1"/>
              <a:t>sonBaglanti</a:t>
            </a:r>
            <a:r>
              <a:rPr lang="tr-TR" sz="800" dirty="0"/>
              <a:t>, </a:t>
            </a:r>
            <a:r>
              <a:rPr lang="tr-TR" sz="800" dirty="0" err="1"/>
              <a:t>prev_sonBaglanti</a:t>
            </a:r>
            <a:r>
              <a:rPr lang="tr-TR" sz="800" dirty="0"/>
              <a:t>, SECOND) AS </a:t>
            </a:r>
            <a:r>
              <a:rPr lang="tr-TR" sz="800" dirty="0" err="1"/>
              <a:t>zaman_farki</a:t>
            </a:r>
            <a:r>
              <a:rPr lang="tr-TR" sz="800" dirty="0"/>
              <a:t>,</a:t>
            </a:r>
          </a:p>
          <a:p>
            <a:r>
              <a:rPr lang="tr-TR" sz="800" dirty="0"/>
              <a:t>        IFNULL(ABS(dolu - </a:t>
            </a:r>
            <a:r>
              <a:rPr lang="tr-TR" sz="800" dirty="0" err="1"/>
              <a:t>prev_dolu</a:t>
            </a:r>
            <a:r>
              <a:rPr lang="tr-TR" sz="800" dirty="0"/>
              <a:t>), 0) AS </a:t>
            </a:r>
            <a:r>
              <a:rPr lang="tr-TR" sz="800" dirty="0" err="1"/>
              <a:t>bike_degisim</a:t>
            </a:r>
            <a:endParaRPr lang="tr-TR" sz="800" dirty="0"/>
          </a:p>
          <a:p>
            <a:r>
              <a:rPr lang="tr-TR" sz="800" dirty="0"/>
              <a:t>    FROM</a:t>
            </a:r>
          </a:p>
          <a:p>
            <a:r>
              <a:rPr lang="tr-TR" sz="800" dirty="0"/>
              <a:t>        </a:t>
            </a:r>
            <a:r>
              <a:rPr lang="tr-TR" sz="800" dirty="0" err="1"/>
              <a:t>bike_degisimler</a:t>
            </a:r>
            <a:endParaRPr lang="tr-TR" sz="800" dirty="0"/>
          </a:p>
          <a:p>
            <a:r>
              <a:rPr lang="tr-TR" sz="800" dirty="0"/>
              <a:t>)</a:t>
            </a:r>
          </a:p>
          <a:p>
            <a:endParaRPr lang="tr-TR" sz="800" dirty="0"/>
          </a:p>
          <a:p>
            <a:r>
              <a:rPr lang="tr-TR" sz="800" dirty="0"/>
              <a:t>SELECT</a:t>
            </a:r>
          </a:p>
          <a:p>
            <a:r>
              <a:rPr lang="tr-TR" sz="800" dirty="0"/>
              <a:t>    adi,</a:t>
            </a:r>
          </a:p>
          <a:p>
            <a:r>
              <a:rPr lang="tr-TR" sz="800" dirty="0"/>
              <a:t>    </a:t>
            </a:r>
            <a:r>
              <a:rPr lang="tr-TR" sz="800" dirty="0" err="1"/>
              <a:t>lon</a:t>
            </a:r>
            <a:r>
              <a:rPr lang="tr-TR" sz="800" dirty="0"/>
              <a:t>,</a:t>
            </a:r>
          </a:p>
          <a:p>
            <a:r>
              <a:rPr lang="tr-TR" sz="800" dirty="0"/>
              <a:t>    </a:t>
            </a:r>
            <a:r>
              <a:rPr lang="tr-TR" sz="800" dirty="0" err="1"/>
              <a:t>lat</a:t>
            </a:r>
            <a:r>
              <a:rPr lang="tr-TR" sz="800" dirty="0"/>
              <a:t>,</a:t>
            </a:r>
          </a:p>
          <a:p>
            <a:r>
              <a:rPr lang="tr-TR" sz="800" dirty="0"/>
              <a:t>    SUM(</a:t>
            </a:r>
            <a:r>
              <a:rPr lang="tr-TR" sz="800" dirty="0" err="1"/>
              <a:t>bike_degisim</a:t>
            </a:r>
            <a:r>
              <a:rPr lang="tr-TR" sz="800" dirty="0"/>
              <a:t> * </a:t>
            </a:r>
            <a:r>
              <a:rPr lang="tr-TR" sz="800" dirty="0" err="1"/>
              <a:t>zaman_farki</a:t>
            </a:r>
            <a:r>
              <a:rPr lang="tr-TR" sz="800" dirty="0"/>
              <a:t>) AS </a:t>
            </a:r>
            <a:r>
              <a:rPr lang="tr-TR" sz="800" dirty="0" err="1"/>
              <a:t>total_kullanim_saniye</a:t>
            </a:r>
            <a:r>
              <a:rPr lang="tr-TR" sz="800" dirty="0"/>
              <a:t>,</a:t>
            </a:r>
          </a:p>
          <a:p>
            <a:r>
              <a:rPr lang="tr-TR" sz="800" dirty="0"/>
              <a:t>    CASE WHEN SUM(</a:t>
            </a:r>
            <a:r>
              <a:rPr lang="tr-TR" sz="800" dirty="0" err="1"/>
              <a:t>zaman_farki</a:t>
            </a:r>
            <a:r>
              <a:rPr lang="tr-TR" sz="800" dirty="0"/>
              <a:t>) = 0 THEN NULL</a:t>
            </a:r>
          </a:p>
          <a:p>
            <a:r>
              <a:rPr lang="tr-TR" sz="800" dirty="0"/>
              <a:t>         ELSE SUM(</a:t>
            </a:r>
            <a:r>
              <a:rPr lang="tr-TR" sz="800" dirty="0" err="1"/>
              <a:t>bike_degisim</a:t>
            </a:r>
            <a:r>
              <a:rPr lang="tr-TR" sz="800" dirty="0"/>
              <a:t> * </a:t>
            </a:r>
            <a:r>
              <a:rPr lang="tr-TR" sz="800" dirty="0" err="1"/>
              <a:t>zaman_farki</a:t>
            </a:r>
            <a:r>
              <a:rPr lang="tr-TR" sz="800" dirty="0"/>
              <a:t>) / SUM(</a:t>
            </a:r>
            <a:r>
              <a:rPr lang="tr-TR" sz="800" dirty="0" err="1"/>
              <a:t>zaman_farki</a:t>
            </a:r>
            <a:r>
              <a:rPr lang="tr-TR" sz="800" dirty="0"/>
              <a:t>)</a:t>
            </a:r>
          </a:p>
          <a:p>
            <a:r>
              <a:rPr lang="tr-TR" sz="800" dirty="0"/>
              <a:t>    END AS </a:t>
            </a:r>
            <a:r>
              <a:rPr lang="tr-TR" sz="800" dirty="0" err="1"/>
              <a:t>activity_degisim</a:t>
            </a:r>
            <a:endParaRPr lang="tr-TR" sz="800" dirty="0"/>
          </a:p>
          <a:p>
            <a:r>
              <a:rPr lang="tr-TR" sz="800" dirty="0"/>
              <a:t>FROM</a:t>
            </a:r>
          </a:p>
          <a:p>
            <a:r>
              <a:rPr lang="tr-TR" sz="800" dirty="0"/>
              <a:t>    </a:t>
            </a:r>
            <a:r>
              <a:rPr lang="tr-TR" sz="800" dirty="0" err="1"/>
              <a:t>kullanim_suresi</a:t>
            </a:r>
            <a:endParaRPr lang="tr-TR" sz="800" dirty="0"/>
          </a:p>
          <a:p>
            <a:r>
              <a:rPr lang="tr-TR" sz="800" dirty="0"/>
              <a:t>GROUP BY</a:t>
            </a:r>
          </a:p>
          <a:p>
            <a:r>
              <a:rPr lang="tr-TR" sz="800" dirty="0"/>
              <a:t>    adi, </a:t>
            </a:r>
            <a:r>
              <a:rPr lang="tr-TR" sz="800" dirty="0" err="1"/>
              <a:t>lon</a:t>
            </a:r>
            <a:r>
              <a:rPr lang="tr-TR" sz="800" dirty="0"/>
              <a:t>, </a:t>
            </a:r>
            <a:r>
              <a:rPr lang="tr-TR" sz="800" dirty="0" err="1"/>
              <a:t>lat</a:t>
            </a:r>
            <a:endParaRPr lang="tr-TR" sz="800" dirty="0"/>
          </a:p>
          <a:p>
            <a:r>
              <a:rPr lang="tr-TR" sz="800" dirty="0"/>
              <a:t>ORDER BY</a:t>
            </a:r>
          </a:p>
          <a:p>
            <a:r>
              <a:rPr lang="tr-TR" sz="800" dirty="0"/>
              <a:t>    </a:t>
            </a:r>
            <a:r>
              <a:rPr lang="tr-TR" sz="800" dirty="0" err="1"/>
              <a:t>total_kullanim_saniye</a:t>
            </a:r>
            <a:r>
              <a:rPr lang="tr-TR" sz="800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86199914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52</TotalTime>
  <Words>952</Words>
  <Application>Microsoft Office PowerPoint</Application>
  <PresentationFormat>Geniş ekran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Paket</vt:lpstr>
      <vt:lpstr>İstanbul data scıence academy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İstanbul data scıence academy</dc:title>
  <dc:creator>NUR</dc:creator>
  <cp:lastModifiedBy>NUR</cp:lastModifiedBy>
  <cp:revision>1</cp:revision>
  <dcterms:created xsi:type="dcterms:W3CDTF">2023-08-21T17:04:37Z</dcterms:created>
  <dcterms:modified xsi:type="dcterms:W3CDTF">2023-08-21T17:57:10Z</dcterms:modified>
</cp:coreProperties>
</file>