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836" r:id="rId4"/>
    <p:sldMasterId id="2147483787" r:id="rId5"/>
    <p:sldMasterId id="2147483851" r:id="rId6"/>
    <p:sldMasterId id="2147483774" r:id="rId7"/>
    <p:sldMasterId id="2147484673" r:id="rId8"/>
  </p:sldMasterIdLst>
  <p:notesMasterIdLst>
    <p:notesMasterId r:id="rId31"/>
  </p:notesMasterIdLst>
  <p:handoutMasterIdLst>
    <p:handoutMasterId r:id="rId32"/>
  </p:handoutMasterIdLst>
  <p:sldIdLst>
    <p:sldId id="2147469460" r:id="rId9"/>
    <p:sldId id="2147469461" r:id="rId10"/>
    <p:sldId id="349" r:id="rId11"/>
    <p:sldId id="2700" r:id="rId12"/>
    <p:sldId id="2076136974" r:id="rId13"/>
    <p:sldId id="2147469482" r:id="rId14"/>
    <p:sldId id="2147469488" r:id="rId15"/>
    <p:sldId id="2147469481" r:id="rId16"/>
    <p:sldId id="2147469484" r:id="rId17"/>
    <p:sldId id="2147469464" r:id="rId18"/>
    <p:sldId id="2147469486" r:id="rId19"/>
    <p:sldId id="2147469487" r:id="rId20"/>
    <p:sldId id="2147469490" r:id="rId21"/>
    <p:sldId id="2147469463" r:id="rId22"/>
    <p:sldId id="2147469459" r:id="rId23"/>
    <p:sldId id="2147469458" r:id="rId24"/>
    <p:sldId id="2147469489" r:id="rId25"/>
    <p:sldId id="2147469491" r:id="rId26"/>
    <p:sldId id="2147469492" r:id="rId27"/>
    <p:sldId id="2147469493" r:id="rId28"/>
    <p:sldId id="2147469494" r:id="rId29"/>
    <p:sldId id="2697" r:id="rId30"/>
  </p:sldIdLst>
  <p:sldSz cx="24384000" cy="13716000"/>
  <p:notesSz cx="6858000" cy="9144000"/>
  <p:defaultTextStyle>
    <a:defPPr>
      <a:defRPr lang="en-US"/>
    </a:defPPr>
    <a:lvl1pPr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1pPr>
    <a:lvl2pPr marL="457200" indent="-2286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2pPr>
    <a:lvl3pPr marL="914400" indent="-4572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3pPr>
    <a:lvl4pPr marL="1371600" indent="-6858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4pPr>
    <a:lvl5pPr marL="1828800" indent="-9144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5pPr>
    <a:lvl6pPr marL="2286000" algn="l" defTabSz="914400" rtl="0" eaLnBrk="1" latinLnBrk="0" hangingPunct="1">
      <a:defRPr sz="2000" kern="1200">
        <a:solidFill>
          <a:srgbClr val="74808C"/>
        </a:solidFill>
        <a:latin typeface="Poppins" charset="0"/>
        <a:ea typeface="Poppins" charset="0"/>
        <a:cs typeface="Poppins" charset="0"/>
        <a:sym typeface="Poppins" charset="0"/>
      </a:defRPr>
    </a:lvl6pPr>
    <a:lvl7pPr marL="2743200" algn="l" defTabSz="914400" rtl="0" eaLnBrk="1" latinLnBrk="0" hangingPunct="1">
      <a:defRPr sz="2000" kern="1200">
        <a:solidFill>
          <a:srgbClr val="74808C"/>
        </a:solidFill>
        <a:latin typeface="Poppins" charset="0"/>
        <a:ea typeface="Poppins" charset="0"/>
        <a:cs typeface="Poppins" charset="0"/>
        <a:sym typeface="Poppins" charset="0"/>
      </a:defRPr>
    </a:lvl7pPr>
    <a:lvl8pPr marL="3200400" algn="l" defTabSz="914400" rtl="0" eaLnBrk="1" latinLnBrk="0" hangingPunct="1">
      <a:defRPr sz="2000" kern="1200">
        <a:solidFill>
          <a:srgbClr val="74808C"/>
        </a:solidFill>
        <a:latin typeface="Poppins" charset="0"/>
        <a:ea typeface="Poppins" charset="0"/>
        <a:cs typeface="Poppins" charset="0"/>
        <a:sym typeface="Poppins" charset="0"/>
      </a:defRPr>
    </a:lvl8pPr>
    <a:lvl9pPr marL="3657600" algn="l" defTabSz="914400" rtl="0" eaLnBrk="1" latinLnBrk="0" hangingPunct="1">
      <a:defRPr sz="2000" kern="1200">
        <a:solidFill>
          <a:srgbClr val="74808C"/>
        </a:solidFill>
        <a:latin typeface="Poppins" charset="0"/>
        <a:ea typeface="Poppins" charset="0"/>
        <a:cs typeface="Poppins" charset="0"/>
        <a:sym typeface="Poppins" charset="0"/>
      </a:defRPr>
    </a:lvl9pPr>
  </p:defaultTextStyle>
  <p:extLst>
    <p:ext uri="{521415D9-36F7-43E2-AB2F-B90AF26B5E84}">
      <p14:sectionLst xmlns:p14="http://schemas.microsoft.com/office/powerpoint/2010/main">
        <p14:section name="Default Section" id="{544A5485-9346-44AF-85EA-15063719DFE7}">
          <p14:sldIdLst>
            <p14:sldId id="2147469460"/>
          </p14:sldIdLst>
        </p14:section>
        <p14:section name="AGENDA" id="{A861B20F-2123-4047-8427-6C3D6A61AE1F}">
          <p14:sldIdLst>
            <p14:sldId id="2147469461"/>
          </p14:sldIdLst>
        </p14:section>
        <p14:section name="INTRODUCTIONS" id="{20631F7B-A329-43EB-8811-1BFA96419BDA}">
          <p14:sldIdLst>
            <p14:sldId id="349"/>
            <p14:sldId id="2700"/>
          </p14:sldIdLst>
        </p14:section>
        <p14:section name="OUR APPROACH" id="{C0E48502-1F2D-4D77-AE14-1E58C2E8DCBA}">
          <p14:sldIdLst>
            <p14:sldId id="2076136974"/>
            <p14:sldId id="2147469482"/>
            <p14:sldId id="2147469488"/>
            <p14:sldId id="2147469481"/>
            <p14:sldId id="2147469484"/>
            <p14:sldId id="2147469464"/>
            <p14:sldId id="2147469486"/>
            <p14:sldId id="2147469487"/>
            <p14:sldId id="2147469490"/>
            <p14:sldId id="2147469463"/>
            <p14:sldId id="2147469459"/>
            <p14:sldId id="2147469458"/>
          </p14:sldIdLst>
        </p14:section>
        <p14:section name="Internal Notes" id="{94FC8232-7E3F-404C-A29D-BBBD17AE2E70}">
          <p14:sldIdLst>
            <p14:sldId id="2147469489"/>
            <p14:sldId id="2147469491"/>
            <p14:sldId id="2147469492"/>
            <p14:sldId id="2147469493"/>
            <p14:sldId id="2147469494"/>
            <p14:sldId id="269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F1C51D-8369-DBD3-ACAC-8E84AFFBE6D9}" name="Robert Carek" initials="RC" userId="S::Robert.Carek@quisitive.com::51cd1992-83c7-45ce-b21e-1e2005f8ae36" providerId="AD"/>
  <p188:author id="{28427531-97F7-958D-BD9A-985BBEF987A5}" name="Andrew Montz" initials="AM" userId="S::Andrew.Montz@quisitive.com::e97c8f7c-ca44-4f8a-9bc3-e708f8afa95f" providerId="AD"/>
  <p188:author id="{536F9037-907C-7B16-75B7-DF276F353390}" name="Andrew Montz" initials="AM" userId="S::andrew.montz@quisitive.com::e97c8f7c-ca44-4f8a-9bc3-e708f8afa95f" providerId="AD"/>
  <p188:author id="{5609AC3B-C28A-A220-243A-D574C97AD713}" name="Weldon Boley" initials="WB" userId="S::weldon.boley@quisitive.com::31fe95ad-6f61-4fa7-b7ca-867ae9f4f04d" providerId="AD"/>
  <p188:author id="{B2D79453-BE9F-54B9-0FF1-8B9AD91206C9}" name="Julia DeLong-Nemer" initials="JD" userId="S::julia.delong-nemer@quisitive.com::f16313ce-a499-44d2-8ef3-f4b942ffd637" providerId="AD"/>
  <p188:author id="{EF870D93-D32F-D0EA-E625-A22A182AE4C0}" name="Travis Hofmeister" initials="TH" userId="Travis Hofmeister" providerId="None"/>
  <p188:author id="{B8BC73C6-BC3D-94D8-2933-8DF7E933D641}" name="Don Clarke" initials="DC" userId="S::Don.Clarke@quisitive.com::6608f2e1-d335-48c4-a13a-46a62751a53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ryan Blain" initials="BB" lastIdx="1" clrIdx="0">
    <p:extLst>
      <p:ext uri="{19B8F6BF-5375-455C-9EA6-DF929625EA0E}">
        <p15:presenceInfo xmlns:p15="http://schemas.microsoft.com/office/powerpoint/2012/main" userId="S::bryan.blain@quisitive.com::c6613423-0c20-4d74-b92b-83cdbd1dfa0f" providerId="AD"/>
      </p:ext>
    </p:extLst>
  </p:cmAuthor>
  <p:cmAuthor id="2" name="Weldon Boley" initials="WB" lastIdx="1" clrIdx="1">
    <p:extLst>
      <p:ext uri="{19B8F6BF-5375-455C-9EA6-DF929625EA0E}">
        <p15:presenceInfo xmlns:p15="http://schemas.microsoft.com/office/powerpoint/2012/main" userId="S::weldon.boley@quisitive.com::31fe95ad-6f61-4fa7-b7ca-867ae9f4f0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CDAD"/>
    <a:srgbClr val="4FE9D7"/>
    <a:srgbClr val="6D6D6D"/>
    <a:srgbClr val="EAEAEA"/>
    <a:srgbClr val="9BC1FF"/>
    <a:srgbClr val="609EFF"/>
    <a:srgbClr val="8DB9D9"/>
    <a:srgbClr val="66A0CC"/>
    <a:srgbClr val="FF9049"/>
    <a:srgbClr val="FFDB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38" autoAdjust="0"/>
    <p:restoredTop sz="96744" autoAdjust="0"/>
  </p:normalViewPr>
  <p:slideViewPr>
    <p:cSldViewPr snapToGrid="0">
      <p:cViewPr varScale="1">
        <p:scale>
          <a:sx n="46" d="100"/>
          <a:sy n="46"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6F4C0A-4DBC-4F83-A6BA-99EF64588442}"/>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endParaRPr lang="en-US" altLang="en-US"/>
          </a:p>
        </p:txBody>
      </p:sp>
      <p:sp>
        <p:nvSpPr>
          <p:cNvPr id="3" name="Date Placeholder 2">
            <a:extLst>
              <a:ext uri="{FF2B5EF4-FFF2-40B4-BE49-F238E27FC236}">
                <a16:creationId xmlns:a16="http://schemas.microsoft.com/office/drawing/2014/main" id="{C6DFAB31-AAFA-4C12-9F44-A0EC3750157D}"/>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fld id="{B647D75F-BB94-4C73-BE20-BD951E28F1B9}" type="datetimeFigureOut">
              <a:rPr lang="en-US" altLang="en-US"/>
              <a:pPr/>
              <a:t>8/17/2023</a:t>
            </a:fld>
            <a:endParaRPr lang="en-US" altLang="en-US"/>
          </a:p>
        </p:txBody>
      </p:sp>
      <p:sp>
        <p:nvSpPr>
          <p:cNvPr id="4" name="Footer Placeholder 3">
            <a:extLst>
              <a:ext uri="{FF2B5EF4-FFF2-40B4-BE49-F238E27FC236}">
                <a16:creationId xmlns:a16="http://schemas.microsoft.com/office/drawing/2014/main" id="{E209FAB8-4918-4AB0-B956-C0D519972F49}"/>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endParaRPr lang="en-US" altLang="en-US"/>
          </a:p>
        </p:txBody>
      </p:sp>
      <p:sp>
        <p:nvSpPr>
          <p:cNvPr id="5" name="Slide Number Placeholder 4">
            <a:extLst>
              <a:ext uri="{FF2B5EF4-FFF2-40B4-BE49-F238E27FC236}">
                <a16:creationId xmlns:a16="http://schemas.microsoft.com/office/drawing/2014/main" id="{B9FCDEB7-A159-45DC-8C96-FCD9FE0AFA8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fld id="{AA7A130C-A65E-4CE7-80E7-C39B6C3BAF5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F0B192EA-BB77-43B4-B930-56AC3CA25241}"/>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4098" name="Rectangle 2">
            <a:extLst>
              <a:ext uri="{FF2B5EF4-FFF2-40B4-BE49-F238E27FC236}">
                <a16:creationId xmlns:a16="http://schemas.microsoft.com/office/drawing/2014/main" id="{A2B8D28B-1196-4602-8AD9-1678F79C3F01}"/>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x-none" altLang="x-none" noProof="0">
                <a:sym typeface="Helvetica Neue" charset="0"/>
              </a:rPr>
              <a:t>Click to edit Master text styles</a:t>
            </a:r>
          </a:p>
          <a:p>
            <a:pPr lvl="1"/>
            <a:r>
              <a:rPr lang="x-none" altLang="x-none" noProof="0">
                <a:sym typeface="Helvetica Neue" charset="0"/>
              </a:rPr>
              <a:t>Second level</a:t>
            </a:r>
          </a:p>
          <a:p>
            <a:pPr lvl="2"/>
            <a:r>
              <a:rPr lang="x-none" altLang="x-none" noProof="0">
                <a:sym typeface="Helvetica Neue" charset="0"/>
              </a:rPr>
              <a:t>Third level</a:t>
            </a:r>
          </a:p>
          <a:p>
            <a:pPr lvl="3"/>
            <a:r>
              <a:rPr lang="x-none" altLang="x-none" noProof="0">
                <a:sym typeface="Helvetica Neue" charset="0"/>
              </a:rPr>
              <a:t>Fourth level</a:t>
            </a:r>
          </a:p>
          <a:p>
            <a:pPr lvl="4"/>
            <a:r>
              <a:rPr lang="x-none" altLang="x-none" noProof="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Title Slide</a:t>
            </a:r>
          </a:p>
        </p:txBody>
      </p:sp>
      <p:sp>
        <p:nvSpPr>
          <p:cNvPr id="4" name="Slide Number Placeholder 3"/>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18C052-CE1C-4ABF-91D9-14BBC8BE5E95}"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367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Travis</a:t>
            </a:r>
          </a:p>
        </p:txBody>
      </p:sp>
    </p:spTree>
    <p:extLst>
      <p:ext uri="{BB962C8B-B14F-4D97-AF65-F5344CB8AC3E}">
        <p14:creationId xmlns:p14="http://schemas.microsoft.com/office/powerpoint/2010/main" val="2590406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Travis</a:t>
            </a:r>
          </a:p>
        </p:txBody>
      </p:sp>
    </p:spTree>
    <p:extLst>
      <p:ext uri="{BB962C8B-B14F-4D97-AF65-F5344CB8AC3E}">
        <p14:creationId xmlns:p14="http://schemas.microsoft.com/office/powerpoint/2010/main" val="423868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Travis</a:t>
            </a:r>
          </a:p>
        </p:txBody>
      </p:sp>
    </p:spTree>
    <p:extLst>
      <p:ext uri="{BB962C8B-B14F-4D97-AF65-F5344CB8AC3E}">
        <p14:creationId xmlns:p14="http://schemas.microsoft.com/office/powerpoint/2010/main" val="2713250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Travis</a:t>
            </a:r>
          </a:p>
        </p:txBody>
      </p:sp>
    </p:spTree>
    <p:extLst>
      <p:ext uri="{BB962C8B-B14F-4D97-AF65-F5344CB8AC3E}">
        <p14:creationId xmlns:p14="http://schemas.microsoft.com/office/powerpoint/2010/main" val="1285454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Travis</a:t>
            </a:r>
          </a:p>
        </p:txBody>
      </p:sp>
    </p:spTree>
    <p:extLst>
      <p:ext uri="{BB962C8B-B14F-4D97-AF65-F5344CB8AC3E}">
        <p14:creationId xmlns:p14="http://schemas.microsoft.com/office/powerpoint/2010/main" val="205931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24337F-C676-0441-B1A5-8E478994DD8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42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17000"/>
              </a:lnSpc>
              <a:spcBef>
                <a:spcPct val="0"/>
              </a:spcBef>
              <a:spcAft>
                <a:spcPct val="0"/>
              </a:spcAft>
              <a:buClrTx/>
              <a:buSzTx/>
              <a:buFontTx/>
              <a:buNone/>
              <a:tabLst/>
              <a:defRPr/>
            </a:pPr>
            <a:endParaRPr lang="en-CA" dirty="0"/>
          </a:p>
          <a:p>
            <a:endParaRPr lang="en-US" dirty="0"/>
          </a:p>
        </p:txBody>
      </p:sp>
    </p:spTree>
    <p:extLst>
      <p:ext uri="{BB962C8B-B14F-4D97-AF65-F5344CB8AC3E}">
        <p14:creationId xmlns:p14="http://schemas.microsoft.com/office/powerpoint/2010/main" val="35073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Travis</a:t>
            </a:r>
          </a:p>
        </p:txBody>
      </p:sp>
    </p:spTree>
    <p:extLst>
      <p:ext uri="{BB962C8B-B14F-4D97-AF65-F5344CB8AC3E}">
        <p14:creationId xmlns:p14="http://schemas.microsoft.com/office/powerpoint/2010/main" val="2329330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Travis</a:t>
            </a:r>
          </a:p>
        </p:txBody>
      </p:sp>
    </p:spTree>
    <p:extLst>
      <p:ext uri="{BB962C8B-B14F-4D97-AF65-F5344CB8AC3E}">
        <p14:creationId xmlns:p14="http://schemas.microsoft.com/office/powerpoint/2010/main" val="1711396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Travis</a:t>
            </a:r>
          </a:p>
        </p:txBody>
      </p:sp>
    </p:spTree>
    <p:extLst>
      <p:ext uri="{BB962C8B-B14F-4D97-AF65-F5344CB8AC3E}">
        <p14:creationId xmlns:p14="http://schemas.microsoft.com/office/powerpoint/2010/main" val="3528542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283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Travis</a:t>
            </a:r>
          </a:p>
        </p:txBody>
      </p:sp>
    </p:spTree>
    <p:extLst>
      <p:ext uri="{BB962C8B-B14F-4D97-AF65-F5344CB8AC3E}">
        <p14:creationId xmlns:p14="http://schemas.microsoft.com/office/powerpoint/2010/main" val="2149019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Weldon</a:t>
            </a:r>
          </a:p>
        </p:txBody>
      </p:sp>
    </p:spTree>
    <p:extLst>
      <p:ext uri="{BB962C8B-B14F-4D97-AF65-F5344CB8AC3E}">
        <p14:creationId xmlns:p14="http://schemas.microsoft.com/office/powerpoint/2010/main" val="3397484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0900" y="2278063"/>
            <a:ext cx="19504148" cy="2178050"/>
          </a:xfrm>
        </p:spPr>
        <p:txBody>
          <a:bodyPr/>
          <a:lstStyle>
            <a:lvl1pPr>
              <a:lnSpc>
                <a:spcPct val="100000"/>
              </a:lnSpc>
              <a:defRPr b="1" i="0">
                <a:solidFill>
                  <a:srgbClr val="262D30"/>
                </a:solidFill>
                <a:latin typeface="Open Sans Semibold" charset="0"/>
                <a:ea typeface="Open Sans Semibold" charset="0"/>
                <a:cs typeface="Open Sans Semibold" charset="0"/>
              </a:defRPr>
            </a:lvl1pPr>
          </a:lstStyle>
          <a:p>
            <a:r>
              <a:rPr lang="en-US"/>
              <a:t>Click to edit Master title style</a:t>
            </a:r>
          </a:p>
        </p:txBody>
      </p:sp>
      <p:sp>
        <p:nvSpPr>
          <p:cNvPr id="3" name="Content Placeholder 2"/>
          <p:cNvSpPr>
            <a:spLocks noGrp="1"/>
          </p:cNvSpPr>
          <p:nvPr>
            <p:ph idx="1"/>
          </p:nvPr>
        </p:nvSpPr>
        <p:spPr/>
        <p:txBody>
          <a:bodyPr/>
          <a:lstStyle>
            <a:lvl1pPr algn="just">
              <a:lnSpc>
                <a:spcPct val="150000"/>
              </a:lnSpc>
              <a:defRPr sz="2200"/>
            </a:lvl1pPr>
            <a:lvl2pPr algn="just">
              <a:lnSpc>
                <a:spcPct val="150000"/>
              </a:lnSpc>
              <a:defRPr sz="2200"/>
            </a:lvl2pPr>
            <a:lvl3pPr algn="just">
              <a:lnSpc>
                <a:spcPct val="150000"/>
              </a:lnSpc>
              <a:defRPr sz="2200"/>
            </a:lvl3pPr>
            <a:lvl4pPr algn="just">
              <a:lnSpc>
                <a:spcPct val="150000"/>
              </a:lnSpc>
              <a:defRPr sz="2200"/>
            </a:lvl4pPr>
            <a:lvl5pPr algn="just">
              <a:lnSpc>
                <a:spcPct val="150000"/>
              </a:lnSpc>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BBC3557-CF4D-4085-A06A-B46B19E3E194}"/>
              </a:ext>
            </a:extLst>
          </p:cNvPr>
          <p:cNvSpPr>
            <a:spLocks noGrp="1"/>
          </p:cNvSpPr>
          <p:nvPr>
            <p:ph type="sldNum" sz="quarter" idx="10"/>
          </p:nvPr>
        </p:nvSpPr>
        <p:spPr>
          <a:xfrm>
            <a:off x="22545675" y="12496800"/>
            <a:ext cx="895350" cy="482600"/>
          </a:xfrm>
          <a:prstGeom prst="rect">
            <a:avLst/>
          </a:prstGeom>
          <a:extLst>
            <a:ext uri="{FAA26D3D-D897-4be2-8F04-BA451C77F1D7}">
              <ma14:placeholderFlag xmlns:ma14="http://schemas.microsoft.com/office/mac/drawingml/2011/main" xmlns="" val="1"/>
            </a:ext>
          </a:extLst>
        </p:spPr>
        <p:txBody>
          <a:bodyPr/>
          <a:lstStyle>
            <a:lvl1pPr>
              <a:defRPr b="0">
                <a:latin typeface="Open Sans"/>
                <a:ea typeface="Open Sans"/>
                <a:cs typeface="Open Sans"/>
              </a:defRPr>
            </a:lvl1pPr>
          </a:lstStyle>
          <a:p>
            <a:fld id="{1667CC8D-0CCF-46E9-B21E-CB3CCBCF4387}" type="slidenum">
              <a:rPr lang="en-US" altLang="en-US"/>
              <a:pPr/>
              <a:t>‹#›</a:t>
            </a:fld>
            <a:endParaRPr lang="en-US" altLang="en-US"/>
          </a:p>
        </p:txBody>
      </p:sp>
    </p:spTree>
    <p:extLst>
      <p:ext uri="{BB962C8B-B14F-4D97-AF65-F5344CB8AC3E}">
        <p14:creationId xmlns:p14="http://schemas.microsoft.com/office/powerpoint/2010/main" val="339946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New Chapte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76604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89EF18-DFF9-4D83-B9E0-713CA219B444}"/>
              </a:ext>
            </a:extLst>
          </p:cNvPr>
          <p:cNvSpPr>
            <a:spLocks noGrp="1"/>
          </p:cNvSpPr>
          <p:nvPr>
            <p:ph type="sldNum" sz="quarter" idx="10"/>
          </p:nvPr>
        </p:nvSpPr>
        <p:spPr>
          <a:xfrm>
            <a:off x="22545675" y="12496800"/>
            <a:ext cx="895350" cy="482600"/>
          </a:xfrm>
          <a:prstGeom prst="rect">
            <a:avLst/>
          </a:prstGeom>
          <a:extLst>
            <a:ext uri="{FAA26D3D-D897-4be2-8F04-BA451C77F1D7}">
              <ma14:placeholderFlag xmlns:ma14="http://schemas.microsoft.com/office/mac/drawingml/2011/main" xmlns="" val="1"/>
            </a:ext>
          </a:extLst>
        </p:spPr>
        <p:txBody>
          <a:bodyPr/>
          <a:lstStyle>
            <a:lvl1pPr>
              <a:defRPr b="0">
                <a:latin typeface="Open Sans"/>
                <a:ea typeface="Open Sans"/>
                <a:cs typeface="Open Sans"/>
              </a:defRPr>
            </a:lvl1pPr>
          </a:lstStyle>
          <a:p>
            <a:fld id="{C22A93B5-ED36-446F-A167-A0FC661A4199}" type="slidenum">
              <a:rPr lang="en-US" altLang="en-US"/>
              <a:pPr/>
              <a:t>‹#›</a:t>
            </a:fld>
            <a:endParaRPr lang="en-US" altLang="en-US"/>
          </a:p>
        </p:txBody>
      </p:sp>
    </p:spTree>
    <p:extLst>
      <p:ext uri="{BB962C8B-B14F-4D97-AF65-F5344CB8AC3E}">
        <p14:creationId xmlns:p14="http://schemas.microsoft.com/office/powerpoint/2010/main" val="106727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314458" y="3906439"/>
            <a:ext cx="2447925" cy="2447925"/>
          </a:xfrm>
        </p:spPr>
        <p:txBody>
          <a:bodyPr/>
          <a:lstStyle/>
          <a:p>
            <a:pPr lvl="0"/>
            <a:endParaRPr lang="en-US" noProof="0">
              <a:sym typeface="Poppins" charset="0"/>
            </a:endParaRPr>
          </a:p>
        </p:txBody>
      </p:sp>
      <p:sp>
        <p:nvSpPr>
          <p:cNvPr id="5" name="Picture Placeholder 3"/>
          <p:cNvSpPr>
            <a:spLocks noGrp="1"/>
          </p:cNvSpPr>
          <p:nvPr>
            <p:ph type="pic" sz="quarter" idx="12"/>
          </p:nvPr>
        </p:nvSpPr>
        <p:spPr>
          <a:xfrm>
            <a:off x="8265993" y="3906439"/>
            <a:ext cx="2447925" cy="2447925"/>
          </a:xfrm>
        </p:spPr>
        <p:txBody>
          <a:bodyPr/>
          <a:lstStyle/>
          <a:p>
            <a:pPr lvl="0"/>
            <a:endParaRPr lang="en-US" noProof="0">
              <a:sym typeface="Poppins" charset="0"/>
            </a:endParaRPr>
          </a:p>
        </p:txBody>
      </p:sp>
      <p:sp>
        <p:nvSpPr>
          <p:cNvPr id="6" name="Picture Placeholder 3"/>
          <p:cNvSpPr>
            <a:spLocks noGrp="1"/>
          </p:cNvSpPr>
          <p:nvPr>
            <p:ph type="pic" sz="quarter" idx="13"/>
          </p:nvPr>
        </p:nvSpPr>
        <p:spPr>
          <a:xfrm>
            <a:off x="11183888" y="3906439"/>
            <a:ext cx="2447925" cy="2447925"/>
          </a:xfrm>
        </p:spPr>
        <p:txBody>
          <a:bodyPr/>
          <a:lstStyle/>
          <a:p>
            <a:pPr lvl="0"/>
            <a:endParaRPr lang="en-US" noProof="0">
              <a:sym typeface="Poppins" charset="0"/>
            </a:endParaRPr>
          </a:p>
        </p:txBody>
      </p:sp>
      <p:sp>
        <p:nvSpPr>
          <p:cNvPr id="7" name="Picture Placeholder 3"/>
          <p:cNvSpPr>
            <a:spLocks noGrp="1"/>
          </p:cNvSpPr>
          <p:nvPr>
            <p:ph type="pic" sz="quarter" idx="14"/>
          </p:nvPr>
        </p:nvSpPr>
        <p:spPr>
          <a:xfrm>
            <a:off x="14135423" y="3906439"/>
            <a:ext cx="2447925" cy="2447925"/>
          </a:xfrm>
        </p:spPr>
        <p:txBody>
          <a:bodyPr/>
          <a:lstStyle/>
          <a:p>
            <a:pPr lvl="0"/>
            <a:endParaRPr lang="en-US" noProof="0">
              <a:sym typeface="Poppins" charset="0"/>
            </a:endParaRPr>
          </a:p>
        </p:txBody>
      </p:sp>
      <p:sp>
        <p:nvSpPr>
          <p:cNvPr id="8" name="Picture Placeholder 3"/>
          <p:cNvSpPr>
            <a:spLocks noGrp="1"/>
          </p:cNvSpPr>
          <p:nvPr>
            <p:ph type="pic" sz="quarter" idx="15"/>
          </p:nvPr>
        </p:nvSpPr>
        <p:spPr>
          <a:xfrm>
            <a:off x="17086958" y="3906439"/>
            <a:ext cx="2447925" cy="2447925"/>
          </a:xfrm>
        </p:spPr>
        <p:txBody>
          <a:bodyPr/>
          <a:lstStyle/>
          <a:p>
            <a:pPr lvl="0"/>
            <a:endParaRPr lang="en-US" noProof="0">
              <a:sym typeface="Poppins" charset="0"/>
            </a:endParaRPr>
          </a:p>
        </p:txBody>
      </p:sp>
      <p:sp>
        <p:nvSpPr>
          <p:cNvPr id="9" name="Picture Placeholder 3"/>
          <p:cNvSpPr>
            <a:spLocks noGrp="1"/>
          </p:cNvSpPr>
          <p:nvPr>
            <p:ph type="pic" sz="quarter" idx="16"/>
          </p:nvPr>
        </p:nvSpPr>
        <p:spPr>
          <a:xfrm>
            <a:off x="5314458" y="6858000"/>
            <a:ext cx="2447925" cy="2447925"/>
          </a:xfrm>
        </p:spPr>
        <p:txBody>
          <a:bodyPr/>
          <a:lstStyle/>
          <a:p>
            <a:pPr lvl="0"/>
            <a:endParaRPr lang="en-US" noProof="0">
              <a:sym typeface="Poppins" charset="0"/>
            </a:endParaRPr>
          </a:p>
        </p:txBody>
      </p:sp>
      <p:sp>
        <p:nvSpPr>
          <p:cNvPr id="10" name="Picture Placeholder 3"/>
          <p:cNvSpPr>
            <a:spLocks noGrp="1"/>
          </p:cNvSpPr>
          <p:nvPr>
            <p:ph type="pic" sz="quarter" idx="17"/>
          </p:nvPr>
        </p:nvSpPr>
        <p:spPr>
          <a:xfrm>
            <a:off x="8265993" y="6858000"/>
            <a:ext cx="2447925" cy="2447925"/>
          </a:xfrm>
        </p:spPr>
        <p:txBody>
          <a:bodyPr/>
          <a:lstStyle/>
          <a:p>
            <a:pPr lvl="0"/>
            <a:endParaRPr lang="en-US" noProof="0">
              <a:sym typeface="Poppins" charset="0"/>
            </a:endParaRPr>
          </a:p>
        </p:txBody>
      </p:sp>
      <p:sp>
        <p:nvSpPr>
          <p:cNvPr id="11" name="Picture Placeholder 3"/>
          <p:cNvSpPr>
            <a:spLocks noGrp="1"/>
          </p:cNvSpPr>
          <p:nvPr>
            <p:ph type="pic" sz="quarter" idx="18"/>
          </p:nvPr>
        </p:nvSpPr>
        <p:spPr>
          <a:xfrm>
            <a:off x="11183888" y="6858000"/>
            <a:ext cx="2447925" cy="2447925"/>
          </a:xfrm>
        </p:spPr>
        <p:txBody>
          <a:bodyPr/>
          <a:lstStyle/>
          <a:p>
            <a:pPr lvl="0"/>
            <a:endParaRPr lang="en-US" noProof="0">
              <a:sym typeface="Poppins" charset="0"/>
            </a:endParaRPr>
          </a:p>
        </p:txBody>
      </p:sp>
      <p:sp>
        <p:nvSpPr>
          <p:cNvPr id="12" name="Picture Placeholder 3"/>
          <p:cNvSpPr>
            <a:spLocks noGrp="1"/>
          </p:cNvSpPr>
          <p:nvPr>
            <p:ph type="pic" sz="quarter" idx="19"/>
          </p:nvPr>
        </p:nvSpPr>
        <p:spPr>
          <a:xfrm>
            <a:off x="14135423" y="6858000"/>
            <a:ext cx="2447925" cy="2447925"/>
          </a:xfrm>
        </p:spPr>
        <p:txBody>
          <a:bodyPr/>
          <a:lstStyle/>
          <a:p>
            <a:pPr lvl="0"/>
            <a:endParaRPr lang="en-US" noProof="0">
              <a:sym typeface="Poppins" charset="0"/>
            </a:endParaRPr>
          </a:p>
        </p:txBody>
      </p:sp>
      <p:sp>
        <p:nvSpPr>
          <p:cNvPr id="13" name="Picture Placeholder 3"/>
          <p:cNvSpPr>
            <a:spLocks noGrp="1"/>
          </p:cNvSpPr>
          <p:nvPr>
            <p:ph type="pic" sz="quarter" idx="20"/>
          </p:nvPr>
        </p:nvSpPr>
        <p:spPr>
          <a:xfrm>
            <a:off x="17086958" y="6858000"/>
            <a:ext cx="2447925" cy="2447925"/>
          </a:xfrm>
        </p:spPr>
        <p:txBody>
          <a:bodyPr/>
          <a:lstStyle/>
          <a:p>
            <a:pPr lvl="0"/>
            <a:endParaRPr lang="en-US" noProof="0">
              <a:sym typeface="Poppins" charset="0"/>
            </a:endParaRPr>
          </a:p>
        </p:txBody>
      </p:sp>
      <p:sp>
        <p:nvSpPr>
          <p:cNvPr id="17" name="Rectangle 4">
            <a:extLst>
              <a:ext uri="{FF2B5EF4-FFF2-40B4-BE49-F238E27FC236}">
                <a16:creationId xmlns:a16="http://schemas.microsoft.com/office/drawing/2014/main" id="{D799AA54-2540-4ED7-90D4-33811E5669C8}"/>
              </a:ext>
            </a:extLst>
          </p:cNvPr>
          <p:cNvSpPr>
            <a:spLocks noGrp="1"/>
          </p:cNvSpPr>
          <p:nvPr>
            <p:ph type="sldNum" sz="quarter" idx="21"/>
          </p:nvPr>
        </p:nvSpPr>
        <p:spPr>
          <a:xfrm>
            <a:off x="22545675" y="12496800"/>
            <a:ext cx="895350" cy="482600"/>
          </a:xfrm>
          <a:prstGeom prst="rect">
            <a:avLst/>
          </a:prstGeom>
          <a:extLst>
            <a:ext uri="{FAA26D3D-D897-4be2-8F04-BA451C77F1D7}">
              <ma14:placeholderFlag xmlns:ma14="http://schemas.microsoft.com/office/mac/drawingml/2011/main" xmlns="" val="1"/>
            </a:ext>
          </a:extLst>
        </p:spPr>
        <p:txBody>
          <a:bodyPr/>
          <a:lstStyle>
            <a:lvl1pPr>
              <a:defRPr b="0">
                <a:latin typeface="Open Sans"/>
                <a:ea typeface="Open Sans"/>
                <a:cs typeface="Open Sans"/>
              </a:defRPr>
            </a:lvl1pPr>
          </a:lstStyle>
          <a:p>
            <a:fld id="{D3C81B38-87D2-4E82-B3C6-BDD25A261862}" type="slidenum">
              <a:rPr lang="en-US" altLang="en-US"/>
              <a:pPr/>
              <a:t>‹#›</a:t>
            </a:fld>
            <a:endParaRPr lang="en-US" altLang="en-US"/>
          </a:p>
        </p:txBody>
      </p:sp>
    </p:spTree>
    <p:extLst>
      <p:ext uri="{BB962C8B-B14F-4D97-AF65-F5344CB8AC3E}">
        <p14:creationId xmlns:p14="http://schemas.microsoft.com/office/powerpoint/2010/main" val="425762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ith photo">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314458" y="3906439"/>
            <a:ext cx="2447925" cy="2447925"/>
          </a:xfrm>
        </p:spPr>
        <p:txBody>
          <a:bodyPr/>
          <a:lstStyle/>
          <a:p>
            <a:pPr lvl="0"/>
            <a:endParaRPr lang="en-US" noProof="0">
              <a:sym typeface="Poppins" charset="0"/>
            </a:endParaRPr>
          </a:p>
        </p:txBody>
      </p:sp>
      <p:sp>
        <p:nvSpPr>
          <p:cNvPr id="5" name="Picture Placeholder 3"/>
          <p:cNvSpPr>
            <a:spLocks noGrp="1"/>
          </p:cNvSpPr>
          <p:nvPr>
            <p:ph type="pic" sz="quarter" idx="12"/>
          </p:nvPr>
        </p:nvSpPr>
        <p:spPr>
          <a:xfrm>
            <a:off x="8265993" y="3906439"/>
            <a:ext cx="2447925" cy="2447925"/>
          </a:xfrm>
        </p:spPr>
        <p:txBody>
          <a:bodyPr/>
          <a:lstStyle/>
          <a:p>
            <a:pPr lvl="0"/>
            <a:endParaRPr lang="en-US" noProof="0">
              <a:sym typeface="Poppins" charset="0"/>
            </a:endParaRPr>
          </a:p>
        </p:txBody>
      </p:sp>
      <p:sp>
        <p:nvSpPr>
          <p:cNvPr id="6" name="Picture Placeholder 3"/>
          <p:cNvSpPr>
            <a:spLocks noGrp="1"/>
          </p:cNvSpPr>
          <p:nvPr>
            <p:ph type="pic" sz="quarter" idx="13"/>
          </p:nvPr>
        </p:nvSpPr>
        <p:spPr>
          <a:xfrm>
            <a:off x="11183888" y="3906439"/>
            <a:ext cx="2447925" cy="2447925"/>
          </a:xfrm>
        </p:spPr>
        <p:txBody>
          <a:bodyPr/>
          <a:lstStyle/>
          <a:p>
            <a:pPr lvl="0"/>
            <a:endParaRPr lang="en-US" noProof="0">
              <a:sym typeface="Poppins" charset="0"/>
            </a:endParaRPr>
          </a:p>
        </p:txBody>
      </p:sp>
      <p:sp>
        <p:nvSpPr>
          <p:cNvPr id="7" name="Picture Placeholder 3"/>
          <p:cNvSpPr>
            <a:spLocks noGrp="1"/>
          </p:cNvSpPr>
          <p:nvPr>
            <p:ph type="pic" sz="quarter" idx="14"/>
          </p:nvPr>
        </p:nvSpPr>
        <p:spPr>
          <a:xfrm>
            <a:off x="14135423" y="3906439"/>
            <a:ext cx="2447925" cy="2447925"/>
          </a:xfrm>
        </p:spPr>
        <p:txBody>
          <a:bodyPr/>
          <a:lstStyle/>
          <a:p>
            <a:pPr lvl="0"/>
            <a:endParaRPr lang="en-US" noProof="0">
              <a:sym typeface="Poppins" charset="0"/>
            </a:endParaRPr>
          </a:p>
        </p:txBody>
      </p:sp>
      <p:sp>
        <p:nvSpPr>
          <p:cNvPr id="8" name="Picture Placeholder 3"/>
          <p:cNvSpPr>
            <a:spLocks noGrp="1"/>
          </p:cNvSpPr>
          <p:nvPr>
            <p:ph type="pic" sz="quarter" idx="15"/>
          </p:nvPr>
        </p:nvSpPr>
        <p:spPr>
          <a:xfrm>
            <a:off x="17086958" y="3906439"/>
            <a:ext cx="2447925" cy="2447925"/>
          </a:xfrm>
        </p:spPr>
        <p:txBody>
          <a:bodyPr/>
          <a:lstStyle/>
          <a:p>
            <a:pPr lvl="0"/>
            <a:endParaRPr lang="en-US" noProof="0">
              <a:sym typeface="Poppins" charset="0"/>
            </a:endParaRPr>
          </a:p>
        </p:txBody>
      </p:sp>
      <p:sp>
        <p:nvSpPr>
          <p:cNvPr id="9" name="Picture Placeholder 3"/>
          <p:cNvSpPr>
            <a:spLocks noGrp="1"/>
          </p:cNvSpPr>
          <p:nvPr>
            <p:ph type="pic" sz="quarter" idx="16"/>
          </p:nvPr>
        </p:nvSpPr>
        <p:spPr>
          <a:xfrm>
            <a:off x="5314458" y="6858000"/>
            <a:ext cx="2447925" cy="2447925"/>
          </a:xfrm>
        </p:spPr>
        <p:txBody>
          <a:bodyPr/>
          <a:lstStyle/>
          <a:p>
            <a:pPr lvl="0"/>
            <a:endParaRPr lang="en-US" noProof="0">
              <a:sym typeface="Poppins" charset="0"/>
            </a:endParaRPr>
          </a:p>
        </p:txBody>
      </p:sp>
      <p:sp>
        <p:nvSpPr>
          <p:cNvPr id="10" name="Picture Placeholder 3"/>
          <p:cNvSpPr>
            <a:spLocks noGrp="1"/>
          </p:cNvSpPr>
          <p:nvPr>
            <p:ph type="pic" sz="quarter" idx="17"/>
          </p:nvPr>
        </p:nvSpPr>
        <p:spPr>
          <a:xfrm>
            <a:off x="8265993" y="6858000"/>
            <a:ext cx="2447925" cy="2447925"/>
          </a:xfrm>
        </p:spPr>
        <p:txBody>
          <a:bodyPr/>
          <a:lstStyle/>
          <a:p>
            <a:pPr lvl="0"/>
            <a:endParaRPr lang="en-US" noProof="0">
              <a:sym typeface="Poppins" charset="0"/>
            </a:endParaRPr>
          </a:p>
        </p:txBody>
      </p:sp>
      <p:sp>
        <p:nvSpPr>
          <p:cNvPr id="11" name="Picture Placeholder 3"/>
          <p:cNvSpPr>
            <a:spLocks noGrp="1"/>
          </p:cNvSpPr>
          <p:nvPr>
            <p:ph type="pic" sz="quarter" idx="18"/>
          </p:nvPr>
        </p:nvSpPr>
        <p:spPr>
          <a:xfrm>
            <a:off x="11183888" y="6858000"/>
            <a:ext cx="2447925" cy="2447925"/>
          </a:xfrm>
        </p:spPr>
        <p:txBody>
          <a:bodyPr/>
          <a:lstStyle/>
          <a:p>
            <a:pPr lvl="0"/>
            <a:endParaRPr lang="en-US" noProof="0">
              <a:sym typeface="Poppins" charset="0"/>
            </a:endParaRPr>
          </a:p>
        </p:txBody>
      </p:sp>
      <p:sp>
        <p:nvSpPr>
          <p:cNvPr id="12" name="Picture Placeholder 3"/>
          <p:cNvSpPr>
            <a:spLocks noGrp="1"/>
          </p:cNvSpPr>
          <p:nvPr>
            <p:ph type="pic" sz="quarter" idx="19"/>
          </p:nvPr>
        </p:nvSpPr>
        <p:spPr>
          <a:xfrm>
            <a:off x="14135423" y="6858000"/>
            <a:ext cx="2447925" cy="2447925"/>
          </a:xfrm>
        </p:spPr>
        <p:txBody>
          <a:bodyPr/>
          <a:lstStyle/>
          <a:p>
            <a:pPr lvl="0"/>
            <a:endParaRPr lang="en-US" noProof="0">
              <a:sym typeface="Poppins" charset="0"/>
            </a:endParaRPr>
          </a:p>
        </p:txBody>
      </p:sp>
      <p:sp>
        <p:nvSpPr>
          <p:cNvPr id="13" name="Picture Placeholder 3"/>
          <p:cNvSpPr>
            <a:spLocks noGrp="1"/>
          </p:cNvSpPr>
          <p:nvPr>
            <p:ph type="pic" sz="quarter" idx="20"/>
          </p:nvPr>
        </p:nvSpPr>
        <p:spPr>
          <a:xfrm>
            <a:off x="17086958" y="6858000"/>
            <a:ext cx="2447925" cy="2447925"/>
          </a:xfrm>
        </p:spPr>
        <p:txBody>
          <a:bodyPr/>
          <a:lstStyle/>
          <a:p>
            <a:pPr lvl="0"/>
            <a:endParaRPr lang="en-US" noProof="0">
              <a:sym typeface="Poppins" charset="0"/>
            </a:endParaRPr>
          </a:p>
        </p:txBody>
      </p:sp>
    </p:spTree>
    <p:extLst>
      <p:ext uri="{BB962C8B-B14F-4D97-AF65-F5344CB8AC3E}">
        <p14:creationId xmlns:p14="http://schemas.microsoft.com/office/powerpoint/2010/main" val="176862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p>
        </p:txBody>
      </p:sp>
      <p:pic>
        <p:nvPicPr>
          <p:cNvPr id="4" name="Graphic 3">
            <a:extLst>
              <a:ext uri="{FF2B5EF4-FFF2-40B4-BE49-F238E27FC236}">
                <a16:creationId xmlns:a16="http://schemas.microsoft.com/office/drawing/2014/main" id="{E5ADED4B-9F29-4D45-931E-7231C1E602C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42105" y="12744959"/>
            <a:ext cx="1967038" cy="839270"/>
          </a:xfrm>
          <a:prstGeom prst="rect">
            <a:avLst/>
          </a:prstGeom>
        </p:spPr>
      </p:pic>
    </p:spTree>
    <p:extLst>
      <p:ext uri="{BB962C8B-B14F-4D97-AF65-F5344CB8AC3E}">
        <p14:creationId xmlns:p14="http://schemas.microsoft.com/office/powerpoint/2010/main" val="301193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esentation Title_4">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268640" y="0"/>
            <a:ext cx="22115360" cy="13716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tx1"/>
          </a:solidFill>
        </p:spPr>
        <p:txBody>
          <a:bodyPr wrap="square">
            <a:noAutofit/>
          </a:bodyPr>
          <a:lstStyle/>
          <a:p>
            <a:r>
              <a:rPr lang="en-US"/>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3048001" y="10572392"/>
            <a:ext cx="8358750" cy="712924"/>
          </a:xfrm>
        </p:spPr>
        <p:txBody>
          <a:bodyPr lIns="0" rIns="0">
            <a:normAutofit/>
          </a:bodyPr>
          <a:lstStyle>
            <a:lvl1pPr marL="0" indent="0">
              <a:buNone/>
              <a:defRPr sz="3600" b="1" i="0" cap="all" spc="600" baseline="0">
                <a:solidFill>
                  <a:schemeClr val="bg1"/>
                </a:solidFill>
                <a:latin typeface="Speak Pro" panose="020B0504020101020102" pitchFamily="34" charset="0"/>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3048000" y="5431580"/>
            <a:ext cx="8358752" cy="4775200"/>
          </a:xfrm>
        </p:spPr>
        <p:txBody>
          <a:bodyPr lIns="0" rIns="0" anchor="b">
            <a:normAutofit/>
          </a:bodyPr>
          <a:lstStyle>
            <a:lvl1pPr algn="l">
              <a:defRPr sz="9600" b="0" i="0" cap="all" baseline="0">
                <a:solidFill>
                  <a:schemeClr val="bg1"/>
                </a:solidFill>
                <a:latin typeface="Sagona ExtraLight" panose="02020303050505020204" pitchFamily="18" charset="0"/>
              </a:defRPr>
            </a:lvl1pPr>
          </a:lstStyle>
          <a:p>
            <a:r>
              <a:rPr lang="en-US"/>
              <a:t>Click to edit Master title style</a:t>
            </a:r>
          </a:p>
        </p:txBody>
      </p:sp>
    </p:spTree>
    <p:extLst>
      <p:ext uri="{BB962C8B-B14F-4D97-AF65-F5344CB8AC3E}">
        <p14:creationId xmlns:p14="http://schemas.microsoft.com/office/powerpoint/2010/main" val="80890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New Chapter 2">
    <p:spTree>
      <p:nvGrpSpPr>
        <p:cNvPr id="1" name=""/>
        <p:cNvGrpSpPr/>
        <p:nvPr/>
      </p:nvGrpSpPr>
      <p:grpSpPr>
        <a:xfrm>
          <a:off x="0" y="0"/>
          <a:ext cx="0" cy="0"/>
          <a:chOff x="0" y="0"/>
          <a:chExt cx="0" cy="0"/>
        </a:xfrm>
      </p:grpSpPr>
      <p:sp>
        <p:nvSpPr>
          <p:cNvPr id="32" name="Shape 266"/>
          <p:cNvSpPr>
            <a:spLocks noGrp="1"/>
          </p:cNvSpPr>
          <p:nvPr>
            <p:ph type="title"/>
          </p:nvPr>
        </p:nvSpPr>
        <p:spPr>
          <a:xfrm>
            <a:off x="1905000" y="1980523"/>
            <a:ext cx="5294544" cy="4179710"/>
          </a:xfrm>
          <a:prstGeom prst="rect">
            <a:avLst/>
          </a:prstGeom>
        </p:spPr>
        <p:txBody>
          <a:bodyPr anchor="b"/>
          <a:lstStyle>
            <a:lvl1pPr algn="l">
              <a:defRPr sz="7200">
                <a:solidFill>
                  <a:srgbClr val="444444"/>
                </a:solidFill>
                <a:latin typeface="Museo Sans 700" panose="02000000000000000000" pitchFamily="50" charset="0"/>
              </a:defRPr>
            </a:lvl1pPr>
          </a:lstStyle>
          <a:p>
            <a:r>
              <a:t>Title Text</a:t>
            </a:r>
          </a:p>
        </p:txBody>
      </p:sp>
      <p:sp>
        <p:nvSpPr>
          <p:cNvPr id="33" name="Text Placeholder 3"/>
          <p:cNvSpPr>
            <a:spLocks noGrp="1"/>
          </p:cNvSpPr>
          <p:nvPr>
            <p:ph type="body" sz="quarter" idx="23"/>
          </p:nvPr>
        </p:nvSpPr>
        <p:spPr>
          <a:xfrm>
            <a:off x="1906044" y="6292173"/>
            <a:ext cx="5293500" cy="675366"/>
          </a:xfrm>
          <a:prstGeom prst="rect">
            <a:avLst/>
          </a:prstGeom>
        </p:spPr>
        <p:txBody>
          <a:bodyPr>
            <a:noAutofit/>
          </a:bodyPr>
          <a:lstStyle>
            <a:lvl1pPr marL="0" indent="0">
              <a:lnSpc>
                <a:spcPct val="110000"/>
              </a:lnSpc>
              <a:buNone/>
              <a:defRPr sz="3200">
                <a:solidFill>
                  <a:srgbClr val="444444"/>
                </a:solidFill>
                <a:latin typeface="Museo Sans 500" panose="02000000000000000000" pitchFamily="50" charset="0"/>
              </a:defRPr>
            </a:lvl1pPr>
          </a:lstStyle>
          <a:p>
            <a:pPr lvl="0"/>
            <a:endParaRPr lang="en-US"/>
          </a:p>
        </p:txBody>
      </p:sp>
    </p:spTree>
    <p:extLst>
      <p:ext uri="{BB962C8B-B14F-4D97-AF65-F5344CB8AC3E}">
        <p14:creationId xmlns:p14="http://schemas.microsoft.com/office/powerpoint/2010/main" val="22015084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nodePh="1">
                                  <p:stCondLst>
                                    <p:cond delay="0"/>
                                  </p:stCondLst>
                                  <p:endCondLst>
                                    <p:cond evt="begin" delay="0">
                                      <p:tn val="11"/>
                                    </p:cond>
                                  </p:end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anim calcmode="lin" valueType="num">
                                      <p:cBhvr>
                                        <p:cTn id="1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build="p">
        <p:tmplLst>
          <p:tmpl lvl="1">
            <p:tnLst>
              <p:par>
                <p:cTn presetID="42" presetClass="entr" presetSubtype="0" fill="hold" nodeType="afterEffect" nodePh="1">
                  <p:stCondLst>
                    <p:cond delay="0"/>
                  </p:stCondLst>
                  <p:endCondLst>
                    <p:cond delay="0"/>
                  </p:end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39348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9BB1-BE22-4E5D-A3BF-84C6F53C1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E7B8B-1494-4378-A4A9-2208DCB5A1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020F1-C34B-4003-A15F-4D3B797D404D}"/>
              </a:ext>
            </a:extLst>
          </p:cNvPr>
          <p:cNvSpPr>
            <a:spLocks noGrp="1"/>
          </p:cNvSpPr>
          <p:nvPr>
            <p:ph type="dt" sz="half" idx="10"/>
          </p:nvPr>
        </p:nvSpPr>
        <p:spPr/>
        <p:txBody>
          <a:bodyPr/>
          <a:lstStyle/>
          <a:p>
            <a:fld id="{B61BEF0D-F0BB-DE4B-95CE-6DB70DBA9567}" type="datetimeFigureOut">
              <a:rPr lang="en-US" smtClean="0"/>
              <a:pPr/>
              <a:t>8/17/2023</a:t>
            </a:fld>
            <a:endParaRPr lang="en-US"/>
          </a:p>
        </p:txBody>
      </p:sp>
      <p:sp>
        <p:nvSpPr>
          <p:cNvPr id="5" name="Footer Placeholder 4">
            <a:extLst>
              <a:ext uri="{FF2B5EF4-FFF2-40B4-BE49-F238E27FC236}">
                <a16:creationId xmlns:a16="http://schemas.microsoft.com/office/drawing/2014/main" id="{CF5A9079-CFE9-4E5C-8E6D-C66B3183C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9842A-A9A6-45A8-AB46-0D5F1401E1F1}"/>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4586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5AC722-15F2-4F4B-B838-410CC60B9268}"/>
              </a:ext>
            </a:extLst>
          </p:cNvPr>
          <p:cNvSpPr>
            <a:spLocks noGrp="1"/>
          </p:cNvSpPr>
          <p:nvPr>
            <p:ph type="title"/>
          </p:nvPr>
        </p:nvSpPr>
        <p:spPr bwMode="auto">
          <a:xfrm>
            <a:off x="2120900" y="2278063"/>
            <a:ext cx="20627975" cy="217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x-none" altLang="x-none">
                <a:sym typeface="Poppins Medium" charset="0"/>
              </a:rPr>
              <a:t>Click to edit Master title style</a:t>
            </a:r>
          </a:p>
        </p:txBody>
      </p:sp>
      <p:sp>
        <p:nvSpPr>
          <p:cNvPr id="1027" name="Rectangle 3">
            <a:extLst>
              <a:ext uri="{FF2B5EF4-FFF2-40B4-BE49-F238E27FC236}">
                <a16:creationId xmlns:a16="http://schemas.microsoft.com/office/drawing/2014/main" id="{D7696055-770F-4BD1-A037-4FEE97E0E3B5}"/>
              </a:ext>
            </a:extLst>
          </p:cNvPr>
          <p:cNvSpPr>
            <a:spLocks noGrp="1"/>
          </p:cNvSpPr>
          <p:nvPr>
            <p:ph type="body" idx="1"/>
          </p:nvPr>
        </p:nvSpPr>
        <p:spPr bwMode="auto">
          <a:xfrm>
            <a:off x="2271713" y="4670425"/>
            <a:ext cx="20477162" cy="701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x-none" altLang="x-none">
                <a:sym typeface="Poppins" charset="0"/>
              </a:rPr>
              <a:t>Click to edit Master text styles</a:t>
            </a:r>
          </a:p>
          <a:p>
            <a:pPr lvl="1"/>
            <a:r>
              <a:rPr lang="x-none" altLang="x-none">
                <a:sym typeface="Poppins" charset="0"/>
              </a:rPr>
              <a:t>Second level</a:t>
            </a:r>
          </a:p>
          <a:p>
            <a:pPr lvl="2"/>
            <a:r>
              <a:rPr lang="x-none" altLang="x-none">
                <a:sym typeface="Poppins" charset="0"/>
              </a:rPr>
              <a:t>Third level</a:t>
            </a:r>
          </a:p>
          <a:p>
            <a:pPr lvl="3"/>
            <a:r>
              <a:rPr lang="x-none" altLang="x-none">
                <a:sym typeface="Poppins" charset="0"/>
              </a:rPr>
              <a:t>Fourth level</a:t>
            </a:r>
          </a:p>
          <a:p>
            <a:pPr lvl="4"/>
            <a:r>
              <a:rPr lang="x-none" altLang="x-none">
                <a:sym typeface="Poppins" charset="0"/>
              </a:rPr>
              <a:t>Fifth level</a:t>
            </a:r>
          </a:p>
        </p:txBody>
      </p:sp>
      <p:sp>
        <p:nvSpPr>
          <p:cNvPr id="5" name="Rectangle 4">
            <a:extLst>
              <a:ext uri="{FF2B5EF4-FFF2-40B4-BE49-F238E27FC236}">
                <a16:creationId xmlns:a16="http://schemas.microsoft.com/office/drawing/2014/main" id="{80E3012F-A530-4EA9-8A77-856092E6DECC}"/>
              </a:ext>
            </a:extLst>
          </p:cNvPr>
          <p:cNvSpPr/>
          <p:nvPr userDrawn="1"/>
        </p:nvSpPr>
        <p:spPr>
          <a:xfrm>
            <a:off x="30358" y="12834938"/>
            <a:ext cx="24353642" cy="877824"/>
          </a:xfrm>
          <a:prstGeom prst="rect">
            <a:avLst/>
          </a:prstGeom>
          <a:solidFill>
            <a:srgbClr val="5959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714FAD36-5B32-F863-3DE3-8AE9CB1E0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1100" y="12834938"/>
            <a:ext cx="2190613" cy="776102"/>
          </a:xfrm>
          <a:prstGeom prst="rect">
            <a:avLst/>
          </a:prstGeom>
        </p:spPr>
      </p:pic>
    </p:spTree>
  </p:cSld>
  <p:clrMap bg1="dk2" tx1="lt1" bg2="dk1"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850" r:id="rId5"/>
  </p:sldLayoutIdLst>
  <p:txStyles>
    <p:titleStyle>
      <a:lvl1pPr algn="l" defTabSz="825500" rtl="0" eaLnBrk="0" fontAlgn="base" hangingPunct="0">
        <a:spcBef>
          <a:spcPct val="0"/>
        </a:spcBef>
        <a:spcAft>
          <a:spcPct val="0"/>
        </a:spcAft>
        <a:defRPr sz="10000" b="1" kern="1200">
          <a:solidFill>
            <a:srgbClr val="272D30"/>
          </a:solidFill>
          <a:latin typeface="Open Sans Semibold" charset="0"/>
          <a:ea typeface="Open Sans Semibold" charset="0"/>
          <a:cs typeface="Open Sans Semibold" charset="0"/>
          <a:sym typeface="Poppins Medium" charset="0"/>
        </a:defRPr>
      </a:lvl1pPr>
      <a:lvl2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2pPr>
      <a:lvl3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3pPr>
      <a:lvl4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4pPr>
      <a:lvl5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p:titleStyle>
    <p:bodyStyle>
      <a:lvl1pPr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1pPr>
      <a:lvl2pPr indent="228600"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2pPr>
      <a:lvl3pPr indent="457200"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3pPr>
      <a:lvl4pPr indent="685800"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4pPr>
      <a:lvl5pPr indent="914400"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C79C94-EC35-4AED-92B0-666D709871E3}"/>
              </a:ext>
            </a:extLst>
          </p:cNvPr>
          <p:cNvSpPr/>
          <p:nvPr userDrawn="1"/>
        </p:nvSpPr>
        <p:spPr>
          <a:xfrm>
            <a:off x="0" y="12848167"/>
            <a:ext cx="24384000" cy="867834"/>
          </a:xfrm>
          <a:prstGeom prst="rect">
            <a:avLst/>
          </a:prstGeom>
          <a:solidFill>
            <a:srgbClr val="7777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a:p>
        </p:txBody>
      </p:sp>
      <p:sp>
        <p:nvSpPr>
          <p:cNvPr id="8" name="TextBox 7">
            <a:extLst>
              <a:ext uri="{FF2B5EF4-FFF2-40B4-BE49-F238E27FC236}">
                <a16:creationId xmlns:a16="http://schemas.microsoft.com/office/drawing/2014/main" id="{C1838E41-57E6-4AD4-A31C-636D0FBD61E8}"/>
              </a:ext>
            </a:extLst>
          </p:cNvPr>
          <p:cNvSpPr txBox="1"/>
          <p:nvPr userDrawn="1"/>
        </p:nvSpPr>
        <p:spPr>
          <a:xfrm>
            <a:off x="17502154" y="13014820"/>
            <a:ext cx="6731720" cy="369332"/>
          </a:xfrm>
          <a:prstGeom prst="rect">
            <a:avLst/>
          </a:prstGeom>
          <a:noFill/>
        </p:spPr>
        <p:txBody>
          <a:bodyPr wrap="square" rtlCol="0">
            <a:spAutoFit/>
          </a:bodyPr>
          <a:lstStyle/>
          <a:p>
            <a:pPr algn="r"/>
            <a:r>
              <a:rPr lang="en-US" sz="1800" b="0" i="0" kern="900" spc="160">
                <a:solidFill>
                  <a:schemeClr val="bg1"/>
                </a:solidFill>
                <a:latin typeface="Museo Sans 500"/>
                <a:cs typeface="Museo Sans 500"/>
              </a:rPr>
              <a:t>CONFIDENTIAL  |  </a:t>
            </a:r>
            <a:fld id="{A72A15F1-0C08-454C-90D3-5CACCCF4BCA5}" type="slidenum">
              <a:rPr lang="en-US" sz="1800" b="0" i="0" kern="900" spc="160" smtClean="0">
                <a:solidFill>
                  <a:schemeClr val="bg1"/>
                </a:solidFill>
                <a:latin typeface="Museo Sans 500"/>
                <a:cs typeface="Museo Sans 500"/>
              </a:rPr>
              <a:t>‹#›</a:t>
            </a:fld>
            <a:endParaRPr lang="en-US" sz="1800" b="0" i="0" kern="900" spc="160">
              <a:solidFill>
                <a:schemeClr val="bg1"/>
              </a:solidFill>
              <a:latin typeface="Museo Sans 500"/>
              <a:cs typeface="Museo Sans 500"/>
            </a:endParaRPr>
          </a:p>
        </p:txBody>
      </p:sp>
      <p:pic>
        <p:nvPicPr>
          <p:cNvPr id="9" name="Picture 8">
            <a:extLst>
              <a:ext uri="{FF2B5EF4-FFF2-40B4-BE49-F238E27FC236}">
                <a16:creationId xmlns:a16="http://schemas.microsoft.com/office/drawing/2014/main" id="{88D51EA3-5543-48DB-B374-21C3881B6886}"/>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 y="12848166"/>
            <a:ext cx="2871594" cy="794972"/>
          </a:xfrm>
          <a:prstGeom prst="rect">
            <a:avLst/>
          </a:prstGeom>
        </p:spPr>
      </p:pic>
      <p:sp>
        <p:nvSpPr>
          <p:cNvPr id="5" name="Rectangle 4">
            <a:extLst>
              <a:ext uri="{FF2B5EF4-FFF2-40B4-BE49-F238E27FC236}">
                <a16:creationId xmlns:a16="http://schemas.microsoft.com/office/drawing/2014/main" id="{6CFEE5DD-3400-432F-AA75-0D6706A098EE}"/>
              </a:ext>
            </a:extLst>
          </p:cNvPr>
          <p:cNvSpPr/>
          <p:nvPr userDrawn="1"/>
        </p:nvSpPr>
        <p:spPr>
          <a:xfrm>
            <a:off x="-1" y="12714844"/>
            <a:ext cx="24384002" cy="1001156"/>
          </a:xfrm>
          <a:prstGeom prst="rect">
            <a:avLst/>
          </a:prstGeom>
          <a:solidFill>
            <a:srgbClr val="5959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a:p>
        </p:txBody>
      </p:sp>
      <p:pic>
        <p:nvPicPr>
          <p:cNvPr id="6" name="Picture 5">
            <a:extLst>
              <a:ext uri="{FF2B5EF4-FFF2-40B4-BE49-F238E27FC236}">
                <a16:creationId xmlns:a16="http://schemas.microsoft.com/office/drawing/2014/main" id="{BD7EAEF1-A5CE-4EEA-915F-94324561DDB7}"/>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277075" y="12282527"/>
            <a:ext cx="2871594" cy="1674858"/>
          </a:xfrm>
          <a:prstGeom prst="rect">
            <a:avLst/>
          </a:prstGeom>
        </p:spPr>
      </p:pic>
      <p:sp>
        <p:nvSpPr>
          <p:cNvPr id="10" name="TextBox 9">
            <a:extLst>
              <a:ext uri="{FF2B5EF4-FFF2-40B4-BE49-F238E27FC236}">
                <a16:creationId xmlns:a16="http://schemas.microsoft.com/office/drawing/2014/main" id="{B157AE4D-0425-4C63-BFF6-4706057ED2CA}"/>
              </a:ext>
            </a:extLst>
          </p:cNvPr>
          <p:cNvSpPr txBox="1"/>
          <p:nvPr userDrawn="1"/>
        </p:nvSpPr>
        <p:spPr>
          <a:xfrm>
            <a:off x="16424544" y="12908659"/>
            <a:ext cx="6731720" cy="369332"/>
          </a:xfrm>
          <a:prstGeom prst="rect">
            <a:avLst/>
          </a:prstGeom>
          <a:noFill/>
        </p:spPr>
        <p:txBody>
          <a:bodyPr wrap="square" rtlCol="0">
            <a:spAutoFit/>
          </a:bodyPr>
          <a:lstStyle/>
          <a:p>
            <a:pPr algn="r"/>
            <a:r>
              <a:rPr lang="en-US" sz="1800" b="0" i="0" kern="900" spc="160">
                <a:solidFill>
                  <a:schemeClr val="bg1"/>
                </a:solidFill>
                <a:latin typeface="Museo Sans 500"/>
                <a:cs typeface="Museo Sans 500"/>
              </a:rPr>
              <a:t>CONFIDENTIAL  | 2018 |  </a:t>
            </a:r>
            <a:fld id="{A72A15F1-0C08-454C-90D3-5CACCCF4BCA5}" type="slidenum">
              <a:rPr lang="en-US" sz="1800" b="0" i="0" kern="900" spc="160" smtClean="0">
                <a:solidFill>
                  <a:schemeClr val="bg1"/>
                </a:solidFill>
                <a:latin typeface="Museo Sans 500"/>
                <a:cs typeface="Museo Sans 500"/>
              </a:rPr>
              <a:t>‹#›</a:t>
            </a:fld>
            <a:endParaRPr lang="en-US" sz="1800" b="0" i="0" kern="900" spc="160">
              <a:solidFill>
                <a:schemeClr val="bg1"/>
              </a:solidFill>
              <a:latin typeface="Museo Sans 500"/>
              <a:cs typeface="Museo Sans 500"/>
            </a:endParaRPr>
          </a:p>
        </p:txBody>
      </p:sp>
    </p:spTree>
    <p:extLst>
      <p:ext uri="{BB962C8B-B14F-4D97-AF65-F5344CB8AC3E}">
        <p14:creationId xmlns:p14="http://schemas.microsoft.com/office/powerpoint/2010/main" val="3787814146"/>
      </p:ext>
    </p:extLst>
  </p:cSld>
  <p:clrMap bg1="lt1" tx1="dk1" bg2="lt2" tx2="dk2" accent1="accent1" accent2="accent2" accent3="accent3" accent4="accent4" accent5="accent5" accent6="accent6" hlink="hlink" folHlink="folHlink"/>
  <p:sldLayoutIdLst>
    <p:sldLayoutId id="2147483788" r:id="rId1"/>
    <p:sldLayoutId id="2147483789" r:id="rId2"/>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1176526" y="914403"/>
            <a:ext cx="22037040" cy="1107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1168400" y="2871009"/>
            <a:ext cx="22037040" cy="322549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24384000" cy="13716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2" y="0"/>
            <a:ext cx="1170432" cy="117043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10" tIns="292568" rIns="365710" bIns="292568" numCol="1" spcCol="0" rtlCol="0" fromWordArt="0" anchor="t" anchorCtr="0" forceAA="0" compatLnSpc="1">
            <a:prstTxWarp prst="textNoShape">
              <a:avLst/>
            </a:prstTxWarp>
            <a:noAutofit/>
          </a:bodyPr>
          <a:lstStyle/>
          <a:p>
            <a:pPr algn="ctr" defTabSz="1864540" fontAlgn="base">
              <a:lnSpc>
                <a:spcPct val="90000"/>
              </a:lnSpc>
              <a:spcBef>
                <a:spcPct val="0"/>
              </a:spcBef>
              <a:spcAft>
                <a:spcPct val="0"/>
              </a:spcAft>
            </a:pPr>
            <a:endParaRPr lang="en-US" sz="4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10" tIns="292568" rIns="365710" bIns="292568" numCol="1" spcCol="0" rtlCol="0" fromWordArt="0" anchor="t" anchorCtr="0" forceAA="0" compatLnSpc="1">
            <a:prstTxWarp prst="textNoShape">
              <a:avLst/>
            </a:prstTxWarp>
            <a:noAutofit/>
          </a:bodyPr>
          <a:lstStyle/>
          <a:p>
            <a:pPr algn="ctr" defTabSz="1864540" fontAlgn="base">
              <a:lnSpc>
                <a:spcPct val="90000"/>
              </a:lnSpc>
              <a:spcBef>
                <a:spcPct val="0"/>
              </a:spcBef>
              <a:spcAft>
                <a:spcPct val="0"/>
              </a:spcAft>
            </a:pPr>
            <a:endParaRPr lang="en-US" sz="4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19019522" y="5687551"/>
            <a:ext cx="13716000" cy="2340910"/>
          </a:xfrm>
          <a:prstGeom prst="rect">
            <a:avLst/>
          </a:prstGeom>
        </p:spPr>
      </p:pic>
    </p:spTree>
    <p:extLst>
      <p:ext uri="{BB962C8B-B14F-4D97-AF65-F5344CB8AC3E}">
        <p14:creationId xmlns:p14="http://schemas.microsoft.com/office/powerpoint/2010/main" val="971380416"/>
      </p:ext>
    </p:extLst>
  </p:cSld>
  <p:clrMap bg1="dk1" tx1="lt1" bg2="dk2" tx2="lt2" accent1="accent1" accent2="accent2" accent3="accent3" accent4="accent4" accent5="accent5" accent6="accent6" hlink="hlink" folHlink="folHlink"/>
  <p:sldLayoutIdLst>
    <p:sldLayoutId id="2147483852" r:id="rId1"/>
  </p:sldLayoutIdLst>
  <p:transition>
    <p:fade/>
  </p:transition>
  <p:hf sldNum="0" hdr="0" ftr="0" dt="0"/>
  <p:txStyles>
    <p:titleStyle>
      <a:lvl1pPr algn="l" defTabSz="1865078" rtl="0" eaLnBrk="1" latinLnBrk="0" hangingPunct="1">
        <a:lnSpc>
          <a:spcPct val="100000"/>
        </a:lnSpc>
        <a:spcBef>
          <a:spcPct val="0"/>
        </a:spcBef>
        <a:buNone/>
        <a:defRPr lang="en-US" sz="7200" b="0" kern="1200" cap="none" spc="-102" baseline="0" dirty="0" smtClean="0">
          <a:ln w="3175">
            <a:noFill/>
          </a:ln>
          <a:solidFill>
            <a:schemeClr val="tx1"/>
          </a:solidFill>
          <a:effectLst/>
          <a:latin typeface="+mj-lt"/>
          <a:ea typeface="+mn-ea"/>
          <a:cs typeface="Segoe UI" pitchFamily="34" charset="0"/>
        </a:defRPr>
      </a:lvl1pPr>
    </p:titleStyle>
    <p:bodyStyle>
      <a:lvl1pPr marL="457100" marR="0" indent="-457100" algn="l" defTabSz="18650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5600" kern="1200" spc="0" baseline="0">
          <a:solidFill>
            <a:schemeClr val="tx1"/>
          </a:solidFill>
          <a:latin typeface="+mn-lt"/>
          <a:ea typeface="+mn-ea"/>
          <a:cs typeface="Segoe UI" panose="020B0502040204020203" pitchFamily="34" charset="0"/>
        </a:defRPr>
      </a:lvl1pPr>
      <a:lvl2pPr marL="914202" marR="0" indent="-457100" algn="l" defTabSz="18650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4000" kern="1200" spc="0" baseline="0">
          <a:solidFill>
            <a:schemeClr val="tx1"/>
          </a:solidFill>
          <a:latin typeface="+mn-lt"/>
          <a:ea typeface="+mn-ea"/>
          <a:cs typeface="+mn-cs"/>
        </a:defRPr>
      </a:lvl2pPr>
      <a:lvl3pPr marL="1314164" marR="0" indent="-399964" algn="l" defTabSz="18650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3200" kern="1200" spc="0" baseline="0">
          <a:solidFill>
            <a:schemeClr val="tx1"/>
          </a:solidFill>
          <a:latin typeface="+mn-lt"/>
          <a:ea typeface="+mn-ea"/>
          <a:cs typeface="+mn-cs"/>
        </a:defRPr>
      </a:lvl3pPr>
      <a:lvl4pPr marL="1685560" marR="0" indent="-361870" algn="l" defTabSz="18650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mn-cs"/>
        </a:defRPr>
      </a:lvl4pPr>
      <a:lvl5pPr marL="2047432" marR="0" indent="-336476" algn="l" defTabSz="18650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mn-cs"/>
        </a:defRPr>
      </a:lvl5pPr>
      <a:lvl6pPr marL="5128966" indent="-466272" algn="l" defTabSz="1865078"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6061510" indent="-466272" algn="l" defTabSz="1865078"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994046" indent="-466272" algn="l" defTabSz="1865078"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926592" indent="-466272" algn="l" defTabSz="1865078"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65078" rtl="0" eaLnBrk="1" latinLnBrk="0" hangingPunct="1">
        <a:defRPr sz="3600" kern="1200">
          <a:solidFill>
            <a:schemeClr val="tx1"/>
          </a:solidFill>
          <a:latin typeface="+mn-lt"/>
          <a:ea typeface="+mn-ea"/>
          <a:cs typeface="+mn-cs"/>
        </a:defRPr>
      </a:lvl1pPr>
      <a:lvl2pPr marL="932542" algn="l" defTabSz="1865078" rtl="0" eaLnBrk="1" latinLnBrk="0" hangingPunct="1">
        <a:defRPr sz="3600" kern="1200">
          <a:solidFill>
            <a:schemeClr val="tx1"/>
          </a:solidFill>
          <a:latin typeface="+mn-lt"/>
          <a:ea typeface="+mn-ea"/>
          <a:cs typeface="+mn-cs"/>
        </a:defRPr>
      </a:lvl2pPr>
      <a:lvl3pPr marL="1865078" algn="l" defTabSz="1865078" rtl="0" eaLnBrk="1" latinLnBrk="0" hangingPunct="1">
        <a:defRPr sz="3600" kern="1200">
          <a:solidFill>
            <a:schemeClr val="tx1"/>
          </a:solidFill>
          <a:latin typeface="+mn-lt"/>
          <a:ea typeface="+mn-ea"/>
          <a:cs typeface="+mn-cs"/>
        </a:defRPr>
      </a:lvl3pPr>
      <a:lvl4pPr marL="2797618" algn="l" defTabSz="1865078" rtl="0" eaLnBrk="1" latinLnBrk="0" hangingPunct="1">
        <a:defRPr sz="3600" kern="1200">
          <a:solidFill>
            <a:schemeClr val="tx1"/>
          </a:solidFill>
          <a:latin typeface="+mn-lt"/>
          <a:ea typeface="+mn-ea"/>
          <a:cs typeface="+mn-cs"/>
        </a:defRPr>
      </a:lvl4pPr>
      <a:lvl5pPr marL="3730160" algn="l" defTabSz="1865078" rtl="0" eaLnBrk="1" latinLnBrk="0" hangingPunct="1">
        <a:defRPr sz="3600" kern="1200">
          <a:solidFill>
            <a:schemeClr val="tx1"/>
          </a:solidFill>
          <a:latin typeface="+mn-lt"/>
          <a:ea typeface="+mn-ea"/>
          <a:cs typeface="+mn-cs"/>
        </a:defRPr>
      </a:lvl5pPr>
      <a:lvl6pPr marL="4662700" algn="l" defTabSz="1865078" rtl="0" eaLnBrk="1" latinLnBrk="0" hangingPunct="1">
        <a:defRPr sz="3600" kern="1200">
          <a:solidFill>
            <a:schemeClr val="tx1"/>
          </a:solidFill>
          <a:latin typeface="+mn-lt"/>
          <a:ea typeface="+mn-ea"/>
          <a:cs typeface="+mn-cs"/>
        </a:defRPr>
      </a:lvl6pPr>
      <a:lvl7pPr marL="5595238" algn="l" defTabSz="1865078" rtl="0" eaLnBrk="1" latinLnBrk="0" hangingPunct="1">
        <a:defRPr sz="3600" kern="1200">
          <a:solidFill>
            <a:schemeClr val="tx1"/>
          </a:solidFill>
          <a:latin typeface="+mn-lt"/>
          <a:ea typeface="+mn-ea"/>
          <a:cs typeface="+mn-cs"/>
        </a:defRPr>
      </a:lvl7pPr>
      <a:lvl8pPr marL="6527778" algn="l" defTabSz="1865078" rtl="0" eaLnBrk="1" latinLnBrk="0" hangingPunct="1">
        <a:defRPr sz="3600" kern="1200">
          <a:solidFill>
            <a:schemeClr val="tx1"/>
          </a:solidFill>
          <a:latin typeface="+mn-lt"/>
          <a:ea typeface="+mn-ea"/>
          <a:cs typeface="+mn-cs"/>
        </a:defRPr>
      </a:lvl8pPr>
      <a:lvl9pPr marL="7460318" algn="l" defTabSz="1865078"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6FDF0-D9F6-45AB-B161-7CFD659B22AA}"/>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C42ED-916E-4E8C-8414-DA91BCE4741B}"/>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D16D2-B977-40C8-88C6-B0AEAEB5F6B8}"/>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B61BEF0D-F0BB-DE4B-95CE-6DB70DBA9567}" type="datetimeFigureOut">
              <a:rPr lang="en-US" smtClean="0"/>
              <a:pPr/>
              <a:t>8/17/2023</a:t>
            </a:fld>
            <a:endParaRPr lang="en-US"/>
          </a:p>
        </p:txBody>
      </p:sp>
      <p:sp>
        <p:nvSpPr>
          <p:cNvPr id="5" name="Footer Placeholder 4">
            <a:extLst>
              <a:ext uri="{FF2B5EF4-FFF2-40B4-BE49-F238E27FC236}">
                <a16:creationId xmlns:a16="http://schemas.microsoft.com/office/drawing/2014/main" id="{8F03C204-0A1F-49FB-9DAC-9F18977D04C1}"/>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230F88-66CC-4FD0-A695-20ABC55E2E04}"/>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D57F1E4F-1CFF-5643-939E-217C01CDF565}" type="slidenum">
              <a:rPr lang="en-US" smtClean="0"/>
              <a:pPr/>
              <a:t>‹#›</a:t>
            </a:fld>
            <a:endParaRPr lang="en-US"/>
          </a:p>
        </p:txBody>
      </p:sp>
      <p:sp>
        <p:nvSpPr>
          <p:cNvPr id="7" name="Rectangle 6">
            <a:extLst>
              <a:ext uri="{FF2B5EF4-FFF2-40B4-BE49-F238E27FC236}">
                <a16:creationId xmlns:a16="http://schemas.microsoft.com/office/drawing/2014/main" id="{C196423E-F876-43D5-BD99-AB9ADABD5C13}"/>
              </a:ext>
            </a:extLst>
          </p:cNvPr>
          <p:cNvSpPr/>
          <p:nvPr userDrawn="1"/>
        </p:nvSpPr>
        <p:spPr>
          <a:xfrm>
            <a:off x="0" y="12484111"/>
            <a:ext cx="24384000" cy="120649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a:p>
        </p:txBody>
      </p:sp>
      <p:sp>
        <p:nvSpPr>
          <p:cNvPr id="9" name="TextBox 8">
            <a:extLst>
              <a:ext uri="{FF2B5EF4-FFF2-40B4-BE49-F238E27FC236}">
                <a16:creationId xmlns:a16="http://schemas.microsoft.com/office/drawing/2014/main" id="{C79E354B-C524-4F7F-9FF3-A5940DFA524F}"/>
              </a:ext>
            </a:extLst>
          </p:cNvPr>
          <p:cNvSpPr txBox="1"/>
          <p:nvPr userDrawn="1"/>
        </p:nvSpPr>
        <p:spPr>
          <a:xfrm>
            <a:off x="16529810" y="12796328"/>
            <a:ext cx="6731720" cy="369332"/>
          </a:xfrm>
          <a:prstGeom prst="rect">
            <a:avLst/>
          </a:prstGeom>
          <a:noFill/>
        </p:spPr>
        <p:txBody>
          <a:bodyPr wrap="square" rtlCol="0">
            <a:spAutoFit/>
          </a:bodyPr>
          <a:lstStyle/>
          <a:p>
            <a:pPr algn="r"/>
            <a:r>
              <a:rPr lang="en-US" sz="1800" b="0" i="0" kern="900" spc="160">
                <a:solidFill>
                  <a:schemeClr val="tx1"/>
                </a:solidFill>
                <a:latin typeface="Museo Sans 500"/>
                <a:cs typeface="Museo Sans 500"/>
              </a:rPr>
              <a:t>CONFIDENTIAL  | 2020 |  </a:t>
            </a:r>
            <a:fld id="{A72A15F1-0C08-454C-90D3-5CACCCF4BCA5}" type="slidenum">
              <a:rPr lang="en-US" sz="1800" b="0" i="0" kern="900" spc="160" smtClean="0">
                <a:solidFill>
                  <a:schemeClr val="tx1"/>
                </a:solidFill>
                <a:latin typeface="Museo Sans 500"/>
                <a:cs typeface="Museo Sans 500"/>
              </a:rPr>
              <a:t>‹#›</a:t>
            </a:fld>
            <a:endParaRPr lang="en-US" sz="1800" b="0" i="0" kern="900" spc="160">
              <a:solidFill>
                <a:schemeClr val="tx1"/>
              </a:solidFill>
              <a:latin typeface="Museo Sans 500"/>
              <a:cs typeface="Museo Sans 500"/>
            </a:endParaRPr>
          </a:p>
        </p:txBody>
      </p:sp>
      <p:sp>
        <p:nvSpPr>
          <p:cNvPr id="10" name="Rectangle 9">
            <a:extLst>
              <a:ext uri="{FF2B5EF4-FFF2-40B4-BE49-F238E27FC236}">
                <a16:creationId xmlns:a16="http://schemas.microsoft.com/office/drawing/2014/main" id="{3C6E78CD-DC8F-4C82-A730-F0941F5866E3}"/>
              </a:ext>
            </a:extLst>
          </p:cNvPr>
          <p:cNvSpPr/>
          <p:nvPr userDrawn="1"/>
        </p:nvSpPr>
        <p:spPr>
          <a:xfrm>
            <a:off x="1" y="-69848"/>
            <a:ext cx="24383998" cy="13793264"/>
          </a:xfrm>
          <a:prstGeom prst="rect">
            <a:avLst/>
          </a:prstGeom>
          <a:noFill/>
          <a:ln w="133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pic>
        <p:nvPicPr>
          <p:cNvPr id="12" name="Picture 11" descr="A picture containing drawing&#10;&#10;Description automatically generated">
            <a:extLst>
              <a:ext uri="{FF2B5EF4-FFF2-40B4-BE49-F238E27FC236}">
                <a16:creationId xmlns:a16="http://schemas.microsoft.com/office/drawing/2014/main" id="{3BAEA42B-9EC0-4A9B-9444-ED06865479E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55251" y="12611639"/>
            <a:ext cx="1117994" cy="730250"/>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026ACA3F-1C70-4D2B-BA67-56B5AE62D228}"/>
              </a:ext>
            </a:extLst>
          </p:cNvPr>
          <p:cNvPicPr>
            <a:picLocks noChangeAspect="1"/>
          </p:cNvPicPr>
          <p:nvPr userDrawn="1"/>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064" t="25624" r="9167" b="24664"/>
          <a:stretch/>
        </p:blipFill>
        <p:spPr>
          <a:xfrm>
            <a:off x="4959131" y="12791444"/>
            <a:ext cx="2532182" cy="572756"/>
          </a:xfrm>
          <a:prstGeom prst="rect">
            <a:avLst/>
          </a:prstGeom>
        </p:spPr>
      </p:pic>
      <p:pic>
        <p:nvPicPr>
          <p:cNvPr id="15" name="Picture 14">
            <a:extLst>
              <a:ext uri="{FF2B5EF4-FFF2-40B4-BE49-F238E27FC236}">
                <a16:creationId xmlns:a16="http://schemas.microsoft.com/office/drawing/2014/main" id="{9E81F9F4-009F-40D6-8B3E-5724AC699F9F}"/>
              </a:ext>
            </a:extLst>
          </p:cNvPr>
          <p:cNvPicPr>
            <a:picLocks noChangeAspect="1"/>
          </p:cNvPicPr>
          <p:nvPr userDrawn="1"/>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2092" t="36398" r="10944" b="36530"/>
          <a:stretch/>
        </p:blipFill>
        <p:spPr>
          <a:xfrm>
            <a:off x="7854190" y="12791445"/>
            <a:ext cx="2954216" cy="522814"/>
          </a:xfrm>
          <a:prstGeom prst="rect">
            <a:avLst/>
          </a:prstGeom>
        </p:spPr>
      </p:pic>
      <p:pic>
        <p:nvPicPr>
          <p:cNvPr id="17" name="Picture 16" descr="A close up of a logo&#10;&#10;Description automatically generated">
            <a:extLst>
              <a:ext uri="{FF2B5EF4-FFF2-40B4-BE49-F238E27FC236}">
                <a16:creationId xmlns:a16="http://schemas.microsoft.com/office/drawing/2014/main" id="{B487A08D-DE1F-4FD6-AA5F-2C21A4B9773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50216" y="12869249"/>
            <a:ext cx="2557104" cy="417146"/>
          </a:xfrm>
          <a:prstGeom prst="rect">
            <a:avLst/>
          </a:prstGeom>
        </p:spPr>
      </p:pic>
    </p:spTree>
    <p:extLst>
      <p:ext uri="{BB962C8B-B14F-4D97-AF65-F5344CB8AC3E}">
        <p14:creationId xmlns:p14="http://schemas.microsoft.com/office/powerpoint/2010/main" val="1497440139"/>
      </p:ext>
    </p:extLst>
  </p:cSld>
  <p:clrMap bg1="lt1" tx1="dk1" bg2="lt2" tx2="dk2" accent1="accent1" accent2="accent2" accent3="accent3" accent4="accent4" accent5="accent5" accent6="accent6" hlink="hlink" folHlink="folHlink"/>
  <p:sldLayoutIdLst>
    <p:sldLayoutId id="21474837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5AC722-15F2-4F4B-B838-410CC60B9268}"/>
              </a:ext>
            </a:extLst>
          </p:cNvPr>
          <p:cNvSpPr>
            <a:spLocks noGrp="1"/>
          </p:cNvSpPr>
          <p:nvPr>
            <p:ph type="title"/>
          </p:nvPr>
        </p:nvSpPr>
        <p:spPr bwMode="auto">
          <a:xfrm>
            <a:off x="2120900" y="2278065"/>
            <a:ext cx="20627976" cy="217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x-none" altLang="x-none">
                <a:sym typeface="Poppins Medium" charset="0"/>
              </a:rPr>
              <a:t>Click to edit Master title style</a:t>
            </a:r>
          </a:p>
        </p:txBody>
      </p:sp>
      <p:sp>
        <p:nvSpPr>
          <p:cNvPr id="1027" name="Rectangle 3">
            <a:extLst>
              <a:ext uri="{FF2B5EF4-FFF2-40B4-BE49-F238E27FC236}">
                <a16:creationId xmlns:a16="http://schemas.microsoft.com/office/drawing/2014/main" id="{D7696055-770F-4BD1-A037-4FEE97E0E3B5}"/>
              </a:ext>
            </a:extLst>
          </p:cNvPr>
          <p:cNvSpPr>
            <a:spLocks noGrp="1"/>
          </p:cNvSpPr>
          <p:nvPr>
            <p:ph type="body" idx="1"/>
          </p:nvPr>
        </p:nvSpPr>
        <p:spPr bwMode="auto">
          <a:xfrm>
            <a:off x="2271715" y="4670425"/>
            <a:ext cx="20477162" cy="7019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x-none" altLang="x-none">
                <a:sym typeface="Poppins" charset="0"/>
              </a:rPr>
              <a:t>Click to edit Master text styles</a:t>
            </a:r>
          </a:p>
          <a:p>
            <a:pPr lvl="1"/>
            <a:r>
              <a:rPr lang="x-none" altLang="x-none">
                <a:sym typeface="Poppins" charset="0"/>
              </a:rPr>
              <a:t>Second level</a:t>
            </a:r>
          </a:p>
          <a:p>
            <a:pPr lvl="2"/>
            <a:r>
              <a:rPr lang="x-none" altLang="x-none">
                <a:sym typeface="Poppins" charset="0"/>
              </a:rPr>
              <a:t>Third level</a:t>
            </a:r>
          </a:p>
          <a:p>
            <a:pPr lvl="3"/>
            <a:r>
              <a:rPr lang="x-none" altLang="x-none">
                <a:sym typeface="Poppins" charset="0"/>
              </a:rPr>
              <a:t>Fourth level</a:t>
            </a:r>
          </a:p>
          <a:p>
            <a:pPr lvl="4"/>
            <a:r>
              <a:rPr lang="x-none" altLang="x-none">
                <a:sym typeface="Poppins" charset="0"/>
              </a:rPr>
              <a:t>Fifth level</a:t>
            </a:r>
          </a:p>
        </p:txBody>
      </p:sp>
      <p:sp>
        <p:nvSpPr>
          <p:cNvPr id="13" name="Rectangle 12">
            <a:extLst>
              <a:ext uri="{FF2B5EF4-FFF2-40B4-BE49-F238E27FC236}">
                <a16:creationId xmlns:a16="http://schemas.microsoft.com/office/drawing/2014/main" id="{4AE88E9E-A614-432D-8C76-A7177D287DD2}"/>
              </a:ext>
            </a:extLst>
          </p:cNvPr>
          <p:cNvSpPr/>
          <p:nvPr userDrawn="1"/>
        </p:nvSpPr>
        <p:spPr>
          <a:xfrm>
            <a:off x="0" y="13096239"/>
            <a:ext cx="24384000" cy="619762"/>
          </a:xfrm>
          <a:prstGeom prst="rect">
            <a:avLst/>
          </a:prstGeom>
          <a:solidFill>
            <a:srgbClr val="FFFFFF">
              <a:lumMod val="50000"/>
            </a:srgbClr>
          </a:solidFill>
          <a:ln w="6350" cap="flat" cmpd="sng" algn="ctr">
            <a:noFill/>
            <a:prstDash val="solid"/>
            <a:miter lim="800000"/>
          </a:ln>
          <a:effectLst/>
        </p:spPr>
        <p:txBody>
          <a:bodyPr rtlCol="0" anchor="ctr"/>
          <a:lstStyle/>
          <a:p>
            <a:pPr marL="0" marR="0" lvl="0" indent="0" algn="ctr"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022A6D">
                  <a:lumMod val="50000"/>
                </a:srgb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B79278-0673-4217-BBD5-79B70BFAFB0F}"/>
              </a:ext>
            </a:extLst>
          </p:cNvPr>
          <p:cNvSpPr txBox="1"/>
          <p:nvPr userDrawn="1"/>
        </p:nvSpPr>
        <p:spPr>
          <a:xfrm>
            <a:off x="17484036" y="13152198"/>
            <a:ext cx="6731720" cy="415498"/>
          </a:xfrm>
          <a:prstGeom prst="rect">
            <a:avLst/>
          </a:prstGeom>
          <a:noFill/>
        </p:spPr>
        <p:txBody>
          <a:bodyPr wrap="square" rtlCol="0">
            <a:spAutoFit/>
          </a:bodyPr>
          <a:lstStyle/>
          <a:p>
            <a:pPr algn="r"/>
            <a:r>
              <a:rPr lang="en-US" sz="2100" kern="900" spc="160">
                <a:solidFill>
                  <a:srgbClr val="FFFFFF"/>
                </a:solidFill>
                <a:latin typeface="Montserrat" pitchFamily="2" charset="77"/>
                <a:cs typeface="Museo Sans 500"/>
              </a:rPr>
              <a:t>CONFIDENTIAL  | 2022|  </a:t>
            </a:r>
            <a:fld id="{A72A15F1-0C08-454C-90D3-5CACCCF4BCA5}" type="slidenum">
              <a:rPr lang="en-US" sz="2100" kern="900" spc="160" smtClean="0">
                <a:solidFill>
                  <a:srgbClr val="FFFFFF"/>
                </a:solidFill>
                <a:latin typeface="Montserrat" pitchFamily="2" charset="77"/>
                <a:cs typeface="Museo Sans 500"/>
              </a:rPr>
              <a:pPr algn="r"/>
              <a:t>‹#›</a:t>
            </a:fld>
            <a:endParaRPr lang="en-US" sz="2100" kern="900" spc="160">
              <a:solidFill>
                <a:srgbClr val="FFFFFF"/>
              </a:solidFill>
              <a:latin typeface="Montserrat" pitchFamily="2" charset="77"/>
              <a:cs typeface="Museo Sans 500"/>
            </a:endParaRPr>
          </a:p>
        </p:txBody>
      </p:sp>
      <p:pic>
        <p:nvPicPr>
          <p:cNvPr id="15" name="Picture 14" descr="Logo, company name&#10;&#10;Description automatically generated">
            <a:extLst>
              <a:ext uri="{FF2B5EF4-FFF2-40B4-BE49-F238E27FC236}">
                <a16:creationId xmlns:a16="http://schemas.microsoft.com/office/drawing/2014/main" id="{F016F55D-EA9D-4366-BC03-3F58D44B9818}"/>
              </a:ext>
            </a:extLst>
          </p:cNvPr>
          <p:cNvPicPr>
            <a:picLocks noChangeAspect="1"/>
          </p:cNvPicPr>
          <p:nvPr userDrawn="1"/>
        </p:nvPicPr>
        <p:blipFill rotWithShape="1">
          <a:blip r:embed="rId3">
            <a:clrChange>
              <a:clrFrom>
                <a:srgbClr val="FFFFFF"/>
              </a:clrFrom>
              <a:clrTo>
                <a:srgbClr val="FFFFFF">
                  <a:alpha val="0"/>
                </a:srgbClr>
              </a:clrTo>
            </a:clrChange>
            <a:biLevel thresh="25000"/>
          </a:blip>
          <a:srcRect l="10566" t="26944" r="10893" b="26222"/>
          <a:stretch/>
        </p:blipFill>
        <p:spPr>
          <a:xfrm>
            <a:off x="3469852" y="13152198"/>
            <a:ext cx="2317388" cy="507832"/>
          </a:xfrm>
          <a:prstGeom prst="rect">
            <a:avLst/>
          </a:prstGeom>
        </p:spPr>
      </p:pic>
      <p:sp>
        <p:nvSpPr>
          <p:cNvPr id="16" name="Rectangle 15">
            <a:extLst>
              <a:ext uri="{FF2B5EF4-FFF2-40B4-BE49-F238E27FC236}">
                <a16:creationId xmlns:a16="http://schemas.microsoft.com/office/drawing/2014/main" id="{58393FBE-881B-4E59-9B9A-E25E82A3872D}"/>
              </a:ext>
            </a:extLst>
          </p:cNvPr>
          <p:cNvSpPr/>
          <p:nvPr userDrawn="1"/>
        </p:nvSpPr>
        <p:spPr>
          <a:xfrm>
            <a:off x="0" y="13096239"/>
            <a:ext cx="3133364" cy="619762"/>
          </a:xfrm>
          <a:prstGeom prst="rect">
            <a:avLst/>
          </a:prstGeom>
          <a:solidFill>
            <a:srgbClr val="000000">
              <a:lumMod val="75000"/>
              <a:lumOff val="25000"/>
            </a:srgbClr>
          </a:solidFill>
          <a:ln w="12700" cap="flat" cmpd="sng" algn="ctr">
            <a:noFill/>
            <a:prstDash val="solid"/>
            <a:miter lim="800000"/>
          </a:ln>
          <a:effectLst/>
        </p:spPr>
        <p:txBody>
          <a:bodyPr rtlCol="0" anchor="ctr"/>
          <a:lstStyle/>
          <a:p>
            <a:pPr marL="0" marR="0" lvl="0" indent="0" algn="ctr"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17" name="Picture 16" descr="Icon&#10;&#10;Description automatically generated">
            <a:extLst>
              <a:ext uri="{FF2B5EF4-FFF2-40B4-BE49-F238E27FC236}">
                <a16:creationId xmlns:a16="http://schemas.microsoft.com/office/drawing/2014/main" id="{BC2E84B1-24BD-4159-8685-E2D91F13B3D8}"/>
              </a:ext>
            </a:extLst>
          </p:cNvPr>
          <p:cNvPicPr>
            <a:picLocks noChangeAspect="1"/>
          </p:cNvPicPr>
          <p:nvPr userDrawn="1"/>
        </p:nvPicPr>
        <p:blipFill>
          <a:blip r:embed="rId4"/>
          <a:stretch>
            <a:fillRect/>
          </a:stretch>
        </p:blipFill>
        <p:spPr>
          <a:xfrm>
            <a:off x="200236" y="13215110"/>
            <a:ext cx="2727356" cy="444920"/>
          </a:xfrm>
          <a:prstGeom prst="rect">
            <a:avLst/>
          </a:prstGeom>
        </p:spPr>
      </p:pic>
    </p:spTree>
    <p:extLst>
      <p:ext uri="{BB962C8B-B14F-4D97-AF65-F5344CB8AC3E}">
        <p14:creationId xmlns:p14="http://schemas.microsoft.com/office/powerpoint/2010/main" val="3928762654"/>
      </p:ext>
    </p:extLst>
  </p:cSld>
  <p:clrMap bg1="dk2" tx1="lt1" bg2="dk1" tx2="lt2" accent1="accent1" accent2="accent2" accent3="accent3" accent4="accent4" accent5="accent5" accent6="accent6" hlink="hlink" folHlink="folHlink"/>
  <p:sldLayoutIdLst>
    <p:sldLayoutId id="2147484678" r:id="rId1"/>
  </p:sldLayoutIdLst>
  <p:txStyles>
    <p:titleStyle>
      <a:lvl1pPr algn="l" defTabSz="412750" rtl="0" eaLnBrk="0" fontAlgn="base" hangingPunct="0">
        <a:spcBef>
          <a:spcPct val="0"/>
        </a:spcBef>
        <a:spcAft>
          <a:spcPct val="0"/>
        </a:spcAft>
        <a:defRPr sz="5000" b="1" kern="1200">
          <a:solidFill>
            <a:srgbClr val="272D30"/>
          </a:solidFill>
          <a:latin typeface="Open Sans Semibold" charset="0"/>
          <a:ea typeface="Open Sans Semibold" charset="0"/>
          <a:cs typeface="Open Sans Semibold" charset="0"/>
          <a:sym typeface="Poppins Medium" charset="0"/>
        </a:defRPr>
      </a:lvl1pPr>
      <a:lvl2pPr algn="l" defTabSz="412750" rtl="0" eaLnBrk="0" fontAlgn="base" hangingPunct="0">
        <a:spcBef>
          <a:spcPct val="0"/>
        </a:spcBef>
        <a:spcAft>
          <a:spcPct val="0"/>
        </a:spcAft>
        <a:defRPr sz="5000" b="1">
          <a:solidFill>
            <a:srgbClr val="272D30"/>
          </a:solidFill>
          <a:latin typeface="Open Sans Semibold" charset="0"/>
          <a:ea typeface="Open Sans Semibold" charset="0"/>
          <a:cs typeface="Open Sans Semibold" charset="0"/>
          <a:sym typeface="Poppins Medium" charset="0"/>
        </a:defRPr>
      </a:lvl2pPr>
      <a:lvl3pPr algn="l" defTabSz="412750" rtl="0" eaLnBrk="0" fontAlgn="base" hangingPunct="0">
        <a:spcBef>
          <a:spcPct val="0"/>
        </a:spcBef>
        <a:spcAft>
          <a:spcPct val="0"/>
        </a:spcAft>
        <a:defRPr sz="5000" b="1">
          <a:solidFill>
            <a:srgbClr val="272D30"/>
          </a:solidFill>
          <a:latin typeface="Open Sans Semibold" charset="0"/>
          <a:ea typeface="Open Sans Semibold" charset="0"/>
          <a:cs typeface="Open Sans Semibold" charset="0"/>
          <a:sym typeface="Poppins Medium" charset="0"/>
        </a:defRPr>
      </a:lvl3pPr>
      <a:lvl4pPr algn="l" defTabSz="412750" rtl="0" eaLnBrk="0" fontAlgn="base" hangingPunct="0">
        <a:spcBef>
          <a:spcPct val="0"/>
        </a:spcBef>
        <a:spcAft>
          <a:spcPct val="0"/>
        </a:spcAft>
        <a:defRPr sz="5000" b="1">
          <a:solidFill>
            <a:srgbClr val="272D30"/>
          </a:solidFill>
          <a:latin typeface="Open Sans Semibold" charset="0"/>
          <a:ea typeface="Open Sans Semibold" charset="0"/>
          <a:cs typeface="Open Sans Semibold" charset="0"/>
          <a:sym typeface="Poppins Medium" charset="0"/>
        </a:defRPr>
      </a:lvl4pPr>
      <a:lvl5pPr algn="l" defTabSz="412750" rtl="0" eaLnBrk="0" fontAlgn="base" hangingPunct="0">
        <a:spcBef>
          <a:spcPct val="0"/>
        </a:spcBef>
        <a:spcAft>
          <a:spcPct val="0"/>
        </a:spcAft>
        <a:defRPr sz="5000" b="1">
          <a:solidFill>
            <a:srgbClr val="272D30"/>
          </a:solidFill>
          <a:latin typeface="Open Sans Semibold" charset="0"/>
          <a:ea typeface="Open Sans Semibold" charset="0"/>
          <a:cs typeface="Open Sans Semibold" charset="0"/>
          <a:sym typeface="Poppins Medium" charset="0"/>
        </a:defRPr>
      </a:lvl5pPr>
      <a:lvl6pPr marL="228600" algn="l" defTabSz="412750" rtl="0" fontAlgn="base" hangingPunct="0">
        <a:lnSpc>
          <a:spcPct val="80000"/>
        </a:lnSpc>
        <a:spcBef>
          <a:spcPct val="0"/>
        </a:spcBef>
        <a:spcAft>
          <a:spcPct val="0"/>
        </a:spcAft>
        <a:defRPr sz="5000">
          <a:solidFill>
            <a:srgbClr val="272D30"/>
          </a:solidFill>
          <a:latin typeface="Poppins Medium" charset="0"/>
          <a:ea typeface="Poppins Medium" charset="0"/>
          <a:cs typeface="Poppins Medium" charset="0"/>
          <a:sym typeface="Poppins Medium" charset="0"/>
        </a:defRPr>
      </a:lvl6pPr>
      <a:lvl7pPr marL="457200" algn="l" defTabSz="412750" rtl="0" fontAlgn="base" hangingPunct="0">
        <a:lnSpc>
          <a:spcPct val="80000"/>
        </a:lnSpc>
        <a:spcBef>
          <a:spcPct val="0"/>
        </a:spcBef>
        <a:spcAft>
          <a:spcPct val="0"/>
        </a:spcAft>
        <a:defRPr sz="5000">
          <a:solidFill>
            <a:srgbClr val="272D30"/>
          </a:solidFill>
          <a:latin typeface="Poppins Medium" charset="0"/>
          <a:ea typeface="Poppins Medium" charset="0"/>
          <a:cs typeface="Poppins Medium" charset="0"/>
          <a:sym typeface="Poppins Medium" charset="0"/>
        </a:defRPr>
      </a:lvl7pPr>
      <a:lvl8pPr marL="685800" algn="l" defTabSz="412750" rtl="0" fontAlgn="base" hangingPunct="0">
        <a:lnSpc>
          <a:spcPct val="80000"/>
        </a:lnSpc>
        <a:spcBef>
          <a:spcPct val="0"/>
        </a:spcBef>
        <a:spcAft>
          <a:spcPct val="0"/>
        </a:spcAft>
        <a:defRPr sz="5000">
          <a:solidFill>
            <a:srgbClr val="272D30"/>
          </a:solidFill>
          <a:latin typeface="Poppins Medium" charset="0"/>
          <a:ea typeface="Poppins Medium" charset="0"/>
          <a:cs typeface="Poppins Medium" charset="0"/>
          <a:sym typeface="Poppins Medium" charset="0"/>
        </a:defRPr>
      </a:lvl8pPr>
      <a:lvl9pPr marL="914400" algn="l" defTabSz="412750" rtl="0" fontAlgn="base" hangingPunct="0">
        <a:lnSpc>
          <a:spcPct val="80000"/>
        </a:lnSpc>
        <a:spcBef>
          <a:spcPct val="0"/>
        </a:spcBef>
        <a:spcAft>
          <a:spcPct val="0"/>
        </a:spcAft>
        <a:defRPr sz="5000">
          <a:solidFill>
            <a:srgbClr val="272D30"/>
          </a:solidFill>
          <a:latin typeface="Poppins Medium" charset="0"/>
          <a:ea typeface="Poppins Medium" charset="0"/>
          <a:cs typeface="Poppins Medium" charset="0"/>
          <a:sym typeface="Poppins Medium" charset="0"/>
        </a:defRPr>
      </a:lvl9pPr>
    </p:titleStyle>
    <p:bodyStyle>
      <a:lvl1pPr algn="l" defTabSz="412750" rtl="0" eaLnBrk="0" fontAlgn="base" hangingPunct="0">
        <a:lnSpc>
          <a:spcPct val="150000"/>
        </a:lnSpc>
        <a:spcBef>
          <a:spcPct val="0"/>
        </a:spcBef>
        <a:spcAft>
          <a:spcPct val="0"/>
        </a:spcAft>
        <a:defRPr sz="1100" kern="1200">
          <a:solidFill>
            <a:srgbClr val="9B9A9C"/>
          </a:solidFill>
          <a:latin typeface="Open Sans" charset="0"/>
          <a:ea typeface="Open Sans" charset="0"/>
          <a:cs typeface="Open Sans" charset="0"/>
          <a:sym typeface="Poppins" charset="0"/>
        </a:defRPr>
      </a:lvl1pPr>
      <a:lvl2pPr indent="114300" algn="l" defTabSz="412750" rtl="0" eaLnBrk="0" fontAlgn="base" hangingPunct="0">
        <a:lnSpc>
          <a:spcPct val="150000"/>
        </a:lnSpc>
        <a:spcBef>
          <a:spcPct val="0"/>
        </a:spcBef>
        <a:spcAft>
          <a:spcPct val="0"/>
        </a:spcAft>
        <a:defRPr sz="1100" kern="1200">
          <a:solidFill>
            <a:srgbClr val="9B9A9C"/>
          </a:solidFill>
          <a:latin typeface="Open Sans" charset="0"/>
          <a:ea typeface="Open Sans" charset="0"/>
          <a:cs typeface="Open Sans" charset="0"/>
          <a:sym typeface="Poppins" charset="0"/>
        </a:defRPr>
      </a:lvl2pPr>
      <a:lvl3pPr indent="228600" algn="l" defTabSz="412750" rtl="0" eaLnBrk="0" fontAlgn="base" hangingPunct="0">
        <a:lnSpc>
          <a:spcPct val="150000"/>
        </a:lnSpc>
        <a:spcBef>
          <a:spcPct val="0"/>
        </a:spcBef>
        <a:spcAft>
          <a:spcPct val="0"/>
        </a:spcAft>
        <a:defRPr sz="1100" kern="1200">
          <a:solidFill>
            <a:srgbClr val="9B9A9C"/>
          </a:solidFill>
          <a:latin typeface="Open Sans" charset="0"/>
          <a:ea typeface="Open Sans" charset="0"/>
          <a:cs typeface="Open Sans" charset="0"/>
          <a:sym typeface="Poppins" charset="0"/>
        </a:defRPr>
      </a:lvl3pPr>
      <a:lvl4pPr indent="342900" algn="l" defTabSz="412750" rtl="0" eaLnBrk="0" fontAlgn="base" hangingPunct="0">
        <a:lnSpc>
          <a:spcPct val="150000"/>
        </a:lnSpc>
        <a:spcBef>
          <a:spcPct val="0"/>
        </a:spcBef>
        <a:spcAft>
          <a:spcPct val="0"/>
        </a:spcAft>
        <a:defRPr sz="1100" kern="1200">
          <a:solidFill>
            <a:srgbClr val="9B9A9C"/>
          </a:solidFill>
          <a:latin typeface="Open Sans" charset="0"/>
          <a:ea typeface="Open Sans" charset="0"/>
          <a:cs typeface="Open Sans" charset="0"/>
          <a:sym typeface="Poppins" charset="0"/>
        </a:defRPr>
      </a:lvl4pPr>
      <a:lvl5pPr indent="457200" algn="l" defTabSz="412750" rtl="0" eaLnBrk="0" fontAlgn="base" hangingPunct="0">
        <a:lnSpc>
          <a:spcPct val="150000"/>
        </a:lnSpc>
        <a:spcBef>
          <a:spcPct val="0"/>
        </a:spcBef>
        <a:spcAft>
          <a:spcPct val="0"/>
        </a:spcAft>
        <a:defRPr sz="1100" kern="1200">
          <a:solidFill>
            <a:srgbClr val="9B9A9C"/>
          </a:solidFill>
          <a:latin typeface="Open Sans" charset="0"/>
          <a:ea typeface="Open Sans" charset="0"/>
          <a:cs typeface="Open Sans" charset="0"/>
          <a:sym typeface="Poppins" charset="0"/>
        </a:defRPr>
      </a:lvl5pPr>
      <a:lvl6pPr marL="12573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5.jp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10448430" y="10375048"/>
            <a:ext cx="13935568" cy="3342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eaLnBrk="1" fontAlgn="auto" hangingPunct="1">
              <a:spcBef>
                <a:spcPts val="0"/>
              </a:spcBef>
              <a:spcAft>
                <a:spcPts val="0"/>
              </a:spcAft>
              <a:defRPr/>
            </a:pPr>
            <a:endParaRPr lang="en-US" sz="4000">
              <a:solidFill>
                <a:srgbClr val="2E2A25"/>
              </a:solidFill>
              <a:latin typeface="Museo Sans 500"/>
            </a:endParaRPr>
          </a:p>
        </p:txBody>
      </p:sp>
      <p:sp>
        <p:nvSpPr>
          <p:cNvPr id="57" name="Rectangle 56"/>
          <p:cNvSpPr/>
          <p:nvPr/>
        </p:nvSpPr>
        <p:spPr>
          <a:xfrm>
            <a:off x="71586" y="10341577"/>
            <a:ext cx="24240826" cy="3342480"/>
          </a:xfrm>
          <a:prstGeom prst="rect">
            <a:avLst/>
          </a:prstGeom>
          <a:solidFill>
            <a:srgbClr val="93C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eaLnBrk="1" fontAlgn="auto" hangingPunct="1">
              <a:spcBef>
                <a:spcPts val="0"/>
              </a:spcBef>
              <a:spcAft>
                <a:spcPts val="0"/>
              </a:spcAft>
              <a:defRPr/>
            </a:pPr>
            <a:endParaRPr lang="en-US" sz="3600" dirty="0">
              <a:solidFill>
                <a:srgbClr val="0CB2E2"/>
              </a:solidFill>
              <a:latin typeface="Museo Sans 100"/>
            </a:endParaRPr>
          </a:p>
        </p:txBody>
      </p:sp>
      <p:sp>
        <p:nvSpPr>
          <p:cNvPr id="48" name="Rectangle 47"/>
          <p:cNvSpPr/>
          <p:nvPr/>
        </p:nvSpPr>
        <p:spPr>
          <a:xfrm>
            <a:off x="1" y="-69848"/>
            <a:ext cx="24383998" cy="13793264"/>
          </a:xfrm>
          <a:prstGeom prst="rect">
            <a:avLst/>
          </a:prstGeom>
          <a:noFill/>
          <a:ln w="133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eaLnBrk="1" fontAlgn="auto" hangingPunct="1">
              <a:spcBef>
                <a:spcPts val="0"/>
              </a:spcBef>
              <a:spcAft>
                <a:spcPts val="0"/>
              </a:spcAft>
              <a:defRPr/>
            </a:pPr>
            <a:endParaRPr lang="en-US" sz="3600">
              <a:solidFill>
                <a:srgbClr val="2E2A25"/>
              </a:solidFill>
              <a:latin typeface="Museo Sans 100"/>
            </a:endParaRPr>
          </a:p>
        </p:txBody>
      </p:sp>
      <p:sp>
        <p:nvSpPr>
          <p:cNvPr id="16" name="TextBox 15">
            <a:extLst>
              <a:ext uri="{FF2B5EF4-FFF2-40B4-BE49-F238E27FC236}">
                <a16:creationId xmlns:a16="http://schemas.microsoft.com/office/drawing/2014/main" id="{25BD299C-DC03-384F-A005-CE11FAE32B54}"/>
              </a:ext>
            </a:extLst>
          </p:cNvPr>
          <p:cNvSpPr txBox="1"/>
          <p:nvPr/>
        </p:nvSpPr>
        <p:spPr>
          <a:xfrm>
            <a:off x="20588331" y="13006949"/>
            <a:ext cx="3572078" cy="677108"/>
          </a:xfrm>
          <a:prstGeom prst="rect">
            <a:avLst/>
          </a:prstGeom>
          <a:noFill/>
        </p:spPr>
        <p:txBody>
          <a:bodyPr wrap="square" lIns="182880" tIns="91440" rIns="182880" bIns="91440" rtlCol="0" anchor="t">
            <a:spAutoFit/>
          </a:bodyPr>
          <a:lstStyle/>
          <a:p>
            <a:pPr algn="r" defTabSz="479952">
              <a:defRPr/>
            </a:pPr>
            <a:r>
              <a:rPr lang="en-US" sz="3200" dirty="0">
                <a:solidFill>
                  <a:srgbClr val="FEFCFF"/>
                </a:solidFill>
                <a:latin typeface="Sofia Pro Medium"/>
                <a:ea typeface="Roboto Light"/>
                <a:cs typeface="Segoe UI"/>
              </a:rPr>
              <a:t>August 17</a:t>
            </a:r>
            <a:r>
              <a:rPr lang="en-US" sz="3200" baseline="30000" dirty="0">
                <a:solidFill>
                  <a:srgbClr val="FEFCFF"/>
                </a:solidFill>
                <a:latin typeface="Sofia Pro Medium"/>
                <a:ea typeface="Roboto Light"/>
                <a:cs typeface="Segoe UI"/>
              </a:rPr>
              <a:t>th</a:t>
            </a:r>
            <a:r>
              <a:rPr lang="en-US" sz="3200" dirty="0">
                <a:solidFill>
                  <a:srgbClr val="FEFCFF"/>
                </a:solidFill>
                <a:latin typeface="Sofia Pro Medium"/>
                <a:ea typeface="Roboto Light"/>
                <a:cs typeface="Segoe UI"/>
              </a:rPr>
              <a:t>, 2023</a:t>
            </a:r>
            <a:endParaRPr lang="en-US" sz="3200" spc="-200" dirty="0">
              <a:solidFill>
                <a:srgbClr val="FEFCFF"/>
              </a:solidFill>
              <a:latin typeface="Sofia Pro Medium"/>
              <a:ea typeface="Roboto Light"/>
              <a:cs typeface="Segoe UI"/>
            </a:endParaRPr>
          </a:p>
        </p:txBody>
      </p:sp>
      <p:pic>
        <p:nvPicPr>
          <p:cNvPr id="4" name="Graphic 3">
            <a:extLst>
              <a:ext uri="{FF2B5EF4-FFF2-40B4-BE49-F238E27FC236}">
                <a16:creationId xmlns:a16="http://schemas.microsoft.com/office/drawing/2014/main" id="{2FF3F4F3-81A0-E739-9281-6A69529050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3591" y="12164403"/>
            <a:ext cx="3333750" cy="1181100"/>
          </a:xfrm>
          <a:prstGeom prst="rect">
            <a:avLst/>
          </a:prstGeom>
        </p:spPr>
      </p:pic>
      <p:pic>
        <p:nvPicPr>
          <p:cNvPr id="10" name="Picture 9" descr="A room with a large round table and chairs&#10;&#10;Description automatically generated">
            <a:extLst>
              <a:ext uri="{FF2B5EF4-FFF2-40B4-BE49-F238E27FC236}">
                <a16:creationId xmlns:a16="http://schemas.microsoft.com/office/drawing/2014/main" id="{5570FD87-CB11-FEE1-0615-561FE56BCEA2}"/>
              </a:ext>
            </a:extLst>
          </p:cNvPr>
          <p:cNvPicPr>
            <a:picLocks noChangeAspect="1"/>
          </p:cNvPicPr>
          <p:nvPr/>
        </p:nvPicPr>
        <p:blipFill>
          <a:blip r:embed="rId5"/>
          <a:stretch>
            <a:fillRect/>
          </a:stretch>
        </p:blipFill>
        <p:spPr>
          <a:xfrm>
            <a:off x="71586" y="-69848"/>
            <a:ext cx="24240826" cy="10413343"/>
          </a:xfrm>
          <a:prstGeom prst="rect">
            <a:avLst/>
          </a:prstGeom>
        </p:spPr>
      </p:pic>
      <p:sp>
        <p:nvSpPr>
          <p:cNvPr id="17" name="TextBox 16">
            <a:extLst>
              <a:ext uri="{FF2B5EF4-FFF2-40B4-BE49-F238E27FC236}">
                <a16:creationId xmlns:a16="http://schemas.microsoft.com/office/drawing/2014/main" id="{EACD7614-5B98-3945-B839-46384D053594}"/>
              </a:ext>
            </a:extLst>
          </p:cNvPr>
          <p:cNvSpPr txBox="1"/>
          <p:nvPr/>
        </p:nvSpPr>
        <p:spPr>
          <a:xfrm>
            <a:off x="4152900" y="10770785"/>
            <a:ext cx="15094323" cy="1077218"/>
          </a:xfrm>
          <a:prstGeom prst="rect">
            <a:avLst/>
          </a:prstGeom>
          <a:noFill/>
        </p:spPr>
        <p:txBody>
          <a:bodyPr wrap="square" rtlCol="0">
            <a:spAutoFit/>
          </a:bodyPr>
          <a:lstStyle/>
          <a:p>
            <a:pPr algn="r" defTabSz="479952">
              <a:defRPr/>
            </a:pPr>
            <a:r>
              <a:rPr lang="en-US" sz="6400" b="1" spc="-200" dirty="0">
                <a:solidFill>
                  <a:schemeClr val="tx1"/>
                </a:solidFill>
                <a:latin typeface="Sofia Pro Medium" pitchFamily="2" charset="0"/>
                <a:ea typeface="Roboto Light" panose="02000000000000000000" pitchFamily="2" charset="0"/>
                <a:cs typeface="Segoe UI" panose="020B0502040204020203" pitchFamily="34" charset="0"/>
              </a:rPr>
              <a:t>Project Proposal – Application Modernization</a:t>
            </a:r>
          </a:p>
        </p:txBody>
      </p:sp>
    </p:spTree>
    <p:extLst>
      <p:ext uri="{BB962C8B-B14F-4D97-AF65-F5344CB8AC3E}">
        <p14:creationId xmlns:p14="http://schemas.microsoft.com/office/powerpoint/2010/main" val="186173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A356DE54-BD0E-491B-9129-C9CC5275AF53}"/>
              </a:ext>
            </a:extLst>
          </p:cNvPr>
          <p:cNvSpPr>
            <a:spLocks noChangeArrowheads="1"/>
          </p:cNvSpPr>
          <p:nvPr/>
        </p:nvSpPr>
        <p:spPr bwMode="auto">
          <a:xfrm>
            <a:off x="0" y="0"/>
            <a:ext cx="24384000" cy="13716000"/>
          </a:xfrm>
          <a:prstGeom prst="rect">
            <a:avLst/>
          </a:prstGeom>
          <a:solidFill>
            <a:srgbClr val="93CDAD"/>
          </a:solidFill>
          <a:ln>
            <a:noFill/>
          </a:ln>
        </p:spPr>
        <p:txBody>
          <a:bodyPr lIns="38100" tIns="38100" rIns="38100" bIns="38100" anchor="ctr">
            <a:spAutoFit/>
          </a:bodyPr>
          <a:lstStyle/>
          <a:p>
            <a:pPr eaLnBrk="1"/>
            <a:endParaRPr lang="en-US" altLang="en-US" dirty="0"/>
          </a:p>
        </p:txBody>
      </p:sp>
      <p:sp>
        <p:nvSpPr>
          <p:cNvPr id="11" name="Text Box 3">
            <a:extLst>
              <a:ext uri="{FF2B5EF4-FFF2-40B4-BE49-F238E27FC236}">
                <a16:creationId xmlns:a16="http://schemas.microsoft.com/office/drawing/2014/main" id="{D749D89A-5F92-4A21-AC08-C91E829825CB}"/>
              </a:ext>
            </a:extLst>
          </p:cNvPr>
          <p:cNvSpPr txBox="1">
            <a:spLocks/>
          </p:cNvSpPr>
          <p:nvPr/>
        </p:nvSpPr>
        <p:spPr bwMode="auto">
          <a:xfrm>
            <a:off x="9167664" y="5772866"/>
            <a:ext cx="10676420" cy="1667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dirty="0">
                <a:solidFill>
                  <a:schemeClr val="tx1"/>
                </a:solidFill>
                <a:latin typeface="Museo Sans 900" panose="02000000000000000000" pitchFamily="50" charset="0"/>
                <a:ea typeface="Open Sans Semibold" charset="0"/>
                <a:cs typeface="Open Sans Semibold" charset="0"/>
                <a:sym typeface="Poppins Medium" charset="0"/>
              </a:rPr>
              <a:t>PROJECT SOLUTION</a:t>
            </a:r>
          </a:p>
        </p:txBody>
      </p:sp>
      <p:sp>
        <p:nvSpPr>
          <p:cNvPr id="107524" name="Rounded Rectangle 3">
            <a:extLst>
              <a:ext uri="{FF2B5EF4-FFF2-40B4-BE49-F238E27FC236}">
                <a16:creationId xmlns:a16="http://schemas.microsoft.com/office/drawing/2014/main" id="{CC2382F6-366D-4AC3-BFD1-82E13AE8FC56}"/>
              </a:ext>
            </a:extLst>
          </p:cNvPr>
          <p:cNvSpPr>
            <a:spLocks noChangeArrowheads="1"/>
          </p:cNvSpPr>
          <p:nvPr/>
        </p:nvSpPr>
        <p:spPr bwMode="auto">
          <a:xfrm>
            <a:off x="-1778000" y="4770438"/>
            <a:ext cx="9937750" cy="3671887"/>
          </a:xfrm>
          <a:prstGeom prst="roundRect">
            <a:avLst>
              <a:gd name="adj" fmla="val 50000"/>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spAutoFit/>
          </a:bodyPr>
          <a:lstStyle/>
          <a:p>
            <a:pPr eaLnBrk="1"/>
            <a:endParaRPr lang="en-US" altLang="en-US"/>
          </a:p>
        </p:txBody>
      </p:sp>
      <p:sp>
        <p:nvSpPr>
          <p:cNvPr id="107525" name="Oval 4">
            <a:extLst>
              <a:ext uri="{FF2B5EF4-FFF2-40B4-BE49-F238E27FC236}">
                <a16:creationId xmlns:a16="http://schemas.microsoft.com/office/drawing/2014/main" id="{B48D5E14-6511-407E-B95D-669B678011E9}"/>
              </a:ext>
            </a:extLst>
          </p:cNvPr>
          <p:cNvSpPr>
            <a:spLocks noChangeArrowheads="1"/>
          </p:cNvSpPr>
          <p:nvPr/>
        </p:nvSpPr>
        <p:spPr bwMode="auto">
          <a:xfrm>
            <a:off x="4887913" y="5186363"/>
            <a:ext cx="2840037" cy="2840037"/>
          </a:xfrm>
          <a:prstGeom prst="ellipse">
            <a:avLst/>
          </a:prstGeom>
          <a:solidFill>
            <a:srgbClr val="93CDAD"/>
          </a:solidFill>
          <a:ln>
            <a:noFill/>
          </a:ln>
        </p:spPr>
        <p:txBody>
          <a:bodyPr lIns="38100" tIns="38100" rIns="38100" bIns="38100" anchor="ctr">
            <a:spAutoFit/>
          </a:bodyPr>
          <a:lstStyle/>
          <a:p>
            <a:pPr eaLnBrk="1"/>
            <a:endParaRPr lang="en-US" altLang="en-US"/>
          </a:p>
        </p:txBody>
      </p:sp>
      <p:sp>
        <p:nvSpPr>
          <p:cNvPr id="13" name="Text Box 3">
            <a:extLst>
              <a:ext uri="{FF2B5EF4-FFF2-40B4-BE49-F238E27FC236}">
                <a16:creationId xmlns:a16="http://schemas.microsoft.com/office/drawing/2014/main" id="{E7B9D693-2D39-4FCD-87F7-5A97D5AA49EA}"/>
              </a:ext>
            </a:extLst>
          </p:cNvPr>
          <p:cNvSpPr txBox="1">
            <a:spLocks/>
          </p:cNvSpPr>
          <p:nvPr/>
        </p:nvSpPr>
        <p:spPr bwMode="auto">
          <a:xfrm>
            <a:off x="4887913" y="5921375"/>
            <a:ext cx="2840037"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8000" b="1" dirty="0">
                <a:solidFill>
                  <a:schemeClr val="tx2"/>
                </a:solidFill>
                <a:latin typeface="Open Sans Semibold" charset="0"/>
                <a:ea typeface="Open Sans Semibold" charset="0"/>
                <a:cs typeface="Open Sans Semibold" charset="0"/>
                <a:sym typeface="Poppins Medium" charset="0"/>
              </a:rPr>
              <a:t>03</a:t>
            </a:r>
            <a:endParaRPr lang="x-none" altLang="x-none" sz="8000" b="1" dirty="0">
              <a:solidFill>
                <a:schemeClr val="tx2"/>
              </a:solidFill>
              <a:latin typeface="Open Sans Semibold" charset="0"/>
              <a:ea typeface="Open Sans Semibold" charset="0"/>
              <a:cs typeface="Open Sans Semibold" charset="0"/>
              <a:sym typeface="Poppins Medium" charset="0"/>
            </a:endParaRPr>
          </a:p>
        </p:txBody>
      </p:sp>
      <p:pic>
        <p:nvPicPr>
          <p:cNvPr id="15362" name="Picture 2">
            <a:extLst>
              <a:ext uri="{FF2B5EF4-FFF2-40B4-BE49-F238E27FC236}">
                <a16:creationId xmlns:a16="http://schemas.microsoft.com/office/drawing/2014/main" id="{88CEA3CD-66B6-4AED-9B07-DC82B2B43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8664" y="7261058"/>
            <a:ext cx="5758870" cy="5770388"/>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77DC6A2D-2B1C-D4DD-22B1-9F86CFE22D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2749348"/>
            <a:ext cx="2463117" cy="872647"/>
          </a:xfrm>
          <a:prstGeom prst="rect">
            <a:avLst/>
          </a:prstGeom>
        </p:spPr>
      </p:pic>
    </p:spTree>
    <p:extLst>
      <p:ext uri="{BB962C8B-B14F-4D97-AF65-F5344CB8AC3E}">
        <p14:creationId xmlns:p14="http://schemas.microsoft.com/office/powerpoint/2010/main" val="56665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5">
            <a:extLst>
              <a:ext uri="{FF2B5EF4-FFF2-40B4-BE49-F238E27FC236}">
                <a16:creationId xmlns:a16="http://schemas.microsoft.com/office/drawing/2014/main" id="{5F81A646-480A-9FB7-D07C-4729C13120CD}"/>
              </a:ext>
            </a:extLst>
          </p:cNvPr>
          <p:cNvSpPr/>
          <p:nvPr/>
        </p:nvSpPr>
        <p:spPr bwMode="auto">
          <a:xfrm>
            <a:off x="14862493" y="3035246"/>
            <a:ext cx="6011863" cy="7920038"/>
          </a:xfrm>
          <a:prstGeom prst="roundRect">
            <a:avLst>
              <a:gd name="adj" fmla="val 828"/>
            </a:avLst>
          </a:prstGeom>
          <a:noFill/>
          <a:ln w="50800" cap="flat" cmpd="sng" algn="ctr">
            <a:solidFill>
              <a:schemeClr val="accent3"/>
            </a:solidFill>
            <a:prstDash val="solid"/>
            <a:miter lim="400000"/>
            <a:headEnd type="none" w="med" len="med"/>
            <a:tailEnd type="none" w="med" len="med"/>
          </a:ln>
          <a:effectLst/>
        </p:spPr>
        <p:txBody>
          <a:bodyPr lIns="38100" tIns="38100" rIns="38100" bIns="38100" anchor="ctr">
            <a:spAutoFit/>
          </a:bodyPr>
          <a:lstStyle/>
          <a:p>
            <a:pPr eaLnBrk="1"/>
            <a:endParaRPr lang="en-US" altLang="en-US"/>
          </a:p>
        </p:txBody>
      </p:sp>
      <p:sp>
        <p:nvSpPr>
          <p:cNvPr id="3" name="Text Box 2">
            <a:extLst>
              <a:ext uri="{FF2B5EF4-FFF2-40B4-BE49-F238E27FC236}">
                <a16:creationId xmlns:a16="http://schemas.microsoft.com/office/drawing/2014/main" id="{7A722CC4-08E7-682D-0579-E8E0B9139CBF}"/>
              </a:ext>
            </a:extLst>
          </p:cNvPr>
          <p:cNvSpPr txBox="1">
            <a:spLocks/>
          </p:cNvSpPr>
          <p:nvPr/>
        </p:nvSpPr>
        <p:spPr bwMode="auto">
          <a:xfrm>
            <a:off x="15006956" y="3550475"/>
            <a:ext cx="5688012"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defPPr>
              <a:defRPr lang="en-US"/>
            </a:defPPr>
            <a:lvl1pPr algn="ctr" eaLnBrk="1">
              <a:defRPr sz="2800" b="1">
                <a:solidFill>
                  <a:schemeClr val="accent6"/>
                </a:solidFill>
                <a:latin typeface="Museo Sans 900" panose="02000000000000000000"/>
                <a:ea typeface="Open Sans" charset="0"/>
                <a:cs typeface="Open Sans" charset="0"/>
              </a:defRPr>
            </a:lvl1pPr>
          </a:lstStyle>
          <a:p>
            <a:r>
              <a:rPr lang="en-US" altLang="x-none">
                <a:sym typeface="Poppins SemiBold" charset="0"/>
              </a:rPr>
              <a:t>PROJECT TEAM</a:t>
            </a:r>
            <a:endParaRPr lang="x-none" altLang="x-none">
              <a:sym typeface="Poppins SemiBold" charset="0"/>
            </a:endParaRPr>
          </a:p>
        </p:txBody>
      </p:sp>
      <p:sp>
        <p:nvSpPr>
          <p:cNvPr id="4" name="Rounded Rectangle 54">
            <a:extLst>
              <a:ext uri="{FF2B5EF4-FFF2-40B4-BE49-F238E27FC236}">
                <a16:creationId xmlns:a16="http://schemas.microsoft.com/office/drawing/2014/main" id="{2DCEFE02-D24C-7929-A569-3134B1488871}"/>
              </a:ext>
            </a:extLst>
          </p:cNvPr>
          <p:cNvSpPr/>
          <p:nvPr/>
        </p:nvSpPr>
        <p:spPr bwMode="auto">
          <a:xfrm>
            <a:off x="3318193" y="3035246"/>
            <a:ext cx="6011863" cy="7920038"/>
          </a:xfrm>
          <a:prstGeom prst="roundRect">
            <a:avLst>
              <a:gd name="adj" fmla="val 828"/>
            </a:avLst>
          </a:prstGeom>
          <a:noFill/>
          <a:ln w="50800" cap="flat" cmpd="sng" algn="ctr">
            <a:solidFill>
              <a:schemeClr val="accent3"/>
            </a:solidFill>
            <a:prstDash val="solid"/>
            <a:miter lim="400000"/>
            <a:headEnd type="none" w="med" len="med"/>
            <a:tailEnd type="none" w="med" len="med"/>
          </a:ln>
          <a:effectLst/>
        </p:spPr>
        <p:txBody>
          <a:bodyPr lIns="38100" tIns="38100" rIns="38100" bIns="38100" anchor="ctr">
            <a:spAutoFit/>
          </a:bodyPr>
          <a:lstStyle/>
          <a:p>
            <a:pPr eaLnBrk="1"/>
            <a:endParaRPr lang="en-US" altLang="en-US"/>
          </a:p>
        </p:txBody>
      </p:sp>
      <p:sp>
        <p:nvSpPr>
          <p:cNvPr id="5" name="Rounded Rectangle 2">
            <a:extLst>
              <a:ext uri="{FF2B5EF4-FFF2-40B4-BE49-F238E27FC236}">
                <a16:creationId xmlns:a16="http://schemas.microsoft.com/office/drawing/2014/main" id="{A8AE354C-F6DD-D1AB-3D15-1463CC3CD3DA}"/>
              </a:ext>
            </a:extLst>
          </p:cNvPr>
          <p:cNvSpPr/>
          <p:nvPr/>
        </p:nvSpPr>
        <p:spPr bwMode="auto">
          <a:xfrm>
            <a:off x="9260206" y="2400246"/>
            <a:ext cx="5688632" cy="9180000"/>
          </a:xfrm>
          <a:prstGeom prst="roundRect">
            <a:avLst>
              <a:gd name="adj" fmla="val 828"/>
            </a:avLst>
          </a:prstGeom>
          <a:solidFill>
            <a:srgbClr val="FFFFFF"/>
          </a:solidFill>
          <a:ln w="50800" cap="flat" cmpd="sng" algn="ctr">
            <a:solidFill>
              <a:srgbClr val="8DB9D9"/>
            </a:solidFill>
            <a:prstDash val="solid"/>
            <a:miter lim="400000"/>
            <a:headEnd type="none" w="med" len="med"/>
            <a:tailEnd type="none" w="med" len="med"/>
          </a:ln>
          <a:effectLst/>
        </p:spPr>
        <p:txBody>
          <a:bodyPr lIns="38100" tIns="38100" rIns="38100" bIns="38100" anchor="ctr">
            <a:spAutoFit/>
          </a:bodyPr>
          <a:lstStyle/>
          <a:p>
            <a:pPr eaLnBrk="1">
              <a:defRPr/>
            </a:pPr>
            <a:endParaRPr lang="en-US"/>
          </a:p>
        </p:txBody>
      </p:sp>
      <p:sp>
        <p:nvSpPr>
          <p:cNvPr id="7" name="Text Box 2">
            <a:extLst>
              <a:ext uri="{FF2B5EF4-FFF2-40B4-BE49-F238E27FC236}">
                <a16:creationId xmlns:a16="http://schemas.microsoft.com/office/drawing/2014/main" id="{AA710215-E779-1507-794E-2C08E8789628}"/>
              </a:ext>
            </a:extLst>
          </p:cNvPr>
          <p:cNvSpPr txBox="1">
            <a:spLocks/>
          </p:cNvSpPr>
          <p:nvPr/>
        </p:nvSpPr>
        <p:spPr bwMode="auto">
          <a:xfrm>
            <a:off x="9311827" y="2839052"/>
            <a:ext cx="5569348"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defPPr>
              <a:defRPr lang="en-US"/>
            </a:defPPr>
            <a:lvl1pPr algn="ctr" eaLnBrk="1">
              <a:defRPr sz="2800" b="1">
                <a:solidFill>
                  <a:schemeClr val="accent6"/>
                </a:solidFill>
                <a:latin typeface="Museo Sans 900" panose="02000000000000000000"/>
                <a:ea typeface="Open Sans" charset="0"/>
                <a:cs typeface="Open Sans" charset="0"/>
              </a:defRPr>
            </a:lvl1pPr>
          </a:lstStyle>
          <a:p>
            <a:r>
              <a:rPr lang="en-US" altLang="x-none" dirty="0">
                <a:sym typeface="Poppins SemiBold" charset="0"/>
              </a:rPr>
              <a:t>BUDGET</a:t>
            </a:r>
            <a:endParaRPr lang="x-none" altLang="x-none" dirty="0">
              <a:sym typeface="Poppins SemiBold" charset="0"/>
            </a:endParaRPr>
          </a:p>
        </p:txBody>
      </p:sp>
      <p:sp>
        <p:nvSpPr>
          <p:cNvPr id="8" name="Text Box 2">
            <a:extLst>
              <a:ext uri="{FF2B5EF4-FFF2-40B4-BE49-F238E27FC236}">
                <a16:creationId xmlns:a16="http://schemas.microsoft.com/office/drawing/2014/main" id="{6EC2D824-25ED-389E-5556-378A83D9A93E}"/>
              </a:ext>
            </a:extLst>
          </p:cNvPr>
          <p:cNvSpPr txBox="1">
            <a:spLocks/>
          </p:cNvSpPr>
          <p:nvPr/>
        </p:nvSpPr>
        <p:spPr bwMode="auto">
          <a:xfrm>
            <a:off x="3462656" y="3550476"/>
            <a:ext cx="5688012"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en-US" altLang="x-none" sz="2800" b="1">
                <a:solidFill>
                  <a:schemeClr val="accent6"/>
                </a:solidFill>
                <a:latin typeface="Museo Sans 900" panose="02000000000000000000"/>
                <a:ea typeface="Open Sans" charset="0"/>
                <a:cs typeface="Open Sans" charset="0"/>
                <a:sym typeface="Poppins SemiBold" charset="0"/>
              </a:rPr>
              <a:t>DURATION</a:t>
            </a:r>
            <a:endParaRPr lang="x-none" altLang="x-none" sz="2800" b="1">
              <a:solidFill>
                <a:schemeClr val="accent6"/>
              </a:solidFill>
              <a:latin typeface="Museo Sans 900" panose="02000000000000000000"/>
              <a:ea typeface="Open Sans" charset="0"/>
              <a:cs typeface="Open Sans" charset="0"/>
              <a:sym typeface="Poppins SemiBold" charset="0"/>
            </a:endParaRPr>
          </a:p>
        </p:txBody>
      </p:sp>
      <p:sp>
        <p:nvSpPr>
          <p:cNvPr id="9" name="Rectangle 8">
            <a:extLst>
              <a:ext uri="{FF2B5EF4-FFF2-40B4-BE49-F238E27FC236}">
                <a16:creationId xmlns:a16="http://schemas.microsoft.com/office/drawing/2014/main" id="{43A1A790-FAD2-FAA3-2363-69DEC0572406}"/>
              </a:ext>
            </a:extLst>
          </p:cNvPr>
          <p:cNvSpPr/>
          <p:nvPr/>
        </p:nvSpPr>
        <p:spPr>
          <a:xfrm>
            <a:off x="9249824" y="6754408"/>
            <a:ext cx="5730507" cy="658385"/>
          </a:xfrm>
          <a:prstGeom prst="rect">
            <a:avLst/>
          </a:prstGeom>
        </p:spPr>
        <p:txBody>
          <a:bodyPr wrap="square">
            <a:spAutoFit/>
          </a:bodyPr>
          <a:lstStyle/>
          <a:p>
            <a:pPr algn="ctr">
              <a:lnSpc>
                <a:spcPct val="150000"/>
              </a:lnSpc>
              <a:defRPr/>
            </a:pPr>
            <a:r>
              <a:rPr lang="en-US" sz="2800" dirty="0">
                <a:solidFill>
                  <a:schemeClr val="accent5"/>
                </a:solidFill>
                <a:latin typeface="Segoe UI Light" panose="020B0502040204020203" pitchFamily="34" charset="0"/>
                <a:cs typeface="Segoe UI Light" panose="020B0502040204020203" pitchFamily="34" charset="0"/>
              </a:rPr>
              <a:t>Fixed Fee</a:t>
            </a:r>
          </a:p>
        </p:txBody>
      </p:sp>
      <p:sp>
        <p:nvSpPr>
          <p:cNvPr id="10" name="Text Box 3">
            <a:extLst>
              <a:ext uri="{FF2B5EF4-FFF2-40B4-BE49-F238E27FC236}">
                <a16:creationId xmlns:a16="http://schemas.microsoft.com/office/drawing/2014/main" id="{E7D86D8F-0F1F-FB00-98D0-D4B1C1CB61A3}"/>
              </a:ext>
            </a:extLst>
          </p:cNvPr>
          <p:cNvSpPr txBox="1">
            <a:spLocks/>
          </p:cNvSpPr>
          <p:nvPr/>
        </p:nvSpPr>
        <p:spPr bwMode="auto">
          <a:xfrm>
            <a:off x="9749488" y="5306187"/>
            <a:ext cx="4557630" cy="1780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endParaRPr lang="en-US" altLang="x-none" sz="1200" b="1" u="sng" dirty="0">
              <a:solidFill>
                <a:schemeClr val="bg2"/>
              </a:solidFill>
              <a:latin typeface="Open Sans Semibold" charset="0"/>
              <a:ea typeface="Open Sans Semibold" charset="0"/>
              <a:cs typeface="Open Sans Semibold" charset="0"/>
              <a:sym typeface="Poppins Medium" charset="0"/>
            </a:endParaRPr>
          </a:p>
          <a:p>
            <a:pPr algn="ctr" eaLnBrk="1">
              <a:defRPr/>
            </a:pPr>
            <a:r>
              <a:rPr lang="en-US" altLang="x-none" sz="6600" b="1" dirty="0">
                <a:solidFill>
                  <a:schemeClr val="bg2"/>
                </a:solidFill>
                <a:latin typeface="Open Sans Semibold" charset="0"/>
                <a:ea typeface="Open Sans Semibold" charset="0"/>
                <a:cs typeface="Open Sans Semibold" charset="0"/>
                <a:sym typeface="Poppins Medium" charset="0"/>
              </a:rPr>
              <a:t>$5,000</a:t>
            </a:r>
            <a:endParaRPr lang="x-none" altLang="x-none" sz="6600" b="1" dirty="0">
              <a:solidFill>
                <a:schemeClr val="bg2"/>
              </a:solidFill>
              <a:latin typeface="Open Sans Semibold" charset="0"/>
              <a:ea typeface="Open Sans Semibold" charset="0"/>
              <a:cs typeface="Open Sans Semibold" charset="0"/>
              <a:sym typeface="Poppins Medium" charset="0"/>
            </a:endParaRPr>
          </a:p>
        </p:txBody>
      </p:sp>
      <p:sp>
        <p:nvSpPr>
          <p:cNvPr id="11" name="Diagonal Stripe 10">
            <a:extLst>
              <a:ext uri="{FF2B5EF4-FFF2-40B4-BE49-F238E27FC236}">
                <a16:creationId xmlns:a16="http://schemas.microsoft.com/office/drawing/2014/main" id="{D05699A3-1BAC-64E5-5924-95E238DA8935}"/>
              </a:ext>
            </a:extLst>
          </p:cNvPr>
          <p:cNvSpPr/>
          <p:nvPr/>
        </p:nvSpPr>
        <p:spPr bwMode="auto">
          <a:xfrm>
            <a:off x="9260206" y="2400246"/>
            <a:ext cx="1116012" cy="1116013"/>
          </a:xfrm>
          <a:prstGeom prst="diagStripe">
            <a:avLst>
              <a:gd name="adj" fmla="val 41633"/>
            </a:avLst>
          </a:prstGeom>
          <a:solidFill>
            <a:srgbClr val="93CDAD"/>
          </a:solidFill>
          <a:ln w="12700" cap="flat" cmpd="sng" algn="ctr">
            <a:noFill/>
            <a:prstDash val="solid"/>
            <a:miter lim="400000"/>
            <a:headEnd type="none" w="med" len="med"/>
            <a:tailEnd type="none" w="med" len="med"/>
          </a:ln>
          <a:effectLst/>
        </p:spPr>
        <p:txBody>
          <a:bodyPr lIns="38100" tIns="38100" rIns="38100" bIns="38100" anchor="ctr">
            <a:spAutoFit/>
          </a:bodyPr>
          <a:lstStyle/>
          <a:p>
            <a:pPr eaLnBrk="1">
              <a:defRPr/>
            </a:pPr>
            <a:endParaRPr lang="en-US"/>
          </a:p>
        </p:txBody>
      </p:sp>
      <p:sp>
        <p:nvSpPr>
          <p:cNvPr id="12" name="Shape 2792">
            <a:extLst>
              <a:ext uri="{FF2B5EF4-FFF2-40B4-BE49-F238E27FC236}">
                <a16:creationId xmlns:a16="http://schemas.microsoft.com/office/drawing/2014/main" id="{BD9FBF8D-48EE-F198-0143-3E5D06D8B8CA}"/>
              </a:ext>
            </a:extLst>
          </p:cNvPr>
          <p:cNvSpPr>
            <a:spLocks noChangeAspect="1"/>
          </p:cNvSpPr>
          <p:nvPr/>
        </p:nvSpPr>
        <p:spPr>
          <a:xfrm>
            <a:off x="11189811" y="9126484"/>
            <a:ext cx="1828800" cy="18288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1" y="9392"/>
                  <a:pt x="9489" y="9285"/>
                  <a:pt x="9417"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7" y="8113"/>
                  <a:pt x="12113" y="8402"/>
                  <a:pt x="12127" y="8781"/>
                </a:cubicBezTo>
                <a:lnTo>
                  <a:pt x="13359" y="8781"/>
                </a:lnTo>
                <a:cubicBezTo>
                  <a:pt x="13359" y="8417"/>
                  <a:pt x="13295" y="8098"/>
                  <a:pt x="13170" y="7824"/>
                </a:cubicBezTo>
                <a:cubicBezTo>
                  <a:pt x="13043"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0"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3" y="9815"/>
                </a:cubicBezTo>
                <a:cubicBezTo>
                  <a:pt x="8438" y="10089"/>
                  <a:pt x="8626" y="10317"/>
                  <a:pt x="8860" y="10499"/>
                </a:cubicBezTo>
                <a:cubicBezTo>
                  <a:pt x="9094" y="10681"/>
                  <a:pt x="9357" y="10829"/>
                  <a:pt x="9649"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7" y="13111"/>
                  <a:pt x="8094"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6" y="14917"/>
                  <a:pt x="11688" y="14856"/>
                  <a:pt x="11998" y="14748"/>
                </a:cubicBezTo>
                <a:cubicBezTo>
                  <a:pt x="12307" y="14641"/>
                  <a:pt x="12578" y="14485"/>
                  <a:pt x="12808" y="14281"/>
                </a:cubicBezTo>
                <a:cubicBezTo>
                  <a:pt x="13038" y="14077"/>
                  <a:pt x="13220" y="13821"/>
                  <a:pt x="13353" y="13513"/>
                </a:cubicBezTo>
                <a:cubicBezTo>
                  <a:pt x="13486" y="13206"/>
                  <a:pt x="13553" y="12844"/>
                  <a:pt x="13553" y="12429"/>
                </a:cubicBezTo>
                <a:cubicBezTo>
                  <a:pt x="13553" y="12028"/>
                  <a:pt x="13481" y="11691"/>
                  <a:pt x="13337" y="11417"/>
                </a:cubicBezTo>
                <a:cubicBezTo>
                  <a:pt x="13193" y="11142"/>
                  <a:pt x="13002" y="10912"/>
                  <a:pt x="12765" y="10727"/>
                </a:cubicBezTo>
              </a:path>
            </a:pathLst>
          </a:custGeom>
          <a:solidFill>
            <a:srgbClr val="8DB9D9"/>
          </a:solidFill>
          <a:ln w="12700">
            <a:miter lim="400000"/>
          </a:ln>
          <a:effectLst/>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13" name="Shape 2623">
            <a:extLst>
              <a:ext uri="{FF2B5EF4-FFF2-40B4-BE49-F238E27FC236}">
                <a16:creationId xmlns:a16="http://schemas.microsoft.com/office/drawing/2014/main" id="{A6A1F57A-6AB6-045D-6ADB-34123465EC77}"/>
              </a:ext>
            </a:extLst>
          </p:cNvPr>
          <p:cNvSpPr>
            <a:spLocks noChangeAspect="1"/>
          </p:cNvSpPr>
          <p:nvPr/>
        </p:nvSpPr>
        <p:spPr>
          <a:xfrm>
            <a:off x="5725418" y="9534341"/>
            <a:ext cx="1078201" cy="1078201"/>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4"/>
          </a:solidFill>
          <a:ln w="12700">
            <a:miter lim="400000"/>
          </a:ln>
          <a:effectLst/>
        </p:spPr>
        <p:txBody>
          <a:bodyPr lIns="19045" tIns="19045" rIns="19045" bIns="19045" anchor="ctr"/>
          <a:lstStyle/>
          <a:p>
            <a:pPr defTabSz="228532"/>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endParaRPr>
          </a:p>
        </p:txBody>
      </p:sp>
      <p:sp>
        <p:nvSpPr>
          <p:cNvPr id="14" name="Rectangle 13">
            <a:extLst>
              <a:ext uri="{FF2B5EF4-FFF2-40B4-BE49-F238E27FC236}">
                <a16:creationId xmlns:a16="http://schemas.microsoft.com/office/drawing/2014/main" id="{21C8001D-E072-FCB6-5201-47DB976213B9}"/>
              </a:ext>
            </a:extLst>
          </p:cNvPr>
          <p:cNvSpPr/>
          <p:nvPr/>
        </p:nvSpPr>
        <p:spPr>
          <a:xfrm>
            <a:off x="4002405" y="6779549"/>
            <a:ext cx="4643438" cy="1304716"/>
          </a:xfrm>
          <a:prstGeom prst="rect">
            <a:avLst/>
          </a:prstGeom>
        </p:spPr>
        <p:txBody>
          <a:bodyPr>
            <a:spAutoFit/>
          </a:bodyPr>
          <a:lstStyle/>
          <a:p>
            <a:pPr algn="ctr">
              <a:lnSpc>
                <a:spcPct val="150000"/>
              </a:lnSpc>
              <a:defRPr/>
            </a:pPr>
            <a:r>
              <a:rPr lang="en-US" sz="2800" dirty="0">
                <a:solidFill>
                  <a:schemeClr val="accent5"/>
                </a:solidFill>
                <a:latin typeface="Segoe UI Light" panose="020B0502040204020203" pitchFamily="34" charset="0"/>
                <a:ea typeface="Open Sans" charset="0"/>
                <a:cs typeface="Segoe UI Light" panose="020B0502040204020203" pitchFamily="34" charset="0"/>
              </a:rPr>
              <a:t>Weeks</a:t>
            </a:r>
          </a:p>
          <a:p>
            <a:pPr algn="ctr">
              <a:lnSpc>
                <a:spcPct val="150000"/>
              </a:lnSpc>
              <a:defRPr/>
            </a:pPr>
            <a:endParaRPr lang="en-US" sz="2800" dirty="0">
              <a:solidFill>
                <a:schemeClr val="accent5"/>
              </a:solidFill>
              <a:latin typeface="Segoe UI Light" panose="020B0502040204020203" pitchFamily="34" charset="0"/>
              <a:ea typeface="Open Sans" charset="0"/>
              <a:cs typeface="Segoe UI Light" panose="020B0502040204020203" pitchFamily="34" charset="0"/>
            </a:endParaRPr>
          </a:p>
        </p:txBody>
      </p:sp>
      <p:sp>
        <p:nvSpPr>
          <p:cNvPr id="15" name="Text Box 3">
            <a:extLst>
              <a:ext uri="{FF2B5EF4-FFF2-40B4-BE49-F238E27FC236}">
                <a16:creationId xmlns:a16="http://schemas.microsoft.com/office/drawing/2014/main" id="{25F20995-07F6-C502-6BD7-8D2A422F2396}"/>
              </a:ext>
            </a:extLst>
          </p:cNvPr>
          <p:cNvSpPr txBox="1">
            <a:spLocks/>
          </p:cNvSpPr>
          <p:nvPr/>
        </p:nvSpPr>
        <p:spPr bwMode="auto">
          <a:xfrm>
            <a:off x="4147703" y="5613044"/>
            <a:ext cx="4395788" cy="1166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7200" b="1" dirty="0">
                <a:solidFill>
                  <a:schemeClr val="bg2"/>
                </a:solidFill>
                <a:latin typeface="Open Sans Semibold" charset="0"/>
                <a:ea typeface="Open Sans Semibold" charset="0"/>
                <a:cs typeface="Open Sans Semibold" charset="0"/>
                <a:sym typeface="Poppins Medium" charset="0"/>
              </a:rPr>
              <a:t>2</a:t>
            </a:r>
            <a:endParaRPr lang="x-none" altLang="x-none" sz="7200" b="1" dirty="0">
              <a:solidFill>
                <a:schemeClr val="bg2"/>
              </a:solidFill>
              <a:latin typeface="Open Sans Semibold" charset="0"/>
              <a:ea typeface="Open Sans Semibold" charset="0"/>
              <a:cs typeface="Open Sans Semibold" charset="0"/>
              <a:sym typeface="Poppins Medium" charset="0"/>
            </a:endParaRPr>
          </a:p>
        </p:txBody>
      </p:sp>
      <p:sp>
        <p:nvSpPr>
          <p:cNvPr id="17" name="Shape 2617">
            <a:extLst>
              <a:ext uri="{FF2B5EF4-FFF2-40B4-BE49-F238E27FC236}">
                <a16:creationId xmlns:a16="http://schemas.microsoft.com/office/drawing/2014/main" id="{4812BA89-77B5-5297-3905-4598B75BE523}"/>
              </a:ext>
            </a:extLst>
          </p:cNvPr>
          <p:cNvSpPr>
            <a:spLocks noChangeAspect="1"/>
          </p:cNvSpPr>
          <p:nvPr/>
        </p:nvSpPr>
        <p:spPr>
          <a:xfrm>
            <a:off x="17216582" y="9629645"/>
            <a:ext cx="1201187" cy="982897"/>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4"/>
          </a:solidFill>
          <a:ln w="12700">
            <a:miter lim="400000"/>
          </a:ln>
          <a:effectLst/>
        </p:spPr>
        <p:txBody>
          <a:bodyPr lIns="19045" tIns="19045" rIns="19045" bIns="19045" anchor="ctr"/>
          <a:lstStyle/>
          <a:p>
            <a:pPr defTabSz="228532"/>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endParaRPr>
          </a:p>
        </p:txBody>
      </p:sp>
      <p:sp>
        <p:nvSpPr>
          <p:cNvPr id="18" name="Rectangle 17">
            <a:extLst>
              <a:ext uri="{FF2B5EF4-FFF2-40B4-BE49-F238E27FC236}">
                <a16:creationId xmlns:a16="http://schemas.microsoft.com/office/drawing/2014/main" id="{FF8AB94B-4B27-4E2F-0BA3-3661396410E2}"/>
              </a:ext>
            </a:extLst>
          </p:cNvPr>
          <p:cNvSpPr/>
          <p:nvPr/>
        </p:nvSpPr>
        <p:spPr>
          <a:xfrm>
            <a:off x="15006956" y="5139181"/>
            <a:ext cx="5867399" cy="830997"/>
          </a:xfrm>
          <a:prstGeom prst="rect">
            <a:avLst/>
          </a:prstGeom>
        </p:spPr>
        <p:txBody>
          <a:bodyPr wrap="square">
            <a:spAutoFit/>
          </a:bodyPr>
          <a:lstStyle/>
          <a:p>
            <a:pPr algn="ctr">
              <a:defRPr/>
            </a:pPr>
            <a:r>
              <a:rPr lang="en-US" sz="2400" dirty="0">
                <a:solidFill>
                  <a:schemeClr val="accent5"/>
                </a:solidFill>
                <a:latin typeface="Segoe UI Light" panose="020B0502040204020203" pitchFamily="34" charset="0"/>
                <a:ea typeface="Open Sans" charset="0"/>
                <a:cs typeface="Segoe UI Light" panose="020B0502040204020203" pitchFamily="34" charset="0"/>
              </a:rPr>
              <a:t>DevOps Architect/Engineer</a:t>
            </a:r>
          </a:p>
          <a:p>
            <a:pPr algn="ctr">
              <a:defRPr/>
            </a:pPr>
            <a:r>
              <a:rPr lang="en-US" sz="2400" dirty="0">
                <a:solidFill>
                  <a:schemeClr val="accent5"/>
                </a:solidFill>
                <a:latin typeface="Segoe UI Light" panose="020B0502040204020203" pitchFamily="34" charset="0"/>
                <a:ea typeface="Open Sans" charset="0"/>
                <a:cs typeface="Segoe UI Light" panose="020B0502040204020203" pitchFamily="34" charset="0"/>
              </a:rPr>
              <a:t>Project Manager</a:t>
            </a:r>
          </a:p>
        </p:txBody>
      </p:sp>
      <p:sp>
        <p:nvSpPr>
          <p:cNvPr id="19" name="Text Box 3">
            <a:extLst>
              <a:ext uri="{FF2B5EF4-FFF2-40B4-BE49-F238E27FC236}">
                <a16:creationId xmlns:a16="http://schemas.microsoft.com/office/drawing/2014/main" id="{C867BEE8-33C1-0421-20D7-4F618890C7A4}"/>
              </a:ext>
            </a:extLst>
          </p:cNvPr>
          <p:cNvSpPr txBox="1">
            <a:spLocks/>
          </p:cNvSpPr>
          <p:nvPr/>
        </p:nvSpPr>
        <p:spPr bwMode="auto">
          <a:xfrm>
            <a:off x="15649511" y="4080250"/>
            <a:ext cx="4395788" cy="1166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7200" b="1" dirty="0">
                <a:solidFill>
                  <a:schemeClr val="bg2"/>
                </a:solidFill>
                <a:latin typeface="Open Sans Semibold" charset="0"/>
                <a:ea typeface="Open Sans Semibold" charset="0"/>
                <a:cs typeface="Open Sans Semibold" charset="0"/>
                <a:sym typeface="Poppins Medium" charset="0"/>
              </a:rPr>
              <a:t>2</a:t>
            </a:r>
            <a:endParaRPr lang="x-none" altLang="x-none" sz="7200" b="1" dirty="0">
              <a:solidFill>
                <a:schemeClr val="bg2"/>
              </a:solidFill>
              <a:latin typeface="Open Sans Semibold" charset="0"/>
              <a:ea typeface="Open Sans Semibold" charset="0"/>
              <a:cs typeface="Open Sans Semibold" charset="0"/>
              <a:sym typeface="Poppins Medium" charset="0"/>
            </a:endParaRPr>
          </a:p>
        </p:txBody>
      </p:sp>
      <p:sp>
        <p:nvSpPr>
          <p:cNvPr id="20" name="TextBox 19">
            <a:extLst>
              <a:ext uri="{FF2B5EF4-FFF2-40B4-BE49-F238E27FC236}">
                <a16:creationId xmlns:a16="http://schemas.microsoft.com/office/drawing/2014/main" id="{2C6BB8A1-103A-5523-21DC-9E855B907200}"/>
              </a:ext>
            </a:extLst>
          </p:cNvPr>
          <p:cNvSpPr txBox="1"/>
          <p:nvPr/>
        </p:nvSpPr>
        <p:spPr>
          <a:xfrm>
            <a:off x="1147174" y="782212"/>
            <a:ext cx="19830750" cy="923330"/>
          </a:xfrm>
          <a:prstGeom prst="rect">
            <a:avLst/>
          </a:prstGeom>
          <a:noFill/>
        </p:spPr>
        <p:txBody>
          <a:bodyPr wrap="none" rtlCol="0">
            <a:spAutoFit/>
          </a:bodyPr>
          <a:lstStyle/>
          <a:p>
            <a:r>
              <a:rPr kumimoji="0" lang="en-US" sz="5400" b="1" i="0" u="none" strike="noStrike" kern="1200" cap="none" spc="0" normalizeH="0" baseline="0" noProof="0" dirty="0">
                <a:ln>
                  <a:noFill/>
                </a:ln>
                <a:solidFill>
                  <a:srgbClr val="252D30"/>
                </a:solidFill>
                <a:effectLst/>
                <a:uLnTx/>
                <a:uFillTx/>
                <a:latin typeface="Museo Sans 900"/>
                <a:cs typeface="Segoe UI Light"/>
                <a:sym typeface="Poppins" charset="0"/>
              </a:rPr>
              <a:t>Project Solution</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Option 1: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Application Platform Modernization Assessment</a:t>
            </a:r>
          </a:p>
        </p:txBody>
      </p:sp>
    </p:spTree>
    <p:extLst>
      <p:ext uri="{BB962C8B-B14F-4D97-AF65-F5344CB8AC3E}">
        <p14:creationId xmlns:p14="http://schemas.microsoft.com/office/powerpoint/2010/main" val="296035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5">
            <a:extLst>
              <a:ext uri="{FF2B5EF4-FFF2-40B4-BE49-F238E27FC236}">
                <a16:creationId xmlns:a16="http://schemas.microsoft.com/office/drawing/2014/main" id="{5F81A646-480A-9FB7-D07C-4729C13120CD}"/>
              </a:ext>
            </a:extLst>
          </p:cNvPr>
          <p:cNvSpPr/>
          <p:nvPr/>
        </p:nvSpPr>
        <p:spPr bwMode="auto">
          <a:xfrm>
            <a:off x="14862493" y="3035246"/>
            <a:ext cx="6011863" cy="7920038"/>
          </a:xfrm>
          <a:prstGeom prst="roundRect">
            <a:avLst>
              <a:gd name="adj" fmla="val 828"/>
            </a:avLst>
          </a:prstGeom>
          <a:noFill/>
          <a:ln w="50800" cap="flat" cmpd="sng" algn="ctr">
            <a:solidFill>
              <a:schemeClr val="accent3"/>
            </a:solidFill>
            <a:prstDash val="solid"/>
            <a:miter lim="400000"/>
            <a:headEnd type="none" w="med" len="med"/>
            <a:tailEnd type="none" w="med" len="med"/>
          </a:ln>
          <a:effectLst/>
        </p:spPr>
        <p:txBody>
          <a:bodyPr lIns="38100" tIns="38100" rIns="38100" bIns="38100" anchor="ctr">
            <a:spAutoFit/>
          </a:bodyPr>
          <a:lstStyle/>
          <a:p>
            <a:pPr eaLnBrk="1"/>
            <a:endParaRPr lang="en-US" altLang="en-US"/>
          </a:p>
        </p:txBody>
      </p:sp>
      <p:sp>
        <p:nvSpPr>
          <p:cNvPr id="3" name="Text Box 2">
            <a:extLst>
              <a:ext uri="{FF2B5EF4-FFF2-40B4-BE49-F238E27FC236}">
                <a16:creationId xmlns:a16="http://schemas.microsoft.com/office/drawing/2014/main" id="{7A722CC4-08E7-682D-0579-E8E0B9139CBF}"/>
              </a:ext>
            </a:extLst>
          </p:cNvPr>
          <p:cNvSpPr txBox="1">
            <a:spLocks/>
          </p:cNvSpPr>
          <p:nvPr/>
        </p:nvSpPr>
        <p:spPr bwMode="auto">
          <a:xfrm>
            <a:off x="15006956" y="3550475"/>
            <a:ext cx="5688012"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defPPr>
              <a:defRPr lang="en-US"/>
            </a:defPPr>
            <a:lvl1pPr algn="ctr" eaLnBrk="1">
              <a:defRPr sz="2800" b="1">
                <a:solidFill>
                  <a:schemeClr val="accent6"/>
                </a:solidFill>
                <a:latin typeface="Museo Sans 900" panose="02000000000000000000"/>
                <a:ea typeface="Open Sans" charset="0"/>
                <a:cs typeface="Open Sans" charset="0"/>
              </a:defRPr>
            </a:lvl1pPr>
          </a:lstStyle>
          <a:p>
            <a:r>
              <a:rPr lang="en-US" altLang="x-none">
                <a:sym typeface="Poppins SemiBold" charset="0"/>
              </a:rPr>
              <a:t>PROJECT TEAM</a:t>
            </a:r>
            <a:endParaRPr lang="x-none" altLang="x-none">
              <a:sym typeface="Poppins SemiBold" charset="0"/>
            </a:endParaRPr>
          </a:p>
        </p:txBody>
      </p:sp>
      <p:sp>
        <p:nvSpPr>
          <p:cNvPr id="4" name="Rounded Rectangle 54">
            <a:extLst>
              <a:ext uri="{FF2B5EF4-FFF2-40B4-BE49-F238E27FC236}">
                <a16:creationId xmlns:a16="http://schemas.microsoft.com/office/drawing/2014/main" id="{2DCEFE02-D24C-7929-A569-3134B1488871}"/>
              </a:ext>
            </a:extLst>
          </p:cNvPr>
          <p:cNvSpPr/>
          <p:nvPr/>
        </p:nvSpPr>
        <p:spPr bwMode="auto">
          <a:xfrm>
            <a:off x="3318193" y="3035246"/>
            <a:ext cx="6011863" cy="7920038"/>
          </a:xfrm>
          <a:prstGeom prst="roundRect">
            <a:avLst>
              <a:gd name="adj" fmla="val 828"/>
            </a:avLst>
          </a:prstGeom>
          <a:noFill/>
          <a:ln w="50800" cap="flat" cmpd="sng" algn="ctr">
            <a:solidFill>
              <a:schemeClr val="accent3"/>
            </a:solidFill>
            <a:prstDash val="solid"/>
            <a:miter lim="400000"/>
            <a:headEnd type="none" w="med" len="med"/>
            <a:tailEnd type="none" w="med" len="med"/>
          </a:ln>
          <a:effectLst/>
        </p:spPr>
        <p:txBody>
          <a:bodyPr lIns="38100" tIns="38100" rIns="38100" bIns="38100" anchor="ctr">
            <a:spAutoFit/>
          </a:bodyPr>
          <a:lstStyle/>
          <a:p>
            <a:pPr eaLnBrk="1"/>
            <a:endParaRPr lang="en-US" altLang="en-US"/>
          </a:p>
        </p:txBody>
      </p:sp>
      <p:sp>
        <p:nvSpPr>
          <p:cNvPr id="5" name="Rounded Rectangle 2">
            <a:extLst>
              <a:ext uri="{FF2B5EF4-FFF2-40B4-BE49-F238E27FC236}">
                <a16:creationId xmlns:a16="http://schemas.microsoft.com/office/drawing/2014/main" id="{A8AE354C-F6DD-D1AB-3D15-1463CC3CD3DA}"/>
              </a:ext>
            </a:extLst>
          </p:cNvPr>
          <p:cNvSpPr/>
          <p:nvPr/>
        </p:nvSpPr>
        <p:spPr bwMode="auto">
          <a:xfrm>
            <a:off x="9260206" y="2400246"/>
            <a:ext cx="5688632" cy="9180000"/>
          </a:xfrm>
          <a:prstGeom prst="roundRect">
            <a:avLst>
              <a:gd name="adj" fmla="val 828"/>
            </a:avLst>
          </a:prstGeom>
          <a:solidFill>
            <a:srgbClr val="FFFFFF"/>
          </a:solidFill>
          <a:ln w="50800" cap="flat" cmpd="sng" algn="ctr">
            <a:solidFill>
              <a:srgbClr val="8DB9D9"/>
            </a:solidFill>
            <a:prstDash val="solid"/>
            <a:miter lim="400000"/>
            <a:headEnd type="none" w="med" len="med"/>
            <a:tailEnd type="none" w="med" len="med"/>
          </a:ln>
          <a:effectLst/>
        </p:spPr>
        <p:txBody>
          <a:bodyPr lIns="38100" tIns="38100" rIns="38100" bIns="38100" anchor="ctr">
            <a:spAutoFit/>
          </a:bodyPr>
          <a:lstStyle/>
          <a:p>
            <a:pPr eaLnBrk="1">
              <a:defRPr/>
            </a:pPr>
            <a:endParaRPr lang="en-US"/>
          </a:p>
        </p:txBody>
      </p:sp>
      <p:sp>
        <p:nvSpPr>
          <p:cNvPr id="7" name="Text Box 2">
            <a:extLst>
              <a:ext uri="{FF2B5EF4-FFF2-40B4-BE49-F238E27FC236}">
                <a16:creationId xmlns:a16="http://schemas.microsoft.com/office/drawing/2014/main" id="{AA710215-E779-1507-794E-2C08E8789628}"/>
              </a:ext>
            </a:extLst>
          </p:cNvPr>
          <p:cNvSpPr txBox="1">
            <a:spLocks/>
          </p:cNvSpPr>
          <p:nvPr/>
        </p:nvSpPr>
        <p:spPr bwMode="auto">
          <a:xfrm>
            <a:off x="9311827" y="2839052"/>
            <a:ext cx="5569348"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defPPr>
              <a:defRPr lang="en-US"/>
            </a:defPPr>
            <a:lvl1pPr algn="ctr" eaLnBrk="1">
              <a:defRPr sz="2800" b="1">
                <a:solidFill>
                  <a:schemeClr val="accent6"/>
                </a:solidFill>
                <a:latin typeface="Museo Sans 900" panose="02000000000000000000"/>
                <a:ea typeface="Open Sans" charset="0"/>
                <a:cs typeface="Open Sans" charset="0"/>
              </a:defRPr>
            </a:lvl1pPr>
          </a:lstStyle>
          <a:p>
            <a:r>
              <a:rPr lang="en-US" altLang="x-none" dirty="0">
                <a:sym typeface="Poppins SemiBold" charset="0"/>
              </a:rPr>
              <a:t>BUDGET</a:t>
            </a:r>
            <a:endParaRPr lang="x-none" altLang="x-none" dirty="0">
              <a:sym typeface="Poppins SemiBold" charset="0"/>
            </a:endParaRPr>
          </a:p>
        </p:txBody>
      </p:sp>
      <p:sp>
        <p:nvSpPr>
          <p:cNvPr id="8" name="Text Box 2">
            <a:extLst>
              <a:ext uri="{FF2B5EF4-FFF2-40B4-BE49-F238E27FC236}">
                <a16:creationId xmlns:a16="http://schemas.microsoft.com/office/drawing/2014/main" id="{6EC2D824-25ED-389E-5556-378A83D9A93E}"/>
              </a:ext>
            </a:extLst>
          </p:cNvPr>
          <p:cNvSpPr txBox="1">
            <a:spLocks/>
          </p:cNvSpPr>
          <p:nvPr/>
        </p:nvSpPr>
        <p:spPr bwMode="auto">
          <a:xfrm>
            <a:off x="3462656" y="3550476"/>
            <a:ext cx="5688012"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ctr" eaLnBrk="1">
              <a:defRPr/>
            </a:pPr>
            <a:r>
              <a:rPr lang="en-US" altLang="x-none" sz="2800" b="1">
                <a:solidFill>
                  <a:schemeClr val="accent6"/>
                </a:solidFill>
                <a:latin typeface="Museo Sans 900" panose="02000000000000000000"/>
                <a:ea typeface="Open Sans" charset="0"/>
                <a:cs typeface="Open Sans" charset="0"/>
                <a:sym typeface="Poppins SemiBold" charset="0"/>
              </a:rPr>
              <a:t>DURATION</a:t>
            </a:r>
            <a:endParaRPr lang="x-none" altLang="x-none" sz="2800" b="1">
              <a:solidFill>
                <a:schemeClr val="accent6"/>
              </a:solidFill>
              <a:latin typeface="Museo Sans 900" panose="02000000000000000000"/>
              <a:ea typeface="Open Sans" charset="0"/>
              <a:cs typeface="Open Sans" charset="0"/>
              <a:sym typeface="Poppins SemiBold" charset="0"/>
            </a:endParaRPr>
          </a:p>
        </p:txBody>
      </p:sp>
      <p:sp>
        <p:nvSpPr>
          <p:cNvPr id="9" name="Rectangle 8">
            <a:extLst>
              <a:ext uri="{FF2B5EF4-FFF2-40B4-BE49-F238E27FC236}">
                <a16:creationId xmlns:a16="http://schemas.microsoft.com/office/drawing/2014/main" id="{43A1A790-FAD2-FAA3-2363-69DEC0572406}"/>
              </a:ext>
            </a:extLst>
          </p:cNvPr>
          <p:cNvSpPr/>
          <p:nvPr/>
        </p:nvSpPr>
        <p:spPr>
          <a:xfrm>
            <a:off x="9249824" y="6754408"/>
            <a:ext cx="5730507" cy="658385"/>
          </a:xfrm>
          <a:prstGeom prst="rect">
            <a:avLst/>
          </a:prstGeom>
        </p:spPr>
        <p:txBody>
          <a:bodyPr wrap="square">
            <a:spAutoFit/>
          </a:bodyPr>
          <a:lstStyle/>
          <a:p>
            <a:pPr algn="ctr">
              <a:lnSpc>
                <a:spcPct val="150000"/>
              </a:lnSpc>
              <a:defRPr/>
            </a:pPr>
            <a:r>
              <a:rPr lang="en-US" sz="2800" dirty="0">
                <a:solidFill>
                  <a:schemeClr val="accent5"/>
                </a:solidFill>
                <a:latin typeface="Segoe UI Light" panose="020B0502040204020203" pitchFamily="34" charset="0"/>
                <a:cs typeface="Segoe UI Light" panose="020B0502040204020203" pitchFamily="34" charset="0"/>
              </a:rPr>
              <a:t>T&amp;M</a:t>
            </a:r>
          </a:p>
        </p:txBody>
      </p:sp>
      <p:sp>
        <p:nvSpPr>
          <p:cNvPr id="10" name="Text Box 3">
            <a:extLst>
              <a:ext uri="{FF2B5EF4-FFF2-40B4-BE49-F238E27FC236}">
                <a16:creationId xmlns:a16="http://schemas.microsoft.com/office/drawing/2014/main" id="{E7D86D8F-0F1F-FB00-98D0-D4B1C1CB61A3}"/>
              </a:ext>
            </a:extLst>
          </p:cNvPr>
          <p:cNvSpPr txBox="1">
            <a:spLocks/>
          </p:cNvSpPr>
          <p:nvPr/>
        </p:nvSpPr>
        <p:spPr bwMode="auto">
          <a:xfrm>
            <a:off x="9521508" y="5306187"/>
            <a:ext cx="5066348" cy="1780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endParaRPr lang="en-US" altLang="x-none" sz="1200" b="1" u="sng" dirty="0">
              <a:solidFill>
                <a:schemeClr val="bg2"/>
              </a:solidFill>
              <a:latin typeface="Open Sans Semibold" charset="0"/>
              <a:ea typeface="Open Sans Semibold" charset="0"/>
              <a:cs typeface="Open Sans Semibold" charset="0"/>
              <a:sym typeface="Poppins Medium" charset="0"/>
            </a:endParaRPr>
          </a:p>
          <a:p>
            <a:pPr algn="ctr" eaLnBrk="1">
              <a:defRPr/>
            </a:pPr>
            <a:r>
              <a:rPr lang="en-US" altLang="x-none" sz="6600" b="1" dirty="0">
                <a:solidFill>
                  <a:schemeClr val="bg2"/>
                </a:solidFill>
                <a:latin typeface="Open Sans Semibold" charset="0"/>
                <a:ea typeface="Open Sans Semibold" charset="0"/>
                <a:cs typeface="Open Sans Semibold" charset="0"/>
                <a:sym typeface="Poppins Medium" charset="0"/>
              </a:rPr>
              <a:t>$100k-150k</a:t>
            </a:r>
            <a:endParaRPr lang="x-none" altLang="x-none" sz="6600" b="1" dirty="0">
              <a:solidFill>
                <a:schemeClr val="bg2"/>
              </a:solidFill>
              <a:latin typeface="Open Sans Semibold" charset="0"/>
              <a:ea typeface="Open Sans Semibold" charset="0"/>
              <a:cs typeface="Open Sans Semibold" charset="0"/>
              <a:sym typeface="Poppins Medium" charset="0"/>
            </a:endParaRPr>
          </a:p>
        </p:txBody>
      </p:sp>
      <p:sp>
        <p:nvSpPr>
          <p:cNvPr id="11" name="Diagonal Stripe 10">
            <a:extLst>
              <a:ext uri="{FF2B5EF4-FFF2-40B4-BE49-F238E27FC236}">
                <a16:creationId xmlns:a16="http://schemas.microsoft.com/office/drawing/2014/main" id="{D05699A3-1BAC-64E5-5924-95E238DA8935}"/>
              </a:ext>
            </a:extLst>
          </p:cNvPr>
          <p:cNvSpPr/>
          <p:nvPr/>
        </p:nvSpPr>
        <p:spPr bwMode="auto">
          <a:xfrm>
            <a:off x="9260206" y="2400246"/>
            <a:ext cx="1116012" cy="1116013"/>
          </a:xfrm>
          <a:prstGeom prst="diagStripe">
            <a:avLst>
              <a:gd name="adj" fmla="val 41633"/>
            </a:avLst>
          </a:prstGeom>
          <a:solidFill>
            <a:srgbClr val="93CDAD"/>
          </a:solidFill>
          <a:ln w="12700" cap="flat" cmpd="sng" algn="ctr">
            <a:noFill/>
            <a:prstDash val="solid"/>
            <a:miter lim="400000"/>
            <a:headEnd type="none" w="med" len="med"/>
            <a:tailEnd type="none" w="med" len="med"/>
          </a:ln>
          <a:effectLst/>
        </p:spPr>
        <p:txBody>
          <a:bodyPr lIns="38100" tIns="38100" rIns="38100" bIns="38100" anchor="ctr">
            <a:spAutoFit/>
          </a:bodyPr>
          <a:lstStyle/>
          <a:p>
            <a:pPr eaLnBrk="1">
              <a:defRPr/>
            </a:pPr>
            <a:endParaRPr lang="en-US"/>
          </a:p>
        </p:txBody>
      </p:sp>
      <p:sp>
        <p:nvSpPr>
          <p:cNvPr id="12" name="Shape 2792">
            <a:extLst>
              <a:ext uri="{FF2B5EF4-FFF2-40B4-BE49-F238E27FC236}">
                <a16:creationId xmlns:a16="http://schemas.microsoft.com/office/drawing/2014/main" id="{BD9FBF8D-48EE-F198-0143-3E5D06D8B8CA}"/>
              </a:ext>
            </a:extLst>
          </p:cNvPr>
          <p:cNvSpPr>
            <a:spLocks noChangeAspect="1"/>
          </p:cNvSpPr>
          <p:nvPr/>
        </p:nvSpPr>
        <p:spPr>
          <a:xfrm>
            <a:off x="11189811" y="9126484"/>
            <a:ext cx="1828800" cy="18288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1" y="9392"/>
                  <a:pt x="9489" y="9285"/>
                  <a:pt x="9417"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7" y="8113"/>
                  <a:pt x="12113" y="8402"/>
                  <a:pt x="12127" y="8781"/>
                </a:cubicBezTo>
                <a:lnTo>
                  <a:pt x="13359" y="8781"/>
                </a:lnTo>
                <a:cubicBezTo>
                  <a:pt x="13359" y="8417"/>
                  <a:pt x="13295" y="8098"/>
                  <a:pt x="13170" y="7824"/>
                </a:cubicBezTo>
                <a:cubicBezTo>
                  <a:pt x="13043"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0"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3" y="9815"/>
                </a:cubicBezTo>
                <a:cubicBezTo>
                  <a:pt x="8438" y="10089"/>
                  <a:pt x="8626" y="10317"/>
                  <a:pt x="8860" y="10499"/>
                </a:cubicBezTo>
                <a:cubicBezTo>
                  <a:pt x="9094" y="10681"/>
                  <a:pt x="9357" y="10829"/>
                  <a:pt x="9649"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7" y="13111"/>
                  <a:pt x="8094"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6" y="14917"/>
                  <a:pt x="11688" y="14856"/>
                  <a:pt x="11998" y="14748"/>
                </a:cubicBezTo>
                <a:cubicBezTo>
                  <a:pt x="12307" y="14641"/>
                  <a:pt x="12578" y="14485"/>
                  <a:pt x="12808" y="14281"/>
                </a:cubicBezTo>
                <a:cubicBezTo>
                  <a:pt x="13038" y="14077"/>
                  <a:pt x="13220" y="13821"/>
                  <a:pt x="13353" y="13513"/>
                </a:cubicBezTo>
                <a:cubicBezTo>
                  <a:pt x="13486" y="13206"/>
                  <a:pt x="13553" y="12844"/>
                  <a:pt x="13553" y="12429"/>
                </a:cubicBezTo>
                <a:cubicBezTo>
                  <a:pt x="13553" y="12028"/>
                  <a:pt x="13481" y="11691"/>
                  <a:pt x="13337" y="11417"/>
                </a:cubicBezTo>
                <a:cubicBezTo>
                  <a:pt x="13193" y="11142"/>
                  <a:pt x="13002" y="10912"/>
                  <a:pt x="12765" y="10727"/>
                </a:cubicBezTo>
              </a:path>
            </a:pathLst>
          </a:custGeom>
          <a:solidFill>
            <a:srgbClr val="8DB9D9"/>
          </a:solidFill>
          <a:ln w="12700">
            <a:miter lim="400000"/>
          </a:ln>
          <a:effectLst/>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13" name="Shape 2623">
            <a:extLst>
              <a:ext uri="{FF2B5EF4-FFF2-40B4-BE49-F238E27FC236}">
                <a16:creationId xmlns:a16="http://schemas.microsoft.com/office/drawing/2014/main" id="{A6A1F57A-6AB6-045D-6ADB-34123465EC77}"/>
              </a:ext>
            </a:extLst>
          </p:cNvPr>
          <p:cNvSpPr>
            <a:spLocks noChangeAspect="1"/>
          </p:cNvSpPr>
          <p:nvPr/>
        </p:nvSpPr>
        <p:spPr>
          <a:xfrm>
            <a:off x="5725418" y="9534341"/>
            <a:ext cx="1078201" cy="1078201"/>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4"/>
          </a:solidFill>
          <a:ln w="12700">
            <a:miter lim="400000"/>
          </a:ln>
          <a:effectLst/>
        </p:spPr>
        <p:txBody>
          <a:bodyPr lIns="19045" tIns="19045" rIns="19045" bIns="19045" anchor="ctr"/>
          <a:lstStyle/>
          <a:p>
            <a:pPr defTabSz="228532"/>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endParaRPr>
          </a:p>
        </p:txBody>
      </p:sp>
      <p:sp>
        <p:nvSpPr>
          <p:cNvPr id="14" name="Rectangle 13">
            <a:extLst>
              <a:ext uri="{FF2B5EF4-FFF2-40B4-BE49-F238E27FC236}">
                <a16:creationId xmlns:a16="http://schemas.microsoft.com/office/drawing/2014/main" id="{21C8001D-E072-FCB6-5201-47DB976213B9}"/>
              </a:ext>
            </a:extLst>
          </p:cNvPr>
          <p:cNvSpPr/>
          <p:nvPr/>
        </p:nvSpPr>
        <p:spPr>
          <a:xfrm>
            <a:off x="4002405" y="6779549"/>
            <a:ext cx="4643438" cy="1304716"/>
          </a:xfrm>
          <a:prstGeom prst="rect">
            <a:avLst/>
          </a:prstGeom>
        </p:spPr>
        <p:txBody>
          <a:bodyPr>
            <a:spAutoFit/>
          </a:bodyPr>
          <a:lstStyle/>
          <a:p>
            <a:pPr algn="ctr">
              <a:lnSpc>
                <a:spcPct val="150000"/>
              </a:lnSpc>
              <a:defRPr/>
            </a:pPr>
            <a:r>
              <a:rPr lang="en-US" sz="2800" dirty="0">
                <a:solidFill>
                  <a:schemeClr val="accent5"/>
                </a:solidFill>
                <a:latin typeface="Segoe UI Light" panose="020B0502040204020203" pitchFamily="34" charset="0"/>
                <a:ea typeface="Open Sans" charset="0"/>
                <a:cs typeface="Segoe UI Light" panose="020B0502040204020203" pitchFamily="34" charset="0"/>
              </a:rPr>
              <a:t>Months</a:t>
            </a:r>
          </a:p>
          <a:p>
            <a:pPr algn="ctr">
              <a:lnSpc>
                <a:spcPct val="150000"/>
              </a:lnSpc>
              <a:defRPr/>
            </a:pPr>
            <a:endParaRPr lang="en-US" sz="2800" dirty="0">
              <a:solidFill>
                <a:schemeClr val="accent5"/>
              </a:solidFill>
              <a:latin typeface="Segoe UI Light" panose="020B0502040204020203" pitchFamily="34" charset="0"/>
              <a:ea typeface="Open Sans" charset="0"/>
              <a:cs typeface="Segoe UI Light" panose="020B0502040204020203" pitchFamily="34" charset="0"/>
            </a:endParaRPr>
          </a:p>
        </p:txBody>
      </p:sp>
      <p:sp>
        <p:nvSpPr>
          <p:cNvPr id="15" name="Text Box 3">
            <a:extLst>
              <a:ext uri="{FF2B5EF4-FFF2-40B4-BE49-F238E27FC236}">
                <a16:creationId xmlns:a16="http://schemas.microsoft.com/office/drawing/2014/main" id="{25F20995-07F6-C502-6BD7-8D2A422F2396}"/>
              </a:ext>
            </a:extLst>
          </p:cNvPr>
          <p:cNvSpPr txBox="1">
            <a:spLocks/>
          </p:cNvSpPr>
          <p:nvPr/>
        </p:nvSpPr>
        <p:spPr bwMode="auto">
          <a:xfrm>
            <a:off x="4147703" y="5613044"/>
            <a:ext cx="4395788" cy="1166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7200" b="1" dirty="0">
                <a:solidFill>
                  <a:schemeClr val="bg2"/>
                </a:solidFill>
                <a:latin typeface="Open Sans Semibold" charset="0"/>
                <a:ea typeface="Open Sans Semibold" charset="0"/>
                <a:cs typeface="Open Sans Semibold" charset="0"/>
                <a:sym typeface="Poppins Medium" charset="0"/>
              </a:rPr>
              <a:t>3-6</a:t>
            </a:r>
            <a:endParaRPr lang="x-none" altLang="x-none" sz="7200" b="1" dirty="0">
              <a:solidFill>
                <a:schemeClr val="bg2"/>
              </a:solidFill>
              <a:latin typeface="Open Sans Semibold" charset="0"/>
              <a:ea typeface="Open Sans Semibold" charset="0"/>
              <a:cs typeface="Open Sans Semibold" charset="0"/>
              <a:sym typeface="Poppins Medium" charset="0"/>
            </a:endParaRPr>
          </a:p>
        </p:txBody>
      </p:sp>
      <p:sp>
        <p:nvSpPr>
          <p:cNvPr id="17" name="Shape 2617">
            <a:extLst>
              <a:ext uri="{FF2B5EF4-FFF2-40B4-BE49-F238E27FC236}">
                <a16:creationId xmlns:a16="http://schemas.microsoft.com/office/drawing/2014/main" id="{4812BA89-77B5-5297-3905-4598B75BE523}"/>
              </a:ext>
            </a:extLst>
          </p:cNvPr>
          <p:cNvSpPr>
            <a:spLocks noChangeAspect="1"/>
          </p:cNvSpPr>
          <p:nvPr/>
        </p:nvSpPr>
        <p:spPr>
          <a:xfrm>
            <a:off x="17216582" y="9629645"/>
            <a:ext cx="1201187" cy="982897"/>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4"/>
          </a:solidFill>
          <a:ln w="12700">
            <a:miter lim="400000"/>
          </a:ln>
          <a:effectLst/>
        </p:spPr>
        <p:txBody>
          <a:bodyPr lIns="19045" tIns="19045" rIns="19045" bIns="19045" anchor="ctr"/>
          <a:lstStyle/>
          <a:p>
            <a:pPr defTabSz="228532"/>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endParaRPr>
          </a:p>
        </p:txBody>
      </p:sp>
      <p:sp>
        <p:nvSpPr>
          <p:cNvPr id="18" name="Rectangle 17">
            <a:extLst>
              <a:ext uri="{FF2B5EF4-FFF2-40B4-BE49-F238E27FC236}">
                <a16:creationId xmlns:a16="http://schemas.microsoft.com/office/drawing/2014/main" id="{FF8AB94B-4B27-4E2F-0BA3-3661396410E2}"/>
              </a:ext>
            </a:extLst>
          </p:cNvPr>
          <p:cNvSpPr/>
          <p:nvPr/>
        </p:nvSpPr>
        <p:spPr>
          <a:xfrm>
            <a:off x="15006956" y="5139181"/>
            <a:ext cx="5867399" cy="1569660"/>
          </a:xfrm>
          <a:prstGeom prst="rect">
            <a:avLst/>
          </a:prstGeom>
        </p:spPr>
        <p:txBody>
          <a:bodyPr wrap="square">
            <a:spAutoFit/>
          </a:bodyPr>
          <a:lstStyle/>
          <a:p>
            <a:pPr algn="ctr">
              <a:defRPr/>
            </a:pPr>
            <a:r>
              <a:rPr lang="en-US" sz="2400" dirty="0">
                <a:solidFill>
                  <a:schemeClr val="accent5"/>
                </a:solidFill>
                <a:latin typeface="Segoe UI Light" panose="020B0502040204020203" pitchFamily="34" charset="0"/>
                <a:ea typeface="Open Sans" charset="0"/>
                <a:cs typeface="Segoe UI Light" panose="020B0502040204020203" pitchFamily="34" charset="0"/>
              </a:rPr>
              <a:t>DevOps Architect</a:t>
            </a:r>
          </a:p>
          <a:p>
            <a:pPr algn="ctr">
              <a:defRPr/>
            </a:pPr>
            <a:r>
              <a:rPr lang="en-US" sz="2400" dirty="0">
                <a:solidFill>
                  <a:schemeClr val="accent5"/>
                </a:solidFill>
                <a:latin typeface="Segoe UI Light" panose="020B0502040204020203" pitchFamily="34" charset="0"/>
                <a:ea typeface="Open Sans" charset="0"/>
                <a:cs typeface="Segoe UI Light" panose="020B0502040204020203" pitchFamily="34" charset="0"/>
              </a:rPr>
              <a:t>DevOps Engineer</a:t>
            </a:r>
          </a:p>
          <a:p>
            <a:pPr algn="ctr">
              <a:defRPr/>
            </a:pPr>
            <a:r>
              <a:rPr lang="en-US" sz="2400" dirty="0">
                <a:solidFill>
                  <a:schemeClr val="accent5"/>
                </a:solidFill>
                <a:latin typeface="Segoe UI Light" panose="020B0502040204020203" pitchFamily="34" charset="0"/>
                <a:ea typeface="Open Sans" charset="0"/>
                <a:cs typeface="Segoe UI Light" panose="020B0502040204020203" pitchFamily="34" charset="0"/>
              </a:rPr>
              <a:t>DevOps Engineer</a:t>
            </a:r>
          </a:p>
          <a:p>
            <a:pPr algn="ctr">
              <a:defRPr/>
            </a:pPr>
            <a:r>
              <a:rPr lang="en-US" sz="2400" dirty="0">
                <a:solidFill>
                  <a:schemeClr val="accent5"/>
                </a:solidFill>
                <a:latin typeface="Segoe UI Light" panose="020B0502040204020203" pitchFamily="34" charset="0"/>
                <a:ea typeface="Open Sans" charset="0"/>
                <a:cs typeface="Segoe UI Light" panose="020B0502040204020203" pitchFamily="34" charset="0"/>
              </a:rPr>
              <a:t>Project Manager</a:t>
            </a:r>
          </a:p>
        </p:txBody>
      </p:sp>
      <p:sp>
        <p:nvSpPr>
          <p:cNvPr id="19" name="Text Box 3">
            <a:extLst>
              <a:ext uri="{FF2B5EF4-FFF2-40B4-BE49-F238E27FC236}">
                <a16:creationId xmlns:a16="http://schemas.microsoft.com/office/drawing/2014/main" id="{C867BEE8-33C1-0421-20D7-4F618890C7A4}"/>
              </a:ext>
            </a:extLst>
          </p:cNvPr>
          <p:cNvSpPr txBox="1">
            <a:spLocks/>
          </p:cNvSpPr>
          <p:nvPr/>
        </p:nvSpPr>
        <p:spPr bwMode="auto">
          <a:xfrm>
            <a:off x="15649511" y="4080250"/>
            <a:ext cx="4395788" cy="1166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7200" b="1" dirty="0">
                <a:solidFill>
                  <a:schemeClr val="bg2"/>
                </a:solidFill>
                <a:latin typeface="Open Sans Semibold" charset="0"/>
                <a:ea typeface="Open Sans Semibold" charset="0"/>
                <a:cs typeface="Open Sans Semibold" charset="0"/>
                <a:sym typeface="Poppins Medium" charset="0"/>
              </a:rPr>
              <a:t>4</a:t>
            </a:r>
            <a:endParaRPr lang="x-none" altLang="x-none" sz="7200" b="1" dirty="0">
              <a:solidFill>
                <a:schemeClr val="bg2"/>
              </a:solidFill>
              <a:latin typeface="Open Sans Semibold" charset="0"/>
              <a:ea typeface="Open Sans Semibold" charset="0"/>
              <a:cs typeface="Open Sans Semibold" charset="0"/>
              <a:sym typeface="Poppins Medium" charset="0"/>
            </a:endParaRPr>
          </a:p>
        </p:txBody>
      </p:sp>
      <p:sp>
        <p:nvSpPr>
          <p:cNvPr id="20" name="TextBox 19">
            <a:extLst>
              <a:ext uri="{FF2B5EF4-FFF2-40B4-BE49-F238E27FC236}">
                <a16:creationId xmlns:a16="http://schemas.microsoft.com/office/drawing/2014/main" id="{2C6BB8A1-103A-5523-21DC-9E855B907200}"/>
              </a:ext>
            </a:extLst>
          </p:cNvPr>
          <p:cNvSpPr txBox="1"/>
          <p:nvPr/>
        </p:nvSpPr>
        <p:spPr>
          <a:xfrm>
            <a:off x="1147174" y="782212"/>
            <a:ext cx="20290811" cy="923330"/>
          </a:xfrm>
          <a:prstGeom prst="rect">
            <a:avLst/>
          </a:prstGeom>
          <a:noFill/>
        </p:spPr>
        <p:txBody>
          <a:bodyPr wrap="none" rtlCol="0">
            <a:spAutoFit/>
          </a:bodyPr>
          <a:lstStyle/>
          <a:p>
            <a:r>
              <a:rPr kumimoji="0" lang="en-US" sz="5400" b="1" i="0" u="none" strike="noStrike" kern="1200" cap="none" spc="0" normalizeH="0" baseline="0" noProof="0" dirty="0">
                <a:ln>
                  <a:noFill/>
                </a:ln>
                <a:solidFill>
                  <a:srgbClr val="252D30"/>
                </a:solidFill>
                <a:effectLst/>
                <a:uLnTx/>
                <a:uFillTx/>
                <a:latin typeface="Museo Sans 900"/>
                <a:cs typeface="Segoe UI Light"/>
                <a:sym typeface="Poppins" charset="0"/>
              </a:rPr>
              <a:t>Project Solution</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Option 2: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Application Platform Modernization w/Assessment</a:t>
            </a:r>
          </a:p>
        </p:txBody>
      </p:sp>
    </p:spTree>
    <p:extLst>
      <p:ext uri="{BB962C8B-B14F-4D97-AF65-F5344CB8AC3E}">
        <p14:creationId xmlns:p14="http://schemas.microsoft.com/office/powerpoint/2010/main" val="409497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2C6BB8A1-103A-5523-21DC-9E855B907200}"/>
              </a:ext>
            </a:extLst>
          </p:cNvPr>
          <p:cNvSpPr txBox="1"/>
          <p:nvPr/>
        </p:nvSpPr>
        <p:spPr>
          <a:xfrm>
            <a:off x="1147174" y="782212"/>
            <a:ext cx="18719868" cy="923330"/>
          </a:xfrm>
          <a:prstGeom prst="rect">
            <a:avLst/>
          </a:prstGeom>
          <a:noFill/>
        </p:spPr>
        <p:txBody>
          <a:bodyPr wrap="none" rtlCol="0">
            <a:spAutoFit/>
          </a:bodyPr>
          <a:lstStyle/>
          <a:p>
            <a:r>
              <a:rPr kumimoji="0" lang="en-US" sz="5400" b="1" i="0" u="none" strike="noStrike" kern="1200" cap="none" spc="0" normalizeH="0" baseline="0" noProof="0" dirty="0">
                <a:ln>
                  <a:noFill/>
                </a:ln>
                <a:solidFill>
                  <a:srgbClr val="252D30"/>
                </a:solidFill>
                <a:effectLst/>
                <a:uLnTx/>
                <a:uFillTx/>
                <a:latin typeface="Museo Sans 900"/>
                <a:cs typeface="Segoe UI Light"/>
                <a:sym typeface="Poppins" charset="0"/>
              </a:rPr>
              <a:t>Project Solution</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Option 2: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Application Platform Modernization phases</a:t>
            </a:r>
          </a:p>
        </p:txBody>
      </p:sp>
      <p:sp>
        <p:nvSpPr>
          <p:cNvPr id="6" name="TextBox 5">
            <a:extLst>
              <a:ext uri="{FF2B5EF4-FFF2-40B4-BE49-F238E27FC236}">
                <a16:creationId xmlns:a16="http://schemas.microsoft.com/office/drawing/2014/main" id="{F66B7FD0-8CB9-CB3D-887C-E4BF11F682D2}"/>
              </a:ext>
            </a:extLst>
          </p:cNvPr>
          <p:cNvSpPr txBox="1"/>
          <p:nvPr/>
        </p:nvSpPr>
        <p:spPr>
          <a:xfrm>
            <a:off x="1147174" y="2487683"/>
            <a:ext cx="22109436" cy="2438873"/>
          </a:xfrm>
          <a:prstGeom prst="rect">
            <a:avLst/>
          </a:prstGeom>
          <a:noFill/>
        </p:spPr>
        <p:txBody>
          <a:bodyPr wrap="square">
            <a:spAutoFit/>
          </a:bodyPr>
          <a:lstStyle/>
          <a:p>
            <a:pPr marL="571500" marR="0" indent="-571500">
              <a:lnSpc>
                <a:spcPct val="107000"/>
              </a:lnSpc>
              <a:spcBef>
                <a:spcPts val="0"/>
              </a:spcBef>
              <a:spcAft>
                <a:spcPts val="800"/>
              </a:spcAft>
              <a:buFont typeface="Arial" panose="020B0604020202020204" pitchFamily="34" charset="0"/>
              <a:buChar char="•"/>
            </a:pPr>
            <a:r>
              <a:rPr lang="en-US" sz="4400" dirty="0">
                <a:solidFill>
                  <a:srgbClr val="595959"/>
                </a:solidFill>
                <a:latin typeface="Sofia Pro Light" panose="00000400000000000000" pitchFamily="50" charset="0"/>
                <a:cs typeface="Segoe UI Light"/>
              </a:rPr>
              <a:t>P1 – Assessment</a:t>
            </a:r>
          </a:p>
          <a:p>
            <a:pPr marL="571500" marR="0" indent="-571500">
              <a:lnSpc>
                <a:spcPct val="107000"/>
              </a:lnSpc>
              <a:spcBef>
                <a:spcPts val="0"/>
              </a:spcBef>
              <a:spcAft>
                <a:spcPts val="800"/>
              </a:spcAft>
              <a:buFont typeface="Arial" panose="020B0604020202020204" pitchFamily="34" charset="0"/>
              <a:buChar char="•"/>
            </a:pPr>
            <a:r>
              <a:rPr lang="en-US" sz="4400" dirty="0">
                <a:solidFill>
                  <a:srgbClr val="595959"/>
                </a:solidFill>
                <a:latin typeface="Sofia Pro Light" panose="00000400000000000000" pitchFamily="50" charset="0"/>
                <a:cs typeface="Segoe UI Light"/>
              </a:rPr>
              <a:t>P2 – Application Modernization service</a:t>
            </a:r>
          </a:p>
          <a:p>
            <a:pPr lvl="1" indent="0">
              <a:lnSpc>
                <a:spcPct val="107000"/>
              </a:lnSpc>
              <a:spcBef>
                <a:spcPts val="0"/>
              </a:spcBef>
              <a:spcAft>
                <a:spcPts val="800"/>
              </a:spcAft>
            </a:pPr>
            <a:r>
              <a:rPr lang="en-US" sz="4400" dirty="0">
                <a:solidFill>
                  <a:srgbClr val="595959"/>
                </a:solidFill>
                <a:latin typeface="Sofia Pro Light" panose="00000400000000000000" pitchFamily="50" charset="0"/>
                <a:cs typeface="Segoe UI Light"/>
              </a:rPr>
              <a:t>…TBD</a:t>
            </a:r>
          </a:p>
        </p:txBody>
      </p:sp>
    </p:spTree>
    <p:extLst>
      <p:ext uri="{BB962C8B-B14F-4D97-AF65-F5344CB8AC3E}">
        <p14:creationId xmlns:p14="http://schemas.microsoft.com/office/powerpoint/2010/main" val="20689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A356DE54-BD0E-491B-9129-C9CC5275AF53}"/>
              </a:ext>
            </a:extLst>
          </p:cNvPr>
          <p:cNvSpPr>
            <a:spLocks noChangeArrowheads="1"/>
          </p:cNvSpPr>
          <p:nvPr/>
        </p:nvSpPr>
        <p:spPr bwMode="auto">
          <a:xfrm>
            <a:off x="0" y="-57150"/>
            <a:ext cx="24384000" cy="13716000"/>
          </a:xfrm>
          <a:prstGeom prst="rect">
            <a:avLst/>
          </a:prstGeom>
          <a:solidFill>
            <a:srgbClr val="93CDAD"/>
          </a:solidFill>
          <a:ln>
            <a:noFill/>
          </a:ln>
        </p:spPr>
        <p:txBody>
          <a:bodyPr lIns="38100" tIns="38100" rIns="38100" bIns="38100" anchor="ctr">
            <a:spAutoFit/>
          </a:bodyPr>
          <a:lstStyle/>
          <a:p>
            <a:pPr eaLnBrk="1"/>
            <a:endParaRPr lang="en-US" altLang="en-US"/>
          </a:p>
        </p:txBody>
      </p:sp>
      <p:sp>
        <p:nvSpPr>
          <p:cNvPr id="11" name="Text Box 3">
            <a:extLst>
              <a:ext uri="{FF2B5EF4-FFF2-40B4-BE49-F238E27FC236}">
                <a16:creationId xmlns:a16="http://schemas.microsoft.com/office/drawing/2014/main" id="{D749D89A-5F92-4A21-AC08-C91E829825CB}"/>
              </a:ext>
            </a:extLst>
          </p:cNvPr>
          <p:cNvSpPr txBox="1">
            <a:spLocks/>
          </p:cNvSpPr>
          <p:nvPr/>
        </p:nvSpPr>
        <p:spPr bwMode="auto">
          <a:xfrm>
            <a:off x="9167664" y="5515333"/>
            <a:ext cx="10676420" cy="2253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dirty="0">
                <a:solidFill>
                  <a:schemeClr val="tx1"/>
                </a:solidFill>
                <a:latin typeface="Museo Sans 900" panose="02000000000000000000" pitchFamily="50" charset="0"/>
                <a:ea typeface="Open Sans Semibold" charset="0"/>
                <a:cs typeface="Open Sans Semibold" charset="0"/>
                <a:sym typeface="Poppins Medium" charset="0"/>
              </a:rPr>
              <a:t>ASSUMPTIONS &amp; RISKS</a:t>
            </a:r>
          </a:p>
        </p:txBody>
      </p:sp>
      <p:sp>
        <p:nvSpPr>
          <p:cNvPr id="107524" name="Rounded Rectangle 3">
            <a:extLst>
              <a:ext uri="{FF2B5EF4-FFF2-40B4-BE49-F238E27FC236}">
                <a16:creationId xmlns:a16="http://schemas.microsoft.com/office/drawing/2014/main" id="{CC2382F6-366D-4AC3-BFD1-82E13AE8FC56}"/>
              </a:ext>
            </a:extLst>
          </p:cNvPr>
          <p:cNvSpPr>
            <a:spLocks noChangeArrowheads="1"/>
          </p:cNvSpPr>
          <p:nvPr/>
        </p:nvSpPr>
        <p:spPr bwMode="auto">
          <a:xfrm>
            <a:off x="-1778000" y="4770438"/>
            <a:ext cx="9937750" cy="3671887"/>
          </a:xfrm>
          <a:prstGeom prst="roundRect">
            <a:avLst>
              <a:gd name="adj" fmla="val 50000"/>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spAutoFit/>
          </a:bodyPr>
          <a:lstStyle/>
          <a:p>
            <a:pPr eaLnBrk="1"/>
            <a:endParaRPr lang="en-US" altLang="en-US"/>
          </a:p>
        </p:txBody>
      </p:sp>
      <p:sp>
        <p:nvSpPr>
          <p:cNvPr id="107525" name="Oval 4">
            <a:extLst>
              <a:ext uri="{FF2B5EF4-FFF2-40B4-BE49-F238E27FC236}">
                <a16:creationId xmlns:a16="http://schemas.microsoft.com/office/drawing/2014/main" id="{B48D5E14-6511-407E-B95D-669B678011E9}"/>
              </a:ext>
            </a:extLst>
          </p:cNvPr>
          <p:cNvSpPr>
            <a:spLocks noChangeArrowheads="1"/>
          </p:cNvSpPr>
          <p:nvPr/>
        </p:nvSpPr>
        <p:spPr bwMode="auto">
          <a:xfrm>
            <a:off x="4887913" y="5186363"/>
            <a:ext cx="2840037" cy="2840037"/>
          </a:xfrm>
          <a:prstGeom prst="ellipse">
            <a:avLst/>
          </a:prstGeom>
          <a:solidFill>
            <a:srgbClr val="93CDAD"/>
          </a:solidFill>
          <a:ln>
            <a:noFill/>
          </a:ln>
        </p:spPr>
        <p:txBody>
          <a:bodyPr lIns="38100" tIns="38100" rIns="38100" bIns="38100" anchor="ctr">
            <a:spAutoFit/>
          </a:bodyPr>
          <a:lstStyle/>
          <a:p>
            <a:pPr eaLnBrk="1"/>
            <a:endParaRPr lang="en-US" altLang="en-US"/>
          </a:p>
        </p:txBody>
      </p:sp>
      <p:sp>
        <p:nvSpPr>
          <p:cNvPr id="13" name="Text Box 3">
            <a:extLst>
              <a:ext uri="{FF2B5EF4-FFF2-40B4-BE49-F238E27FC236}">
                <a16:creationId xmlns:a16="http://schemas.microsoft.com/office/drawing/2014/main" id="{E7B9D693-2D39-4FCD-87F7-5A97D5AA49EA}"/>
              </a:ext>
            </a:extLst>
          </p:cNvPr>
          <p:cNvSpPr txBox="1">
            <a:spLocks/>
          </p:cNvSpPr>
          <p:nvPr/>
        </p:nvSpPr>
        <p:spPr bwMode="auto">
          <a:xfrm>
            <a:off x="4887913" y="5921375"/>
            <a:ext cx="2840037"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8000" b="1" dirty="0">
                <a:solidFill>
                  <a:schemeClr val="tx2"/>
                </a:solidFill>
                <a:latin typeface="Open Sans Semibold" charset="0"/>
                <a:ea typeface="Open Sans Semibold" charset="0"/>
                <a:cs typeface="Open Sans Semibold" charset="0"/>
                <a:sym typeface="Poppins Medium" charset="0"/>
              </a:rPr>
              <a:t>04</a:t>
            </a:r>
            <a:endParaRPr lang="x-none" altLang="x-none" sz="8000" b="1" dirty="0">
              <a:solidFill>
                <a:schemeClr val="tx2"/>
              </a:solidFill>
              <a:latin typeface="Open Sans Semibold" charset="0"/>
              <a:ea typeface="Open Sans Semibold" charset="0"/>
              <a:cs typeface="Open Sans Semibold" charset="0"/>
              <a:sym typeface="Poppins Medium" charset="0"/>
            </a:endParaRPr>
          </a:p>
        </p:txBody>
      </p:sp>
      <p:pic>
        <p:nvPicPr>
          <p:cNvPr id="15362" name="Picture 2">
            <a:extLst>
              <a:ext uri="{FF2B5EF4-FFF2-40B4-BE49-F238E27FC236}">
                <a16:creationId xmlns:a16="http://schemas.microsoft.com/office/drawing/2014/main" id="{88CEA3CD-66B6-4AED-9B07-DC82B2B43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8664" y="7261058"/>
            <a:ext cx="5758870" cy="5770388"/>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B56B599D-AAC2-68FB-5DF1-19CD4123B4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12749348"/>
            <a:ext cx="2463117" cy="872647"/>
          </a:xfrm>
          <a:prstGeom prst="rect">
            <a:avLst/>
          </a:prstGeom>
        </p:spPr>
      </p:pic>
    </p:spTree>
    <p:extLst>
      <p:ext uri="{BB962C8B-B14F-4D97-AF65-F5344CB8AC3E}">
        <p14:creationId xmlns:p14="http://schemas.microsoft.com/office/powerpoint/2010/main" val="384862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1C02D6-7DE2-46D8-8277-EBAEA8935B00}"/>
              </a:ext>
            </a:extLst>
          </p:cNvPr>
          <p:cNvSpPr txBox="1"/>
          <p:nvPr/>
        </p:nvSpPr>
        <p:spPr>
          <a:xfrm>
            <a:off x="1235756" y="2853200"/>
            <a:ext cx="22592431" cy="8202245"/>
          </a:xfrm>
          <a:prstGeom prst="rect">
            <a:avLst/>
          </a:prstGeom>
          <a:noFill/>
        </p:spPr>
        <p:txBody>
          <a:bodyPr wrap="square">
            <a:spAutoFit/>
          </a:bodyPr>
          <a:lstStyle/>
          <a:p>
            <a:pPr marL="285750" indent="-285750" defTabSz="914400" eaLnBrk="1" fontAlgn="auto" hangingPunct="1">
              <a:spcBef>
                <a:spcPts val="600"/>
              </a:spcBef>
              <a:spcAft>
                <a:spcPts val="0"/>
              </a:spcAft>
              <a:buFont typeface="Wingdings" panose="05000000000000000000" pitchFamily="2" charset="2"/>
              <a:buChar char="§"/>
              <a:defRPr/>
            </a:pPr>
            <a:r>
              <a:rPr lang="en-US" sz="2800" dirty="0">
                <a:solidFill>
                  <a:schemeClr val="bg1">
                    <a:lumMod val="50000"/>
                  </a:schemeClr>
                </a:solidFill>
                <a:latin typeface="Segoe UI Light" panose="020B0502040204020203" pitchFamily="34" charset="0"/>
                <a:ea typeface="Times New Roman" panose="02020603050405020304" pitchFamily="18" charset="0"/>
                <a:cs typeface="Segoe UI Light" panose="020B0502040204020203" pitchFamily="34" charset="0"/>
              </a:rPr>
              <a:t>It is the expectation that both XYZ Company and Liatrio resources will be working in cooperation and collaboratively with one another. </a:t>
            </a:r>
          </a:p>
          <a:p>
            <a:pPr marL="285750" indent="-285750" defTabSz="914400" eaLnBrk="1" fontAlgn="auto" hangingPunct="1">
              <a:spcBef>
                <a:spcPts val="600"/>
              </a:spcBef>
              <a:spcAft>
                <a:spcPts val="0"/>
              </a:spcAft>
              <a:buFont typeface="Wingdings" panose="05000000000000000000" pitchFamily="2" charset="2"/>
              <a:buChar char="§"/>
              <a:defRPr/>
            </a:pPr>
            <a:r>
              <a:rPr lang="en-US" sz="2800" dirty="0">
                <a:solidFill>
                  <a:schemeClr val="bg1">
                    <a:lumMod val="50000"/>
                  </a:schemeClr>
                </a:solidFill>
                <a:latin typeface="Segoe UI Light" panose="020B0502040204020203" pitchFamily="34" charset="0"/>
                <a:ea typeface="Times New Roman" panose="02020603050405020304" pitchFamily="18" charset="0"/>
                <a:cs typeface="Segoe UI Light" panose="020B0502040204020203" pitchFamily="34" charset="0"/>
              </a:rPr>
              <a:t>Liatrio will have reasonable access to project participants and stakeholders for requirements, meetings, and feedback in a timely manner. </a:t>
            </a:r>
          </a:p>
          <a:p>
            <a:pPr marL="285750" indent="-285750" defTabSz="914400" eaLnBrk="1" fontAlgn="auto" hangingPunct="1">
              <a:spcBef>
                <a:spcPts val="600"/>
              </a:spcBef>
              <a:spcAft>
                <a:spcPts val="0"/>
              </a:spcAft>
              <a:buFont typeface="Wingdings" panose="05000000000000000000" pitchFamily="2" charset="2"/>
              <a:buChar char="§"/>
              <a:defRPr/>
            </a:pPr>
            <a:r>
              <a:rPr lang="en-US" sz="2800" dirty="0">
                <a:solidFill>
                  <a:schemeClr val="bg1">
                    <a:lumMod val="50000"/>
                  </a:schemeClr>
                </a:solidFill>
                <a:latin typeface="Segoe UI Light" panose="020B0502040204020203" pitchFamily="34" charset="0"/>
                <a:ea typeface="Times New Roman" panose="02020603050405020304" pitchFamily="18" charset="0"/>
                <a:cs typeface="Segoe UI Light" panose="020B0502040204020203" pitchFamily="34" charset="0"/>
              </a:rPr>
              <a:t>Changes impacting the scope of work identified for this project must be managed via a change request. No project changes defined by the SOW shall be implemented until the impact of the change on timeline, budget and resources has been mutually agreed to by the parties in writing and executed as a change request. </a:t>
            </a:r>
          </a:p>
          <a:p>
            <a:pPr marL="285750" indent="-285750" defTabSz="914400" eaLnBrk="1" fontAlgn="auto" hangingPunct="1">
              <a:spcBef>
                <a:spcPts val="600"/>
              </a:spcBef>
              <a:spcAft>
                <a:spcPts val="0"/>
              </a:spcAft>
              <a:buFont typeface="Wingdings" panose="05000000000000000000" pitchFamily="2" charset="2"/>
              <a:buChar char="§"/>
              <a:defRPr/>
            </a:pPr>
            <a:r>
              <a:rPr lang="en-US" sz="2800" dirty="0">
                <a:solidFill>
                  <a:schemeClr val="bg1">
                    <a:lumMod val="50000"/>
                  </a:schemeClr>
                </a:solidFill>
                <a:latin typeface="Segoe UI Light" panose="020B0502040204020203" pitchFamily="34" charset="0"/>
                <a:ea typeface="Times New Roman" panose="02020603050405020304" pitchFamily="18" charset="0"/>
                <a:cs typeface="Segoe UI Light" panose="020B0502040204020203" pitchFamily="34" charset="0"/>
              </a:rPr>
              <a:t>The delivery of this engagement is also dependent upon the coordination of and communication with XYZ Company personnel who have key project knowledge, skills, and input. </a:t>
            </a:r>
          </a:p>
          <a:p>
            <a:pPr marL="285750" indent="-285750" defTabSz="914400" eaLnBrk="1" fontAlgn="auto" hangingPunct="1">
              <a:spcBef>
                <a:spcPts val="600"/>
              </a:spcBef>
              <a:spcAft>
                <a:spcPts val="0"/>
              </a:spcAft>
              <a:buFont typeface="Wingdings" panose="05000000000000000000" pitchFamily="2" charset="2"/>
              <a:buChar char="§"/>
              <a:defRPr/>
            </a:pPr>
            <a:r>
              <a:rPr lang="en-US" sz="2800" dirty="0">
                <a:solidFill>
                  <a:schemeClr val="bg1">
                    <a:lumMod val="50000"/>
                  </a:schemeClr>
                </a:solidFill>
                <a:latin typeface="Segoe UI Light" panose="020B0502040204020203" pitchFamily="34" charset="0"/>
                <a:ea typeface="Times New Roman" panose="02020603050405020304" pitchFamily="18" charset="0"/>
                <a:cs typeface="Segoe UI Light" panose="020B0502040204020203" pitchFamily="34" charset="0"/>
              </a:rPr>
              <a:t>The delivery timeframe and costs provided in the statement of work assume that the required resources will be available at the commencement of the engagement. </a:t>
            </a:r>
          </a:p>
          <a:p>
            <a:pPr marL="285750" indent="-285750" defTabSz="914400" eaLnBrk="1" fontAlgn="auto" hangingPunct="1">
              <a:spcBef>
                <a:spcPts val="600"/>
              </a:spcBef>
              <a:spcAft>
                <a:spcPts val="0"/>
              </a:spcAft>
              <a:buFont typeface="Wingdings" panose="05000000000000000000" pitchFamily="2" charset="2"/>
              <a:buChar char="§"/>
              <a:defRPr/>
            </a:pPr>
            <a:r>
              <a:rPr lang="en-US" sz="2800" dirty="0">
                <a:solidFill>
                  <a:schemeClr val="bg1">
                    <a:lumMod val="50000"/>
                  </a:schemeClr>
                </a:solidFill>
                <a:latin typeface="Segoe UI Light" panose="020B0502040204020203" pitchFamily="34" charset="0"/>
                <a:ea typeface="Times New Roman" panose="02020603050405020304" pitchFamily="18" charset="0"/>
                <a:cs typeface="Segoe UI Light" panose="020B0502040204020203" pitchFamily="34" charset="0"/>
              </a:rPr>
              <a:t>Delays in the timely provision of access to personnel and/or resources may result in increases in costs, delayed deliverables, and/or scope reduction. </a:t>
            </a:r>
          </a:p>
          <a:p>
            <a:pPr marL="285750" indent="-285750" defTabSz="914400" eaLnBrk="1" fontAlgn="auto" hangingPunct="1">
              <a:spcBef>
                <a:spcPts val="600"/>
              </a:spcBef>
              <a:spcAft>
                <a:spcPts val="0"/>
              </a:spcAft>
              <a:buFont typeface="Wingdings" panose="05000000000000000000" pitchFamily="2" charset="2"/>
              <a:buChar char="§"/>
              <a:defRPr/>
            </a:pPr>
            <a:r>
              <a:rPr lang="en-US" sz="2800" dirty="0">
                <a:solidFill>
                  <a:schemeClr val="bg1">
                    <a:lumMod val="50000"/>
                  </a:schemeClr>
                </a:solidFill>
                <a:latin typeface="Segoe UI Light" panose="020B0502040204020203" pitchFamily="34" charset="0"/>
                <a:ea typeface="Times New Roman" panose="02020603050405020304" pitchFamily="18" charset="0"/>
                <a:cs typeface="Segoe UI Light" panose="020B0502040204020203" pitchFamily="34" charset="0"/>
              </a:rPr>
              <a:t>To help ensure the success, all requests for information from XYZ Company individuals shall be turned around within two (2) business days. </a:t>
            </a:r>
          </a:p>
          <a:p>
            <a:pPr marL="285750" indent="-285750" defTabSz="914400" eaLnBrk="1" fontAlgn="auto" hangingPunct="1">
              <a:spcBef>
                <a:spcPts val="600"/>
              </a:spcBef>
              <a:spcAft>
                <a:spcPts val="0"/>
              </a:spcAft>
              <a:buFont typeface="Wingdings" panose="05000000000000000000" pitchFamily="2" charset="2"/>
              <a:buChar char="§"/>
              <a:defRPr/>
            </a:pPr>
            <a:r>
              <a:rPr lang="en-US" sz="2800" dirty="0">
                <a:solidFill>
                  <a:schemeClr val="bg1">
                    <a:lumMod val="50000"/>
                  </a:schemeClr>
                </a:solidFill>
                <a:latin typeface="Segoe UI Light" panose="020B0502040204020203" pitchFamily="34" charset="0"/>
                <a:ea typeface="Times New Roman" panose="02020603050405020304" pitchFamily="18" charset="0"/>
                <a:cs typeface="Segoe UI Light" panose="020B0502040204020203" pitchFamily="34" charset="0"/>
              </a:rPr>
              <a:t>All 3rd party software is the responsibility of XYZ Company and will perform according to its specifications. </a:t>
            </a:r>
          </a:p>
          <a:p>
            <a:pPr marL="285750" indent="-285750" defTabSz="914400" eaLnBrk="1" fontAlgn="auto" hangingPunct="1">
              <a:spcBef>
                <a:spcPts val="600"/>
              </a:spcBef>
              <a:spcAft>
                <a:spcPts val="0"/>
              </a:spcAft>
              <a:buFont typeface="Wingdings" panose="05000000000000000000" pitchFamily="2" charset="2"/>
              <a:buChar char="§"/>
              <a:defRPr/>
            </a:pPr>
            <a:r>
              <a:rPr lang="en-US" sz="2800" dirty="0">
                <a:solidFill>
                  <a:schemeClr val="bg1">
                    <a:lumMod val="50000"/>
                  </a:schemeClr>
                </a:solidFill>
                <a:latin typeface="Segoe UI Light" panose="020B0502040204020203" pitchFamily="34" charset="0"/>
                <a:ea typeface="Times New Roman" panose="02020603050405020304" pitchFamily="18" charset="0"/>
                <a:cs typeface="Segoe UI Light" panose="020B0502040204020203" pitchFamily="34" charset="0"/>
              </a:rPr>
              <a:t>Based on further review of the complexity of the project, requirements, and strategy, Liatrio may add or remove roles to ensure success of the engagement.</a:t>
            </a:r>
          </a:p>
          <a:p>
            <a:pPr marL="285750" indent="-285750" defTabSz="914400" eaLnBrk="1" fontAlgn="auto" hangingPunct="1">
              <a:spcBef>
                <a:spcPts val="600"/>
              </a:spcBef>
              <a:spcAft>
                <a:spcPts val="0"/>
              </a:spcAft>
              <a:buFont typeface="Wingdings" panose="05000000000000000000" pitchFamily="2" charset="2"/>
              <a:buChar char="§"/>
              <a:defRPr/>
            </a:pPr>
            <a:r>
              <a:rPr lang="en-US" sz="2800" dirty="0">
                <a:solidFill>
                  <a:schemeClr val="bg1">
                    <a:lumMod val="50000"/>
                  </a:schemeClr>
                </a:solidFill>
                <a:latin typeface="Segoe UI Light" panose="020B0502040204020203" pitchFamily="34" charset="0"/>
                <a:ea typeface="Times New Roman" panose="02020603050405020304" pitchFamily="18" charset="0"/>
                <a:cs typeface="Segoe UI Light" panose="020B0502040204020203" pitchFamily="34" charset="0"/>
              </a:rPr>
              <a:t>Master Data Management processes are out of scope for this engagement.</a:t>
            </a:r>
          </a:p>
          <a:p>
            <a:pPr marL="285750" indent="-285750" defTabSz="914400" eaLnBrk="1" fontAlgn="auto" hangingPunct="1">
              <a:spcBef>
                <a:spcPts val="600"/>
              </a:spcBef>
              <a:spcAft>
                <a:spcPts val="0"/>
              </a:spcAft>
              <a:buFont typeface="Wingdings" panose="05000000000000000000" pitchFamily="2" charset="2"/>
              <a:buChar char="§"/>
              <a:defRPr/>
            </a:pPr>
            <a:endParaRPr lang="en-US" sz="2800" dirty="0">
              <a:solidFill>
                <a:schemeClr val="bg1">
                  <a:lumMod val="50000"/>
                </a:schemeClr>
              </a:solidFill>
              <a:latin typeface="Segoe UI Light" panose="020B0502040204020203" pitchFamily="34" charset="0"/>
              <a:ea typeface="Times New Roman" panose="02020603050405020304" pitchFamily="18" charset="0"/>
              <a:cs typeface="Segoe UI Light" panose="020B0502040204020203" pitchFamily="34" charset="0"/>
            </a:endParaRPr>
          </a:p>
          <a:p>
            <a:pPr marL="285750" indent="-285750" defTabSz="914400" eaLnBrk="1" fontAlgn="auto" hangingPunct="1">
              <a:spcBef>
                <a:spcPts val="600"/>
              </a:spcBef>
              <a:spcAft>
                <a:spcPts val="0"/>
              </a:spcAft>
              <a:buFont typeface="Wingdings" panose="05000000000000000000" pitchFamily="2" charset="2"/>
              <a:buChar char="§"/>
              <a:defRPr/>
            </a:pPr>
            <a:endParaRPr lang="en-US" sz="2400" dirty="0">
              <a:solidFill>
                <a:schemeClr val="bg1">
                  <a:lumMod val="50000"/>
                </a:schemeClr>
              </a:solidFill>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16" name="TextBox 15">
            <a:extLst>
              <a:ext uri="{FF2B5EF4-FFF2-40B4-BE49-F238E27FC236}">
                <a16:creationId xmlns:a16="http://schemas.microsoft.com/office/drawing/2014/main" id="{AE3BE1DD-A698-49DF-B05E-06A3290A9449}"/>
              </a:ext>
            </a:extLst>
          </p:cNvPr>
          <p:cNvSpPr txBox="1"/>
          <p:nvPr/>
        </p:nvSpPr>
        <p:spPr>
          <a:xfrm>
            <a:off x="1235756" y="950913"/>
            <a:ext cx="9826793" cy="923330"/>
          </a:xfrm>
          <a:prstGeom prst="rect">
            <a:avLst/>
          </a:prstGeom>
          <a:noFill/>
        </p:spPr>
        <p:txBody>
          <a:bodyPr wrap="none" rtlCol="0">
            <a:spAutoFit/>
          </a:bodyPr>
          <a:lstStyle/>
          <a:p>
            <a:r>
              <a:rPr kumimoji="0" lang="en-US" sz="5400" b="1" i="0" u="none" strike="noStrike" kern="1200" cap="none" spc="0" normalizeH="0" baseline="0" noProof="0">
                <a:ln>
                  <a:noFill/>
                </a:ln>
                <a:solidFill>
                  <a:srgbClr val="252D30"/>
                </a:solidFill>
                <a:effectLst/>
                <a:uLnTx/>
                <a:uFillTx/>
                <a:latin typeface="Museo Sans 900"/>
                <a:cs typeface="Segoe UI Light"/>
                <a:sym typeface="Poppins" charset="0"/>
              </a:rPr>
              <a:t>Our Approach</a:t>
            </a:r>
            <a:r>
              <a:rPr kumimoji="0" lang="en-US" sz="4800" b="0" i="0" u="none" strike="noStrike" kern="1200" cap="none" spc="0" normalizeH="0" baseline="0" noProof="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a:ln>
                  <a:noFill/>
                </a:ln>
                <a:solidFill>
                  <a:srgbClr val="252D30"/>
                </a:solidFill>
                <a:effectLst/>
                <a:uLnTx/>
                <a:uFillTx/>
                <a:latin typeface="Segoe UI Light"/>
                <a:cs typeface="Segoe UI Light"/>
                <a:sym typeface="Poppins" charset="0"/>
              </a:rPr>
              <a:t>Project Assumptions</a:t>
            </a:r>
          </a:p>
        </p:txBody>
      </p:sp>
    </p:spTree>
    <p:extLst>
      <p:ext uri="{BB962C8B-B14F-4D97-AF65-F5344CB8AC3E}">
        <p14:creationId xmlns:p14="http://schemas.microsoft.com/office/powerpoint/2010/main" val="2738533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E3BE1DD-A698-49DF-B05E-06A3290A9449}"/>
              </a:ext>
            </a:extLst>
          </p:cNvPr>
          <p:cNvSpPr txBox="1"/>
          <p:nvPr/>
        </p:nvSpPr>
        <p:spPr>
          <a:xfrm>
            <a:off x="1235756" y="950913"/>
            <a:ext cx="7774949" cy="923330"/>
          </a:xfrm>
          <a:prstGeom prst="rect">
            <a:avLst/>
          </a:prstGeom>
          <a:noFill/>
        </p:spPr>
        <p:txBody>
          <a:bodyPr wrap="none" rtlCol="0">
            <a:spAutoFit/>
          </a:bodyPr>
          <a:lstStyle/>
          <a:p>
            <a:r>
              <a:rPr kumimoji="0" lang="en-US" sz="5400" b="1" i="0" u="none" strike="noStrike" kern="1200" cap="none" spc="0" normalizeH="0" baseline="0" noProof="0">
                <a:ln>
                  <a:noFill/>
                </a:ln>
                <a:solidFill>
                  <a:srgbClr val="252D30"/>
                </a:solidFill>
                <a:effectLst/>
                <a:uLnTx/>
                <a:uFillTx/>
                <a:latin typeface="Museo Sans 900"/>
                <a:cs typeface="Segoe UI Light"/>
                <a:sym typeface="Poppins" charset="0"/>
              </a:rPr>
              <a:t>Our Approach</a:t>
            </a:r>
            <a:r>
              <a:rPr kumimoji="0" lang="en-US" sz="4800" b="0" i="0" u="none" strike="noStrike" kern="1200" cap="none" spc="0" normalizeH="0" baseline="0" noProof="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a:ln>
                  <a:noFill/>
                </a:ln>
                <a:solidFill>
                  <a:srgbClr val="252D30"/>
                </a:solidFill>
                <a:effectLst/>
                <a:uLnTx/>
                <a:uFillTx/>
                <a:latin typeface="Segoe UI Light"/>
                <a:cs typeface="Segoe UI Light"/>
                <a:sym typeface="Poppins" charset="0"/>
              </a:rPr>
              <a:t>Project Risks</a:t>
            </a:r>
          </a:p>
        </p:txBody>
      </p:sp>
      <p:graphicFrame>
        <p:nvGraphicFramePr>
          <p:cNvPr id="2" name="Table 1">
            <a:extLst>
              <a:ext uri="{FF2B5EF4-FFF2-40B4-BE49-F238E27FC236}">
                <a16:creationId xmlns:a16="http://schemas.microsoft.com/office/drawing/2014/main" id="{A111ACCC-3F4B-4CC2-ACE5-71F453AD9D71}"/>
              </a:ext>
            </a:extLst>
          </p:cNvPr>
          <p:cNvGraphicFramePr>
            <a:graphicFrameLocks noGrp="1"/>
          </p:cNvGraphicFramePr>
          <p:nvPr>
            <p:extLst>
              <p:ext uri="{D42A27DB-BD31-4B8C-83A1-F6EECF244321}">
                <p14:modId xmlns:p14="http://schemas.microsoft.com/office/powerpoint/2010/main" val="733946834"/>
              </p:ext>
            </p:extLst>
          </p:nvPr>
        </p:nvGraphicFramePr>
        <p:xfrm>
          <a:off x="1028700" y="2893206"/>
          <a:ext cx="21983699" cy="7929588"/>
        </p:xfrm>
        <a:graphic>
          <a:graphicData uri="http://schemas.openxmlformats.org/drawingml/2006/table">
            <a:tbl>
              <a:tblPr/>
              <a:tblGrid>
                <a:gridCol w="1502966">
                  <a:extLst>
                    <a:ext uri="{9D8B030D-6E8A-4147-A177-3AD203B41FA5}">
                      <a16:colId xmlns:a16="http://schemas.microsoft.com/office/drawing/2014/main" val="15825523"/>
                    </a:ext>
                  </a:extLst>
                </a:gridCol>
                <a:gridCol w="7214707">
                  <a:extLst>
                    <a:ext uri="{9D8B030D-6E8A-4147-A177-3AD203B41FA5}">
                      <a16:colId xmlns:a16="http://schemas.microsoft.com/office/drawing/2014/main" val="3461650841"/>
                    </a:ext>
                  </a:extLst>
                </a:gridCol>
                <a:gridCol w="2274176">
                  <a:extLst>
                    <a:ext uri="{9D8B030D-6E8A-4147-A177-3AD203B41FA5}">
                      <a16:colId xmlns:a16="http://schemas.microsoft.com/office/drawing/2014/main" val="2181870596"/>
                    </a:ext>
                  </a:extLst>
                </a:gridCol>
                <a:gridCol w="4582810">
                  <a:extLst>
                    <a:ext uri="{9D8B030D-6E8A-4147-A177-3AD203B41FA5}">
                      <a16:colId xmlns:a16="http://schemas.microsoft.com/office/drawing/2014/main" val="2647841324"/>
                    </a:ext>
                  </a:extLst>
                </a:gridCol>
                <a:gridCol w="6409040">
                  <a:extLst>
                    <a:ext uri="{9D8B030D-6E8A-4147-A177-3AD203B41FA5}">
                      <a16:colId xmlns:a16="http://schemas.microsoft.com/office/drawing/2014/main" val="1198111386"/>
                    </a:ext>
                  </a:extLst>
                </a:gridCol>
              </a:tblGrid>
              <a:tr h="495300">
                <a:tc>
                  <a:txBody>
                    <a:bodyPr/>
                    <a:lstStyle/>
                    <a:p>
                      <a:pPr algn="l" rtl="0" fontAlgn="base"/>
                      <a:r>
                        <a:rPr lang="en-US" sz="2400" b="1" i="0">
                          <a:solidFill>
                            <a:sysClr val="windowText" lastClr="000000"/>
                          </a:solidFill>
                          <a:effectLst/>
                          <a:latin typeface="Segoe UI Light" panose="020B0502040204020203" pitchFamily="34" charset="0"/>
                        </a:rPr>
                        <a:t>No. </a:t>
                      </a:r>
                      <a:endParaRPr lang="en-US" sz="4800" b="1" i="0">
                        <a:solidFill>
                          <a:sysClr val="windowText" lastClr="000000"/>
                        </a:solidFill>
                        <a:effectLst/>
                      </a:endParaRPr>
                    </a:p>
                  </a:txBody>
                  <a:tcPr>
                    <a:lnL w="9525" cap="flat" cmpd="sng" algn="ctr">
                      <a:solidFill>
                        <a:srgbClr val="A5A5A5"/>
                      </a:solidFill>
                      <a:prstDash val="solid"/>
                      <a:round/>
                      <a:headEnd type="none" w="med" len="med"/>
                      <a:tailEnd type="none" w="med" len="med"/>
                    </a:lnL>
                    <a:lnR>
                      <a:noFill/>
                    </a:lnR>
                    <a:lnT w="9525" cap="flat" cmpd="sng" algn="ctr">
                      <a:solidFill>
                        <a:srgbClr val="A5A5A5"/>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A5A5A5"/>
                    </a:solidFill>
                  </a:tcPr>
                </a:tc>
                <a:tc>
                  <a:txBody>
                    <a:bodyPr/>
                    <a:lstStyle/>
                    <a:p>
                      <a:pPr algn="l" rtl="0" fontAlgn="base"/>
                      <a:r>
                        <a:rPr lang="en-US" sz="2400" b="1" i="0">
                          <a:solidFill>
                            <a:sysClr val="windowText" lastClr="000000"/>
                          </a:solidFill>
                          <a:effectLst/>
                          <a:latin typeface="Segoe UI Light" panose="020B0502040204020203" pitchFamily="34" charset="0"/>
                        </a:rPr>
                        <a:t>Risk Item </a:t>
                      </a:r>
                      <a:endParaRPr lang="en-US" sz="4800" b="1" i="0">
                        <a:solidFill>
                          <a:sysClr val="windowText" lastClr="000000"/>
                        </a:solidFill>
                        <a:effectLst/>
                      </a:endParaRPr>
                    </a:p>
                  </a:txBody>
                  <a:tcPr>
                    <a:lnL>
                      <a:noFill/>
                    </a:lnL>
                    <a:lnR>
                      <a:noFill/>
                    </a:lnR>
                    <a:lnT w="9525" cap="flat" cmpd="sng" algn="ctr">
                      <a:solidFill>
                        <a:srgbClr val="A5A5A5"/>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A5A5A5"/>
                    </a:solidFill>
                  </a:tcPr>
                </a:tc>
                <a:tc>
                  <a:txBody>
                    <a:bodyPr/>
                    <a:lstStyle/>
                    <a:p>
                      <a:pPr algn="l" rtl="0" fontAlgn="base"/>
                      <a:r>
                        <a:rPr lang="en-US" sz="2400" b="1" i="0">
                          <a:solidFill>
                            <a:sysClr val="windowText" lastClr="000000"/>
                          </a:solidFill>
                          <a:effectLst/>
                          <a:latin typeface="Segoe UI Light" panose="020B0502040204020203" pitchFamily="34" charset="0"/>
                        </a:rPr>
                        <a:t>Probability </a:t>
                      </a:r>
                      <a:endParaRPr lang="en-US" sz="4800" b="1" i="0">
                        <a:solidFill>
                          <a:sysClr val="windowText" lastClr="000000"/>
                        </a:solidFill>
                        <a:effectLst/>
                      </a:endParaRPr>
                    </a:p>
                  </a:txBody>
                  <a:tcPr>
                    <a:lnL>
                      <a:noFill/>
                    </a:lnL>
                    <a:lnR>
                      <a:noFill/>
                    </a:lnR>
                    <a:lnT w="9525" cap="flat" cmpd="sng" algn="ctr">
                      <a:solidFill>
                        <a:srgbClr val="A5A5A5"/>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A5A5A5"/>
                    </a:solidFill>
                  </a:tcPr>
                </a:tc>
                <a:tc>
                  <a:txBody>
                    <a:bodyPr/>
                    <a:lstStyle/>
                    <a:p>
                      <a:pPr algn="l" rtl="0" fontAlgn="base"/>
                      <a:r>
                        <a:rPr lang="en-US" sz="2400" b="1" i="0">
                          <a:solidFill>
                            <a:sysClr val="windowText" lastClr="000000"/>
                          </a:solidFill>
                          <a:effectLst/>
                          <a:latin typeface="Segoe UI Light" panose="020B0502040204020203" pitchFamily="34" charset="0"/>
                        </a:rPr>
                        <a:t>Impact </a:t>
                      </a:r>
                      <a:endParaRPr lang="en-US" sz="4800" b="1" i="0">
                        <a:solidFill>
                          <a:sysClr val="windowText" lastClr="000000"/>
                        </a:solidFill>
                        <a:effectLst/>
                      </a:endParaRPr>
                    </a:p>
                  </a:txBody>
                  <a:tcPr>
                    <a:lnL>
                      <a:noFill/>
                    </a:lnL>
                    <a:lnR>
                      <a:noFill/>
                    </a:lnR>
                    <a:lnT w="9525" cap="flat" cmpd="sng" algn="ctr">
                      <a:solidFill>
                        <a:srgbClr val="A5A5A5"/>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A5A5A5"/>
                    </a:solidFill>
                  </a:tcPr>
                </a:tc>
                <a:tc>
                  <a:txBody>
                    <a:bodyPr/>
                    <a:lstStyle/>
                    <a:p>
                      <a:pPr algn="l" rtl="0" fontAlgn="base"/>
                      <a:r>
                        <a:rPr lang="en-US" sz="2400" b="1" i="0">
                          <a:solidFill>
                            <a:sysClr val="windowText" lastClr="000000"/>
                          </a:solidFill>
                          <a:effectLst/>
                          <a:latin typeface="Segoe UI Light" panose="020B0502040204020203" pitchFamily="34" charset="0"/>
                        </a:rPr>
                        <a:t>Mitigation Plan </a:t>
                      </a:r>
                      <a:endParaRPr lang="en-US" sz="4800" b="1" i="0">
                        <a:solidFill>
                          <a:sysClr val="windowText" lastClr="000000"/>
                        </a:solidFill>
                        <a:effectLst/>
                      </a:endParaRPr>
                    </a:p>
                  </a:txBody>
                  <a:tcPr>
                    <a:lnL>
                      <a:noFill/>
                    </a:lnL>
                    <a:lnR w="9525" cap="flat" cmpd="sng" algn="ctr">
                      <a:solidFill>
                        <a:srgbClr val="A5A5A5"/>
                      </a:solidFill>
                      <a:prstDash val="solid"/>
                      <a:round/>
                      <a:headEnd type="none" w="med" len="med"/>
                      <a:tailEnd type="none" w="med" len="med"/>
                    </a:lnR>
                    <a:lnT w="9525" cap="flat" cmpd="sng" algn="ctr">
                      <a:solidFill>
                        <a:srgbClr val="A5A5A5"/>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A5A5A5"/>
                    </a:solidFill>
                  </a:tcPr>
                </a:tc>
                <a:extLst>
                  <a:ext uri="{0D108BD9-81ED-4DB2-BD59-A6C34878D82A}">
                    <a16:rowId xmlns:a16="http://schemas.microsoft.com/office/drawing/2014/main" val="374811475"/>
                  </a:ext>
                </a:extLst>
              </a:tr>
              <a:tr h="2437176">
                <a:tc>
                  <a:txBody>
                    <a:bodyPr/>
                    <a:lstStyle/>
                    <a:p>
                      <a:pPr algn="l" rtl="0" fontAlgn="base"/>
                      <a:r>
                        <a:rPr lang="en-US" sz="2000" b="1" i="0">
                          <a:solidFill>
                            <a:srgbClr val="595959"/>
                          </a:solidFill>
                          <a:effectLst/>
                          <a:latin typeface="Segoe UI Light" panose="020B0502040204020203" pitchFamily="34" charset="0"/>
                        </a:rPr>
                        <a:t>1 </a:t>
                      </a:r>
                      <a:endParaRPr lang="en-US" sz="4800" b="1"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tc>
                  <a:txBody>
                    <a:bodyPr/>
                    <a:lstStyle/>
                    <a:p>
                      <a:pPr algn="l" rtl="0" fontAlgn="base"/>
                      <a:r>
                        <a:rPr lang="en-US" sz="2000" b="0" i="0" dirty="0">
                          <a:solidFill>
                            <a:srgbClr val="595959"/>
                          </a:solidFill>
                          <a:effectLst/>
                          <a:latin typeface="Segoe UI Light" panose="020B0502040204020203" pitchFamily="34" charset="0"/>
                        </a:rPr>
                        <a:t>Scope Creep - Accumulating small to medium sized increases in scope (based on prior assumptions and new information), which taken individually are not seen as significant, but which together dramatically affect the timeline and cost of the project. </a:t>
                      </a:r>
                      <a:endParaRPr lang="en-US" sz="4800" b="0" i="0" dirty="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tc>
                  <a:txBody>
                    <a:bodyPr/>
                    <a:lstStyle/>
                    <a:p>
                      <a:pPr algn="l" rtl="0" fontAlgn="base"/>
                      <a:r>
                        <a:rPr lang="en-US" sz="2000" b="0" i="0">
                          <a:solidFill>
                            <a:srgbClr val="595959"/>
                          </a:solidFill>
                          <a:effectLst/>
                          <a:latin typeface="Segoe UI Light" panose="020B0502040204020203" pitchFamily="34" charset="0"/>
                        </a:rPr>
                        <a:t>High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tc>
                  <a:txBody>
                    <a:bodyPr/>
                    <a:lstStyle/>
                    <a:p>
                      <a:pPr algn="l" rtl="0" fontAlgn="base"/>
                      <a:r>
                        <a:rPr lang="en-US" sz="2000" b="0" i="0">
                          <a:solidFill>
                            <a:srgbClr val="595959"/>
                          </a:solidFill>
                          <a:effectLst/>
                          <a:latin typeface="Segoe UI Light" panose="020B0502040204020203" pitchFamily="34" charset="0"/>
                        </a:rPr>
                        <a:t>Affects project costs and timelines, both because of the change and because of the effort of managing the change.  May also affect the integrity of the design or architecture.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tc>
                  <a:txBody>
                    <a:bodyPr/>
                    <a:lstStyle/>
                    <a:p>
                      <a:pPr algn="l" rtl="0" fontAlgn="base"/>
                      <a:r>
                        <a:rPr lang="en-US" sz="2000" b="0" i="0">
                          <a:solidFill>
                            <a:srgbClr val="595959"/>
                          </a:solidFill>
                          <a:effectLst/>
                          <a:latin typeface="Segoe UI Light" panose="020B0502040204020203" pitchFamily="34" charset="0"/>
                        </a:rPr>
                        <a:t>Establishment and enforcement of a change control mechanism.  Implementation of written change notifications followed by re-estimations of cost and timelines.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892453999"/>
                  </a:ext>
                </a:extLst>
              </a:tr>
              <a:tr h="1083189">
                <a:tc>
                  <a:txBody>
                    <a:bodyPr/>
                    <a:lstStyle/>
                    <a:p>
                      <a:pPr algn="l" rtl="0" fontAlgn="base"/>
                      <a:r>
                        <a:rPr lang="en-US" sz="2000" b="1" i="0">
                          <a:solidFill>
                            <a:srgbClr val="595959"/>
                          </a:solidFill>
                          <a:effectLst/>
                          <a:latin typeface="Segoe UI Light" panose="020B0502040204020203" pitchFamily="34" charset="0"/>
                        </a:rPr>
                        <a:t>2 </a:t>
                      </a:r>
                      <a:endParaRPr lang="en-US" sz="4800" b="1"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tcPr>
                </a:tc>
                <a:tc>
                  <a:txBody>
                    <a:bodyPr/>
                    <a:lstStyle/>
                    <a:p>
                      <a:pPr algn="l" rtl="0" fontAlgn="base"/>
                      <a:r>
                        <a:rPr lang="en-US" sz="2000" b="0" i="0">
                          <a:solidFill>
                            <a:srgbClr val="595959"/>
                          </a:solidFill>
                          <a:effectLst/>
                          <a:latin typeface="Segoe UI Light" panose="020B0502040204020203" pitchFamily="34" charset="0"/>
                        </a:rPr>
                        <a:t>Availability of Client Staff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tcPr>
                </a:tc>
                <a:tc>
                  <a:txBody>
                    <a:bodyPr/>
                    <a:lstStyle/>
                    <a:p>
                      <a:pPr algn="l" rtl="0" fontAlgn="base"/>
                      <a:r>
                        <a:rPr lang="en-US" sz="2000" b="0" i="0">
                          <a:solidFill>
                            <a:srgbClr val="595959"/>
                          </a:solidFill>
                          <a:effectLst/>
                          <a:latin typeface="Segoe UI Light" panose="020B0502040204020203" pitchFamily="34" charset="0"/>
                        </a:rPr>
                        <a:t>Med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tcPr>
                </a:tc>
                <a:tc>
                  <a:txBody>
                    <a:bodyPr/>
                    <a:lstStyle/>
                    <a:p>
                      <a:pPr algn="l" rtl="0" fontAlgn="base"/>
                      <a:r>
                        <a:rPr lang="en-US" sz="2000" b="0" i="0">
                          <a:solidFill>
                            <a:srgbClr val="595959"/>
                          </a:solidFill>
                          <a:effectLst/>
                          <a:latin typeface="Segoe UI Light" panose="020B0502040204020203" pitchFamily="34" charset="0"/>
                        </a:rPr>
                        <a:t>Project budget and timeline may need to be adjusted.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tcPr>
                </a:tc>
                <a:tc>
                  <a:txBody>
                    <a:bodyPr/>
                    <a:lstStyle/>
                    <a:p>
                      <a:pPr algn="l" rtl="0" fontAlgn="base"/>
                      <a:r>
                        <a:rPr lang="en-US" sz="2000" b="0" i="0">
                          <a:solidFill>
                            <a:srgbClr val="595959"/>
                          </a:solidFill>
                          <a:effectLst/>
                          <a:latin typeface="Segoe UI Light" panose="020B0502040204020203" pitchFamily="34" charset="0"/>
                        </a:rPr>
                        <a:t>Complete detailed structure of meetings and timelines to ensure availability.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819405390"/>
                  </a:ext>
                </a:extLst>
              </a:tr>
              <a:tr h="1660890">
                <a:tc>
                  <a:txBody>
                    <a:bodyPr/>
                    <a:lstStyle/>
                    <a:p>
                      <a:pPr algn="l" rtl="0" fontAlgn="base"/>
                      <a:r>
                        <a:rPr lang="en-US" sz="2000" b="1" i="0">
                          <a:solidFill>
                            <a:srgbClr val="595959"/>
                          </a:solidFill>
                          <a:effectLst/>
                          <a:latin typeface="Segoe UI Light" panose="020B0502040204020203" pitchFamily="34" charset="0"/>
                        </a:rPr>
                        <a:t>3 </a:t>
                      </a:r>
                      <a:endParaRPr lang="en-US" sz="4800" b="1"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tc>
                  <a:txBody>
                    <a:bodyPr/>
                    <a:lstStyle/>
                    <a:p>
                      <a:pPr algn="l" rtl="0" fontAlgn="base"/>
                      <a:r>
                        <a:rPr lang="en-US" sz="2000" b="0" i="0">
                          <a:solidFill>
                            <a:srgbClr val="595959"/>
                          </a:solidFill>
                          <a:effectLst/>
                          <a:latin typeface="Segoe UI Light" panose="020B0502040204020203" pitchFamily="34" charset="0"/>
                        </a:rPr>
                        <a:t>Project costs may vary from estimates included in this document based on additional requirements defined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tc>
                  <a:txBody>
                    <a:bodyPr/>
                    <a:lstStyle/>
                    <a:p>
                      <a:pPr algn="l" rtl="0" fontAlgn="base"/>
                      <a:r>
                        <a:rPr lang="en-US" sz="2000" b="0" i="0">
                          <a:solidFill>
                            <a:srgbClr val="595959"/>
                          </a:solidFill>
                          <a:effectLst/>
                          <a:latin typeface="Segoe UI Light" panose="020B0502040204020203" pitchFamily="34" charset="0"/>
                        </a:rPr>
                        <a:t>Med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tc>
                  <a:txBody>
                    <a:bodyPr/>
                    <a:lstStyle/>
                    <a:p>
                      <a:pPr algn="l" rtl="0" fontAlgn="base"/>
                      <a:r>
                        <a:rPr lang="en-US" sz="2000" b="0" i="0">
                          <a:solidFill>
                            <a:srgbClr val="595959"/>
                          </a:solidFill>
                          <a:effectLst/>
                          <a:latin typeface="Segoe UI Light" panose="020B0502040204020203" pitchFamily="34" charset="0"/>
                        </a:rPr>
                        <a:t>Project budget may need to be adjusted.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tc>
                  <a:txBody>
                    <a:bodyPr/>
                    <a:lstStyle/>
                    <a:p>
                      <a:pPr algn="l" rtl="0" fontAlgn="base"/>
                      <a:r>
                        <a:rPr lang="en-US" sz="2000" b="0" i="0" dirty="0">
                          <a:solidFill>
                            <a:srgbClr val="595959"/>
                          </a:solidFill>
                          <a:effectLst/>
                          <a:latin typeface="Segoe UI Light" panose="020B0502040204020203" pitchFamily="34" charset="0"/>
                        </a:rPr>
                        <a:t>Liatrio will re-estimate project after it has been fully defined and work with the Client to limit scope as needed. </a:t>
                      </a:r>
                      <a:endParaRPr lang="en-US" sz="4800" b="0" i="0" dirty="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04470203"/>
                  </a:ext>
                </a:extLst>
              </a:tr>
              <a:tr h="2253033">
                <a:tc>
                  <a:txBody>
                    <a:bodyPr/>
                    <a:lstStyle/>
                    <a:p>
                      <a:pPr algn="l" rtl="0" fontAlgn="base"/>
                      <a:r>
                        <a:rPr lang="en-US" sz="2000" b="1" i="0">
                          <a:solidFill>
                            <a:srgbClr val="595959"/>
                          </a:solidFill>
                          <a:effectLst/>
                          <a:latin typeface="Segoe UI Light" panose="020B0502040204020203" pitchFamily="34" charset="0"/>
                        </a:rPr>
                        <a:t>4 </a:t>
                      </a:r>
                      <a:endParaRPr lang="en-US" sz="4800" b="1"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tcPr>
                </a:tc>
                <a:tc>
                  <a:txBody>
                    <a:bodyPr/>
                    <a:lstStyle/>
                    <a:p>
                      <a:pPr algn="l" rtl="0" fontAlgn="base"/>
                      <a:r>
                        <a:rPr lang="en-US" sz="2000" b="0" i="0">
                          <a:solidFill>
                            <a:srgbClr val="595959"/>
                          </a:solidFill>
                          <a:effectLst/>
                          <a:latin typeface="Segoe UI Light" panose="020B0502040204020203" pitchFamily="34" charset="0"/>
                        </a:rPr>
                        <a:t>Undocumented business rules and flexibility of rules to accommodate customer satisfaction.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tcPr>
                </a:tc>
                <a:tc>
                  <a:txBody>
                    <a:bodyPr/>
                    <a:lstStyle/>
                    <a:p>
                      <a:pPr algn="l" rtl="0" fontAlgn="base"/>
                      <a:r>
                        <a:rPr lang="en-US" sz="2000" b="0" i="0">
                          <a:solidFill>
                            <a:srgbClr val="595959"/>
                          </a:solidFill>
                          <a:effectLst/>
                          <a:latin typeface="Segoe UI Light" panose="020B0502040204020203" pitchFamily="34" charset="0"/>
                        </a:rPr>
                        <a:t>High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tcPr>
                </a:tc>
                <a:tc>
                  <a:txBody>
                    <a:bodyPr/>
                    <a:lstStyle/>
                    <a:p>
                      <a:pPr algn="l" rtl="0" fontAlgn="base"/>
                      <a:r>
                        <a:rPr lang="en-US" sz="2000" b="0" i="0">
                          <a:solidFill>
                            <a:srgbClr val="595959"/>
                          </a:solidFill>
                          <a:effectLst/>
                          <a:latin typeface="Segoe UI Light" panose="020B0502040204020203" pitchFamily="34" charset="0"/>
                        </a:rPr>
                        <a:t>Impacts project costs and timelines due to increased analysis time and potential delays in decision making process.  </a:t>
                      </a:r>
                      <a:endParaRPr lang="en-US" sz="4800" b="0" i="0">
                        <a:solidFill>
                          <a:srgbClr val="595959"/>
                        </a:solidFill>
                        <a:effectLst/>
                      </a:endParaRPr>
                    </a:p>
                    <a:p>
                      <a:pPr algn="l" rtl="0" fontAlgn="base"/>
                      <a:r>
                        <a:rPr lang="en-US" sz="2000" b="0" i="0">
                          <a:solidFill>
                            <a:srgbClr val="595959"/>
                          </a:solidFill>
                          <a:effectLst/>
                          <a:latin typeface="Segoe UI Light" panose="020B0502040204020203" pitchFamily="34" charset="0"/>
                        </a:rPr>
                        <a:t> </a:t>
                      </a:r>
                      <a:endParaRPr lang="en-US" sz="4800" b="0" i="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tcPr>
                </a:tc>
                <a:tc>
                  <a:txBody>
                    <a:bodyPr/>
                    <a:lstStyle/>
                    <a:p>
                      <a:pPr algn="l" rtl="0" fontAlgn="base"/>
                      <a:r>
                        <a:rPr lang="en-US" sz="2000" b="0" i="0" dirty="0">
                          <a:solidFill>
                            <a:srgbClr val="595959"/>
                          </a:solidFill>
                          <a:effectLst/>
                          <a:latin typeface="Segoe UI Light" panose="020B0502040204020203" pitchFamily="34" charset="0"/>
                        </a:rPr>
                        <a:t>Document business needs that are undefined or incomplete. Then </a:t>
                      </a:r>
                      <a:r>
                        <a:rPr lang="en-US" sz="2000" b="0" i="0" dirty="0" err="1">
                          <a:solidFill>
                            <a:srgbClr val="595959"/>
                          </a:solidFill>
                          <a:effectLst/>
                          <a:latin typeface="Segoe UI Light" panose="020B0502040204020203" pitchFamily="34" charset="0"/>
                        </a:rPr>
                        <a:t>Liatio</a:t>
                      </a:r>
                      <a:r>
                        <a:rPr lang="en-US" sz="2000" b="0" i="0" dirty="0">
                          <a:solidFill>
                            <a:srgbClr val="595959"/>
                          </a:solidFill>
                          <a:effectLst/>
                          <a:latin typeface="Segoe UI Light" panose="020B0502040204020203" pitchFamily="34" charset="0"/>
                        </a:rPr>
                        <a:t> will provide an estimate based on project impact to determine changes required in schedule, scope, or budget. </a:t>
                      </a:r>
                      <a:endParaRPr lang="en-US" sz="4800" b="0" i="0" dirty="0">
                        <a:solidFill>
                          <a:srgbClr val="595959"/>
                        </a:solidFill>
                        <a:effectLst/>
                      </a:endParaRPr>
                    </a:p>
                    <a:p>
                      <a:pPr algn="l" rtl="0" fontAlgn="base"/>
                      <a:r>
                        <a:rPr lang="en-US" sz="2000" b="0" i="0" dirty="0">
                          <a:solidFill>
                            <a:srgbClr val="595959"/>
                          </a:solidFill>
                          <a:effectLst/>
                          <a:latin typeface="Segoe UI Light" panose="020B0502040204020203" pitchFamily="34" charset="0"/>
                        </a:rPr>
                        <a:t> </a:t>
                      </a:r>
                      <a:endParaRPr lang="en-US" sz="4800" b="0" i="0" dirty="0">
                        <a:solidFill>
                          <a:srgbClr val="595959"/>
                        </a:solidFill>
                        <a:effectLst/>
                      </a:endParaRPr>
                    </a:p>
                  </a:txBody>
                  <a:tcPr>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3884929276"/>
                  </a:ext>
                </a:extLst>
              </a:tr>
            </a:tbl>
          </a:graphicData>
        </a:graphic>
      </p:graphicFrame>
    </p:spTree>
    <p:extLst>
      <p:ext uri="{BB962C8B-B14F-4D97-AF65-F5344CB8AC3E}">
        <p14:creationId xmlns:p14="http://schemas.microsoft.com/office/powerpoint/2010/main" val="1467033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E3BE1DD-A698-49DF-B05E-06A3290A9449}"/>
              </a:ext>
            </a:extLst>
          </p:cNvPr>
          <p:cNvSpPr txBox="1"/>
          <p:nvPr/>
        </p:nvSpPr>
        <p:spPr>
          <a:xfrm>
            <a:off x="1235756" y="950913"/>
            <a:ext cx="5135060" cy="923330"/>
          </a:xfrm>
          <a:prstGeom prst="rect">
            <a:avLst/>
          </a:prstGeom>
          <a:noFill/>
        </p:spPr>
        <p:txBody>
          <a:bodyPr wrap="none" rtlCol="0">
            <a:spAutoFit/>
          </a:bodyPr>
          <a:lstStyle/>
          <a:p>
            <a:r>
              <a:rPr lang="en-US" sz="5400" b="1" dirty="0">
                <a:solidFill>
                  <a:srgbClr val="252D30"/>
                </a:solidFill>
                <a:latin typeface="Museo Sans 900"/>
                <a:cs typeface="Segoe UI Light"/>
              </a:rPr>
              <a:t>XYZ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Project Notes</a:t>
            </a:r>
          </a:p>
        </p:txBody>
      </p:sp>
      <p:sp>
        <p:nvSpPr>
          <p:cNvPr id="2" name="TextBox 1">
            <a:extLst>
              <a:ext uri="{FF2B5EF4-FFF2-40B4-BE49-F238E27FC236}">
                <a16:creationId xmlns:a16="http://schemas.microsoft.com/office/drawing/2014/main" id="{8BDC7ECB-91E2-01ED-671D-2650C3E1D88D}"/>
              </a:ext>
            </a:extLst>
          </p:cNvPr>
          <p:cNvSpPr txBox="1"/>
          <p:nvPr/>
        </p:nvSpPr>
        <p:spPr>
          <a:xfrm>
            <a:off x="1235756" y="2195185"/>
            <a:ext cx="19033444" cy="10618291"/>
          </a:xfrm>
          <a:prstGeom prst="rect">
            <a:avLst/>
          </a:prstGeom>
          <a:noFill/>
        </p:spPr>
        <p:txBody>
          <a:bodyPr wrap="square" rtlCol="0">
            <a:spAutoFit/>
          </a:bodyPr>
          <a:lstStyle/>
          <a:p>
            <a:r>
              <a:rPr lang="en-US" sz="3600" b="1" u="sng" dirty="0">
                <a:solidFill>
                  <a:srgbClr val="595959"/>
                </a:solidFill>
                <a:latin typeface="Sofia Pro Light" panose="00000400000000000000" pitchFamily="50" charset="0"/>
                <a:cs typeface="Segoe UI Light"/>
              </a:rPr>
              <a:t>Issues to resolve from Problem Statement: </a:t>
            </a:r>
          </a:p>
          <a:p>
            <a:pPr marL="1028700" lvl="1" indent="-571500">
              <a:buFont typeface="Arial" panose="020B0604020202020204" pitchFamily="34" charset="0"/>
              <a:buChar char="•"/>
            </a:pPr>
            <a:r>
              <a:rPr lang="en-US" sz="3600" dirty="0">
                <a:solidFill>
                  <a:srgbClr val="C00000"/>
                </a:solidFill>
                <a:latin typeface="Sofia Pro Light" panose="00000400000000000000" pitchFamily="50" charset="0"/>
                <a:cs typeface="Segoe UI Light"/>
              </a:rPr>
              <a:t>Need</a:t>
            </a:r>
            <a:r>
              <a:rPr lang="en-US" sz="3600" dirty="0">
                <a:solidFill>
                  <a:srgbClr val="595959"/>
                </a:solidFill>
                <a:latin typeface="Sofia Pro Light" panose="00000400000000000000" pitchFamily="50" charset="0"/>
                <a:cs typeface="Segoe UI Light"/>
              </a:rPr>
              <a:t>: Ability to provision new environments consistently and quickly</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Solution</a:t>
            </a:r>
            <a:r>
              <a:rPr lang="en-US" sz="3600" dirty="0">
                <a:solidFill>
                  <a:srgbClr val="595959"/>
                </a:solidFill>
                <a:latin typeface="Sofia Pro Light" panose="00000400000000000000" pitchFamily="50" charset="0"/>
                <a:cs typeface="Segoe UI Light"/>
              </a:rPr>
              <a:t>:  IAC (Terraform/Bicep) + Trunk based </a:t>
            </a:r>
            <a:r>
              <a:rPr lang="en-US" sz="3600" dirty="0" err="1">
                <a:solidFill>
                  <a:srgbClr val="595959"/>
                </a:solidFill>
                <a:latin typeface="Sofia Pro Light" panose="00000400000000000000" pitchFamily="50" charset="0"/>
                <a:cs typeface="Segoe UI Light"/>
              </a:rPr>
              <a:t>GitOps</a:t>
            </a:r>
            <a:r>
              <a:rPr lang="en-US" sz="3600" dirty="0">
                <a:solidFill>
                  <a:srgbClr val="595959"/>
                </a:solidFill>
                <a:latin typeface="Sofia Pro Light" panose="00000400000000000000" pitchFamily="50" charset="0"/>
                <a:cs typeface="Segoe UI Light"/>
              </a:rPr>
              <a:t> </a:t>
            </a:r>
          </a:p>
          <a:p>
            <a:pPr marL="1028700" lvl="1" indent="-571500">
              <a:buFont typeface="Arial" panose="020B0604020202020204" pitchFamily="34" charset="0"/>
              <a:buChar char="•"/>
            </a:pPr>
            <a:endParaRPr lang="en-US" sz="3600" dirty="0">
              <a:solidFill>
                <a:srgbClr val="595959"/>
              </a:solidFill>
              <a:latin typeface="Sofia Pro Light" panose="00000400000000000000" pitchFamily="50" charset="0"/>
              <a:cs typeface="Segoe UI Light"/>
            </a:endParaRPr>
          </a:p>
          <a:p>
            <a:pPr marL="1028700" lvl="1" indent="-571500">
              <a:buFont typeface="Arial" panose="020B0604020202020204" pitchFamily="34" charset="0"/>
              <a:buChar char="•"/>
            </a:pPr>
            <a:r>
              <a:rPr lang="en-US" sz="3600" dirty="0">
                <a:solidFill>
                  <a:srgbClr val="C00000"/>
                </a:solidFill>
                <a:latin typeface="Sofia Pro Light" panose="00000400000000000000" pitchFamily="50" charset="0"/>
                <a:cs typeface="Segoe UI Light"/>
              </a:rPr>
              <a:t>Need</a:t>
            </a:r>
            <a:r>
              <a:rPr lang="en-US" sz="3600" dirty="0">
                <a:solidFill>
                  <a:srgbClr val="595959"/>
                </a:solidFill>
                <a:latin typeface="Sofia Pro Light" panose="00000400000000000000" pitchFamily="50" charset="0"/>
                <a:cs typeface="Segoe UI Light"/>
              </a:rPr>
              <a:t>: Reduce lead times and cycles for development</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Solution</a:t>
            </a:r>
            <a:r>
              <a:rPr lang="en-US" sz="3600" dirty="0">
                <a:solidFill>
                  <a:srgbClr val="595959"/>
                </a:solidFill>
                <a:latin typeface="Sofia Pro Light" panose="00000400000000000000" pitchFamily="50" charset="0"/>
                <a:cs typeface="Segoe UI Light"/>
              </a:rPr>
              <a:t>: Implement CI/CD solution with capability to generate metrics for tracking Lead/Cycle development time.</a:t>
            </a:r>
          </a:p>
          <a:p>
            <a:pPr marL="1028700" lvl="1" indent="-571500">
              <a:buFont typeface="Arial" panose="020B0604020202020204" pitchFamily="34" charset="0"/>
              <a:buChar char="•"/>
            </a:pPr>
            <a:endParaRPr lang="en-US" sz="3600" dirty="0">
              <a:solidFill>
                <a:srgbClr val="595959"/>
              </a:solidFill>
              <a:latin typeface="Sofia Pro Light" panose="00000400000000000000" pitchFamily="50" charset="0"/>
              <a:cs typeface="Segoe UI Light"/>
            </a:endParaRPr>
          </a:p>
          <a:p>
            <a:pPr marL="1028700" lvl="1" indent="-571500">
              <a:buFont typeface="Arial" panose="020B0604020202020204" pitchFamily="34" charset="0"/>
              <a:buChar char="•"/>
            </a:pPr>
            <a:r>
              <a:rPr lang="en-US" sz="3600" dirty="0">
                <a:solidFill>
                  <a:srgbClr val="C00000"/>
                </a:solidFill>
                <a:latin typeface="Sofia Pro Light" panose="00000400000000000000" pitchFamily="50" charset="0"/>
                <a:cs typeface="Segoe UI Light"/>
              </a:rPr>
              <a:t>Need</a:t>
            </a:r>
            <a:r>
              <a:rPr lang="en-US" sz="3600" dirty="0">
                <a:solidFill>
                  <a:srgbClr val="595959"/>
                </a:solidFill>
                <a:latin typeface="Sofia Pro Light" panose="00000400000000000000" pitchFamily="50" charset="0"/>
                <a:cs typeface="Segoe UI Light"/>
              </a:rPr>
              <a:t>: Eliminate instances of downtime during code deployments</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Solution</a:t>
            </a:r>
            <a:r>
              <a:rPr lang="en-US" sz="3600" dirty="0">
                <a:solidFill>
                  <a:srgbClr val="93CDAD"/>
                </a:solidFill>
                <a:latin typeface="Sofia Pro Light" panose="00000400000000000000" pitchFamily="50" charset="0"/>
                <a:cs typeface="Segoe UI Light"/>
              </a:rPr>
              <a:t>: </a:t>
            </a:r>
          </a:p>
          <a:p>
            <a:pPr marL="1943100" lvl="3" indent="-571500">
              <a:buFont typeface="Arial" panose="020B0604020202020204" pitchFamily="34" charset="0"/>
              <a:buChar char="•"/>
            </a:pPr>
            <a:r>
              <a:rPr lang="en-US" sz="3600" dirty="0">
                <a:solidFill>
                  <a:srgbClr val="595959"/>
                </a:solidFill>
                <a:latin typeface="Sofia Pro Light" panose="00000400000000000000" pitchFamily="50" charset="0"/>
                <a:cs typeface="Segoe UI Light"/>
              </a:rPr>
              <a:t>Implement missing QA/Test environments based on production</a:t>
            </a:r>
          </a:p>
          <a:p>
            <a:pPr marL="1943100" lvl="3" indent="-571500">
              <a:buFont typeface="Arial" panose="020B0604020202020204" pitchFamily="34" charset="0"/>
              <a:buChar char="•"/>
            </a:pPr>
            <a:r>
              <a:rPr lang="en-US" sz="3600" dirty="0">
                <a:solidFill>
                  <a:srgbClr val="595959"/>
                </a:solidFill>
                <a:latin typeface="Sofia Pro Light" panose="00000400000000000000" pitchFamily="50" charset="0"/>
                <a:cs typeface="Segoe UI Light"/>
              </a:rPr>
              <a:t>Blue/Green deployments for non-containerized applications</a:t>
            </a:r>
          </a:p>
          <a:p>
            <a:pPr marL="1943100" lvl="3" indent="-571500">
              <a:buFont typeface="Arial" panose="020B0604020202020204" pitchFamily="34" charset="0"/>
              <a:buChar char="•"/>
            </a:pPr>
            <a:r>
              <a:rPr lang="en-US" sz="3600" dirty="0">
                <a:solidFill>
                  <a:srgbClr val="595959"/>
                </a:solidFill>
                <a:latin typeface="Sofia Pro Light" panose="00000400000000000000" pitchFamily="50" charset="0"/>
                <a:cs typeface="Segoe UI Light"/>
              </a:rPr>
              <a:t>Nginx reverse proxy for containerized applications</a:t>
            </a:r>
          </a:p>
          <a:p>
            <a:pPr marL="1943100" lvl="3" indent="-571500">
              <a:buFont typeface="Arial" panose="020B0604020202020204" pitchFamily="34" charset="0"/>
              <a:buChar char="•"/>
            </a:pPr>
            <a:r>
              <a:rPr lang="en-US" sz="3600" dirty="0">
                <a:solidFill>
                  <a:srgbClr val="595959"/>
                </a:solidFill>
                <a:latin typeface="Sofia Pro Light" panose="00000400000000000000" pitchFamily="50" charset="0"/>
                <a:cs typeface="Segoe UI Light"/>
              </a:rPr>
              <a:t>Azure App Service – Deployment slots (cloud native option)</a:t>
            </a:r>
          </a:p>
          <a:p>
            <a:pPr marL="1028700" lvl="1" indent="-571500">
              <a:buFont typeface="Arial" panose="020B0604020202020204" pitchFamily="34" charset="0"/>
              <a:buChar char="•"/>
            </a:pPr>
            <a:endParaRPr lang="en-US" sz="3600" dirty="0">
              <a:solidFill>
                <a:srgbClr val="595959"/>
              </a:solidFill>
              <a:latin typeface="Sofia Pro Light" panose="00000400000000000000" pitchFamily="50" charset="0"/>
              <a:cs typeface="Segoe UI Light"/>
            </a:endParaRPr>
          </a:p>
          <a:p>
            <a:pPr marL="1028700" lvl="1" indent="-571500">
              <a:buFont typeface="Arial" panose="020B0604020202020204" pitchFamily="34" charset="0"/>
              <a:buChar char="•"/>
            </a:pPr>
            <a:r>
              <a:rPr lang="en-US" sz="3600" dirty="0">
                <a:solidFill>
                  <a:srgbClr val="C00000"/>
                </a:solidFill>
                <a:latin typeface="Sofia Pro Light" panose="00000400000000000000" pitchFamily="50" charset="0"/>
                <a:cs typeface="Segoe UI Light"/>
              </a:rPr>
              <a:t>Need</a:t>
            </a:r>
            <a:r>
              <a:rPr lang="en-US" sz="3600" dirty="0">
                <a:solidFill>
                  <a:srgbClr val="595959"/>
                </a:solidFill>
                <a:latin typeface="Sofia Pro Light" panose="00000400000000000000" pitchFamily="50" charset="0"/>
                <a:cs typeface="Segoe UI Light"/>
              </a:rPr>
              <a:t>: Improve the code quality being released into production</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Solution</a:t>
            </a:r>
            <a:r>
              <a:rPr lang="en-US" sz="3600" dirty="0">
                <a:solidFill>
                  <a:srgbClr val="595959"/>
                </a:solidFill>
                <a:latin typeface="Sofia Pro Light" panose="00000400000000000000" pitchFamily="50" charset="0"/>
                <a:cs typeface="Segoe UI Light"/>
              </a:rPr>
              <a:t>: </a:t>
            </a:r>
          </a:p>
          <a:p>
            <a:pPr marL="1485900" lvl="2" indent="-571500">
              <a:buFont typeface="Arial" panose="020B0604020202020204" pitchFamily="34" charset="0"/>
              <a:buChar char="•"/>
            </a:pPr>
            <a:r>
              <a:rPr lang="en-US" sz="3600" dirty="0">
                <a:solidFill>
                  <a:srgbClr val="595959"/>
                </a:solidFill>
                <a:latin typeface="Sofia Pro Light" panose="00000400000000000000" pitchFamily="50" charset="0"/>
                <a:cs typeface="Segoe UI Light"/>
              </a:rPr>
              <a:t>SonarQube </a:t>
            </a:r>
          </a:p>
          <a:p>
            <a:pPr marL="1485900" lvl="2" indent="-571500">
              <a:buFont typeface="Arial" panose="020B0604020202020204" pitchFamily="34" charset="0"/>
              <a:buChar char="•"/>
            </a:pPr>
            <a:r>
              <a:rPr lang="en-US" sz="3600" dirty="0">
                <a:solidFill>
                  <a:srgbClr val="595959"/>
                </a:solidFill>
                <a:latin typeface="Sofia Pro Light" panose="00000400000000000000" pitchFamily="50" charset="0"/>
                <a:cs typeface="Segoe UI Light"/>
              </a:rPr>
              <a:t>Microsoft Defender for Cloud w/ DevOps component (Multi-cloud native option)</a:t>
            </a:r>
          </a:p>
        </p:txBody>
      </p:sp>
    </p:spTree>
    <p:extLst>
      <p:ext uri="{BB962C8B-B14F-4D97-AF65-F5344CB8AC3E}">
        <p14:creationId xmlns:p14="http://schemas.microsoft.com/office/powerpoint/2010/main" val="3719613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E3BE1DD-A698-49DF-B05E-06A3290A9449}"/>
              </a:ext>
            </a:extLst>
          </p:cNvPr>
          <p:cNvSpPr txBox="1"/>
          <p:nvPr/>
        </p:nvSpPr>
        <p:spPr>
          <a:xfrm>
            <a:off x="1235756" y="950913"/>
            <a:ext cx="8222444" cy="923330"/>
          </a:xfrm>
          <a:prstGeom prst="rect">
            <a:avLst/>
          </a:prstGeom>
          <a:noFill/>
        </p:spPr>
        <p:txBody>
          <a:bodyPr wrap="none" rtlCol="0">
            <a:spAutoFit/>
          </a:bodyPr>
          <a:lstStyle/>
          <a:p>
            <a:r>
              <a:rPr lang="en-US" sz="5400" b="1" dirty="0">
                <a:solidFill>
                  <a:srgbClr val="252D30"/>
                </a:solidFill>
                <a:latin typeface="Museo Sans 900"/>
                <a:cs typeface="Segoe UI Light"/>
              </a:rPr>
              <a:t>XYZ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Project Notes (continued)</a:t>
            </a:r>
          </a:p>
        </p:txBody>
      </p:sp>
      <p:sp>
        <p:nvSpPr>
          <p:cNvPr id="2" name="TextBox 1">
            <a:extLst>
              <a:ext uri="{FF2B5EF4-FFF2-40B4-BE49-F238E27FC236}">
                <a16:creationId xmlns:a16="http://schemas.microsoft.com/office/drawing/2014/main" id="{8BDC7ECB-91E2-01ED-671D-2650C3E1D88D}"/>
              </a:ext>
            </a:extLst>
          </p:cNvPr>
          <p:cNvSpPr txBox="1"/>
          <p:nvPr/>
        </p:nvSpPr>
        <p:spPr>
          <a:xfrm>
            <a:off x="1235756" y="2195185"/>
            <a:ext cx="19033444" cy="10125849"/>
          </a:xfrm>
          <a:prstGeom prst="rect">
            <a:avLst/>
          </a:prstGeom>
          <a:noFill/>
        </p:spPr>
        <p:txBody>
          <a:bodyPr wrap="square" rtlCol="0">
            <a:spAutoFit/>
          </a:bodyPr>
          <a:lstStyle/>
          <a:p>
            <a:pPr lvl="1" indent="0"/>
            <a:r>
              <a:rPr lang="en-US" sz="4000" b="1" dirty="0">
                <a:solidFill>
                  <a:srgbClr val="595959"/>
                </a:solidFill>
                <a:latin typeface="Sofia Pro Light" panose="00000400000000000000" pitchFamily="50" charset="0"/>
                <a:cs typeface="Segoe UI Light"/>
              </a:rPr>
              <a:t>What is your approach for exciting the customer to embark on the journey?</a:t>
            </a:r>
          </a:p>
          <a:p>
            <a:pPr lvl="1" indent="0"/>
            <a:endParaRPr lang="en-US" sz="4000" dirty="0">
              <a:solidFill>
                <a:srgbClr val="595959"/>
              </a:solidFill>
              <a:latin typeface="Sofia Pro Light" panose="00000400000000000000" pitchFamily="50" charset="0"/>
              <a:cs typeface="Segoe UI Light"/>
            </a:endParaRPr>
          </a:p>
          <a:p>
            <a:pPr lvl="1" indent="0"/>
            <a:r>
              <a:rPr lang="en-US" sz="3600" dirty="0">
                <a:solidFill>
                  <a:srgbClr val="00B050"/>
                </a:solidFill>
                <a:latin typeface="Sofia Pro Light" panose="00000400000000000000" pitchFamily="50" charset="0"/>
                <a:cs typeface="Segoe UI Light"/>
              </a:rPr>
              <a:t>Discuss the art of the possible of their solution in conjunction with: </a:t>
            </a:r>
          </a:p>
          <a:p>
            <a:pPr marL="1485900" lvl="2" indent="-571500">
              <a:buFont typeface="Arial" panose="020B0604020202020204" pitchFamily="34" charset="0"/>
              <a:buChar char="•"/>
            </a:pPr>
            <a:r>
              <a:rPr lang="en-US" sz="3600" b="1" dirty="0">
                <a:solidFill>
                  <a:srgbClr val="00B050"/>
                </a:solidFill>
                <a:latin typeface="Sofia Pro Light" panose="00000400000000000000" pitchFamily="50" charset="0"/>
                <a:cs typeface="Segoe UI Light"/>
              </a:rPr>
              <a:t>Optimized costs</a:t>
            </a:r>
            <a:r>
              <a:rPr lang="en-US" sz="3600" dirty="0">
                <a:solidFill>
                  <a:srgbClr val="00B050"/>
                </a:solidFill>
                <a:latin typeface="Sofia Pro Light" panose="00000400000000000000" pitchFamily="50" charset="0"/>
                <a:cs typeface="Segoe UI Light"/>
              </a:rPr>
              <a:t>:</a:t>
            </a:r>
            <a:r>
              <a:rPr lang="en-US" sz="3600" b="1" dirty="0">
                <a:solidFill>
                  <a:srgbClr val="00B050"/>
                </a:solidFill>
                <a:latin typeface="Sofia Pro Light" panose="00000400000000000000" pitchFamily="50" charset="0"/>
                <a:cs typeface="Segoe UI Light"/>
              </a:rPr>
              <a:t> </a:t>
            </a:r>
            <a:r>
              <a:rPr lang="en-US" sz="3600" dirty="0">
                <a:solidFill>
                  <a:srgbClr val="00B050"/>
                </a:solidFill>
                <a:latin typeface="Sofia Pro Light" panose="00000400000000000000" pitchFamily="50" charset="0"/>
                <a:cs typeface="Segoe UI Light"/>
              </a:rPr>
              <a:t>(pay for what you only use), CAPEX versus OPEX and the responsibility model of what the CSP manages versus what the customer manages.   </a:t>
            </a:r>
          </a:p>
          <a:p>
            <a:pPr marL="1485900" lvl="2" indent="-571500">
              <a:buFont typeface="Arial" panose="020B0604020202020204" pitchFamily="34" charset="0"/>
              <a:buChar char="•"/>
            </a:pPr>
            <a:r>
              <a:rPr lang="en-US" sz="3600" b="1" dirty="0">
                <a:solidFill>
                  <a:srgbClr val="00B050"/>
                </a:solidFill>
                <a:latin typeface="Sofia Pro Light" panose="00000400000000000000" pitchFamily="50" charset="0"/>
                <a:cs typeface="Segoe UI Light"/>
              </a:rPr>
              <a:t>Enhanced security</a:t>
            </a:r>
            <a:r>
              <a:rPr lang="en-US" sz="3600" dirty="0">
                <a:solidFill>
                  <a:srgbClr val="00B050"/>
                </a:solidFill>
                <a:latin typeface="Sofia Pro Light" panose="00000400000000000000" pitchFamily="50" charset="0"/>
                <a:cs typeface="Segoe UI Light"/>
              </a:rPr>
              <a:t>: upgrades and security patching is automated</a:t>
            </a:r>
          </a:p>
          <a:p>
            <a:pPr marL="1485900" lvl="2" indent="-571500">
              <a:buFont typeface="Arial" panose="020B0604020202020204" pitchFamily="34" charset="0"/>
              <a:buChar char="•"/>
            </a:pPr>
            <a:r>
              <a:rPr lang="en-US" sz="3600" b="1" dirty="0">
                <a:solidFill>
                  <a:srgbClr val="00B050"/>
                </a:solidFill>
                <a:latin typeface="Sofia Pro Light" panose="00000400000000000000" pitchFamily="50" charset="0"/>
                <a:cs typeface="Segoe UI Light"/>
              </a:rPr>
              <a:t>Compliance</a:t>
            </a:r>
            <a:r>
              <a:rPr lang="en-US" sz="3600" dirty="0">
                <a:solidFill>
                  <a:srgbClr val="00B050"/>
                </a:solidFill>
                <a:latin typeface="Sofia Pro Light" panose="00000400000000000000" pitchFamily="50" charset="0"/>
                <a:cs typeface="Segoe UI Light"/>
              </a:rPr>
              <a:t>: specialized offerings and tools to ensure workloads remain industry compliant to assist with audits.</a:t>
            </a:r>
          </a:p>
          <a:p>
            <a:pPr marL="1485900" lvl="2" indent="-571500">
              <a:buFont typeface="Arial" panose="020B0604020202020204" pitchFamily="34" charset="0"/>
              <a:buChar char="•"/>
            </a:pPr>
            <a:r>
              <a:rPr lang="en-US" sz="3600" b="1" dirty="0">
                <a:solidFill>
                  <a:srgbClr val="00B050"/>
                </a:solidFill>
                <a:latin typeface="Sofia Pro Light" panose="00000400000000000000" pitchFamily="50" charset="0"/>
                <a:cs typeface="Segoe UI Light"/>
              </a:rPr>
              <a:t>Backup and Recovery</a:t>
            </a:r>
            <a:r>
              <a:rPr lang="en-US" sz="3600" dirty="0">
                <a:solidFill>
                  <a:srgbClr val="00B050"/>
                </a:solidFill>
                <a:latin typeface="Sofia Pro Light" panose="00000400000000000000" pitchFamily="50" charset="0"/>
                <a:cs typeface="Segoe UI Light"/>
              </a:rPr>
              <a:t>: bult-in facilities for Business continuity, no need to roll your own or bring in 3</a:t>
            </a:r>
            <a:r>
              <a:rPr lang="en-US" sz="3600" baseline="30000" dirty="0">
                <a:solidFill>
                  <a:srgbClr val="00B050"/>
                </a:solidFill>
                <a:latin typeface="Sofia Pro Light" panose="00000400000000000000" pitchFamily="50" charset="0"/>
                <a:cs typeface="Segoe UI Light"/>
              </a:rPr>
              <a:t>rd</a:t>
            </a:r>
            <a:r>
              <a:rPr lang="en-US" sz="3600" dirty="0">
                <a:solidFill>
                  <a:srgbClr val="00B050"/>
                </a:solidFill>
                <a:latin typeface="Sofia Pro Light" panose="00000400000000000000" pitchFamily="50" charset="0"/>
                <a:cs typeface="Segoe UI Light"/>
              </a:rPr>
              <a:t> party unless desired.</a:t>
            </a:r>
          </a:p>
          <a:p>
            <a:pPr marL="1485900" lvl="2" indent="-571500">
              <a:buFont typeface="Arial" panose="020B0604020202020204" pitchFamily="34" charset="0"/>
              <a:buChar char="•"/>
            </a:pPr>
            <a:r>
              <a:rPr lang="en-US" sz="3600" b="1" dirty="0">
                <a:solidFill>
                  <a:srgbClr val="00B050"/>
                </a:solidFill>
                <a:latin typeface="Sofia Pro Light" panose="00000400000000000000" pitchFamily="50" charset="0"/>
                <a:cs typeface="Segoe UI Light"/>
              </a:rPr>
              <a:t>Simplified management and monitoring</a:t>
            </a:r>
            <a:r>
              <a:rPr lang="en-US" sz="3600" dirty="0">
                <a:solidFill>
                  <a:srgbClr val="00B050"/>
                </a:solidFill>
                <a:latin typeface="Sofia Pro Light" panose="00000400000000000000" pitchFamily="50" charset="0"/>
                <a:cs typeface="Segoe UI Light"/>
              </a:rPr>
              <a:t>: Single-Pane-Of-Glass (SPOG), Cloud environments holistically can bring together all your resources within a cloud environment and often (depending on the CSP) even tie in resources from on-premises to provide a singular view into the operations, health, security, and logging of your resources.</a:t>
            </a:r>
          </a:p>
          <a:p>
            <a:pPr marL="1485900" lvl="2" indent="-571500">
              <a:buFont typeface="Arial" panose="020B0604020202020204" pitchFamily="34" charset="0"/>
              <a:buChar char="•"/>
            </a:pPr>
            <a:r>
              <a:rPr lang="en-US" sz="3600" b="1" dirty="0">
                <a:solidFill>
                  <a:srgbClr val="00B050"/>
                </a:solidFill>
                <a:latin typeface="Sofia Pro Light" panose="00000400000000000000" pitchFamily="50" charset="0"/>
                <a:cs typeface="Segoe UI Light"/>
              </a:rPr>
              <a:t>Benefits of adopting a DevOps culture: </a:t>
            </a:r>
            <a:r>
              <a:rPr lang="en-US" sz="3600" dirty="0">
                <a:solidFill>
                  <a:srgbClr val="00B050"/>
                </a:solidFill>
                <a:latin typeface="Sofia Pro Light" panose="00000400000000000000" pitchFamily="50" charset="0"/>
                <a:cs typeface="Segoe UI Light"/>
              </a:rPr>
              <a:t>ship better, work faster, and streamline incident responses, address unplanned work and improve team collaboration throughout the entire SDLC.</a:t>
            </a:r>
            <a:endParaRPr lang="en-US" sz="3600" b="1" dirty="0">
              <a:solidFill>
                <a:srgbClr val="00B050"/>
              </a:solidFill>
              <a:latin typeface="Sofia Pro Light" panose="00000400000000000000" pitchFamily="50" charset="0"/>
              <a:cs typeface="Segoe UI Light"/>
            </a:endParaRPr>
          </a:p>
          <a:p>
            <a:pPr lvl="1" indent="0"/>
            <a:r>
              <a:rPr lang="en-US" sz="3200" dirty="0">
                <a:solidFill>
                  <a:srgbClr val="93CDAD"/>
                </a:solidFill>
                <a:latin typeface="Sofia Pro Light" panose="00000400000000000000" pitchFamily="50" charset="0"/>
                <a:cs typeface="Segoe UI Light"/>
              </a:rPr>
              <a:t>  </a:t>
            </a:r>
            <a:endParaRPr lang="en-US" sz="4000" dirty="0">
              <a:solidFill>
                <a:srgbClr val="595959"/>
              </a:solidFill>
              <a:latin typeface="Sofia Pro Light" panose="00000400000000000000" pitchFamily="50" charset="0"/>
              <a:cs typeface="Segoe UI Light"/>
            </a:endParaRPr>
          </a:p>
        </p:txBody>
      </p:sp>
    </p:spTree>
    <p:extLst>
      <p:ext uri="{BB962C8B-B14F-4D97-AF65-F5344CB8AC3E}">
        <p14:creationId xmlns:p14="http://schemas.microsoft.com/office/powerpoint/2010/main" val="302323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E3BE1DD-A698-49DF-B05E-06A3290A9449}"/>
              </a:ext>
            </a:extLst>
          </p:cNvPr>
          <p:cNvSpPr txBox="1"/>
          <p:nvPr/>
        </p:nvSpPr>
        <p:spPr>
          <a:xfrm>
            <a:off x="1235756" y="950913"/>
            <a:ext cx="8222444" cy="923330"/>
          </a:xfrm>
          <a:prstGeom prst="rect">
            <a:avLst/>
          </a:prstGeom>
          <a:noFill/>
        </p:spPr>
        <p:txBody>
          <a:bodyPr wrap="none" rtlCol="0">
            <a:spAutoFit/>
          </a:bodyPr>
          <a:lstStyle/>
          <a:p>
            <a:r>
              <a:rPr lang="en-US" sz="5400" b="1" dirty="0">
                <a:solidFill>
                  <a:srgbClr val="252D30"/>
                </a:solidFill>
                <a:latin typeface="Museo Sans 900"/>
                <a:cs typeface="Segoe UI Light"/>
              </a:rPr>
              <a:t>XYZ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Project Notes (continued)</a:t>
            </a:r>
          </a:p>
        </p:txBody>
      </p:sp>
      <p:sp>
        <p:nvSpPr>
          <p:cNvPr id="2" name="TextBox 1">
            <a:extLst>
              <a:ext uri="{FF2B5EF4-FFF2-40B4-BE49-F238E27FC236}">
                <a16:creationId xmlns:a16="http://schemas.microsoft.com/office/drawing/2014/main" id="{8BDC7ECB-91E2-01ED-671D-2650C3E1D88D}"/>
              </a:ext>
            </a:extLst>
          </p:cNvPr>
          <p:cNvSpPr txBox="1"/>
          <p:nvPr/>
        </p:nvSpPr>
        <p:spPr>
          <a:xfrm>
            <a:off x="1235756" y="2195185"/>
            <a:ext cx="19033444" cy="9387185"/>
          </a:xfrm>
          <a:prstGeom prst="rect">
            <a:avLst/>
          </a:prstGeom>
          <a:noFill/>
        </p:spPr>
        <p:txBody>
          <a:bodyPr wrap="square" rtlCol="0">
            <a:spAutoFit/>
          </a:bodyPr>
          <a:lstStyle/>
          <a:p>
            <a:pPr lvl="1" indent="0"/>
            <a:r>
              <a:rPr lang="en-US" sz="4000" b="1" dirty="0">
                <a:solidFill>
                  <a:srgbClr val="595959"/>
                </a:solidFill>
                <a:latin typeface="Sofia Pro Light" panose="00000400000000000000" pitchFamily="50" charset="0"/>
                <a:cs typeface="Segoe UI Light"/>
              </a:rPr>
              <a:t>What do you need from the customer before kicking off the engagement?</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Stakeholder and client technical resource availability</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A signed SOW</a:t>
            </a:r>
          </a:p>
          <a:p>
            <a:pPr lvl="1" indent="0"/>
            <a:endParaRPr lang="en-US" sz="4000" dirty="0">
              <a:solidFill>
                <a:srgbClr val="595959"/>
              </a:solidFill>
              <a:latin typeface="Sofia Pro Light" panose="00000400000000000000" pitchFamily="50" charset="0"/>
              <a:cs typeface="Segoe UI Light"/>
            </a:endParaRPr>
          </a:p>
          <a:p>
            <a:pPr lvl="1" indent="0"/>
            <a:r>
              <a:rPr lang="en-US" sz="4000" b="1" dirty="0">
                <a:solidFill>
                  <a:srgbClr val="595959"/>
                </a:solidFill>
                <a:latin typeface="Sofia Pro Light" panose="00000400000000000000" pitchFamily="50" charset="0"/>
                <a:cs typeface="Segoe UI Light"/>
              </a:rPr>
              <a:t>What is needed during the execution?</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Stakeholder and client technical resource availability</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Access to a target CSP to build and deploy into</a:t>
            </a:r>
            <a:endParaRPr lang="en-US" sz="4000" dirty="0">
              <a:solidFill>
                <a:srgbClr val="595959"/>
              </a:solidFill>
              <a:latin typeface="Sofia Pro Light" panose="00000400000000000000" pitchFamily="50" charset="0"/>
              <a:cs typeface="Segoe UI Light"/>
            </a:endParaRPr>
          </a:p>
          <a:p>
            <a:pPr marL="1028700" lvl="1" indent="-571500">
              <a:buFont typeface="Arial" panose="020B0604020202020204" pitchFamily="34" charset="0"/>
              <a:buChar char="•"/>
            </a:pPr>
            <a:endParaRPr lang="en-US" sz="4000" dirty="0">
              <a:solidFill>
                <a:srgbClr val="595959"/>
              </a:solidFill>
              <a:latin typeface="Sofia Pro Light" panose="00000400000000000000" pitchFamily="50" charset="0"/>
              <a:cs typeface="Segoe UI Light"/>
            </a:endParaRPr>
          </a:p>
          <a:p>
            <a:pPr lvl="1" indent="0"/>
            <a:r>
              <a:rPr lang="en-US" sz="4000" b="1" dirty="0">
                <a:solidFill>
                  <a:srgbClr val="595959"/>
                </a:solidFill>
                <a:latin typeface="Sofia Pro Light" panose="00000400000000000000" pitchFamily="50" charset="0"/>
                <a:cs typeface="Segoe UI Light"/>
              </a:rPr>
              <a:t>What is your scaling strategy?</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Meet the client where they are from a cloud adoption maturity perspective and develop a plan to ensure the client resources are learning and able to adopt the solution by the time the project ends.  </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For larger or more complex projects it may be required to break the work up into multiple phases with payment milestones.</a:t>
            </a:r>
          </a:p>
          <a:p>
            <a:pPr marL="1028700" lvl="1" indent="-571500">
              <a:buFont typeface="Arial" panose="020B0604020202020204" pitchFamily="34" charset="0"/>
              <a:buChar char="•"/>
            </a:pPr>
            <a:endParaRPr lang="en-US" sz="4000" dirty="0">
              <a:solidFill>
                <a:srgbClr val="595959"/>
              </a:solidFill>
              <a:latin typeface="Sofia Pro Light" panose="00000400000000000000" pitchFamily="50" charset="0"/>
              <a:cs typeface="Segoe UI Light"/>
            </a:endParaRPr>
          </a:p>
          <a:p>
            <a:pPr marL="1028700" lvl="1" indent="-571500">
              <a:buFont typeface="Arial" panose="020B0604020202020204" pitchFamily="34" charset="0"/>
              <a:buChar char="•"/>
            </a:pPr>
            <a:endParaRPr lang="en-US" sz="4000" dirty="0">
              <a:solidFill>
                <a:srgbClr val="595959"/>
              </a:solidFill>
              <a:latin typeface="Sofia Pro Light" panose="00000400000000000000" pitchFamily="50" charset="0"/>
              <a:cs typeface="Segoe UI Light"/>
            </a:endParaRPr>
          </a:p>
        </p:txBody>
      </p:sp>
    </p:spTree>
    <p:extLst>
      <p:ext uri="{BB962C8B-B14F-4D97-AF65-F5344CB8AC3E}">
        <p14:creationId xmlns:p14="http://schemas.microsoft.com/office/powerpoint/2010/main" val="110651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B95C58F-77A3-B148-A2D9-EC5A2FAEAC55}"/>
              </a:ext>
            </a:extLst>
          </p:cNvPr>
          <p:cNvPicPr>
            <a:picLocks noChangeAspect="1"/>
          </p:cNvPicPr>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r="29883" b="33279"/>
          <a:stretch/>
        </p:blipFill>
        <p:spPr>
          <a:xfrm rot="8510876" flipV="1">
            <a:off x="-7627793" y="-3740531"/>
            <a:ext cx="24037334" cy="22948066"/>
          </a:xfrm>
          <a:prstGeom prst="rect">
            <a:avLst/>
          </a:prstGeom>
        </p:spPr>
      </p:pic>
      <p:sp>
        <p:nvSpPr>
          <p:cNvPr id="16" name="TextBox 15">
            <a:extLst>
              <a:ext uri="{FF2B5EF4-FFF2-40B4-BE49-F238E27FC236}">
                <a16:creationId xmlns:a16="http://schemas.microsoft.com/office/drawing/2014/main" id="{40CA5A3F-D913-B046-8334-2E6A727E3A23}"/>
              </a:ext>
            </a:extLst>
          </p:cNvPr>
          <p:cNvSpPr txBox="1"/>
          <p:nvPr/>
        </p:nvSpPr>
        <p:spPr>
          <a:xfrm>
            <a:off x="2693642" y="3597715"/>
            <a:ext cx="8254860" cy="2893100"/>
          </a:xfrm>
          <a:prstGeom prst="rect">
            <a:avLst/>
          </a:prstGeom>
          <a:noFill/>
        </p:spPr>
        <p:txBody>
          <a:bodyPr wrap="square" rtlCol="0">
            <a:spAutoFit/>
          </a:bodyPr>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sz="8800" b="1" u="none" strike="noStrike" kern="1200" cap="none" spc="0" normalizeH="0" baseline="0" noProof="0">
                <a:ln>
                  <a:noFill/>
                </a:ln>
                <a:solidFill>
                  <a:srgbClr val="3E3E4B"/>
                </a:solidFill>
                <a:effectLst/>
                <a:uLnTx/>
                <a:uFillTx/>
                <a:latin typeface="Sofia Pro Black" pitchFamily="2" charset="0"/>
              </a:rPr>
              <a:t>Today</a:t>
            </a:r>
            <a:br>
              <a:rPr kumimoji="0" lang="en-US" sz="8800" b="1" u="none" strike="noStrike" kern="1200" cap="none" spc="0" normalizeH="0" baseline="0" noProof="0">
                <a:ln>
                  <a:noFill/>
                </a:ln>
                <a:solidFill>
                  <a:srgbClr val="3E3E4B"/>
                </a:solidFill>
                <a:effectLst/>
                <a:uLnTx/>
                <a:uFillTx/>
                <a:latin typeface="Sofia Pro Black" pitchFamily="2" charset="0"/>
              </a:rPr>
            </a:br>
            <a:r>
              <a:rPr kumimoji="0" lang="en-US" sz="8800" b="1" u="none" strike="noStrike" kern="1200" cap="none" spc="0" normalizeH="0" baseline="0" noProof="0">
                <a:ln>
                  <a:noFill/>
                </a:ln>
                <a:solidFill>
                  <a:srgbClr val="3E3E4B"/>
                </a:solidFill>
                <a:effectLst/>
                <a:uLnTx/>
                <a:uFillTx/>
                <a:latin typeface="Sofia Pro Black" pitchFamily="2" charset="0"/>
              </a:rPr>
              <a:t>We’ll Cover…</a:t>
            </a:r>
          </a:p>
        </p:txBody>
      </p:sp>
      <p:sp>
        <p:nvSpPr>
          <p:cNvPr id="27" name="TextBox 26">
            <a:extLst>
              <a:ext uri="{FF2B5EF4-FFF2-40B4-BE49-F238E27FC236}">
                <a16:creationId xmlns:a16="http://schemas.microsoft.com/office/drawing/2014/main" id="{91A6A5E0-39BF-DA40-8486-382DE53ABBC2}"/>
              </a:ext>
            </a:extLst>
          </p:cNvPr>
          <p:cNvSpPr txBox="1"/>
          <p:nvPr/>
        </p:nvSpPr>
        <p:spPr>
          <a:xfrm>
            <a:off x="11978318" y="-612312"/>
            <a:ext cx="11267238" cy="12242838"/>
          </a:xfrm>
          <a:prstGeom prst="rect">
            <a:avLst/>
          </a:prstGeom>
          <a:noFill/>
        </p:spPr>
        <p:txBody>
          <a:bodyPr wrap="square" rtlCol="0" anchor="ctr" anchorCtr="0">
            <a:noAutofit/>
          </a:bodyPr>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a:lstStyle>
          <a:p>
            <a:pPr marL="571500" indent="-571500">
              <a:spcAft>
                <a:spcPts val="4800"/>
              </a:spcAft>
              <a:buClr>
                <a:schemeClr val="accent1"/>
              </a:buClr>
              <a:buFont typeface="Wingdings" pitchFamily="2" charset="2"/>
              <a:buChar char="ü"/>
              <a:defRPr/>
            </a:pPr>
            <a:r>
              <a:rPr lang="en-US" sz="3200" dirty="0">
                <a:solidFill>
                  <a:srgbClr val="3E3E4B"/>
                </a:solidFill>
                <a:latin typeface="Sofia Pro Black" pitchFamily="2" charset="0"/>
              </a:rPr>
              <a:t>Our Understanding</a:t>
            </a:r>
            <a:endParaRPr lang="en-US" sz="3200" dirty="0">
              <a:solidFill>
                <a:srgbClr val="3E3E4B"/>
              </a:solidFill>
              <a:latin typeface="Sofia Pro" pitchFamily="2" charset="0"/>
            </a:endParaRPr>
          </a:p>
          <a:p>
            <a:pPr marL="571500" indent="-571500">
              <a:spcAft>
                <a:spcPts val="4800"/>
              </a:spcAft>
              <a:buClr>
                <a:schemeClr val="accent1"/>
              </a:buClr>
              <a:buFont typeface="Wingdings" pitchFamily="2" charset="2"/>
              <a:buChar char="ü"/>
              <a:defRPr/>
            </a:pPr>
            <a:r>
              <a:rPr lang="en-US" sz="3200" dirty="0">
                <a:solidFill>
                  <a:srgbClr val="3E3E4B"/>
                </a:solidFill>
                <a:latin typeface="Sofia Pro Black" pitchFamily="2" charset="0"/>
              </a:rPr>
              <a:t>Our Approach</a:t>
            </a:r>
          </a:p>
          <a:p>
            <a:pPr marL="571500" indent="-571500">
              <a:spcAft>
                <a:spcPts val="4800"/>
              </a:spcAft>
              <a:buClr>
                <a:schemeClr val="accent1"/>
              </a:buClr>
              <a:buFont typeface="Wingdings" pitchFamily="2" charset="2"/>
              <a:buChar char="ü"/>
              <a:defRPr/>
            </a:pPr>
            <a:r>
              <a:rPr lang="en-US" sz="3200" dirty="0">
                <a:solidFill>
                  <a:srgbClr val="3E3E4B"/>
                </a:solidFill>
                <a:latin typeface="Sofia Pro Black" pitchFamily="2" charset="0"/>
              </a:rPr>
              <a:t>Assumptions, Risks &amp; Project Governance</a:t>
            </a:r>
          </a:p>
          <a:p>
            <a:pPr marL="571500" indent="-571500">
              <a:spcAft>
                <a:spcPts val="4800"/>
              </a:spcAft>
              <a:buClr>
                <a:schemeClr val="accent1"/>
              </a:buClr>
              <a:buFont typeface="Wingdings" pitchFamily="2" charset="2"/>
              <a:buChar char="ü"/>
              <a:defRPr/>
            </a:pPr>
            <a:r>
              <a:rPr lang="en-US" sz="3200" dirty="0">
                <a:solidFill>
                  <a:srgbClr val="3E3E4B"/>
                </a:solidFill>
                <a:latin typeface="Sofia Pro Black" pitchFamily="2" charset="0"/>
              </a:rPr>
              <a:t>Project Solution</a:t>
            </a:r>
          </a:p>
        </p:txBody>
      </p:sp>
      <p:pic>
        <p:nvPicPr>
          <p:cNvPr id="17" name="Graphic 16">
            <a:extLst>
              <a:ext uri="{FF2B5EF4-FFF2-40B4-BE49-F238E27FC236}">
                <a16:creationId xmlns:a16="http://schemas.microsoft.com/office/drawing/2014/main" id="{9E8E27E3-82E6-2E45-BE8F-111FA7915D70}"/>
              </a:ext>
            </a:extLst>
          </p:cNvPr>
          <p:cNvPicPr>
            <a:picLocks noChangeAspect="1"/>
          </p:cNvPicPr>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b="54331"/>
          <a:stretch/>
        </p:blipFill>
        <p:spPr>
          <a:xfrm>
            <a:off x="17436246" y="10395284"/>
            <a:ext cx="6095024" cy="2470484"/>
          </a:xfrm>
          <a:prstGeom prst="rect">
            <a:avLst/>
          </a:prstGeom>
        </p:spPr>
      </p:pic>
    </p:spTree>
    <p:extLst>
      <p:ext uri="{BB962C8B-B14F-4D97-AF65-F5344CB8AC3E}">
        <p14:creationId xmlns:p14="http://schemas.microsoft.com/office/powerpoint/2010/main" val="2423141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E3BE1DD-A698-49DF-B05E-06A3290A9449}"/>
              </a:ext>
            </a:extLst>
          </p:cNvPr>
          <p:cNvSpPr txBox="1"/>
          <p:nvPr/>
        </p:nvSpPr>
        <p:spPr>
          <a:xfrm>
            <a:off x="1235756" y="950913"/>
            <a:ext cx="8222444" cy="923330"/>
          </a:xfrm>
          <a:prstGeom prst="rect">
            <a:avLst/>
          </a:prstGeom>
          <a:noFill/>
        </p:spPr>
        <p:txBody>
          <a:bodyPr wrap="none" rtlCol="0">
            <a:spAutoFit/>
          </a:bodyPr>
          <a:lstStyle/>
          <a:p>
            <a:r>
              <a:rPr lang="en-US" sz="5400" b="1" dirty="0">
                <a:solidFill>
                  <a:srgbClr val="252D30"/>
                </a:solidFill>
                <a:latin typeface="Museo Sans 900"/>
                <a:cs typeface="Segoe UI Light"/>
              </a:rPr>
              <a:t>XYZ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Project Notes (continued)</a:t>
            </a:r>
          </a:p>
        </p:txBody>
      </p:sp>
      <p:sp>
        <p:nvSpPr>
          <p:cNvPr id="2" name="TextBox 1">
            <a:extLst>
              <a:ext uri="{FF2B5EF4-FFF2-40B4-BE49-F238E27FC236}">
                <a16:creationId xmlns:a16="http://schemas.microsoft.com/office/drawing/2014/main" id="{8BDC7ECB-91E2-01ED-671D-2650C3E1D88D}"/>
              </a:ext>
            </a:extLst>
          </p:cNvPr>
          <p:cNvSpPr txBox="1"/>
          <p:nvPr/>
        </p:nvSpPr>
        <p:spPr>
          <a:xfrm>
            <a:off x="1235756" y="2138035"/>
            <a:ext cx="19033444" cy="9818072"/>
          </a:xfrm>
          <a:prstGeom prst="rect">
            <a:avLst/>
          </a:prstGeom>
          <a:noFill/>
        </p:spPr>
        <p:txBody>
          <a:bodyPr wrap="square" rtlCol="0">
            <a:spAutoFit/>
          </a:bodyPr>
          <a:lstStyle/>
          <a:p>
            <a:pPr lvl="1" indent="0"/>
            <a:r>
              <a:rPr lang="en-US" sz="4400" b="1" dirty="0">
                <a:solidFill>
                  <a:srgbClr val="595959"/>
                </a:solidFill>
                <a:latin typeface="Sofia Pro Light" panose="00000400000000000000" pitchFamily="50" charset="0"/>
                <a:cs typeface="Segoe UI Light"/>
              </a:rPr>
              <a:t>How will you measure success?</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Project completed on-time/budget.  But ultimately it is client satisfaction collected continuously during the engagement (status calls, feedback, observations) and followed up with a project closure survey.   During an engagement at previous companies, we would have weekly project status meetings to indicate red/yellow/green project health and blockers.</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Monitoring CI/CD metrics (e.g., sprint completion status, lead/cycle time)</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(optionally) Conduct post project retrospective for lessons learned to collect what worked and what didn’t and fold those lessons learned back into our engagement methodology as a form of continuous improvement of our own processes.</a:t>
            </a:r>
          </a:p>
          <a:p>
            <a:pPr marL="1028700" lvl="1" indent="-571500">
              <a:buFont typeface="Arial" panose="020B0604020202020204" pitchFamily="34" charset="0"/>
              <a:buChar char="•"/>
            </a:pPr>
            <a:endParaRPr lang="en-US" sz="4000" dirty="0">
              <a:solidFill>
                <a:srgbClr val="595959"/>
              </a:solidFill>
              <a:latin typeface="Sofia Pro Light" panose="00000400000000000000" pitchFamily="50" charset="0"/>
              <a:cs typeface="Segoe UI Light"/>
            </a:endParaRPr>
          </a:p>
          <a:p>
            <a:pPr lvl="1" indent="0"/>
            <a:r>
              <a:rPr lang="en-US" sz="4400" b="1" dirty="0">
                <a:solidFill>
                  <a:srgbClr val="595959"/>
                </a:solidFill>
                <a:latin typeface="Sofia Pro Light" panose="00000400000000000000" pitchFamily="50" charset="0"/>
                <a:cs typeface="Segoe UI Light"/>
              </a:rPr>
              <a:t>How many people would you need to deliver and what skill sets?</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Slides 11-12 illustrate what persona types and quantity would initially be needed.  Skill sets of the delivery team would be determined based on the output of the assessment phase.  If the client is only interested in Option1 the skillset requirements for performing the assessment would be minimal, but for Option2 it could require advanced skills on migrating legacy apps to containers, networking, security, data, </a:t>
            </a:r>
            <a:r>
              <a:rPr lang="en-US" sz="3600" dirty="0" err="1">
                <a:solidFill>
                  <a:srgbClr val="00B050"/>
                </a:solidFill>
                <a:latin typeface="Sofia Pro Light" panose="00000400000000000000" pitchFamily="50" charset="0"/>
                <a:cs typeface="Segoe UI Light"/>
              </a:rPr>
              <a:t>IaC</a:t>
            </a:r>
            <a:r>
              <a:rPr lang="en-US" sz="3600" dirty="0">
                <a:solidFill>
                  <a:srgbClr val="00B050"/>
                </a:solidFill>
                <a:latin typeface="Sofia Pro Light" panose="00000400000000000000" pitchFamily="50" charset="0"/>
                <a:cs typeface="Segoe UI Light"/>
              </a:rPr>
              <a:t>, and DevOps pipeline development, additional skills for specific DevOps toolchain, and CSP native PaaS/SaaS offerings knowledge. </a:t>
            </a:r>
          </a:p>
        </p:txBody>
      </p:sp>
    </p:spTree>
    <p:extLst>
      <p:ext uri="{BB962C8B-B14F-4D97-AF65-F5344CB8AC3E}">
        <p14:creationId xmlns:p14="http://schemas.microsoft.com/office/powerpoint/2010/main" val="251814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E3BE1DD-A698-49DF-B05E-06A3290A9449}"/>
              </a:ext>
            </a:extLst>
          </p:cNvPr>
          <p:cNvSpPr txBox="1"/>
          <p:nvPr/>
        </p:nvSpPr>
        <p:spPr>
          <a:xfrm>
            <a:off x="1235756" y="950913"/>
            <a:ext cx="8222444" cy="923330"/>
          </a:xfrm>
          <a:prstGeom prst="rect">
            <a:avLst/>
          </a:prstGeom>
          <a:noFill/>
        </p:spPr>
        <p:txBody>
          <a:bodyPr wrap="none" rtlCol="0">
            <a:spAutoFit/>
          </a:bodyPr>
          <a:lstStyle/>
          <a:p>
            <a:r>
              <a:rPr lang="en-US" sz="5400" b="1" dirty="0">
                <a:solidFill>
                  <a:srgbClr val="252D30"/>
                </a:solidFill>
                <a:latin typeface="Museo Sans 900"/>
                <a:cs typeface="Segoe UI Light"/>
              </a:rPr>
              <a:t>XYZ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Project Notes (continued)</a:t>
            </a:r>
          </a:p>
        </p:txBody>
      </p:sp>
      <p:sp>
        <p:nvSpPr>
          <p:cNvPr id="2" name="TextBox 1">
            <a:extLst>
              <a:ext uri="{FF2B5EF4-FFF2-40B4-BE49-F238E27FC236}">
                <a16:creationId xmlns:a16="http://schemas.microsoft.com/office/drawing/2014/main" id="{8BDC7ECB-91E2-01ED-671D-2650C3E1D88D}"/>
              </a:ext>
            </a:extLst>
          </p:cNvPr>
          <p:cNvSpPr txBox="1"/>
          <p:nvPr/>
        </p:nvSpPr>
        <p:spPr>
          <a:xfrm>
            <a:off x="1235756" y="2138035"/>
            <a:ext cx="19033444" cy="7725192"/>
          </a:xfrm>
          <a:prstGeom prst="rect">
            <a:avLst/>
          </a:prstGeom>
          <a:noFill/>
        </p:spPr>
        <p:txBody>
          <a:bodyPr wrap="square" rtlCol="0">
            <a:spAutoFit/>
          </a:bodyPr>
          <a:lstStyle/>
          <a:p>
            <a:pPr lvl="1" indent="0"/>
            <a:r>
              <a:rPr lang="en-US" sz="4400" b="1" dirty="0">
                <a:solidFill>
                  <a:srgbClr val="595959"/>
                </a:solidFill>
                <a:latin typeface="Sofia Pro Light" panose="00000400000000000000" pitchFamily="50" charset="0"/>
                <a:cs typeface="Segoe UI Light"/>
              </a:rPr>
              <a:t>What milestones would you target for the initial offering?</a:t>
            </a:r>
          </a:p>
          <a:p>
            <a:pPr marL="1028700" lvl="1" indent="-571500">
              <a:buFont typeface="Arial" panose="020B0604020202020204" pitchFamily="34" charset="0"/>
              <a:buChar char="•"/>
            </a:pPr>
            <a:r>
              <a:rPr lang="en-US" sz="3600" dirty="0">
                <a:solidFill>
                  <a:srgbClr val="00B050"/>
                </a:solidFill>
                <a:latin typeface="Sofia Pro Light" panose="00000400000000000000" pitchFamily="50" charset="0"/>
                <a:cs typeface="Segoe UI Light"/>
              </a:rPr>
              <a:t>I would take an MVP phased approach and use a single or small sample of non-critical application(s) to showcase our engagement approach and solution utilizing cloud native PaaS offerings and demonstrate how containers can be leveraged and educate on the many options for containerization available and how they compare.  </a:t>
            </a:r>
          </a:p>
          <a:p>
            <a:pPr marL="1028700" lvl="1" indent="-571500">
              <a:buFont typeface="Arial" panose="020B0604020202020204" pitchFamily="34" charset="0"/>
              <a:buChar char="•"/>
            </a:pPr>
            <a:endParaRPr lang="en-US" sz="4000" dirty="0">
              <a:solidFill>
                <a:srgbClr val="595959"/>
              </a:solidFill>
              <a:latin typeface="Sofia Pro Light" panose="00000400000000000000" pitchFamily="50" charset="0"/>
              <a:cs typeface="Segoe UI Light"/>
            </a:endParaRPr>
          </a:p>
          <a:p>
            <a:pPr lvl="1" indent="0"/>
            <a:r>
              <a:rPr lang="en-US" sz="4400" b="1" dirty="0">
                <a:solidFill>
                  <a:srgbClr val="595959"/>
                </a:solidFill>
                <a:latin typeface="Sofia Pro Light" panose="00000400000000000000" pitchFamily="50" charset="0"/>
                <a:cs typeface="Segoe UI Light"/>
              </a:rPr>
              <a:t>How would you propose expanding the engagement?</a:t>
            </a:r>
          </a:p>
          <a:p>
            <a:pPr marL="1028700" lvl="1" indent="-571500">
              <a:spcBef>
                <a:spcPts val="0"/>
              </a:spcBef>
              <a:spcAft>
                <a:spcPts val="0"/>
              </a:spcAft>
              <a:buFont typeface="Arial" panose="020B0604020202020204" pitchFamily="34" charset="0"/>
              <a:buChar char="•"/>
            </a:pPr>
            <a:r>
              <a:rPr lang="en-US" sz="3600" dirty="0">
                <a:solidFill>
                  <a:srgbClr val="00B050"/>
                </a:solidFill>
                <a:latin typeface="Sofia Pro Light" panose="00000400000000000000" pitchFamily="50" charset="0"/>
                <a:cs typeface="Segoe UI Light"/>
              </a:rPr>
              <a:t>We would build off the MVP momentum in successive phases by creating a prioritization of apps to be refactored, rehosted, rearchitected, rebuilt and migrated to the cloud.   If the number of applications to modernize/migrate to the cloud is significant, we may setup payment milestones to invoice based on agreed upon criteria.    This would ideally be considered during the SOW LOE discovery phase.</a:t>
            </a:r>
          </a:p>
          <a:p>
            <a:pPr lvl="1" indent="0"/>
            <a:endParaRPr lang="en-US" sz="4400" b="1" dirty="0">
              <a:solidFill>
                <a:srgbClr val="595959"/>
              </a:solidFill>
              <a:latin typeface="Sofia Pro Light" panose="00000400000000000000" pitchFamily="50" charset="0"/>
              <a:cs typeface="Segoe UI Light"/>
            </a:endParaRPr>
          </a:p>
        </p:txBody>
      </p:sp>
    </p:spTree>
    <p:extLst>
      <p:ext uri="{BB962C8B-B14F-4D97-AF65-F5344CB8AC3E}">
        <p14:creationId xmlns:p14="http://schemas.microsoft.com/office/powerpoint/2010/main" val="262139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A356DE54-BD0E-491B-9129-C9CC5275AF53}"/>
              </a:ext>
            </a:extLst>
          </p:cNvPr>
          <p:cNvSpPr>
            <a:spLocks noChangeArrowheads="1"/>
          </p:cNvSpPr>
          <p:nvPr/>
        </p:nvSpPr>
        <p:spPr bwMode="auto">
          <a:xfrm>
            <a:off x="0" y="0"/>
            <a:ext cx="24384000" cy="13716000"/>
          </a:xfrm>
          <a:prstGeom prst="rect">
            <a:avLst/>
          </a:prstGeom>
          <a:solidFill>
            <a:srgbClr val="93CDAD"/>
          </a:solidFill>
          <a:ln>
            <a:noFill/>
          </a:ln>
        </p:spPr>
        <p:txBody>
          <a:bodyPr lIns="38100" tIns="38100" rIns="38100" bIns="38100" anchor="ctr">
            <a:spAutoFit/>
          </a:bodyPr>
          <a:lstStyle/>
          <a:p>
            <a:pPr eaLnBrk="1"/>
            <a:endParaRPr lang="en-US" altLang="en-US"/>
          </a:p>
        </p:txBody>
      </p:sp>
      <p:sp>
        <p:nvSpPr>
          <p:cNvPr id="11" name="Text Box 3">
            <a:extLst>
              <a:ext uri="{FF2B5EF4-FFF2-40B4-BE49-F238E27FC236}">
                <a16:creationId xmlns:a16="http://schemas.microsoft.com/office/drawing/2014/main" id="{D749D89A-5F92-4A21-AC08-C91E829825CB}"/>
              </a:ext>
            </a:extLst>
          </p:cNvPr>
          <p:cNvSpPr txBox="1">
            <a:spLocks/>
          </p:cNvSpPr>
          <p:nvPr/>
        </p:nvSpPr>
        <p:spPr bwMode="auto">
          <a:xfrm>
            <a:off x="9167664" y="5772866"/>
            <a:ext cx="13897544" cy="1667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9600" b="1" dirty="0">
                <a:solidFill>
                  <a:schemeClr val="tx1"/>
                </a:solidFill>
                <a:latin typeface="Museo Sans 900" panose="02000000000000000000" pitchFamily="50" charset="0"/>
                <a:ea typeface="Open Sans Semibold" charset="0"/>
                <a:cs typeface="Open Sans Semibold" charset="0"/>
                <a:sym typeface="Poppins Medium" charset="0"/>
              </a:rPr>
              <a:t>THANK YOU</a:t>
            </a:r>
          </a:p>
        </p:txBody>
      </p:sp>
      <p:sp>
        <p:nvSpPr>
          <p:cNvPr id="107524" name="Rounded Rectangle 3">
            <a:extLst>
              <a:ext uri="{FF2B5EF4-FFF2-40B4-BE49-F238E27FC236}">
                <a16:creationId xmlns:a16="http://schemas.microsoft.com/office/drawing/2014/main" id="{CC2382F6-366D-4AC3-BFD1-82E13AE8FC56}"/>
              </a:ext>
            </a:extLst>
          </p:cNvPr>
          <p:cNvSpPr>
            <a:spLocks noChangeArrowheads="1"/>
          </p:cNvSpPr>
          <p:nvPr/>
        </p:nvSpPr>
        <p:spPr bwMode="auto">
          <a:xfrm>
            <a:off x="-1778000" y="4770438"/>
            <a:ext cx="9937750" cy="3671887"/>
          </a:xfrm>
          <a:prstGeom prst="roundRect">
            <a:avLst>
              <a:gd name="adj" fmla="val 50000"/>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spAutoFit/>
          </a:bodyPr>
          <a:lstStyle/>
          <a:p>
            <a:pPr eaLnBrk="1"/>
            <a:endParaRPr lang="en-US" altLang="en-US"/>
          </a:p>
        </p:txBody>
      </p:sp>
      <p:sp>
        <p:nvSpPr>
          <p:cNvPr id="107525" name="Oval 4">
            <a:extLst>
              <a:ext uri="{FF2B5EF4-FFF2-40B4-BE49-F238E27FC236}">
                <a16:creationId xmlns:a16="http://schemas.microsoft.com/office/drawing/2014/main" id="{B48D5E14-6511-407E-B95D-669B678011E9}"/>
              </a:ext>
            </a:extLst>
          </p:cNvPr>
          <p:cNvSpPr>
            <a:spLocks noChangeArrowheads="1"/>
          </p:cNvSpPr>
          <p:nvPr/>
        </p:nvSpPr>
        <p:spPr bwMode="auto">
          <a:xfrm>
            <a:off x="4887913" y="5186363"/>
            <a:ext cx="2840037" cy="2840037"/>
          </a:xfrm>
          <a:prstGeom prst="ellipse">
            <a:avLst/>
          </a:prstGeom>
          <a:solidFill>
            <a:srgbClr val="93CDAD"/>
          </a:solidFill>
          <a:ln>
            <a:noFill/>
          </a:ln>
        </p:spPr>
        <p:txBody>
          <a:bodyPr lIns="38100" tIns="38100" rIns="38100" bIns="38100" anchor="ctr">
            <a:spAutoFit/>
          </a:bodyPr>
          <a:lstStyle/>
          <a:p>
            <a:pPr eaLnBrk="1"/>
            <a:endParaRPr lang="en-US" altLang="en-US"/>
          </a:p>
        </p:txBody>
      </p:sp>
      <p:pic>
        <p:nvPicPr>
          <p:cNvPr id="15362" name="Picture 2">
            <a:extLst>
              <a:ext uri="{FF2B5EF4-FFF2-40B4-BE49-F238E27FC236}">
                <a16:creationId xmlns:a16="http://schemas.microsoft.com/office/drawing/2014/main" id="{88CEA3CD-66B6-4AED-9B07-DC82B2B43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8664" y="7261058"/>
            <a:ext cx="5758870" cy="5770388"/>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30">
            <a:extLst>
              <a:ext uri="{FF2B5EF4-FFF2-40B4-BE49-F238E27FC236}">
                <a16:creationId xmlns:a16="http://schemas.microsoft.com/office/drawing/2014/main" id="{7FF01C27-A316-4AC0-A0B3-522EDD710F70}"/>
              </a:ext>
            </a:extLst>
          </p:cNvPr>
          <p:cNvSpPr>
            <a:spLocks noChangeAspect="1"/>
          </p:cNvSpPr>
          <p:nvPr/>
        </p:nvSpPr>
        <p:spPr bwMode="auto">
          <a:xfrm flipH="1">
            <a:off x="5660067" y="5920580"/>
            <a:ext cx="1295728" cy="1371600"/>
          </a:xfrm>
          <a:custGeom>
            <a:avLst/>
            <a:gdLst/>
            <a:ahLst/>
            <a:cxnLst/>
            <a:rect l="0" t="0" r="r" b="b"/>
            <a:pathLst>
              <a:path w="21600" h="21600">
                <a:moveTo>
                  <a:pt x="21600" y="9913"/>
                </a:moveTo>
                <a:lnTo>
                  <a:pt x="21600" y="11687"/>
                </a:lnTo>
                <a:cubicBezTo>
                  <a:pt x="21600" y="12177"/>
                  <a:pt x="21441" y="12595"/>
                  <a:pt x="21122" y="12942"/>
                </a:cubicBezTo>
                <a:cubicBezTo>
                  <a:pt x="20805" y="13289"/>
                  <a:pt x="20391" y="13462"/>
                  <a:pt x="19882" y="13462"/>
                </a:cubicBezTo>
                <a:lnTo>
                  <a:pt x="9553" y="13462"/>
                </a:lnTo>
                <a:lnTo>
                  <a:pt x="13852" y="17538"/>
                </a:lnTo>
                <a:cubicBezTo>
                  <a:pt x="14223" y="17871"/>
                  <a:pt x="14410" y="18286"/>
                  <a:pt x="14410" y="18786"/>
                </a:cubicBezTo>
                <a:cubicBezTo>
                  <a:pt x="14410" y="19285"/>
                  <a:pt x="14223" y="19701"/>
                  <a:pt x="13852" y="20033"/>
                </a:cubicBezTo>
                <a:lnTo>
                  <a:pt x="12751" y="21087"/>
                </a:lnTo>
                <a:cubicBezTo>
                  <a:pt x="12390" y="21429"/>
                  <a:pt x="11950" y="21600"/>
                  <a:pt x="11431" y="21600"/>
                </a:cubicBezTo>
                <a:cubicBezTo>
                  <a:pt x="10922" y="21600"/>
                  <a:pt x="10478" y="21429"/>
                  <a:pt x="10096" y="21087"/>
                </a:cubicBezTo>
                <a:lnTo>
                  <a:pt x="543" y="12048"/>
                </a:lnTo>
                <a:cubicBezTo>
                  <a:pt x="182" y="11706"/>
                  <a:pt x="0" y="11290"/>
                  <a:pt x="0" y="10800"/>
                </a:cubicBezTo>
                <a:cubicBezTo>
                  <a:pt x="0" y="10320"/>
                  <a:pt x="182" y="9899"/>
                  <a:pt x="543" y="9538"/>
                </a:cubicBezTo>
                <a:lnTo>
                  <a:pt x="10096" y="527"/>
                </a:lnTo>
                <a:cubicBezTo>
                  <a:pt x="10468" y="175"/>
                  <a:pt x="10912" y="0"/>
                  <a:pt x="11431" y="0"/>
                </a:cubicBezTo>
                <a:cubicBezTo>
                  <a:pt x="11939" y="0"/>
                  <a:pt x="12380" y="175"/>
                  <a:pt x="12751" y="527"/>
                </a:cubicBezTo>
                <a:lnTo>
                  <a:pt x="13852" y="1553"/>
                </a:lnTo>
                <a:cubicBezTo>
                  <a:pt x="14223" y="1904"/>
                  <a:pt x="14410" y="2325"/>
                  <a:pt x="14410" y="2814"/>
                </a:cubicBezTo>
                <a:cubicBezTo>
                  <a:pt x="14410" y="3304"/>
                  <a:pt x="14223" y="3725"/>
                  <a:pt x="13852" y="4076"/>
                </a:cubicBezTo>
                <a:lnTo>
                  <a:pt x="9553" y="8138"/>
                </a:lnTo>
                <a:lnTo>
                  <a:pt x="19882" y="8138"/>
                </a:lnTo>
                <a:cubicBezTo>
                  <a:pt x="20391" y="8138"/>
                  <a:pt x="20805" y="8311"/>
                  <a:pt x="21122" y="8658"/>
                </a:cubicBezTo>
                <a:cubicBezTo>
                  <a:pt x="21441" y="9005"/>
                  <a:pt x="21600" y="9423"/>
                  <a:pt x="21600" y="9913"/>
                </a:cubicBezTo>
                <a:close/>
                <a:moveTo>
                  <a:pt x="21600" y="9913"/>
                </a:moveTo>
              </a:path>
            </a:pathLst>
          </a:custGeom>
          <a:solidFill>
            <a:schemeClr val="tx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pic>
        <p:nvPicPr>
          <p:cNvPr id="2" name="Graphic 1">
            <a:extLst>
              <a:ext uri="{FF2B5EF4-FFF2-40B4-BE49-F238E27FC236}">
                <a16:creationId xmlns:a16="http://schemas.microsoft.com/office/drawing/2014/main" id="{616101E9-4BB9-92B5-4EAE-983931F72B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2749348"/>
            <a:ext cx="2463117" cy="872647"/>
          </a:xfrm>
          <a:prstGeom prst="rect">
            <a:avLst/>
          </a:prstGeom>
        </p:spPr>
      </p:pic>
    </p:spTree>
    <p:extLst>
      <p:ext uri="{BB962C8B-B14F-4D97-AF65-F5344CB8AC3E}">
        <p14:creationId xmlns:p14="http://schemas.microsoft.com/office/powerpoint/2010/main" val="1867996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A356DE54-BD0E-491B-9129-C9CC5275AF53}"/>
              </a:ext>
            </a:extLst>
          </p:cNvPr>
          <p:cNvSpPr>
            <a:spLocks noChangeArrowheads="1"/>
          </p:cNvSpPr>
          <p:nvPr/>
        </p:nvSpPr>
        <p:spPr bwMode="auto">
          <a:xfrm>
            <a:off x="0" y="0"/>
            <a:ext cx="24384000" cy="13716000"/>
          </a:xfrm>
          <a:prstGeom prst="rect">
            <a:avLst/>
          </a:prstGeom>
          <a:solidFill>
            <a:srgbClr val="93CDAD"/>
          </a:solidFill>
          <a:ln>
            <a:noFill/>
          </a:ln>
        </p:spPr>
        <p:txBody>
          <a:bodyPr lIns="38100" tIns="38100" rIns="38100" bIns="38100" anchor="ctr">
            <a:spAutoFit/>
          </a:bodyPr>
          <a:lstStyle/>
          <a:p>
            <a:pPr eaLnBrk="1"/>
            <a:endParaRPr lang="en-US" altLang="en-US"/>
          </a:p>
        </p:txBody>
      </p:sp>
      <p:sp>
        <p:nvSpPr>
          <p:cNvPr id="11" name="Text Box 3">
            <a:extLst>
              <a:ext uri="{FF2B5EF4-FFF2-40B4-BE49-F238E27FC236}">
                <a16:creationId xmlns:a16="http://schemas.microsoft.com/office/drawing/2014/main" id="{D749D89A-5F92-4A21-AC08-C91E829825CB}"/>
              </a:ext>
            </a:extLst>
          </p:cNvPr>
          <p:cNvSpPr txBox="1">
            <a:spLocks/>
          </p:cNvSpPr>
          <p:nvPr/>
        </p:nvSpPr>
        <p:spPr bwMode="auto">
          <a:xfrm>
            <a:off x="9167664" y="5791149"/>
            <a:ext cx="13033448" cy="20270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9600" b="1">
                <a:solidFill>
                  <a:schemeClr val="tx1"/>
                </a:solidFill>
                <a:latin typeface="Museo Sans 900" panose="02000000000000000000" pitchFamily="50" charset="0"/>
                <a:ea typeface="Open Sans Semibold" charset="0"/>
                <a:cs typeface="Open Sans Semibold" charset="0"/>
                <a:sym typeface="Poppins Medium" charset="0"/>
              </a:rPr>
              <a:t>OUR UNDERSTANDING</a:t>
            </a:r>
            <a:endParaRPr lang="x-none" altLang="x-none" sz="9600" b="1">
              <a:solidFill>
                <a:schemeClr val="tx1"/>
              </a:solidFill>
              <a:latin typeface="Museo Sans 900" panose="02000000000000000000" pitchFamily="50" charset="0"/>
              <a:ea typeface="Open Sans Semibold" charset="0"/>
              <a:cs typeface="Open Sans Semibold" charset="0"/>
              <a:sym typeface="Poppins Medium" charset="0"/>
            </a:endParaRPr>
          </a:p>
        </p:txBody>
      </p:sp>
      <p:sp>
        <p:nvSpPr>
          <p:cNvPr id="107524" name="Rounded Rectangle 3">
            <a:extLst>
              <a:ext uri="{FF2B5EF4-FFF2-40B4-BE49-F238E27FC236}">
                <a16:creationId xmlns:a16="http://schemas.microsoft.com/office/drawing/2014/main" id="{CC2382F6-366D-4AC3-BFD1-82E13AE8FC56}"/>
              </a:ext>
            </a:extLst>
          </p:cNvPr>
          <p:cNvSpPr>
            <a:spLocks noChangeArrowheads="1"/>
          </p:cNvSpPr>
          <p:nvPr/>
        </p:nvSpPr>
        <p:spPr bwMode="auto">
          <a:xfrm>
            <a:off x="-1778000" y="4770438"/>
            <a:ext cx="9937750" cy="3671887"/>
          </a:xfrm>
          <a:prstGeom prst="roundRect">
            <a:avLst>
              <a:gd name="adj" fmla="val 50000"/>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spAutoFit/>
          </a:bodyPr>
          <a:lstStyle/>
          <a:p>
            <a:pPr eaLnBrk="1"/>
            <a:endParaRPr lang="en-US" altLang="en-US"/>
          </a:p>
        </p:txBody>
      </p:sp>
      <p:sp>
        <p:nvSpPr>
          <p:cNvPr id="107525" name="Oval 4">
            <a:extLst>
              <a:ext uri="{FF2B5EF4-FFF2-40B4-BE49-F238E27FC236}">
                <a16:creationId xmlns:a16="http://schemas.microsoft.com/office/drawing/2014/main" id="{B48D5E14-6511-407E-B95D-669B678011E9}"/>
              </a:ext>
            </a:extLst>
          </p:cNvPr>
          <p:cNvSpPr>
            <a:spLocks noChangeArrowheads="1"/>
          </p:cNvSpPr>
          <p:nvPr/>
        </p:nvSpPr>
        <p:spPr bwMode="auto">
          <a:xfrm>
            <a:off x="4887913" y="5186363"/>
            <a:ext cx="2840037" cy="2840037"/>
          </a:xfrm>
          <a:prstGeom prst="ellipse">
            <a:avLst/>
          </a:prstGeom>
          <a:solidFill>
            <a:srgbClr val="93CDAD"/>
          </a:solidFill>
          <a:ln>
            <a:noFill/>
          </a:ln>
        </p:spPr>
        <p:txBody>
          <a:bodyPr lIns="38100" tIns="38100" rIns="38100" bIns="38100" anchor="ctr">
            <a:spAutoFit/>
          </a:bodyPr>
          <a:lstStyle/>
          <a:p>
            <a:pPr eaLnBrk="1"/>
            <a:endParaRPr lang="en-US" altLang="en-US"/>
          </a:p>
        </p:txBody>
      </p:sp>
      <p:pic>
        <p:nvPicPr>
          <p:cNvPr id="14" name="Picture 2">
            <a:extLst>
              <a:ext uri="{FF2B5EF4-FFF2-40B4-BE49-F238E27FC236}">
                <a16:creationId xmlns:a16="http://schemas.microsoft.com/office/drawing/2014/main" id="{7DDD323A-B749-43D9-9B43-70561669D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8664" y="7261058"/>
            <a:ext cx="5758870" cy="5770388"/>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a:extLst>
              <a:ext uri="{FF2B5EF4-FFF2-40B4-BE49-F238E27FC236}">
                <a16:creationId xmlns:a16="http://schemas.microsoft.com/office/drawing/2014/main" id="{C90A873A-19A8-FFA7-E7F0-6000C9C501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2749348"/>
            <a:ext cx="2463117" cy="872647"/>
          </a:xfrm>
          <a:prstGeom prst="rect">
            <a:avLst/>
          </a:prstGeom>
        </p:spPr>
      </p:pic>
      <p:sp>
        <p:nvSpPr>
          <p:cNvPr id="7" name="Text Box 3">
            <a:extLst>
              <a:ext uri="{FF2B5EF4-FFF2-40B4-BE49-F238E27FC236}">
                <a16:creationId xmlns:a16="http://schemas.microsoft.com/office/drawing/2014/main" id="{DB1DCFF7-DA70-F7C1-3960-D48292AE6A75}"/>
              </a:ext>
            </a:extLst>
          </p:cNvPr>
          <p:cNvSpPr txBox="1">
            <a:spLocks/>
          </p:cNvSpPr>
          <p:nvPr/>
        </p:nvSpPr>
        <p:spPr bwMode="auto">
          <a:xfrm>
            <a:off x="4887913" y="5921375"/>
            <a:ext cx="2840037"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8000" b="1" dirty="0">
                <a:solidFill>
                  <a:schemeClr val="tx2"/>
                </a:solidFill>
                <a:latin typeface="Open Sans Semibold" charset="0"/>
                <a:ea typeface="Open Sans Semibold" charset="0"/>
                <a:cs typeface="Open Sans Semibold" charset="0"/>
                <a:sym typeface="Poppins Medium" charset="0"/>
              </a:rPr>
              <a:t>01</a:t>
            </a:r>
            <a:endParaRPr lang="x-none" altLang="x-none" sz="8000" b="1" dirty="0">
              <a:solidFill>
                <a:schemeClr val="tx2"/>
              </a:solidFill>
              <a:latin typeface="Open Sans Semibold" charset="0"/>
              <a:ea typeface="Open Sans Semibold" charset="0"/>
              <a:cs typeface="Open Sans Semibold" charset="0"/>
              <a:sym typeface="Poppins Medium"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7215B9A-D053-45C7-B862-9101F9C4D5C1}"/>
              </a:ext>
            </a:extLst>
          </p:cNvPr>
          <p:cNvGrpSpPr/>
          <p:nvPr/>
        </p:nvGrpSpPr>
        <p:grpSpPr>
          <a:xfrm>
            <a:off x="2230354" y="2636392"/>
            <a:ext cx="18499981" cy="4147210"/>
            <a:chOff x="1235756" y="3631083"/>
            <a:chExt cx="14645952" cy="4147210"/>
          </a:xfrm>
        </p:grpSpPr>
        <p:sp>
          <p:nvSpPr>
            <p:cNvPr id="52" name="Shape 52">
              <a:extLst>
                <a:ext uri="{FF2B5EF4-FFF2-40B4-BE49-F238E27FC236}">
                  <a16:creationId xmlns:a16="http://schemas.microsoft.com/office/drawing/2014/main" id="{00A2242C-DA21-43A8-AE2F-4B229C7B1838}"/>
                </a:ext>
              </a:extLst>
            </p:cNvPr>
            <p:cNvSpPr>
              <a:spLocks noChangeArrowheads="1"/>
            </p:cNvSpPr>
            <p:nvPr/>
          </p:nvSpPr>
          <p:spPr bwMode="auto">
            <a:xfrm>
              <a:off x="1235756" y="3727920"/>
              <a:ext cx="317500" cy="402336"/>
            </a:xfrm>
            <a:prstGeom prst="ellipse">
              <a:avLst/>
            </a:prstGeom>
            <a:solidFill>
              <a:srgbClr val="FFFFFF"/>
            </a:solidFill>
            <a:ln w="63500">
              <a:solidFill>
                <a:srgbClr val="93CDAD"/>
              </a:solidFill>
              <a:miter lim="400000"/>
              <a:headEnd/>
              <a:tailEnd/>
            </a:ln>
          </p:spPr>
          <p:txBody>
            <a:bodyPr lIns="50800" tIns="50800" rIns="50800" bIns="50800" anchor="ctr"/>
            <a:lstStyle>
              <a:lvl1pPr>
                <a:defRPr sz="5000">
                  <a:solidFill>
                    <a:srgbClr val="000000"/>
                  </a:solidFill>
                  <a:latin typeface="Arial" charset="0"/>
                  <a:ea typeface="Arial" charset="0"/>
                  <a:cs typeface="Arial" charset="0"/>
                  <a:sym typeface="Arial" charset="0"/>
                </a:defRPr>
              </a:lvl1pPr>
              <a:lvl2pPr marL="742950" indent="-285750">
                <a:defRPr sz="5000">
                  <a:solidFill>
                    <a:srgbClr val="000000"/>
                  </a:solidFill>
                  <a:latin typeface="Arial" charset="0"/>
                  <a:ea typeface="Arial" charset="0"/>
                  <a:cs typeface="Arial" charset="0"/>
                  <a:sym typeface="Arial" charset="0"/>
                </a:defRPr>
              </a:lvl2pPr>
              <a:lvl3pPr marL="1143000" indent="-228600">
                <a:defRPr sz="5000">
                  <a:solidFill>
                    <a:srgbClr val="000000"/>
                  </a:solidFill>
                  <a:latin typeface="Arial" charset="0"/>
                  <a:ea typeface="Arial" charset="0"/>
                  <a:cs typeface="Arial" charset="0"/>
                  <a:sym typeface="Arial" charset="0"/>
                </a:defRPr>
              </a:lvl3pPr>
              <a:lvl4pPr marL="1600200" indent="-228600">
                <a:defRPr sz="5000">
                  <a:solidFill>
                    <a:srgbClr val="000000"/>
                  </a:solidFill>
                  <a:latin typeface="Arial" charset="0"/>
                  <a:ea typeface="Arial" charset="0"/>
                  <a:cs typeface="Arial" charset="0"/>
                  <a:sym typeface="Arial" charset="0"/>
                </a:defRPr>
              </a:lvl4pPr>
              <a:lvl5pPr marL="2057400" indent="-228600">
                <a:defRPr sz="5000">
                  <a:solidFill>
                    <a:srgbClr val="000000"/>
                  </a:solidFill>
                  <a:latin typeface="Arial" charset="0"/>
                  <a:ea typeface="Arial" charset="0"/>
                  <a:cs typeface="Arial" charset="0"/>
                  <a:sym typeface="Arial" charset="0"/>
                </a:defRPr>
              </a:lvl5pPr>
              <a:lvl6pPr marL="25146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6pPr>
              <a:lvl7pPr marL="29718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7pPr>
              <a:lvl8pPr marL="34290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8pPr>
              <a:lvl9pPr marL="38862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9pPr>
            </a:lstStyle>
            <a:p>
              <a:pPr algn="ctr" eaLnBrk="1">
                <a:defRPr/>
              </a:pPr>
              <a:endParaRPr lang="x-none" altLang="x-none" sz="3200" dirty="0">
                <a:solidFill>
                  <a:srgbClr val="FFFFFF"/>
                </a:solidFill>
                <a:highlight>
                  <a:srgbClr val="FFFF00"/>
                </a:highlight>
                <a:latin typeface="Helvetica Light" charset="0"/>
                <a:ea typeface="Helvetica Light" charset="0"/>
                <a:cs typeface="Helvetica Light" charset="0"/>
                <a:sym typeface="Helvetica Light" charset="0"/>
              </a:endParaRPr>
            </a:p>
          </p:txBody>
        </p:sp>
        <p:sp>
          <p:nvSpPr>
            <p:cNvPr id="54" name="Text Box 3">
              <a:extLst>
                <a:ext uri="{FF2B5EF4-FFF2-40B4-BE49-F238E27FC236}">
                  <a16:creationId xmlns:a16="http://schemas.microsoft.com/office/drawing/2014/main" id="{8C501885-5D55-415B-91F5-856EB698BDE7}"/>
                </a:ext>
              </a:extLst>
            </p:cNvPr>
            <p:cNvSpPr txBox="1">
              <a:spLocks/>
            </p:cNvSpPr>
            <p:nvPr/>
          </p:nvSpPr>
          <p:spPr bwMode="auto">
            <a:xfrm>
              <a:off x="1739580" y="3631083"/>
              <a:ext cx="4979580" cy="653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200" b="1" dirty="0">
                  <a:solidFill>
                    <a:schemeClr val="bg2"/>
                  </a:solidFill>
                  <a:latin typeface="Museo Sans 500" panose="02000000000000000000"/>
                  <a:ea typeface="Open Sans Semibold" charset="0"/>
                  <a:cs typeface="Open Sans Semibold" charset="0"/>
                  <a:sym typeface="Poppins Medium" charset="0"/>
                </a:rPr>
                <a:t>Background</a:t>
              </a:r>
              <a:endParaRPr lang="x-none" altLang="x-none" sz="3200" b="1" dirty="0">
                <a:solidFill>
                  <a:schemeClr val="bg2"/>
                </a:solidFill>
                <a:latin typeface="Museo Sans 500" panose="02000000000000000000"/>
                <a:ea typeface="Open Sans Semibold" charset="0"/>
                <a:cs typeface="Open Sans Semibold" charset="0"/>
                <a:sym typeface="Poppins Medium" charset="0"/>
              </a:endParaRPr>
            </a:p>
          </p:txBody>
        </p:sp>
        <p:sp>
          <p:nvSpPr>
            <p:cNvPr id="56" name="TextBox 55">
              <a:extLst>
                <a:ext uri="{FF2B5EF4-FFF2-40B4-BE49-F238E27FC236}">
                  <a16:creationId xmlns:a16="http://schemas.microsoft.com/office/drawing/2014/main" id="{53B7BF99-F388-4FBE-B812-94FA37701A77}"/>
                </a:ext>
              </a:extLst>
            </p:cNvPr>
            <p:cNvSpPr txBox="1"/>
            <p:nvPr/>
          </p:nvSpPr>
          <p:spPr>
            <a:xfrm>
              <a:off x="1904998" y="4285029"/>
              <a:ext cx="13976710" cy="3493264"/>
            </a:xfrm>
            <a:prstGeom prst="rect">
              <a:avLst/>
            </a:prstGeom>
            <a:noFill/>
          </p:spPr>
          <p:txBody>
            <a:bodyPr wrap="square">
              <a:spAutoFit/>
            </a:bodyPr>
            <a:lstStyle/>
            <a:p>
              <a:pPr marR="0" lvl="1" indent="0" algn="l" defTabSz="914400" rtl="0" eaLnBrk="1" fontAlgn="auto" latinLnBrk="0" hangingPunct="1">
                <a:lnSpc>
                  <a:spcPct val="100000"/>
                </a:lnSpc>
                <a:spcBef>
                  <a:spcPts val="600"/>
                </a:spcBef>
                <a:spcAft>
                  <a:spcPts val="0"/>
                </a:spcAft>
                <a:buClrTx/>
                <a:buSzTx/>
                <a:tabLst/>
                <a:defRPr/>
              </a:pPr>
              <a:r>
                <a:rPr lang="en-US" sz="3200" dirty="0">
                  <a:solidFill>
                    <a:srgbClr val="595959"/>
                  </a:solidFill>
                  <a:latin typeface="Segoe UI Light" panose="020B0502040204020203" pitchFamily="34" charset="0"/>
                  <a:ea typeface="Times New Roman" panose="02020603050405020304" pitchFamily="18" charset="0"/>
                  <a:cs typeface="Segoe UI Light" panose="020B0502040204020203" pitchFamily="34" charset="0"/>
                </a:rPr>
                <a:t>XYZ Company, is interested in moving to the cloud as well as modernizing their product suite and architecture. Developers have been complaining about kickstarting new environments, long lead times and cycles for development, and lack of consistency between their environments. Operations has also been complaining about downtime during deployments and code quality being released into production. Liatrio has been tasked with showing XYZ Company how to potentially do this. They want to migrate to the cloud, and they’ve recently been interested in containerization.</a:t>
              </a:r>
              <a:r>
                <a:rPr lang="en-US" sz="3200" dirty="0">
                  <a:solidFill>
                    <a:schemeClr val="bg2"/>
                  </a:solidFill>
                  <a:latin typeface="Segoe UI Light" panose="020B0502040204020203" pitchFamily="34" charset="0"/>
                  <a:ea typeface="Times New Roman" panose="02020603050405020304" pitchFamily="18" charset="0"/>
                  <a:cs typeface="Segoe UI Light" panose="020B0502040204020203" pitchFamily="34" charset="0"/>
                </a:rPr>
                <a:t> </a:t>
              </a:r>
            </a:p>
            <a:p>
              <a:pPr marL="1200150" lvl="2" indent="-285750" defTabSz="914400" eaLnBrk="1" fontAlgn="auto" hangingPunct="1">
                <a:spcBef>
                  <a:spcPts val="600"/>
                </a:spcBef>
                <a:spcAft>
                  <a:spcPts val="0"/>
                </a:spcAft>
                <a:buFont typeface="Wingdings" panose="05000000000000000000" pitchFamily="2" charset="2"/>
                <a:buChar char="§"/>
                <a:defRPr/>
              </a:pPr>
              <a:endParaRPr lang="en-US" sz="2400" dirty="0">
                <a:solidFill>
                  <a:schemeClr val="bg2"/>
                </a:solidFill>
                <a:latin typeface="Segoe UI Light" panose="020B0502040204020203" pitchFamily="34" charset="0"/>
                <a:ea typeface="Times New Roman" panose="02020603050405020304" pitchFamily="18" charset="0"/>
                <a:cs typeface="Segoe UI Light" panose="020B0502040204020203" pitchFamily="34" charset="0"/>
              </a:endParaRPr>
            </a:p>
          </p:txBody>
        </p:sp>
      </p:grpSp>
      <p:grpSp>
        <p:nvGrpSpPr>
          <p:cNvPr id="13" name="Group 12">
            <a:extLst>
              <a:ext uri="{FF2B5EF4-FFF2-40B4-BE49-F238E27FC236}">
                <a16:creationId xmlns:a16="http://schemas.microsoft.com/office/drawing/2014/main" id="{DDDFB12C-7604-4C0B-917C-08D7CD4CC644}"/>
              </a:ext>
            </a:extLst>
          </p:cNvPr>
          <p:cNvGrpSpPr/>
          <p:nvPr/>
        </p:nvGrpSpPr>
        <p:grpSpPr>
          <a:xfrm>
            <a:off x="2230354" y="7557494"/>
            <a:ext cx="16045623" cy="2223606"/>
            <a:chOff x="1235756" y="4445649"/>
            <a:chExt cx="12702899" cy="2223606"/>
          </a:xfrm>
        </p:grpSpPr>
        <p:sp>
          <p:nvSpPr>
            <p:cNvPr id="14" name="Shape 52">
              <a:extLst>
                <a:ext uri="{FF2B5EF4-FFF2-40B4-BE49-F238E27FC236}">
                  <a16:creationId xmlns:a16="http://schemas.microsoft.com/office/drawing/2014/main" id="{EC2C32AB-3AB0-4BB4-AF5C-05771286A512}"/>
                </a:ext>
              </a:extLst>
            </p:cNvPr>
            <p:cNvSpPr>
              <a:spLocks noChangeArrowheads="1"/>
            </p:cNvSpPr>
            <p:nvPr/>
          </p:nvSpPr>
          <p:spPr bwMode="auto">
            <a:xfrm>
              <a:off x="1235756" y="4549015"/>
              <a:ext cx="317500" cy="402336"/>
            </a:xfrm>
            <a:prstGeom prst="ellipse">
              <a:avLst/>
            </a:prstGeom>
            <a:solidFill>
              <a:srgbClr val="FFFFFF"/>
            </a:solidFill>
            <a:ln w="63500">
              <a:solidFill>
                <a:srgbClr val="93CDAD"/>
              </a:solidFill>
              <a:miter lim="400000"/>
              <a:headEnd/>
              <a:tailEnd/>
            </a:ln>
          </p:spPr>
          <p:txBody>
            <a:bodyPr lIns="50800" tIns="50800" rIns="50800" bIns="50800" anchor="ctr"/>
            <a:lstStyle>
              <a:lvl1pPr>
                <a:defRPr sz="5000">
                  <a:solidFill>
                    <a:srgbClr val="000000"/>
                  </a:solidFill>
                  <a:latin typeface="Arial" charset="0"/>
                  <a:ea typeface="Arial" charset="0"/>
                  <a:cs typeface="Arial" charset="0"/>
                  <a:sym typeface="Arial" charset="0"/>
                </a:defRPr>
              </a:lvl1pPr>
              <a:lvl2pPr marL="742950" indent="-285750">
                <a:defRPr sz="5000">
                  <a:solidFill>
                    <a:srgbClr val="000000"/>
                  </a:solidFill>
                  <a:latin typeface="Arial" charset="0"/>
                  <a:ea typeface="Arial" charset="0"/>
                  <a:cs typeface="Arial" charset="0"/>
                  <a:sym typeface="Arial" charset="0"/>
                </a:defRPr>
              </a:lvl2pPr>
              <a:lvl3pPr marL="1143000" indent="-228600">
                <a:defRPr sz="5000">
                  <a:solidFill>
                    <a:srgbClr val="000000"/>
                  </a:solidFill>
                  <a:latin typeface="Arial" charset="0"/>
                  <a:ea typeface="Arial" charset="0"/>
                  <a:cs typeface="Arial" charset="0"/>
                  <a:sym typeface="Arial" charset="0"/>
                </a:defRPr>
              </a:lvl3pPr>
              <a:lvl4pPr marL="1600200" indent="-228600">
                <a:defRPr sz="5000">
                  <a:solidFill>
                    <a:srgbClr val="000000"/>
                  </a:solidFill>
                  <a:latin typeface="Arial" charset="0"/>
                  <a:ea typeface="Arial" charset="0"/>
                  <a:cs typeface="Arial" charset="0"/>
                  <a:sym typeface="Arial" charset="0"/>
                </a:defRPr>
              </a:lvl4pPr>
              <a:lvl5pPr marL="2057400" indent="-228600">
                <a:defRPr sz="5000">
                  <a:solidFill>
                    <a:srgbClr val="000000"/>
                  </a:solidFill>
                  <a:latin typeface="Arial" charset="0"/>
                  <a:ea typeface="Arial" charset="0"/>
                  <a:cs typeface="Arial" charset="0"/>
                  <a:sym typeface="Arial" charset="0"/>
                </a:defRPr>
              </a:lvl5pPr>
              <a:lvl6pPr marL="25146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6pPr>
              <a:lvl7pPr marL="29718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7pPr>
              <a:lvl8pPr marL="34290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8pPr>
              <a:lvl9pPr marL="38862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9pPr>
            </a:lstStyle>
            <a:p>
              <a:pPr algn="ctr" eaLnBrk="1">
                <a:defRPr/>
              </a:pPr>
              <a:endParaRPr lang="x-none" altLang="x-none" sz="3200">
                <a:solidFill>
                  <a:srgbClr val="FFFFFF"/>
                </a:solidFill>
                <a:highlight>
                  <a:srgbClr val="FFFF00"/>
                </a:highlight>
                <a:latin typeface="Helvetica Light" charset="0"/>
                <a:ea typeface="Helvetica Light" charset="0"/>
                <a:cs typeface="Helvetica Light" charset="0"/>
                <a:sym typeface="Helvetica Light" charset="0"/>
              </a:endParaRPr>
            </a:p>
          </p:txBody>
        </p:sp>
        <p:sp>
          <p:nvSpPr>
            <p:cNvPr id="15" name="Text Box 3">
              <a:extLst>
                <a:ext uri="{FF2B5EF4-FFF2-40B4-BE49-F238E27FC236}">
                  <a16:creationId xmlns:a16="http://schemas.microsoft.com/office/drawing/2014/main" id="{5D7301E2-20FD-4D9A-B039-9C10A5D8EF37}"/>
                </a:ext>
              </a:extLst>
            </p:cNvPr>
            <p:cNvSpPr txBox="1">
              <a:spLocks/>
            </p:cNvSpPr>
            <p:nvPr/>
          </p:nvSpPr>
          <p:spPr bwMode="auto">
            <a:xfrm>
              <a:off x="1712022" y="4445649"/>
              <a:ext cx="5986164" cy="653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200" b="1" dirty="0">
                  <a:solidFill>
                    <a:schemeClr val="bg2"/>
                  </a:solidFill>
                  <a:latin typeface="Museo Sans 500" panose="02000000000000000000"/>
                  <a:ea typeface="Open Sans Semibold" charset="0"/>
                  <a:cs typeface="Open Sans Semibold" charset="0"/>
                  <a:sym typeface="Poppins Medium" charset="0"/>
                </a:rPr>
                <a:t>Current Environment</a:t>
              </a:r>
              <a:endParaRPr lang="x-none" altLang="x-none" sz="3200" b="1" dirty="0">
                <a:solidFill>
                  <a:schemeClr val="bg2"/>
                </a:solidFill>
                <a:latin typeface="Museo Sans 500" panose="02000000000000000000"/>
                <a:ea typeface="Open Sans Semibold" charset="0"/>
                <a:cs typeface="Open Sans Semibold" charset="0"/>
                <a:sym typeface="Poppins Medium" charset="0"/>
              </a:endParaRPr>
            </a:p>
          </p:txBody>
        </p:sp>
        <p:sp>
          <p:nvSpPr>
            <p:cNvPr id="16" name="TextBox 15">
              <a:extLst>
                <a:ext uri="{FF2B5EF4-FFF2-40B4-BE49-F238E27FC236}">
                  <a16:creationId xmlns:a16="http://schemas.microsoft.com/office/drawing/2014/main" id="{D82B2997-55C9-4BF4-8AF2-7588D8D04361}"/>
                </a:ext>
              </a:extLst>
            </p:cNvPr>
            <p:cNvSpPr txBox="1"/>
            <p:nvPr/>
          </p:nvSpPr>
          <p:spPr>
            <a:xfrm>
              <a:off x="1917672" y="5099595"/>
              <a:ext cx="12020983" cy="1569660"/>
            </a:xfrm>
            <a:prstGeom prst="rect">
              <a:avLst/>
            </a:prstGeom>
            <a:noFill/>
          </p:spPr>
          <p:txBody>
            <a:bodyPr wrap="square">
              <a:spAutoFit/>
            </a:bodyPr>
            <a:lstStyle/>
            <a:p>
              <a:pPr marR="0" lvl="1" indent="0" algn="l" defTabSz="914400" rtl="0" eaLnBrk="1" fontAlgn="auto" latinLnBrk="0" hangingPunct="1">
                <a:lnSpc>
                  <a:spcPct val="100000"/>
                </a:lnSpc>
                <a:spcBef>
                  <a:spcPts val="600"/>
                </a:spcBef>
                <a:spcAft>
                  <a:spcPts val="0"/>
                </a:spcAft>
                <a:buClrTx/>
                <a:buSzTx/>
                <a:tabLst/>
                <a:defRPr/>
              </a:pPr>
              <a:r>
                <a:rPr lang="en-US" sz="3200" dirty="0">
                  <a:solidFill>
                    <a:srgbClr val="595959"/>
                  </a:solidFill>
                  <a:latin typeface="Segoe UI Light" panose="020B0502040204020203" pitchFamily="34" charset="0"/>
                  <a:cs typeface="Segoe UI Light" panose="020B0502040204020203" pitchFamily="34" charset="0"/>
                </a:rPr>
                <a:t>The current environment today exists in an on-premises datacenter. An assessment of the current landscape of services targeted for migration to the cloud will be required to understand the entire level of effort to migrate.</a:t>
              </a:r>
            </a:p>
          </p:txBody>
        </p:sp>
      </p:grpSp>
      <p:sp>
        <p:nvSpPr>
          <p:cNvPr id="21" name="TextBox 20">
            <a:extLst>
              <a:ext uri="{FF2B5EF4-FFF2-40B4-BE49-F238E27FC236}">
                <a16:creationId xmlns:a16="http://schemas.microsoft.com/office/drawing/2014/main" id="{900D4835-8880-4C0D-8C79-DE29B6EAA53C}"/>
              </a:ext>
            </a:extLst>
          </p:cNvPr>
          <p:cNvSpPr txBox="1"/>
          <p:nvPr/>
        </p:nvSpPr>
        <p:spPr>
          <a:xfrm>
            <a:off x="1235756" y="950913"/>
            <a:ext cx="15801826" cy="923330"/>
          </a:xfrm>
          <a:prstGeom prst="rect">
            <a:avLst/>
          </a:prstGeom>
          <a:noFill/>
        </p:spPr>
        <p:txBody>
          <a:bodyPr wrap="none" rtlCol="0">
            <a:spAutoFit/>
          </a:bodyPr>
          <a:lstStyle/>
          <a:p>
            <a:r>
              <a:rPr kumimoji="0" lang="en-US" sz="5400" b="1" i="0" u="none" strike="noStrike" kern="1200" cap="none" spc="0" normalizeH="0" baseline="0" noProof="0" dirty="0">
                <a:ln>
                  <a:noFill/>
                </a:ln>
                <a:solidFill>
                  <a:srgbClr val="252D30"/>
                </a:solidFill>
                <a:effectLst/>
                <a:uLnTx/>
                <a:uFillTx/>
                <a:latin typeface="Museo Sans 900"/>
                <a:cs typeface="Segoe UI Light"/>
                <a:sym typeface="Poppins" charset="0"/>
              </a:rPr>
              <a:t>Our Understanding</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Application Platform Modernization</a:t>
            </a:r>
          </a:p>
        </p:txBody>
      </p:sp>
    </p:spTree>
    <p:extLst>
      <p:ext uri="{BB962C8B-B14F-4D97-AF65-F5344CB8AC3E}">
        <p14:creationId xmlns:p14="http://schemas.microsoft.com/office/powerpoint/2010/main" val="323565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A356DE54-BD0E-491B-9129-C9CC5275AF53}"/>
              </a:ext>
            </a:extLst>
          </p:cNvPr>
          <p:cNvSpPr>
            <a:spLocks noChangeArrowheads="1"/>
          </p:cNvSpPr>
          <p:nvPr/>
        </p:nvSpPr>
        <p:spPr bwMode="auto">
          <a:xfrm>
            <a:off x="0" y="0"/>
            <a:ext cx="24384000" cy="13716000"/>
          </a:xfrm>
          <a:prstGeom prst="rect">
            <a:avLst/>
          </a:prstGeom>
          <a:solidFill>
            <a:srgbClr val="93CDAD"/>
          </a:solidFill>
          <a:ln>
            <a:noFill/>
          </a:ln>
        </p:spPr>
        <p:txBody>
          <a:bodyPr lIns="38100" tIns="38100" rIns="38100" bIns="38100" anchor="ctr">
            <a:spAutoFit/>
          </a:bodyPr>
          <a:lstStyle/>
          <a:p>
            <a:pPr eaLnBrk="1"/>
            <a:endParaRPr lang="en-US" altLang="en-US"/>
          </a:p>
        </p:txBody>
      </p:sp>
      <p:sp>
        <p:nvSpPr>
          <p:cNvPr id="11" name="Text Box 3">
            <a:extLst>
              <a:ext uri="{FF2B5EF4-FFF2-40B4-BE49-F238E27FC236}">
                <a16:creationId xmlns:a16="http://schemas.microsoft.com/office/drawing/2014/main" id="{D749D89A-5F92-4A21-AC08-C91E829825CB}"/>
              </a:ext>
            </a:extLst>
          </p:cNvPr>
          <p:cNvSpPr txBox="1">
            <a:spLocks/>
          </p:cNvSpPr>
          <p:nvPr/>
        </p:nvSpPr>
        <p:spPr bwMode="auto">
          <a:xfrm>
            <a:off x="9167664" y="5772866"/>
            <a:ext cx="13897544" cy="1667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9600" b="1">
                <a:solidFill>
                  <a:schemeClr val="tx1"/>
                </a:solidFill>
                <a:latin typeface="Museo Sans 900" panose="02000000000000000000" pitchFamily="50" charset="0"/>
                <a:ea typeface="Open Sans Semibold" charset="0"/>
                <a:cs typeface="Open Sans Semibold" charset="0"/>
                <a:sym typeface="Poppins Medium" charset="0"/>
              </a:rPr>
              <a:t>OUR APPROACH</a:t>
            </a:r>
          </a:p>
        </p:txBody>
      </p:sp>
      <p:sp>
        <p:nvSpPr>
          <p:cNvPr id="107524" name="Rounded Rectangle 3">
            <a:extLst>
              <a:ext uri="{FF2B5EF4-FFF2-40B4-BE49-F238E27FC236}">
                <a16:creationId xmlns:a16="http://schemas.microsoft.com/office/drawing/2014/main" id="{CC2382F6-366D-4AC3-BFD1-82E13AE8FC56}"/>
              </a:ext>
            </a:extLst>
          </p:cNvPr>
          <p:cNvSpPr>
            <a:spLocks noChangeArrowheads="1"/>
          </p:cNvSpPr>
          <p:nvPr/>
        </p:nvSpPr>
        <p:spPr bwMode="auto">
          <a:xfrm>
            <a:off x="-1778000" y="4770438"/>
            <a:ext cx="9937750" cy="3671887"/>
          </a:xfrm>
          <a:prstGeom prst="roundRect">
            <a:avLst>
              <a:gd name="adj" fmla="val 50000"/>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spAutoFit/>
          </a:bodyPr>
          <a:lstStyle/>
          <a:p>
            <a:pPr eaLnBrk="1"/>
            <a:endParaRPr lang="en-US" altLang="en-US"/>
          </a:p>
        </p:txBody>
      </p:sp>
      <p:sp>
        <p:nvSpPr>
          <p:cNvPr id="107525" name="Oval 4">
            <a:extLst>
              <a:ext uri="{FF2B5EF4-FFF2-40B4-BE49-F238E27FC236}">
                <a16:creationId xmlns:a16="http://schemas.microsoft.com/office/drawing/2014/main" id="{B48D5E14-6511-407E-B95D-669B678011E9}"/>
              </a:ext>
            </a:extLst>
          </p:cNvPr>
          <p:cNvSpPr>
            <a:spLocks noChangeArrowheads="1"/>
          </p:cNvSpPr>
          <p:nvPr/>
        </p:nvSpPr>
        <p:spPr bwMode="auto">
          <a:xfrm>
            <a:off x="4887913" y="5186363"/>
            <a:ext cx="2840037" cy="2840037"/>
          </a:xfrm>
          <a:prstGeom prst="ellipse">
            <a:avLst/>
          </a:prstGeom>
          <a:solidFill>
            <a:srgbClr val="93CDAD"/>
          </a:solidFill>
          <a:ln>
            <a:noFill/>
          </a:ln>
        </p:spPr>
        <p:txBody>
          <a:bodyPr lIns="38100" tIns="38100" rIns="38100" bIns="38100" anchor="ctr">
            <a:spAutoFit/>
          </a:bodyPr>
          <a:lstStyle/>
          <a:p>
            <a:pPr eaLnBrk="1"/>
            <a:endParaRPr lang="en-US" altLang="en-US"/>
          </a:p>
        </p:txBody>
      </p:sp>
      <p:sp>
        <p:nvSpPr>
          <p:cNvPr id="13" name="Text Box 3">
            <a:extLst>
              <a:ext uri="{FF2B5EF4-FFF2-40B4-BE49-F238E27FC236}">
                <a16:creationId xmlns:a16="http://schemas.microsoft.com/office/drawing/2014/main" id="{E7B9D693-2D39-4FCD-87F7-5A97D5AA49EA}"/>
              </a:ext>
            </a:extLst>
          </p:cNvPr>
          <p:cNvSpPr txBox="1">
            <a:spLocks/>
          </p:cNvSpPr>
          <p:nvPr/>
        </p:nvSpPr>
        <p:spPr bwMode="auto">
          <a:xfrm>
            <a:off x="4887913" y="5921375"/>
            <a:ext cx="2840037"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8000" b="1" dirty="0">
                <a:solidFill>
                  <a:schemeClr val="tx2"/>
                </a:solidFill>
                <a:latin typeface="Open Sans Semibold" charset="0"/>
                <a:ea typeface="Open Sans Semibold" charset="0"/>
                <a:cs typeface="Open Sans Semibold" charset="0"/>
                <a:sym typeface="Poppins Medium" charset="0"/>
              </a:rPr>
              <a:t>02</a:t>
            </a:r>
            <a:endParaRPr lang="x-none" altLang="x-none" sz="8000" b="1" dirty="0">
              <a:solidFill>
                <a:schemeClr val="tx2"/>
              </a:solidFill>
              <a:latin typeface="Open Sans Semibold" charset="0"/>
              <a:ea typeface="Open Sans Semibold" charset="0"/>
              <a:cs typeface="Open Sans Semibold" charset="0"/>
              <a:sym typeface="Poppins Medium" charset="0"/>
            </a:endParaRPr>
          </a:p>
        </p:txBody>
      </p:sp>
      <p:pic>
        <p:nvPicPr>
          <p:cNvPr id="15362" name="Picture 2">
            <a:extLst>
              <a:ext uri="{FF2B5EF4-FFF2-40B4-BE49-F238E27FC236}">
                <a16:creationId xmlns:a16="http://schemas.microsoft.com/office/drawing/2014/main" id="{88CEA3CD-66B6-4AED-9B07-DC82B2B43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8664" y="7261058"/>
            <a:ext cx="5758870" cy="5770388"/>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179D9D46-98C2-0A95-50AD-F67B048861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2749348"/>
            <a:ext cx="2463117" cy="872647"/>
          </a:xfrm>
          <a:prstGeom prst="rect">
            <a:avLst/>
          </a:prstGeom>
        </p:spPr>
      </p:pic>
    </p:spTree>
    <p:extLst>
      <p:ext uri="{BB962C8B-B14F-4D97-AF65-F5344CB8AC3E}">
        <p14:creationId xmlns:p14="http://schemas.microsoft.com/office/powerpoint/2010/main" val="350449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1C6952-1A9A-85A3-0FEA-F5CD041625FC}"/>
              </a:ext>
            </a:extLst>
          </p:cNvPr>
          <p:cNvSpPr txBox="1"/>
          <p:nvPr/>
        </p:nvSpPr>
        <p:spPr>
          <a:xfrm>
            <a:off x="1235755" y="2113784"/>
            <a:ext cx="22153633" cy="10408299"/>
          </a:xfrm>
          <a:prstGeom prst="rect">
            <a:avLst/>
          </a:prstGeom>
          <a:noFill/>
        </p:spPr>
        <p:txBody>
          <a:bodyPr wrap="square">
            <a:spAutoFit/>
          </a:bodyPr>
          <a:lstStyle/>
          <a:p>
            <a:pPr marL="0" marR="0">
              <a:lnSpc>
                <a:spcPct val="107000"/>
              </a:lnSpc>
              <a:spcBef>
                <a:spcPts val="0"/>
              </a:spcBef>
              <a:spcAft>
                <a:spcPts val="800"/>
              </a:spcAft>
            </a:pPr>
            <a:r>
              <a:rPr lang="en-US" sz="4400" dirty="0">
                <a:solidFill>
                  <a:srgbClr val="595959"/>
                </a:solidFill>
                <a:latin typeface="Sofia Pro Light" panose="00000400000000000000" pitchFamily="50" charset="0"/>
                <a:cs typeface="Segoe UI Light"/>
              </a:rPr>
              <a:t>Today’s businesses are challenged to leverage technologies that provide greater opportunities for digital transformation.  Application modernization efforts are often plagued by legacy applications that require resource intensive maintenance, often using legacy waterfall development processes that limit flexibility and often do not meet the needs of its users.  By adopting an agile DevOps approach to development, organizations can increase their velocity, and shorten the time to resolution, and enable the ability to deploy to new target environments in a consistent and secure manner.</a:t>
            </a:r>
          </a:p>
          <a:p>
            <a:pPr marL="0" marR="0">
              <a:lnSpc>
                <a:spcPct val="107000"/>
              </a:lnSpc>
              <a:spcBef>
                <a:spcPts val="0"/>
              </a:spcBef>
              <a:spcAft>
                <a:spcPts val="800"/>
              </a:spcAft>
            </a:pPr>
            <a:endParaRPr lang="en-US" sz="4400" dirty="0">
              <a:solidFill>
                <a:srgbClr val="595959"/>
              </a:solidFill>
              <a:latin typeface="Sofia Pro Light" panose="00000400000000000000" pitchFamily="50" charset="0"/>
              <a:cs typeface="Segoe UI Light"/>
            </a:endParaRPr>
          </a:p>
          <a:p>
            <a:pPr marL="0" marR="0">
              <a:lnSpc>
                <a:spcPct val="107000"/>
              </a:lnSpc>
              <a:spcBef>
                <a:spcPts val="0"/>
              </a:spcBef>
              <a:spcAft>
                <a:spcPts val="800"/>
              </a:spcAft>
            </a:pPr>
            <a:r>
              <a:rPr lang="en-US" sz="4400" dirty="0">
                <a:solidFill>
                  <a:srgbClr val="595959"/>
                </a:solidFill>
                <a:latin typeface="Sofia Pro Light" panose="00000400000000000000" pitchFamily="50" charset="0"/>
                <a:cs typeface="Segoe UI Light"/>
              </a:rPr>
              <a:t>Liatrio simplifies the process of moving your workloads to the cloud.  The </a:t>
            </a:r>
            <a:r>
              <a:rPr lang="en-US" sz="4400" b="1" dirty="0">
                <a:solidFill>
                  <a:srgbClr val="595959"/>
                </a:solidFill>
                <a:latin typeface="Sofia Pro Light" panose="00000400000000000000" pitchFamily="50" charset="0"/>
                <a:cs typeface="Segoe UI Light"/>
              </a:rPr>
              <a:t>Application Modernization Assessment</a:t>
            </a:r>
            <a:r>
              <a:rPr lang="en-US" sz="4400" dirty="0">
                <a:solidFill>
                  <a:srgbClr val="595959"/>
                </a:solidFill>
                <a:latin typeface="Sofia Pro Light" panose="00000400000000000000" pitchFamily="50" charset="0"/>
                <a:cs typeface="Segoe UI Light"/>
              </a:rPr>
              <a:t> is the first step to help you develop a deep understanding of your company’s current environment. Application Modernization assessments are perfect for organizations taking the first steps on their cloud journeys. To make the transition to the cloud a seamless one, the assessment will help you discover information about your application workload landscape, integration points, and servers that you may not have known you needed.</a:t>
            </a:r>
          </a:p>
        </p:txBody>
      </p:sp>
      <p:sp>
        <p:nvSpPr>
          <p:cNvPr id="5" name="TextBox 4">
            <a:extLst>
              <a:ext uri="{FF2B5EF4-FFF2-40B4-BE49-F238E27FC236}">
                <a16:creationId xmlns:a16="http://schemas.microsoft.com/office/drawing/2014/main" id="{835758EE-72FC-EC66-D56E-C0E7570085D2}"/>
              </a:ext>
            </a:extLst>
          </p:cNvPr>
          <p:cNvSpPr txBox="1"/>
          <p:nvPr/>
        </p:nvSpPr>
        <p:spPr>
          <a:xfrm>
            <a:off x="1235756" y="950913"/>
            <a:ext cx="7193251" cy="923330"/>
          </a:xfrm>
          <a:prstGeom prst="rect">
            <a:avLst/>
          </a:prstGeom>
          <a:noFill/>
        </p:spPr>
        <p:txBody>
          <a:bodyPr wrap="none" rtlCol="0">
            <a:spAutoFit/>
          </a:bodyPr>
          <a:lstStyle/>
          <a:p>
            <a:r>
              <a:rPr kumimoji="0" lang="en-US" sz="5400" b="1" i="0" u="none" strike="noStrike" kern="1200" cap="none" spc="0" normalizeH="0" baseline="0" noProof="0" dirty="0">
                <a:ln>
                  <a:noFill/>
                </a:ln>
                <a:solidFill>
                  <a:srgbClr val="252D30"/>
                </a:solidFill>
                <a:effectLst/>
                <a:uLnTx/>
                <a:uFillTx/>
                <a:latin typeface="Museo Sans 900"/>
                <a:cs typeface="Segoe UI Light"/>
                <a:sym typeface="Poppins" charset="0"/>
              </a:rPr>
              <a:t>Our Approach</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lang="en-US" sz="4800" dirty="0">
                <a:solidFill>
                  <a:srgbClr val="252D30"/>
                </a:solidFill>
                <a:latin typeface="Segoe UI Light"/>
                <a:cs typeface="Segoe UI Light"/>
              </a:rPr>
              <a:t>Overview</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endParaRPr kumimoji="0" lang="en-US" sz="4800" b="1" i="0" u="none" strike="noStrike" kern="1200" cap="none" spc="0" normalizeH="0" baseline="0" noProof="0" dirty="0">
              <a:ln>
                <a:noFill/>
              </a:ln>
              <a:solidFill>
                <a:srgbClr val="252D30"/>
              </a:solidFill>
              <a:effectLst/>
              <a:uLnTx/>
              <a:uFillTx/>
              <a:latin typeface="Segoe UI Light"/>
              <a:cs typeface="Segoe UI Light"/>
              <a:sym typeface="Poppins" charset="0"/>
            </a:endParaRPr>
          </a:p>
        </p:txBody>
      </p:sp>
    </p:spTree>
    <p:extLst>
      <p:ext uri="{BB962C8B-B14F-4D97-AF65-F5344CB8AC3E}">
        <p14:creationId xmlns:p14="http://schemas.microsoft.com/office/powerpoint/2010/main" val="254015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1C6952-1A9A-85A3-0FEA-F5CD041625FC}"/>
              </a:ext>
            </a:extLst>
          </p:cNvPr>
          <p:cNvSpPr txBox="1"/>
          <p:nvPr/>
        </p:nvSpPr>
        <p:spPr>
          <a:xfrm>
            <a:off x="1235755" y="2113784"/>
            <a:ext cx="22153633" cy="7510326"/>
          </a:xfrm>
          <a:prstGeom prst="rect">
            <a:avLst/>
          </a:prstGeom>
          <a:noFill/>
        </p:spPr>
        <p:txBody>
          <a:bodyPr wrap="square">
            <a:spAutoFit/>
          </a:bodyPr>
          <a:lstStyle/>
          <a:p>
            <a:pPr marL="0" marR="0">
              <a:lnSpc>
                <a:spcPct val="107000"/>
              </a:lnSpc>
              <a:spcBef>
                <a:spcPts val="0"/>
              </a:spcBef>
              <a:spcAft>
                <a:spcPts val="800"/>
              </a:spcAft>
            </a:pPr>
            <a:r>
              <a:rPr lang="en-US" sz="4400" dirty="0">
                <a:solidFill>
                  <a:srgbClr val="595959"/>
                </a:solidFill>
                <a:latin typeface="Sofia Pro Light" panose="00000400000000000000" pitchFamily="50" charset="0"/>
                <a:cs typeface="Segoe UI Light"/>
              </a:rPr>
              <a:t>Legacy applications with code are difficult to change, can be costly to maintain, and slows down the delivery of features to customers. By modernizing your applications and empowering developers, you can reduce technical debt and get the most value out of your cloud investment. Application modernization requires a holistic approach, from cultural transformation to platform engineering and DevOps toolchain enablement.</a:t>
            </a:r>
          </a:p>
          <a:p>
            <a:pPr marL="0" marR="0">
              <a:lnSpc>
                <a:spcPct val="107000"/>
              </a:lnSpc>
              <a:spcBef>
                <a:spcPts val="0"/>
              </a:spcBef>
              <a:spcAft>
                <a:spcPts val="800"/>
              </a:spcAft>
            </a:pPr>
            <a:endParaRPr lang="en-US" sz="4400" dirty="0">
              <a:solidFill>
                <a:srgbClr val="595959"/>
              </a:solidFill>
              <a:latin typeface="Sofia Pro Light" panose="00000400000000000000" pitchFamily="50" charset="0"/>
              <a:cs typeface="Segoe UI Light"/>
            </a:endParaRPr>
          </a:p>
          <a:p>
            <a:pPr marL="0" marR="0">
              <a:lnSpc>
                <a:spcPct val="107000"/>
              </a:lnSpc>
              <a:spcBef>
                <a:spcPts val="0"/>
              </a:spcBef>
              <a:spcAft>
                <a:spcPts val="800"/>
              </a:spcAft>
            </a:pPr>
            <a:r>
              <a:rPr lang="en-US" sz="4400" dirty="0">
                <a:solidFill>
                  <a:srgbClr val="595959"/>
                </a:solidFill>
                <a:latin typeface="Sofia Pro Light" panose="00000400000000000000" pitchFamily="50" charset="0"/>
                <a:cs typeface="Segoe UI Light"/>
              </a:rPr>
              <a:t>The </a:t>
            </a:r>
            <a:r>
              <a:rPr lang="en-US" sz="4400" b="1" dirty="0">
                <a:solidFill>
                  <a:srgbClr val="595959"/>
                </a:solidFill>
                <a:latin typeface="Sofia Pro Light" panose="00000400000000000000" pitchFamily="50" charset="0"/>
                <a:cs typeface="Segoe UI Light"/>
              </a:rPr>
              <a:t>Application Modernization Service</a:t>
            </a:r>
            <a:r>
              <a:rPr lang="en-US" sz="4400" dirty="0">
                <a:solidFill>
                  <a:srgbClr val="595959"/>
                </a:solidFill>
                <a:latin typeface="Sofia Pro Light" panose="00000400000000000000" pitchFamily="50" charset="0"/>
                <a:cs typeface="Segoe UI Light"/>
              </a:rPr>
              <a:t> is where we take step-by-step approach to identify the ideal target environment for your application workloads, and transform application delivery, migrate to infrastructure-as-code, empower developers to accelerate delivery, and work together to help cultivate a DevOps culture within your organization.</a:t>
            </a:r>
          </a:p>
        </p:txBody>
      </p:sp>
      <p:sp>
        <p:nvSpPr>
          <p:cNvPr id="5" name="TextBox 4">
            <a:extLst>
              <a:ext uri="{FF2B5EF4-FFF2-40B4-BE49-F238E27FC236}">
                <a16:creationId xmlns:a16="http://schemas.microsoft.com/office/drawing/2014/main" id="{835758EE-72FC-EC66-D56E-C0E7570085D2}"/>
              </a:ext>
            </a:extLst>
          </p:cNvPr>
          <p:cNvSpPr txBox="1"/>
          <p:nvPr/>
        </p:nvSpPr>
        <p:spPr>
          <a:xfrm>
            <a:off x="1235756" y="950913"/>
            <a:ext cx="10280635" cy="923330"/>
          </a:xfrm>
          <a:prstGeom prst="rect">
            <a:avLst/>
          </a:prstGeom>
          <a:noFill/>
        </p:spPr>
        <p:txBody>
          <a:bodyPr wrap="none" rtlCol="0">
            <a:spAutoFit/>
          </a:bodyPr>
          <a:lstStyle/>
          <a:p>
            <a:r>
              <a:rPr kumimoji="0" lang="en-US" sz="5400" b="1" i="0" u="none" strike="noStrike" kern="1200" cap="none" spc="0" normalizeH="0" baseline="0" noProof="0" dirty="0">
                <a:ln>
                  <a:noFill/>
                </a:ln>
                <a:solidFill>
                  <a:srgbClr val="252D30"/>
                </a:solidFill>
                <a:effectLst/>
                <a:uLnTx/>
                <a:uFillTx/>
                <a:latin typeface="Museo Sans 900"/>
                <a:cs typeface="Segoe UI Light"/>
                <a:sym typeface="Poppins" charset="0"/>
              </a:rPr>
              <a:t>Our Approach</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lang="en-US" sz="4800" dirty="0">
                <a:solidFill>
                  <a:srgbClr val="252D30"/>
                </a:solidFill>
                <a:latin typeface="Segoe UI Light"/>
                <a:cs typeface="Segoe UI Light"/>
              </a:rPr>
              <a:t>Overview (continued)</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endParaRPr kumimoji="0" lang="en-US" sz="4800" b="1" i="0" u="none" strike="noStrike" kern="1200" cap="none" spc="0" normalizeH="0" baseline="0" noProof="0" dirty="0">
              <a:ln>
                <a:noFill/>
              </a:ln>
              <a:solidFill>
                <a:srgbClr val="252D30"/>
              </a:solidFill>
              <a:effectLst/>
              <a:uLnTx/>
              <a:uFillTx/>
              <a:latin typeface="Segoe UI Light"/>
              <a:cs typeface="Segoe UI Light"/>
              <a:sym typeface="Poppins" charset="0"/>
            </a:endParaRPr>
          </a:p>
        </p:txBody>
      </p:sp>
    </p:spTree>
    <p:extLst>
      <p:ext uri="{BB962C8B-B14F-4D97-AF65-F5344CB8AC3E}">
        <p14:creationId xmlns:p14="http://schemas.microsoft.com/office/powerpoint/2010/main" val="64631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A12C9-6793-91FE-3AF9-7541C4E8EA78}"/>
              </a:ext>
            </a:extLst>
          </p:cNvPr>
          <p:cNvSpPr txBox="1"/>
          <p:nvPr/>
        </p:nvSpPr>
        <p:spPr>
          <a:xfrm>
            <a:off x="1235756" y="950913"/>
            <a:ext cx="7925118" cy="923330"/>
          </a:xfrm>
          <a:prstGeom prst="rect">
            <a:avLst/>
          </a:prstGeom>
          <a:noFill/>
        </p:spPr>
        <p:txBody>
          <a:bodyPr wrap="none" rtlCol="0">
            <a:spAutoFit/>
          </a:bodyPr>
          <a:lstStyle/>
          <a:p>
            <a:r>
              <a:rPr kumimoji="0" lang="en-US" sz="5400" b="1" i="0" u="none" strike="noStrike" kern="1200" cap="none" spc="0" normalizeH="0" baseline="0" noProof="0" dirty="0">
                <a:ln>
                  <a:noFill/>
                </a:ln>
                <a:solidFill>
                  <a:srgbClr val="252D30"/>
                </a:solidFill>
                <a:effectLst/>
                <a:uLnTx/>
                <a:uFillTx/>
                <a:latin typeface="Museo Sans 900"/>
                <a:cs typeface="Segoe UI Light"/>
                <a:sym typeface="Poppins" charset="0"/>
              </a:rPr>
              <a:t>Our Approach</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lang="en-US" sz="4800" dirty="0">
                <a:solidFill>
                  <a:srgbClr val="252D30"/>
                </a:solidFill>
                <a:latin typeface="Segoe UI Light"/>
                <a:cs typeface="Segoe UI Light"/>
              </a:rPr>
              <a:t>How it works</a:t>
            </a:r>
            <a:endParaRPr kumimoji="0" lang="en-US" sz="4800" b="1" i="0" u="none" strike="noStrike" kern="1200" cap="none" spc="0" normalizeH="0" baseline="0" noProof="0" dirty="0">
              <a:ln>
                <a:noFill/>
              </a:ln>
              <a:solidFill>
                <a:srgbClr val="252D30"/>
              </a:solidFill>
              <a:effectLst/>
              <a:uLnTx/>
              <a:uFillTx/>
              <a:latin typeface="Segoe UI Light"/>
              <a:cs typeface="Segoe UI Light"/>
              <a:sym typeface="Poppins" charset="0"/>
            </a:endParaRPr>
          </a:p>
        </p:txBody>
      </p:sp>
      <p:sp>
        <p:nvSpPr>
          <p:cNvPr id="3" name="TextBox 2">
            <a:extLst>
              <a:ext uri="{FF2B5EF4-FFF2-40B4-BE49-F238E27FC236}">
                <a16:creationId xmlns:a16="http://schemas.microsoft.com/office/drawing/2014/main" id="{726BA386-5D4E-126F-BB0F-F89CBC19BE0A}"/>
              </a:ext>
            </a:extLst>
          </p:cNvPr>
          <p:cNvSpPr txBox="1"/>
          <p:nvPr/>
        </p:nvSpPr>
        <p:spPr>
          <a:xfrm>
            <a:off x="1235756" y="2393226"/>
            <a:ext cx="22109436" cy="10866052"/>
          </a:xfrm>
          <a:prstGeom prst="rect">
            <a:avLst/>
          </a:prstGeom>
          <a:noFill/>
        </p:spPr>
        <p:txBody>
          <a:bodyPr wrap="square">
            <a:spAutoFit/>
          </a:bodyPr>
          <a:lstStyle/>
          <a:p>
            <a:pPr marR="0">
              <a:lnSpc>
                <a:spcPct val="107000"/>
              </a:lnSpc>
              <a:spcBef>
                <a:spcPts val="0"/>
              </a:spcBef>
              <a:spcAft>
                <a:spcPts val="800"/>
              </a:spcAft>
            </a:pPr>
            <a:r>
              <a:rPr lang="en-US" sz="4000" b="1" dirty="0">
                <a:solidFill>
                  <a:srgbClr val="595959"/>
                </a:solidFill>
                <a:latin typeface="Sofia Pro Light" panose="00000400000000000000" pitchFamily="50" charset="0"/>
                <a:cs typeface="Segoe UI Light"/>
              </a:rPr>
              <a:t>MIGRATION</a:t>
            </a:r>
          </a:p>
          <a:p>
            <a:pPr marL="1028700" lvl="1" indent="-571500">
              <a:lnSpc>
                <a:spcPct val="107000"/>
              </a:lnSpc>
              <a:spcBef>
                <a:spcPts val="0"/>
              </a:spcBef>
              <a:spcAft>
                <a:spcPts val="800"/>
              </a:spcAft>
              <a:buFont typeface="Arial" panose="020B0604020202020204" pitchFamily="34" charset="0"/>
              <a:buChar char="•"/>
            </a:pPr>
            <a:r>
              <a:rPr lang="en-US" sz="4000" dirty="0">
                <a:solidFill>
                  <a:srgbClr val="00B0F0"/>
                </a:solidFill>
                <a:latin typeface="Sofia Pro Light" panose="00000400000000000000" pitchFamily="50" charset="0"/>
                <a:cs typeface="Segoe UI Light"/>
              </a:rPr>
              <a:t>DISCOVER:</a:t>
            </a:r>
            <a:r>
              <a:rPr lang="en-US" sz="4000" dirty="0">
                <a:solidFill>
                  <a:srgbClr val="595959"/>
                </a:solidFill>
                <a:latin typeface="Sofia Pro Light" panose="00000400000000000000" pitchFamily="50" charset="0"/>
                <a:cs typeface="Segoe UI Light"/>
              </a:rPr>
              <a:t> migration blockers, warnings, risks, and applications that are integral to the migration.</a:t>
            </a:r>
          </a:p>
          <a:p>
            <a:pPr marL="1028700" lvl="1" indent="-571500">
              <a:lnSpc>
                <a:spcPct val="107000"/>
              </a:lnSpc>
              <a:spcBef>
                <a:spcPts val="0"/>
              </a:spcBef>
              <a:spcAft>
                <a:spcPts val="800"/>
              </a:spcAft>
              <a:buFont typeface="Arial" panose="020B0604020202020204" pitchFamily="34" charset="0"/>
              <a:buChar char="•"/>
            </a:pPr>
            <a:r>
              <a:rPr lang="en-US" sz="4000" dirty="0">
                <a:solidFill>
                  <a:srgbClr val="00B0F0"/>
                </a:solidFill>
                <a:latin typeface="Sofia Pro Light" panose="00000400000000000000" pitchFamily="50" charset="0"/>
                <a:cs typeface="Segoe UI Light"/>
              </a:rPr>
              <a:t>GET:</a:t>
            </a:r>
            <a:r>
              <a:rPr lang="en-US" sz="4000" dirty="0">
                <a:solidFill>
                  <a:srgbClr val="595959"/>
                </a:solidFill>
                <a:latin typeface="Sofia Pro Light" panose="00000400000000000000" pitchFamily="50" charset="0"/>
                <a:cs typeface="Segoe UI Light"/>
              </a:rPr>
              <a:t> a roadmap of your journey from on-premise to the cloud with recommendations</a:t>
            </a:r>
            <a:br>
              <a:rPr lang="en-US" sz="4000" dirty="0">
                <a:solidFill>
                  <a:srgbClr val="595959"/>
                </a:solidFill>
                <a:latin typeface="Sofia Pro Light" panose="00000400000000000000" pitchFamily="50" charset="0"/>
                <a:cs typeface="Segoe UI Light"/>
              </a:rPr>
            </a:br>
            <a:r>
              <a:rPr lang="en-US" sz="4000" dirty="0">
                <a:solidFill>
                  <a:srgbClr val="595959"/>
                </a:solidFill>
                <a:latin typeface="Sofia Pro Light" panose="00000400000000000000" pitchFamily="50" charset="0"/>
                <a:cs typeface="Segoe UI Light"/>
              </a:rPr>
              <a:t>to mitigate the key blockers, warnings, and risks identified.</a:t>
            </a:r>
          </a:p>
          <a:p>
            <a:pPr marR="0">
              <a:lnSpc>
                <a:spcPct val="107000"/>
              </a:lnSpc>
              <a:spcBef>
                <a:spcPts val="0"/>
              </a:spcBef>
              <a:spcAft>
                <a:spcPts val="800"/>
              </a:spcAft>
            </a:pPr>
            <a:r>
              <a:rPr lang="en-US" sz="4000" b="1" dirty="0">
                <a:solidFill>
                  <a:srgbClr val="595959"/>
                </a:solidFill>
                <a:latin typeface="Sofia Pro Light" panose="00000400000000000000" pitchFamily="50" charset="0"/>
                <a:cs typeface="Segoe UI Light"/>
              </a:rPr>
              <a:t>PERFORMANCE</a:t>
            </a:r>
          </a:p>
          <a:p>
            <a:pPr marL="1028700" lvl="1" indent="-571500">
              <a:lnSpc>
                <a:spcPct val="107000"/>
              </a:lnSpc>
              <a:spcBef>
                <a:spcPts val="0"/>
              </a:spcBef>
              <a:spcAft>
                <a:spcPts val="800"/>
              </a:spcAft>
              <a:buFont typeface="Arial" panose="020B0604020202020204" pitchFamily="34" charset="0"/>
              <a:buChar char="•"/>
            </a:pPr>
            <a:r>
              <a:rPr lang="en-US" sz="4000" dirty="0">
                <a:solidFill>
                  <a:srgbClr val="00B0F0"/>
                </a:solidFill>
                <a:latin typeface="Sofia Pro Light" panose="00000400000000000000" pitchFamily="50" charset="0"/>
                <a:cs typeface="Segoe UI Light"/>
              </a:rPr>
              <a:t>DISCOVER:</a:t>
            </a:r>
            <a:r>
              <a:rPr lang="en-US" sz="4000" dirty="0">
                <a:solidFill>
                  <a:srgbClr val="595959"/>
                </a:solidFill>
                <a:latin typeface="Sofia Pro Light" panose="00000400000000000000" pitchFamily="50" charset="0"/>
                <a:cs typeface="Segoe UI Light"/>
              </a:rPr>
              <a:t> Options for determining ideal target services for workloads and ensuring they are not only “right-sized” to ensure consistent performance but also potential cost savings. </a:t>
            </a:r>
          </a:p>
          <a:p>
            <a:pPr marL="1028700" lvl="1" indent="-571500">
              <a:lnSpc>
                <a:spcPct val="107000"/>
              </a:lnSpc>
              <a:spcBef>
                <a:spcPts val="0"/>
              </a:spcBef>
              <a:spcAft>
                <a:spcPts val="800"/>
              </a:spcAft>
              <a:buFont typeface="Arial" panose="020B0604020202020204" pitchFamily="34" charset="0"/>
              <a:buChar char="•"/>
            </a:pPr>
            <a:r>
              <a:rPr lang="en-US" sz="4000" dirty="0">
                <a:solidFill>
                  <a:srgbClr val="00B0F0"/>
                </a:solidFill>
                <a:latin typeface="Sofia Pro Light" panose="00000400000000000000" pitchFamily="50" charset="0"/>
                <a:cs typeface="Segoe UI Light"/>
              </a:rPr>
              <a:t>GET:</a:t>
            </a:r>
            <a:r>
              <a:rPr lang="en-US" sz="4000" dirty="0">
                <a:solidFill>
                  <a:srgbClr val="595959"/>
                </a:solidFill>
                <a:latin typeface="Sofia Pro Light" panose="00000400000000000000" pitchFamily="50" charset="0"/>
                <a:cs typeface="Segoe UI Light"/>
              </a:rPr>
              <a:t> a complete evaluation of the performance of your current environment, including</a:t>
            </a:r>
            <a:br>
              <a:rPr lang="en-US" sz="4000" dirty="0">
                <a:solidFill>
                  <a:srgbClr val="595959"/>
                </a:solidFill>
                <a:latin typeface="Sofia Pro Light" panose="00000400000000000000" pitchFamily="50" charset="0"/>
                <a:cs typeface="Segoe UI Light"/>
              </a:rPr>
            </a:br>
            <a:r>
              <a:rPr lang="en-US" sz="4000" dirty="0">
                <a:solidFill>
                  <a:srgbClr val="595959"/>
                </a:solidFill>
                <a:latin typeface="Sofia Pro Light" panose="00000400000000000000" pitchFamily="50" charset="0"/>
                <a:cs typeface="Segoe UI Light"/>
              </a:rPr>
              <a:t> recommendations</a:t>
            </a:r>
            <a:r>
              <a:rPr lang="en-US" sz="3600" dirty="0">
                <a:effectLst/>
                <a:latin typeface="Arial" panose="020B0604020202020204" pitchFamily="34" charset="0"/>
              </a:rPr>
              <a:t>.</a:t>
            </a:r>
          </a:p>
          <a:p>
            <a:pPr marL="0" lvl="1" indent="0">
              <a:lnSpc>
                <a:spcPct val="107000"/>
              </a:lnSpc>
              <a:spcBef>
                <a:spcPts val="0"/>
              </a:spcBef>
              <a:spcAft>
                <a:spcPts val="800"/>
              </a:spcAft>
            </a:pPr>
            <a:r>
              <a:rPr lang="en-US" sz="4000" b="1" dirty="0">
                <a:solidFill>
                  <a:srgbClr val="595959"/>
                </a:solidFill>
                <a:latin typeface="Sofia Pro Light" panose="00000400000000000000" pitchFamily="50" charset="0"/>
                <a:cs typeface="Segoe UI Light"/>
              </a:rPr>
              <a:t>SECURITY</a:t>
            </a:r>
          </a:p>
          <a:p>
            <a:pPr marL="1028700" lvl="1" indent="-571500">
              <a:lnSpc>
                <a:spcPct val="107000"/>
              </a:lnSpc>
              <a:spcBef>
                <a:spcPts val="0"/>
              </a:spcBef>
              <a:spcAft>
                <a:spcPts val="800"/>
              </a:spcAft>
              <a:buFont typeface="Arial" panose="020B0604020202020204" pitchFamily="34" charset="0"/>
              <a:buChar char="•"/>
            </a:pPr>
            <a:r>
              <a:rPr lang="en-US" sz="4000" dirty="0">
                <a:solidFill>
                  <a:srgbClr val="00B0F0"/>
                </a:solidFill>
                <a:latin typeface="Sofia Pro Light" panose="00000400000000000000" pitchFamily="50" charset="0"/>
                <a:cs typeface="Segoe UI Light"/>
              </a:rPr>
              <a:t>DISCOVER:</a:t>
            </a:r>
            <a:r>
              <a:rPr lang="en-US" sz="4000" dirty="0">
                <a:solidFill>
                  <a:srgbClr val="595959"/>
                </a:solidFill>
                <a:latin typeface="Sofia Pro Light" panose="00000400000000000000" pitchFamily="50" charset="0"/>
                <a:cs typeface="Segoe UI Light"/>
              </a:rPr>
              <a:t> any security vulnerabilities and exposed at-risk data that may threaten your</a:t>
            </a:r>
            <a:br>
              <a:rPr lang="en-US" sz="4000" dirty="0">
                <a:solidFill>
                  <a:srgbClr val="595959"/>
                </a:solidFill>
                <a:latin typeface="Sofia Pro Light" panose="00000400000000000000" pitchFamily="50" charset="0"/>
                <a:cs typeface="Segoe UI Light"/>
              </a:rPr>
            </a:br>
            <a:r>
              <a:rPr lang="en-US" sz="4000" dirty="0">
                <a:solidFill>
                  <a:srgbClr val="595959"/>
                </a:solidFill>
                <a:latin typeface="Sofia Pro Light" panose="00000400000000000000" pitchFamily="50" charset="0"/>
                <a:cs typeface="Segoe UI Light"/>
              </a:rPr>
              <a:t>environment.</a:t>
            </a:r>
          </a:p>
          <a:p>
            <a:pPr marL="1028700" lvl="1" indent="-571500">
              <a:lnSpc>
                <a:spcPct val="107000"/>
              </a:lnSpc>
              <a:spcBef>
                <a:spcPts val="0"/>
              </a:spcBef>
              <a:spcAft>
                <a:spcPts val="800"/>
              </a:spcAft>
              <a:buFont typeface="Arial" panose="020B0604020202020204" pitchFamily="34" charset="0"/>
              <a:buChar char="•"/>
            </a:pPr>
            <a:r>
              <a:rPr lang="en-US" sz="4000" dirty="0">
                <a:solidFill>
                  <a:srgbClr val="00B0F0"/>
                </a:solidFill>
                <a:latin typeface="Sofia Pro Light" panose="00000400000000000000" pitchFamily="50" charset="0"/>
                <a:cs typeface="Segoe UI Light"/>
              </a:rPr>
              <a:t>GET:</a:t>
            </a:r>
            <a:r>
              <a:rPr lang="en-US" sz="4000" dirty="0">
                <a:solidFill>
                  <a:srgbClr val="595959"/>
                </a:solidFill>
                <a:latin typeface="Sofia Pro Light" panose="00000400000000000000" pitchFamily="50" charset="0"/>
                <a:cs typeface="Segoe UI Light"/>
              </a:rPr>
              <a:t> an analysis of your security vulnerabilities and summary of actionable steps/</a:t>
            </a:r>
            <a:br>
              <a:rPr lang="en-US" sz="4000" dirty="0">
                <a:solidFill>
                  <a:srgbClr val="595959"/>
                </a:solidFill>
                <a:latin typeface="Sofia Pro Light" panose="00000400000000000000" pitchFamily="50" charset="0"/>
                <a:cs typeface="Segoe UI Light"/>
              </a:rPr>
            </a:br>
            <a:r>
              <a:rPr lang="en-US" sz="4000" dirty="0">
                <a:solidFill>
                  <a:srgbClr val="595959"/>
                </a:solidFill>
                <a:latin typeface="Sofia Pro Light" panose="00000400000000000000" pitchFamily="50" charset="0"/>
                <a:cs typeface="Segoe UI Light"/>
              </a:rPr>
              <a:t>recommendations to enhance security.</a:t>
            </a:r>
          </a:p>
          <a:p>
            <a:pPr marL="1028700" lvl="1" indent="-571500">
              <a:lnSpc>
                <a:spcPct val="107000"/>
              </a:lnSpc>
              <a:spcBef>
                <a:spcPts val="0"/>
              </a:spcBef>
              <a:spcAft>
                <a:spcPts val="800"/>
              </a:spcAft>
              <a:buFont typeface="Arial" panose="020B0604020202020204" pitchFamily="34" charset="0"/>
              <a:buChar char="•"/>
            </a:pPr>
            <a:endParaRPr lang="en-US" sz="4000" dirty="0">
              <a:solidFill>
                <a:srgbClr val="595959"/>
              </a:solidFill>
              <a:latin typeface="Sofia Pro Light" panose="00000400000000000000" pitchFamily="50" charset="0"/>
              <a:cs typeface="Segoe UI Light"/>
            </a:endParaRPr>
          </a:p>
        </p:txBody>
      </p:sp>
    </p:spTree>
    <p:extLst>
      <p:ext uri="{BB962C8B-B14F-4D97-AF65-F5344CB8AC3E}">
        <p14:creationId xmlns:p14="http://schemas.microsoft.com/office/powerpoint/2010/main" val="23553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A628EC-522B-AF87-F706-8E55ED81837B}"/>
              </a:ext>
            </a:extLst>
          </p:cNvPr>
          <p:cNvSpPr txBox="1"/>
          <p:nvPr/>
        </p:nvSpPr>
        <p:spPr>
          <a:xfrm>
            <a:off x="1235756" y="950913"/>
            <a:ext cx="9026382" cy="923330"/>
          </a:xfrm>
          <a:prstGeom prst="rect">
            <a:avLst/>
          </a:prstGeom>
          <a:noFill/>
        </p:spPr>
        <p:txBody>
          <a:bodyPr wrap="none" rtlCol="0">
            <a:spAutoFit/>
          </a:bodyPr>
          <a:lstStyle/>
          <a:p>
            <a:r>
              <a:rPr kumimoji="0" lang="en-US" sz="5400" b="1" i="0" u="none" strike="noStrike" kern="1200" cap="none" spc="0" normalizeH="0" baseline="0" noProof="0" dirty="0">
                <a:ln>
                  <a:noFill/>
                </a:ln>
                <a:solidFill>
                  <a:srgbClr val="252D30"/>
                </a:solidFill>
                <a:effectLst/>
                <a:uLnTx/>
                <a:uFillTx/>
                <a:latin typeface="Museo Sans 900"/>
                <a:cs typeface="Segoe UI Light"/>
                <a:sym typeface="Poppins" charset="0"/>
              </a:rPr>
              <a:t>Our Approach</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kumimoji="0" lang="en-US" sz="4800" b="0" i="0" u="none" strike="noStrike" kern="1200" cap="none" spc="0" normalizeH="0" baseline="0" noProof="0" dirty="0">
                <a:ln>
                  <a:noFill/>
                </a:ln>
                <a:solidFill>
                  <a:srgbClr val="252D30"/>
                </a:solidFill>
                <a:effectLst/>
                <a:uLnTx/>
                <a:uFillTx/>
                <a:latin typeface="Segoe UI Light"/>
                <a:cs typeface="Segoe UI Light"/>
                <a:sym typeface="Poppins" charset="0"/>
              </a:rPr>
              <a:t>|</a:t>
            </a:r>
            <a:r>
              <a:rPr kumimoji="0" lang="en-US" sz="4800" b="0" i="0" u="none" strike="noStrike" kern="1200" cap="none" spc="0" normalizeH="0" baseline="0" noProof="0" dirty="0">
                <a:ln>
                  <a:noFill/>
                </a:ln>
                <a:solidFill>
                  <a:srgbClr val="252D30"/>
                </a:solidFill>
                <a:effectLst/>
                <a:uLnTx/>
                <a:uFillTx/>
                <a:latin typeface="Museo Sans 900"/>
                <a:cs typeface="Segoe UI Light"/>
                <a:sym typeface="Poppins" charset="0"/>
              </a:rPr>
              <a:t> </a:t>
            </a:r>
            <a:r>
              <a:rPr lang="en-US" sz="4800" dirty="0">
                <a:solidFill>
                  <a:srgbClr val="252D30"/>
                </a:solidFill>
                <a:latin typeface="Segoe UI Light"/>
                <a:cs typeface="Segoe UI Light"/>
              </a:rPr>
              <a:t>Solution Benefits</a:t>
            </a:r>
            <a:endParaRPr kumimoji="0" lang="en-US" sz="4800" b="1" i="0" u="none" strike="noStrike" kern="1200" cap="none" spc="0" normalizeH="0" baseline="0" noProof="0" dirty="0">
              <a:ln>
                <a:noFill/>
              </a:ln>
              <a:solidFill>
                <a:srgbClr val="252D30"/>
              </a:solidFill>
              <a:effectLst/>
              <a:uLnTx/>
              <a:uFillTx/>
              <a:latin typeface="Segoe UI Light"/>
              <a:cs typeface="Segoe UI Light"/>
              <a:sym typeface="Poppins" charset="0"/>
            </a:endParaRPr>
          </a:p>
        </p:txBody>
      </p:sp>
      <p:sp>
        <p:nvSpPr>
          <p:cNvPr id="3" name="TextBox 2">
            <a:extLst>
              <a:ext uri="{FF2B5EF4-FFF2-40B4-BE49-F238E27FC236}">
                <a16:creationId xmlns:a16="http://schemas.microsoft.com/office/drawing/2014/main" id="{D04938D7-3209-C077-25F9-F01C343E7A0A}"/>
              </a:ext>
            </a:extLst>
          </p:cNvPr>
          <p:cNvSpPr txBox="1"/>
          <p:nvPr/>
        </p:nvSpPr>
        <p:spPr>
          <a:xfrm>
            <a:off x="1137282" y="3078233"/>
            <a:ext cx="22109436" cy="3265959"/>
          </a:xfrm>
          <a:prstGeom prst="rect">
            <a:avLst/>
          </a:prstGeom>
          <a:noFill/>
        </p:spPr>
        <p:txBody>
          <a:bodyPr wrap="square">
            <a:spAutoFit/>
          </a:bodyPr>
          <a:lstStyle/>
          <a:p>
            <a:pPr marL="571500" marR="0" indent="-571500">
              <a:lnSpc>
                <a:spcPct val="107000"/>
              </a:lnSpc>
              <a:spcBef>
                <a:spcPts val="0"/>
              </a:spcBef>
              <a:spcAft>
                <a:spcPts val="800"/>
              </a:spcAft>
              <a:buFont typeface="Arial" panose="020B0604020202020204" pitchFamily="34" charset="0"/>
              <a:buChar char="•"/>
            </a:pPr>
            <a:r>
              <a:rPr lang="en-US" sz="4400" b="1" dirty="0">
                <a:solidFill>
                  <a:srgbClr val="00B0F0"/>
                </a:solidFill>
                <a:latin typeface="Sofia Pro Light" panose="00000400000000000000" pitchFamily="50" charset="0"/>
                <a:cs typeface="Segoe UI Light"/>
              </a:rPr>
              <a:t>Identify</a:t>
            </a:r>
            <a:r>
              <a:rPr lang="en-US" sz="4400" dirty="0">
                <a:solidFill>
                  <a:srgbClr val="595959"/>
                </a:solidFill>
                <a:latin typeface="Sofia Pro Light" panose="00000400000000000000" pitchFamily="50" charset="0"/>
                <a:cs typeface="Segoe UI Light"/>
              </a:rPr>
              <a:t> security compliance roadmap</a:t>
            </a:r>
          </a:p>
          <a:p>
            <a:pPr marL="571500" marR="0" indent="-571500">
              <a:lnSpc>
                <a:spcPct val="107000"/>
              </a:lnSpc>
              <a:spcBef>
                <a:spcPts val="0"/>
              </a:spcBef>
              <a:spcAft>
                <a:spcPts val="800"/>
              </a:spcAft>
              <a:buFont typeface="Arial" panose="020B0604020202020204" pitchFamily="34" charset="0"/>
              <a:buChar char="•"/>
            </a:pPr>
            <a:r>
              <a:rPr lang="en-US" sz="4400" b="1" dirty="0">
                <a:solidFill>
                  <a:srgbClr val="00B0F0"/>
                </a:solidFill>
                <a:latin typeface="Sofia Pro Light" panose="00000400000000000000" pitchFamily="50" charset="0"/>
                <a:cs typeface="Segoe UI Light"/>
              </a:rPr>
              <a:t>Prioritize</a:t>
            </a:r>
            <a:r>
              <a:rPr lang="en-US" sz="4400" dirty="0">
                <a:solidFill>
                  <a:srgbClr val="595959"/>
                </a:solidFill>
                <a:latin typeface="Sofia Pro Light" panose="00000400000000000000" pitchFamily="50" charset="0"/>
                <a:cs typeface="Segoe UI Light"/>
              </a:rPr>
              <a:t> application and supporting data estate migration and modernization</a:t>
            </a:r>
          </a:p>
          <a:p>
            <a:pPr marL="571500" marR="0" indent="-571500">
              <a:lnSpc>
                <a:spcPct val="107000"/>
              </a:lnSpc>
              <a:spcBef>
                <a:spcPts val="0"/>
              </a:spcBef>
              <a:spcAft>
                <a:spcPts val="800"/>
              </a:spcAft>
              <a:buFont typeface="Arial" panose="020B0604020202020204" pitchFamily="34" charset="0"/>
              <a:buChar char="•"/>
            </a:pPr>
            <a:r>
              <a:rPr lang="en-US" sz="4400" b="1" dirty="0">
                <a:solidFill>
                  <a:srgbClr val="00B0F0"/>
                </a:solidFill>
                <a:latin typeface="Sofia Pro Light" panose="00000400000000000000" pitchFamily="50" charset="0"/>
                <a:cs typeface="Segoe UI Light"/>
              </a:rPr>
              <a:t>Analyze</a:t>
            </a:r>
            <a:r>
              <a:rPr lang="en-US" sz="4400" dirty="0">
                <a:solidFill>
                  <a:srgbClr val="595959"/>
                </a:solidFill>
                <a:latin typeface="Sofia Pro Light" panose="00000400000000000000" pitchFamily="50" charset="0"/>
                <a:cs typeface="Segoe UI Light"/>
              </a:rPr>
              <a:t> cost management capabilities</a:t>
            </a:r>
          </a:p>
          <a:p>
            <a:pPr marL="571500" marR="0" indent="-571500">
              <a:lnSpc>
                <a:spcPct val="107000"/>
              </a:lnSpc>
              <a:spcBef>
                <a:spcPts val="0"/>
              </a:spcBef>
              <a:spcAft>
                <a:spcPts val="800"/>
              </a:spcAft>
              <a:buFont typeface="Arial" panose="020B0604020202020204" pitchFamily="34" charset="0"/>
              <a:buChar char="•"/>
            </a:pPr>
            <a:r>
              <a:rPr lang="en-US" sz="4400" b="1" dirty="0">
                <a:solidFill>
                  <a:srgbClr val="00B0F0"/>
                </a:solidFill>
                <a:latin typeface="Sofia Pro Light" panose="00000400000000000000" pitchFamily="50" charset="0"/>
                <a:cs typeface="Segoe UI Light"/>
              </a:rPr>
              <a:t>Reduce</a:t>
            </a:r>
            <a:r>
              <a:rPr lang="en-US" sz="4400" dirty="0">
                <a:solidFill>
                  <a:srgbClr val="595959"/>
                </a:solidFill>
                <a:latin typeface="Sofia Pro Light" panose="00000400000000000000" pitchFamily="50" charset="0"/>
                <a:cs typeface="Segoe UI Light"/>
              </a:rPr>
              <a:t> operational overhead</a:t>
            </a:r>
          </a:p>
        </p:txBody>
      </p:sp>
      <p:sp>
        <p:nvSpPr>
          <p:cNvPr id="4" name="TextBox 3">
            <a:extLst>
              <a:ext uri="{FF2B5EF4-FFF2-40B4-BE49-F238E27FC236}">
                <a16:creationId xmlns:a16="http://schemas.microsoft.com/office/drawing/2014/main" id="{B886F8A9-C926-BDAF-2F1D-AFE02E1505A9}"/>
              </a:ext>
            </a:extLst>
          </p:cNvPr>
          <p:cNvSpPr txBox="1"/>
          <p:nvPr/>
        </p:nvSpPr>
        <p:spPr>
          <a:xfrm>
            <a:off x="1137282" y="6893274"/>
            <a:ext cx="22109436" cy="4154984"/>
          </a:xfrm>
          <a:prstGeom prst="rect">
            <a:avLst/>
          </a:prstGeom>
          <a:noFill/>
        </p:spPr>
        <p:txBody>
          <a:bodyPr wrap="square">
            <a:spAutoFit/>
          </a:bodyPr>
          <a:lstStyle/>
          <a:p>
            <a:pPr marL="0" marR="0">
              <a:spcBef>
                <a:spcPts val="0"/>
              </a:spcBef>
              <a:spcAft>
                <a:spcPts val="0"/>
              </a:spcAft>
            </a:pPr>
            <a:r>
              <a:rPr lang="en-US" sz="4400" dirty="0">
                <a:solidFill>
                  <a:srgbClr val="595959"/>
                </a:solidFill>
                <a:latin typeface="Sofia Pro Light" panose="00000400000000000000" pitchFamily="50" charset="0"/>
                <a:cs typeface="Segoe UI Light"/>
              </a:rPr>
              <a:t>As part of the assessment, Liatrio DevOps consultants will perform a Health check scan on the server environment, high availability/cluster services (if applicable), SQL agent jobs, and data estate. The output of these scans will be captured and presented in the assessment deliverable. </a:t>
            </a:r>
          </a:p>
          <a:p>
            <a:pPr marL="0" marR="0">
              <a:spcBef>
                <a:spcPts val="0"/>
              </a:spcBef>
              <a:spcAft>
                <a:spcPts val="0"/>
              </a:spcAft>
            </a:pPr>
            <a:endParaRPr lang="en-US" sz="4400" dirty="0">
              <a:solidFill>
                <a:srgbClr val="595959"/>
              </a:solidFill>
              <a:latin typeface="Sofia Pro Light" panose="00000400000000000000" pitchFamily="50" charset="0"/>
              <a:cs typeface="Segoe UI Light"/>
            </a:endParaRPr>
          </a:p>
          <a:p>
            <a:pPr marL="0" marR="0">
              <a:spcBef>
                <a:spcPts val="0"/>
              </a:spcBef>
              <a:spcAft>
                <a:spcPts val="0"/>
              </a:spcAft>
            </a:pPr>
            <a:r>
              <a:rPr lang="en-US" sz="4400" dirty="0">
                <a:solidFill>
                  <a:srgbClr val="595959"/>
                </a:solidFill>
                <a:latin typeface="Sofia Pro Light" panose="00000400000000000000" pitchFamily="50" charset="0"/>
                <a:cs typeface="Segoe UI Light"/>
              </a:rPr>
              <a:t>Once the assessment is complete, an assessment review meeting will be scheduled to review findings. A remediation and workload migration plan will be developed as a final deliverable</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475586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Blue">
      <a:dk1>
        <a:srgbClr val="252D30"/>
      </a:dk1>
      <a:lt1>
        <a:srgbClr val="FEFCFF"/>
      </a:lt1>
      <a:dk2>
        <a:srgbClr val="545554"/>
      </a:dk2>
      <a:lt2>
        <a:srgbClr val="FEFCFF"/>
      </a:lt2>
      <a:accent1>
        <a:srgbClr val="04B2E2"/>
      </a:accent1>
      <a:accent2>
        <a:srgbClr val="D0CDD0"/>
      </a:accent2>
      <a:accent3>
        <a:srgbClr val="BDBEBD"/>
      </a:accent3>
      <a:accent4>
        <a:srgbClr val="ACAAAD"/>
      </a:accent4>
      <a:accent5>
        <a:srgbClr val="9B999C"/>
      </a:accent5>
      <a:accent6>
        <a:srgbClr val="545554"/>
      </a:accent6>
      <a:hlink>
        <a:srgbClr val="04B2E2"/>
      </a:hlink>
      <a:folHlink>
        <a:srgbClr val="145E9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icrosoft Ignite Black 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S_Ignite_Digital_Event_Template_v14.potx" id="{AA94F097-066F-4F74-A020-27B036B6E77B}" vid="{C16248C3-710E-4747-8BD7-4DC15257255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White">
  <a:themeElements>
    <a:clrScheme name="Blue">
      <a:dk1>
        <a:srgbClr val="252D30"/>
      </a:dk1>
      <a:lt1>
        <a:srgbClr val="FEFCFF"/>
      </a:lt1>
      <a:dk2>
        <a:srgbClr val="545554"/>
      </a:dk2>
      <a:lt2>
        <a:srgbClr val="FEFCFF"/>
      </a:lt2>
      <a:accent1>
        <a:srgbClr val="04B2E2"/>
      </a:accent1>
      <a:accent2>
        <a:srgbClr val="D0CDD0"/>
      </a:accent2>
      <a:accent3>
        <a:srgbClr val="BDBEBD"/>
      </a:accent3>
      <a:accent4>
        <a:srgbClr val="ACAAAD"/>
      </a:accent4>
      <a:accent5>
        <a:srgbClr val="9B999C"/>
      </a:accent5>
      <a:accent6>
        <a:srgbClr val="545554"/>
      </a:accent6>
      <a:hlink>
        <a:srgbClr val="04B2E2"/>
      </a:hlink>
      <a:folHlink>
        <a:srgbClr val="145E9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4E7987E8EE654D8F9FE414EA25E2B1" ma:contentTypeVersion="15" ma:contentTypeDescription="Create a new document." ma:contentTypeScope="" ma:versionID="f13afd2e7cdce7e56d9ba3414c13fe01">
  <xsd:schema xmlns:xsd="http://www.w3.org/2001/XMLSchema" xmlns:xs="http://www.w3.org/2001/XMLSchema" xmlns:p="http://schemas.microsoft.com/office/2006/metadata/properties" xmlns:ns2="39a4b638-d29e-41e9-977d-042edf31025e" xmlns:ns3="8d8ae66d-b250-4c96-b116-ed66925bdaf1" xmlns:ns4="29ad9dd3-7a0f-4736-8bf7-a68088d0097a" targetNamespace="http://schemas.microsoft.com/office/2006/metadata/properties" ma:root="true" ma:fieldsID="7657284adc0a109420f8126485d0201f" ns2:_="" ns3:_="" ns4:_="">
    <xsd:import namespace="39a4b638-d29e-41e9-977d-042edf31025e"/>
    <xsd:import namespace="8d8ae66d-b250-4c96-b116-ed66925bdaf1"/>
    <xsd:import namespace="29ad9dd3-7a0f-4736-8bf7-a68088d0097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a4b638-d29e-41e9-977d-042edf310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7e99017-e561-4d16-b017-419edb98cb5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8ae66d-b250-4c96-b116-ed66925bdaf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ad9dd3-7a0f-4736-8bf7-a68088d0097a"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fb0d8d35-4b60-40a0-9ca8-d88865a65848}" ma:internalName="TaxCatchAll" ma:showField="CatchAllData" ma:web="8d8ae66d-b250-4c96-b116-ed66925bda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9ad9dd3-7a0f-4736-8bf7-a68088d0097a" xsi:nil="true"/>
    <lcf76f155ced4ddcb4097134ff3c332f xmlns="39a4b638-d29e-41e9-977d-042edf31025e">
      <Terms xmlns="http://schemas.microsoft.com/office/infopath/2007/PartnerControls"/>
    </lcf76f155ced4ddcb4097134ff3c332f>
    <SharedWithUsers xmlns="8d8ae66d-b250-4c96-b116-ed66925bdaf1">
      <UserInfo>
        <DisplayName>Emily Rodriguez</DisplayName>
        <AccountId>349</AccountId>
        <AccountType/>
      </UserInfo>
    </SharedWithUsers>
  </documentManagement>
</p:properties>
</file>

<file path=customXml/itemProps1.xml><?xml version="1.0" encoding="utf-8"?>
<ds:datastoreItem xmlns:ds="http://schemas.openxmlformats.org/officeDocument/2006/customXml" ds:itemID="{23122104-58F9-4ED3-B110-A442EDC455DC}">
  <ds:schemaRefs>
    <ds:schemaRef ds:uri="29ad9dd3-7a0f-4736-8bf7-a68088d0097a"/>
    <ds:schemaRef ds:uri="39a4b638-d29e-41e9-977d-042edf31025e"/>
    <ds:schemaRef ds:uri="8d8ae66d-b250-4c96-b116-ed66925bda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FF68FD6-0B32-45D4-861B-2D2C29AE9099}">
  <ds:schemaRefs>
    <ds:schemaRef ds:uri="http://schemas.microsoft.com/sharepoint/v3/contenttype/forms"/>
  </ds:schemaRefs>
</ds:datastoreItem>
</file>

<file path=customXml/itemProps3.xml><?xml version="1.0" encoding="utf-8"?>
<ds:datastoreItem xmlns:ds="http://schemas.openxmlformats.org/officeDocument/2006/customXml" ds:itemID="{F5C1841D-0780-41A3-B76D-5E13CBE8F4AD}">
  <ds:schemaRefs>
    <ds:schemaRef ds:uri="http://purl.org/dc/terms/"/>
    <ds:schemaRef ds:uri="http://schemas.microsoft.com/office/2006/documentManagement/types"/>
    <ds:schemaRef ds:uri="http://purl.org/dc/elements/1.1/"/>
    <ds:schemaRef ds:uri="http://schemas.openxmlformats.org/package/2006/metadata/core-properties"/>
    <ds:schemaRef ds:uri="http://purl.org/dc/dcmitype/"/>
    <ds:schemaRef ds:uri="39a4b638-d29e-41e9-977d-042edf31025e"/>
    <ds:schemaRef ds:uri="http://www.w3.org/XML/1998/namespace"/>
    <ds:schemaRef ds:uri="http://schemas.microsoft.com/office/2006/metadata/properties"/>
    <ds:schemaRef ds:uri="29ad9dd3-7a0f-4736-8bf7-a68088d0097a"/>
    <ds:schemaRef ds:uri="http://schemas.microsoft.com/office/infopath/2007/PartnerControls"/>
    <ds:schemaRef ds:uri="8d8ae66d-b250-4c96-b116-ed66925bdaf1"/>
  </ds:schemaRefs>
</ds:datastoreItem>
</file>

<file path=docProps/app.xml><?xml version="1.0" encoding="utf-8"?>
<Properties xmlns="http://schemas.openxmlformats.org/officeDocument/2006/extended-properties" xmlns:vt="http://schemas.openxmlformats.org/officeDocument/2006/docPropsVTypes">
  <TotalTime>1052</TotalTime>
  <Words>2178</Words>
  <Application>Microsoft Office PowerPoint</Application>
  <PresentationFormat>Custom</PresentationFormat>
  <Paragraphs>185</Paragraphs>
  <Slides>22</Slides>
  <Notes>14</Notes>
  <HiddenSlides>0</HiddenSlides>
  <MMClips>0</MMClips>
  <ScaleCrop>false</ScaleCrop>
  <HeadingPairs>
    <vt:vector size="6" baseType="variant">
      <vt:variant>
        <vt:lpstr>Fonts Used</vt:lpstr>
      </vt:variant>
      <vt:variant>
        <vt:i4>25</vt:i4>
      </vt:variant>
      <vt:variant>
        <vt:lpstr>Theme</vt:lpstr>
      </vt:variant>
      <vt:variant>
        <vt:i4>5</vt:i4>
      </vt:variant>
      <vt:variant>
        <vt:lpstr>Slide Titles</vt:lpstr>
      </vt:variant>
      <vt:variant>
        <vt:i4>22</vt:i4>
      </vt:variant>
    </vt:vector>
  </HeadingPairs>
  <TitlesOfParts>
    <vt:vector size="52" baseType="lpstr">
      <vt:lpstr>Arial</vt:lpstr>
      <vt:lpstr>Calibri</vt:lpstr>
      <vt:lpstr>Calibri Light</vt:lpstr>
      <vt:lpstr>Helvetica Light</vt:lpstr>
      <vt:lpstr>Helvetica Neue</vt:lpstr>
      <vt:lpstr>Montserrat</vt:lpstr>
      <vt:lpstr>Museo Sans 100</vt:lpstr>
      <vt:lpstr>Museo Sans 500</vt:lpstr>
      <vt:lpstr>Museo Sans 700</vt:lpstr>
      <vt:lpstr>Museo Sans 900</vt:lpstr>
      <vt:lpstr>Open Sans</vt:lpstr>
      <vt:lpstr>Open Sans Semibold</vt:lpstr>
      <vt:lpstr>Poppins</vt:lpstr>
      <vt:lpstr>Poppins Medium</vt:lpstr>
      <vt:lpstr>Sagona ExtraLight</vt:lpstr>
      <vt:lpstr>Segoe UI</vt:lpstr>
      <vt:lpstr>Segoe UI Light</vt:lpstr>
      <vt:lpstr>Segoe UI Semibold</vt:lpstr>
      <vt:lpstr>Sofia Pro</vt:lpstr>
      <vt:lpstr>Sofia Pro Black</vt:lpstr>
      <vt:lpstr>Sofia Pro Light</vt:lpstr>
      <vt:lpstr>Sofia Pro Medium</vt:lpstr>
      <vt:lpstr>Source Sans Pro Light</vt:lpstr>
      <vt:lpstr>Speak Pro</vt:lpstr>
      <vt:lpstr>Wingdings</vt:lpstr>
      <vt:lpstr>White</vt:lpstr>
      <vt:lpstr>1_Custom Design</vt:lpstr>
      <vt:lpstr>Microsoft Ignite Black Template</vt:lpstr>
      <vt:lpstr>Office Theme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Balusek</dc:creator>
  <cp:lastModifiedBy>Norman Torvik</cp:lastModifiedBy>
  <cp:revision>31</cp:revision>
  <dcterms:created xsi:type="dcterms:W3CDTF">2021-01-19T21:44:07Z</dcterms:created>
  <dcterms:modified xsi:type="dcterms:W3CDTF">2023-08-17T20:45:01Z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OW Type">
    <vt:lpwstr>Project Deliverables</vt:lpwstr>
  </property>
  <property fmtid="{D5CDD505-2E9C-101B-9397-08002B2CF9AE}" pid="3" name="Delivery Manager">
    <vt:lpwstr>robert.carek@quisitive.com</vt:lpwstr>
  </property>
  <property fmtid="{D5CDD505-2E9C-101B-9397-08002B2CF9AE}" pid="4" name="CurrentSOWStage">
    <vt:lpwstr/>
  </property>
  <property fmtid="{D5CDD505-2E9C-101B-9397-08002B2CF9AE}" pid="5" name="fc3ffafb24564b9f8c9f9d4e7d10572d">
    <vt:lpwstr/>
  </property>
  <property fmtid="{D5CDD505-2E9C-101B-9397-08002B2CF9AE}" pid="6" name="SharedWithUsers">
    <vt:lpwstr>349;#Emily Rodriguez</vt:lpwstr>
  </property>
  <property fmtid="{D5CDD505-2E9C-101B-9397-08002B2CF9AE}" pid="7" name="_docset_NoMedatataSyncRequired">
    <vt:lpwstr>False</vt:lpwstr>
  </property>
  <property fmtid="{D5CDD505-2E9C-101B-9397-08002B2CF9AE}" pid="8" name="Customer">
    <vt:lpwstr>366;#Encompass Health|2097f64d-a510-4618-812e-f9882cc06930</vt:lpwstr>
  </property>
  <property fmtid="{D5CDD505-2E9C-101B-9397-08002B2CF9AE}" pid="9" name="MediaServiceImageTags">
    <vt:lpwstr/>
  </property>
  <property fmtid="{D5CDD505-2E9C-101B-9397-08002B2CF9AE}" pid="10" name="SOW Stage">
    <vt:lpwstr>53;#Initiation|daf07ca5-061c-41e1-b9c4-5f8d6f55b261</vt:lpwstr>
  </property>
  <property fmtid="{D5CDD505-2E9C-101B-9397-08002B2CF9AE}" pid="11" name="Geography">
    <vt:lpwstr>2;#South|7042206f-df1a-45af-b7f1-e35b56f6a8c5</vt:lpwstr>
  </property>
  <property fmtid="{D5CDD505-2E9C-101B-9397-08002B2CF9AE}" pid="12" name="ContentTypeId">
    <vt:lpwstr>0x010100B54E7987E8EE654D8F9FE414EA25E2B1</vt:lpwstr>
  </property>
</Properties>
</file>