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6.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 id="2147484353" r:id="rId9"/>
    <p:sldMasterId id="2147484364" r:id="rId10"/>
  </p:sldMasterIdLst>
  <p:notesMasterIdLst>
    <p:notesMasterId r:id="rId28"/>
  </p:notesMasterIdLst>
  <p:handoutMasterIdLst>
    <p:handoutMasterId r:id="rId29"/>
  </p:handoutMasterIdLst>
  <p:sldIdLst>
    <p:sldId id="1116" r:id="rId11"/>
    <p:sldId id="1090" r:id="rId12"/>
    <p:sldId id="1125" r:id="rId13"/>
    <p:sldId id="1124" r:id="rId14"/>
    <p:sldId id="1120" r:id="rId15"/>
    <p:sldId id="1141" r:id="rId16"/>
    <p:sldId id="1122" r:id="rId17"/>
    <p:sldId id="1127" r:id="rId18"/>
    <p:sldId id="1128" r:id="rId19"/>
    <p:sldId id="1129" r:id="rId20"/>
    <p:sldId id="1131" r:id="rId21"/>
    <p:sldId id="1132" r:id="rId22"/>
    <p:sldId id="1142" r:id="rId23"/>
    <p:sldId id="1143" r:id="rId24"/>
    <p:sldId id="1144" r:id="rId25"/>
    <p:sldId id="1134" r:id="rId26"/>
    <p:sldId id="1119" r:id="rId27"/>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Template" id="{D88B19E0-7F40-4EB1-BF25-B9D8E02B1AB4}">
          <p14:sldIdLst>
            <p14:sldId id="1116"/>
            <p14:sldId id="1090"/>
            <p14:sldId id="1125"/>
            <p14:sldId id="1124"/>
            <p14:sldId id="1120"/>
            <p14:sldId id="1141"/>
            <p14:sldId id="1122"/>
            <p14:sldId id="1127"/>
            <p14:sldId id="1128"/>
            <p14:sldId id="1129"/>
            <p14:sldId id="1131"/>
            <p14:sldId id="1132"/>
            <p14:sldId id="1142"/>
            <p14:sldId id="1143"/>
            <p14:sldId id="1144"/>
            <p14:sldId id="1134"/>
            <p14:sldId id="1119"/>
          </p14:sldIdLst>
        </p14:section>
      </p14:sectionLst>
    </p:ex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90110" autoAdjust="0"/>
  </p:normalViewPr>
  <p:slideViewPr>
    <p:cSldViewPr>
      <p:cViewPr varScale="1">
        <p:scale>
          <a:sx n="81" d="100"/>
          <a:sy n="81" d="100"/>
        </p:scale>
        <p:origin x="618" y="72"/>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commentAuthors" Target="commentAuthors.xml"/><Relationship Id="rId8" Type="http://schemas.openxmlformats.org/officeDocument/2006/relationships/slideMaster" Target="slideMasters/slideMaster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11/1/2012</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11/1/2012</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omasz.janczuk.org/2011/08/hosting-nodejs-applications-in-iis-on.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i="1" kern="1200" dirty="0" smtClean="0">
                <a:solidFill>
                  <a:schemeClr val="tx1"/>
                </a:solidFill>
                <a:effectLst/>
                <a:latin typeface="Segoe UI Light" pitchFamily="34" charset="0"/>
                <a:ea typeface="+mn-ea"/>
                <a:cs typeface="+mn-cs"/>
              </a:rPr>
              <a:t>This slide is for use only by production crew. Speakers must not include this slide in their presentation. The first slide for speakers must be the title slide that displays the session title, speaker name, and session code.</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0AE6D20-C907-400C-9B31-A396E27ACC62}" type="datetime1">
              <a:rPr lang="en-US" smtClean="0"/>
              <a:t>11/1/2012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11615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11/1/2012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3277903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See: </a:t>
            </a:r>
            <a:r>
              <a:rPr lang="en-US" dirty="0" smtClean="0">
                <a:hlinkClick r:id="rId3"/>
              </a:rPr>
              <a:t>http://tomasz.janczuk.org/2011/08/hosting-nodejs-applications-in-iis-on.html</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88135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IISNode</a:t>
            </a:r>
          </a:p>
          <a:p>
            <a:r>
              <a:rPr lang="en-GB" baseline="0" dirty="0" smtClean="0"/>
              <a:t> – load balances across the Node.exe instances</a:t>
            </a:r>
          </a:p>
          <a:p>
            <a:r>
              <a:rPr lang="en-GB" baseline="0" dirty="0" smtClean="0"/>
              <a:t> - Auto-restarts when app.js changes</a:t>
            </a:r>
          </a:p>
          <a:p>
            <a:r>
              <a:rPr lang="en-GB" baseline="0" dirty="0" smtClean="0"/>
              <a:t> - captures console output and logs it to disk</a:t>
            </a:r>
          </a:p>
          <a:p>
            <a:r>
              <a:rPr lang="en-GB" baseline="0" dirty="0" smtClean="0"/>
              <a:t> - lets you host traditional ASP.NET code in the same IIS app (it’s just another handler)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2942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000733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894952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96279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6.xml"/><Relationship Id="rId4" Type="http://schemas.openxmlformats.org/officeDocument/2006/relationships/image" Target="../media/image7.png"/></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6.xml"/><Relationship Id="rId4" Type="http://schemas.openxmlformats.org/officeDocument/2006/relationships/image" Target="../media/image7.png"/></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35263973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163943902"/>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08850716"/>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31953836"/>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2411473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28825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8808794"/>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611688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445992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612834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28276427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29660" y="1476621"/>
            <a:ext cx="11375536" cy="452350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0700430"/>
      </p:ext>
    </p:extLst>
  </p:cSld>
  <p:clrMapOvr>
    <a:masterClrMapping/>
  </p:clrMapOvr>
  <p:transition spd="slow">
    <p:push/>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3217679"/>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61" y="2278589"/>
            <a:ext cx="8543652" cy="1386254"/>
          </a:xfrm>
        </p:spPr>
        <p:txBody>
          <a:bodyPr anchor="ctr" anchorCtr="0">
            <a:noAutofit/>
          </a:bodyPr>
          <a:lstStyle>
            <a:lvl1pPr>
              <a:lnSpc>
                <a:spcPct val="90000"/>
              </a:lnSpc>
              <a:defRPr sz="6731"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61" y="4704161"/>
            <a:ext cx="5565153" cy="1167722"/>
          </a:xfrm>
        </p:spPr>
        <p:txBody>
          <a:bodyPr/>
          <a:lstStyle>
            <a:lvl1pPr marL="0" indent="0">
              <a:buFont typeface="Arial" pitchFamily="34" charset="0"/>
              <a:buNone/>
              <a:defRPr sz="2448">
                <a:solidFill>
                  <a:schemeClr val="bg1">
                    <a:alpha val="98000"/>
                  </a:schemeClr>
                </a:solidFill>
                <a:latin typeface="+mj-lt"/>
              </a:defRPr>
            </a:lvl1pPr>
            <a:lvl2pPr marL="469536" indent="0">
              <a:buFont typeface="Arial" pitchFamily="34" charset="0"/>
              <a:buNone/>
              <a:defRPr/>
            </a:lvl2pPr>
            <a:lvl3pPr marL="872691" indent="0">
              <a:buFont typeface="Arial" pitchFamily="34" charset="0"/>
              <a:buNone/>
              <a:defRPr/>
            </a:lvl3pPr>
            <a:lvl4pPr marL="1283940" indent="0">
              <a:buFont typeface="Arial" pitchFamily="34" charset="0"/>
              <a:buNone/>
              <a:defRPr/>
            </a:lvl4pPr>
            <a:lvl5pPr marL="163690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9478006"/>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965254"/>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8"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1989198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621530"/>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2"/>
            <a:ext cx="11375536" cy="45909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58254" y="6163528"/>
            <a:ext cx="930862" cy="431477"/>
          </a:xfrm>
          <a:prstGeom prst="rect">
            <a:avLst/>
          </a:prstGeom>
        </p:spPr>
      </p:pic>
    </p:spTree>
    <p:extLst>
      <p:ext uri="{BB962C8B-B14F-4D97-AF65-F5344CB8AC3E}">
        <p14:creationId xmlns:p14="http://schemas.microsoft.com/office/powerpoint/2010/main" val="1539803586"/>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29660" y="1476621"/>
            <a:ext cx="11375536" cy="452350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7051655"/>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29660" y="1476621"/>
            <a:ext cx="11375536" cy="452350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8025332"/>
      </p:ext>
    </p:extLst>
  </p:cSld>
  <p:clrMapOvr>
    <a:masterClrMapping/>
  </p:clrMapOvr>
  <p:transition spd="slow">
    <p:push/>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354939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sp>
        <p:nvSpPr>
          <p:cNvPr id="7" name="Freeform 6"/>
          <p:cNvSpPr>
            <a:spLocks noChangeAspect="1" noEditPoints="1"/>
          </p:cNvSpPr>
          <p:nvPr userDrawn="1"/>
        </p:nvSpPr>
        <p:spPr bwMode="auto">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2"/>
            <a:ext cx="11375537" cy="77220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3"/>
            <a:ext cx="11375537" cy="2153378"/>
          </a:xfrm>
          <a:prstGeom prst="rect">
            <a:avLst/>
          </a:prstGeom>
        </p:spPr>
        <p:txBody>
          <a:bodyPr/>
          <a:lstStyle>
            <a:lvl1pPr marL="289815" indent="-289815">
              <a:buFont typeface="Wingdings" pitchFamily="2" charset="2"/>
              <a:buChar char=""/>
              <a:defRPr sz="4080"/>
            </a:lvl1pPr>
            <a:lvl2pPr marL="527819" indent="-238004">
              <a:buFont typeface="Wingdings" pitchFamily="2" charset="2"/>
              <a:buChar char=""/>
              <a:defRPr>
                <a:latin typeface="+mn-lt"/>
              </a:defRPr>
            </a:lvl2pPr>
            <a:lvl3pPr marL="756110" indent="-228290">
              <a:buFont typeface="Wingdings" pitchFamily="2" charset="2"/>
              <a:buChar char=""/>
              <a:tabLst/>
              <a:defRPr>
                <a:latin typeface="+mn-lt"/>
              </a:defRPr>
            </a:lvl3pPr>
            <a:lvl4pPr marL="932588" indent="-176478">
              <a:buFont typeface="Wingdings" pitchFamily="2" charset="2"/>
              <a:buChar char=""/>
              <a:defRPr>
                <a:latin typeface="+mn-lt"/>
              </a:defRPr>
            </a:lvl4pPr>
            <a:lvl5pPr marL="1109068" indent="-17647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9169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5854647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82865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680307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442194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723383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318482725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197977388"/>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19933711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5459391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08099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0911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9333354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92488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5610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53098660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61" y="2278589"/>
            <a:ext cx="8543652" cy="1386254"/>
          </a:xfrm>
        </p:spPr>
        <p:txBody>
          <a:bodyPr anchor="ctr" anchorCtr="0">
            <a:noAutofit/>
          </a:bodyPr>
          <a:lstStyle>
            <a:lvl1pPr>
              <a:lnSpc>
                <a:spcPct val="90000"/>
              </a:lnSpc>
              <a:defRPr sz="6731"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61" y="4704161"/>
            <a:ext cx="5565153" cy="1167722"/>
          </a:xfrm>
        </p:spPr>
        <p:txBody>
          <a:bodyPr/>
          <a:lstStyle>
            <a:lvl1pPr marL="0" indent="0">
              <a:buFont typeface="Arial" pitchFamily="34" charset="0"/>
              <a:buNone/>
              <a:defRPr sz="2448">
                <a:solidFill>
                  <a:schemeClr val="bg1">
                    <a:alpha val="98000"/>
                  </a:schemeClr>
                </a:solidFill>
                <a:latin typeface="+mj-lt"/>
              </a:defRPr>
            </a:lvl1pPr>
            <a:lvl2pPr marL="469536" indent="0">
              <a:buFont typeface="Arial" pitchFamily="34" charset="0"/>
              <a:buNone/>
              <a:defRPr/>
            </a:lvl2pPr>
            <a:lvl3pPr marL="872691" indent="0">
              <a:buFont typeface="Arial" pitchFamily="34" charset="0"/>
              <a:buNone/>
              <a:defRPr/>
            </a:lvl3pPr>
            <a:lvl4pPr marL="1283940" indent="0">
              <a:buFont typeface="Arial" pitchFamily="34" charset="0"/>
              <a:buNone/>
              <a:defRPr/>
            </a:lvl4pPr>
            <a:lvl5pPr marL="163690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947429836"/>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36475" cy="6994525"/>
          </a:xfrm>
          <a:prstGeom prst="rect">
            <a:avLst/>
          </a:prstGeom>
        </p:spPr>
      </p:pic>
      <p:sp>
        <p:nvSpPr>
          <p:cNvPr id="5" name="Text Placeholder 4"/>
          <p:cNvSpPr>
            <a:spLocks noGrp="1"/>
          </p:cNvSpPr>
          <p:nvPr>
            <p:ph type="body" sz="quarter" idx="10"/>
          </p:nvPr>
        </p:nvSpPr>
        <p:spPr>
          <a:xfrm>
            <a:off x="5235859" y="3336648"/>
            <a:ext cx="6348790" cy="963021"/>
          </a:xfrm>
        </p:spPr>
        <p:txBody>
          <a:bodyPr/>
          <a:lstStyle>
            <a:lvl1pPr marL="3238" indent="0">
              <a:spcBef>
                <a:spcPts val="0"/>
              </a:spcBef>
              <a:spcAft>
                <a:spcPts val="918"/>
              </a:spcAft>
              <a:buSzPct val="80000"/>
              <a:buFont typeface="Arial" pitchFamily="34" charset="0"/>
              <a:buNone/>
              <a:defRPr sz="4080" spc="-102" baseline="0">
                <a:solidFill>
                  <a:schemeClr val="bg1"/>
                </a:solidFill>
                <a:latin typeface="Segoe UI Light" pitchFamily="34" charset="0"/>
              </a:defRPr>
            </a:lvl1pPr>
            <a:lvl2pPr marL="3238" indent="0">
              <a:spcBef>
                <a:spcPts val="0"/>
              </a:spcBef>
              <a:buSzPct val="80000"/>
              <a:buFont typeface="Arial" pitchFamily="34" charset="0"/>
              <a:buNone/>
              <a:defRPr sz="2040" spc="-51" baseline="0">
                <a:solidFill>
                  <a:schemeClr val="bg1"/>
                </a:solidFill>
              </a:defRPr>
            </a:lvl2pPr>
            <a:lvl3pPr marL="1283940" indent="-411249">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09912" y="6437440"/>
            <a:ext cx="1651884" cy="396131"/>
          </a:xfrm>
          <a:prstGeom prst="rect">
            <a:avLst/>
          </a:prstGeom>
        </p:spPr>
      </p:pic>
    </p:spTree>
    <p:extLst>
      <p:ext uri="{BB962C8B-B14F-4D97-AF65-F5344CB8AC3E}">
        <p14:creationId xmlns:p14="http://schemas.microsoft.com/office/powerpoint/2010/main" val="1209604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0" y="0"/>
            <a:ext cx="12460899" cy="6994525"/>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912" y="6437440"/>
            <a:ext cx="1651884" cy="396131"/>
          </a:xfrm>
          <a:prstGeom prst="rect">
            <a:avLst/>
          </a:prstGeom>
        </p:spPr>
      </p:pic>
    </p:spTree>
    <p:extLst>
      <p:ext uri="{BB962C8B-B14F-4D97-AF65-F5344CB8AC3E}">
        <p14:creationId xmlns:p14="http://schemas.microsoft.com/office/powerpoint/2010/main" val="38917935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912" y="6437440"/>
            <a:ext cx="1651884" cy="396131"/>
          </a:xfrm>
          <a:prstGeom prst="rect">
            <a:avLst/>
          </a:prstGeom>
        </p:spPr>
      </p:pic>
    </p:spTree>
    <p:extLst>
      <p:ext uri="{BB962C8B-B14F-4D97-AF65-F5344CB8AC3E}">
        <p14:creationId xmlns:p14="http://schemas.microsoft.com/office/powerpoint/2010/main" val="294781140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410795"/>
            <a:ext cx="11375536" cy="762786"/>
          </a:xfrm>
        </p:spPr>
        <p:txBody>
          <a:bodyPr/>
          <a:lstStyle>
            <a:lvl1pPr>
              <a:defRPr sz="5507">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29660" y="1397809"/>
            <a:ext cx="11375536" cy="965254"/>
          </a:xfrm>
        </p:spPr>
        <p:txBody>
          <a:bodyPr/>
          <a:lstStyle>
            <a:lvl1pPr marL="3238" indent="0">
              <a:spcBef>
                <a:spcPts val="0"/>
              </a:spcBef>
              <a:spcAft>
                <a:spcPts val="918"/>
              </a:spcAft>
              <a:buSzPct val="80000"/>
              <a:buFont typeface="Arial" pitchFamily="34" charset="0"/>
              <a:buNone/>
              <a:defRPr sz="4080" spc="-102" baseline="0">
                <a:solidFill>
                  <a:schemeClr val="bg1"/>
                </a:solidFill>
                <a:latin typeface="Segoe UI Light" pitchFamily="34" charset="0"/>
              </a:defRPr>
            </a:lvl1pPr>
            <a:lvl2pPr marL="3238" indent="0">
              <a:spcBef>
                <a:spcPts val="0"/>
              </a:spcBef>
              <a:buSzPct val="80000"/>
              <a:buFont typeface="Arial" pitchFamily="34" charset="0"/>
              <a:buNone/>
              <a:defRPr sz="2040" spc="-51" baseline="0">
                <a:solidFill>
                  <a:schemeClr val="bg1"/>
                </a:soli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155" y="6561933"/>
            <a:ext cx="1220681" cy="140861"/>
          </a:xfrm>
          <a:prstGeom prst="rect">
            <a:avLst/>
          </a:prstGeom>
        </p:spPr>
      </p:pic>
      <p:sp>
        <p:nvSpPr>
          <p:cNvPr id="8" name="Rectangle 7"/>
          <p:cNvSpPr/>
          <p:nvPr userDrawn="1"/>
        </p:nvSpPr>
        <p:spPr bwMode="auto">
          <a:xfrm>
            <a:off x="1" y="1"/>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586511" y="-8442"/>
            <a:ext cx="863190" cy="851316"/>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338893" y="-8441"/>
            <a:ext cx="1699926" cy="851316"/>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9091274" y="-8441"/>
            <a:ext cx="1699926" cy="851316"/>
          </a:xfrm>
          <a:prstGeom prst="rect">
            <a:avLst/>
          </a:prstGeom>
        </p:spPr>
      </p:pic>
    </p:spTree>
    <p:extLst>
      <p:ext uri="{BB962C8B-B14F-4D97-AF65-F5344CB8AC3E}">
        <p14:creationId xmlns:p14="http://schemas.microsoft.com/office/powerpoint/2010/main" val="70463539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36475" cy="6994525"/>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9912" y="6437440"/>
            <a:ext cx="1651884" cy="396131"/>
          </a:xfrm>
          <a:prstGeom prst="rect">
            <a:avLst/>
          </a:prstGeom>
        </p:spPr>
      </p:pic>
      <p:sp>
        <p:nvSpPr>
          <p:cNvPr id="12" name="Rectangle 11"/>
          <p:cNvSpPr/>
          <p:nvPr userDrawn="1"/>
        </p:nvSpPr>
        <p:spPr bwMode="auto">
          <a:xfrm>
            <a:off x="2299595" y="2504109"/>
            <a:ext cx="10136880" cy="2146739"/>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59562" tIns="46628" rIns="93256" bIns="46628" numCol="1" rtlCol="0" anchor="ctr" anchorCtr="0" compatLnSpc="1">
            <a:prstTxWarp prst="textNoShape">
              <a:avLst/>
            </a:prstTxWarp>
          </a:bodyPr>
          <a:lstStyle/>
          <a:p>
            <a:pPr defTabSz="932290" fontAlgn="base">
              <a:spcBef>
                <a:spcPct val="0"/>
              </a:spcBef>
              <a:spcAft>
                <a:spcPct val="0"/>
              </a:spcAft>
            </a:pPr>
            <a:endParaRPr lang="en-US" sz="6731"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1" y="2504108"/>
            <a:ext cx="2299595" cy="2146739"/>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32290" fontAlgn="base">
                <a:spcBef>
                  <a:spcPct val="0"/>
                </a:spcBef>
                <a:spcAft>
                  <a:spcPct val="0"/>
                </a:spcAft>
              </a:pPr>
              <a:r>
                <a:rPr lang="en-US" sz="2244"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66931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_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36475" cy="6994525"/>
          </a:xfrm>
          <a:prstGeom prst="rect">
            <a:avLst/>
          </a:prstGeom>
        </p:spPr>
      </p:pic>
      <p:sp>
        <p:nvSpPr>
          <p:cNvPr id="2" name="Title 1"/>
          <p:cNvSpPr>
            <a:spLocks noGrp="1"/>
          </p:cNvSpPr>
          <p:nvPr>
            <p:ph type="title" hasCustomPrompt="1"/>
          </p:nvPr>
        </p:nvSpPr>
        <p:spPr>
          <a:xfrm>
            <a:off x="529660" y="410795"/>
            <a:ext cx="11375536" cy="762786"/>
          </a:xfrm>
        </p:spPr>
        <p:txBody>
          <a:bodyPr/>
          <a:lstStyle>
            <a:lvl1pPr>
              <a:defRPr sz="5507">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29660" y="1397809"/>
            <a:ext cx="11375536" cy="965254"/>
          </a:xfrm>
        </p:spPr>
        <p:txBody>
          <a:bodyPr/>
          <a:lstStyle>
            <a:lvl1pPr marL="3238" indent="0">
              <a:spcBef>
                <a:spcPts val="0"/>
              </a:spcBef>
              <a:spcAft>
                <a:spcPts val="918"/>
              </a:spcAft>
              <a:buSzPct val="80000"/>
              <a:buFont typeface="Arial" pitchFamily="34" charset="0"/>
              <a:buNone/>
              <a:defRPr sz="4080" spc="-102" baseline="0">
                <a:solidFill>
                  <a:schemeClr val="bg1"/>
                </a:solidFill>
                <a:latin typeface="Segoe UI Light" pitchFamily="34" charset="0"/>
              </a:defRPr>
            </a:lvl1pPr>
            <a:lvl2pPr marL="3238" indent="0">
              <a:spcBef>
                <a:spcPts val="0"/>
              </a:spcBef>
              <a:buSzPct val="80000"/>
              <a:buFont typeface="Arial" pitchFamily="34" charset="0"/>
              <a:buNone/>
              <a:defRPr sz="2040" spc="-51" baseline="0">
                <a:solidFill>
                  <a:schemeClr val="bg1"/>
                </a:solidFill>
              </a:defRPr>
            </a:lvl2pPr>
            <a:lvl3pPr marL="1283940" indent="-411249">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09912" y="6437440"/>
            <a:ext cx="1651884" cy="396131"/>
          </a:xfrm>
          <a:prstGeom prst="rect">
            <a:avLst/>
          </a:prstGeom>
        </p:spPr>
      </p:pic>
    </p:spTree>
    <p:extLst>
      <p:ext uri="{BB962C8B-B14F-4D97-AF65-F5344CB8AC3E}">
        <p14:creationId xmlns:p14="http://schemas.microsoft.com/office/powerpoint/2010/main" val="3453181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0" y="0"/>
            <a:ext cx="12460899" cy="6994525"/>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408970" y="3202789"/>
            <a:ext cx="3618533" cy="588948"/>
          </a:xfrm>
          <a:prstGeom prst="rect">
            <a:avLst/>
          </a:prstGeom>
          <a:noFill/>
          <a:ln>
            <a:noFill/>
          </a:ln>
        </p:spPr>
      </p:pic>
      <p:sp>
        <p:nvSpPr>
          <p:cNvPr id="3" name="Text Box 3"/>
          <p:cNvSpPr txBox="1">
            <a:spLocks noChangeArrowheads="1"/>
          </p:cNvSpPr>
          <p:nvPr userDrawn="1"/>
        </p:nvSpPr>
        <p:spPr bwMode="blackWhite">
          <a:xfrm>
            <a:off x="518187" y="6204681"/>
            <a:ext cx="11400103" cy="430425"/>
          </a:xfrm>
          <a:prstGeom prst="rect">
            <a:avLst/>
          </a:prstGeom>
          <a:noFill/>
          <a:ln w="12700">
            <a:noFill/>
            <a:miter lim="800000"/>
            <a:headEnd type="none" w="sm" len="sm"/>
            <a:tailEnd type="none" w="sm" len="sm"/>
          </a:ln>
          <a:effectLst/>
        </p:spPr>
        <p:txBody>
          <a:bodyPr vert="horz" wrap="square" lIns="93245" tIns="46623" rIns="93245" bIns="46623" numCol="1" anchor="t" anchorCtr="0" compatLnSpc="1">
            <a:prstTxWarp prst="textNoShape">
              <a:avLst/>
            </a:prstTxWarp>
            <a:spAutoFit/>
          </a:bodyPr>
          <a:lstStyle/>
          <a:p>
            <a:pPr algn="ctr" defTabSz="932290" eaLnBrk="0" hangingPunct="0"/>
            <a:r>
              <a:rPr lang="en-US" sz="714" dirty="0">
                <a:solidFill>
                  <a:srgbClr val="FFFFFF">
                    <a:alpha val="99000"/>
                  </a:srgbClr>
                </a:solidFill>
                <a:cs typeface="Arial" charset="0"/>
              </a:rPr>
              <a:t>© </a:t>
            </a:r>
            <a:r>
              <a:rPr lang="en-US" sz="714" dirty="0" smtClean="0">
                <a:solidFill>
                  <a:srgbClr val="FFFFFF">
                    <a:alpha val="99000"/>
                  </a:srgbClr>
                </a:solidFill>
                <a:cs typeface="Arial" charset="0"/>
              </a:rPr>
              <a:t>2011 Microsoft </a:t>
            </a:r>
            <a:r>
              <a:rPr lang="en-US" sz="714"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32290" eaLnBrk="0" hangingPunct="0"/>
            <a:r>
              <a:rPr lang="en-US" sz="714"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14" dirty="0" smtClean="0">
                <a:solidFill>
                  <a:srgbClr val="FFFFFF">
                    <a:alpha val="99000"/>
                  </a:srgbClr>
                </a:solidFill>
                <a:cs typeface="Arial" charset="0"/>
              </a:rPr>
              <a:t>MICROSOFT </a:t>
            </a:r>
            <a:r>
              <a:rPr lang="en-US" sz="714"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4274863429"/>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903587" y="2654084"/>
            <a:ext cx="4290730" cy="1553823"/>
          </a:xfrm>
        </p:spPr>
        <p:txBody>
          <a:bodyPr anchor="ctr" anchorCtr="0">
            <a:noAutofit/>
          </a:bodyPr>
          <a:lstStyle>
            <a:lvl1pPr algn="l">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7" y="4439306"/>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571480" y="3430995"/>
            <a:ext cx="3408836" cy="1299911"/>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119"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7320294" y="1533942"/>
            <a:ext cx="3969647" cy="37941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endParaRPr lang="en-US" sz="2448">
              <a:solidFill>
                <a:srgbClr val="292929"/>
              </a:solidFill>
            </a:endParaRPr>
          </a:p>
        </p:txBody>
      </p:sp>
    </p:spTree>
    <p:extLst>
      <p:ext uri="{BB962C8B-B14F-4D97-AF65-F5344CB8AC3E}">
        <p14:creationId xmlns:p14="http://schemas.microsoft.com/office/powerpoint/2010/main" val="294798993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909194" y="1079950"/>
            <a:ext cx="2472592" cy="2130688"/>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53743" y="3325015"/>
            <a:ext cx="3078192" cy="27973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96642" y="1441905"/>
            <a:ext cx="1122486" cy="96727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883595" y="1510672"/>
            <a:ext cx="3472280" cy="2992141"/>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ndParaRPr>
          </a:p>
        </p:txBody>
      </p:sp>
      <p:sp>
        <p:nvSpPr>
          <p:cNvPr id="6" name="Rectangle 5"/>
          <p:cNvSpPr/>
          <p:nvPr userDrawn="1"/>
        </p:nvSpPr>
        <p:spPr bwMode="auto">
          <a:xfrm>
            <a:off x="1" y="1"/>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586511" y="-8442"/>
            <a:ext cx="863190" cy="851316"/>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338893" y="-8441"/>
            <a:ext cx="1699926" cy="851316"/>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9091274" y="-8441"/>
            <a:ext cx="1699926" cy="851316"/>
          </a:xfrm>
          <a:prstGeom prst="rect">
            <a:avLst/>
          </a:prstGeom>
        </p:spPr>
      </p:pic>
    </p:spTree>
    <p:extLst>
      <p:ext uri="{BB962C8B-B14F-4D97-AF65-F5344CB8AC3E}">
        <p14:creationId xmlns:p14="http://schemas.microsoft.com/office/powerpoint/2010/main" val="2097987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7501233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85924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11995693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6542349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36761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theme" Target="../theme/theme4.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6" Type="http://schemas.openxmlformats.org/officeDocument/2006/relationships/theme" Target="../theme/theme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image" Target="../media/image5.jpg"/><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theme" Target="../theme/theme6.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3" Type="http://schemas.openxmlformats.org/officeDocument/2006/relationships/slideLayout" Target="../slideLayouts/slideLayout97.xml"/><Relationship Id="rId21" Type="http://schemas.openxmlformats.org/officeDocument/2006/relationships/theme" Target="../theme/theme7.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0" Type="http://schemas.openxmlformats.org/officeDocument/2006/relationships/slideLayout" Target="../slideLayouts/slideLayout114.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10" Type="http://schemas.openxmlformats.org/officeDocument/2006/relationships/slideLayout" Target="../slideLayouts/slideLayout104.xml"/><Relationship Id="rId19" Type="http://schemas.openxmlformats.org/officeDocument/2006/relationships/slideLayout" Target="../slideLayouts/slideLayout113.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 id="2147484346" r:id="rId16"/>
    <p:sldLayoutId id="2147484347"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 id="2147484348" r:id="rId17"/>
    <p:sldLayoutId id="2147484349" r:id="rId18"/>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 id="2147484351"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166293239"/>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504447"/>
            <a:ext cx="11375536" cy="762786"/>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9660" y="1747918"/>
            <a:ext cx="11375535" cy="303858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6809099"/>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Lst>
  <p:transition>
    <p:fade/>
  </p:transition>
  <p:timing>
    <p:tnLst>
      <p:par>
        <p:cTn id="1" dur="indefinite" restart="never" nodeType="tmRoot"/>
      </p:par>
    </p:tnLst>
  </p:timing>
  <p:txStyles>
    <p:titleStyle>
      <a:lvl1pPr algn="l" defTabSz="932559" rtl="0" eaLnBrk="1" latinLnBrk="0" hangingPunct="1">
        <a:lnSpc>
          <a:spcPct val="90000"/>
        </a:lnSpc>
        <a:spcBef>
          <a:spcPct val="0"/>
        </a:spcBef>
        <a:buNone/>
        <a:defRPr lang="en-US" sz="5507" b="0" kern="1200" cap="none" spc="-102" baseline="0" dirty="0" smtClean="0">
          <a:ln w="3175">
            <a:noFill/>
          </a:ln>
          <a:solidFill>
            <a:schemeClr val="bg1"/>
          </a:solidFill>
          <a:effectLst/>
          <a:latin typeface="Segoe UI Light" pitchFamily="34" charset="0"/>
          <a:ea typeface="+mn-ea"/>
          <a:cs typeface="Arial" charset="0"/>
        </a:defRPr>
      </a:lvl1pPr>
    </p:titleStyle>
    <p:bodyStyle>
      <a:lvl1pPr marL="469536" indent="-469536" algn="l" defTabSz="932559" rtl="0" eaLnBrk="1" latinLnBrk="0" hangingPunct="1">
        <a:lnSpc>
          <a:spcPct val="90000"/>
        </a:lnSpc>
        <a:spcBef>
          <a:spcPct val="20000"/>
        </a:spcBef>
        <a:buClr>
          <a:srgbClr val="92D050"/>
        </a:buClr>
        <a:buSzPct val="120000"/>
        <a:buFont typeface="Arial" pitchFamily="34" charset="0"/>
        <a:buChar char="•"/>
        <a:defRPr sz="4488" kern="1200">
          <a:solidFill>
            <a:schemeClr val="bg1"/>
          </a:solidFill>
          <a:latin typeface="+mn-lt"/>
          <a:ea typeface="+mn-ea"/>
          <a:cs typeface="+mn-cs"/>
        </a:defRPr>
      </a:lvl1pPr>
      <a:lvl2pPr marL="872691" indent="-403154" algn="l" defTabSz="932559" rtl="0" eaLnBrk="1" latinLnBrk="0" hangingPunct="1">
        <a:lnSpc>
          <a:spcPct val="90000"/>
        </a:lnSpc>
        <a:spcBef>
          <a:spcPct val="20000"/>
        </a:spcBef>
        <a:buClr>
          <a:srgbClr val="92D050"/>
        </a:buClr>
        <a:buSzPct val="120000"/>
        <a:buFont typeface="Arial" pitchFamily="34" charset="0"/>
        <a:buChar char="•"/>
        <a:defRPr sz="4080" kern="1200">
          <a:solidFill>
            <a:schemeClr val="bg1"/>
          </a:solidFill>
          <a:latin typeface="+mn-lt"/>
          <a:ea typeface="+mn-ea"/>
          <a:cs typeface="+mn-cs"/>
        </a:defRPr>
      </a:lvl2pPr>
      <a:lvl3pPr marL="1283940" indent="-411249" algn="l" defTabSz="932559" rtl="0" eaLnBrk="1" latinLnBrk="0" hangingPunct="1">
        <a:lnSpc>
          <a:spcPct val="90000"/>
        </a:lnSpc>
        <a:spcBef>
          <a:spcPct val="20000"/>
        </a:spcBef>
        <a:buClr>
          <a:srgbClr val="92D050"/>
        </a:buClr>
        <a:buSzPct val="120000"/>
        <a:buFont typeface="Arial" pitchFamily="34" charset="0"/>
        <a:buChar char="•"/>
        <a:defRPr sz="3672" kern="1200">
          <a:solidFill>
            <a:schemeClr val="bg1"/>
          </a:solidFill>
          <a:latin typeface="+mn-lt"/>
          <a:ea typeface="+mn-ea"/>
          <a:cs typeface="+mn-cs"/>
        </a:defRPr>
      </a:lvl3pPr>
      <a:lvl4pPr marL="1636902" indent="-352962" algn="l" defTabSz="932559" rtl="0" eaLnBrk="1" latinLnBrk="0" hangingPunct="1">
        <a:lnSpc>
          <a:spcPct val="90000"/>
        </a:lnSpc>
        <a:spcBef>
          <a:spcPct val="20000"/>
        </a:spcBef>
        <a:buClr>
          <a:srgbClr val="92D050"/>
        </a:buClr>
        <a:buSzPct val="120000"/>
        <a:buFont typeface="Arial" pitchFamily="34" charset="0"/>
        <a:buChar char="•"/>
        <a:defRPr sz="3264" kern="1200">
          <a:solidFill>
            <a:schemeClr val="bg1"/>
          </a:solidFill>
          <a:latin typeface="+mn-lt"/>
          <a:ea typeface="+mn-ea"/>
          <a:cs typeface="+mn-cs"/>
        </a:defRPr>
      </a:lvl4pPr>
      <a:lvl5pPr marL="1980149" indent="-343247" algn="l" defTabSz="932559" rtl="0" eaLnBrk="1" latinLnBrk="0" hangingPunct="1">
        <a:lnSpc>
          <a:spcPct val="90000"/>
        </a:lnSpc>
        <a:spcBef>
          <a:spcPct val="20000"/>
        </a:spcBef>
        <a:buClr>
          <a:srgbClr val="92D050"/>
        </a:buClr>
        <a:buSzPct val="120000"/>
        <a:buFont typeface="Arial" pitchFamily="34" charset="0"/>
        <a:buChar char="•"/>
        <a:defRPr sz="3264" kern="1200">
          <a:solidFill>
            <a:schemeClr val="bg1"/>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919169888"/>
      </p:ext>
    </p:extLst>
  </p:cSld>
  <p:clrMap bg1="lt1" tx1="dk1" bg2="lt2" tx2="dk2" accent1="accent1" accent2="accent2" accent3="accent3" accent4="accent4" accent5="accent5" accent6="accent6" hlink="hlink" folHlink="folHlink"/>
  <p:sldLayoutIdLst>
    <p:sldLayoutId id="2147484365" r:id="rId1"/>
    <p:sldLayoutId id="2147484366" r:id="rId2"/>
    <p:sldLayoutId id="2147484367" r:id="rId3"/>
    <p:sldLayoutId id="2147484368" r:id="rId4"/>
    <p:sldLayoutId id="2147484369" r:id="rId5"/>
    <p:sldLayoutId id="2147484370" r:id="rId6"/>
    <p:sldLayoutId id="2147484371" r:id="rId7"/>
    <p:sldLayoutId id="2147484372" r:id="rId8"/>
    <p:sldLayoutId id="2147484373" r:id="rId9"/>
    <p:sldLayoutId id="2147484374" r:id="rId10"/>
    <p:sldLayoutId id="2147484375" r:id="rId11"/>
    <p:sldLayoutId id="2147484376" r:id="rId12"/>
    <p:sldLayoutId id="2147484377" r:id="rId13"/>
    <p:sldLayoutId id="2147484378" r:id="rId14"/>
    <p:sldLayoutId id="2147484379" r:id="rId15"/>
    <p:sldLayoutId id="2147484380" r:id="rId16"/>
    <p:sldLayoutId id="2147484381" r:id="rId17"/>
    <p:sldLayoutId id="2147484382" r:id="rId18"/>
    <p:sldLayoutId id="2147484383" r:id="rId19"/>
    <p:sldLayoutId id="2147484384" r:id="rId20"/>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9.emf"/><Relationship Id="rId2" Type="http://schemas.openxmlformats.org/officeDocument/2006/relationships/tags" Target="../tags/tag9.xml"/><Relationship Id="rId1" Type="http://schemas.openxmlformats.org/officeDocument/2006/relationships/vmlDrawing" Target="../drawings/vmlDrawing1.vml"/><Relationship Id="rId6" Type="http://schemas.openxmlformats.org/officeDocument/2006/relationships/tags" Target="../tags/tag13.xml"/><Relationship Id="rId11" Type="http://schemas.openxmlformats.org/officeDocument/2006/relationships/oleObject" Target="../embeddings/oleObject1.bin"/><Relationship Id="rId5" Type="http://schemas.openxmlformats.org/officeDocument/2006/relationships/tags" Target="../tags/tag12.xml"/><Relationship Id="rId10" Type="http://schemas.openxmlformats.org/officeDocument/2006/relationships/slideLayout" Target="../slideLayouts/slideLayout19.xml"/><Relationship Id="rId4" Type="http://schemas.openxmlformats.org/officeDocument/2006/relationships/tags" Target="../tags/tag11.xml"/><Relationship Id="rId9" Type="http://schemas.openxmlformats.org/officeDocument/2006/relationships/tags" Target="../tags/tag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1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8.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14.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81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1038"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2501" y="0"/>
                        <a:ext cx="161910" cy="161910"/>
                      </a:xfrm>
                      <a:prstGeom prst="rect">
                        <a:avLst/>
                      </a:prstGeom>
                    </p:spPr>
                  </p:pic>
                </p:oleObj>
              </mc:Fallback>
            </mc:AlternateContent>
          </a:graphicData>
        </a:graphic>
      </p:graphicFrame>
      <p:sp>
        <p:nvSpPr>
          <p:cNvPr id="10" name="Rectangle 9"/>
          <p:cNvSpPr/>
          <p:nvPr>
            <p:custDataLst>
              <p:tags r:id="rId3"/>
            </p:custDataLst>
          </p:nvPr>
        </p:nvSpPr>
        <p:spPr bwMode="auto">
          <a:xfrm>
            <a:off x="5196573" y="4449070"/>
            <a:ext cx="4532452" cy="1201953"/>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24" tIns="93260" rIns="93224" bIns="93260" numCol="1" spcCol="0" rtlCol="0" anchor="t" anchorCtr="0" compatLnSpc="1">
            <a:prstTxWarp prst="textNoShape">
              <a:avLst/>
            </a:prstTxWarp>
          </a:bodyPr>
          <a:lstStyle/>
          <a:p>
            <a:pPr defTabSz="931972" fontAlgn="base">
              <a:spcBef>
                <a:spcPct val="0"/>
              </a:spcBef>
              <a:spcAft>
                <a:spcPct val="0"/>
              </a:spcAft>
            </a:pPr>
            <a:r>
              <a:rPr lang="en-US" sz="2448" dirty="0">
                <a:ln>
                  <a:solidFill>
                    <a:srgbClr val="FFFFFF">
                      <a:alpha val="0"/>
                    </a:srgbClr>
                  </a:solidFill>
                </a:ln>
                <a:solidFill>
                  <a:schemeClr val="bg1"/>
                </a:solidFill>
                <a:latin typeface="Segoe UI Light" pitchFamily="34" charset="0"/>
              </a:rPr>
              <a:t>Doing CPU intensive processing</a:t>
            </a:r>
          </a:p>
          <a:p>
            <a:pPr defTabSz="931972" fontAlgn="base">
              <a:spcBef>
                <a:spcPct val="0"/>
              </a:spcBef>
              <a:spcAft>
                <a:spcPct val="0"/>
              </a:spcAft>
            </a:pPr>
            <a:r>
              <a:rPr lang="en-US" sz="1836" dirty="0">
                <a:ln>
                  <a:solidFill>
                    <a:srgbClr val="FFFFFF">
                      <a:alpha val="0"/>
                    </a:srgbClr>
                  </a:solidFill>
                </a:ln>
                <a:solidFill>
                  <a:schemeClr val="bg1"/>
                </a:solidFill>
              </a:rPr>
              <a:t>Video transcoding, etc.</a:t>
            </a:r>
          </a:p>
          <a:p>
            <a:pPr defTabSz="931972" fontAlgn="base">
              <a:spcBef>
                <a:spcPct val="0"/>
              </a:spcBef>
              <a:spcAft>
                <a:spcPct val="0"/>
              </a:spcAft>
            </a:pPr>
            <a:r>
              <a:rPr lang="en-US" sz="1836" dirty="0">
                <a:ln>
                  <a:solidFill>
                    <a:srgbClr val="FFFFFF">
                      <a:alpha val="0"/>
                    </a:srgbClr>
                  </a:solidFill>
                </a:ln>
                <a:solidFill>
                  <a:schemeClr val="bg1"/>
                </a:solidFill>
              </a:rPr>
              <a:t>Though it could proxy to a transcoder</a:t>
            </a:r>
          </a:p>
        </p:txBody>
      </p:sp>
      <p:sp>
        <p:nvSpPr>
          <p:cNvPr id="9" name="Rectangle 8"/>
          <p:cNvSpPr/>
          <p:nvPr>
            <p:custDataLst>
              <p:tags r:id="rId4"/>
            </p:custDataLst>
          </p:nvPr>
        </p:nvSpPr>
        <p:spPr bwMode="auto">
          <a:xfrm>
            <a:off x="5196573" y="1881398"/>
            <a:ext cx="4532452" cy="102003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24" tIns="93260" rIns="93224" bIns="93260" numCol="1" spcCol="0" rtlCol="0" anchor="t" anchorCtr="0" compatLnSpc="1">
            <a:prstTxWarp prst="textNoShape">
              <a:avLst/>
            </a:prstTxWarp>
          </a:bodyPr>
          <a:lstStyle/>
          <a:p>
            <a:pPr defTabSz="931972" fontAlgn="base">
              <a:spcBef>
                <a:spcPct val="0"/>
              </a:spcBef>
              <a:spcAft>
                <a:spcPct val="0"/>
              </a:spcAft>
            </a:pPr>
            <a:r>
              <a:rPr lang="en-US" sz="2448" dirty="0">
                <a:ln>
                  <a:solidFill>
                    <a:srgbClr val="FFFFFF">
                      <a:alpha val="0"/>
                    </a:srgbClr>
                  </a:solidFill>
                </a:ln>
                <a:solidFill>
                  <a:schemeClr val="bg1"/>
                </a:solidFill>
                <a:latin typeface="Segoe UI Light" pitchFamily="34" charset="0"/>
              </a:rPr>
              <a:t>“Forms over data” CRUD apps</a:t>
            </a:r>
          </a:p>
          <a:p>
            <a:pPr marL="119813" defTabSz="931972" fontAlgn="base">
              <a:spcBef>
                <a:spcPct val="0"/>
              </a:spcBef>
              <a:spcAft>
                <a:spcPct val="0"/>
              </a:spcAft>
            </a:pPr>
            <a:r>
              <a:rPr lang="en-US" sz="1836" dirty="0">
                <a:ln>
                  <a:solidFill>
                    <a:srgbClr val="FFFFFF">
                      <a:alpha val="0"/>
                    </a:srgbClr>
                  </a:solidFill>
                </a:ln>
                <a:solidFill>
                  <a:schemeClr val="bg1"/>
                </a:solidFill>
              </a:rPr>
              <a:t>Rails/ASP.NET give you more</a:t>
            </a:r>
          </a:p>
        </p:txBody>
      </p:sp>
      <p:sp>
        <p:nvSpPr>
          <p:cNvPr id="7" name="Rectangle 6"/>
          <p:cNvSpPr/>
          <p:nvPr>
            <p:custDataLst>
              <p:tags r:id="rId5"/>
            </p:custDataLst>
          </p:nvPr>
        </p:nvSpPr>
        <p:spPr bwMode="auto">
          <a:xfrm>
            <a:off x="530327" y="1881398"/>
            <a:ext cx="4533381" cy="376962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24" tIns="46613" rIns="93224" bIns="46613" numCol="1" spcCol="0" rtlCol="0" anchor="t" anchorCtr="0" compatLnSpc="1">
            <a:prstTxWarp prst="textNoShape">
              <a:avLst/>
            </a:prstTxWarp>
          </a:bodyPr>
          <a:lstStyle/>
          <a:p>
            <a:pPr defTabSz="931972" fontAlgn="base">
              <a:spcBef>
                <a:spcPct val="0"/>
              </a:spcBef>
              <a:spcAft>
                <a:spcPct val="0"/>
              </a:spcAft>
            </a:pPr>
            <a:r>
              <a:rPr lang="en-US" sz="2448" dirty="0">
                <a:ln>
                  <a:solidFill>
                    <a:srgbClr val="FFFFFF">
                      <a:alpha val="0"/>
                    </a:srgbClr>
                  </a:solidFill>
                </a:ln>
                <a:solidFill>
                  <a:schemeClr val="bg1"/>
                </a:solidFill>
                <a:latin typeface="Segoe UI Light" pitchFamily="34" charset="0"/>
              </a:rPr>
              <a:t>Realtime comms</a:t>
            </a:r>
          </a:p>
          <a:p>
            <a:pPr defTabSz="931972" fontAlgn="base">
              <a:spcBef>
                <a:spcPct val="0"/>
              </a:spcBef>
              <a:spcAft>
                <a:spcPct val="0"/>
              </a:spcAft>
            </a:pPr>
            <a:r>
              <a:rPr lang="en-US" sz="1836" dirty="0">
                <a:ln>
                  <a:solidFill>
                    <a:srgbClr val="FFFFFF">
                      <a:alpha val="0"/>
                    </a:srgbClr>
                  </a:solidFill>
                </a:ln>
                <a:solidFill>
                  <a:schemeClr val="bg1"/>
                </a:solidFill>
              </a:rPr>
              <a:t>Sockets, polling, etc.</a:t>
            </a:r>
          </a:p>
          <a:p>
            <a:pPr defTabSz="931972" fontAlgn="base">
              <a:spcBef>
                <a:spcPct val="0"/>
              </a:spcBef>
              <a:spcAft>
                <a:spcPct val="0"/>
              </a:spcAft>
            </a:pPr>
            <a:endParaRPr lang="en-US" sz="1836" dirty="0">
              <a:ln>
                <a:solidFill>
                  <a:srgbClr val="FFFFFF">
                    <a:alpha val="0"/>
                  </a:srgbClr>
                </a:solidFill>
              </a:ln>
              <a:solidFill>
                <a:schemeClr val="bg1"/>
              </a:solidFill>
            </a:endParaRPr>
          </a:p>
          <a:p>
            <a:pPr defTabSz="931972" fontAlgn="base">
              <a:spcBef>
                <a:spcPct val="0"/>
              </a:spcBef>
              <a:spcAft>
                <a:spcPct val="0"/>
              </a:spcAft>
            </a:pPr>
            <a:r>
              <a:rPr lang="en-US" sz="2448" dirty="0">
                <a:ln>
                  <a:solidFill>
                    <a:srgbClr val="FFFFFF">
                      <a:alpha val="0"/>
                    </a:srgbClr>
                  </a:solidFill>
                </a:ln>
                <a:solidFill>
                  <a:schemeClr val="bg1"/>
                </a:solidFill>
                <a:latin typeface="Segoe UI Light" pitchFamily="34" charset="0"/>
              </a:rPr>
              <a:t>Custom network services</a:t>
            </a:r>
          </a:p>
          <a:p>
            <a:pPr defTabSz="931972" fontAlgn="base">
              <a:spcBef>
                <a:spcPct val="0"/>
              </a:spcBef>
              <a:spcAft>
                <a:spcPct val="0"/>
              </a:spcAft>
            </a:pPr>
            <a:r>
              <a:rPr lang="en-US" sz="1836" dirty="0">
                <a:ln>
                  <a:solidFill>
                    <a:srgbClr val="FFFFFF">
                      <a:alpha val="0"/>
                    </a:srgbClr>
                  </a:solidFill>
                </a:ln>
                <a:solidFill>
                  <a:schemeClr val="bg1"/>
                </a:solidFill>
              </a:rPr>
              <a:t>Media servers, proxies, etc.</a:t>
            </a:r>
          </a:p>
          <a:p>
            <a:pPr defTabSz="931972" fontAlgn="base">
              <a:spcBef>
                <a:spcPct val="0"/>
              </a:spcBef>
              <a:spcAft>
                <a:spcPct val="0"/>
              </a:spcAft>
            </a:pPr>
            <a:endParaRPr lang="en-US" sz="1836" dirty="0">
              <a:ln>
                <a:solidFill>
                  <a:srgbClr val="FFFFFF">
                    <a:alpha val="0"/>
                  </a:srgbClr>
                </a:solidFill>
              </a:ln>
              <a:solidFill>
                <a:schemeClr val="bg1"/>
              </a:solidFill>
            </a:endParaRPr>
          </a:p>
          <a:p>
            <a:pPr defTabSz="931972" fontAlgn="base">
              <a:spcBef>
                <a:spcPct val="0"/>
              </a:spcBef>
              <a:spcAft>
                <a:spcPct val="0"/>
              </a:spcAft>
            </a:pPr>
            <a:r>
              <a:rPr lang="en-US" sz="2448" dirty="0">
                <a:ln>
                  <a:solidFill>
                    <a:srgbClr val="FFFFFF">
                      <a:alpha val="0"/>
                    </a:srgbClr>
                  </a:solidFill>
                </a:ln>
                <a:solidFill>
                  <a:schemeClr val="bg1"/>
                </a:solidFill>
                <a:latin typeface="Segoe UI Light" pitchFamily="34" charset="0"/>
              </a:rPr>
              <a:t>JSON web services</a:t>
            </a:r>
          </a:p>
          <a:p>
            <a:pPr defTabSz="931972" fontAlgn="base">
              <a:spcBef>
                <a:spcPct val="0"/>
              </a:spcBef>
              <a:spcAft>
                <a:spcPct val="0"/>
              </a:spcAft>
            </a:pPr>
            <a:r>
              <a:rPr lang="en-US" sz="1836" dirty="0">
                <a:ln>
                  <a:solidFill>
                    <a:srgbClr val="FFFFFF">
                      <a:alpha val="0"/>
                    </a:srgbClr>
                  </a:solidFill>
                </a:ln>
                <a:solidFill>
                  <a:schemeClr val="bg1"/>
                </a:solidFill>
              </a:rPr>
              <a:t>Thin app layer on top of a </a:t>
            </a:r>
            <a:r>
              <a:rPr lang="en-US" sz="1836" dirty="0" err="1">
                <a:ln>
                  <a:solidFill>
                    <a:srgbClr val="FFFFFF">
                      <a:alpha val="0"/>
                    </a:srgbClr>
                  </a:solidFill>
                </a:ln>
                <a:solidFill>
                  <a:schemeClr val="bg1"/>
                </a:solidFill>
              </a:rPr>
              <a:t>datastore</a:t>
            </a:r>
            <a:endParaRPr lang="en-US" sz="1836" dirty="0">
              <a:ln>
                <a:solidFill>
                  <a:srgbClr val="FFFFFF">
                    <a:alpha val="0"/>
                  </a:srgbClr>
                </a:solidFill>
              </a:ln>
              <a:solidFill>
                <a:schemeClr val="bg1"/>
              </a:solidFill>
            </a:endParaRPr>
          </a:p>
          <a:p>
            <a:pPr defTabSz="931972" fontAlgn="base">
              <a:spcBef>
                <a:spcPct val="0"/>
              </a:spcBef>
              <a:spcAft>
                <a:spcPct val="0"/>
              </a:spcAft>
            </a:pPr>
            <a:endParaRPr lang="en-US" sz="1836" dirty="0">
              <a:ln>
                <a:solidFill>
                  <a:srgbClr val="FFFFFF">
                    <a:alpha val="0"/>
                  </a:srgbClr>
                </a:solidFill>
              </a:ln>
              <a:solidFill>
                <a:schemeClr val="bg1"/>
              </a:solidFill>
            </a:endParaRPr>
          </a:p>
          <a:p>
            <a:pPr defTabSz="931972" fontAlgn="base">
              <a:spcBef>
                <a:spcPct val="0"/>
              </a:spcBef>
              <a:spcAft>
                <a:spcPct val="0"/>
              </a:spcAft>
            </a:pPr>
            <a:r>
              <a:rPr lang="en-US" sz="2448" dirty="0">
                <a:ln>
                  <a:solidFill>
                    <a:srgbClr val="FFFFFF">
                      <a:alpha val="0"/>
                    </a:srgbClr>
                  </a:solidFill>
                </a:ln>
                <a:solidFill>
                  <a:schemeClr val="bg1"/>
                </a:solidFill>
                <a:latin typeface="Segoe UI Light" pitchFamily="34" charset="0"/>
              </a:rPr>
              <a:t>Client-oriented web UIs</a:t>
            </a:r>
          </a:p>
          <a:p>
            <a:pPr defTabSz="931972" fontAlgn="base">
              <a:spcBef>
                <a:spcPct val="0"/>
              </a:spcBef>
              <a:spcAft>
                <a:spcPct val="0"/>
              </a:spcAft>
            </a:pPr>
            <a:r>
              <a:rPr lang="en-US" sz="2448" dirty="0">
                <a:ln>
                  <a:solidFill>
                    <a:srgbClr val="FFFFFF">
                      <a:alpha val="0"/>
                    </a:srgbClr>
                  </a:solidFill>
                </a:ln>
                <a:solidFill>
                  <a:schemeClr val="bg1"/>
                </a:solidFill>
                <a:latin typeface="Segoe UI Light" pitchFamily="34" charset="0"/>
              </a:rPr>
              <a:t>Anything you’d build with Sinatra</a:t>
            </a:r>
          </a:p>
        </p:txBody>
      </p:sp>
      <p:sp>
        <p:nvSpPr>
          <p:cNvPr id="2" name="Title 1"/>
          <p:cNvSpPr>
            <a:spLocks noGrp="1"/>
          </p:cNvSpPr>
          <p:nvPr>
            <p:ph type="title"/>
            <p:custDataLst>
              <p:tags r:id="rId6"/>
            </p:custDataLst>
          </p:nvPr>
        </p:nvSpPr>
        <p:spPr/>
        <p:txBody>
          <a:bodyPr/>
          <a:lstStyle/>
          <a:p>
            <a:r>
              <a:rPr lang="en-US" dirty="0" smtClean="0"/>
              <a:t>Node is…</a:t>
            </a:r>
            <a:endParaRPr lang="en-US" dirty="0"/>
          </a:p>
        </p:txBody>
      </p:sp>
      <p:sp>
        <p:nvSpPr>
          <p:cNvPr id="4" name="Rectangle 3"/>
          <p:cNvSpPr/>
          <p:nvPr>
            <p:custDataLst>
              <p:tags r:id="rId7"/>
            </p:custDataLst>
          </p:nvPr>
        </p:nvSpPr>
        <p:spPr bwMode="auto">
          <a:xfrm>
            <a:off x="530328" y="1191835"/>
            <a:ext cx="5502360" cy="7460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fontAlgn="base">
              <a:lnSpc>
                <a:spcPct val="90000"/>
              </a:lnSpc>
              <a:spcBef>
                <a:spcPct val="0"/>
              </a:spcBef>
              <a:spcAft>
                <a:spcPct val="0"/>
              </a:spcAft>
            </a:pPr>
            <a:r>
              <a:rPr lang="en-US" sz="4080" spc="-102" dirty="0">
                <a:ln w="3175">
                  <a:solidFill>
                    <a:srgbClr val="FFFFFF">
                      <a:alpha val="0"/>
                    </a:srgbClr>
                  </a:solidFill>
                </a:ln>
                <a:solidFill>
                  <a:schemeClr val="tx1">
                    <a:lumMod val="50000"/>
                    <a:lumOff val="50000"/>
                    <a:alpha val="99000"/>
                  </a:schemeClr>
                </a:solidFill>
                <a:latin typeface="+mj-lt"/>
                <a:cs typeface="Arial" charset="0"/>
              </a:rPr>
              <a:t>Excellent for:</a:t>
            </a:r>
          </a:p>
        </p:txBody>
      </p:sp>
      <p:sp>
        <p:nvSpPr>
          <p:cNvPr id="5" name="Rectangle 4"/>
          <p:cNvSpPr/>
          <p:nvPr>
            <p:custDataLst>
              <p:tags r:id="rId8"/>
            </p:custDataLst>
          </p:nvPr>
        </p:nvSpPr>
        <p:spPr bwMode="auto">
          <a:xfrm>
            <a:off x="5216456" y="1191835"/>
            <a:ext cx="5502360" cy="7460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fontAlgn="base">
              <a:lnSpc>
                <a:spcPct val="90000"/>
              </a:lnSpc>
              <a:spcBef>
                <a:spcPct val="0"/>
              </a:spcBef>
              <a:spcAft>
                <a:spcPct val="0"/>
              </a:spcAft>
            </a:pPr>
            <a:r>
              <a:rPr lang="en-US" sz="4080" spc="-102" dirty="0">
                <a:ln w="3175">
                  <a:solidFill>
                    <a:srgbClr val="FFFFFF">
                      <a:alpha val="0"/>
                    </a:srgbClr>
                  </a:solidFill>
                </a:ln>
                <a:solidFill>
                  <a:schemeClr val="tx1">
                    <a:lumMod val="50000"/>
                    <a:lumOff val="50000"/>
                    <a:alpha val="99000"/>
                  </a:schemeClr>
                </a:solidFill>
                <a:latin typeface="+mj-lt"/>
                <a:cs typeface="Arial" charset="0"/>
              </a:rPr>
              <a:t>OK for:</a:t>
            </a:r>
          </a:p>
        </p:txBody>
      </p:sp>
      <p:sp>
        <p:nvSpPr>
          <p:cNvPr id="6" name="Rectangle 5"/>
          <p:cNvSpPr/>
          <p:nvPr>
            <p:custDataLst>
              <p:tags r:id="rId9"/>
            </p:custDataLst>
          </p:nvPr>
        </p:nvSpPr>
        <p:spPr bwMode="auto">
          <a:xfrm>
            <a:off x="5216456" y="3777279"/>
            <a:ext cx="5502360" cy="7460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fontAlgn="base">
              <a:lnSpc>
                <a:spcPct val="90000"/>
              </a:lnSpc>
              <a:spcBef>
                <a:spcPct val="0"/>
              </a:spcBef>
              <a:spcAft>
                <a:spcPct val="0"/>
              </a:spcAft>
            </a:pPr>
            <a:r>
              <a:rPr lang="en-US" sz="4080" spc="-102" dirty="0">
                <a:ln w="3175">
                  <a:solidFill>
                    <a:srgbClr val="FFFFFF">
                      <a:alpha val="0"/>
                    </a:srgbClr>
                  </a:solidFill>
                </a:ln>
                <a:solidFill>
                  <a:schemeClr val="tx1">
                    <a:lumMod val="50000"/>
                    <a:lumOff val="50000"/>
                    <a:alpha val="99000"/>
                  </a:schemeClr>
                </a:solidFill>
                <a:latin typeface="Segoe UI Light" pitchFamily="34" charset="0"/>
                <a:cs typeface="Arial" charset="0"/>
              </a:rPr>
              <a:t>Wrong for:</a:t>
            </a:r>
          </a:p>
        </p:txBody>
      </p:sp>
    </p:spTree>
    <p:extLst>
      <p:ext uri="{BB962C8B-B14F-4D97-AF65-F5344CB8AC3E}">
        <p14:creationId xmlns:p14="http://schemas.microsoft.com/office/powerpoint/2010/main" val="1867037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1500"/>
                            </p:stCondLst>
                            <p:childTnLst>
                              <p:par>
                                <p:cTn id="12" presetID="10" presetClass="entr" presetSubtype="0" fill="hold" grpId="0" nodeType="afterEffect">
                                  <p:stCondLst>
                                    <p:cond delay="1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125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IIS Node</a:t>
            </a:r>
            <a:endParaRPr lang="en-US" dirty="0"/>
          </a:p>
        </p:txBody>
      </p:sp>
      <p:sp>
        <p:nvSpPr>
          <p:cNvPr id="3" name="Content Placeholder 2"/>
          <p:cNvSpPr>
            <a:spLocks noGrp="1"/>
          </p:cNvSpPr>
          <p:nvPr>
            <p:ph idx="1"/>
          </p:nvPr>
        </p:nvSpPr>
        <p:spPr/>
        <p:txBody>
          <a:bodyPr/>
          <a:lstStyle/>
          <a:p>
            <a:r>
              <a:rPr lang="en-US" sz="3672" dirty="0">
                <a:solidFill>
                  <a:schemeClr val="bg1">
                    <a:lumMod val="50000"/>
                    <a:alpha val="99000"/>
                  </a:schemeClr>
                </a:solidFill>
              </a:rPr>
              <a:t>Process management</a:t>
            </a:r>
          </a:p>
          <a:p>
            <a:r>
              <a:rPr lang="en-US" sz="3672" dirty="0">
                <a:solidFill>
                  <a:schemeClr val="bg1">
                    <a:lumMod val="50000"/>
                    <a:alpha val="99000"/>
                  </a:schemeClr>
                </a:solidFill>
              </a:rPr>
              <a:t>Scalability on multi-core servers</a:t>
            </a:r>
          </a:p>
          <a:p>
            <a:r>
              <a:rPr lang="en-US" sz="3672" dirty="0" smtClean="0">
                <a:solidFill>
                  <a:schemeClr val="bg1">
                    <a:lumMod val="50000"/>
                    <a:alpha val="99000"/>
                  </a:schemeClr>
                </a:solidFill>
              </a:rPr>
              <a:t>Access </a:t>
            </a:r>
            <a:r>
              <a:rPr lang="en-US" sz="3672" dirty="0">
                <a:solidFill>
                  <a:schemeClr val="bg1">
                    <a:lumMod val="50000"/>
                    <a:alpha val="99000"/>
                  </a:schemeClr>
                </a:solidFill>
              </a:rPr>
              <a:t>to logs over HTTP</a:t>
            </a:r>
          </a:p>
          <a:p>
            <a:r>
              <a:rPr lang="en-US" sz="3672" dirty="0">
                <a:solidFill>
                  <a:schemeClr val="bg1">
                    <a:lumMod val="50000"/>
                    <a:alpha val="99000"/>
                  </a:schemeClr>
                </a:solidFill>
              </a:rPr>
              <a:t>Side by side with other content types</a:t>
            </a:r>
          </a:p>
          <a:p>
            <a:r>
              <a:rPr lang="en-US" sz="3672" dirty="0" smtClean="0">
                <a:solidFill>
                  <a:schemeClr val="bg1">
                    <a:lumMod val="50000"/>
                    <a:alpha val="99000"/>
                  </a:schemeClr>
                </a:solidFill>
              </a:rPr>
              <a:t>Integrated </a:t>
            </a:r>
            <a:r>
              <a:rPr lang="en-US" sz="3672" dirty="0">
                <a:solidFill>
                  <a:schemeClr val="bg1">
                    <a:lumMod val="50000"/>
                    <a:alpha val="99000"/>
                  </a:schemeClr>
                </a:solidFill>
              </a:rPr>
              <a:t>management </a:t>
            </a:r>
            <a:r>
              <a:rPr lang="en-US" sz="3672" dirty="0" smtClean="0">
                <a:solidFill>
                  <a:schemeClr val="bg1">
                    <a:lumMod val="50000"/>
                    <a:alpha val="99000"/>
                  </a:schemeClr>
                </a:solidFill>
              </a:rPr>
              <a:t>experience</a:t>
            </a:r>
          </a:p>
          <a:p>
            <a:r>
              <a:rPr lang="en-US" sz="3672" dirty="0" err="1" smtClean="0">
                <a:solidFill>
                  <a:schemeClr val="bg1">
                    <a:lumMod val="50000"/>
                    <a:alpha val="99000"/>
                  </a:schemeClr>
                </a:solidFill>
              </a:rPr>
              <a:t>WebSockets</a:t>
            </a:r>
            <a:r>
              <a:rPr lang="en-US" sz="3672" dirty="0" smtClean="0">
                <a:solidFill>
                  <a:schemeClr val="bg1">
                    <a:lumMod val="50000"/>
                    <a:alpha val="99000"/>
                  </a:schemeClr>
                </a:solidFill>
              </a:rPr>
              <a:t> on Windows Server 2012</a:t>
            </a:r>
            <a:endParaRPr lang="en-US" sz="3672" dirty="0">
              <a:solidFill>
                <a:schemeClr val="bg1">
                  <a:lumMod val="50000"/>
                  <a:alpha val="99000"/>
                </a:schemeClr>
              </a:solidFill>
            </a:endParaRPr>
          </a:p>
          <a:p>
            <a:endParaRPr lang="en-US" sz="3672" dirty="0">
              <a:solidFill>
                <a:schemeClr val="accent2">
                  <a:alpha val="99000"/>
                </a:schemeClr>
              </a:solidFill>
            </a:endParaRPr>
          </a:p>
        </p:txBody>
      </p:sp>
      <p:sp>
        <p:nvSpPr>
          <p:cNvPr id="6" name="Freeform 73"/>
          <p:cNvSpPr>
            <a:spLocks noEditPoints="1"/>
          </p:cNvSpPr>
          <p:nvPr/>
        </p:nvSpPr>
        <p:spPr bwMode="black">
          <a:xfrm>
            <a:off x="8673451" y="679326"/>
            <a:ext cx="3383338" cy="3198890"/>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ln/>
        </p:spPr>
        <p:style>
          <a:lnRef idx="2">
            <a:schemeClr val="dk1"/>
          </a:lnRef>
          <a:fillRef idx="1">
            <a:schemeClr val="lt1"/>
          </a:fillRef>
          <a:effectRef idx="0">
            <a:schemeClr val="dk1"/>
          </a:effectRef>
          <a:fontRef idx="minor">
            <a:schemeClr val="dk1"/>
          </a:fontRef>
        </p:style>
        <p:txBody>
          <a:bodyPr vert="horz" wrap="square" lIns="83943" tIns="41972" rIns="83943" bIns="41972" numCol="1" anchor="t" anchorCtr="0" compatLnSpc="1">
            <a:prstTxWarp prst="textNoShape">
              <a:avLst/>
            </a:prstTxWarp>
          </a:bodyPr>
          <a:lstStyle/>
          <a:p>
            <a:pPr defTabSz="1243245"/>
            <a:endParaRPr lang="en-US" sz="1632" dirty="0">
              <a:solidFill>
                <a:srgbClr val="292929"/>
              </a:solidFill>
            </a:endParaRPr>
          </a:p>
        </p:txBody>
      </p:sp>
    </p:spTree>
    <p:extLst>
      <p:ext uri="{BB962C8B-B14F-4D97-AF65-F5344CB8AC3E}">
        <p14:creationId xmlns:p14="http://schemas.microsoft.com/office/powerpoint/2010/main" val="4031214370"/>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IIS Node</a:t>
            </a:r>
            <a:endParaRPr lang="en-US" dirty="0"/>
          </a:p>
        </p:txBody>
      </p:sp>
      <p:sp>
        <p:nvSpPr>
          <p:cNvPr id="5" name="Text Placeholder 4"/>
          <p:cNvSpPr>
            <a:spLocks noGrp="1"/>
          </p:cNvSpPr>
          <p:nvPr>
            <p:ph type="body" sz="quarter" idx="10"/>
          </p:nvPr>
        </p:nvSpPr>
        <p:spPr>
          <a:xfrm>
            <a:off x="531138" y="1476622"/>
            <a:ext cx="11374199" cy="5424254"/>
          </a:xfrm>
        </p:spPr>
        <p:txBody>
          <a:bodyPr/>
          <a:lstStyle/>
          <a:p>
            <a:r>
              <a:rPr lang="en-US" dirty="0" smtClean="0">
                <a:solidFill>
                  <a:schemeClr val="accent6"/>
                </a:solidFill>
              </a:rPr>
              <a:t>&lt;</a:t>
            </a:r>
            <a:r>
              <a:rPr lang="en-US" dirty="0" smtClean="0">
                <a:solidFill>
                  <a:schemeClr val="accent1">
                    <a:lumMod val="75000"/>
                  </a:schemeClr>
                </a:solidFill>
              </a:rPr>
              <a:t>configuration</a:t>
            </a:r>
            <a:r>
              <a:rPr lang="en-US" dirty="0" smtClean="0">
                <a:solidFill>
                  <a:schemeClr val="accent6"/>
                </a:solidFill>
              </a:rPr>
              <a:t>&gt;</a:t>
            </a:r>
          </a:p>
          <a:p>
            <a:pPr marL="233149"/>
            <a:r>
              <a:rPr lang="en-US" dirty="0" smtClean="0">
                <a:solidFill>
                  <a:schemeClr val="accent6"/>
                </a:solidFill>
              </a:rPr>
              <a:t>&lt;</a:t>
            </a:r>
            <a:r>
              <a:rPr lang="en-US" dirty="0" smtClean="0">
                <a:solidFill>
                  <a:schemeClr val="accent1">
                    <a:lumMod val="75000"/>
                  </a:schemeClr>
                </a:solidFill>
              </a:rPr>
              <a:t>system.webServer</a:t>
            </a:r>
            <a:r>
              <a:rPr lang="en-US" dirty="0" smtClean="0">
                <a:solidFill>
                  <a:schemeClr val="accent6"/>
                </a:solidFill>
              </a:rPr>
              <a:t>&gt;</a:t>
            </a:r>
          </a:p>
          <a:p>
            <a:pPr marL="466298"/>
            <a:r>
              <a:rPr lang="en-US" dirty="0" smtClean="0">
                <a:solidFill>
                  <a:schemeClr val="accent6"/>
                </a:solidFill>
              </a:rPr>
              <a:t>&lt;</a:t>
            </a:r>
            <a:r>
              <a:rPr lang="en-US" dirty="0" smtClean="0">
                <a:solidFill>
                  <a:schemeClr val="accent1">
                    <a:lumMod val="75000"/>
                  </a:schemeClr>
                </a:solidFill>
              </a:rPr>
              <a:t>handlers</a:t>
            </a:r>
            <a:r>
              <a:rPr lang="en-US" dirty="0" smtClean="0">
                <a:solidFill>
                  <a:schemeClr val="accent6"/>
                </a:solidFill>
              </a:rPr>
              <a:t>&gt;</a:t>
            </a:r>
          </a:p>
          <a:p>
            <a:pPr marL="699447"/>
            <a:r>
              <a:rPr lang="en-US" dirty="0" smtClean="0">
                <a:solidFill>
                  <a:schemeClr val="accent6"/>
                </a:solidFill>
              </a:rPr>
              <a:t>&lt;</a:t>
            </a:r>
            <a:r>
              <a:rPr lang="en-US" dirty="0" smtClean="0">
                <a:solidFill>
                  <a:schemeClr val="accent1">
                    <a:lumMod val="75000"/>
                  </a:schemeClr>
                </a:solidFill>
              </a:rPr>
              <a:t>add</a:t>
            </a:r>
            <a:r>
              <a:rPr lang="en-US" dirty="0" smtClean="0">
                <a:solidFill>
                  <a:schemeClr val="accent6"/>
                </a:solidFill>
              </a:rPr>
              <a:t> </a:t>
            </a:r>
            <a:r>
              <a:rPr lang="en-US" dirty="0" smtClean="0">
                <a:solidFill>
                  <a:schemeClr val="accent5"/>
                </a:solidFill>
              </a:rPr>
              <a:t>name</a:t>
            </a:r>
            <a:r>
              <a:rPr lang="en-US" dirty="0" smtClean="0">
                <a:solidFill>
                  <a:schemeClr val="accent6"/>
                </a:solidFill>
              </a:rPr>
              <a:t>="iisnode"</a:t>
            </a:r>
          </a:p>
          <a:p>
            <a:pPr marL="1523565"/>
            <a:r>
              <a:rPr lang="en-US" dirty="0" smtClean="0">
                <a:solidFill>
                  <a:schemeClr val="accent5"/>
                </a:solidFill>
              </a:rPr>
              <a:t>path</a:t>
            </a:r>
            <a:r>
              <a:rPr lang="en-US" smtClean="0">
                <a:solidFill>
                  <a:schemeClr val="accent6"/>
                </a:solidFill>
              </a:rPr>
              <a:t>="server.js</a:t>
            </a:r>
            <a:r>
              <a:rPr lang="en-US" dirty="0" smtClean="0">
                <a:solidFill>
                  <a:schemeClr val="accent6"/>
                </a:solidFill>
              </a:rPr>
              <a:t>"</a:t>
            </a:r>
          </a:p>
          <a:p>
            <a:pPr marL="1523565"/>
            <a:r>
              <a:rPr lang="en-US" dirty="0" smtClean="0">
                <a:solidFill>
                  <a:schemeClr val="accent5"/>
                </a:solidFill>
              </a:rPr>
              <a:t>verb</a:t>
            </a:r>
            <a:r>
              <a:rPr lang="en-US" dirty="0" smtClean="0">
                <a:solidFill>
                  <a:schemeClr val="accent6"/>
                </a:solidFill>
              </a:rPr>
              <a:t>="*"</a:t>
            </a:r>
          </a:p>
          <a:p>
            <a:pPr marL="1523565"/>
            <a:r>
              <a:rPr lang="en-US" dirty="0" smtClean="0">
                <a:solidFill>
                  <a:schemeClr val="accent5"/>
                </a:solidFill>
              </a:rPr>
              <a:t>modules</a:t>
            </a:r>
            <a:r>
              <a:rPr lang="en-US" dirty="0" smtClean="0">
                <a:solidFill>
                  <a:schemeClr val="accent6"/>
                </a:solidFill>
              </a:rPr>
              <a:t>="iisnode" /&gt;</a:t>
            </a:r>
          </a:p>
          <a:p>
            <a:pPr marL="404773"/>
            <a:r>
              <a:rPr lang="en-US" dirty="0" smtClean="0">
                <a:solidFill>
                  <a:schemeClr val="accent6"/>
                </a:solidFill>
              </a:rPr>
              <a:t>&lt;/</a:t>
            </a:r>
            <a:r>
              <a:rPr lang="en-US" dirty="0" smtClean="0">
                <a:solidFill>
                  <a:schemeClr val="accent1">
                    <a:lumMod val="75000"/>
                  </a:schemeClr>
                </a:solidFill>
              </a:rPr>
              <a:t>handlers</a:t>
            </a:r>
            <a:r>
              <a:rPr lang="en-US" dirty="0" smtClean="0">
                <a:solidFill>
                  <a:schemeClr val="accent6"/>
                </a:solidFill>
              </a:rPr>
              <a:t>&gt; </a:t>
            </a:r>
          </a:p>
          <a:p>
            <a:pPr marL="233149"/>
            <a:r>
              <a:rPr lang="en-US" dirty="0" smtClean="0">
                <a:solidFill>
                  <a:schemeClr val="accent6"/>
                </a:solidFill>
              </a:rPr>
              <a:t>&lt;/</a:t>
            </a:r>
            <a:r>
              <a:rPr lang="en-US" dirty="0" smtClean="0">
                <a:solidFill>
                  <a:schemeClr val="accent1">
                    <a:lumMod val="75000"/>
                  </a:schemeClr>
                </a:solidFill>
              </a:rPr>
              <a:t>system.webServer</a:t>
            </a:r>
            <a:r>
              <a:rPr lang="en-US" dirty="0" smtClean="0">
                <a:solidFill>
                  <a:schemeClr val="accent6"/>
                </a:solidFill>
              </a:rPr>
              <a:t>&gt;</a:t>
            </a:r>
          </a:p>
          <a:p>
            <a:r>
              <a:rPr lang="en-US" dirty="0" smtClean="0">
                <a:solidFill>
                  <a:schemeClr val="accent6"/>
                </a:solidFill>
              </a:rPr>
              <a:t>&lt;/</a:t>
            </a:r>
            <a:r>
              <a:rPr lang="en-US" dirty="0" smtClean="0">
                <a:solidFill>
                  <a:schemeClr val="accent1">
                    <a:lumMod val="75000"/>
                  </a:schemeClr>
                </a:solidFill>
              </a:rPr>
              <a:t>configuration</a:t>
            </a:r>
            <a:r>
              <a:rPr lang="en-US" dirty="0" smtClean="0">
                <a:solidFill>
                  <a:schemeClr val="accent6"/>
                </a:solidFill>
              </a:rPr>
              <a:t>&gt;</a:t>
            </a:r>
            <a:endParaRPr lang="en-US" dirty="0">
              <a:solidFill>
                <a:schemeClr val="accent6"/>
              </a:solidFill>
            </a:endParaRPr>
          </a:p>
        </p:txBody>
      </p:sp>
      <p:sp>
        <p:nvSpPr>
          <p:cNvPr id="10" name="Rectangle 9"/>
          <p:cNvSpPr/>
          <p:nvPr/>
        </p:nvSpPr>
        <p:spPr bwMode="auto">
          <a:xfrm>
            <a:off x="7383296" y="2179637"/>
            <a:ext cx="4289975" cy="31708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3" rIns="93224" bIns="46613" numCol="1" spcCol="0" rtlCol="0" anchor="t" anchorCtr="0" compatLnSpc="1">
            <a:prstTxWarp prst="textNoShape">
              <a:avLst/>
            </a:prstTxWarp>
          </a:bodyPr>
          <a:lstStyle/>
          <a:p>
            <a:pPr algn="ctr" defTabSz="931972" fontAlgn="base">
              <a:spcBef>
                <a:spcPct val="0"/>
              </a:spcBef>
              <a:spcAft>
                <a:spcPct val="0"/>
              </a:spcAft>
            </a:pPr>
            <a:r>
              <a:rPr lang="en-US" sz="2448" dirty="0">
                <a:ln>
                  <a:solidFill>
                    <a:srgbClr val="FFFFFF">
                      <a:alpha val="0"/>
                    </a:srgbClr>
                  </a:solidFill>
                </a:ln>
                <a:solidFill>
                  <a:schemeClr val="tx1"/>
                </a:solidFill>
                <a:latin typeface="Segoe UI Light" pitchFamily="34" charset="0"/>
              </a:rPr>
              <a:t>IIS</a:t>
            </a:r>
          </a:p>
        </p:txBody>
      </p:sp>
      <p:sp>
        <p:nvSpPr>
          <p:cNvPr id="11" name="Rectangle 10"/>
          <p:cNvSpPr/>
          <p:nvPr/>
        </p:nvSpPr>
        <p:spPr bwMode="auto">
          <a:xfrm>
            <a:off x="7569816" y="2739198"/>
            <a:ext cx="3916934" cy="2424769"/>
          </a:xfrm>
          <a:prstGeom prst="rect">
            <a:avLst/>
          </a:prstGeom>
          <a:solidFill>
            <a:schemeClr val="accent2">
              <a:lumMod val="40000"/>
              <a:lumOff val="6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t" anchorCtr="0" compatLnSpc="1">
            <a:prstTxWarp prst="textNoShape">
              <a:avLst/>
            </a:prstTxWarp>
          </a:bodyPr>
          <a:lstStyle/>
          <a:p>
            <a:pPr algn="ctr" defTabSz="931972" fontAlgn="base">
              <a:spcBef>
                <a:spcPct val="0"/>
              </a:spcBef>
              <a:spcAft>
                <a:spcPct val="0"/>
              </a:spcAft>
            </a:pPr>
            <a:r>
              <a:rPr lang="en-US" sz="2448" dirty="0">
                <a:ln>
                  <a:solidFill>
                    <a:srgbClr val="FFFFFF">
                      <a:alpha val="0"/>
                    </a:srgbClr>
                  </a:solidFill>
                </a:ln>
                <a:solidFill>
                  <a:srgbClr val="595959"/>
                </a:solidFill>
                <a:latin typeface="Segoe UI Light" pitchFamily="34" charset="0"/>
              </a:rPr>
              <a:t>iisnode (native module)</a:t>
            </a:r>
          </a:p>
        </p:txBody>
      </p:sp>
      <p:sp>
        <p:nvSpPr>
          <p:cNvPr id="12" name="Rectangle 11"/>
          <p:cNvSpPr/>
          <p:nvPr/>
        </p:nvSpPr>
        <p:spPr bwMode="auto">
          <a:xfrm>
            <a:off x="7756337" y="3298760"/>
            <a:ext cx="1678686" cy="746083"/>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040" dirty="0">
                <a:ln>
                  <a:solidFill>
                    <a:srgbClr val="FFFFFF">
                      <a:alpha val="0"/>
                    </a:srgbClr>
                  </a:solidFill>
                </a:ln>
                <a:solidFill>
                  <a:srgbClr val="FFFFFF"/>
                </a:solidFill>
              </a:rPr>
              <a:t>Node.exe</a:t>
            </a:r>
          </a:p>
        </p:txBody>
      </p:sp>
      <p:sp>
        <p:nvSpPr>
          <p:cNvPr id="13" name="Rectangle 12"/>
          <p:cNvSpPr/>
          <p:nvPr/>
        </p:nvSpPr>
        <p:spPr bwMode="auto">
          <a:xfrm>
            <a:off x="7756337" y="4231364"/>
            <a:ext cx="1678686" cy="746083"/>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040" dirty="0">
                <a:ln>
                  <a:solidFill>
                    <a:srgbClr val="FFFFFF">
                      <a:alpha val="0"/>
                    </a:srgbClr>
                  </a:solidFill>
                </a:ln>
                <a:solidFill>
                  <a:srgbClr val="FFFFFF"/>
                </a:solidFill>
              </a:rPr>
              <a:t>Node.exe</a:t>
            </a:r>
          </a:p>
        </p:txBody>
      </p:sp>
      <p:sp>
        <p:nvSpPr>
          <p:cNvPr id="14" name="Rectangle 13"/>
          <p:cNvSpPr/>
          <p:nvPr/>
        </p:nvSpPr>
        <p:spPr bwMode="auto">
          <a:xfrm>
            <a:off x="9621544" y="3298760"/>
            <a:ext cx="1678686" cy="746083"/>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040" dirty="0">
                <a:ln>
                  <a:solidFill>
                    <a:srgbClr val="FFFFFF">
                      <a:alpha val="0"/>
                    </a:srgbClr>
                  </a:solidFill>
                </a:ln>
                <a:solidFill>
                  <a:srgbClr val="FFFFFF"/>
                </a:solidFill>
              </a:rPr>
              <a:t>Node.exe</a:t>
            </a:r>
          </a:p>
        </p:txBody>
      </p:sp>
      <p:sp>
        <p:nvSpPr>
          <p:cNvPr id="15" name="Rectangle 14"/>
          <p:cNvSpPr/>
          <p:nvPr/>
        </p:nvSpPr>
        <p:spPr bwMode="auto">
          <a:xfrm>
            <a:off x="9621544" y="4231364"/>
            <a:ext cx="1678686" cy="746083"/>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040" dirty="0">
                <a:ln>
                  <a:solidFill>
                    <a:srgbClr val="FFFFFF">
                      <a:alpha val="0"/>
                    </a:srgbClr>
                  </a:solidFill>
                </a:ln>
                <a:solidFill>
                  <a:srgbClr val="FFFFFF"/>
                </a:solidFill>
              </a:rPr>
              <a:t>Node.exe</a:t>
            </a:r>
          </a:p>
        </p:txBody>
      </p:sp>
    </p:spTree>
    <p:extLst>
      <p:ext uri="{BB962C8B-B14F-4D97-AF65-F5344CB8AC3E}">
        <p14:creationId xmlns:p14="http://schemas.microsoft.com/office/powerpoint/2010/main" val="19109772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31948" y="410794"/>
            <a:ext cx="11370961" cy="762786"/>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sz="6731" dirty="0">
                <a:solidFill>
                  <a:srgbClr val="FFFFFF"/>
                </a:solidFill>
              </a:rPr>
              <a:t>Windows Azure</a:t>
            </a:r>
          </a:p>
        </p:txBody>
      </p:sp>
      <p:grpSp>
        <p:nvGrpSpPr>
          <p:cNvPr id="15" name="Group 14"/>
          <p:cNvGrpSpPr/>
          <p:nvPr/>
        </p:nvGrpSpPr>
        <p:grpSpPr>
          <a:xfrm>
            <a:off x="734106" y="2036503"/>
            <a:ext cx="3539432" cy="3308178"/>
            <a:chOff x="627895" y="2692245"/>
            <a:chExt cx="2185744" cy="2042935"/>
          </a:xfrm>
        </p:grpSpPr>
        <p:sp>
          <p:nvSpPr>
            <p:cNvPr id="12" name="Rectangle 11"/>
            <p:cNvSpPr/>
            <p:nvPr/>
          </p:nvSpPr>
          <p:spPr bwMode="auto">
            <a:xfrm>
              <a:off x="627895" y="2692245"/>
              <a:ext cx="2185744" cy="20429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flexible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3816" y="3276189"/>
              <a:ext cx="1061072" cy="646289"/>
            </a:xfrm>
            <a:prstGeom prst="rect">
              <a:avLst/>
            </a:prstGeom>
          </p:spPr>
        </p:pic>
      </p:grpSp>
      <p:grpSp>
        <p:nvGrpSpPr>
          <p:cNvPr id="17" name="Group 16"/>
          <p:cNvGrpSpPr/>
          <p:nvPr/>
        </p:nvGrpSpPr>
        <p:grpSpPr>
          <a:xfrm>
            <a:off x="4460201" y="2036503"/>
            <a:ext cx="3539432" cy="3308178"/>
            <a:chOff x="2992889" y="2692245"/>
            <a:chExt cx="2185744" cy="2042935"/>
          </a:xfrm>
        </p:grpSpPr>
        <p:sp>
          <p:nvSpPr>
            <p:cNvPr id="13" name="Rectangle 12"/>
            <p:cNvSpPr/>
            <p:nvPr/>
          </p:nvSpPr>
          <p:spPr bwMode="auto">
            <a:xfrm>
              <a:off x="2992889" y="2692245"/>
              <a:ext cx="2185744" cy="204293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open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579" y="3253697"/>
              <a:ext cx="948906" cy="687139"/>
            </a:xfrm>
            <a:prstGeom prst="rect">
              <a:avLst/>
            </a:prstGeom>
          </p:spPr>
        </p:pic>
      </p:grpSp>
      <p:grpSp>
        <p:nvGrpSpPr>
          <p:cNvPr id="24" name="Group 23"/>
          <p:cNvGrpSpPr/>
          <p:nvPr/>
        </p:nvGrpSpPr>
        <p:grpSpPr>
          <a:xfrm>
            <a:off x="8186295" y="2036503"/>
            <a:ext cx="3539432" cy="3308178"/>
            <a:chOff x="5368948" y="2692245"/>
            <a:chExt cx="2185744" cy="2042935"/>
          </a:xfrm>
        </p:grpSpPr>
        <p:sp>
          <p:nvSpPr>
            <p:cNvPr id="14" name="Rectangle 13"/>
            <p:cNvSpPr/>
            <p:nvPr/>
          </p:nvSpPr>
          <p:spPr bwMode="auto">
            <a:xfrm>
              <a:off x="5368948" y="2692245"/>
              <a:ext cx="2185744" cy="2042935"/>
            </a:xfrm>
            <a:prstGeom prst="rect">
              <a:avLst/>
            </a:prstGeom>
            <a:solidFill>
              <a:srgbClr val="9A00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solid</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7955" y="3210376"/>
              <a:ext cx="1196887" cy="717297"/>
            </a:xfrm>
            <a:prstGeom prst="rect">
              <a:avLst/>
            </a:prstGeom>
          </p:spPr>
        </p:pic>
      </p:grpSp>
    </p:spTree>
    <p:extLst>
      <p:ext uri="{BB962C8B-B14F-4D97-AF65-F5344CB8AC3E}">
        <p14:creationId xmlns:p14="http://schemas.microsoft.com/office/powerpoint/2010/main" val="147629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5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75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0355" y="4372599"/>
            <a:ext cx="3358020" cy="1383137"/>
          </a:xfrm>
        </p:spPr>
        <p:txBody>
          <a:bodyPr anchor="ctr"/>
          <a:lstStyle/>
          <a:p>
            <a:r>
              <a:rPr lang="en-US" altLang="ja-JP" sz="4896" dirty="0">
                <a:ea typeface="メイリオ" pitchFamily="50" charset="-128"/>
                <a:cs typeface="Segoe UI Light" panose="020B0502040204020203" pitchFamily="34" charset="0"/>
              </a:rPr>
              <a:t>Global Footprint</a:t>
            </a:r>
            <a:endParaRPr lang="en-US" sz="4896" dirty="0">
              <a:ea typeface="メイリオ" pitchFamily="50" charset="-128"/>
              <a:cs typeface="Segoe UI Light" panose="020B0502040204020203" pitchFamily="34" charset="0"/>
            </a:endParaRPr>
          </a:p>
        </p:txBody>
      </p:sp>
      <p:grpSp>
        <p:nvGrpSpPr>
          <p:cNvPr id="3" name="Group 2"/>
          <p:cNvGrpSpPr/>
          <p:nvPr/>
        </p:nvGrpSpPr>
        <p:grpSpPr>
          <a:xfrm>
            <a:off x="976001" y="56136"/>
            <a:ext cx="12061765" cy="6679330"/>
            <a:chOff x="395371" y="1139688"/>
            <a:chExt cx="8399866" cy="4651514"/>
          </a:xfrm>
          <a:solidFill>
            <a:schemeClr val="accent6">
              <a:lumMod val="60000"/>
              <a:lumOff val="40000"/>
            </a:schemeClr>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3245"/>
              <a:endParaRPr lang="en-US" sz="2448" dirty="0">
                <a:solidFill>
                  <a:srgbClr val="292929"/>
                </a:solidFill>
              </a:endParaRPr>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3245"/>
              <a:endParaRPr lang="en-US" sz="2448">
                <a:solidFill>
                  <a:srgbClr val="292929"/>
                </a:solidFill>
              </a:endParaRPr>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3245"/>
              <a:endParaRPr lang="en-US" sz="2448" dirty="0">
                <a:solidFill>
                  <a:srgbClr val="292929"/>
                </a:solidFill>
              </a:endParaRPr>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3245"/>
              <a:endParaRPr lang="en-US" sz="2448">
                <a:solidFill>
                  <a:srgbClr val="292929"/>
                </a:solidFill>
              </a:endParaRPr>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3245"/>
              <a:endParaRPr lang="en-US" sz="2448">
                <a:solidFill>
                  <a:srgbClr val="292929"/>
                </a:solidFill>
              </a:endParaRPr>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3245"/>
              <a:endParaRPr lang="en-US" sz="2448">
                <a:solidFill>
                  <a:srgbClr val="292929"/>
                </a:solidFill>
              </a:endParaRPr>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3245"/>
              <a:endParaRPr lang="en-US" sz="2448">
                <a:solidFill>
                  <a:srgbClr val="292929"/>
                </a:solidFill>
              </a:endParaRPr>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3245"/>
              <a:endParaRPr lang="en-US" sz="2448">
                <a:solidFill>
                  <a:srgbClr val="292929"/>
                </a:solidFill>
              </a:endParaRPr>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3245"/>
              <a:endParaRPr lang="en-US" sz="2448">
                <a:solidFill>
                  <a:srgbClr val="292929"/>
                </a:solidFill>
              </a:endParaRPr>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3245"/>
              <a:endParaRPr lang="en-US" sz="2448">
                <a:solidFill>
                  <a:srgbClr val="292929"/>
                </a:solidFill>
              </a:endParaRPr>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3245"/>
              <a:endParaRPr lang="en-US" sz="2448">
                <a:solidFill>
                  <a:srgbClr val="292929"/>
                </a:solidFill>
              </a:endParaRPr>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3245"/>
              <a:endParaRPr lang="en-US" sz="2448">
                <a:solidFill>
                  <a:srgbClr val="292929"/>
                </a:solidFill>
              </a:endParaRPr>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3245"/>
              <a:endParaRPr lang="en-US" sz="2448">
                <a:solidFill>
                  <a:srgbClr val="292929"/>
                </a:solidFill>
              </a:endParaRPr>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45"/>
              <a:endParaRPr lang="en-US" sz="2448">
                <a:solidFill>
                  <a:srgbClr val="292929"/>
                </a:solidFill>
              </a:endParaRPr>
            </a:p>
          </p:txBody>
        </p:sp>
      </p:grpSp>
      <p:sp>
        <p:nvSpPr>
          <p:cNvPr id="1315" name="Oval 1314"/>
          <p:cNvSpPr/>
          <p:nvPr/>
        </p:nvSpPr>
        <p:spPr bwMode="auto">
          <a:xfrm>
            <a:off x="3922954" y="2403444"/>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9" name="Oval 1318"/>
          <p:cNvSpPr/>
          <p:nvPr/>
        </p:nvSpPr>
        <p:spPr bwMode="auto">
          <a:xfrm>
            <a:off x="2384728" y="2564739"/>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0" name="Oval 1319"/>
          <p:cNvSpPr/>
          <p:nvPr/>
        </p:nvSpPr>
        <p:spPr bwMode="auto">
          <a:xfrm>
            <a:off x="3718375" y="2871595"/>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1" name="Oval 1320"/>
          <p:cNvSpPr/>
          <p:nvPr/>
        </p:nvSpPr>
        <p:spPr bwMode="auto">
          <a:xfrm>
            <a:off x="4190462" y="2218538"/>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2" name="Oval 1321"/>
          <p:cNvSpPr/>
          <p:nvPr/>
        </p:nvSpPr>
        <p:spPr bwMode="auto">
          <a:xfrm>
            <a:off x="2250966" y="1876274"/>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3" name="Oval 1322"/>
          <p:cNvSpPr/>
          <p:nvPr/>
        </p:nvSpPr>
        <p:spPr bwMode="auto">
          <a:xfrm>
            <a:off x="7727189" y="1534011"/>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5" name="Oval 1324"/>
          <p:cNvSpPr/>
          <p:nvPr/>
        </p:nvSpPr>
        <p:spPr bwMode="auto">
          <a:xfrm>
            <a:off x="6440750" y="1970689"/>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6" name="Oval 1325"/>
          <p:cNvSpPr/>
          <p:nvPr/>
        </p:nvSpPr>
        <p:spPr bwMode="auto">
          <a:xfrm>
            <a:off x="6944309" y="1388450"/>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7" name="Oval 1326"/>
          <p:cNvSpPr/>
          <p:nvPr/>
        </p:nvSpPr>
        <p:spPr bwMode="auto">
          <a:xfrm>
            <a:off x="7125277" y="1958891"/>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8" name="Oval 1327"/>
          <p:cNvSpPr/>
          <p:nvPr/>
        </p:nvSpPr>
        <p:spPr bwMode="auto">
          <a:xfrm>
            <a:off x="6932511" y="2104450"/>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9" name="Oval 1328"/>
          <p:cNvSpPr/>
          <p:nvPr/>
        </p:nvSpPr>
        <p:spPr bwMode="auto">
          <a:xfrm>
            <a:off x="5029723" y="4693765"/>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0" name="Oval 1329"/>
          <p:cNvSpPr/>
          <p:nvPr/>
        </p:nvSpPr>
        <p:spPr bwMode="auto">
          <a:xfrm>
            <a:off x="10366948" y="2985683"/>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1" name="Oval 1330"/>
          <p:cNvSpPr/>
          <p:nvPr/>
        </p:nvSpPr>
        <p:spPr bwMode="auto">
          <a:xfrm>
            <a:off x="10807564" y="2446713"/>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2" name="Oval 1331"/>
          <p:cNvSpPr/>
          <p:nvPr/>
        </p:nvSpPr>
        <p:spPr bwMode="auto">
          <a:xfrm>
            <a:off x="10008948" y="4158033"/>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3" name="Oval 1332"/>
          <p:cNvSpPr/>
          <p:nvPr/>
        </p:nvSpPr>
        <p:spPr bwMode="auto">
          <a:xfrm>
            <a:off x="11527501" y="5416939"/>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4" name="Oval 1333"/>
          <p:cNvSpPr/>
          <p:nvPr/>
        </p:nvSpPr>
        <p:spPr bwMode="auto">
          <a:xfrm>
            <a:off x="11149828" y="2265745"/>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5" name="Oval 1334"/>
          <p:cNvSpPr/>
          <p:nvPr/>
        </p:nvSpPr>
        <p:spPr bwMode="auto">
          <a:xfrm>
            <a:off x="11232444" y="2529330"/>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6" name="Oval 1335"/>
          <p:cNvSpPr/>
          <p:nvPr/>
        </p:nvSpPr>
        <p:spPr bwMode="auto">
          <a:xfrm>
            <a:off x="8230748" y="2950273"/>
            <a:ext cx="467903" cy="467903"/>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10" name="Group 9"/>
          <p:cNvGrpSpPr/>
          <p:nvPr/>
        </p:nvGrpSpPr>
        <p:grpSpPr>
          <a:xfrm>
            <a:off x="2335884" y="1622401"/>
            <a:ext cx="8676672" cy="2855890"/>
            <a:chOff x="1067332" y="2443650"/>
            <a:chExt cx="5795198" cy="1907465"/>
          </a:xfrm>
          <a:solidFill>
            <a:srgbClr val="C9F0FF">
              <a:alpha val="89804"/>
            </a:srgbClr>
          </a:solidFill>
        </p:grpSpPr>
        <p:sp>
          <p:nvSpPr>
            <p:cNvPr id="1269" name="Oval 1268"/>
            <p:cNvSpPr/>
            <p:nvPr/>
          </p:nvSpPr>
          <p:spPr bwMode="auto">
            <a:xfrm>
              <a:off x="1067332" y="274876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448" dirty="0">
                <a:solidFill>
                  <a:srgbClr val="FFFFFF"/>
                </a:solidFill>
              </a:endParaRPr>
            </a:p>
          </p:txBody>
        </p:sp>
        <p:sp>
          <p:nvSpPr>
            <p:cNvPr id="1311" name="Oval 1310"/>
            <p:cNvSpPr/>
            <p:nvPr/>
          </p:nvSpPr>
          <p:spPr bwMode="auto">
            <a:xfrm>
              <a:off x="6139082" y="403860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448" dirty="0">
                <a:solidFill>
                  <a:srgbClr val="FFFFFF"/>
                </a:solidFill>
              </a:endParaRPr>
            </a:p>
          </p:txBody>
        </p:sp>
      </p:grpSp>
    </p:spTree>
    <p:extLst>
      <p:ext uri="{BB962C8B-B14F-4D97-AF65-F5344CB8AC3E}">
        <p14:creationId xmlns:p14="http://schemas.microsoft.com/office/powerpoint/2010/main" val="86145311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315"/>
                                        </p:tgtEl>
                                        <p:attrNameLst>
                                          <p:attrName>style.visibility</p:attrName>
                                        </p:attrNameLst>
                                      </p:cBhvr>
                                      <p:to>
                                        <p:strVal val="visible"/>
                                      </p:to>
                                    </p:set>
                                    <p:animEffect transition="in" filter="fade">
                                      <p:cBhvr>
                                        <p:cTn id="11" dur="250"/>
                                        <p:tgtEl>
                                          <p:spTgt spid="1315"/>
                                        </p:tgtEl>
                                      </p:cBhvr>
                                    </p:animEffect>
                                  </p:childTnLst>
                                </p:cTn>
                              </p:par>
                              <p:par>
                                <p:cTn id="12" presetID="10" presetClass="entr" presetSubtype="0" fill="hold" grpId="0" nodeType="withEffect">
                                  <p:stCondLst>
                                    <p:cond delay="50"/>
                                  </p:stCondLst>
                                  <p:childTnLst>
                                    <p:set>
                                      <p:cBhvr>
                                        <p:cTn id="13" dur="1" fill="hold">
                                          <p:stCondLst>
                                            <p:cond delay="0"/>
                                          </p:stCondLst>
                                        </p:cTn>
                                        <p:tgtEl>
                                          <p:spTgt spid="1319"/>
                                        </p:tgtEl>
                                        <p:attrNameLst>
                                          <p:attrName>style.visibility</p:attrName>
                                        </p:attrNameLst>
                                      </p:cBhvr>
                                      <p:to>
                                        <p:strVal val="visible"/>
                                      </p:to>
                                    </p:set>
                                    <p:animEffect transition="in" filter="fade">
                                      <p:cBhvr>
                                        <p:cTn id="14" dur="250"/>
                                        <p:tgtEl>
                                          <p:spTgt spid="1319"/>
                                        </p:tgtEl>
                                      </p:cBhvr>
                                    </p:animEffect>
                                  </p:childTnLst>
                                </p:cTn>
                              </p:par>
                              <p:par>
                                <p:cTn id="15" presetID="10" presetClass="entr" presetSubtype="0" fill="hold" grpId="0" nodeType="withEffect">
                                  <p:stCondLst>
                                    <p:cond delay="100"/>
                                  </p:stCondLst>
                                  <p:childTnLst>
                                    <p:set>
                                      <p:cBhvr>
                                        <p:cTn id="16" dur="1" fill="hold">
                                          <p:stCondLst>
                                            <p:cond delay="0"/>
                                          </p:stCondLst>
                                        </p:cTn>
                                        <p:tgtEl>
                                          <p:spTgt spid="1320"/>
                                        </p:tgtEl>
                                        <p:attrNameLst>
                                          <p:attrName>style.visibility</p:attrName>
                                        </p:attrNameLst>
                                      </p:cBhvr>
                                      <p:to>
                                        <p:strVal val="visible"/>
                                      </p:to>
                                    </p:set>
                                    <p:animEffect transition="in" filter="fade">
                                      <p:cBhvr>
                                        <p:cTn id="17" dur="250"/>
                                        <p:tgtEl>
                                          <p:spTgt spid="1320"/>
                                        </p:tgtEl>
                                      </p:cBhvr>
                                    </p:animEffect>
                                  </p:childTnLst>
                                </p:cTn>
                              </p:par>
                              <p:par>
                                <p:cTn id="18" presetID="10" presetClass="entr" presetSubtype="0" fill="hold" grpId="0" nodeType="withEffect">
                                  <p:stCondLst>
                                    <p:cond delay="150"/>
                                  </p:stCondLst>
                                  <p:childTnLst>
                                    <p:set>
                                      <p:cBhvr>
                                        <p:cTn id="19" dur="1" fill="hold">
                                          <p:stCondLst>
                                            <p:cond delay="0"/>
                                          </p:stCondLst>
                                        </p:cTn>
                                        <p:tgtEl>
                                          <p:spTgt spid="1321"/>
                                        </p:tgtEl>
                                        <p:attrNameLst>
                                          <p:attrName>style.visibility</p:attrName>
                                        </p:attrNameLst>
                                      </p:cBhvr>
                                      <p:to>
                                        <p:strVal val="visible"/>
                                      </p:to>
                                    </p:set>
                                    <p:animEffect transition="in" filter="fade">
                                      <p:cBhvr>
                                        <p:cTn id="20" dur="250"/>
                                        <p:tgtEl>
                                          <p:spTgt spid="1321"/>
                                        </p:tgtEl>
                                      </p:cBhvr>
                                    </p:animEffect>
                                  </p:childTnLst>
                                </p:cTn>
                              </p:par>
                              <p:par>
                                <p:cTn id="21" presetID="10" presetClass="entr" presetSubtype="0" fill="hold" grpId="0" nodeType="withEffect">
                                  <p:stCondLst>
                                    <p:cond delay="200"/>
                                  </p:stCondLst>
                                  <p:childTnLst>
                                    <p:set>
                                      <p:cBhvr>
                                        <p:cTn id="22" dur="1" fill="hold">
                                          <p:stCondLst>
                                            <p:cond delay="0"/>
                                          </p:stCondLst>
                                        </p:cTn>
                                        <p:tgtEl>
                                          <p:spTgt spid="1322"/>
                                        </p:tgtEl>
                                        <p:attrNameLst>
                                          <p:attrName>style.visibility</p:attrName>
                                        </p:attrNameLst>
                                      </p:cBhvr>
                                      <p:to>
                                        <p:strVal val="visible"/>
                                      </p:to>
                                    </p:set>
                                    <p:animEffect transition="in" filter="fade">
                                      <p:cBhvr>
                                        <p:cTn id="23" dur="250"/>
                                        <p:tgtEl>
                                          <p:spTgt spid="1322"/>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323"/>
                                        </p:tgtEl>
                                        <p:attrNameLst>
                                          <p:attrName>style.visibility</p:attrName>
                                        </p:attrNameLst>
                                      </p:cBhvr>
                                      <p:to>
                                        <p:strVal val="visible"/>
                                      </p:to>
                                    </p:set>
                                    <p:animEffect transition="in" filter="fade">
                                      <p:cBhvr>
                                        <p:cTn id="26" dur="250"/>
                                        <p:tgtEl>
                                          <p:spTgt spid="1323"/>
                                        </p:tgtEl>
                                      </p:cBhvr>
                                    </p:animEffect>
                                  </p:childTnLst>
                                </p:cTn>
                              </p:par>
                              <p:par>
                                <p:cTn id="27" presetID="10" presetClass="entr" presetSubtype="0" fill="hold" grpId="0" nodeType="withEffect">
                                  <p:stCondLst>
                                    <p:cond delay="300"/>
                                  </p:stCondLst>
                                  <p:childTnLst>
                                    <p:set>
                                      <p:cBhvr>
                                        <p:cTn id="28" dur="1" fill="hold">
                                          <p:stCondLst>
                                            <p:cond delay="0"/>
                                          </p:stCondLst>
                                        </p:cTn>
                                        <p:tgtEl>
                                          <p:spTgt spid="1325"/>
                                        </p:tgtEl>
                                        <p:attrNameLst>
                                          <p:attrName>style.visibility</p:attrName>
                                        </p:attrNameLst>
                                      </p:cBhvr>
                                      <p:to>
                                        <p:strVal val="visible"/>
                                      </p:to>
                                    </p:set>
                                    <p:animEffect transition="in" filter="fade">
                                      <p:cBhvr>
                                        <p:cTn id="29" dur="250"/>
                                        <p:tgtEl>
                                          <p:spTgt spid="1325"/>
                                        </p:tgtEl>
                                      </p:cBhvr>
                                    </p:animEffect>
                                  </p:childTnLst>
                                </p:cTn>
                              </p:par>
                              <p:par>
                                <p:cTn id="30" presetID="10" presetClass="entr" presetSubtype="0" fill="hold" grpId="0" nodeType="withEffect">
                                  <p:stCondLst>
                                    <p:cond delay="350"/>
                                  </p:stCondLst>
                                  <p:childTnLst>
                                    <p:set>
                                      <p:cBhvr>
                                        <p:cTn id="31" dur="1" fill="hold">
                                          <p:stCondLst>
                                            <p:cond delay="0"/>
                                          </p:stCondLst>
                                        </p:cTn>
                                        <p:tgtEl>
                                          <p:spTgt spid="1326"/>
                                        </p:tgtEl>
                                        <p:attrNameLst>
                                          <p:attrName>style.visibility</p:attrName>
                                        </p:attrNameLst>
                                      </p:cBhvr>
                                      <p:to>
                                        <p:strVal val="visible"/>
                                      </p:to>
                                    </p:set>
                                    <p:animEffect transition="in" filter="fade">
                                      <p:cBhvr>
                                        <p:cTn id="32" dur="250"/>
                                        <p:tgtEl>
                                          <p:spTgt spid="1326"/>
                                        </p:tgtEl>
                                      </p:cBhvr>
                                    </p:animEffect>
                                  </p:childTnLst>
                                </p:cTn>
                              </p:par>
                              <p:par>
                                <p:cTn id="33" presetID="10" presetClass="entr" presetSubtype="0" fill="hold" grpId="0" nodeType="withEffect">
                                  <p:stCondLst>
                                    <p:cond delay="400"/>
                                  </p:stCondLst>
                                  <p:childTnLst>
                                    <p:set>
                                      <p:cBhvr>
                                        <p:cTn id="34" dur="1" fill="hold">
                                          <p:stCondLst>
                                            <p:cond delay="0"/>
                                          </p:stCondLst>
                                        </p:cTn>
                                        <p:tgtEl>
                                          <p:spTgt spid="1327"/>
                                        </p:tgtEl>
                                        <p:attrNameLst>
                                          <p:attrName>style.visibility</p:attrName>
                                        </p:attrNameLst>
                                      </p:cBhvr>
                                      <p:to>
                                        <p:strVal val="visible"/>
                                      </p:to>
                                    </p:set>
                                    <p:animEffect transition="in" filter="fade">
                                      <p:cBhvr>
                                        <p:cTn id="35" dur="250"/>
                                        <p:tgtEl>
                                          <p:spTgt spid="1327"/>
                                        </p:tgtEl>
                                      </p:cBhvr>
                                    </p:animEffect>
                                  </p:childTnLst>
                                </p:cTn>
                              </p:par>
                              <p:par>
                                <p:cTn id="36" presetID="10" presetClass="entr" presetSubtype="0" fill="hold" grpId="0" nodeType="withEffect">
                                  <p:stCondLst>
                                    <p:cond delay="450"/>
                                  </p:stCondLst>
                                  <p:childTnLst>
                                    <p:set>
                                      <p:cBhvr>
                                        <p:cTn id="37" dur="1" fill="hold">
                                          <p:stCondLst>
                                            <p:cond delay="0"/>
                                          </p:stCondLst>
                                        </p:cTn>
                                        <p:tgtEl>
                                          <p:spTgt spid="1328"/>
                                        </p:tgtEl>
                                        <p:attrNameLst>
                                          <p:attrName>style.visibility</p:attrName>
                                        </p:attrNameLst>
                                      </p:cBhvr>
                                      <p:to>
                                        <p:strVal val="visible"/>
                                      </p:to>
                                    </p:set>
                                    <p:animEffect transition="in" filter="fade">
                                      <p:cBhvr>
                                        <p:cTn id="38" dur="250"/>
                                        <p:tgtEl>
                                          <p:spTgt spid="1328"/>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1329"/>
                                        </p:tgtEl>
                                        <p:attrNameLst>
                                          <p:attrName>style.visibility</p:attrName>
                                        </p:attrNameLst>
                                      </p:cBhvr>
                                      <p:to>
                                        <p:strVal val="visible"/>
                                      </p:to>
                                    </p:set>
                                    <p:animEffect transition="in" filter="fade">
                                      <p:cBhvr>
                                        <p:cTn id="41" dur="250"/>
                                        <p:tgtEl>
                                          <p:spTgt spid="1329"/>
                                        </p:tgtEl>
                                      </p:cBhvr>
                                    </p:animEffect>
                                  </p:childTnLst>
                                </p:cTn>
                              </p:par>
                              <p:par>
                                <p:cTn id="42" presetID="10" presetClass="entr" presetSubtype="0" fill="hold" grpId="0" nodeType="withEffect">
                                  <p:stCondLst>
                                    <p:cond delay="550"/>
                                  </p:stCondLst>
                                  <p:childTnLst>
                                    <p:set>
                                      <p:cBhvr>
                                        <p:cTn id="43" dur="1" fill="hold">
                                          <p:stCondLst>
                                            <p:cond delay="0"/>
                                          </p:stCondLst>
                                        </p:cTn>
                                        <p:tgtEl>
                                          <p:spTgt spid="1330"/>
                                        </p:tgtEl>
                                        <p:attrNameLst>
                                          <p:attrName>style.visibility</p:attrName>
                                        </p:attrNameLst>
                                      </p:cBhvr>
                                      <p:to>
                                        <p:strVal val="visible"/>
                                      </p:to>
                                    </p:set>
                                    <p:animEffect transition="in" filter="fade">
                                      <p:cBhvr>
                                        <p:cTn id="44" dur="250"/>
                                        <p:tgtEl>
                                          <p:spTgt spid="1330"/>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1331"/>
                                        </p:tgtEl>
                                        <p:attrNameLst>
                                          <p:attrName>style.visibility</p:attrName>
                                        </p:attrNameLst>
                                      </p:cBhvr>
                                      <p:to>
                                        <p:strVal val="visible"/>
                                      </p:to>
                                    </p:set>
                                    <p:animEffect transition="in" filter="fade">
                                      <p:cBhvr>
                                        <p:cTn id="47" dur="250"/>
                                        <p:tgtEl>
                                          <p:spTgt spid="1331"/>
                                        </p:tgtEl>
                                      </p:cBhvr>
                                    </p:animEffect>
                                  </p:childTnLst>
                                </p:cTn>
                              </p:par>
                              <p:par>
                                <p:cTn id="48" presetID="10" presetClass="entr" presetSubtype="0" fill="hold" grpId="0" nodeType="withEffect">
                                  <p:stCondLst>
                                    <p:cond delay="650"/>
                                  </p:stCondLst>
                                  <p:childTnLst>
                                    <p:set>
                                      <p:cBhvr>
                                        <p:cTn id="49" dur="1" fill="hold">
                                          <p:stCondLst>
                                            <p:cond delay="0"/>
                                          </p:stCondLst>
                                        </p:cTn>
                                        <p:tgtEl>
                                          <p:spTgt spid="1332"/>
                                        </p:tgtEl>
                                        <p:attrNameLst>
                                          <p:attrName>style.visibility</p:attrName>
                                        </p:attrNameLst>
                                      </p:cBhvr>
                                      <p:to>
                                        <p:strVal val="visible"/>
                                      </p:to>
                                    </p:set>
                                    <p:animEffect transition="in" filter="fade">
                                      <p:cBhvr>
                                        <p:cTn id="50" dur="250"/>
                                        <p:tgtEl>
                                          <p:spTgt spid="1332"/>
                                        </p:tgtEl>
                                      </p:cBhvr>
                                    </p:animEffect>
                                  </p:childTnLst>
                                </p:cTn>
                              </p:par>
                              <p:par>
                                <p:cTn id="51" presetID="10" presetClass="entr" presetSubtype="0" fill="hold" grpId="0" nodeType="withEffect">
                                  <p:stCondLst>
                                    <p:cond delay="700"/>
                                  </p:stCondLst>
                                  <p:childTnLst>
                                    <p:set>
                                      <p:cBhvr>
                                        <p:cTn id="52" dur="1" fill="hold">
                                          <p:stCondLst>
                                            <p:cond delay="0"/>
                                          </p:stCondLst>
                                        </p:cTn>
                                        <p:tgtEl>
                                          <p:spTgt spid="1333"/>
                                        </p:tgtEl>
                                        <p:attrNameLst>
                                          <p:attrName>style.visibility</p:attrName>
                                        </p:attrNameLst>
                                      </p:cBhvr>
                                      <p:to>
                                        <p:strVal val="visible"/>
                                      </p:to>
                                    </p:set>
                                    <p:animEffect transition="in" filter="fade">
                                      <p:cBhvr>
                                        <p:cTn id="53" dur="250"/>
                                        <p:tgtEl>
                                          <p:spTgt spid="1333"/>
                                        </p:tgtEl>
                                      </p:cBhvr>
                                    </p:animEffect>
                                  </p:childTnLst>
                                </p:cTn>
                              </p:par>
                              <p:par>
                                <p:cTn id="54" presetID="10" presetClass="entr" presetSubtype="0" fill="hold" grpId="0" nodeType="withEffect">
                                  <p:stCondLst>
                                    <p:cond delay="800"/>
                                  </p:stCondLst>
                                  <p:childTnLst>
                                    <p:set>
                                      <p:cBhvr>
                                        <p:cTn id="55" dur="1" fill="hold">
                                          <p:stCondLst>
                                            <p:cond delay="0"/>
                                          </p:stCondLst>
                                        </p:cTn>
                                        <p:tgtEl>
                                          <p:spTgt spid="1334"/>
                                        </p:tgtEl>
                                        <p:attrNameLst>
                                          <p:attrName>style.visibility</p:attrName>
                                        </p:attrNameLst>
                                      </p:cBhvr>
                                      <p:to>
                                        <p:strVal val="visible"/>
                                      </p:to>
                                    </p:set>
                                    <p:animEffect transition="in" filter="fade">
                                      <p:cBhvr>
                                        <p:cTn id="56" dur="250"/>
                                        <p:tgtEl>
                                          <p:spTgt spid="1334"/>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1335"/>
                                        </p:tgtEl>
                                        <p:attrNameLst>
                                          <p:attrName>style.visibility</p:attrName>
                                        </p:attrNameLst>
                                      </p:cBhvr>
                                      <p:to>
                                        <p:strVal val="visible"/>
                                      </p:to>
                                    </p:set>
                                    <p:animEffect transition="in" filter="fade">
                                      <p:cBhvr>
                                        <p:cTn id="59" dur="250"/>
                                        <p:tgtEl>
                                          <p:spTgt spid="1335"/>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1336"/>
                                        </p:tgtEl>
                                        <p:attrNameLst>
                                          <p:attrName>style.visibility</p:attrName>
                                        </p:attrNameLst>
                                      </p:cBhvr>
                                      <p:to>
                                        <p:strVal val="visible"/>
                                      </p:to>
                                    </p:set>
                                    <p:animEffect transition="in" filter="fade">
                                      <p:cBhvr>
                                        <p:cTn id="62" dur="250"/>
                                        <p:tgtEl>
                                          <p:spTgt spid="1336"/>
                                        </p:tgtEl>
                                      </p:cBhvr>
                                    </p:animEffect>
                                  </p:childTnLst>
                                </p:cTn>
                              </p:par>
                            </p:childTnLst>
                          </p:cTn>
                        </p:par>
                        <p:par>
                          <p:cTn id="63" fill="hold">
                            <p:stCondLst>
                              <p:cond delay="2000"/>
                            </p:stCondLst>
                            <p:childTnLst>
                              <p:par>
                                <p:cTn id="64" presetID="10" presetClass="entr" presetSubtype="0" fill="hold" grpId="0" nodeType="afterEffect">
                                  <p:stCondLst>
                                    <p:cond delay="25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5638" y="2963862"/>
            <a:ext cx="4878848" cy="1134509"/>
          </a:xfrm>
        </p:spPr>
        <p:txBody>
          <a:bodyPr/>
          <a:lstStyle/>
          <a:p>
            <a:pPr algn="r"/>
            <a:r>
              <a:rPr lang="en-US" sz="5400" dirty="0" smtClean="0">
                <a:solidFill>
                  <a:schemeClr val="tx1">
                    <a:lumMod val="75000"/>
                    <a:lumOff val="25000"/>
                  </a:schemeClr>
                </a:solidFill>
              </a:rPr>
              <a:t>Windows Azure for Node Apps </a:t>
            </a:r>
            <a:endParaRPr lang="en-US" sz="5400" dirty="0">
              <a:solidFill>
                <a:schemeClr val="tx1">
                  <a:lumMod val="75000"/>
                  <a:lumOff val="25000"/>
                </a:schemeClr>
              </a:solidFill>
            </a:endParaRPr>
          </a:p>
        </p:txBody>
      </p:sp>
      <p:grpSp>
        <p:nvGrpSpPr>
          <p:cNvPr id="37" name="Group 36"/>
          <p:cNvGrpSpPr/>
          <p:nvPr/>
        </p:nvGrpSpPr>
        <p:grpSpPr>
          <a:xfrm>
            <a:off x="5789865" y="635113"/>
            <a:ext cx="1934313" cy="1807931"/>
            <a:chOff x="5665775" y="2466267"/>
            <a:chExt cx="1896557" cy="1772642"/>
          </a:xfrm>
        </p:grpSpPr>
        <p:sp>
          <p:nvSpPr>
            <p:cNvPr id="17" name="Rectangle 16"/>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bwMode="auto">
          <a:xfrm>
            <a:off x="1774769" y="635113"/>
            <a:ext cx="1934313" cy="18079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smtClean="0">
                <a:gradFill>
                  <a:gsLst>
                    <a:gs pos="0">
                      <a:srgbClr val="FFFFFF"/>
                    </a:gs>
                    <a:gs pos="100000">
                      <a:srgbClr val="FFFFFF"/>
                    </a:gs>
                  </a:gsLst>
                  <a:lin ang="5400000" scaled="0"/>
                </a:gradFill>
              </a:rPr>
              <a:t>store</a:t>
            </a:r>
            <a:endParaRPr lang="en-US" sz="2448" dirty="0">
              <a:gradFill>
                <a:gsLst>
                  <a:gs pos="0">
                    <a:srgbClr val="FFFFFF"/>
                  </a:gs>
                  <a:gs pos="100000">
                    <a:srgbClr val="FFFFFF"/>
                  </a:gs>
                </a:gsLst>
                <a:lin ang="5400000" scaled="0"/>
              </a:gradFill>
            </a:endParaRPr>
          </a:p>
        </p:txBody>
      </p:sp>
      <p:grpSp>
        <p:nvGrpSpPr>
          <p:cNvPr id="36" name="Group 35"/>
          <p:cNvGrpSpPr/>
          <p:nvPr/>
        </p:nvGrpSpPr>
        <p:grpSpPr>
          <a:xfrm>
            <a:off x="5789433" y="2517095"/>
            <a:ext cx="1934313" cy="1807931"/>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Rectangle 28"/>
          <p:cNvSpPr/>
          <p:nvPr/>
        </p:nvSpPr>
        <p:spPr bwMode="auto">
          <a:xfrm>
            <a:off x="5789434" y="4401747"/>
            <a:ext cx="1934313" cy="18079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000" dirty="0">
                <a:gradFill>
                  <a:gsLst>
                    <a:gs pos="0">
                      <a:srgbClr val="FFFFFF"/>
                    </a:gs>
                    <a:gs pos="100000">
                      <a:srgbClr val="FFFFFF"/>
                    </a:gs>
                  </a:gsLst>
                  <a:lin ang="5400000" scaled="0"/>
                </a:gradFill>
              </a:rPr>
              <a:t>c</a:t>
            </a:r>
            <a:r>
              <a:rPr lang="en-US" sz="2000" dirty="0" smtClean="0">
                <a:gradFill>
                  <a:gsLst>
                    <a:gs pos="0">
                      <a:srgbClr val="FFFFFF"/>
                    </a:gs>
                    <a:gs pos="100000">
                      <a:srgbClr val="FFFFFF"/>
                    </a:gs>
                  </a:gsLst>
                  <a:lin ang="5400000" scaled="0"/>
                </a:gradFill>
              </a:rPr>
              <a:t>loud services</a:t>
            </a:r>
            <a:endParaRPr lang="en-US" sz="2000" dirty="0">
              <a:gradFill>
                <a:gsLst>
                  <a:gs pos="0">
                    <a:srgbClr val="FFFFFF"/>
                  </a:gs>
                  <a:gs pos="100000">
                    <a:srgbClr val="FFFFFF"/>
                  </a:gs>
                </a:gsLst>
                <a:lin ang="5400000" scaled="0"/>
              </a:gradFill>
            </a:endParaRPr>
          </a:p>
        </p:txBody>
      </p:sp>
      <p:grpSp>
        <p:nvGrpSpPr>
          <p:cNvPr id="3" name="Group 2"/>
          <p:cNvGrpSpPr/>
          <p:nvPr/>
        </p:nvGrpSpPr>
        <p:grpSpPr>
          <a:xfrm>
            <a:off x="3782102" y="635113"/>
            <a:ext cx="1934313" cy="1807931"/>
            <a:chOff x="3671323" y="596839"/>
            <a:chExt cx="1896557" cy="1772642"/>
          </a:xfrm>
        </p:grpSpPr>
        <p:sp>
          <p:nvSpPr>
            <p:cNvPr id="11" name="Rectangle 10"/>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1031" name="Picture 7" descr="C:\Users\Jonahs\Dropbox\Projects SCOTT\MEET Windows Azure\source\Background\tile-icon-identit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5491" y="2750624"/>
            <a:ext cx="868439" cy="868439"/>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7805995" y="2515363"/>
            <a:ext cx="1934313" cy="1807931"/>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Rectangle 39"/>
          <p:cNvSpPr/>
          <p:nvPr/>
        </p:nvSpPr>
        <p:spPr bwMode="auto">
          <a:xfrm>
            <a:off x="7805992" y="4399614"/>
            <a:ext cx="1934313" cy="18079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smtClean="0">
                <a:gradFill>
                  <a:gsLst>
                    <a:gs pos="0">
                      <a:srgbClr val="FFFFFF"/>
                    </a:gs>
                    <a:gs pos="100000">
                      <a:srgbClr val="FFFFFF"/>
                    </a:gs>
                  </a:gsLst>
                  <a:lin ang="5400000" scaled="0"/>
                </a:gradFill>
              </a:rPr>
              <a:t>web sites</a:t>
            </a:r>
            <a:endParaRPr lang="en-US" sz="2448" dirty="0">
              <a:gradFill>
                <a:gsLst>
                  <a:gs pos="0">
                    <a:srgbClr val="FFFFFF"/>
                  </a:gs>
                  <a:gs pos="100000">
                    <a:srgbClr val="FFFFFF"/>
                  </a:gs>
                </a:gsLst>
                <a:lin ang="5400000" scaled="0"/>
              </a:gradFill>
            </a:endParaRPr>
          </a:p>
        </p:txBody>
      </p:sp>
      <p:pic>
        <p:nvPicPr>
          <p:cNvPr id="42" name="Picture 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38930" y="4663652"/>
            <a:ext cx="833861" cy="833861"/>
          </a:xfrm>
          <a:prstGeom prst="rect">
            <a:avLst/>
          </a:prstGeom>
        </p:spPr>
      </p:pic>
      <p:grpSp>
        <p:nvGrpSpPr>
          <p:cNvPr id="43" name="Group 42"/>
          <p:cNvGrpSpPr/>
          <p:nvPr/>
        </p:nvGrpSpPr>
        <p:grpSpPr>
          <a:xfrm>
            <a:off x="9822557" y="2513287"/>
            <a:ext cx="1934313" cy="1807931"/>
            <a:chOff x="5656726" y="4341709"/>
            <a:chExt cx="1896557" cy="1772642"/>
          </a:xfrm>
        </p:grpSpPr>
        <p:sp>
          <p:nvSpPr>
            <p:cNvPr id="44" name="Rectangle 43"/>
            <p:cNvSpPr/>
            <p:nvPr/>
          </p:nvSpPr>
          <p:spPr bwMode="auto">
            <a:xfrm>
              <a:off x="5656726"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CDN</a:t>
              </a:r>
            </a:p>
          </p:txBody>
        </p:sp>
        <p:pic>
          <p:nvPicPr>
            <p:cNvPr id="45" name="Picture 5" descr="C:\Users\Jonahs\Dropbox\Projects SCOTT\MEET Windows Azure\source\Background\tile-icon-CD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22369" y="4665728"/>
            <a:ext cx="906396" cy="906396"/>
          </a:xfrm>
          <a:prstGeom prst="rect">
            <a:avLst/>
          </a:prstGeom>
        </p:spPr>
      </p:pic>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90134" y="971629"/>
            <a:ext cx="823004" cy="823004"/>
          </a:xfrm>
          <a:prstGeom prst="rect">
            <a:avLst/>
          </a:prstGeom>
        </p:spPr>
      </p:pic>
    </p:spTree>
    <p:extLst>
      <p:ext uri="{BB962C8B-B14F-4D97-AF65-F5344CB8AC3E}">
        <p14:creationId xmlns:p14="http://schemas.microsoft.com/office/powerpoint/2010/main" val="61625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3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40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250"/>
                                        <p:tgtEl>
                                          <p:spTgt spid="42"/>
                                        </p:tgtEl>
                                      </p:cBhvr>
                                    </p:animEffect>
                                  </p:childTnLst>
                                </p:cTn>
                              </p:par>
                              <p:par>
                                <p:cTn id="20" presetID="10" presetClass="entr" presetSubtype="0" fill="hold" nodeType="withEffect">
                                  <p:stCondLst>
                                    <p:cond delay="20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17837" y="2506662"/>
            <a:ext cx="10058400" cy="912813"/>
          </a:xfrm>
        </p:spPr>
        <p:txBody>
          <a:bodyPr/>
          <a:lstStyle/>
          <a:p>
            <a:r>
              <a:rPr lang="en-US" sz="11500" dirty="0" smtClean="0">
                <a:latin typeface="+mn-lt"/>
              </a:rPr>
              <a:t>//demo/</a:t>
            </a:r>
            <a:endParaRPr lang="en-US" sz="11500" dirty="0">
              <a:latin typeface="+mn-lt"/>
            </a:endParaRPr>
          </a:p>
        </p:txBody>
      </p:sp>
    </p:spTree>
    <p:extLst>
      <p:ext uri="{BB962C8B-B14F-4D97-AF65-F5344CB8AC3E}">
        <p14:creationId xmlns:p14="http://schemas.microsoft.com/office/powerpoint/2010/main" val="2843783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400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base"/>
            <a:r>
              <a:rPr lang="en-US" b="1" dirty="0" smtClean="0"/>
              <a:t>JavaScript </a:t>
            </a:r>
            <a:r>
              <a:rPr lang="en-US" b="1" dirty="0"/>
              <a:t>from </a:t>
            </a:r>
            <a:r>
              <a:rPr lang="en-US" b="1" dirty="0" smtClean="0"/>
              <a:t>Client </a:t>
            </a:r>
            <a:r>
              <a:rPr lang="en-US" b="1" dirty="0"/>
              <a:t>to </a:t>
            </a:r>
            <a:r>
              <a:rPr lang="en-US" b="1" dirty="0" smtClean="0"/>
              <a:t>Cloud</a:t>
            </a:r>
            <a:endParaRPr lang="en-US" b="1" dirty="0"/>
          </a:p>
        </p:txBody>
      </p:sp>
      <p:sp>
        <p:nvSpPr>
          <p:cNvPr id="3" name="Subtitle 2"/>
          <p:cNvSpPr>
            <a:spLocks noGrp="1"/>
          </p:cNvSpPr>
          <p:nvPr>
            <p:ph type="subTitle" idx="1"/>
          </p:nvPr>
        </p:nvSpPr>
        <p:spPr/>
        <p:txBody>
          <a:bodyPr/>
          <a:lstStyle/>
          <a:p>
            <a:pPr lvl="0"/>
            <a:r>
              <a:rPr lang="en-US" dirty="0" smtClean="0"/>
              <a:t>Nathan Totten</a:t>
            </a:r>
            <a:endParaRPr lang="en-US" dirty="0"/>
          </a:p>
          <a:p>
            <a:pPr lvl="0"/>
            <a:r>
              <a:rPr lang="en-US" dirty="0" smtClean="0"/>
              <a:t>Technical Evangelist</a:t>
            </a:r>
            <a:endParaRPr lang="en-US" dirty="0"/>
          </a:p>
          <a:p>
            <a:pPr lvl="0"/>
            <a:r>
              <a:rPr lang="en-US" dirty="0" smtClean="0"/>
              <a:t>3-041</a:t>
            </a:r>
            <a:endParaRPr lang="en-US" dirty="0"/>
          </a:p>
        </p:txBody>
      </p:sp>
    </p:spTree>
    <p:extLst>
      <p:ext uri="{BB962C8B-B14F-4D97-AF65-F5344CB8AC3E}">
        <p14:creationId xmlns:p14="http://schemas.microsoft.com/office/powerpoint/2010/main" val="9224357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a:t>
            </a:r>
            <a:endParaRPr lang="en-US" dirty="0"/>
          </a:p>
        </p:txBody>
      </p:sp>
      <p:sp>
        <p:nvSpPr>
          <p:cNvPr id="5" name="Text Placeholder 4"/>
          <p:cNvSpPr>
            <a:spLocks noGrp="1"/>
          </p:cNvSpPr>
          <p:nvPr>
            <p:ph type="body" sz="quarter" idx="10"/>
          </p:nvPr>
        </p:nvSpPr>
        <p:spPr/>
        <p:txBody>
          <a:bodyPr/>
          <a:lstStyle/>
          <a:p>
            <a:r>
              <a:rPr lang="en-US" dirty="0" smtClean="0"/>
              <a:t>You are familiar with:</a:t>
            </a:r>
          </a:p>
          <a:p>
            <a:r>
              <a:rPr lang="en-US" dirty="0"/>
              <a:t>	</a:t>
            </a:r>
            <a:r>
              <a:rPr lang="en-US" dirty="0" smtClean="0"/>
              <a:t>JavaScript </a:t>
            </a:r>
          </a:p>
          <a:p>
            <a:r>
              <a:rPr lang="en-US" dirty="0" smtClean="0"/>
              <a:t>	Windows Store Apps</a:t>
            </a:r>
          </a:p>
          <a:p>
            <a:r>
              <a:rPr lang="en-US" dirty="0" smtClean="0"/>
              <a:t>You </a:t>
            </a:r>
            <a:r>
              <a:rPr lang="en-US" smtClean="0"/>
              <a:t>may </a:t>
            </a:r>
            <a:r>
              <a:rPr lang="en-US" smtClean="0"/>
              <a:t>have used</a:t>
            </a:r>
            <a:r>
              <a:rPr lang="en-US" dirty="0" smtClean="0"/>
              <a:t>:</a:t>
            </a:r>
          </a:p>
          <a:p>
            <a:r>
              <a:rPr lang="en-US" dirty="0" smtClean="0"/>
              <a:t>	</a:t>
            </a:r>
            <a:r>
              <a:rPr lang="en-US" dirty="0"/>
              <a:t>Windows Azure</a:t>
            </a:r>
          </a:p>
          <a:p>
            <a:r>
              <a:rPr lang="en-US" dirty="0" smtClean="0"/>
              <a:t>	Node.js</a:t>
            </a:r>
          </a:p>
        </p:txBody>
      </p:sp>
    </p:spTree>
    <p:extLst>
      <p:ext uri="{BB962C8B-B14F-4D97-AF65-F5344CB8AC3E}">
        <p14:creationId xmlns:p14="http://schemas.microsoft.com/office/powerpoint/2010/main" val="233085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will we cover?</a:t>
            </a:r>
            <a:endParaRPr lang="en-US" dirty="0"/>
          </a:p>
        </p:txBody>
      </p:sp>
      <p:sp>
        <p:nvSpPr>
          <p:cNvPr id="5" name="Text Placeholder 4"/>
          <p:cNvSpPr>
            <a:spLocks noGrp="1"/>
          </p:cNvSpPr>
          <p:nvPr>
            <p:ph type="body" sz="quarter" idx="10"/>
          </p:nvPr>
        </p:nvSpPr>
        <p:spPr/>
        <p:txBody>
          <a:bodyPr/>
          <a:lstStyle/>
          <a:p>
            <a:r>
              <a:rPr lang="en-US" dirty="0" smtClean="0"/>
              <a:t>Quick Review of Windows Store Apps and Web Apps</a:t>
            </a:r>
          </a:p>
          <a:p>
            <a:r>
              <a:rPr lang="en-US" dirty="0" smtClean="0"/>
              <a:t>Node.js</a:t>
            </a:r>
            <a:endParaRPr lang="en-US" dirty="0" smtClean="0"/>
          </a:p>
          <a:p>
            <a:r>
              <a:rPr lang="en-US" dirty="0" smtClean="0"/>
              <a:t>Connect it all </a:t>
            </a:r>
            <a:r>
              <a:rPr lang="en-US" dirty="0" smtClean="0"/>
              <a:t>together</a:t>
            </a:r>
          </a:p>
          <a:p>
            <a:r>
              <a:rPr lang="en-US" dirty="0" smtClean="0"/>
              <a:t>Q/A (if we have time)</a:t>
            </a:r>
            <a:endParaRPr lang="en-US" dirty="0" smtClean="0"/>
          </a:p>
        </p:txBody>
      </p:sp>
    </p:spTree>
    <p:extLst>
      <p:ext uri="{BB962C8B-B14F-4D97-AF65-F5344CB8AC3E}">
        <p14:creationId xmlns:p14="http://schemas.microsoft.com/office/powerpoint/2010/main" val="1499746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JavaScript Platforms</a:t>
            </a:r>
            <a:endParaRPr lang="en-US" dirty="0"/>
          </a:p>
        </p:txBody>
      </p:sp>
      <p:sp>
        <p:nvSpPr>
          <p:cNvPr id="8" name="Text Placeholder 7"/>
          <p:cNvSpPr>
            <a:spLocks noGrp="1"/>
          </p:cNvSpPr>
          <p:nvPr>
            <p:ph type="body" sz="quarter" idx="10"/>
          </p:nvPr>
        </p:nvSpPr>
        <p:spPr>
          <a:xfrm>
            <a:off x="274637" y="1211263"/>
            <a:ext cx="11465396" cy="5290190"/>
          </a:xfrm>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7" y="1415938"/>
            <a:ext cx="6218236" cy="191074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37" y="2711338"/>
            <a:ext cx="8305800" cy="216748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237" y="4241081"/>
            <a:ext cx="9397003" cy="1981204"/>
          </a:xfrm>
          <a:prstGeom prst="rect">
            <a:avLst/>
          </a:prstGeom>
        </p:spPr>
      </p:pic>
    </p:spTree>
    <p:extLst>
      <p:ext uri="{BB962C8B-B14F-4D97-AF65-F5344CB8AC3E}">
        <p14:creationId xmlns:p14="http://schemas.microsoft.com/office/powerpoint/2010/main" val="946255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x9 Tablet view 1 left.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87778" y="260996"/>
            <a:ext cx="7220624" cy="6439932"/>
          </a:xfrm>
          <a:prstGeom prst="rect">
            <a:avLst/>
          </a:prstGeom>
        </p:spPr>
      </p:pic>
      <p:sp>
        <p:nvSpPr>
          <p:cNvPr id="4" name="Text Placeholder 3"/>
          <p:cNvSpPr txBox="1">
            <a:spLocks/>
          </p:cNvSpPr>
          <p:nvPr/>
        </p:nvSpPr>
        <p:spPr>
          <a:xfrm>
            <a:off x="1341437" y="2125662"/>
            <a:ext cx="6400801" cy="1752600"/>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Familiar Language</a:t>
            </a:r>
          </a:p>
          <a:p>
            <a:r>
              <a:rPr lang="en-US" dirty="0" smtClean="0"/>
              <a:t>Full Windows Runtime</a:t>
            </a:r>
          </a:p>
          <a:p>
            <a:r>
              <a:rPr lang="en-US" dirty="0" smtClean="0"/>
              <a:t>Hardware Acceleration</a:t>
            </a:r>
          </a:p>
          <a:p>
            <a:r>
              <a:rPr lang="en-US" dirty="0" err="1" smtClean="0"/>
              <a:t>Multitouch</a:t>
            </a:r>
            <a:endParaRPr lang="en-US" dirty="0" smtClean="0"/>
          </a:p>
        </p:txBody>
      </p:sp>
    </p:spTree>
    <p:extLst>
      <p:ext uri="{BB962C8B-B14F-4D97-AF65-F5344CB8AC3E}">
        <p14:creationId xmlns:p14="http://schemas.microsoft.com/office/powerpoint/2010/main" val="89330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761037" y="3344862"/>
            <a:ext cx="6400801" cy="914400"/>
          </a:xfrm>
        </p:spPr>
        <p:txBody>
          <a:bodyPr/>
          <a:lstStyle/>
          <a:p>
            <a:r>
              <a:rPr lang="en-US" dirty="0" smtClean="0"/>
              <a:t>Modern Browsers</a:t>
            </a:r>
          </a:p>
          <a:p>
            <a:r>
              <a:rPr lang="en-US" dirty="0" smtClean="0"/>
              <a:t>Multiplatform</a:t>
            </a:r>
          </a:p>
          <a:p>
            <a:r>
              <a:rPr lang="en-US" dirty="0" smtClean="0"/>
              <a:t>Any Form Factor</a:t>
            </a:r>
          </a:p>
          <a:p>
            <a:r>
              <a:rPr lang="en-US" dirty="0" smtClean="0"/>
              <a:t>Hardware Acceleration (partial)</a:t>
            </a:r>
          </a:p>
        </p:txBody>
      </p:sp>
      <p:pic>
        <p:nvPicPr>
          <p:cNvPr id="3074" name="Picture 2" descr="http://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 y="1058862"/>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69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7" name="Content Placeholder 6"/>
          <p:cNvSpPr>
            <a:spLocks noGrp="1"/>
          </p:cNvSpPr>
          <p:nvPr>
            <p:ph type="body" sz="quarter" idx="15"/>
          </p:nvPr>
        </p:nvSpPr>
        <p:spPr>
          <a:xfrm>
            <a:off x="6218237" y="2668587"/>
            <a:ext cx="6400801" cy="914400"/>
          </a:xfrm>
        </p:spPr>
        <p:txBody>
          <a:bodyPr/>
          <a:lstStyle/>
          <a:p>
            <a:r>
              <a:rPr lang="en-US" dirty="0" smtClean="0">
                <a:solidFill>
                  <a:schemeClr val="tx1"/>
                </a:solidFill>
              </a:rPr>
              <a:t>JavaScript on the Server</a:t>
            </a:r>
          </a:p>
          <a:p>
            <a:r>
              <a:rPr lang="en-US" dirty="0" smtClean="0">
                <a:solidFill>
                  <a:schemeClr val="tx1"/>
                </a:solidFill>
              </a:rPr>
              <a:t>Not thread based</a:t>
            </a:r>
          </a:p>
          <a:p>
            <a:r>
              <a:rPr lang="en-US" dirty="0" smtClean="0">
                <a:solidFill>
                  <a:schemeClr val="tx1"/>
                </a:solidFill>
              </a:rPr>
              <a:t>Efficient and highly scalable</a:t>
            </a:r>
          </a:p>
        </p:txBody>
      </p:sp>
      <p:pic>
        <p:nvPicPr>
          <p:cNvPr id="4100" name="Picture 4" descr="http://www.bonillaware.com/wp-content/uploads/node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2278062"/>
            <a:ext cx="4953000"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172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Async Model</a:t>
            </a:r>
            <a:endParaRPr lang="en-US" dirty="0"/>
          </a:p>
        </p:txBody>
      </p:sp>
      <p:sp>
        <p:nvSpPr>
          <p:cNvPr id="4" name="Text Placeholder 3"/>
          <p:cNvSpPr>
            <a:spLocks noGrp="1"/>
          </p:cNvSpPr>
          <p:nvPr>
            <p:ph type="body" sz="quarter" idx="10"/>
          </p:nvPr>
        </p:nvSpPr>
        <p:spPr/>
        <p:txBody>
          <a:bodyPr/>
          <a:lstStyle/>
          <a:p>
            <a:r>
              <a:rPr lang="en-US" dirty="0"/>
              <a:t>Single-threaded event </a:t>
            </a:r>
            <a:r>
              <a:rPr lang="en-US" dirty="0" smtClean="0"/>
              <a:t>loop</a:t>
            </a:r>
            <a:endParaRPr lang="en-US" dirty="0"/>
          </a:p>
        </p:txBody>
      </p:sp>
      <p:grpSp>
        <p:nvGrpSpPr>
          <p:cNvPr id="84" name="Group 83"/>
          <p:cNvGrpSpPr/>
          <p:nvPr/>
        </p:nvGrpSpPr>
        <p:grpSpPr>
          <a:xfrm>
            <a:off x="4356160" y="2739483"/>
            <a:ext cx="7554845" cy="3062528"/>
            <a:chOff x="4169302" y="3242982"/>
            <a:chExt cx="7407383" cy="3002751"/>
          </a:xfrm>
        </p:grpSpPr>
        <p:sp>
          <p:nvSpPr>
            <p:cNvPr id="85" name="Rectangle 84"/>
            <p:cNvSpPr/>
            <p:nvPr>
              <p:custDataLst>
                <p:tags r:id="rId8"/>
              </p:custDataLst>
            </p:nvPr>
          </p:nvSpPr>
          <p:spPr bwMode="auto">
            <a:xfrm>
              <a:off x="4261485" y="3776853"/>
              <a:ext cx="7315200" cy="2468880"/>
            </a:xfrm>
            <a:prstGeom prst="rect">
              <a:avLst/>
            </a:prstGeom>
            <a:solidFill>
              <a:srgbClr val="94C949"/>
            </a:solidFill>
            <a:ln w="10795" cap="flat" cmpd="sng" algn="ctr">
              <a:solidFill>
                <a:srgbClr val="94C949">
                  <a:shade val="50000"/>
                </a:srgbClr>
              </a:solidFill>
              <a:prstDash val="solid"/>
              <a:headEnd type="none" w="med" len="med"/>
              <a:tailEnd type="none" w="med" len="med"/>
            </a:ln>
            <a:effectLst/>
          </p:spPr>
          <p:txBody>
            <a:bodyPr vert="horz" wrap="square" lIns="93224" tIns="46613" rIns="93224" bIns="46613" numCol="1" spcCol="0" rtlCol="0" anchor="t" anchorCtr="0" compatLnSpc="1">
              <a:prstTxWarp prst="textNoShape">
                <a:avLst/>
              </a:prstTxWarp>
            </a:bodyPr>
            <a:lstStyle/>
            <a:p>
              <a:pPr algn="ctr" defTabSz="931972" fontAlgn="base">
                <a:spcBef>
                  <a:spcPct val="0"/>
                </a:spcBef>
                <a:spcAft>
                  <a:spcPct val="0"/>
                </a:spcAft>
                <a:defRPr/>
              </a:pPr>
              <a:endParaRPr lang="en-US" sz="2856" kern="0" dirty="0">
                <a:ln>
                  <a:solidFill>
                    <a:srgbClr val="FFFFFF">
                      <a:alpha val="0"/>
                    </a:srgbClr>
                  </a:solidFill>
                </a:ln>
                <a:solidFill>
                  <a:srgbClr val="595959"/>
                </a:solidFill>
                <a:latin typeface="Segoe UI"/>
              </a:endParaRPr>
            </a:p>
          </p:txBody>
        </p:sp>
        <p:sp>
          <p:nvSpPr>
            <p:cNvPr id="86" name="Rectangle 85"/>
            <p:cNvSpPr/>
            <p:nvPr/>
          </p:nvSpPr>
          <p:spPr>
            <a:xfrm>
              <a:off x="4169302" y="3242982"/>
              <a:ext cx="2064989" cy="531812"/>
            </a:xfrm>
            <a:prstGeom prst="rect">
              <a:avLst/>
            </a:prstGeom>
          </p:spPr>
          <p:txBody>
            <a:bodyPr wrap="none">
              <a:spAutoFit/>
            </a:bodyPr>
            <a:lstStyle/>
            <a:p>
              <a:pPr defTabSz="1243245">
                <a:defRPr/>
              </a:pPr>
              <a:r>
                <a:rPr lang="en-US" sz="2856" kern="0" dirty="0">
                  <a:ln>
                    <a:solidFill>
                      <a:srgbClr val="FFFFFF">
                        <a:alpha val="0"/>
                      </a:srgbClr>
                    </a:solidFill>
                  </a:ln>
                  <a:solidFill>
                    <a:srgbClr val="FFFFFF"/>
                  </a:solidFill>
                  <a:latin typeface="Segoe UI Light" pitchFamily="34" charset="0"/>
                </a:rPr>
                <a:t>Work queue</a:t>
              </a:r>
            </a:p>
          </p:txBody>
        </p:sp>
      </p:grpSp>
      <p:grpSp>
        <p:nvGrpSpPr>
          <p:cNvPr id="88" name="Group 87"/>
          <p:cNvGrpSpPr/>
          <p:nvPr/>
        </p:nvGrpSpPr>
        <p:grpSpPr>
          <a:xfrm>
            <a:off x="530328" y="3278930"/>
            <a:ext cx="2424769" cy="2516525"/>
            <a:chOff x="517525" y="3771900"/>
            <a:chExt cx="2377440" cy="2467405"/>
          </a:xfrm>
        </p:grpSpPr>
        <p:sp>
          <p:nvSpPr>
            <p:cNvPr id="89" name="Rectangle 88"/>
            <p:cNvSpPr/>
            <p:nvPr>
              <p:custDataLst>
                <p:tags r:id="rId6"/>
              </p:custDataLst>
            </p:nvPr>
          </p:nvSpPr>
          <p:spPr bwMode="auto">
            <a:xfrm>
              <a:off x="517525" y="3771900"/>
              <a:ext cx="2377440" cy="2467405"/>
            </a:xfrm>
            <a:prstGeom prst="rect">
              <a:avLst/>
            </a:prstGeom>
            <a:solidFill>
              <a:srgbClr val="E7B921"/>
            </a:solidFill>
            <a:ln w="9525" cap="flat" cmpd="sng" algn="ctr">
              <a:noFill/>
              <a:prstDash val="solid"/>
              <a:headEnd type="none" w="med" len="med"/>
              <a:tailEnd type="none" w="med" len="med"/>
            </a:ln>
            <a:effectLst/>
          </p:spPr>
          <p:txBody>
            <a:bodyPr vert="horz" wrap="square" lIns="93256" tIns="93260" rIns="93256" bIns="93260" numCol="1" rtlCol="0" anchor="b" anchorCtr="0" compatLnSpc="1">
              <a:prstTxWarp prst="textNoShape">
                <a:avLst/>
              </a:prstTxWarp>
            </a:bodyPr>
            <a:lstStyle/>
            <a:p>
              <a:pPr defTabSz="931972" fontAlgn="base">
                <a:spcBef>
                  <a:spcPct val="0"/>
                </a:spcBef>
                <a:spcAft>
                  <a:spcPct val="0"/>
                </a:spcAft>
                <a:defRPr/>
              </a:pPr>
              <a:r>
                <a:rPr lang="en-US" sz="2448" kern="0" dirty="0">
                  <a:ln>
                    <a:solidFill>
                      <a:srgbClr val="FFFFFF">
                        <a:alpha val="0"/>
                      </a:srgbClr>
                    </a:solidFill>
                  </a:ln>
                  <a:solidFill>
                    <a:srgbClr val="FFFFFF"/>
                  </a:solidFill>
                  <a:latin typeface="Segoe UI"/>
                </a:rPr>
                <a:t>The one-and-only thread</a:t>
              </a:r>
            </a:p>
          </p:txBody>
        </p:sp>
        <p:grpSp>
          <p:nvGrpSpPr>
            <p:cNvPr id="90" name="Group 89"/>
            <p:cNvGrpSpPr/>
            <p:nvPr>
              <p:custDataLst>
                <p:tags r:id="rId7"/>
              </p:custDataLst>
            </p:nvPr>
          </p:nvGrpSpPr>
          <p:grpSpPr>
            <a:xfrm>
              <a:off x="1000553" y="3918603"/>
              <a:ext cx="1411385" cy="1192436"/>
              <a:chOff x="1239258" y="3681726"/>
              <a:chExt cx="1411385" cy="1192436"/>
            </a:xfrm>
          </p:grpSpPr>
          <p:sp>
            <p:nvSpPr>
              <p:cNvPr id="91" name="Freeform 9"/>
              <p:cNvSpPr>
                <a:spLocks/>
              </p:cNvSpPr>
              <p:nvPr/>
            </p:nvSpPr>
            <p:spPr bwMode="auto">
              <a:xfrm>
                <a:off x="1320101" y="3836676"/>
                <a:ext cx="1253068" cy="1037486"/>
              </a:xfrm>
              <a:custGeom>
                <a:avLst/>
                <a:gdLst>
                  <a:gd name="T0" fmla="*/ 711 w 743"/>
                  <a:gd name="T1" fmla="*/ 0 h 615"/>
                  <a:gd name="T2" fmla="*/ 701 w 743"/>
                  <a:gd name="T3" fmla="*/ 75 h 615"/>
                  <a:gd name="T4" fmla="*/ 674 w 743"/>
                  <a:gd name="T5" fmla="*/ 133 h 615"/>
                  <a:gd name="T6" fmla="*/ 638 w 743"/>
                  <a:gd name="T7" fmla="*/ 174 h 615"/>
                  <a:gd name="T8" fmla="*/ 598 w 743"/>
                  <a:gd name="T9" fmla="*/ 187 h 615"/>
                  <a:gd name="T10" fmla="*/ 558 w 743"/>
                  <a:gd name="T11" fmla="*/ 174 h 615"/>
                  <a:gd name="T12" fmla="*/ 529 w 743"/>
                  <a:gd name="T13" fmla="*/ 137 h 615"/>
                  <a:gd name="T14" fmla="*/ 510 w 743"/>
                  <a:gd name="T15" fmla="*/ 87 h 615"/>
                  <a:gd name="T16" fmla="*/ 500 w 743"/>
                  <a:gd name="T17" fmla="*/ 33 h 615"/>
                  <a:gd name="T18" fmla="*/ 463 w 743"/>
                  <a:gd name="T19" fmla="*/ 64 h 615"/>
                  <a:gd name="T20" fmla="*/ 444 w 743"/>
                  <a:gd name="T21" fmla="*/ 119 h 615"/>
                  <a:gd name="T22" fmla="*/ 418 w 743"/>
                  <a:gd name="T23" fmla="*/ 161 h 615"/>
                  <a:gd name="T24" fmla="*/ 387 w 743"/>
                  <a:gd name="T25" fmla="*/ 184 h 615"/>
                  <a:gd name="T26" fmla="*/ 354 w 743"/>
                  <a:gd name="T27" fmla="*/ 184 h 615"/>
                  <a:gd name="T28" fmla="*/ 321 w 743"/>
                  <a:gd name="T29" fmla="*/ 159 h 615"/>
                  <a:gd name="T30" fmla="*/ 295 w 743"/>
                  <a:gd name="T31" fmla="*/ 113 h 615"/>
                  <a:gd name="T32" fmla="*/ 276 w 743"/>
                  <a:gd name="T33" fmla="*/ 53 h 615"/>
                  <a:gd name="T34" fmla="*/ 240 w 743"/>
                  <a:gd name="T35" fmla="*/ 19 h 615"/>
                  <a:gd name="T36" fmla="*/ 227 w 743"/>
                  <a:gd name="T37" fmla="*/ 85 h 615"/>
                  <a:gd name="T38" fmla="*/ 204 w 743"/>
                  <a:gd name="T39" fmla="*/ 138 h 615"/>
                  <a:gd name="T40" fmla="*/ 174 w 743"/>
                  <a:gd name="T41" fmla="*/ 174 h 615"/>
                  <a:gd name="T42" fmla="*/ 140 w 743"/>
                  <a:gd name="T43" fmla="*/ 187 h 615"/>
                  <a:gd name="T44" fmla="*/ 128 w 743"/>
                  <a:gd name="T45" fmla="*/ 186 h 615"/>
                  <a:gd name="T46" fmla="*/ 114 w 743"/>
                  <a:gd name="T47" fmla="*/ 181 h 615"/>
                  <a:gd name="T48" fmla="*/ 101 w 743"/>
                  <a:gd name="T49" fmla="*/ 173 h 615"/>
                  <a:gd name="T50" fmla="*/ 89 w 743"/>
                  <a:gd name="T51" fmla="*/ 162 h 615"/>
                  <a:gd name="T52" fmla="*/ 66 w 743"/>
                  <a:gd name="T53" fmla="*/ 131 h 615"/>
                  <a:gd name="T54" fmla="*/ 47 w 743"/>
                  <a:gd name="T55" fmla="*/ 93 h 615"/>
                  <a:gd name="T56" fmla="*/ 36 w 743"/>
                  <a:gd name="T57" fmla="*/ 48 h 615"/>
                  <a:gd name="T58" fmla="*/ 32 w 743"/>
                  <a:gd name="T59" fmla="*/ 0 h 615"/>
                  <a:gd name="T60" fmla="*/ 0 w 743"/>
                  <a:gd name="T61" fmla="*/ 615 h 615"/>
                  <a:gd name="T62" fmla="*/ 727 w 743"/>
                  <a:gd name="T63" fmla="*/ 615 h 615"/>
                  <a:gd name="T64" fmla="*/ 743 w 743"/>
                  <a:gd name="T65" fmla="*/ 615 h 615"/>
                  <a:gd name="T66" fmla="*/ 743 w 743"/>
                  <a:gd name="T67" fmla="*/ 300 h 615"/>
                  <a:gd name="T68" fmla="*/ 743 w 743"/>
                  <a:gd name="T6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3" h="615">
                    <a:moveTo>
                      <a:pt x="743" y="0"/>
                    </a:moveTo>
                    <a:lnTo>
                      <a:pt x="711" y="0"/>
                    </a:lnTo>
                    <a:lnTo>
                      <a:pt x="709" y="39"/>
                    </a:lnTo>
                    <a:lnTo>
                      <a:pt x="701" y="75"/>
                    </a:lnTo>
                    <a:lnTo>
                      <a:pt x="689" y="106"/>
                    </a:lnTo>
                    <a:lnTo>
                      <a:pt x="674" y="133"/>
                    </a:lnTo>
                    <a:lnTo>
                      <a:pt x="657" y="156"/>
                    </a:lnTo>
                    <a:lnTo>
                      <a:pt x="638" y="174"/>
                    </a:lnTo>
                    <a:lnTo>
                      <a:pt x="618" y="184"/>
                    </a:lnTo>
                    <a:lnTo>
                      <a:pt x="598" y="187"/>
                    </a:lnTo>
                    <a:lnTo>
                      <a:pt x="576" y="184"/>
                    </a:lnTo>
                    <a:lnTo>
                      <a:pt x="558" y="174"/>
                    </a:lnTo>
                    <a:lnTo>
                      <a:pt x="541" y="158"/>
                    </a:lnTo>
                    <a:lnTo>
                      <a:pt x="529" y="137"/>
                    </a:lnTo>
                    <a:lnTo>
                      <a:pt x="518" y="113"/>
                    </a:lnTo>
                    <a:lnTo>
                      <a:pt x="510" y="87"/>
                    </a:lnTo>
                    <a:lnTo>
                      <a:pt x="505" y="60"/>
                    </a:lnTo>
                    <a:lnTo>
                      <a:pt x="500" y="33"/>
                    </a:lnTo>
                    <a:lnTo>
                      <a:pt x="469" y="33"/>
                    </a:lnTo>
                    <a:lnTo>
                      <a:pt x="463" y="64"/>
                    </a:lnTo>
                    <a:lnTo>
                      <a:pt x="454" y="94"/>
                    </a:lnTo>
                    <a:lnTo>
                      <a:pt x="444" y="119"/>
                    </a:lnTo>
                    <a:lnTo>
                      <a:pt x="432" y="143"/>
                    </a:lnTo>
                    <a:lnTo>
                      <a:pt x="418" y="161"/>
                    </a:lnTo>
                    <a:lnTo>
                      <a:pt x="403" y="176"/>
                    </a:lnTo>
                    <a:lnTo>
                      <a:pt x="387" y="184"/>
                    </a:lnTo>
                    <a:lnTo>
                      <a:pt x="371" y="187"/>
                    </a:lnTo>
                    <a:lnTo>
                      <a:pt x="354" y="184"/>
                    </a:lnTo>
                    <a:lnTo>
                      <a:pt x="337" y="174"/>
                    </a:lnTo>
                    <a:lnTo>
                      <a:pt x="321" y="159"/>
                    </a:lnTo>
                    <a:lnTo>
                      <a:pt x="308" y="138"/>
                    </a:lnTo>
                    <a:lnTo>
                      <a:pt x="295" y="113"/>
                    </a:lnTo>
                    <a:lnTo>
                      <a:pt x="284" y="85"/>
                    </a:lnTo>
                    <a:lnTo>
                      <a:pt x="276" y="53"/>
                    </a:lnTo>
                    <a:lnTo>
                      <a:pt x="272" y="19"/>
                    </a:lnTo>
                    <a:lnTo>
                      <a:pt x="240" y="19"/>
                    </a:lnTo>
                    <a:lnTo>
                      <a:pt x="235" y="53"/>
                    </a:lnTo>
                    <a:lnTo>
                      <a:pt x="227" y="85"/>
                    </a:lnTo>
                    <a:lnTo>
                      <a:pt x="216" y="113"/>
                    </a:lnTo>
                    <a:lnTo>
                      <a:pt x="204" y="138"/>
                    </a:lnTo>
                    <a:lnTo>
                      <a:pt x="190" y="159"/>
                    </a:lnTo>
                    <a:lnTo>
                      <a:pt x="174" y="174"/>
                    </a:lnTo>
                    <a:lnTo>
                      <a:pt x="158" y="184"/>
                    </a:lnTo>
                    <a:lnTo>
                      <a:pt x="140" y="187"/>
                    </a:lnTo>
                    <a:lnTo>
                      <a:pt x="134" y="187"/>
                    </a:lnTo>
                    <a:lnTo>
                      <a:pt x="128" y="186"/>
                    </a:lnTo>
                    <a:lnTo>
                      <a:pt x="121" y="184"/>
                    </a:lnTo>
                    <a:lnTo>
                      <a:pt x="114" y="181"/>
                    </a:lnTo>
                    <a:lnTo>
                      <a:pt x="107" y="177"/>
                    </a:lnTo>
                    <a:lnTo>
                      <a:pt x="101" y="173"/>
                    </a:lnTo>
                    <a:lnTo>
                      <a:pt x="94" y="168"/>
                    </a:lnTo>
                    <a:lnTo>
                      <a:pt x="89" y="162"/>
                    </a:lnTo>
                    <a:lnTo>
                      <a:pt x="76" y="148"/>
                    </a:lnTo>
                    <a:lnTo>
                      <a:pt x="66" y="131"/>
                    </a:lnTo>
                    <a:lnTo>
                      <a:pt x="55" y="113"/>
                    </a:lnTo>
                    <a:lnTo>
                      <a:pt x="47" y="93"/>
                    </a:lnTo>
                    <a:lnTo>
                      <a:pt x="41" y="71"/>
                    </a:lnTo>
                    <a:lnTo>
                      <a:pt x="36" y="48"/>
                    </a:lnTo>
                    <a:lnTo>
                      <a:pt x="33" y="24"/>
                    </a:lnTo>
                    <a:lnTo>
                      <a:pt x="32" y="0"/>
                    </a:lnTo>
                    <a:lnTo>
                      <a:pt x="0" y="0"/>
                    </a:lnTo>
                    <a:lnTo>
                      <a:pt x="0" y="615"/>
                    </a:lnTo>
                    <a:lnTo>
                      <a:pt x="727" y="615"/>
                    </a:lnTo>
                    <a:lnTo>
                      <a:pt x="727" y="615"/>
                    </a:lnTo>
                    <a:lnTo>
                      <a:pt x="743" y="615"/>
                    </a:lnTo>
                    <a:lnTo>
                      <a:pt x="743" y="615"/>
                    </a:lnTo>
                    <a:lnTo>
                      <a:pt x="743" y="511"/>
                    </a:lnTo>
                    <a:lnTo>
                      <a:pt x="743" y="300"/>
                    </a:lnTo>
                    <a:lnTo>
                      <a:pt x="743" y="93"/>
                    </a:lnTo>
                    <a:lnTo>
                      <a:pt x="743" y="0"/>
                    </a:lnTo>
                    <a:close/>
                  </a:path>
                </a:pathLst>
              </a:custGeom>
              <a:solidFill>
                <a:srgbClr val="000000"/>
              </a:solid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92" name="Freeform 10"/>
              <p:cNvSpPr>
                <a:spLocks/>
              </p:cNvSpPr>
              <p:nvPr/>
            </p:nvSpPr>
            <p:spPr bwMode="auto">
              <a:xfrm>
                <a:off x="1377365" y="4001730"/>
                <a:ext cx="1141909" cy="771378"/>
              </a:xfrm>
              <a:custGeom>
                <a:avLst/>
                <a:gdLst>
                  <a:gd name="T0" fmla="*/ 43 w 679"/>
                  <a:gd name="T1" fmla="*/ 94 h 456"/>
                  <a:gd name="T2" fmla="*/ 61 w 679"/>
                  <a:gd name="T3" fmla="*/ 107 h 456"/>
                  <a:gd name="T4" fmla="*/ 80 w 679"/>
                  <a:gd name="T5" fmla="*/ 115 h 456"/>
                  <a:gd name="T6" fmla="*/ 98 w 679"/>
                  <a:gd name="T7" fmla="*/ 120 h 456"/>
                  <a:gd name="T8" fmla="*/ 128 w 679"/>
                  <a:gd name="T9" fmla="*/ 117 h 456"/>
                  <a:gd name="T10" fmla="*/ 163 w 679"/>
                  <a:gd name="T11" fmla="*/ 99 h 456"/>
                  <a:gd name="T12" fmla="*/ 191 w 679"/>
                  <a:gd name="T13" fmla="*/ 67 h 456"/>
                  <a:gd name="T14" fmla="*/ 214 w 679"/>
                  <a:gd name="T15" fmla="*/ 24 h 456"/>
                  <a:gd name="T16" fmla="*/ 233 w 679"/>
                  <a:gd name="T17" fmla="*/ 24 h 456"/>
                  <a:gd name="T18" fmla="*/ 256 w 679"/>
                  <a:gd name="T19" fmla="*/ 67 h 456"/>
                  <a:gd name="T20" fmla="*/ 285 w 679"/>
                  <a:gd name="T21" fmla="*/ 99 h 456"/>
                  <a:gd name="T22" fmla="*/ 319 w 679"/>
                  <a:gd name="T23" fmla="*/ 117 h 456"/>
                  <a:gd name="T24" fmla="*/ 357 w 679"/>
                  <a:gd name="T25" fmla="*/ 117 h 456"/>
                  <a:gd name="T26" fmla="*/ 391 w 679"/>
                  <a:gd name="T27" fmla="*/ 101 h 456"/>
                  <a:gd name="T28" fmla="*/ 420 w 679"/>
                  <a:gd name="T29" fmla="*/ 70 h 456"/>
                  <a:gd name="T30" fmla="*/ 441 w 679"/>
                  <a:gd name="T31" fmla="*/ 31 h 456"/>
                  <a:gd name="T32" fmla="*/ 462 w 679"/>
                  <a:gd name="T33" fmla="*/ 39 h 456"/>
                  <a:gd name="T34" fmla="*/ 489 w 679"/>
                  <a:gd name="T35" fmla="*/ 83 h 456"/>
                  <a:gd name="T36" fmla="*/ 520 w 679"/>
                  <a:gd name="T37" fmla="*/ 108 h 456"/>
                  <a:gd name="T38" fmla="*/ 551 w 679"/>
                  <a:gd name="T39" fmla="*/ 118 h 456"/>
                  <a:gd name="T40" fmla="*/ 576 w 679"/>
                  <a:gd name="T41" fmla="*/ 120 h 456"/>
                  <a:gd name="T42" fmla="*/ 597 w 679"/>
                  <a:gd name="T43" fmla="*/ 115 h 456"/>
                  <a:gd name="T44" fmla="*/ 617 w 679"/>
                  <a:gd name="T45" fmla="*/ 106 h 456"/>
                  <a:gd name="T46" fmla="*/ 635 w 679"/>
                  <a:gd name="T47" fmla="*/ 92 h 456"/>
                  <a:gd name="T48" fmla="*/ 649 w 679"/>
                  <a:gd name="T49" fmla="*/ 78 h 456"/>
                  <a:gd name="T50" fmla="*/ 658 w 679"/>
                  <a:gd name="T51" fmla="*/ 67 h 456"/>
                  <a:gd name="T52" fmla="*/ 667 w 679"/>
                  <a:gd name="T53" fmla="*/ 54 h 456"/>
                  <a:gd name="T54" fmla="*/ 675 w 679"/>
                  <a:gd name="T55" fmla="*/ 41 h 456"/>
                  <a:gd name="T56" fmla="*/ 679 w 679"/>
                  <a:gd name="T57" fmla="*/ 449 h 456"/>
                  <a:gd name="T58" fmla="*/ 657 w 679"/>
                  <a:gd name="T59" fmla="*/ 428 h 456"/>
                  <a:gd name="T60" fmla="*/ 627 w 679"/>
                  <a:gd name="T61" fmla="*/ 407 h 456"/>
                  <a:gd name="T62" fmla="*/ 592 w 679"/>
                  <a:gd name="T63" fmla="*/ 385 h 456"/>
                  <a:gd name="T64" fmla="*/ 552 w 679"/>
                  <a:gd name="T65" fmla="*/ 363 h 456"/>
                  <a:gd name="T66" fmla="*/ 507 w 679"/>
                  <a:gd name="T67" fmla="*/ 344 h 456"/>
                  <a:gd name="T68" fmla="*/ 456 w 679"/>
                  <a:gd name="T69" fmla="*/ 329 h 456"/>
                  <a:gd name="T70" fmla="*/ 403 w 679"/>
                  <a:gd name="T71" fmla="*/ 319 h 456"/>
                  <a:gd name="T72" fmla="*/ 346 w 679"/>
                  <a:gd name="T73" fmla="*/ 316 h 456"/>
                  <a:gd name="T74" fmla="*/ 286 w 679"/>
                  <a:gd name="T75" fmla="*/ 319 h 456"/>
                  <a:gd name="T76" fmla="*/ 229 w 679"/>
                  <a:gd name="T77" fmla="*/ 329 h 456"/>
                  <a:gd name="T78" fmla="*/ 178 w 679"/>
                  <a:gd name="T79" fmla="*/ 344 h 456"/>
                  <a:gd name="T80" fmla="*/ 130 w 679"/>
                  <a:gd name="T81" fmla="*/ 363 h 456"/>
                  <a:gd name="T82" fmla="*/ 88 w 679"/>
                  <a:gd name="T83" fmla="*/ 385 h 456"/>
                  <a:gd name="T84" fmla="*/ 52 w 679"/>
                  <a:gd name="T85" fmla="*/ 409 h 456"/>
                  <a:gd name="T86" fmla="*/ 22 w 679"/>
                  <a:gd name="T87" fmla="*/ 433 h 456"/>
                  <a:gd name="T88" fmla="*/ 0 w 679"/>
                  <a:gd name="T89" fmla="*/ 456 h 456"/>
                  <a:gd name="T90" fmla="*/ 4 w 679"/>
                  <a:gd name="T91" fmla="*/ 45 h 456"/>
                  <a:gd name="T92" fmla="*/ 12 w 679"/>
                  <a:gd name="T93" fmla="*/ 57 h 456"/>
                  <a:gd name="T94" fmla="*/ 20 w 679"/>
                  <a:gd name="T95" fmla="*/ 70 h 456"/>
                  <a:gd name="T96" fmla="*/ 30 w 679"/>
                  <a:gd name="T97" fmla="*/ 8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9" h="456">
                    <a:moveTo>
                      <a:pt x="35" y="86"/>
                    </a:moveTo>
                    <a:lnTo>
                      <a:pt x="43" y="94"/>
                    </a:lnTo>
                    <a:lnTo>
                      <a:pt x="52" y="101"/>
                    </a:lnTo>
                    <a:lnTo>
                      <a:pt x="61" y="107"/>
                    </a:lnTo>
                    <a:lnTo>
                      <a:pt x="70" y="112"/>
                    </a:lnTo>
                    <a:lnTo>
                      <a:pt x="80" y="115"/>
                    </a:lnTo>
                    <a:lnTo>
                      <a:pt x="89" y="117"/>
                    </a:lnTo>
                    <a:lnTo>
                      <a:pt x="98" y="120"/>
                    </a:lnTo>
                    <a:lnTo>
                      <a:pt x="108" y="120"/>
                    </a:lnTo>
                    <a:lnTo>
                      <a:pt x="128" y="117"/>
                    </a:lnTo>
                    <a:lnTo>
                      <a:pt x="145" y="110"/>
                    </a:lnTo>
                    <a:lnTo>
                      <a:pt x="163" y="99"/>
                    </a:lnTo>
                    <a:lnTo>
                      <a:pt x="178" y="85"/>
                    </a:lnTo>
                    <a:lnTo>
                      <a:pt x="191" y="67"/>
                    </a:lnTo>
                    <a:lnTo>
                      <a:pt x="204" y="47"/>
                    </a:lnTo>
                    <a:lnTo>
                      <a:pt x="214" y="24"/>
                    </a:lnTo>
                    <a:lnTo>
                      <a:pt x="224" y="0"/>
                    </a:lnTo>
                    <a:lnTo>
                      <a:pt x="233" y="24"/>
                    </a:lnTo>
                    <a:lnTo>
                      <a:pt x="243" y="47"/>
                    </a:lnTo>
                    <a:lnTo>
                      <a:pt x="256" y="67"/>
                    </a:lnTo>
                    <a:lnTo>
                      <a:pt x="270" y="85"/>
                    </a:lnTo>
                    <a:lnTo>
                      <a:pt x="285" y="99"/>
                    </a:lnTo>
                    <a:lnTo>
                      <a:pt x="302" y="110"/>
                    </a:lnTo>
                    <a:lnTo>
                      <a:pt x="319" y="117"/>
                    </a:lnTo>
                    <a:lnTo>
                      <a:pt x="339" y="120"/>
                    </a:lnTo>
                    <a:lnTo>
                      <a:pt x="357" y="117"/>
                    </a:lnTo>
                    <a:lnTo>
                      <a:pt x="375" y="110"/>
                    </a:lnTo>
                    <a:lnTo>
                      <a:pt x="391" y="101"/>
                    </a:lnTo>
                    <a:lnTo>
                      <a:pt x="406" y="87"/>
                    </a:lnTo>
                    <a:lnTo>
                      <a:pt x="420" y="70"/>
                    </a:lnTo>
                    <a:lnTo>
                      <a:pt x="431" y="52"/>
                    </a:lnTo>
                    <a:lnTo>
                      <a:pt x="441" y="31"/>
                    </a:lnTo>
                    <a:lnTo>
                      <a:pt x="451" y="8"/>
                    </a:lnTo>
                    <a:lnTo>
                      <a:pt x="462" y="39"/>
                    </a:lnTo>
                    <a:lnTo>
                      <a:pt x="475" y="63"/>
                    </a:lnTo>
                    <a:lnTo>
                      <a:pt x="489" y="83"/>
                    </a:lnTo>
                    <a:lnTo>
                      <a:pt x="504" y="98"/>
                    </a:lnTo>
                    <a:lnTo>
                      <a:pt x="520" y="108"/>
                    </a:lnTo>
                    <a:lnTo>
                      <a:pt x="535" y="115"/>
                    </a:lnTo>
                    <a:lnTo>
                      <a:pt x="551" y="118"/>
                    </a:lnTo>
                    <a:lnTo>
                      <a:pt x="566" y="120"/>
                    </a:lnTo>
                    <a:lnTo>
                      <a:pt x="576" y="120"/>
                    </a:lnTo>
                    <a:lnTo>
                      <a:pt x="587" y="117"/>
                    </a:lnTo>
                    <a:lnTo>
                      <a:pt x="597" y="115"/>
                    </a:lnTo>
                    <a:lnTo>
                      <a:pt x="606" y="110"/>
                    </a:lnTo>
                    <a:lnTo>
                      <a:pt x="617" y="106"/>
                    </a:lnTo>
                    <a:lnTo>
                      <a:pt x="626" y="100"/>
                    </a:lnTo>
                    <a:lnTo>
                      <a:pt x="635" y="92"/>
                    </a:lnTo>
                    <a:lnTo>
                      <a:pt x="644" y="84"/>
                    </a:lnTo>
                    <a:lnTo>
                      <a:pt x="649" y="78"/>
                    </a:lnTo>
                    <a:lnTo>
                      <a:pt x="654" y="72"/>
                    </a:lnTo>
                    <a:lnTo>
                      <a:pt x="658" y="67"/>
                    </a:lnTo>
                    <a:lnTo>
                      <a:pt x="663" y="61"/>
                    </a:lnTo>
                    <a:lnTo>
                      <a:pt x="667" y="54"/>
                    </a:lnTo>
                    <a:lnTo>
                      <a:pt x="671" y="48"/>
                    </a:lnTo>
                    <a:lnTo>
                      <a:pt x="675" y="41"/>
                    </a:lnTo>
                    <a:lnTo>
                      <a:pt x="679" y="34"/>
                    </a:lnTo>
                    <a:lnTo>
                      <a:pt x="679" y="449"/>
                    </a:lnTo>
                    <a:lnTo>
                      <a:pt x="669" y="439"/>
                    </a:lnTo>
                    <a:lnTo>
                      <a:pt x="657" y="428"/>
                    </a:lnTo>
                    <a:lnTo>
                      <a:pt x="643" y="418"/>
                    </a:lnTo>
                    <a:lnTo>
                      <a:pt x="627" y="407"/>
                    </a:lnTo>
                    <a:lnTo>
                      <a:pt x="611" y="396"/>
                    </a:lnTo>
                    <a:lnTo>
                      <a:pt x="592" y="385"/>
                    </a:lnTo>
                    <a:lnTo>
                      <a:pt x="573" y="374"/>
                    </a:lnTo>
                    <a:lnTo>
                      <a:pt x="552" y="363"/>
                    </a:lnTo>
                    <a:lnTo>
                      <a:pt x="530" y="354"/>
                    </a:lnTo>
                    <a:lnTo>
                      <a:pt x="507" y="344"/>
                    </a:lnTo>
                    <a:lnTo>
                      <a:pt x="482" y="336"/>
                    </a:lnTo>
                    <a:lnTo>
                      <a:pt x="456" y="329"/>
                    </a:lnTo>
                    <a:lnTo>
                      <a:pt x="430" y="324"/>
                    </a:lnTo>
                    <a:lnTo>
                      <a:pt x="403" y="319"/>
                    </a:lnTo>
                    <a:lnTo>
                      <a:pt x="375" y="317"/>
                    </a:lnTo>
                    <a:lnTo>
                      <a:pt x="346" y="316"/>
                    </a:lnTo>
                    <a:lnTo>
                      <a:pt x="316" y="317"/>
                    </a:lnTo>
                    <a:lnTo>
                      <a:pt x="286" y="319"/>
                    </a:lnTo>
                    <a:lnTo>
                      <a:pt x="257" y="324"/>
                    </a:lnTo>
                    <a:lnTo>
                      <a:pt x="229" y="329"/>
                    </a:lnTo>
                    <a:lnTo>
                      <a:pt x="203" y="336"/>
                    </a:lnTo>
                    <a:lnTo>
                      <a:pt x="178" y="344"/>
                    </a:lnTo>
                    <a:lnTo>
                      <a:pt x="153" y="354"/>
                    </a:lnTo>
                    <a:lnTo>
                      <a:pt x="130" y="363"/>
                    </a:lnTo>
                    <a:lnTo>
                      <a:pt x="108" y="373"/>
                    </a:lnTo>
                    <a:lnTo>
                      <a:pt x="88" y="385"/>
                    </a:lnTo>
                    <a:lnTo>
                      <a:pt x="69" y="396"/>
                    </a:lnTo>
                    <a:lnTo>
                      <a:pt x="52" y="409"/>
                    </a:lnTo>
                    <a:lnTo>
                      <a:pt x="36" y="420"/>
                    </a:lnTo>
                    <a:lnTo>
                      <a:pt x="22" y="433"/>
                    </a:lnTo>
                    <a:lnTo>
                      <a:pt x="10" y="445"/>
                    </a:lnTo>
                    <a:lnTo>
                      <a:pt x="0" y="456"/>
                    </a:lnTo>
                    <a:lnTo>
                      <a:pt x="0" y="38"/>
                    </a:lnTo>
                    <a:lnTo>
                      <a:pt x="4" y="45"/>
                    </a:lnTo>
                    <a:lnTo>
                      <a:pt x="7" y="52"/>
                    </a:lnTo>
                    <a:lnTo>
                      <a:pt x="12" y="57"/>
                    </a:lnTo>
                    <a:lnTo>
                      <a:pt x="16" y="63"/>
                    </a:lnTo>
                    <a:lnTo>
                      <a:pt x="20" y="70"/>
                    </a:lnTo>
                    <a:lnTo>
                      <a:pt x="24" y="76"/>
                    </a:lnTo>
                    <a:lnTo>
                      <a:pt x="30" y="80"/>
                    </a:lnTo>
                    <a:lnTo>
                      <a:pt x="35" y="86"/>
                    </a:lnTo>
                    <a:close/>
                  </a:path>
                </a:pathLst>
              </a:custGeom>
              <a:solidFill>
                <a:srgbClr val="E7B921"/>
              </a:solidFill>
              <a:ln w="9525">
                <a:solidFill>
                  <a:srgbClr val="E7B921"/>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93" name="Freeform 11"/>
              <p:cNvSpPr>
                <a:spLocks/>
              </p:cNvSpPr>
              <p:nvPr/>
            </p:nvSpPr>
            <p:spPr bwMode="auto">
              <a:xfrm>
                <a:off x="1323469" y="4362155"/>
                <a:ext cx="1249699" cy="279582"/>
              </a:xfrm>
              <a:custGeom>
                <a:avLst/>
                <a:gdLst>
                  <a:gd name="T0" fmla="*/ 732 w 741"/>
                  <a:gd name="T1" fmla="*/ 135 h 166"/>
                  <a:gd name="T2" fmla="*/ 705 w 741"/>
                  <a:gd name="T3" fmla="*/ 113 h 166"/>
                  <a:gd name="T4" fmla="*/ 671 w 741"/>
                  <a:gd name="T5" fmla="*/ 90 h 166"/>
                  <a:gd name="T6" fmla="*/ 629 w 741"/>
                  <a:gd name="T7" fmla="*/ 66 h 166"/>
                  <a:gd name="T8" fmla="*/ 582 w 741"/>
                  <a:gd name="T9" fmla="*/ 44 h 166"/>
                  <a:gd name="T10" fmla="*/ 528 w 741"/>
                  <a:gd name="T11" fmla="*/ 24 h 166"/>
                  <a:gd name="T12" fmla="*/ 470 w 741"/>
                  <a:gd name="T13" fmla="*/ 9 h 166"/>
                  <a:gd name="T14" fmla="*/ 409 w 741"/>
                  <a:gd name="T15" fmla="*/ 1 h 166"/>
                  <a:gd name="T16" fmla="*/ 346 w 741"/>
                  <a:gd name="T17" fmla="*/ 1 h 166"/>
                  <a:gd name="T18" fmla="*/ 286 w 741"/>
                  <a:gd name="T19" fmla="*/ 8 h 166"/>
                  <a:gd name="T20" fmla="*/ 227 w 741"/>
                  <a:gd name="T21" fmla="*/ 21 h 166"/>
                  <a:gd name="T22" fmla="*/ 172 w 741"/>
                  <a:gd name="T23" fmla="*/ 38 h 166"/>
                  <a:gd name="T24" fmla="*/ 122 w 741"/>
                  <a:gd name="T25" fmla="*/ 58 h 166"/>
                  <a:gd name="T26" fmla="*/ 77 w 741"/>
                  <a:gd name="T27" fmla="*/ 81 h 166"/>
                  <a:gd name="T28" fmla="*/ 40 w 741"/>
                  <a:gd name="T29" fmla="*/ 104 h 166"/>
                  <a:gd name="T30" fmla="*/ 12 w 741"/>
                  <a:gd name="T31" fmla="*/ 127 h 166"/>
                  <a:gd name="T32" fmla="*/ 23 w 741"/>
                  <a:gd name="T33" fmla="*/ 160 h 166"/>
                  <a:gd name="T34" fmla="*/ 46 w 741"/>
                  <a:gd name="T35" fmla="*/ 139 h 166"/>
                  <a:gd name="T36" fmla="*/ 77 w 741"/>
                  <a:gd name="T37" fmla="*/ 117 h 166"/>
                  <a:gd name="T38" fmla="*/ 115 w 741"/>
                  <a:gd name="T39" fmla="*/ 97 h 166"/>
                  <a:gd name="T40" fmla="*/ 160 w 741"/>
                  <a:gd name="T41" fmla="*/ 76 h 166"/>
                  <a:gd name="T42" fmla="*/ 210 w 741"/>
                  <a:gd name="T43" fmla="*/ 59 h 166"/>
                  <a:gd name="T44" fmla="*/ 264 w 741"/>
                  <a:gd name="T45" fmla="*/ 45 h 166"/>
                  <a:gd name="T46" fmla="*/ 319 w 741"/>
                  <a:gd name="T47" fmla="*/ 36 h 166"/>
                  <a:gd name="T48" fmla="*/ 377 w 741"/>
                  <a:gd name="T49" fmla="*/ 32 h 166"/>
                  <a:gd name="T50" fmla="*/ 436 w 741"/>
                  <a:gd name="T51" fmla="*/ 37 h 166"/>
                  <a:gd name="T52" fmla="*/ 492 w 741"/>
                  <a:gd name="T53" fmla="*/ 47 h 166"/>
                  <a:gd name="T54" fmla="*/ 544 w 741"/>
                  <a:gd name="T55" fmla="*/ 63 h 166"/>
                  <a:gd name="T56" fmla="*/ 592 w 741"/>
                  <a:gd name="T57" fmla="*/ 83 h 166"/>
                  <a:gd name="T58" fmla="*/ 634 w 741"/>
                  <a:gd name="T59" fmla="*/ 105 h 166"/>
                  <a:gd name="T60" fmla="*/ 670 w 741"/>
                  <a:gd name="T61" fmla="*/ 128 h 166"/>
                  <a:gd name="T62" fmla="*/ 698 w 741"/>
                  <a:gd name="T63" fmla="*/ 149 h 166"/>
                  <a:gd name="T64" fmla="*/ 718 w 74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1" h="166">
                    <a:moveTo>
                      <a:pt x="741" y="144"/>
                    </a:moveTo>
                    <a:lnTo>
                      <a:pt x="732" y="135"/>
                    </a:lnTo>
                    <a:lnTo>
                      <a:pt x="719" y="124"/>
                    </a:lnTo>
                    <a:lnTo>
                      <a:pt x="705" y="113"/>
                    </a:lnTo>
                    <a:lnTo>
                      <a:pt x="689" y="101"/>
                    </a:lnTo>
                    <a:lnTo>
                      <a:pt x="671" y="90"/>
                    </a:lnTo>
                    <a:lnTo>
                      <a:pt x="651" y="77"/>
                    </a:lnTo>
                    <a:lnTo>
                      <a:pt x="629" y="66"/>
                    </a:lnTo>
                    <a:lnTo>
                      <a:pt x="606" y="54"/>
                    </a:lnTo>
                    <a:lnTo>
                      <a:pt x="582" y="44"/>
                    </a:lnTo>
                    <a:lnTo>
                      <a:pt x="555" y="33"/>
                    </a:lnTo>
                    <a:lnTo>
                      <a:pt x="528" y="24"/>
                    </a:lnTo>
                    <a:lnTo>
                      <a:pt x="500" y="16"/>
                    </a:lnTo>
                    <a:lnTo>
                      <a:pt x="470" y="9"/>
                    </a:lnTo>
                    <a:lnTo>
                      <a:pt x="440" y="5"/>
                    </a:lnTo>
                    <a:lnTo>
                      <a:pt x="409" y="1"/>
                    </a:lnTo>
                    <a:lnTo>
                      <a:pt x="377" y="0"/>
                    </a:lnTo>
                    <a:lnTo>
                      <a:pt x="346" y="1"/>
                    </a:lnTo>
                    <a:lnTo>
                      <a:pt x="316" y="3"/>
                    </a:lnTo>
                    <a:lnTo>
                      <a:pt x="286" y="8"/>
                    </a:lnTo>
                    <a:lnTo>
                      <a:pt x="256" y="14"/>
                    </a:lnTo>
                    <a:lnTo>
                      <a:pt x="227" y="21"/>
                    </a:lnTo>
                    <a:lnTo>
                      <a:pt x="199" y="29"/>
                    </a:lnTo>
                    <a:lnTo>
                      <a:pt x="172" y="38"/>
                    </a:lnTo>
                    <a:lnTo>
                      <a:pt x="146" y="47"/>
                    </a:lnTo>
                    <a:lnTo>
                      <a:pt x="122" y="58"/>
                    </a:lnTo>
                    <a:lnTo>
                      <a:pt x="99" y="69"/>
                    </a:lnTo>
                    <a:lnTo>
                      <a:pt x="77" y="81"/>
                    </a:lnTo>
                    <a:lnTo>
                      <a:pt x="58" y="92"/>
                    </a:lnTo>
                    <a:lnTo>
                      <a:pt x="40" y="104"/>
                    </a:lnTo>
                    <a:lnTo>
                      <a:pt x="24" y="115"/>
                    </a:lnTo>
                    <a:lnTo>
                      <a:pt x="12" y="127"/>
                    </a:lnTo>
                    <a:lnTo>
                      <a:pt x="0" y="138"/>
                    </a:lnTo>
                    <a:lnTo>
                      <a:pt x="23" y="160"/>
                    </a:lnTo>
                    <a:lnTo>
                      <a:pt x="33" y="150"/>
                    </a:lnTo>
                    <a:lnTo>
                      <a:pt x="46" y="139"/>
                    </a:lnTo>
                    <a:lnTo>
                      <a:pt x="60" y="129"/>
                    </a:lnTo>
                    <a:lnTo>
                      <a:pt x="77" y="117"/>
                    </a:lnTo>
                    <a:lnTo>
                      <a:pt x="96" y="107"/>
                    </a:lnTo>
                    <a:lnTo>
                      <a:pt x="115" y="97"/>
                    </a:lnTo>
                    <a:lnTo>
                      <a:pt x="137" y="86"/>
                    </a:lnTo>
                    <a:lnTo>
                      <a:pt x="160" y="76"/>
                    </a:lnTo>
                    <a:lnTo>
                      <a:pt x="184" y="67"/>
                    </a:lnTo>
                    <a:lnTo>
                      <a:pt x="210" y="59"/>
                    </a:lnTo>
                    <a:lnTo>
                      <a:pt x="236" y="51"/>
                    </a:lnTo>
                    <a:lnTo>
                      <a:pt x="264" y="45"/>
                    </a:lnTo>
                    <a:lnTo>
                      <a:pt x="292" y="39"/>
                    </a:lnTo>
                    <a:lnTo>
                      <a:pt x="319" y="36"/>
                    </a:lnTo>
                    <a:lnTo>
                      <a:pt x="348" y="33"/>
                    </a:lnTo>
                    <a:lnTo>
                      <a:pt x="377" y="32"/>
                    </a:lnTo>
                    <a:lnTo>
                      <a:pt x="407" y="33"/>
                    </a:lnTo>
                    <a:lnTo>
                      <a:pt x="436" y="37"/>
                    </a:lnTo>
                    <a:lnTo>
                      <a:pt x="464" y="41"/>
                    </a:lnTo>
                    <a:lnTo>
                      <a:pt x="492" y="47"/>
                    </a:lnTo>
                    <a:lnTo>
                      <a:pt x="519" y="55"/>
                    </a:lnTo>
                    <a:lnTo>
                      <a:pt x="544" y="63"/>
                    </a:lnTo>
                    <a:lnTo>
                      <a:pt x="568" y="74"/>
                    </a:lnTo>
                    <a:lnTo>
                      <a:pt x="592" y="83"/>
                    </a:lnTo>
                    <a:lnTo>
                      <a:pt x="614" y="94"/>
                    </a:lnTo>
                    <a:lnTo>
                      <a:pt x="634" y="105"/>
                    </a:lnTo>
                    <a:lnTo>
                      <a:pt x="653" y="116"/>
                    </a:lnTo>
                    <a:lnTo>
                      <a:pt x="670" y="128"/>
                    </a:lnTo>
                    <a:lnTo>
                      <a:pt x="686" y="138"/>
                    </a:lnTo>
                    <a:lnTo>
                      <a:pt x="698" y="149"/>
                    </a:lnTo>
                    <a:lnTo>
                      <a:pt x="709" y="158"/>
                    </a:lnTo>
                    <a:lnTo>
                      <a:pt x="718" y="166"/>
                    </a:lnTo>
                    <a:lnTo>
                      <a:pt x="741" y="144"/>
                    </a:lnTo>
                    <a:close/>
                  </a:path>
                </a:pathLst>
              </a:custGeom>
              <a:solidFill>
                <a:srgbClr val="000000"/>
              </a:solid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94" name="Freeform 12"/>
              <p:cNvSpPr>
                <a:spLocks/>
              </p:cNvSpPr>
              <p:nvPr/>
            </p:nvSpPr>
            <p:spPr bwMode="auto">
              <a:xfrm>
                <a:off x="1407681" y="4587842"/>
                <a:ext cx="1094750" cy="229055"/>
              </a:xfrm>
              <a:custGeom>
                <a:avLst/>
                <a:gdLst>
                  <a:gd name="T0" fmla="*/ 650 w 650"/>
                  <a:gd name="T1" fmla="*/ 137 h 137"/>
                  <a:gd name="T2" fmla="*/ 0 w 650"/>
                  <a:gd name="T3" fmla="*/ 137 h 137"/>
                  <a:gd name="T4" fmla="*/ 3 w 650"/>
                  <a:gd name="T5" fmla="*/ 132 h 137"/>
                  <a:gd name="T6" fmla="*/ 6 w 650"/>
                  <a:gd name="T7" fmla="*/ 128 h 137"/>
                  <a:gd name="T8" fmla="*/ 11 w 650"/>
                  <a:gd name="T9" fmla="*/ 123 h 137"/>
                  <a:gd name="T10" fmla="*/ 17 w 650"/>
                  <a:gd name="T11" fmla="*/ 117 h 137"/>
                  <a:gd name="T12" fmla="*/ 26 w 650"/>
                  <a:gd name="T13" fmla="*/ 109 h 137"/>
                  <a:gd name="T14" fmla="*/ 36 w 650"/>
                  <a:gd name="T15" fmla="*/ 100 h 137"/>
                  <a:gd name="T16" fmla="*/ 48 w 650"/>
                  <a:gd name="T17" fmla="*/ 90 h 137"/>
                  <a:gd name="T18" fmla="*/ 62 w 650"/>
                  <a:gd name="T19" fmla="*/ 80 h 137"/>
                  <a:gd name="T20" fmla="*/ 77 w 650"/>
                  <a:gd name="T21" fmla="*/ 71 h 137"/>
                  <a:gd name="T22" fmla="*/ 93 w 650"/>
                  <a:gd name="T23" fmla="*/ 61 h 137"/>
                  <a:gd name="T24" fmla="*/ 111 w 650"/>
                  <a:gd name="T25" fmla="*/ 51 h 137"/>
                  <a:gd name="T26" fmla="*/ 131 w 650"/>
                  <a:gd name="T27" fmla="*/ 42 h 137"/>
                  <a:gd name="T28" fmla="*/ 151 w 650"/>
                  <a:gd name="T29" fmla="*/ 33 h 137"/>
                  <a:gd name="T30" fmla="*/ 172 w 650"/>
                  <a:gd name="T31" fmla="*/ 25 h 137"/>
                  <a:gd name="T32" fmla="*/ 195 w 650"/>
                  <a:gd name="T33" fmla="*/ 18 h 137"/>
                  <a:gd name="T34" fmla="*/ 220 w 650"/>
                  <a:gd name="T35" fmla="*/ 12 h 137"/>
                  <a:gd name="T36" fmla="*/ 245 w 650"/>
                  <a:gd name="T37" fmla="*/ 7 h 137"/>
                  <a:gd name="T38" fmla="*/ 272 w 650"/>
                  <a:gd name="T39" fmla="*/ 3 h 137"/>
                  <a:gd name="T40" fmla="*/ 298 w 650"/>
                  <a:gd name="T41" fmla="*/ 1 h 137"/>
                  <a:gd name="T42" fmla="*/ 327 w 650"/>
                  <a:gd name="T43" fmla="*/ 0 h 137"/>
                  <a:gd name="T44" fmla="*/ 357 w 650"/>
                  <a:gd name="T45" fmla="*/ 1 h 137"/>
                  <a:gd name="T46" fmla="*/ 386 w 650"/>
                  <a:gd name="T47" fmla="*/ 4 h 137"/>
                  <a:gd name="T48" fmla="*/ 413 w 650"/>
                  <a:gd name="T49" fmla="*/ 9 h 137"/>
                  <a:gd name="T50" fmla="*/ 441 w 650"/>
                  <a:gd name="T51" fmla="*/ 15 h 137"/>
                  <a:gd name="T52" fmla="*/ 466 w 650"/>
                  <a:gd name="T53" fmla="*/ 23 h 137"/>
                  <a:gd name="T54" fmla="*/ 490 w 650"/>
                  <a:gd name="T55" fmla="*/ 32 h 137"/>
                  <a:gd name="T56" fmla="*/ 514 w 650"/>
                  <a:gd name="T57" fmla="*/ 41 h 137"/>
                  <a:gd name="T58" fmla="*/ 535 w 650"/>
                  <a:gd name="T59" fmla="*/ 53 h 137"/>
                  <a:gd name="T60" fmla="*/ 555 w 650"/>
                  <a:gd name="T61" fmla="*/ 63 h 137"/>
                  <a:gd name="T62" fmla="*/ 575 w 650"/>
                  <a:gd name="T63" fmla="*/ 75 h 137"/>
                  <a:gd name="T64" fmla="*/ 591 w 650"/>
                  <a:gd name="T65" fmla="*/ 86 h 137"/>
                  <a:gd name="T66" fmla="*/ 607 w 650"/>
                  <a:gd name="T67" fmla="*/ 98 h 137"/>
                  <a:gd name="T68" fmla="*/ 620 w 650"/>
                  <a:gd name="T69" fmla="*/ 108 h 137"/>
                  <a:gd name="T70" fmla="*/ 632 w 650"/>
                  <a:gd name="T71" fmla="*/ 118 h 137"/>
                  <a:gd name="T72" fmla="*/ 641 w 650"/>
                  <a:gd name="T73" fmla="*/ 129 h 137"/>
                  <a:gd name="T74" fmla="*/ 650 w 650"/>
                  <a:gd name="T75"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0" h="137">
                    <a:moveTo>
                      <a:pt x="650" y="137"/>
                    </a:moveTo>
                    <a:lnTo>
                      <a:pt x="0" y="137"/>
                    </a:lnTo>
                    <a:lnTo>
                      <a:pt x="3" y="132"/>
                    </a:lnTo>
                    <a:lnTo>
                      <a:pt x="6" y="128"/>
                    </a:lnTo>
                    <a:lnTo>
                      <a:pt x="11" y="123"/>
                    </a:lnTo>
                    <a:lnTo>
                      <a:pt x="17" y="117"/>
                    </a:lnTo>
                    <a:lnTo>
                      <a:pt x="26" y="109"/>
                    </a:lnTo>
                    <a:lnTo>
                      <a:pt x="36" y="100"/>
                    </a:lnTo>
                    <a:lnTo>
                      <a:pt x="48" y="90"/>
                    </a:lnTo>
                    <a:lnTo>
                      <a:pt x="62" y="80"/>
                    </a:lnTo>
                    <a:lnTo>
                      <a:pt x="77" y="71"/>
                    </a:lnTo>
                    <a:lnTo>
                      <a:pt x="93" y="61"/>
                    </a:lnTo>
                    <a:lnTo>
                      <a:pt x="111" y="51"/>
                    </a:lnTo>
                    <a:lnTo>
                      <a:pt x="131" y="42"/>
                    </a:lnTo>
                    <a:lnTo>
                      <a:pt x="151" y="33"/>
                    </a:lnTo>
                    <a:lnTo>
                      <a:pt x="172" y="25"/>
                    </a:lnTo>
                    <a:lnTo>
                      <a:pt x="195" y="18"/>
                    </a:lnTo>
                    <a:lnTo>
                      <a:pt x="220" y="12"/>
                    </a:lnTo>
                    <a:lnTo>
                      <a:pt x="245" y="7"/>
                    </a:lnTo>
                    <a:lnTo>
                      <a:pt x="272" y="3"/>
                    </a:lnTo>
                    <a:lnTo>
                      <a:pt x="298" y="1"/>
                    </a:lnTo>
                    <a:lnTo>
                      <a:pt x="327" y="0"/>
                    </a:lnTo>
                    <a:lnTo>
                      <a:pt x="357" y="1"/>
                    </a:lnTo>
                    <a:lnTo>
                      <a:pt x="386" y="4"/>
                    </a:lnTo>
                    <a:lnTo>
                      <a:pt x="413" y="9"/>
                    </a:lnTo>
                    <a:lnTo>
                      <a:pt x="441" y="15"/>
                    </a:lnTo>
                    <a:lnTo>
                      <a:pt x="466" y="23"/>
                    </a:lnTo>
                    <a:lnTo>
                      <a:pt x="490" y="32"/>
                    </a:lnTo>
                    <a:lnTo>
                      <a:pt x="514" y="41"/>
                    </a:lnTo>
                    <a:lnTo>
                      <a:pt x="535" y="53"/>
                    </a:lnTo>
                    <a:lnTo>
                      <a:pt x="555" y="63"/>
                    </a:lnTo>
                    <a:lnTo>
                      <a:pt x="575" y="75"/>
                    </a:lnTo>
                    <a:lnTo>
                      <a:pt x="591" y="86"/>
                    </a:lnTo>
                    <a:lnTo>
                      <a:pt x="607" y="98"/>
                    </a:lnTo>
                    <a:lnTo>
                      <a:pt x="620" y="108"/>
                    </a:lnTo>
                    <a:lnTo>
                      <a:pt x="632" y="118"/>
                    </a:lnTo>
                    <a:lnTo>
                      <a:pt x="641" y="129"/>
                    </a:lnTo>
                    <a:lnTo>
                      <a:pt x="650" y="137"/>
                    </a:lnTo>
                    <a:close/>
                  </a:path>
                </a:pathLst>
              </a:custGeom>
              <a:solidFill>
                <a:srgbClr val="000000"/>
              </a:solid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95" name="Freeform 13"/>
              <p:cNvSpPr>
                <a:spLocks/>
              </p:cNvSpPr>
              <p:nvPr/>
            </p:nvSpPr>
            <p:spPr bwMode="auto">
              <a:xfrm>
                <a:off x="1239258" y="3681726"/>
                <a:ext cx="215582" cy="212213"/>
              </a:xfrm>
              <a:custGeom>
                <a:avLst/>
                <a:gdLst>
                  <a:gd name="T0" fmla="*/ 64 w 127"/>
                  <a:gd name="T1" fmla="*/ 125 h 125"/>
                  <a:gd name="T2" fmla="*/ 70 w 127"/>
                  <a:gd name="T3" fmla="*/ 125 h 125"/>
                  <a:gd name="T4" fmla="*/ 75 w 127"/>
                  <a:gd name="T5" fmla="*/ 124 h 125"/>
                  <a:gd name="T6" fmla="*/ 82 w 127"/>
                  <a:gd name="T7" fmla="*/ 123 h 125"/>
                  <a:gd name="T8" fmla="*/ 88 w 127"/>
                  <a:gd name="T9" fmla="*/ 121 h 125"/>
                  <a:gd name="T10" fmla="*/ 94 w 127"/>
                  <a:gd name="T11" fmla="*/ 118 h 125"/>
                  <a:gd name="T12" fmla="*/ 98 w 127"/>
                  <a:gd name="T13" fmla="*/ 115 h 125"/>
                  <a:gd name="T14" fmla="*/ 104 w 127"/>
                  <a:gd name="T15" fmla="*/ 111 h 125"/>
                  <a:gd name="T16" fmla="*/ 109 w 127"/>
                  <a:gd name="T17" fmla="*/ 107 h 125"/>
                  <a:gd name="T18" fmla="*/ 117 w 127"/>
                  <a:gd name="T19" fmla="*/ 98 h 125"/>
                  <a:gd name="T20" fmla="*/ 123 w 127"/>
                  <a:gd name="T21" fmla="*/ 86 h 125"/>
                  <a:gd name="T22" fmla="*/ 126 w 127"/>
                  <a:gd name="T23" fmla="*/ 75 h 125"/>
                  <a:gd name="T24" fmla="*/ 127 w 127"/>
                  <a:gd name="T25" fmla="*/ 62 h 125"/>
                  <a:gd name="T26" fmla="*/ 126 w 127"/>
                  <a:gd name="T27" fmla="*/ 50 h 125"/>
                  <a:gd name="T28" fmla="*/ 123 w 127"/>
                  <a:gd name="T29" fmla="*/ 38 h 125"/>
                  <a:gd name="T30" fmla="*/ 117 w 127"/>
                  <a:gd name="T31" fmla="*/ 27 h 125"/>
                  <a:gd name="T32" fmla="*/ 109 w 127"/>
                  <a:gd name="T33" fmla="*/ 18 h 125"/>
                  <a:gd name="T34" fmla="*/ 104 w 127"/>
                  <a:gd name="T35" fmla="*/ 13 h 125"/>
                  <a:gd name="T36" fmla="*/ 98 w 127"/>
                  <a:gd name="T37" fmla="*/ 10 h 125"/>
                  <a:gd name="T38" fmla="*/ 94 w 127"/>
                  <a:gd name="T39" fmla="*/ 7 h 125"/>
                  <a:gd name="T40" fmla="*/ 88 w 127"/>
                  <a:gd name="T41" fmla="*/ 4 h 125"/>
                  <a:gd name="T42" fmla="*/ 82 w 127"/>
                  <a:gd name="T43" fmla="*/ 2 h 125"/>
                  <a:gd name="T44" fmla="*/ 75 w 127"/>
                  <a:gd name="T45" fmla="*/ 1 h 125"/>
                  <a:gd name="T46" fmla="*/ 70 w 127"/>
                  <a:gd name="T47" fmla="*/ 0 h 125"/>
                  <a:gd name="T48" fmla="*/ 64 w 127"/>
                  <a:gd name="T49" fmla="*/ 0 h 125"/>
                  <a:gd name="T50" fmla="*/ 51 w 127"/>
                  <a:gd name="T51" fmla="*/ 1 h 125"/>
                  <a:gd name="T52" fmla="*/ 40 w 127"/>
                  <a:gd name="T53" fmla="*/ 4 h 125"/>
                  <a:gd name="T54" fmla="*/ 28 w 127"/>
                  <a:gd name="T55" fmla="*/ 10 h 125"/>
                  <a:gd name="T56" fmla="*/ 19 w 127"/>
                  <a:gd name="T57" fmla="*/ 18 h 125"/>
                  <a:gd name="T58" fmla="*/ 11 w 127"/>
                  <a:gd name="T59" fmla="*/ 27 h 125"/>
                  <a:gd name="T60" fmla="*/ 5 w 127"/>
                  <a:gd name="T61" fmla="*/ 38 h 125"/>
                  <a:gd name="T62" fmla="*/ 2 w 127"/>
                  <a:gd name="T63" fmla="*/ 49 h 125"/>
                  <a:gd name="T64" fmla="*/ 0 w 127"/>
                  <a:gd name="T65" fmla="*/ 62 h 125"/>
                  <a:gd name="T66" fmla="*/ 2 w 127"/>
                  <a:gd name="T67" fmla="*/ 75 h 125"/>
                  <a:gd name="T68" fmla="*/ 5 w 127"/>
                  <a:gd name="T69" fmla="*/ 86 h 125"/>
                  <a:gd name="T70" fmla="*/ 11 w 127"/>
                  <a:gd name="T71" fmla="*/ 98 h 125"/>
                  <a:gd name="T72" fmla="*/ 19 w 127"/>
                  <a:gd name="T73" fmla="*/ 107 h 125"/>
                  <a:gd name="T74" fmla="*/ 23 w 127"/>
                  <a:gd name="T75" fmla="*/ 111 h 125"/>
                  <a:gd name="T76" fmla="*/ 28 w 127"/>
                  <a:gd name="T77" fmla="*/ 115 h 125"/>
                  <a:gd name="T78" fmla="*/ 34 w 127"/>
                  <a:gd name="T79" fmla="*/ 118 h 125"/>
                  <a:gd name="T80" fmla="*/ 40 w 127"/>
                  <a:gd name="T81" fmla="*/ 121 h 125"/>
                  <a:gd name="T82" fmla="*/ 45 w 127"/>
                  <a:gd name="T83" fmla="*/ 123 h 125"/>
                  <a:gd name="T84" fmla="*/ 51 w 127"/>
                  <a:gd name="T85" fmla="*/ 124 h 125"/>
                  <a:gd name="T86" fmla="*/ 57 w 127"/>
                  <a:gd name="T87" fmla="*/ 125 h 125"/>
                  <a:gd name="T88" fmla="*/ 64 w 127"/>
                  <a:gd name="T8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 h="125">
                    <a:moveTo>
                      <a:pt x="64" y="125"/>
                    </a:moveTo>
                    <a:lnTo>
                      <a:pt x="70" y="125"/>
                    </a:lnTo>
                    <a:lnTo>
                      <a:pt x="75" y="124"/>
                    </a:lnTo>
                    <a:lnTo>
                      <a:pt x="82" y="123"/>
                    </a:lnTo>
                    <a:lnTo>
                      <a:pt x="88" y="121"/>
                    </a:lnTo>
                    <a:lnTo>
                      <a:pt x="94" y="118"/>
                    </a:lnTo>
                    <a:lnTo>
                      <a:pt x="98" y="115"/>
                    </a:lnTo>
                    <a:lnTo>
                      <a:pt x="104" y="111"/>
                    </a:lnTo>
                    <a:lnTo>
                      <a:pt x="109" y="107"/>
                    </a:lnTo>
                    <a:lnTo>
                      <a:pt x="117" y="98"/>
                    </a:lnTo>
                    <a:lnTo>
                      <a:pt x="123" y="86"/>
                    </a:lnTo>
                    <a:lnTo>
                      <a:pt x="126" y="75"/>
                    </a:lnTo>
                    <a:lnTo>
                      <a:pt x="127" y="62"/>
                    </a:lnTo>
                    <a:lnTo>
                      <a:pt x="126" y="50"/>
                    </a:lnTo>
                    <a:lnTo>
                      <a:pt x="123" y="38"/>
                    </a:lnTo>
                    <a:lnTo>
                      <a:pt x="117" y="27"/>
                    </a:lnTo>
                    <a:lnTo>
                      <a:pt x="109" y="18"/>
                    </a:lnTo>
                    <a:lnTo>
                      <a:pt x="104" y="13"/>
                    </a:lnTo>
                    <a:lnTo>
                      <a:pt x="98" y="10"/>
                    </a:lnTo>
                    <a:lnTo>
                      <a:pt x="94" y="7"/>
                    </a:lnTo>
                    <a:lnTo>
                      <a:pt x="88" y="4"/>
                    </a:lnTo>
                    <a:lnTo>
                      <a:pt x="82" y="2"/>
                    </a:lnTo>
                    <a:lnTo>
                      <a:pt x="75" y="1"/>
                    </a:lnTo>
                    <a:lnTo>
                      <a:pt x="70" y="0"/>
                    </a:lnTo>
                    <a:lnTo>
                      <a:pt x="64" y="0"/>
                    </a:lnTo>
                    <a:lnTo>
                      <a:pt x="51" y="1"/>
                    </a:lnTo>
                    <a:lnTo>
                      <a:pt x="40" y="4"/>
                    </a:lnTo>
                    <a:lnTo>
                      <a:pt x="28" y="10"/>
                    </a:lnTo>
                    <a:lnTo>
                      <a:pt x="19" y="18"/>
                    </a:lnTo>
                    <a:lnTo>
                      <a:pt x="11" y="27"/>
                    </a:lnTo>
                    <a:lnTo>
                      <a:pt x="5" y="38"/>
                    </a:lnTo>
                    <a:lnTo>
                      <a:pt x="2" y="49"/>
                    </a:lnTo>
                    <a:lnTo>
                      <a:pt x="0" y="62"/>
                    </a:lnTo>
                    <a:lnTo>
                      <a:pt x="2" y="75"/>
                    </a:lnTo>
                    <a:lnTo>
                      <a:pt x="5" y="86"/>
                    </a:lnTo>
                    <a:lnTo>
                      <a:pt x="11" y="98"/>
                    </a:lnTo>
                    <a:lnTo>
                      <a:pt x="19" y="107"/>
                    </a:lnTo>
                    <a:lnTo>
                      <a:pt x="23" y="111"/>
                    </a:lnTo>
                    <a:lnTo>
                      <a:pt x="28" y="115"/>
                    </a:lnTo>
                    <a:lnTo>
                      <a:pt x="34" y="118"/>
                    </a:lnTo>
                    <a:lnTo>
                      <a:pt x="40" y="121"/>
                    </a:lnTo>
                    <a:lnTo>
                      <a:pt x="45" y="123"/>
                    </a:lnTo>
                    <a:lnTo>
                      <a:pt x="51" y="124"/>
                    </a:lnTo>
                    <a:lnTo>
                      <a:pt x="57" y="125"/>
                    </a:lnTo>
                    <a:lnTo>
                      <a:pt x="64" y="125"/>
                    </a:lnTo>
                    <a:close/>
                  </a:path>
                </a:pathLst>
              </a:custGeom>
              <a:solidFill>
                <a:srgbClr val="000000"/>
              </a:solid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96" name="Freeform 14"/>
              <p:cNvSpPr>
                <a:spLocks/>
              </p:cNvSpPr>
              <p:nvPr/>
            </p:nvSpPr>
            <p:spPr bwMode="auto">
              <a:xfrm>
                <a:off x="1293153" y="3735622"/>
                <a:ext cx="104422" cy="104422"/>
              </a:xfrm>
              <a:custGeom>
                <a:avLst/>
                <a:gdLst>
                  <a:gd name="T0" fmla="*/ 0 w 62"/>
                  <a:gd name="T1" fmla="*/ 31 h 62"/>
                  <a:gd name="T2" fmla="*/ 1 w 62"/>
                  <a:gd name="T3" fmla="*/ 25 h 62"/>
                  <a:gd name="T4" fmla="*/ 2 w 62"/>
                  <a:gd name="T5" fmla="*/ 19 h 62"/>
                  <a:gd name="T6" fmla="*/ 5 w 62"/>
                  <a:gd name="T7" fmla="*/ 14 h 62"/>
                  <a:gd name="T8" fmla="*/ 9 w 62"/>
                  <a:gd name="T9" fmla="*/ 9 h 62"/>
                  <a:gd name="T10" fmla="*/ 14 w 62"/>
                  <a:gd name="T11" fmla="*/ 5 h 62"/>
                  <a:gd name="T12" fmla="*/ 19 w 62"/>
                  <a:gd name="T13" fmla="*/ 2 h 62"/>
                  <a:gd name="T14" fmla="*/ 25 w 62"/>
                  <a:gd name="T15" fmla="*/ 1 h 62"/>
                  <a:gd name="T16" fmla="*/ 31 w 62"/>
                  <a:gd name="T17" fmla="*/ 0 h 62"/>
                  <a:gd name="T18" fmla="*/ 37 w 62"/>
                  <a:gd name="T19" fmla="*/ 1 h 62"/>
                  <a:gd name="T20" fmla="*/ 42 w 62"/>
                  <a:gd name="T21" fmla="*/ 2 h 62"/>
                  <a:gd name="T22" fmla="*/ 48 w 62"/>
                  <a:gd name="T23" fmla="*/ 5 h 62"/>
                  <a:gd name="T24" fmla="*/ 53 w 62"/>
                  <a:gd name="T25" fmla="*/ 9 h 62"/>
                  <a:gd name="T26" fmla="*/ 56 w 62"/>
                  <a:gd name="T27" fmla="*/ 14 h 62"/>
                  <a:gd name="T28" fmla="*/ 60 w 62"/>
                  <a:gd name="T29" fmla="*/ 19 h 62"/>
                  <a:gd name="T30" fmla="*/ 61 w 62"/>
                  <a:gd name="T31" fmla="*/ 25 h 62"/>
                  <a:gd name="T32" fmla="*/ 62 w 62"/>
                  <a:gd name="T33" fmla="*/ 31 h 62"/>
                  <a:gd name="T34" fmla="*/ 60 w 62"/>
                  <a:gd name="T35" fmla="*/ 44 h 62"/>
                  <a:gd name="T36" fmla="*/ 53 w 62"/>
                  <a:gd name="T37" fmla="*/ 53 h 62"/>
                  <a:gd name="T38" fmla="*/ 43 w 62"/>
                  <a:gd name="T39" fmla="*/ 60 h 62"/>
                  <a:gd name="T40" fmla="*/ 31 w 62"/>
                  <a:gd name="T41" fmla="*/ 62 h 62"/>
                  <a:gd name="T42" fmla="*/ 25 w 62"/>
                  <a:gd name="T43" fmla="*/ 62 h 62"/>
                  <a:gd name="T44" fmla="*/ 19 w 62"/>
                  <a:gd name="T45" fmla="*/ 60 h 62"/>
                  <a:gd name="T46" fmla="*/ 14 w 62"/>
                  <a:gd name="T47" fmla="*/ 57 h 62"/>
                  <a:gd name="T48" fmla="*/ 9 w 62"/>
                  <a:gd name="T49" fmla="*/ 54 h 62"/>
                  <a:gd name="T50" fmla="*/ 5 w 62"/>
                  <a:gd name="T51" fmla="*/ 48 h 62"/>
                  <a:gd name="T52" fmla="*/ 2 w 62"/>
                  <a:gd name="T53" fmla="*/ 44 h 62"/>
                  <a:gd name="T54" fmla="*/ 1 w 62"/>
                  <a:gd name="T55" fmla="*/ 38 h 62"/>
                  <a:gd name="T56" fmla="*/ 0 w 62"/>
                  <a:gd name="T5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0" y="31"/>
                    </a:moveTo>
                    <a:lnTo>
                      <a:pt x="1" y="25"/>
                    </a:lnTo>
                    <a:lnTo>
                      <a:pt x="2" y="19"/>
                    </a:lnTo>
                    <a:lnTo>
                      <a:pt x="5" y="14"/>
                    </a:lnTo>
                    <a:lnTo>
                      <a:pt x="9" y="9"/>
                    </a:lnTo>
                    <a:lnTo>
                      <a:pt x="14" y="5"/>
                    </a:lnTo>
                    <a:lnTo>
                      <a:pt x="19" y="2"/>
                    </a:lnTo>
                    <a:lnTo>
                      <a:pt x="25" y="1"/>
                    </a:lnTo>
                    <a:lnTo>
                      <a:pt x="31" y="0"/>
                    </a:lnTo>
                    <a:lnTo>
                      <a:pt x="37" y="1"/>
                    </a:lnTo>
                    <a:lnTo>
                      <a:pt x="42" y="2"/>
                    </a:lnTo>
                    <a:lnTo>
                      <a:pt x="48" y="5"/>
                    </a:lnTo>
                    <a:lnTo>
                      <a:pt x="53" y="9"/>
                    </a:lnTo>
                    <a:lnTo>
                      <a:pt x="56" y="14"/>
                    </a:lnTo>
                    <a:lnTo>
                      <a:pt x="60" y="19"/>
                    </a:lnTo>
                    <a:lnTo>
                      <a:pt x="61" y="25"/>
                    </a:lnTo>
                    <a:lnTo>
                      <a:pt x="62" y="31"/>
                    </a:lnTo>
                    <a:lnTo>
                      <a:pt x="60" y="44"/>
                    </a:lnTo>
                    <a:lnTo>
                      <a:pt x="53" y="53"/>
                    </a:lnTo>
                    <a:lnTo>
                      <a:pt x="43" y="60"/>
                    </a:lnTo>
                    <a:lnTo>
                      <a:pt x="31" y="62"/>
                    </a:lnTo>
                    <a:lnTo>
                      <a:pt x="25" y="62"/>
                    </a:lnTo>
                    <a:lnTo>
                      <a:pt x="19" y="60"/>
                    </a:lnTo>
                    <a:lnTo>
                      <a:pt x="14" y="57"/>
                    </a:lnTo>
                    <a:lnTo>
                      <a:pt x="9" y="54"/>
                    </a:lnTo>
                    <a:lnTo>
                      <a:pt x="5" y="48"/>
                    </a:lnTo>
                    <a:lnTo>
                      <a:pt x="2" y="44"/>
                    </a:lnTo>
                    <a:lnTo>
                      <a:pt x="1" y="38"/>
                    </a:lnTo>
                    <a:lnTo>
                      <a:pt x="0" y="31"/>
                    </a:lnTo>
                    <a:close/>
                  </a:path>
                </a:pathLst>
              </a:custGeom>
              <a:solidFill>
                <a:srgbClr val="E7B921"/>
              </a:solidFill>
              <a:ln w="9525">
                <a:solidFill>
                  <a:srgbClr val="E7B921"/>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97" name="Freeform 15"/>
              <p:cNvSpPr>
                <a:spLocks/>
              </p:cNvSpPr>
              <p:nvPr/>
            </p:nvSpPr>
            <p:spPr bwMode="auto">
              <a:xfrm>
                <a:off x="1646841" y="3681726"/>
                <a:ext cx="212213" cy="212213"/>
              </a:xfrm>
              <a:custGeom>
                <a:avLst/>
                <a:gdLst>
                  <a:gd name="T0" fmla="*/ 64 w 127"/>
                  <a:gd name="T1" fmla="*/ 125 h 125"/>
                  <a:gd name="T2" fmla="*/ 71 w 127"/>
                  <a:gd name="T3" fmla="*/ 125 h 125"/>
                  <a:gd name="T4" fmla="*/ 76 w 127"/>
                  <a:gd name="T5" fmla="*/ 124 h 125"/>
                  <a:gd name="T6" fmla="*/ 82 w 127"/>
                  <a:gd name="T7" fmla="*/ 123 h 125"/>
                  <a:gd name="T8" fmla="*/ 88 w 127"/>
                  <a:gd name="T9" fmla="*/ 121 h 125"/>
                  <a:gd name="T10" fmla="*/ 94 w 127"/>
                  <a:gd name="T11" fmla="*/ 118 h 125"/>
                  <a:gd name="T12" fmla="*/ 99 w 127"/>
                  <a:gd name="T13" fmla="*/ 115 h 125"/>
                  <a:gd name="T14" fmla="*/ 104 w 127"/>
                  <a:gd name="T15" fmla="*/ 111 h 125"/>
                  <a:gd name="T16" fmla="*/ 109 w 127"/>
                  <a:gd name="T17" fmla="*/ 107 h 125"/>
                  <a:gd name="T18" fmla="*/ 117 w 127"/>
                  <a:gd name="T19" fmla="*/ 98 h 125"/>
                  <a:gd name="T20" fmla="*/ 122 w 127"/>
                  <a:gd name="T21" fmla="*/ 86 h 125"/>
                  <a:gd name="T22" fmla="*/ 126 w 127"/>
                  <a:gd name="T23" fmla="*/ 75 h 125"/>
                  <a:gd name="T24" fmla="*/ 127 w 127"/>
                  <a:gd name="T25" fmla="*/ 62 h 125"/>
                  <a:gd name="T26" fmla="*/ 126 w 127"/>
                  <a:gd name="T27" fmla="*/ 50 h 125"/>
                  <a:gd name="T28" fmla="*/ 122 w 127"/>
                  <a:gd name="T29" fmla="*/ 38 h 125"/>
                  <a:gd name="T30" fmla="*/ 117 w 127"/>
                  <a:gd name="T31" fmla="*/ 27 h 125"/>
                  <a:gd name="T32" fmla="*/ 109 w 127"/>
                  <a:gd name="T33" fmla="*/ 18 h 125"/>
                  <a:gd name="T34" fmla="*/ 104 w 127"/>
                  <a:gd name="T35" fmla="*/ 13 h 125"/>
                  <a:gd name="T36" fmla="*/ 99 w 127"/>
                  <a:gd name="T37" fmla="*/ 10 h 125"/>
                  <a:gd name="T38" fmla="*/ 94 w 127"/>
                  <a:gd name="T39" fmla="*/ 7 h 125"/>
                  <a:gd name="T40" fmla="*/ 88 w 127"/>
                  <a:gd name="T41" fmla="*/ 4 h 125"/>
                  <a:gd name="T42" fmla="*/ 82 w 127"/>
                  <a:gd name="T43" fmla="*/ 2 h 125"/>
                  <a:gd name="T44" fmla="*/ 76 w 127"/>
                  <a:gd name="T45" fmla="*/ 1 h 125"/>
                  <a:gd name="T46" fmla="*/ 71 w 127"/>
                  <a:gd name="T47" fmla="*/ 0 h 125"/>
                  <a:gd name="T48" fmla="*/ 64 w 127"/>
                  <a:gd name="T49" fmla="*/ 0 h 125"/>
                  <a:gd name="T50" fmla="*/ 51 w 127"/>
                  <a:gd name="T51" fmla="*/ 1 h 125"/>
                  <a:gd name="T52" fmla="*/ 39 w 127"/>
                  <a:gd name="T53" fmla="*/ 4 h 125"/>
                  <a:gd name="T54" fmla="*/ 28 w 127"/>
                  <a:gd name="T55" fmla="*/ 10 h 125"/>
                  <a:gd name="T56" fmla="*/ 19 w 127"/>
                  <a:gd name="T57" fmla="*/ 18 h 125"/>
                  <a:gd name="T58" fmla="*/ 11 w 127"/>
                  <a:gd name="T59" fmla="*/ 27 h 125"/>
                  <a:gd name="T60" fmla="*/ 5 w 127"/>
                  <a:gd name="T61" fmla="*/ 38 h 125"/>
                  <a:gd name="T62" fmla="*/ 1 w 127"/>
                  <a:gd name="T63" fmla="*/ 49 h 125"/>
                  <a:gd name="T64" fmla="*/ 0 w 127"/>
                  <a:gd name="T65" fmla="*/ 62 h 125"/>
                  <a:gd name="T66" fmla="*/ 1 w 127"/>
                  <a:gd name="T67" fmla="*/ 75 h 125"/>
                  <a:gd name="T68" fmla="*/ 5 w 127"/>
                  <a:gd name="T69" fmla="*/ 86 h 125"/>
                  <a:gd name="T70" fmla="*/ 11 w 127"/>
                  <a:gd name="T71" fmla="*/ 98 h 125"/>
                  <a:gd name="T72" fmla="*/ 19 w 127"/>
                  <a:gd name="T73" fmla="*/ 107 h 125"/>
                  <a:gd name="T74" fmla="*/ 23 w 127"/>
                  <a:gd name="T75" fmla="*/ 111 h 125"/>
                  <a:gd name="T76" fmla="*/ 29 w 127"/>
                  <a:gd name="T77" fmla="*/ 115 h 125"/>
                  <a:gd name="T78" fmla="*/ 34 w 127"/>
                  <a:gd name="T79" fmla="*/ 118 h 125"/>
                  <a:gd name="T80" fmla="*/ 39 w 127"/>
                  <a:gd name="T81" fmla="*/ 121 h 125"/>
                  <a:gd name="T82" fmla="*/ 45 w 127"/>
                  <a:gd name="T83" fmla="*/ 123 h 125"/>
                  <a:gd name="T84" fmla="*/ 52 w 127"/>
                  <a:gd name="T85" fmla="*/ 124 h 125"/>
                  <a:gd name="T86" fmla="*/ 58 w 127"/>
                  <a:gd name="T87" fmla="*/ 125 h 125"/>
                  <a:gd name="T88" fmla="*/ 64 w 127"/>
                  <a:gd name="T8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 h="125">
                    <a:moveTo>
                      <a:pt x="64" y="125"/>
                    </a:moveTo>
                    <a:lnTo>
                      <a:pt x="71" y="125"/>
                    </a:lnTo>
                    <a:lnTo>
                      <a:pt x="76" y="124"/>
                    </a:lnTo>
                    <a:lnTo>
                      <a:pt x="82" y="123"/>
                    </a:lnTo>
                    <a:lnTo>
                      <a:pt x="88" y="121"/>
                    </a:lnTo>
                    <a:lnTo>
                      <a:pt x="94" y="118"/>
                    </a:lnTo>
                    <a:lnTo>
                      <a:pt x="99" y="115"/>
                    </a:lnTo>
                    <a:lnTo>
                      <a:pt x="104" y="111"/>
                    </a:lnTo>
                    <a:lnTo>
                      <a:pt x="109" y="107"/>
                    </a:lnTo>
                    <a:lnTo>
                      <a:pt x="117" y="98"/>
                    </a:lnTo>
                    <a:lnTo>
                      <a:pt x="122" y="86"/>
                    </a:lnTo>
                    <a:lnTo>
                      <a:pt x="126" y="75"/>
                    </a:lnTo>
                    <a:lnTo>
                      <a:pt x="127" y="62"/>
                    </a:lnTo>
                    <a:lnTo>
                      <a:pt x="126" y="50"/>
                    </a:lnTo>
                    <a:lnTo>
                      <a:pt x="122" y="38"/>
                    </a:lnTo>
                    <a:lnTo>
                      <a:pt x="117" y="27"/>
                    </a:lnTo>
                    <a:lnTo>
                      <a:pt x="109" y="18"/>
                    </a:lnTo>
                    <a:lnTo>
                      <a:pt x="104" y="13"/>
                    </a:lnTo>
                    <a:lnTo>
                      <a:pt x="99" y="10"/>
                    </a:lnTo>
                    <a:lnTo>
                      <a:pt x="94" y="7"/>
                    </a:lnTo>
                    <a:lnTo>
                      <a:pt x="88" y="4"/>
                    </a:lnTo>
                    <a:lnTo>
                      <a:pt x="82" y="2"/>
                    </a:lnTo>
                    <a:lnTo>
                      <a:pt x="76" y="1"/>
                    </a:lnTo>
                    <a:lnTo>
                      <a:pt x="71" y="0"/>
                    </a:lnTo>
                    <a:lnTo>
                      <a:pt x="64" y="0"/>
                    </a:lnTo>
                    <a:lnTo>
                      <a:pt x="51" y="1"/>
                    </a:lnTo>
                    <a:lnTo>
                      <a:pt x="39" y="4"/>
                    </a:lnTo>
                    <a:lnTo>
                      <a:pt x="28" y="10"/>
                    </a:lnTo>
                    <a:lnTo>
                      <a:pt x="19" y="18"/>
                    </a:lnTo>
                    <a:lnTo>
                      <a:pt x="11" y="27"/>
                    </a:lnTo>
                    <a:lnTo>
                      <a:pt x="5" y="38"/>
                    </a:lnTo>
                    <a:lnTo>
                      <a:pt x="1" y="49"/>
                    </a:lnTo>
                    <a:lnTo>
                      <a:pt x="0" y="62"/>
                    </a:lnTo>
                    <a:lnTo>
                      <a:pt x="1" y="75"/>
                    </a:lnTo>
                    <a:lnTo>
                      <a:pt x="5" y="86"/>
                    </a:lnTo>
                    <a:lnTo>
                      <a:pt x="11" y="98"/>
                    </a:lnTo>
                    <a:lnTo>
                      <a:pt x="19" y="107"/>
                    </a:lnTo>
                    <a:lnTo>
                      <a:pt x="23" y="111"/>
                    </a:lnTo>
                    <a:lnTo>
                      <a:pt x="29" y="115"/>
                    </a:lnTo>
                    <a:lnTo>
                      <a:pt x="34" y="118"/>
                    </a:lnTo>
                    <a:lnTo>
                      <a:pt x="39" y="121"/>
                    </a:lnTo>
                    <a:lnTo>
                      <a:pt x="45" y="123"/>
                    </a:lnTo>
                    <a:lnTo>
                      <a:pt x="52" y="124"/>
                    </a:lnTo>
                    <a:lnTo>
                      <a:pt x="58" y="125"/>
                    </a:lnTo>
                    <a:lnTo>
                      <a:pt x="64" y="125"/>
                    </a:lnTo>
                    <a:close/>
                  </a:path>
                </a:pathLst>
              </a:custGeom>
              <a:solidFill>
                <a:srgbClr val="000000"/>
              </a:solid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98" name="Freeform 16"/>
              <p:cNvSpPr>
                <a:spLocks/>
              </p:cNvSpPr>
              <p:nvPr/>
            </p:nvSpPr>
            <p:spPr bwMode="auto">
              <a:xfrm>
                <a:off x="1700737" y="3735622"/>
                <a:ext cx="104422" cy="104422"/>
              </a:xfrm>
              <a:custGeom>
                <a:avLst/>
                <a:gdLst>
                  <a:gd name="T0" fmla="*/ 0 w 62"/>
                  <a:gd name="T1" fmla="*/ 31 h 62"/>
                  <a:gd name="T2" fmla="*/ 1 w 62"/>
                  <a:gd name="T3" fmla="*/ 25 h 62"/>
                  <a:gd name="T4" fmla="*/ 2 w 62"/>
                  <a:gd name="T5" fmla="*/ 19 h 62"/>
                  <a:gd name="T6" fmla="*/ 5 w 62"/>
                  <a:gd name="T7" fmla="*/ 14 h 62"/>
                  <a:gd name="T8" fmla="*/ 9 w 62"/>
                  <a:gd name="T9" fmla="*/ 9 h 62"/>
                  <a:gd name="T10" fmla="*/ 13 w 62"/>
                  <a:gd name="T11" fmla="*/ 5 h 62"/>
                  <a:gd name="T12" fmla="*/ 19 w 62"/>
                  <a:gd name="T13" fmla="*/ 2 h 62"/>
                  <a:gd name="T14" fmla="*/ 25 w 62"/>
                  <a:gd name="T15" fmla="*/ 1 h 62"/>
                  <a:gd name="T16" fmla="*/ 31 w 62"/>
                  <a:gd name="T17" fmla="*/ 0 h 62"/>
                  <a:gd name="T18" fmla="*/ 36 w 62"/>
                  <a:gd name="T19" fmla="*/ 1 h 62"/>
                  <a:gd name="T20" fmla="*/ 42 w 62"/>
                  <a:gd name="T21" fmla="*/ 2 h 62"/>
                  <a:gd name="T22" fmla="*/ 48 w 62"/>
                  <a:gd name="T23" fmla="*/ 5 h 62"/>
                  <a:gd name="T24" fmla="*/ 53 w 62"/>
                  <a:gd name="T25" fmla="*/ 9 h 62"/>
                  <a:gd name="T26" fmla="*/ 56 w 62"/>
                  <a:gd name="T27" fmla="*/ 14 h 62"/>
                  <a:gd name="T28" fmla="*/ 59 w 62"/>
                  <a:gd name="T29" fmla="*/ 19 h 62"/>
                  <a:gd name="T30" fmla="*/ 61 w 62"/>
                  <a:gd name="T31" fmla="*/ 25 h 62"/>
                  <a:gd name="T32" fmla="*/ 62 w 62"/>
                  <a:gd name="T33" fmla="*/ 31 h 62"/>
                  <a:gd name="T34" fmla="*/ 59 w 62"/>
                  <a:gd name="T35" fmla="*/ 44 h 62"/>
                  <a:gd name="T36" fmla="*/ 53 w 62"/>
                  <a:gd name="T37" fmla="*/ 53 h 62"/>
                  <a:gd name="T38" fmla="*/ 43 w 62"/>
                  <a:gd name="T39" fmla="*/ 60 h 62"/>
                  <a:gd name="T40" fmla="*/ 31 w 62"/>
                  <a:gd name="T41" fmla="*/ 62 h 62"/>
                  <a:gd name="T42" fmla="*/ 25 w 62"/>
                  <a:gd name="T43" fmla="*/ 62 h 62"/>
                  <a:gd name="T44" fmla="*/ 19 w 62"/>
                  <a:gd name="T45" fmla="*/ 60 h 62"/>
                  <a:gd name="T46" fmla="*/ 13 w 62"/>
                  <a:gd name="T47" fmla="*/ 57 h 62"/>
                  <a:gd name="T48" fmla="*/ 9 w 62"/>
                  <a:gd name="T49" fmla="*/ 54 h 62"/>
                  <a:gd name="T50" fmla="*/ 5 w 62"/>
                  <a:gd name="T51" fmla="*/ 48 h 62"/>
                  <a:gd name="T52" fmla="*/ 2 w 62"/>
                  <a:gd name="T53" fmla="*/ 44 h 62"/>
                  <a:gd name="T54" fmla="*/ 1 w 62"/>
                  <a:gd name="T55" fmla="*/ 38 h 62"/>
                  <a:gd name="T56" fmla="*/ 0 w 62"/>
                  <a:gd name="T5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0" y="31"/>
                    </a:moveTo>
                    <a:lnTo>
                      <a:pt x="1" y="25"/>
                    </a:lnTo>
                    <a:lnTo>
                      <a:pt x="2" y="19"/>
                    </a:lnTo>
                    <a:lnTo>
                      <a:pt x="5" y="14"/>
                    </a:lnTo>
                    <a:lnTo>
                      <a:pt x="9" y="9"/>
                    </a:lnTo>
                    <a:lnTo>
                      <a:pt x="13" y="5"/>
                    </a:lnTo>
                    <a:lnTo>
                      <a:pt x="19" y="2"/>
                    </a:lnTo>
                    <a:lnTo>
                      <a:pt x="25" y="1"/>
                    </a:lnTo>
                    <a:lnTo>
                      <a:pt x="31" y="0"/>
                    </a:lnTo>
                    <a:lnTo>
                      <a:pt x="36" y="1"/>
                    </a:lnTo>
                    <a:lnTo>
                      <a:pt x="42" y="2"/>
                    </a:lnTo>
                    <a:lnTo>
                      <a:pt x="48" y="5"/>
                    </a:lnTo>
                    <a:lnTo>
                      <a:pt x="53" y="9"/>
                    </a:lnTo>
                    <a:lnTo>
                      <a:pt x="56" y="14"/>
                    </a:lnTo>
                    <a:lnTo>
                      <a:pt x="59" y="19"/>
                    </a:lnTo>
                    <a:lnTo>
                      <a:pt x="61" y="25"/>
                    </a:lnTo>
                    <a:lnTo>
                      <a:pt x="62" y="31"/>
                    </a:lnTo>
                    <a:lnTo>
                      <a:pt x="59" y="44"/>
                    </a:lnTo>
                    <a:lnTo>
                      <a:pt x="53" y="53"/>
                    </a:lnTo>
                    <a:lnTo>
                      <a:pt x="43" y="60"/>
                    </a:lnTo>
                    <a:lnTo>
                      <a:pt x="31" y="62"/>
                    </a:lnTo>
                    <a:lnTo>
                      <a:pt x="25" y="62"/>
                    </a:lnTo>
                    <a:lnTo>
                      <a:pt x="19" y="60"/>
                    </a:lnTo>
                    <a:lnTo>
                      <a:pt x="13" y="57"/>
                    </a:lnTo>
                    <a:lnTo>
                      <a:pt x="9" y="54"/>
                    </a:lnTo>
                    <a:lnTo>
                      <a:pt x="5" y="48"/>
                    </a:lnTo>
                    <a:lnTo>
                      <a:pt x="2" y="44"/>
                    </a:lnTo>
                    <a:lnTo>
                      <a:pt x="1" y="38"/>
                    </a:lnTo>
                    <a:lnTo>
                      <a:pt x="0" y="31"/>
                    </a:lnTo>
                    <a:close/>
                  </a:path>
                </a:pathLst>
              </a:custGeom>
              <a:solidFill>
                <a:srgbClr val="E7B921"/>
              </a:solidFill>
              <a:ln w="9525">
                <a:solidFill>
                  <a:srgbClr val="E7B921"/>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99" name="Freeform 17"/>
              <p:cNvSpPr>
                <a:spLocks/>
              </p:cNvSpPr>
              <p:nvPr/>
            </p:nvSpPr>
            <p:spPr bwMode="auto">
              <a:xfrm>
                <a:off x="2034215" y="3681726"/>
                <a:ext cx="212213" cy="212213"/>
              </a:xfrm>
              <a:custGeom>
                <a:avLst/>
                <a:gdLst>
                  <a:gd name="T0" fmla="*/ 62 w 125"/>
                  <a:gd name="T1" fmla="*/ 125 h 125"/>
                  <a:gd name="T2" fmla="*/ 68 w 125"/>
                  <a:gd name="T3" fmla="*/ 125 h 125"/>
                  <a:gd name="T4" fmla="*/ 74 w 125"/>
                  <a:gd name="T5" fmla="*/ 124 h 125"/>
                  <a:gd name="T6" fmla="*/ 80 w 125"/>
                  <a:gd name="T7" fmla="*/ 123 h 125"/>
                  <a:gd name="T8" fmla="*/ 86 w 125"/>
                  <a:gd name="T9" fmla="*/ 121 h 125"/>
                  <a:gd name="T10" fmla="*/ 92 w 125"/>
                  <a:gd name="T11" fmla="*/ 118 h 125"/>
                  <a:gd name="T12" fmla="*/ 97 w 125"/>
                  <a:gd name="T13" fmla="*/ 115 h 125"/>
                  <a:gd name="T14" fmla="*/ 102 w 125"/>
                  <a:gd name="T15" fmla="*/ 111 h 125"/>
                  <a:gd name="T16" fmla="*/ 107 w 125"/>
                  <a:gd name="T17" fmla="*/ 107 h 125"/>
                  <a:gd name="T18" fmla="*/ 115 w 125"/>
                  <a:gd name="T19" fmla="*/ 98 h 125"/>
                  <a:gd name="T20" fmla="*/ 121 w 125"/>
                  <a:gd name="T21" fmla="*/ 86 h 125"/>
                  <a:gd name="T22" fmla="*/ 124 w 125"/>
                  <a:gd name="T23" fmla="*/ 75 h 125"/>
                  <a:gd name="T24" fmla="*/ 125 w 125"/>
                  <a:gd name="T25" fmla="*/ 62 h 125"/>
                  <a:gd name="T26" fmla="*/ 124 w 125"/>
                  <a:gd name="T27" fmla="*/ 50 h 125"/>
                  <a:gd name="T28" fmla="*/ 121 w 125"/>
                  <a:gd name="T29" fmla="*/ 38 h 125"/>
                  <a:gd name="T30" fmla="*/ 115 w 125"/>
                  <a:gd name="T31" fmla="*/ 27 h 125"/>
                  <a:gd name="T32" fmla="*/ 107 w 125"/>
                  <a:gd name="T33" fmla="*/ 18 h 125"/>
                  <a:gd name="T34" fmla="*/ 102 w 125"/>
                  <a:gd name="T35" fmla="*/ 13 h 125"/>
                  <a:gd name="T36" fmla="*/ 97 w 125"/>
                  <a:gd name="T37" fmla="*/ 10 h 125"/>
                  <a:gd name="T38" fmla="*/ 92 w 125"/>
                  <a:gd name="T39" fmla="*/ 7 h 125"/>
                  <a:gd name="T40" fmla="*/ 86 w 125"/>
                  <a:gd name="T41" fmla="*/ 4 h 125"/>
                  <a:gd name="T42" fmla="*/ 80 w 125"/>
                  <a:gd name="T43" fmla="*/ 2 h 125"/>
                  <a:gd name="T44" fmla="*/ 74 w 125"/>
                  <a:gd name="T45" fmla="*/ 1 h 125"/>
                  <a:gd name="T46" fmla="*/ 68 w 125"/>
                  <a:gd name="T47" fmla="*/ 0 h 125"/>
                  <a:gd name="T48" fmla="*/ 62 w 125"/>
                  <a:gd name="T49" fmla="*/ 0 h 125"/>
                  <a:gd name="T50" fmla="*/ 49 w 125"/>
                  <a:gd name="T51" fmla="*/ 1 h 125"/>
                  <a:gd name="T52" fmla="*/ 38 w 125"/>
                  <a:gd name="T53" fmla="*/ 4 h 125"/>
                  <a:gd name="T54" fmla="*/ 27 w 125"/>
                  <a:gd name="T55" fmla="*/ 10 h 125"/>
                  <a:gd name="T56" fmla="*/ 18 w 125"/>
                  <a:gd name="T57" fmla="*/ 18 h 125"/>
                  <a:gd name="T58" fmla="*/ 10 w 125"/>
                  <a:gd name="T59" fmla="*/ 27 h 125"/>
                  <a:gd name="T60" fmla="*/ 4 w 125"/>
                  <a:gd name="T61" fmla="*/ 38 h 125"/>
                  <a:gd name="T62" fmla="*/ 1 w 125"/>
                  <a:gd name="T63" fmla="*/ 49 h 125"/>
                  <a:gd name="T64" fmla="*/ 0 w 125"/>
                  <a:gd name="T65" fmla="*/ 62 h 125"/>
                  <a:gd name="T66" fmla="*/ 1 w 125"/>
                  <a:gd name="T67" fmla="*/ 75 h 125"/>
                  <a:gd name="T68" fmla="*/ 4 w 125"/>
                  <a:gd name="T69" fmla="*/ 86 h 125"/>
                  <a:gd name="T70" fmla="*/ 9 w 125"/>
                  <a:gd name="T71" fmla="*/ 98 h 125"/>
                  <a:gd name="T72" fmla="*/ 17 w 125"/>
                  <a:gd name="T73" fmla="*/ 107 h 125"/>
                  <a:gd name="T74" fmla="*/ 22 w 125"/>
                  <a:gd name="T75" fmla="*/ 111 h 125"/>
                  <a:gd name="T76" fmla="*/ 26 w 125"/>
                  <a:gd name="T77" fmla="*/ 115 h 125"/>
                  <a:gd name="T78" fmla="*/ 32 w 125"/>
                  <a:gd name="T79" fmla="*/ 118 h 125"/>
                  <a:gd name="T80" fmla="*/ 38 w 125"/>
                  <a:gd name="T81" fmla="*/ 121 h 125"/>
                  <a:gd name="T82" fmla="*/ 44 w 125"/>
                  <a:gd name="T83" fmla="*/ 123 h 125"/>
                  <a:gd name="T84" fmla="*/ 49 w 125"/>
                  <a:gd name="T85" fmla="*/ 124 h 125"/>
                  <a:gd name="T86" fmla="*/ 55 w 125"/>
                  <a:gd name="T87" fmla="*/ 125 h 125"/>
                  <a:gd name="T88" fmla="*/ 62 w 125"/>
                  <a:gd name="T8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25">
                    <a:moveTo>
                      <a:pt x="62" y="125"/>
                    </a:moveTo>
                    <a:lnTo>
                      <a:pt x="68" y="125"/>
                    </a:lnTo>
                    <a:lnTo>
                      <a:pt x="74" y="124"/>
                    </a:lnTo>
                    <a:lnTo>
                      <a:pt x="80" y="123"/>
                    </a:lnTo>
                    <a:lnTo>
                      <a:pt x="86" y="121"/>
                    </a:lnTo>
                    <a:lnTo>
                      <a:pt x="92" y="118"/>
                    </a:lnTo>
                    <a:lnTo>
                      <a:pt x="97" y="115"/>
                    </a:lnTo>
                    <a:lnTo>
                      <a:pt x="102" y="111"/>
                    </a:lnTo>
                    <a:lnTo>
                      <a:pt x="107" y="107"/>
                    </a:lnTo>
                    <a:lnTo>
                      <a:pt x="115" y="98"/>
                    </a:lnTo>
                    <a:lnTo>
                      <a:pt x="121" y="86"/>
                    </a:lnTo>
                    <a:lnTo>
                      <a:pt x="124" y="75"/>
                    </a:lnTo>
                    <a:lnTo>
                      <a:pt x="125" y="62"/>
                    </a:lnTo>
                    <a:lnTo>
                      <a:pt x="124" y="50"/>
                    </a:lnTo>
                    <a:lnTo>
                      <a:pt x="121" y="38"/>
                    </a:lnTo>
                    <a:lnTo>
                      <a:pt x="115" y="27"/>
                    </a:lnTo>
                    <a:lnTo>
                      <a:pt x="107" y="18"/>
                    </a:lnTo>
                    <a:lnTo>
                      <a:pt x="102" y="13"/>
                    </a:lnTo>
                    <a:lnTo>
                      <a:pt x="97" y="10"/>
                    </a:lnTo>
                    <a:lnTo>
                      <a:pt x="92" y="7"/>
                    </a:lnTo>
                    <a:lnTo>
                      <a:pt x="86" y="4"/>
                    </a:lnTo>
                    <a:lnTo>
                      <a:pt x="80" y="2"/>
                    </a:lnTo>
                    <a:lnTo>
                      <a:pt x="74" y="1"/>
                    </a:lnTo>
                    <a:lnTo>
                      <a:pt x="68" y="0"/>
                    </a:lnTo>
                    <a:lnTo>
                      <a:pt x="62" y="0"/>
                    </a:lnTo>
                    <a:lnTo>
                      <a:pt x="49" y="1"/>
                    </a:lnTo>
                    <a:lnTo>
                      <a:pt x="38" y="4"/>
                    </a:lnTo>
                    <a:lnTo>
                      <a:pt x="27" y="10"/>
                    </a:lnTo>
                    <a:lnTo>
                      <a:pt x="18" y="18"/>
                    </a:lnTo>
                    <a:lnTo>
                      <a:pt x="10" y="27"/>
                    </a:lnTo>
                    <a:lnTo>
                      <a:pt x="4" y="38"/>
                    </a:lnTo>
                    <a:lnTo>
                      <a:pt x="1" y="49"/>
                    </a:lnTo>
                    <a:lnTo>
                      <a:pt x="0" y="62"/>
                    </a:lnTo>
                    <a:lnTo>
                      <a:pt x="1" y="75"/>
                    </a:lnTo>
                    <a:lnTo>
                      <a:pt x="4" y="86"/>
                    </a:lnTo>
                    <a:lnTo>
                      <a:pt x="9" y="98"/>
                    </a:lnTo>
                    <a:lnTo>
                      <a:pt x="17" y="107"/>
                    </a:lnTo>
                    <a:lnTo>
                      <a:pt x="22" y="111"/>
                    </a:lnTo>
                    <a:lnTo>
                      <a:pt x="26" y="115"/>
                    </a:lnTo>
                    <a:lnTo>
                      <a:pt x="32" y="118"/>
                    </a:lnTo>
                    <a:lnTo>
                      <a:pt x="38" y="121"/>
                    </a:lnTo>
                    <a:lnTo>
                      <a:pt x="44" y="123"/>
                    </a:lnTo>
                    <a:lnTo>
                      <a:pt x="49" y="124"/>
                    </a:lnTo>
                    <a:lnTo>
                      <a:pt x="55" y="125"/>
                    </a:lnTo>
                    <a:lnTo>
                      <a:pt x="62" y="125"/>
                    </a:lnTo>
                    <a:close/>
                  </a:path>
                </a:pathLst>
              </a:custGeom>
              <a:solidFill>
                <a:srgbClr val="000000"/>
              </a:solid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00" name="Freeform 18"/>
              <p:cNvSpPr>
                <a:spLocks/>
              </p:cNvSpPr>
              <p:nvPr/>
            </p:nvSpPr>
            <p:spPr bwMode="auto">
              <a:xfrm>
                <a:off x="2084742" y="3735622"/>
                <a:ext cx="107791" cy="104422"/>
              </a:xfrm>
              <a:custGeom>
                <a:avLst/>
                <a:gdLst>
                  <a:gd name="T0" fmla="*/ 0 w 62"/>
                  <a:gd name="T1" fmla="*/ 31 h 62"/>
                  <a:gd name="T2" fmla="*/ 1 w 62"/>
                  <a:gd name="T3" fmla="*/ 25 h 62"/>
                  <a:gd name="T4" fmla="*/ 2 w 62"/>
                  <a:gd name="T5" fmla="*/ 19 h 62"/>
                  <a:gd name="T6" fmla="*/ 6 w 62"/>
                  <a:gd name="T7" fmla="*/ 14 h 62"/>
                  <a:gd name="T8" fmla="*/ 9 w 62"/>
                  <a:gd name="T9" fmla="*/ 9 h 62"/>
                  <a:gd name="T10" fmla="*/ 14 w 62"/>
                  <a:gd name="T11" fmla="*/ 5 h 62"/>
                  <a:gd name="T12" fmla="*/ 19 w 62"/>
                  <a:gd name="T13" fmla="*/ 2 h 62"/>
                  <a:gd name="T14" fmla="*/ 25 w 62"/>
                  <a:gd name="T15" fmla="*/ 1 h 62"/>
                  <a:gd name="T16" fmla="*/ 31 w 62"/>
                  <a:gd name="T17" fmla="*/ 0 h 62"/>
                  <a:gd name="T18" fmla="*/ 37 w 62"/>
                  <a:gd name="T19" fmla="*/ 1 h 62"/>
                  <a:gd name="T20" fmla="*/ 43 w 62"/>
                  <a:gd name="T21" fmla="*/ 2 h 62"/>
                  <a:gd name="T22" fmla="*/ 48 w 62"/>
                  <a:gd name="T23" fmla="*/ 5 h 62"/>
                  <a:gd name="T24" fmla="*/ 53 w 62"/>
                  <a:gd name="T25" fmla="*/ 9 h 62"/>
                  <a:gd name="T26" fmla="*/ 56 w 62"/>
                  <a:gd name="T27" fmla="*/ 14 h 62"/>
                  <a:gd name="T28" fmla="*/ 60 w 62"/>
                  <a:gd name="T29" fmla="*/ 19 h 62"/>
                  <a:gd name="T30" fmla="*/ 61 w 62"/>
                  <a:gd name="T31" fmla="*/ 25 h 62"/>
                  <a:gd name="T32" fmla="*/ 62 w 62"/>
                  <a:gd name="T33" fmla="*/ 31 h 62"/>
                  <a:gd name="T34" fmla="*/ 60 w 62"/>
                  <a:gd name="T35" fmla="*/ 44 h 62"/>
                  <a:gd name="T36" fmla="*/ 53 w 62"/>
                  <a:gd name="T37" fmla="*/ 53 h 62"/>
                  <a:gd name="T38" fmla="*/ 44 w 62"/>
                  <a:gd name="T39" fmla="*/ 60 h 62"/>
                  <a:gd name="T40" fmla="*/ 31 w 62"/>
                  <a:gd name="T41" fmla="*/ 62 h 62"/>
                  <a:gd name="T42" fmla="*/ 25 w 62"/>
                  <a:gd name="T43" fmla="*/ 62 h 62"/>
                  <a:gd name="T44" fmla="*/ 19 w 62"/>
                  <a:gd name="T45" fmla="*/ 60 h 62"/>
                  <a:gd name="T46" fmla="*/ 14 w 62"/>
                  <a:gd name="T47" fmla="*/ 57 h 62"/>
                  <a:gd name="T48" fmla="*/ 9 w 62"/>
                  <a:gd name="T49" fmla="*/ 54 h 62"/>
                  <a:gd name="T50" fmla="*/ 6 w 62"/>
                  <a:gd name="T51" fmla="*/ 48 h 62"/>
                  <a:gd name="T52" fmla="*/ 2 w 62"/>
                  <a:gd name="T53" fmla="*/ 44 h 62"/>
                  <a:gd name="T54" fmla="*/ 1 w 62"/>
                  <a:gd name="T55" fmla="*/ 38 h 62"/>
                  <a:gd name="T56" fmla="*/ 0 w 62"/>
                  <a:gd name="T5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0" y="31"/>
                    </a:moveTo>
                    <a:lnTo>
                      <a:pt x="1" y="25"/>
                    </a:lnTo>
                    <a:lnTo>
                      <a:pt x="2" y="19"/>
                    </a:lnTo>
                    <a:lnTo>
                      <a:pt x="6" y="14"/>
                    </a:lnTo>
                    <a:lnTo>
                      <a:pt x="9" y="9"/>
                    </a:lnTo>
                    <a:lnTo>
                      <a:pt x="14" y="5"/>
                    </a:lnTo>
                    <a:lnTo>
                      <a:pt x="19" y="2"/>
                    </a:lnTo>
                    <a:lnTo>
                      <a:pt x="25" y="1"/>
                    </a:lnTo>
                    <a:lnTo>
                      <a:pt x="31" y="0"/>
                    </a:lnTo>
                    <a:lnTo>
                      <a:pt x="37" y="1"/>
                    </a:lnTo>
                    <a:lnTo>
                      <a:pt x="43" y="2"/>
                    </a:lnTo>
                    <a:lnTo>
                      <a:pt x="48" y="5"/>
                    </a:lnTo>
                    <a:lnTo>
                      <a:pt x="53" y="9"/>
                    </a:lnTo>
                    <a:lnTo>
                      <a:pt x="56" y="14"/>
                    </a:lnTo>
                    <a:lnTo>
                      <a:pt x="60" y="19"/>
                    </a:lnTo>
                    <a:lnTo>
                      <a:pt x="61" y="25"/>
                    </a:lnTo>
                    <a:lnTo>
                      <a:pt x="62" y="31"/>
                    </a:lnTo>
                    <a:lnTo>
                      <a:pt x="60" y="44"/>
                    </a:lnTo>
                    <a:lnTo>
                      <a:pt x="53" y="53"/>
                    </a:lnTo>
                    <a:lnTo>
                      <a:pt x="44" y="60"/>
                    </a:lnTo>
                    <a:lnTo>
                      <a:pt x="31" y="62"/>
                    </a:lnTo>
                    <a:lnTo>
                      <a:pt x="25" y="62"/>
                    </a:lnTo>
                    <a:lnTo>
                      <a:pt x="19" y="60"/>
                    </a:lnTo>
                    <a:lnTo>
                      <a:pt x="14" y="57"/>
                    </a:lnTo>
                    <a:lnTo>
                      <a:pt x="9" y="54"/>
                    </a:lnTo>
                    <a:lnTo>
                      <a:pt x="6" y="48"/>
                    </a:lnTo>
                    <a:lnTo>
                      <a:pt x="2" y="44"/>
                    </a:lnTo>
                    <a:lnTo>
                      <a:pt x="1" y="38"/>
                    </a:lnTo>
                    <a:lnTo>
                      <a:pt x="0" y="31"/>
                    </a:lnTo>
                    <a:close/>
                  </a:path>
                </a:pathLst>
              </a:custGeom>
              <a:solidFill>
                <a:srgbClr val="E7B921"/>
              </a:solidFill>
              <a:ln w="9525">
                <a:solidFill>
                  <a:srgbClr val="E7B921"/>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01" name="Freeform 19"/>
              <p:cNvSpPr>
                <a:spLocks/>
              </p:cNvSpPr>
              <p:nvPr/>
            </p:nvSpPr>
            <p:spPr bwMode="auto">
              <a:xfrm>
                <a:off x="2438430" y="3681726"/>
                <a:ext cx="212213" cy="212213"/>
              </a:xfrm>
              <a:custGeom>
                <a:avLst/>
                <a:gdLst>
                  <a:gd name="T0" fmla="*/ 64 w 127"/>
                  <a:gd name="T1" fmla="*/ 125 h 125"/>
                  <a:gd name="T2" fmla="*/ 71 w 127"/>
                  <a:gd name="T3" fmla="*/ 125 h 125"/>
                  <a:gd name="T4" fmla="*/ 77 w 127"/>
                  <a:gd name="T5" fmla="*/ 124 h 125"/>
                  <a:gd name="T6" fmla="*/ 82 w 127"/>
                  <a:gd name="T7" fmla="*/ 123 h 125"/>
                  <a:gd name="T8" fmla="*/ 88 w 127"/>
                  <a:gd name="T9" fmla="*/ 121 h 125"/>
                  <a:gd name="T10" fmla="*/ 94 w 127"/>
                  <a:gd name="T11" fmla="*/ 118 h 125"/>
                  <a:gd name="T12" fmla="*/ 100 w 127"/>
                  <a:gd name="T13" fmla="*/ 115 h 125"/>
                  <a:gd name="T14" fmla="*/ 104 w 127"/>
                  <a:gd name="T15" fmla="*/ 111 h 125"/>
                  <a:gd name="T16" fmla="*/ 109 w 127"/>
                  <a:gd name="T17" fmla="*/ 107 h 125"/>
                  <a:gd name="T18" fmla="*/ 117 w 127"/>
                  <a:gd name="T19" fmla="*/ 98 h 125"/>
                  <a:gd name="T20" fmla="*/ 123 w 127"/>
                  <a:gd name="T21" fmla="*/ 86 h 125"/>
                  <a:gd name="T22" fmla="*/ 126 w 127"/>
                  <a:gd name="T23" fmla="*/ 75 h 125"/>
                  <a:gd name="T24" fmla="*/ 127 w 127"/>
                  <a:gd name="T25" fmla="*/ 62 h 125"/>
                  <a:gd name="T26" fmla="*/ 126 w 127"/>
                  <a:gd name="T27" fmla="*/ 50 h 125"/>
                  <a:gd name="T28" fmla="*/ 123 w 127"/>
                  <a:gd name="T29" fmla="*/ 38 h 125"/>
                  <a:gd name="T30" fmla="*/ 117 w 127"/>
                  <a:gd name="T31" fmla="*/ 27 h 125"/>
                  <a:gd name="T32" fmla="*/ 109 w 127"/>
                  <a:gd name="T33" fmla="*/ 18 h 125"/>
                  <a:gd name="T34" fmla="*/ 104 w 127"/>
                  <a:gd name="T35" fmla="*/ 13 h 125"/>
                  <a:gd name="T36" fmla="*/ 100 w 127"/>
                  <a:gd name="T37" fmla="*/ 10 h 125"/>
                  <a:gd name="T38" fmla="*/ 94 w 127"/>
                  <a:gd name="T39" fmla="*/ 7 h 125"/>
                  <a:gd name="T40" fmla="*/ 88 w 127"/>
                  <a:gd name="T41" fmla="*/ 4 h 125"/>
                  <a:gd name="T42" fmla="*/ 82 w 127"/>
                  <a:gd name="T43" fmla="*/ 2 h 125"/>
                  <a:gd name="T44" fmla="*/ 77 w 127"/>
                  <a:gd name="T45" fmla="*/ 1 h 125"/>
                  <a:gd name="T46" fmla="*/ 71 w 127"/>
                  <a:gd name="T47" fmla="*/ 0 h 125"/>
                  <a:gd name="T48" fmla="*/ 64 w 127"/>
                  <a:gd name="T49" fmla="*/ 0 h 125"/>
                  <a:gd name="T50" fmla="*/ 51 w 127"/>
                  <a:gd name="T51" fmla="*/ 1 h 125"/>
                  <a:gd name="T52" fmla="*/ 40 w 127"/>
                  <a:gd name="T53" fmla="*/ 4 h 125"/>
                  <a:gd name="T54" fmla="*/ 28 w 127"/>
                  <a:gd name="T55" fmla="*/ 10 h 125"/>
                  <a:gd name="T56" fmla="*/ 19 w 127"/>
                  <a:gd name="T57" fmla="*/ 18 h 125"/>
                  <a:gd name="T58" fmla="*/ 11 w 127"/>
                  <a:gd name="T59" fmla="*/ 27 h 125"/>
                  <a:gd name="T60" fmla="*/ 5 w 127"/>
                  <a:gd name="T61" fmla="*/ 38 h 125"/>
                  <a:gd name="T62" fmla="*/ 2 w 127"/>
                  <a:gd name="T63" fmla="*/ 49 h 125"/>
                  <a:gd name="T64" fmla="*/ 0 w 127"/>
                  <a:gd name="T65" fmla="*/ 62 h 125"/>
                  <a:gd name="T66" fmla="*/ 2 w 127"/>
                  <a:gd name="T67" fmla="*/ 75 h 125"/>
                  <a:gd name="T68" fmla="*/ 5 w 127"/>
                  <a:gd name="T69" fmla="*/ 86 h 125"/>
                  <a:gd name="T70" fmla="*/ 11 w 127"/>
                  <a:gd name="T71" fmla="*/ 98 h 125"/>
                  <a:gd name="T72" fmla="*/ 19 w 127"/>
                  <a:gd name="T73" fmla="*/ 107 h 125"/>
                  <a:gd name="T74" fmla="*/ 24 w 127"/>
                  <a:gd name="T75" fmla="*/ 111 h 125"/>
                  <a:gd name="T76" fmla="*/ 29 w 127"/>
                  <a:gd name="T77" fmla="*/ 115 h 125"/>
                  <a:gd name="T78" fmla="*/ 34 w 127"/>
                  <a:gd name="T79" fmla="*/ 118 h 125"/>
                  <a:gd name="T80" fmla="*/ 40 w 127"/>
                  <a:gd name="T81" fmla="*/ 121 h 125"/>
                  <a:gd name="T82" fmla="*/ 45 w 127"/>
                  <a:gd name="T83" fmla="*/ 123 h 125"/>
                  <a:gd name="T84" fmla="*/ 52 w 127"/>
                  <a:gd name="T85" fmla="*/ 124 h 125"/>
                  <a:gd name="T86" fmla="*/ 58 w 127"/>
                  <a:gd name="T87" fmla="*/ 125 h 125"/>
                  <a:gd name="T88" fmla="*/ 64 w 127"/>
                  <a:gd name="T8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 h="125">
                    <a:moveTo>
                      <a:pt x="64" y="125"/>
                    </a:moveTo>
                    <a:lnTo>
                      <a:pt x="71" y="125"/>
                    </a:lnTo>
                    <a:lnTo>
                      <a:pt x="77" y="124"/>
                    </a:lnTo>
                    <a:lnTo>
                      <a:pt x="82" y="123"/>
                    </a:lnTo>
                    <a:lnTo>
                      <a:pt x="88" y="121"/>
                    </a:lnTo>
                    <a:lnTo>
                      <a:pt x="94" y="118"/>
                    </a:lnTo>
                    <a:lnTo>
                      <a:pt x="100" y="115"/>
                    </a:lnTo>
                    <a:lnTo>
                      <a:pt x="104" y="111"/>
                    </a:lnTo>
                    <a:lnTo>
                      <a:pt x="109" y="107"/>
                    </a:lnTo>
                    <a:lnTo>
                      <a:pt x="117" y="98"/>
                    </a:lnTo>
                    <a:lnTo>
                      <a:pt x="123" y="86"/>
                    </a:lnTo>
                    <a:lnTo>
                      <a:pt x="126" y="75"/>
                    </a:lnTo>
                    <a:lnTo>
                      <a:pt x="127" y="62"/>
                    </a:lnTo>
                    <a:lnTo>
                      <a:pt x="126" y="50"/>
                    </a:lnTo>
                    <a:lnTo>
                      <a:pt x="123" y="38"/>
                    </a:lnTo>
                    <a:lnTo>
                      <a:pt x="117" y="27"/>
                    </a:lnTo>
                    <a:lnTo>
                      <a:pt x="109" y="18"/>
                    </a:lnTo>
                    <a:lnTo>
                      <a:pt x="104" y="13"/>
                    </a:lnTo>
                    <a:lnTo>
                      <a:pt x="100" y="10"/>
                    </a:lnTo>
                    <a:lnTo>
                      <a:pt x="94" y="7"/>
                    </a:lnTo>
                    <a:lnTo>
                      <a:pt x="88" y="4"/>
                    </a:lnTo>
                    <a:lnTo>
                      <a:pt x="82" y="2"/>
                    </a:lnTo>
                    <a:lnTo>
                      <a:pt x="77" y="1"/>
                    </a:lnTo>
                    <a:lnTo>
                      <a:pt x="71" y="0"/>
                    </a:lnTo>
                    <a:lnTo>
                      <a:pt x="64" y="0"/>
                    </a:lnTo>
                    <a:lnTo>
                      <a:pt x="51" y="1"/>
                    </a:lnTo>
                    <a:lnTo>
                      <a:pt x="40" y="4"/>
                    </a:lnTo>
                    <a:lnTo>
                      <a:pt x="28" y="10"/>
                    </a:lnTo>
                    <a:lnTo>
                      <a:pt x="19" y="18"/>
                    </a:lnTo>
                    <a:lnTo>
                      <a:pt x="11" y="27"/>
                    </a:lnTo>
                    <a:lnTo>
                      <a:pt x="5" y="38"/>
                    </a:lnTo>
                    <a:lnTo>
                      <a:pt x="2" y="49"/>
                    </a:lnTo>
                    <a:lnTo>
                      <a:pt x="0" y="62"/>
                    </a:lnTo>
                    <a:lnTo>
                      <a:pt x="2" y="75"/>
                    </a:lnTo>
                    <a:lnTo>
                      <a:pt x="5" y="86"/>
                    </a:lnTo>
                    <a:lnTo>
                      <a:pt x="11" y="98"/>
                    </a:lnTo>
                    <a:lnTo>
                      <a:pt x="19" y="107"/>
                    </a:lnTo>
                    <a:lnTo>
                      <a:pt x="24" y="111"/>
                    </a:lnTo>
                    <a:lnTo>
                      <a:pt x="29" y="115"/>
                    </a:lnTo>
                    <a:lnTo>
                      <a:pt x="34" y="118"/>
                    </a:lnTo>
                    <a:lnTo>
                      <a:pt x="40" y="121"/>
                    </a:lnTo>
                    <a:lnTo>
                      <a:pt x="45" y="123"/>
                    </a:lnTo>
                    <a:lnTo>
                      <a:pt x="52" y="124"/>
                    </a:lnTo>
                    <a:lnTo>
                      <a:pt x="58" y="125"/>
                    </a:lnTo>
                    <a:lnTo>
                      <a:pt x="64" y="125"/>
                    </a:lnTo>
                    <a:close/>
                  </a:path>
                </a:pathLst>
              </a:custGeom>
              <a:solidFill>
                <a:srgbClr val="000000"/>
              </a:solid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02" name="Freeform 20"/>
              <p:cNvSpPr>
                <a:spLocks/>
              </p:cNvSpPr>
              <p:nvPr/>
            </p:nvSpPr>
            <p:spPr bwMode="auto">
              <a:xfrm>
                <a:off x="2492325" y="3735622"/>
                <a:ext cx="104422" cy="104422"/>
              </a:xfrm>
              <a:custGeom>
                <a:avLst/>
                <a:gdLst>
                  <a:gd name="T0" fmla="*/ 0 w 62"/>
                  <a:gd name="T1" fmla="*/ 31 h 62"/>
                  <a:gd name="T2" fmla="*/ 1 w 62"/>
                  <a:gd name="T3" fmla="*/ 25 h 62"/>
                  <a:gd name="T4" fmla="*/ 2 w 62"/>
                  <a:gd name="T5" fmla="*/ 19 h 62"/>
                  <a:gd name="T6" fmla="*/ 6 w 62"/>
                  <a:gd name="T7" fmla="*/ 14 h 62"/>
                  <a:gd name="T8" fmla="*/ 9 w 62"/>
                  <a:gd name="T9" fmla="*/ 9 h 62"/>
                  <a:gd name="T10" fmla="*/ 14 w 62"/>
                  <a:gd name="T11" fmla="*/ 5 h 62"/>
                  <a:gd name="T12" fmla="*/ 19 w 62"/>
                  <a:gd name="T13" fmla="*/ 2 h 62"/>
                  <a:gd name="T14" fmla="*/ 25 w 62"/>
                  <a:gd name="T15" fmla="*/ 1 h 62"/>
                  <a:gd name="T16" fmla="*/ 31 w 62"/>
                  <a:gd name="T17" fmla="*/ 0 h 62"/>
                  <a:gd name="T18" fmla="*/ 37 w 62"/>
                  <a:gd name="T19" fmla="*/ 1 h 62"/>
                  <a:gd name="T20" fmla="*/ 42 w 62"/>
                  <a:gd name="T21" fmla="*/ 2 h 62"/>
                  <a:gd name="T22" fmla="*/ 48 w 62"/>
                  <a:gd name="T23" fmla="*/ 5 h 62"/>
                  <a:gd name="T24" fmla="*/ 53 w 62"/>
                  <a:gd name="T25" fmla="*/ 9 h 62"/>
                  <a:gd name="T26" fmla="*/ 56 w 62"/>
                  <a:gd name="T27" fmla="*/ 14 h 62"/>
                  <a:gd name="T28" fmla="*/ 60 w 62"/>
                  <a:gd name="T29" fmla="*/ 19 h 62"/>
                  <a:gd name="T30" fmla="*/ 61 w 62"/>
                  <a:gd name="T31" fmla="*/ 25 h 62"/>
                  <a:gd name="T32" fmla="*/ 62 w 62"/>
                  <a:gd name="T33" fmla="*/ 31 h 62"/>
                  <a:gd name="T34" fmla="*/ 60 w 62"/>
                  <a:gd name="T35" fmla="*/ 44 h 62"/>
                  <a:gd name="T36" fmla="*/ 53 w 62"/>
                  <a:gd name="T37" fmla="*/ 53 h 62"/>
                  <a:gd name="T38" fmla="*/ 44 w 62"/>
                  <a:gd name="T39" fmla="*/ 60 h 62"/>
                  <a:gd name="T40" fmla="*/ 31 w 62"/>
                  <a:gd name="T41" fmla="*/ 62 h 62"/>
                  <a:gd name="T42" fmla="*/ 25 w 62"/>
                  <a:gd name="T43" fmla="*/ 62 h 62"/>
                  <a:gd name="T44" fmla="*/ 19 w 62"/>
                  <a:gd name="T45" fmla="*/ 60 h 62"/>
                  <a:gd name="T46" fmla="*/ 14 w 62"/>
                  <a:gd name="T47" fmla="*/ 57 h 62"/>
                  <a:gd name="T48" fmla="*/ 9 w 62"/>
                  <a:gd name="T49" fmla="*/ 54 h 62"/>
                  <a:gd name="T50" fmla="*/ 6 w 62"/>
                  <a:gd name="T51" fmla="*/ 48 h 62"/>
                  <a:gd name="T52" fmla="*/ 2 w 62"/>
                  <a:gd name="T53" fmla="*/ 44 h 62"/>
                  <a:gd name="T54" fmla="*/ 1 w 62"/>
                  <a:gd name="T55" fmla="*/ 38 h 62"/>
                  <a:gd name="T56" fmla="*/ 0 w 62"/>
                  <a:gd name="T5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0" y="31"/>
                    </a:moveTo>
                    <a:lnTo>
                      <a:pt x="1" y="25"/>
                    </a:lnTo>
                    <a:lnTo>
                      <a:pt x="2" y="19"/>
                    </a:lnTo>
                    <a:lnTo>
                      <a:pt x="6" y="14"/>
                    </a:lnTo>
                    <a:lnTo>
                      <a:pt x="9" y="9"/>
                    </a:lnTo>
                    <a:lnTo>
                      <a:pt x="14" y="5"/>
                    </a:lnTo>
                    <a:lnTo>
                      <a:pt x="19" y="2"/>
                    </a:lnTo>
                    <a:lnTo>
                      <a:pt x="25" y="1"/>
                    </a:lnTo>
                    <a:lnTo>
                      <a:pt x="31" y="0"/>
                    </a:lnTo>
                    <a:lnTo>
                      <a:pt x="37" y="1"/>
                    </a:lnTo>
                    <a:lnTo>
                      <a:pt x="42" y="2"/>
                    </a:lnTo>
                    <a:lnTo>
                      <a:pt x="48" y="5"/>
                    </a:lnTo>
                    <a:lnTo>
                      <a:pt x="53" y="9"/>
                    </a:lnTo>
                    <a:lnTo>
                      <a:pt x="56" y="14"/>
                    </a:lnTo>
                    <a:lnTo>
                      <a:pt x="60" y="19"/>
                    </a:lnTo>
                    <a:lnTo>
                      <a:pt x="61" y="25"/>
                    </a:lnTo>
                    <a:lnTo>
                      <a:pt x="62" y="31"/>
                    </a:lnTo>
                    <a:lnTo>
                      <a:pt x="60" y="44"/>
                    </a:lnTo>
                    <a:lnTo>
                      <a:pt x="53" y="53"/>
                    </a:lnTo>
                    <a:lnTo>
                      <a:pt x="44" y="60"/>
                    </a:lnTo>
                    <a:lnTo>
                      <a:pt x="31" y="62"/>
                    </a:lnTo>
                    <a:lnTo>
                      <a:pt x="25" y="62"/>
                    </a:lnTo>
                    <a:lnTo>
                      <a:pt x="19" y="60"/>
                    </a:lnTo>
                    <a:lnTo>
                      <a:pt x="14" y="57"/>
                    </a:lnTo>
                    <a:lnTo>
                      <a:pt x="9" y="54"/>
                    </a:lnTo>
                    <a:lnTo>
                      <a:pt x="6" y="48"/>
                    </a:lnTo>
                    <a:lnTo>
                      <a:pt x="2" y="44"/>
                    </a:lnTo>
                    <a:lnTo>
                      <a:pt x="1" y="38"/>
                    </a:lnTo>
                    <a:lnTo>
                      <a:pt x="0" y="31"/>
                    </a:lnTo>
                    <a:close/>
                  </a:path>
                </a:pathLst>
              </a:custGeom>
              <a:solidFill>
                <a:srgbClr val="E7B921"/>
              </a:solidFill>
              <a:ln w="9525">
                <a:solidFill>
                  <a:srgbClr val="E7B921"/>
                </a:solidFill>
                <a:round/>
                <a:headEnd/>
                <a:tailEnd/>
              </a:ln>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grpSp>
      </p:grpSp>
      <p:grpSp>
        <p:nvGrpSpPr>
          <p:cNvPr id="103" name="Group 102"/>
          <p:cNvGrpSpPr/>
          <p:nvPr/>
        </p:nvGrpSpPr>
        <p:grpSpPr>
          <a:xfrm>
            <a:off x="2102231" y="2742492"/>
            <a:ext cx="1820711" cy="547381"/>
            <a:chOff x="5602045" y="2779208"/>
            <a:chExt cx="1785173" cy="536697"/>
          </a:xfrm>
          <a:solidFill>
            <a:srgbClr val="3397D3"/>
          </a:solidFill>
          <a:effectLst/>
        </p:grpSpPr>
        <p:sp>
          <p:nvSpPr>
            <p:cNvPr id="104" name="Rectangle 47"/>
            <p:cNvSpPr/>
            <p:nvPr/>
          </p:nvSpPr>
          <p:spPr bwMode="auto">
            <a:xfrm>
              <a:off x="5602045" y="2779208"/>
              <a:ext cx="1785173" cy="536697"/>
            </a:xfrm>
            <a:custGeom>
              <a:avLst/>
              <a:gdLst/>
              <a:ahLst/>
              <a:cxnLst/>
              <a:rect l="l" t="t" r="r" b="b"/>
              <a:pathLst>
                <a:path w="1785173" h="536697">
                  <a:moveTo>
                    <a:pt x="0" y="0"/>
                  </a:moveTo>
                  <a:lnTo>
                    <a:pt x="1785173" y="0"/>
                  </a:lnTo>
                  <a:lnTo>
                    <a:pt x="1785173" y="355235"/>
                  </a:lnTo>
                  <a:lnTo>
                    <a:pt x="156433" y="355235"/>
                  </a:lnTo>
                  <a:lnTo>
                    <a:pt x="0" y="536697"/>
                  </a:lnTo>
                  <a:lnTo>
                    <a:pt x="0" y="355235"/>
                  </a:lnTo>
                  <a:lnTo>
                    <a:pt x="0" y="69274"/>
                  </a:lnTo>
                  <a:close/>
                </a:path>
              </a:pathLst>
            </a:custGeom>
            <a:grp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sp>
          <p:nvSpPr>
            <p:cNvPr id="105" name="TextBox 104"/>
            <p:cNvSpPr txBox="1"/>
            <p:nvPr/>
          </p:nvSpPr>
          <p:spPr>
            <a:xfrm>
              <a:off x="5701113" y="2853073"/>
              <a:ext cx="1109278" cy="197746"/>
            </a:xfrm>
            <a:prstGeom prst="rect">
              <a:avLst/>
            </a:prstGeom>
            <a:noFill/>
          </p:spPr>
          <p:txBody>
            <a:bodyPr wrap="none" lIns="0" tIns="0" rIns="0" bIns="0" rtlCol="0">
              <a:spAutoFit/>
            </a:bodyPr>
            <a:lstStyle/>
            <a:p>
              <a:pPr defTabSz="1243245">
                <a:lnSpc>
                  <a:spcPct val="90000"/>
                </a:lnSpc>
                <a:spcBef>
                  <a:spcPct val="20000"/>
                </a:spcBef>
                <a:buSzPct val="80000"/>
                <a:defRPr/>
              </a:pPr>
              <a:r>
                <a:rPr lang="en-US" sz="1428" kern="0" dirty="0">
                  <a:solidFill>
                    <a:srgbClr val="FFFFFF">
                      <a:alpha val="99000"/>
                    </a:srgbClr>
                  </a:solidFill>
                </a:rPr>
                <a:t>Run DB query</a:t>
              </a:r>
            </a:p>
          </p:txBody>
        </p:sp>
      </p:grpSp>
      <p:grpSp>
        <p:nvGrpSpPr>
          <p:cNvPr id="106" name="Group 105"/>
          <p:cNvGrpSpPr/>
          <p:nvPr/>
        </p:nvGrpSpPr>
        <p:grpSpPr>
          <a:xfrm>
            <a:off x="8976241" y="3583444"/>
            <a:ext cx="1305645" cy="1884738"/>
            <a:chOff x="8661105" y="5965946"/>
            <a:chExt cx="1280160" cy="1847950"/>
          </a:xfrm>
        </p:grpSpPr>
        <p:grpSp>
          <p:nvGrpSpPr>
            <p:cNvPr id="107" name="Group 106"/>
            <p:cNvGrpSpPr/>
            <p:nvPr/>
          </p:nvGrpSpPr>
          <p:grpSpPr>
            <a:xfrm>
              <a:off x="8672558" y="5965946"/>
              <a:ext cx="1257254" cy="892053"/>
              <a:chOff x="7678738" y="6524625"/>
              <a:chExt cx="666749" cy="473075"/>
            </a:xfrm>
            <a:solidFill>
              <a:srgbClr val="ED5326"/>
            </a:solidFill>
          </p:grpSpPr>
          <p:sp>
            <p:nvSpPr>
              <p:cNvPr id="109" name="Freeform 70"/>
              <p:cNvSpPr>
                <a:spLocks/>
              </p:cNvSpPr>
              <p:nvPr/>
            </p:nvSpPr>
            <p:spPr bwMode="auto">
              <a:xfrm>
                <a:off x="8067675" y="6648450"/>
                <a:ext cx="203200" cy="225425"/>
              </a:xfrm>
              <a:custGeom>
                <a:avLst/>
                <a:gdLst>
                  <a:gd name="T0" fmla="*/ 45 w 54"/>
                  <a:gd name="T1" fmla="*/ 0 h 60"/>
                  <a:gd name="T2" fmla="*/ 27 w 54"/>
                  <a:gd name="T3" fmla="*/ 9 h 60"/>
                  <a:gd name="T4" fmla="*/ 10 w 54"/>
                  <a:gd name="T5" fmla="*/ 0 h 60"/>
                  <a:gd name="T6" fmla="*/ 0 w 54"/>
                  <a:gd name="T7" fmla="*/ 20 h 60"/>
                  <a:gd name="T8" fmla="*/ 19 w 54"/>
                  <a:gd name="T9" fmla="*/ 60 h 60"/>
                  <a:gd name="T10" fmla="*/ 44 w 54"/>
                  <a:gd name="T11" fmla="*/ 60 h 60"/>
                  <a:gd name="T12" fmla="*/ 54 w 54"/>
                  <a:gd name="T13" fmla="*/ 30 h 60"/>
                  <a:gd name="T14" fmla="*/ 54 w 54"/>
                  <a:gd name="T15" fmla="*/ 24 h 60"/>
                  <a:gd name="T16" fmla="*/ 45 w 5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0">
                    <a:moveTo>
                      <a:pt x="45" y="0"/>
                    </a:moveTo>
                    <a:cubicBezTo>
                      <a:pt x="41" y="5"/>
                      <a:pt x="34" y="9"/>
                      <a:pt x="27" y="9"/>
                    </a:cubicBezTo>
                    <a:cubicBezTo>
                      <a:pt x="20" y="9"/>
                      <a:pt x="14" y="5"/>
                      <a:pt x="10" y="0"/>
                    </a:cubicBezTo>
                    <a:cubicBezTo>
                      <a:pt x="4" y="5"/>
                      <a:pt x="1" y="12"/>
                      <a:pt x="0" y="20"/>
                    </a:cubicBezTo>
                    <a:cubicBezTo>
                      <a:pt x="3" y="22"/>
                      <a:pt x="12" y="32"/>
                      <a:pt x="19" y="60"/>
                    </a:cubicBezTo>
                    <a:cubicBezTo>
                      <a:pt x="44" y="60"/>
                      <a:pt x="44" y="60"/>
                      <a:pt x="44" y="60"/>
                    </a:cubicBezTo>
                    <a:cubicBezTo>
                      <a:pt x="50" y="60"/>
                      <a:pt x="54" y="57"/>
                      <a:pt x="54" y="30"/>
                    </a:cubicBezTo>
                    <a:cubicBezTo>
                      <a:pt x="54" y="24"/>
                      <a:pt x="54" y="24"/>
                      <a:pt x="54" y="24"/>
                    </a:cubicBezTo>
                    <a:cubicBezTo>
                      <a:pt x="54" y="15"/>
                      <a:pt x="51" y="6"/>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10" name="Freeform 71"/>
              <p:cNvSpPr>
                <a:spLocks/>
              </p:cNvSpPr>
              <p:nvPr/>
            </p:nvSpPr>
            <p:spPr bwMode="auto">
              <a:xfrm>
                <a:off x="8245475" y="6640513"/>
                <a:ext cx="100012" cy="157163"/>
              </a:xfrm>
              <a:custGeom>
                <a:avLst/>
                <a:gdLst>
                  <a:gd name="T0" fmla="*/ 12 w 27"/>
                  <a:gd name="T1" fmla="*/ 27 h 42"/>
                  <a:gd name="T2" fmla="*/ 12 w 27"/>
                  <a:gd name="T3" fmla="*/ 41 h 42"/>
                  <a:gd name="T4" fmla="*/ 20 w 27"/>
                  <a:gd name="T5" fmla="*/ 20 h 42"/>
                  <a:gd name="T6" fmla="*/ 0 w 27"/>
                  <a:gd name="T7" fmla="*/ 0 h 42"/>
                  <a:gd name="T8" fmla="*/ 0 w 27"/>
                  <a:gd name="T9" fmla="*/ 0 h 42"/>
                  <a:gd name="T10" fmla="*/ 12 w 27"/>
                  <a:gd name="T11" fmla="*/ 27 h 42"/>
                </a:gdLst>
                <a:ahLst/>
                <a:cxnLst>
                  <a:cxn ang="0">
                    <a:pos x="T0" y="T1"/>
                  </a:cxn>
                  <a:cxn ang="0">
                    <a:pos x="T2" y="T3"/>
                  </a:cxn>
                  <a:cxn ang="0">
                    <a:pos x="T4" y="T5"/>
                  </a:cxn>
                  <a:cxn ang="0">
                    <a:pos x="T6" y="T7"/>
                  </a:cxn>
                  <a:cxn ang="0">
                    <a:pos x="T8" y="T9"/>
                  </a:cxn>
                  <a:cxn ang="0">
                    <a:pos x="T10" y="T11"/>
                  </a:cxn>
                </a:cxnLst>
                <a:rect l="0" t="0" r="r" b="b"/>
                <a:pathLst>
                  <a:path w="27" h="42">
                    <a:moveTo>
                      <a:pt x="12" y="27"/>
                    </a:moveTo>
                    <a:cubicBezTo>
                      <a:pt x="12" y="41"/>
                      <a:pt x="12" y="41"/>
                      <a:pt x="12" y="41"/>
                    </a:cubicBezTo>
                    <a:cubicBezTo>
                      <a:pt x="19" y="42"/>
                      <a:pt x="27" y="36"/>
                      <a:pt x="20" y="20"/>
                    </a:cubicBezTo>
                    <a:cubicBezTo>
                      <a:pt x="13" y="6"/>
                      <a:pt x="4" y="1"/>
                      <a:pt x="0" y="0"/>
                    </a:cubicBezTo>
                    <a:cubicBezTo>
                      <a:pt x="0" y="0"/>
                      <a:pt x="0" y="0"/>
                      <a:pt x="0" y="0"/>
                    </a:cubicBezTo>
                    <a:cubicBezTo>
                      <a:pt x="8" y="6"/>
                      <a:pt x="12" y="16"/>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11" name="Freeform 72"/>
              <p:cNvSpPr>
                <a:spLocks/>
              </p:cNvSpPr>
              <p:nvPr/>
            </p:nvSpPr>
            <p:spPr bwMode="auto">
              <a:xfrm>
                <a:off x="8034338" y="6640513"/>
                <a:ext cx="63500" cy="68263"/>
              </a:xfrm>
              <a:custGeom>
                <a:avLst/>
                <a:gdLst>
                  <a:gd name="T0" fmla="*/ 17 w 17"/>
                  <a:gd name="T1" fmla="*/ 0 h 18"/>
                  <a:gd name="T2" fmla="*/ 17 w 17"/>
                  <a:gd name="T3" fmla="*/ 0 h 18"/>
                  <a:gd name="T4" fmla="*/ 0 w 17"/>
                  <a:gd name="T5" fmla="*/ 14 h 18"/>
                  <a:gd name="T6" fmla="*/ 5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cubicBezTo>
                      <a:pt x="17" y="0"/>
                      <a:pt x="17" y="0"/>
                      <a:pt x="17" y="0"/>
                    </a:cubicBezTo>
                    <a:cubicBezTo>
                      <a:pt x="13" y="1"/>
                      <a:pt x="6" y="5"/>
                      <a:pt x="0" y="14"/>
                    </a:cubicBezTo>
                    <a:cubicBezTo>
                      <a:pt x="2" y="15"/>
                      <a:pt x="3" y="17"/>
                      <a:pt x="5" y="18"/>
                    </a:cubicBezTo>
                    <a:cubicBezTo>
                      <a:pt x="7" y="10"/>
                      <a:pt x="12" y="4"/>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12" name="Oval 73"/>
              <p:cNvSpPr>
                <a:spLocks noChangeArrowheads="1"/>
              </p:cNvSpPr>
              <p:nvPr/>
            </p:nvSpPr>
            <p:spPr bwMode="auto">
              <a:xfrm>
                <a:off x="8105775" y="6524625"/>
                <a:ext cx="131762"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13" name="Freeform 74"/>
              <p:cNvSpPr>
                <a:spLocks/>
              </p:cNvSpPr>
              <p:nvPr/>
            </p:nvSpPr>
            <p:spPr bwMode="auto">
              <a:xfrm>
                <a:off x="7678738" y="6704013"/>
                <a:ext cx="130175" cy="203200"/>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14" name="Freeform 75"/>
              <p:cNvSpPr>
                <a:spLocks/>
              </p:cNvSpPr>
              <p:nvPr/>
            </p:nvSpPr>
            <p:spPr bwMode="auto">
              <a:xfrm>
                <a:off x="7985125" y="6704013"/>
                <a:ext cx="131762" cy="203200"/>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15" name="Freeform 76"/>
              <p:cNvSpPr>
                <a:spLocks/>
              </p:cNvSpPr>
              <p:nvPr/>
            </p:nvSpPr>
            <p:spPr bwMode="auto">
              <a:xfrm>
                <a:off x="7767638" y="6715125"/>
                <a:ext cx="258762" cy="282575"/>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16" name="Oval 77"/>
              <p:cNvSpPr>
                <a:spLocks noChangeArrowheads="1"/>
              </p:cNvSpPr>
              <p:nvPr/>
            </p:nvSpPr>
            <p:spPr bwMode="auto">
              <a:xfrm>
                <a:off x="7813675" y="6554788"/>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grpSp>
        <p:sp>
          <p:nvSpPr>
            <p:cNvPr id="108" name="Rectangle 107"/>
            <p:cNvSpPr/>
            <p:nvPr>
              <p:custDataLst>
                <p:tags r:id="rId5"/>
              </p:custDataLst>
            </p:nvPr>
          </p:nvSpPr>
          <p:spPr bwMode="auto">
            <a:xfrm>
              <a:off x="8661105" y="6899496"/>
              <a:ext cx="1280160" cy="914400"/>
            </a:xfrm>
            <a:prstGeom prst="rect">
              <a:avLst/>
            </a:prstGeom>
            <a:solidFill>
              <a:srgbClr val="ED5326"/>
            </a:solidFill>
            <a:ln w="9525" cap="flat" cmpd="sng" algn="ctr">
              <a:noFill/>
              <a:prstDash val="solid"/>
              <a:headEnd type="none" w="med" len="med"/>
              <a:tailEnd type="none" w="med" len="med"/>
            </a:ln>
            <a:effectLst/>
          </p:spPr>
          <p:txBody>
            <a:bodyPr vert="horz" wrap="square" lIns="93224" tIns="93260" rIns="93224" bIns="93260" numCol="1" spcCol="0" rtlCol="0" anchor="ctr" anchorCtr="0" compatLnSpc="1">
              <a:prstTxWarp prst="textNoShape">
                <a:avLst/>
              </a:prstTxWarp>
            </a:bodyPr>
            <a:lstStyle/>
            <a:p>
              <a:pPr defTabSz="931972" fontAlgn="base">
                <a:spcBef>
                  <a:spcPct val="0"/>
                </a:spcBef>
                <a:spcAft>
                  <a:spcPct val="0"/>
                </a:spcAft>
                <a:defRPr/>
              </a:pPr>
              <a:r>
                <a:rPr lang="en-US" sz="2040" kern="0" dirty="0">
                  <a:ln>
                    <a:solidFill>
                      <a:srgbClr val="FFFFFF">
                        <a:alpha val="0"/>
                      </a:srgbClr>
                    </a:solidFill>
                  </a:ln>
                  <a:solidFill>
                    <a:srgbClr val="FFFFFF"/>
                  </a:solidFill>
                  <a:latin typeface="Segoe UI"/>
                </a:rPr>
                <a:t>Poll timeout</a:t>
              </a:r>
            </a:p>
          </p:txBody>
        </p:sp>
      </p:grpSp>
      <p:grpSp>
        <p:nvGrpSpPr>
          <p:cNvPr id="117" name="Group 116"/>
          <p:cNvGrpSpPr/>
          <p:nvPr/>
        </p:nvGrpSpPr>
        <p:grpSpPr>
          <a:xfrm>
            <a:off x="8790137" y="3583444"/>
            <a:ext cx="1305645" cy="1884738"/>
            <a:chOff x="8528424" y="5965946"/>
            <a:chExt cx="1280160" cy="1847950"/>
          </a:xfrm>
        </p:grpSpPr>
        <p:sp>
          <p:nvSpPr>
            <p:cNvPr id="118" name="Rectangle 117"/>
            <p:cNvSpPr/>
            <p:nvPr>
              <p:custDataLst>
                <p:tags r:id="rId4"/>
              </p:custDataLst>
            </p:nvPr>
          </p:nvSpPr>
          <p:spPr bwMode="auto">
            <a:xfrm>
              <a:off x="8528424" y="6899496"/>
              <a:ext cx="1280160" cy="914400"/>
            </a:xfrm>
            <a:prstGeom prst="rect">
              <a:avLst/>
            </a:prstGeom>
            <a:solidFill>
              <a:srgbClr val="ED5326"/>
            </a:solidFill>
            <a:ln w="9525" cap="flat" cmpd="sng" algn="ctr">
              <a:noFill/>
              <a:prstDash val="solid"/>
              <a:headEnd type="none" w="med" len="med"/>
              <a:tailEnd type="none" w="med" len="med"/>
            </a:ln>
            <a:effectLst/>
          </p:spPr>
          <p:txBody>
            <a:bodyPr vert="horz" wrap="square" lIns="93224" tIns="93260" rIns="93224" bIns="93260" numCol="1" spcCol="0" rtlCol="0" anchor="ctr" anchorCtr="0" compatLnSpc="1">
              <a:prstTxWarp prst="textNoShape">
                <a:avLst/>
              </a:prstTxWarp>
            </a:bodyPr>
            <a:lstStyle/>
            <a:p>
              <a:pPr defTabSz="931972" fontAlgn="base">
                <a:spcBef>
                  <a:spcPct val="0"/>
                </a:spcBef>
                <a:spcAft>
                  <a:spcPct val="0"/>
                </a:spcAft>
                <a:defRPr/>
              </a:pPr>
              <a:r>
                <a:rPr lang="en-US" sz="2040" kern="0" dirty="0">
                  <a:ln>
                    <a:solidFill>
                      <a:srgbClr val="FFFFFF">
                        <a:alpha val="0"/>
                      </a:srgbClr>
                    </a:solidFill>
                  </a:ln>
                  <a:solidFill>
                    <a:srgbClr val="FFFFFF"/>
                  </a:solidFill>
                  <a:latin typeface="Segoe UI"/>
                </a:rPr>
                <a:t>DB query results</a:t>
              </a:r>
            </a:p>
          </p:txBody>
        </p:sp>
        <p:grpSp>
          <p:nvGrpSpPr>
            <p:cNvPr id="119" name="Group 118"/>
            <p:cNvGrpSpPr/>
            <p:nvPr/>
          </p:nvGrpSpPr>
          <p:grpSpPr>
            <a:xfrm>
              <a:off x="8539877" y="5965946"/>
              <a:ext cx="1257254" cy="892053"/>
              <a:chOff x="7678738" y="6524625"/>
              <a:chExt cx="666749" cy="473075"/>
            </a:xfrm>
            <a:solidFill>
              <a:srgbClr val="ED5326"/>
            </a:solidFill>
          </p:grpSpPr>
          <p:sp>
            <p:nvSpPr>
              <p:cNvPr id="120" name="Freeform 70"/>
              <p:cNvSpPr>
                <a:spLocks/>
              </p:cNvSpPr>
              <p:nvPr/>
            </p:nvSpPr>
            <p:spPr bwMode="auto">
              <a:xfrm>
                <a:off x="8067675" y="6648450"/>
                <a:ext cx="203200" cy="225425"/>
              </a:xfrm>
              <a:custGeom>
                <a:avLst/>
                <a:gdLst>
                  <a:gd name="T0" fmla="*/ 45 w 54"/>
                  <a:gd name="T1" fmla="*/ 0 h 60"/>
                  <a:gd name="T2" fmla="*/ 27 w 54"/>
                  <a:gd name="T3" fmla="*/ 9 h 60"/>
                  <a:gd name="T4" fmla="*/ 10 w 54"/>
                  <a:gd name="T5" fmla="*/ 0 h 60"/>
                  <a:gd name="T6" fmla="*/ 0 w 54"/>
                  <a:gd name="T7" fmla="*/ 20 h 60"/>
                  <a:gd name="T8" fmla="*/ 19 w 54"/>
                  <a:gd name="T9" fmla="*/ 60 h 60"/>
                  <a:gd name="T10" fmla="*/ 44 w 54"/>
                  <a:gd name="T11" fmla="*/ 60 h 60"/>
                  <a:gd name="T12" fmla="*/ 54 w 54"/>
                  <a:gd name="T13" fmla="*/ 30 h 60"/>
                  <a:gd name="T14" fmla="*/ 54 w 54"/>
                  <a:gd name="T15" fmla="*/ 24 h 60"/>
                  <a:gd name="T16" fmla="*/ 45 w 5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0">
                    <a:moveTo>
                      <a:pt x="45" y="0"/>
                    </a:moveTo>
                    <a:cubicBezTo>
                      <a:pt x="41" y="5"/>
                      <a:pt x="34" y="9"/>
                      <a:pt x="27" y="9"/>
                    </a:cubicBezTo>
                    <a:cubicBezTo>
                      <a:pt x="20" y="9"/>
                      <a:pt x="14" y="5"/>
                      <a:pt x="10" y="0"/>
                    </a:cubicBezTo>
                    <a:cubicBezTo>
                      <a:pt x="4" y="5"/>
                      <a:pt x="1" y="12"/>
                      <a:pt x="0" y="20"/>
                    </a:cubicBezTo>
                    <a:cubicBezTo>
                      <a:pt x="3" y="22"/>
                      <a:pt x="12" y="32"/>
                      <a:pt x="19" y="60"/>
                    </a:cubicBezTo>
                    <a:cubicBezTo>
                      <a:pt x="44" y="60"/>
                      <a:pt x="44" y="60"/>
                      <a:pt x="44" y="60"/>
                    </a:cubicBezTo>
                    <a:cubicBezTo>
                      <a:pt x="50" y="60"/>
                      <a:pt x="54" y="57"/>
                      <a:pt x="54" y="30"/>
                    </a:cubicBezTo>
                    <a:cubicBezTo>
                      <a:pt x="54" y="24"/>
                      <a:pt x="54" y="24"/>
                      <a:pt x="54" y="24"/>
                    </a:cubicBezTo>
                    <a:cubicBezTo>
                      <a:pt x="54" y="15"/>
                      <a:pt x="51" y="6"/>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21" name="Freeform 71"/>
              <p:cNvSpPr>
                <a:spLocks/>
              </p:cNvSpPr>
              <p:nvPr/>
            </p:nvSpPr>
            <p:spPr bwMode="auto">
              <a:xfrm>
                <a:off x="8245475" y="6640513"/>
                <a:ext cx="100012" cy="157163"/>
              </a:xfrm>
              <a:custGeom>
                <a:avLst/>
                <a:gdLst>
                  <a:gd name="T0" fmla="*/ 12 w 27"/>
                  <a:gd name="T1" fmla="*/ 27 h 42"/>
                  <a:gd name="T2" fmla="*/ 12 w 27"/>
                  <a:gd name="T3" fmla="*/ 41 h 42"/>
                  <a:gd name="T4" fmla="*/ 20 w 27"/>
                  <a:gd name="T5" fmla="*/ 20 h 42"/>
                  <a:gd name="T6" fmla="*/ 0 w 27"/>
                  <a:gd name="T7" fmla="*/ 0 h 42"/>
                  <a:gd name="T8" fmla="*/ 0 w 27"/>
                  <a:gd name="T9" fmla="*/ 0 h 42"/>
                  <a:gd name="T10" fmla="*/ 12 w 27"/>
                  <a:gd name="T11" fmla="*/ 27 h 42"/>
                </a:gdLst>
                <a:ahLst/>
                <a:cxnLst>
                  <a:cxn ang="0">
                    <a:pos x="T0" y="T1"/>
                  </a:cxn>
                  <a:cxn ang="0">
                    <a:pos x="T2" y="T3"/>
                  </a:cxn>
                  <a:cxn ang="0">
                    <a:pos x="T4" y="T5"/>
                  </a:cxn>
                  <a:cxn ang="0">
                    <a:pos x="T6" y="T7"/>
                  </a:cxn>
                  <a:cxn ang="0">
                    <a:pos x="T8" y="T9"/>
                  </a:cxn>
                  <a:cxn ang="0">
                    <a:pos x="T10" y="T11"/>
                  </a:cxn>
                </a:cxnLst>
                <a:rect l="0" t="0" r="r" b="b"/>
                <a:pathLst>
                  <a:path w="27" h="42">
                    <a:moveTo>
                      <a:pt x="12" y="27"/>
                    </a:moveTo>
                    <a:cubicBezTo>
                      <a:pt x="12" y="41"/>
                      <a:pt x="12" y="41"/>
                      <a:pt x="12" y="41"/>
                    </a:cubicBezTo>
                    <a:cubicBezTo>
                      <a:pt x="19" y="42"/>
                      <a:pt x="27" y="36"/>
                      <a:pt x="20" y="20"/>
                    </a:cubicBezTo>
                    <a:cubicBezTo>
                      <a:pt x="13" y="6"/>
                      <a:pt x="4" y="1"/>
                      <a:pt x="0" y="0"/>
                    </a:cubicBezTo>
                    <a:cubicBezTo>
                      <a:pt x="0" y="0"/>
                      <a:pt x="0" y="0"/>
                      <a:pt x="0" y="0"/>
                    </a:cubicBezTo>
                    <a:cubicBezTo>
                      <a:pt x="8" y="6"/>
                      <a:pt x="12" y="16"/>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22" name="Freeform 72"/>
              <p:cNvSpPr>
                <a:spLocks/>
              </p:cNvSpPr>
              <p:nvPr/>
            </p:nvSpPr>
            <p:spPr bwMode="auto">
              <a:xfrm>
                <a:off x="8034338" y="6640513"/>
                <a:ext cx="63500" cy="68263"/>
              </a:xfrm>
              <a:custGeom>
                <a:avLst/>
                <a:gdLst>
                  <a:gd name="T0" fmla="*/ 17 w 17"/>
                  <a:gd name="T1" fmla="*/ 0 h 18"/>
                  <a:gd name="T2" fmla="*/ 17 w 17"/>
                  <a:gd name="T3" fmla="*/ 0 h 18"/>
                  <a:gd name="T4" fmla="*/ 0 w 17"/>
                  <a:gd name="T5" fmla="*/ 14 h 18"/>
                  <a:gd name="T6" fmla="*/ 5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cubicBezTo>
                      <a:pt x="17" y="0"/>
                      <a:pt x="17" y="0"/>
                      <a:pt x="17" y="0"/>
                    </a:cubicBezTo>
                    <a:cubicBezTo>
                      <a:pt x="13" y="1"/>
                      <a:pt x="6" y="5"/>
                      <a:pt x="0" y="14"/>
                    </a:cubicBezTo>
                    <a:cubicBezTo>
                      <a:pt x="2" y="15"/>
                      <a:pt x="3" y="17"/>
                      <a:pt x="5" y="18"/>
                    </a:cubicBezTo>
                    <a:cubicBezTo>
                      <a:pt x="7" y="10"/>
                      <a:pt x="12" y="4"/>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23" name="Oval 73"/>
              <p:cNvSpPr>
                <a:spLocks noChangeArrowheads="1"/>
              </p:cNvSpPr>
              <p:nvPr/>
            </p:nvSpPr>
            <p:spPr bwMode="auto">
              <a:xfrm>
                <a:off x="8105775" y="6524625"/>
                <a:ext cx="131762"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24" name="Freeform 74"/>
              <p:cNvSpPr>
                <a:spLocks/>
              </p:cNvSpPr>
              <p:nvPr/>
            </p:nvSpPr>
            <p:spPr bwMode="auto">
              <a:xfrm>
                <a:off x="7678738" y="6704013"/>
                <a:ext cx="130175" cy="203200"/>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25" name="Freeform 75"/>
              <p:cNvSpPr>
                <a:spLocks/>
              </p:cNvSpPr>
              <p:nvPr/>
            </p:nvSpPr>
            <p:spPr bwMode="auto">
              <a:xfrm>
                <a:off x="7985125" y="6704013"/>
                <a:ext cx="131762" cy="203200"/>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26" name="Freeform 76"/>
              <p:cNvSpPr>
                <a:spLocks/>
              </p:cNvSpPr>
              <p:nvPr/>
            </p:nvSpPr>
            <p:spPr bwMode="auto">
              <a:xfrm>
                <a:off x="7767638" y="6715125"/>
                <a:ext cx="258762" cy="282575"/>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27" name="Oval 77"/>
              <p:cNvSpPr>
                <a:spLocks noChangeArrowheads="1"/>
              </p:cNvSpPr>
              <p:nvPr/>
            </p:nvSpPr>
            <p:spPr bwMode="auto">
              <a:xfrm>
                <a:off x="7813675" y="6554788"/>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grpSp>
      </p:grpSp>
      <p:grpSp>
        <p:nvGrpSpPr>
          <p:cNvPr id="128" name="Group 127"/>
          <p:cNvGrpSpPr/>
          <p:nvPr/>
        </p:nvGrpSpPr>
        <p:grpSpPr>
          <a:xfrm>
            <a:off x="7558223" y="3583444"/>
            <a:ext cx="1305645" cy="1884738"/>
            <a:chOff x="7304722" y="5965946"/>
            <a:chExt cx="1280160" cy="1847950"/>
          </a:xfrm>
        </p:grpSpPr>
        <p:sp>
          <p:nvSpPr>
            <p:cNvPr id="129" name="Rectangle 128"/>
            <p:cNvSpPr/>
            <p:nvPr>
              <p:custDataLst>
                <p:tags r:id="rId3"/>
              </p:custDataLst>
            </p:nvPr>
          </p:nvSpPr>
          <p:spPr bwMode="auto">
            <a:xfrm>
              <a:off x="7304722" y="6899496"/>
              <a:ext cx="1280160" cy="914400"/>
            </a:xfrm>
            <a:prstGeom prst="rect">
              <a:avLst/>
            </a:prstGeom>
            <a:solidFill>
              <a:srgbClr val="ED5326"/>
            </a:solidFill>
            <a:ln w="9525" cap="flat" cmpd="sng" algn="ctr">
              <a:noFill/>
              <a:prstDash val="solid"/>
              <a:headEnd type="none" w="med" len="med"/>
              <a:tailEnd type="none" w="med" len="med"/>
            </a:ln>
            <a:effectLst/>
          </p:spPr>
          <p:txBody>
            <a:bodyPr vert="horz" wrap="square" lIns="93224" tIns="93260" rIns="93224" bIns="93260" numCol="1" spcCol="0" rtlCol="0" anchor="ctr" anchorCtr="0" compatLnSpc="1">
              <a:prstTxWarp prst="textNoShape">
                <a:avLst/>
              </a:prstTxWarp>
            </a:bodyPr>
            <a:lstStyle/>
            <a:p>
              <a:pPr defTabSz="931972" fontAlgn="base">
                <a:spcBef>
                  <a:spcPct val="0"/>
                </a:spcBef>
                <a:spcAft>
                  <a:spcPct val="0"/>
                </a:spcAft>
                <a:defRPr/>
              </a:pPr>
              <a:r>
                <a:rPr lang="en-US" sz="2040" kern="0" dirty="0">
                  <a:ln>
                    <a:solidFill>
                      <a:srgbClr val="FFFFFF">
                        <a:alpha val="0"/>
                      </a:srgbClr>
                    </a:solidFill>
                  </a:ln>
                  <a:solidFill>
                    <a:srgbClr val="FFFFFF"/>
                  </a:solidFill>
                  <a:latin typeface="Segoe UI"/>
                </a:rPr>
                <a:t>DB query results</a:t>
              </a:r>
            </a:p>
          </p:txBody>
        </p:sp>
        <p:grpSp>
          <p:nvGrpSpPr>
            <p:cNvPr id="130" name="Group 129"/>
            <p:cNvGrpSpPr/>
            <p:nvPr/>
          </p:nvGrpSpPr>
          <p:grpSpPr>
            <a:xfrm>
              <a:off x="7316175" y="5965946"/>
              <a:ext cx="1257254" cy="892053"/>
              <a:chOff x="7678738" y="6524625"/>
              <a:chExt cx="666749" cy="473075"/>
            </a:xfrm>
            <a:solidFill>
              <a:srgbClr val="ED5326"/>
            </a:solidFill>
          </p:grpSpPr>
          <p:sp>
            <p:nvSpPr>
              <p:cNvPr id="131" name="Freeform 70"/>
              <p:cNvSpPr>
                <a:spLocks/>
              </p:cNvSpPr>
              <p:nvPr/>
            </p:nvSpPr>
            <p:spPr bwMode="auto">
              <a:xfrm>
                <a:off x="8067675" y="6648450"/>
                <a:ext cx="203200" cy="225425"/>
              </a:xfrm>
              <a:custGeom>
                <a:avLst/>
                <a:gdLst>
                  <a:gd name="T0" fmla="*/ 45 w 54"/>
                  <a:gd name="T1" fmla="*/ 0 h 60"/>
                  <a:gd name="T2" fmla="*/ 27 w 54"/>
                  <a:gd name="T3" fmla="*/ 9 h 60"/>
                  <a:gd name="T4" fmla="*/ 10 w 54"/>
                  <a:gd name="T5" fmla="*/ 0 h 60"/>
                  <a:gd name="T6" fmla="*/ 0 w 54"/>
                  <a:gd name="T7" fmla="*/ 20 h 60"/>
                  <a:gd name="T8" fmla="*/ 19 w 54"/>
                  <a:gd name="T9" fmla="*/ 60 h 60"/>
                  <a:gd name="T10" fmla="*/ 44 w 54"/>
                  <a:gd name="T11" fmla="*/ 60 h 60"/>
                  <a:gd name="T12" fmla="*/ 54 w 54"/>
                  <a:gd name="T13" fmla="*/ 30 h 60"/>
                  <a:gd name="T14" fmla="*/ 54 w 54"/>
                  <a:gd name="T15" fmla="*/ 24 h 60"/>
                  <a:gd name="T16" fmla="*/ 45 w 5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0">
                    <a:moveTo>
                      <a:pt x="45" y="0"/>
                    </a:moveTo>
                    <a:cubicBezTo>
                      <a:pt x="41" y="5"/>
                      <a:pt x="34" y="9"/>
                      <a:pt x="27" y="9"/>
                    </a:cubicBezTo>
                    <a:cubicBezTo>
                      <a:pt x="20" y="9"/>
                      <a:pt x="14" y="5"/>
                      <a:pt x="10" y="0"/>
                    </a:cubicBezTo>
                    <a:cubicBezTo>
                      <a:pt x="4" y="5"/>
                      <a:pt x="1" y="12"/>
                      <a:pt x="0" y="20"/>
                    </a:cubicBezTo>
                    <a:cubicBezTo>
                      <a:pt x="3" y="22"/>
                      <a:pt x="12" y="32"/>
                      <a:pt x="19" y="60"/>
                    </a:cubicBezTo>
                    <a:cubicBezTo>
                      <a:pt x="44" y="60"/>
                      <a:pt x="44" y="60"/>
                      <a:pt x="44" y="60"/>
                    </a:cubicBezTo>
                    <a:cubicBezTo>
                      <a:pt x="50" y="60"/>
                      <a:pt x="54" y="57"/>
                      <a:pt x="54" y="30"/>
                    </a:cubicBezTo>
                    <a:cubicBezTo>
                      <a:pt x="54" y="24"/>
                      <a:pt x="54" y="24"/>
                      <a:pt x="54" y="24"/>
                    </a:cubicBezTo>
                    <a:cubicBezTo>
                      <a:pt x="54" y="15"/>
                      <a:pt x="51" y="6"/>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32" name="Freeform 71"/>
              <p:cNvSpPr>
                <a:spLocks/>
              </p:cNvSpPr>
              <p:nvPr/>
            </p:nvSpPr>
            <p:spPr bwMode="auto">
              <a:xfrm>
                <a:off x="8245475" y="6640513"/>
                <a:ext cx="100012" cy="157163"/>
              </a:xfrm>
              <a:custGeom>
                <a:avLst/>
                <a:gdLst>
                  <a:gd name="T0" fmla="*/ 12 w 27"/>
                  <a:gd name="T1" fmla="*/ 27 h 42"/>
                  <a:gd name="T2" fmla="*/ 12 w 27"/>
                  <a:gd name="T3" fmla="*/ 41 h 42"/>
                  <a:gd name="T4" fmla="*/ 20 w 27"/>
                  <a:gd name="T5" fmla="*/ 20 h 42"/>
                  <a:gd name="T6" fmla="*/ 0 w 27"/>
                  <a:gd name="T7" fmla="*/ 0 h 42"/>
                  <a:gd name="T8" fmla="*/ 0 w 27"/>
                  <a:gd name="T9" fmla="*/ 0 h 42"/>
                  <a:gd name="T10" fmla="*/ 12 w 27"/>
                  <a:gd name="T11" fmla="*/ 27 h 42"/>
                </a:gdLst>
                <a:ahLst/>
                <a:cxnLst>
                  <a:cxn ang="0">
                    <a:pos x="T0" y="T1"/>
                  </a:cxn>
                  <a:cxn ang="0">
                    <a:pos x="T2" y="T3"/>
                  </a:cxn>
                  <a:cxn ang="0">
                    <a:pos x="T4" y="T5"/>
                  </a:cxn>
                  <a:cxn ang="0">
                    <a:pos x="T6" y="T7"/>
                  </a:cxn>
                  <a:cxn ang="0">
                    <a:pos x="T8" y="T9"/>
                  </a:cxn>
                  <a:cxn ang="0">
                    <a:pos x="T10" y="T11"/>
                  </a:cxn>
                </a:cxnLst>
                <a:rect l="0" t="0" r="r" b="b"/>
                <a:pathLst>
                  <a:path w="27" h="42">
                    <a:moveTo>
                      <a:pt x="12" y="27"/>
                    </a:moveTo>
                    <a:cubicBezTo>
                      <a:pt x="12" y="41"/>
                      <a:pt x="12" y="41"/>
                      <a:pt x="12" y="41"/>
                    </a:cubicBezTo>
                    <a:cubicBezTo>
                      <a:pt x="19" y="42"/>
                      <a:pt x="27" y="36"/>
                      <a:pt x="20" y="20"/>
                    </a:cubicBezTo>
                    <a:cubicBezTo>
                      <a:pt x="13" y="6"/>
                      <a:pt x="4" y="1"/>
                      <a:pt x="0" y="0"/>
                    </a:cubicBezTo>
                    <a:cubicBezTo>
                      <a:pt x="0" y="0"/>
                      <a:pt x="0" y="0"/>
                      <a:pt x="0" y="0"/>
                    </a:cubicBezTo>
                    <a:cubicBezTo>
                      <a:pt x="8" y="6"/>
                      <a:pt x="12" y="16"/>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33" name="Freeform 72"/>
              <p:cNvSpPr>
                <a:spLocks/>
              </p:cNvSpPr>
              <p:nvPr/>
            </p:nvSpPr>
            <p:spPr bwMode="auto">
              <a:xfrm>
                <a:off x="8034338" y="6640513"/>
                <a:ext cx="63500" cy="68263"/>
              </a:xfrm>
              <a:custGeom>
                <a:avLst/>
                <a:gdLst>
                  <a:gd name="T0" fmla="*/ 17 w 17"/>
                  <a:gd name="T1" fmla="*/ 0 h 18"/>
                  <a:gd name="T2" fmla="*/ 17 w 17"/>
                  <a:gd name="T3" fmla="*/ 0 h 18"/>
                  <a:gd name="T4" fmla="*/ 0 w 17"/>
                  <a:gd name="T5" fmla="*/ 14 h 18"/>
                  <a:gd name="T6" fmla="*/ 5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cubicBezTo>
                      <a:pt x="17" y="0"/>
                      <a:pt x="17" y="0"/>
                      <a:pt x="17" y="0"/>
                    </a:cubicBezTo>
                    <a:cubicBezTo>
                      <a:pt x="13" y="1"/>
                      <a:pt x="6" y="5"/>
                      <a:pt x="0" y="14"/>
                    </a:cubicBezTo>
                    <a:cubicBezTo>
                      <a:pt x="2" y="15"/>
                      <a:pt x="3" y="17"/>
                      <a:pt x="5" y="18"/>
                    </a:cubicBezTo>
                    <a:cubicBezTo>
                      <a:pt x="7" y="10"/>
                      <a:pt x="12" y="4"/>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34" name="Oval 73"/>
              <p:cNvSpPr>
                <a:spLocks noChangeArrowheads="1"/>
              </p:cNvSpPr>
              <p:nvPr/>
            </p:nvSpPr>
            <p:spPr bwMode="auto">
              <a:xfrm>
                <a:off x="8105775" y="6524625"/>
                <a:ext cx="131762"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35" name="Freeform 74"/>
              <p:cNvSpPr>
                <a:spLocks/>
              </p:cNvSpPr>
              <p:nvPr/>
            </p:nvSpPr>
            <p:spPr bwMode="auto">
              <a:xfrm>
                <a:off x="7678738" y="6704013"/>
                <a:ext cx="130175" cy="203200"/>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36" name="Freeform 75"/>
              <p:cNvSpPr>
                <a:spLocks/>
              </p:cNvSpPr>
              <p:nvPr/>
            </p:nvSpPr>
            <p:spPr bwMode="auto">
              <a:xfrm>
                <a:off x="7985125" y="6704013"/>
                <a:ext cx="131762" cy="203200"/>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37" name="Freeform 76"/>
              <p:cNvSpPr>
                <a:spLocks/>
              </p:cNvSpPr>
              <p:nvPr/>
            </p:nvSpPr>
            <p:spPr bwMode="auto">
              <a:xfrm>
                <a:off x="7767638" y="6715125"/>
                <a:ext cx="258762" cy="282575"/>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38" name="Oval 77"/>
              <p:cNvSpPr>
                <a:spLocks noChangeArrowheads="1"/>
              </p:cNvSpPr>
              <p:nvPr/>
            </p:nvSpPr>
            <p:spPr bwMode="auto">
              <a:xfrm>
                <a:off x="7813675" y="6554788"/>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grpSp>
      </p:grpSp>
      <p:grpSp>
        <p:nvGrpSpPr>
          <p:cNvPr id="139" name="Group 138"/>
          <p:cNvGrpSpPr/>
          <p:nvPr/>
        </p:nvGrpSpPr>
        <p:grpSpPr>
          <a:xfrm>
            <a:off x="6140205" y="3583444"/>
            <a:ext cx="1305645" cy="1884738"/>
            <a:chOff x="5884545" y="5965946"/>
            <a:chExt cx="1280160" cy="1847950"/>
          </a:xfrm>
        </p:grpSpPr>
        <p:sp>
          <p:nvSpPr>
            <p:cNvPr id="140" name="Rectangle 139"/>
            <p:cNvSpPr/>
            <p:nvPr>
              <p:custDataLst>
                <p:tags r:id="rId2"/>
              </p:custDataLst>
            </p:nvPr>
          </p:nvSpPr>
          <p:spPr bwMode="auto">
            <a:xfrm>
              <a:off x="5884545" y="6899496"/>
              <a:ext cx="1280160" cy="914400"/>
            </a:xfrm>
            <a:prstGeom prst="rect">
              <a:avLst/>
            </a:prstGeom>
            <a:solidFill>
              <a:srgbClr val="ED5326"/>
            </a:solidFill>
            <a:ln w="9525" cap="flat" cmpd="sng" algn="ctr">
              <a:noFill/>
              <a:prstDash val="solid"/>
              <a:headEnd type="none" w="med" len="med"/>
              <a:tailEnd type="none" w="med" len="med"/>
            </a:ln>
            <a:effectLst/>
          </p:spPr>
          <p:txBody>
            <a:bodyPr vert="horz" wrap="square" lIns="93224" tIns="93260" rIns="93224" bIns="93260" numCol="1" spcCol="0" rtlCol="0" anchor="ctr" anchorCtr="0" compatLnSpc="1">
              <a:prstTxWarp prst="textNoShape">
                <a:avLst/>
              </a:prstTxWarp>
            </a:bodyPr>
            <a:lstStyle/>
            <a:p>
              <a:pPr defTabSz="931972" fontAlgn="base">
                <a:spcBef>
                  <a:spcPct val="0"/>
                </a:spcBef>
                <a:spcAft>
                  <a:spcPct val="0"/>
                </a:spcAft>
                <a:defRPr/>
              </a:pPr>
              <a:r>
                <a:rPr lang="en-US" sz="2040" kern="0" dirty="0">
                  <a:ln>
                    <a:solidFill>
                      <a:srgbClr val="FFFFFF">
                        <a:alpha val="0"/>
                      </a:srgbClr>
                    </a:solidFill>
                  </a:ln>
                  <a:solidFill>
                    <a:srgbClr val="FFFFFF"/>
                  </a:solidFill>
                  <a:latin typeface="Segoe UI"/>
                </a:rPr>
                <a:t>New request</a:t>
              </a:r>
            </a:p>
          </p:txBody>
        </p:sp>
        <p:grpSp>
          <p:nvGrpSpPr>
            <p:cNvPr id="141" name="Group 140"/>
            <p:cNvGrpSpPr/>
            <p:nvPr/>
          </p:nvGrpSpPr>
          <p:grpSpPr>
            <a:xfrm>
              <a:off x="5895998" y="5965946"/>
              <a:ext cx="1257254" cy="892053"/>
              <a:chOff x="7678738" y="6524625"/>
              <a:chExt cx="666749" cy="473075"/>
            </a:xfrm>
            <a:solidFill>
              <a:srgbClr val="ED5326"/>
            </a:solidFill>
          </p:grpSpPr>
          <p:sp>
            <p:nvSpPr>
              <p:cNvPr id="142" name="Freeform 70"/>
              <p:cNvSpPr>
                <a:spLocks/>
              </p:cNvSpPr>
              <p:nvPr/>
            </p:nvSpPr>
            <p:spPr bwMode="auto">
              <a:xfrm>
                <a:off x="8067675" y="6648450"/>
                <a:ext cx="203200" cy="225425"/>
              </a:xfrm>
              <a:custGeom>
                <a:avLst/>
                <a:gdLst>
                  <a:gd name="T0" fmla="*/ 45 w 54"/>
                  <a:gd name="T1" fmla="*/ 0 h 60"/>
                  <a:gd name="T2" fmla="*/ 27 w 54"/>
                  <a:gd name="T3" fmla="*/ 9 h 60"/>
                  <a:gd name="T4" fmla="*/ 10 w 54"/>
                  <a:gd name="T5" fmla="*/ 0 h 60"/>
                  <a:gd name="T6" fmla="*/ 0 w 54"/>
                  <a:gd name="T7" fmla="*/ 20 h 60"/>
                  <a:gd name="T8" fmla="*/ 19 w 54"/>
                  <a:gd name="T9" fmla="*/ 60 h 60"/>
                  <a:gd name="T10" fmla="*/ 44 w 54"/>
                  <a:gd name="T11" fmla="*/ 60 h 60"/>
                  <a:gd name="T12" fmla="*/ 54 w 54"/>
                  <a:gd name="T13" fmla="*/ 30 h 60"/>
                  <a:gd name="T14" fmla="*/ 54 w 54"/>
                  <a:gd name="T15" fmla="*/ 24 h 60"/>
                  <a:gd name="T16" fmla="*/ 45 w 5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0">
                    <a:moveTo>
                      <a:pt x="45" y="0"/>
                    </a:moveTo>
                    <a:cubicBezTo>
                      <a:pt x="41" y="5"/>
                      <a:pt x="34" y="9"/>
                      <a:pt x="27" y="9"/>
                    </a:cubicBezTo>
                    <a:cubicBezTo>
                      <a:pt x="20" y="9"/>
                      <a:pt x="14" y="5"/>
                      <a:pt x="10" y="0"/>
                    </a:cubicBezTo>
                    <a:cubicBezTo>
                      <a:pt x="4" y="5"/>
                      <a:pt x="1" y="12"/>
                      <a:pt x="0" y="20"/>
                    </a:cubicBezTo>
                    <a:cubicBezTo>
                      <a:pt x="3" y="22"/>
                      <a:pt x="12" y="32"/>
                      <a:pt x="19" y="60"/>
                    </a:cubicBezTo>
                    <a:cubicBezTo>
                      <a:pt x="44" y="60"/>
                      <a:pt x="44" y="60"/>
                      <a:pt x="44" y="60"/>
                    </a:cubicBezTo>
                    <a:cubicBezTo>
                      <a:pt x="50" y="60"/>
                      <a:pt x="54" y="57"/>
                      <a:pt x="54" y="30"/>
                    </a:cubicBezTo>
                    <a:cubicBezTo>
                      <a:pt x="54" y="24"/>
                      <a:pt x="54" y="24"/>
                      <a:pt x="54" y="24"/>
                    </a:cubicBezTo>
                    <a:cubicBezTo>
                      <a:pt x="54" y="15"/>
                      <a:pt x="51" y="6"/>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43" name="Freeform 71"/>
              <p:cNvSpPr>
                <a:spLocks/>
              </p:cNvSpPr>
              <p:nvPr/>
            </p:nvSpPr>
            <p:spPr bwMode="auto">
              <a:xfrm>
                <a:off x="8245475" y="6640513"/>
                <a:ext cx="100012" cy="157163"/>
              </a:xfrm>
              <a:custGeom>
                <a:avLst/>
                <a:gdLst>
                  <a:gd name="T0" fmla="*/ 12 w 27"/>
                  <a:gd name="T1" fmla="*/ 27 h 42"/>
                  <a:gd name="T2" fmla="*/ 12 w 27"/>
                  <a:gd name="T3" fmla="*/ 41 h 42"/>
                  <a:gd name="T4" fmla="*/ 20 w 27"/>
                  <a:gd name="T5" fmla="*/ 20 h 42"/>
                  <a:gd name="T6" fmla="*/ 0 w 27"/>
                  <a:gd name="T7" fmla="*/ 0 h 42"/>
                  <a:gd name="T8" fmla="*/ 0 w 27"/>
                  <a:gd name="T9" fmla="*/ 0 h 42"/>
                  <a:gd name="T10" fmla="*/ 12 w 27"/>
                  <a:gd name="T11" fmla="*/ 27 h 42"/>
                </a:gdLst>
                <a:ahLst/>
                <a:cxnLst>
                  <a:cxn ang="0">
                    <a:pos x="T0" y="T1"/>
                  </a:cxn>
                  <a:cxn ang="0">
                    <a:pos x="T2" y="T3"/>
                  </a:cxn>
                  <a:cxn ang="0">
                    <a:pos x="T4" y="T5"/>
                  </a:cxn>
                  <a:cxn ang="0">
                    <a:pos x="T6" y="T7"/>
                  </a:cxn>
                  <a:cxn ang="0">
                    <a:pos x="T8" y="T9"/>
                  </a:cxn>
                  <a:cxn ang="0">
                    <a:pos x="T10" y="T11"/>
                  </a:cxn>
                </a:cxnLst>
                <a:rect l="0" t="0" r="r" b="b"/>
                <a:pathLst>
                  <a:path w="27" h="42">
                    <a:moveTo>
                      <a:pt x="12" y="27"/>
                    </a:moveTo>
                    <a:cubicBezTo>
                      <a:pt x="12" y="41"/>
                      <a:pt x="12" y="41"/>
                      <a:pt x="12" y="41"/>
                    </a:cubicBezTo>
                    <a:cubicBezTo>
                      <a:pt x="19" y="42"/>
                      <a:pt x="27" y="36"/>
                      <a:pt x="20" y="20"/>
                    </a:cubicBezTo>
                    <a:cubicBezTo>
                      <a:pt x="13" y="6"/>
                      <a:pt x="4" y="1"/>
                      <a:pt x="0" y="0"/>
                    </a:cubicBezTo>
                    <a:cubicBezTo>
                      <a:pt x="0" y="0"/>
                      <a:pt x="0" y="0"/>
                      <a:pt x="0" y="0"/>
                    </a:cubicBezTo>
                    <a:cubicBezTo>
                      <a:pt x="8" y="6"/>
                      <a:pt x="12" y="16"/>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44" name="Freeform 72"/>
              <p:cNvSpPr>
                <a:spLocks/>
              </p:cNvSpPr>
              <p:nvPr/>
            </p:nvSpPr>
            <p:spPr bwMode="auto">
              <a:xfrm>
                <a:off x="8034338" y="6640513"/>
                <a:ext cx="63500" cy="68263"/>
              </a:xfrm>
              <a:custGeom>
                <a:avLst/>
                <a:gdLst>
                  <a:gd name="T0" fmla="*/ 17 w 17"/>
                  <a:gd name="T1" fmla="*/ 0 h 18"/>
                  <a:gd name="T2" fmla="*/ 17 w 17"/>
                  <a:gd name="T3" fmla="*/ 0 h 18"/>
                  <a:gd name="T4" fmla="*/ 0 w 17"/>
                  <a:gd name="T5" fmla="*/ 14 h 18"/>
                  <a:gd name="T6" fmla="*/ 5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cubicBezTo>
                      <a:pt x="17" y="0"/>
                      <a:pt x="17" y="0"/>
                      <a:pt x="17" y="0"/>
                    </a:cubicBezTo>
                    <a:cubicBezTo>
                      <a:pt x="13" y="1"/>
                      <a:pt x="6" y="5"/>
                      <a:pt x="0" y="14"/>
                    </a:cubicBezTo>
                    <a:cubicBezTo>
                      <a:pt x="2" y="15"/>
                      <a:pt x="3" y="17"/>
                      <a:pt x="5" y="18"/>
                    </a:cubicBezTo>
                    <a:cubicBezTo>
                      <a:pt x="7" y="10"/>
                      <a:pt x="12" y="4"/>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45" name="Oval 73"/>
              <p:cNvSpPr>
                <a:spLocks noChangeArrowheads="1"/>
              </p:cNvSpPr>
              <p:nvPr/>
            </p:nvSpPr>
            <p:spPr bwMode="auto">
              <a:xfrm>
                <a:off x="8105775" y="6524625"/>
                <a:ext cx="131762"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46" name="Freeform 74"/>
              <p:cNvSpPr>
                <a:spLocks/>
              </p:cNvSpPr>
              <p:nvPr/>
            </p:nvSpPr>
            <p:spPr bwMode="auto">
              <a:xfrm>
                <a:off x="7678738" y="6704013"/>
                <a:ext cx="130175" cy="203200"/>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47" name="Freeform 75"/>
              <p:cNvSpPr>
                <a:spLocks/>
              </p:cNvSpPr>
              <p:nvPr/>
            </p:nvSpPr>
            <p:spPr bwMode="auto">
              <a:xfrm>
                <a:off x="7985125" y="6704013"/>
                <a:ext cx="131762" cy="203200"/>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48" name="Freeform 76"/>
              <p:cNvSpPr>
                <a:spLocks/>
              </p:cNvSpPr>
              <p:nvPr/>
            </p:nvSpPr>
            <p:spPr bwMode="auto">
              <a:xfrm>
                <a:off x="7767638" y="6715125"/>
                <a:ext cx="258762" cy="282575"/>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49" name="Oval 77"/>
              <p:cNvSpPr>
                <a:spLocks noChangeArrowheads="1"/>
              </p:cNvSpPr>
              <p:nvPr/>
            </p:nvSpPr>
            <p:spPr bwMode="auto">
              <a:xfrm>
                <a:off x="7813675" y="6554788"/>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grpSp>
      </p:grpSp>
      <p:grpSp>
        <p:nvGrpSpPr>
          <p:cNvPr id="150" name="Group 149"/>
          <p:cNvGrpSpPr/>
          <p:nvPr/>
        </p:nvGrpSpPr>
        <p:grpSpPr>
          <a:xfrm>
            <a:off x="4722187" y="3583444"/>
            <a:ext cx="1305645" cy="1884738"/>
            <a:chOff x="4500562" y="5965946"/>
            <a:chExt cx="1280160" cy="1847950"/>
          </a:xfrm>
        </p:grpSpPr>
        <p:sp>
          <p:nvSpPr>
            <p:cNvPr id="151" name="Rectangle 150"/>
            <p:cNvSpPr/>
            <p:nvPr>
              <p:custDataLst>
                <p:tags r:id="rId1"/>
              </p:custDataLst>
            </p:nvPr>
          </p:nvSpPr>
          <p:spPr bwMode="auto">
            <a:xfrm>
              <a:off x="4500562" y="6899496"/>
              <a:ext cx="1280160" cy="914400"/>
            </a:xfrm>
            <a:prstGeom prst="rect">
              <a:avLst/>
            </a:prstGeom>
            <a:solidFill>
              <a:srgbClr val="ED5326"/>
            </a:solidFill>
            <a:ln w="9525" cap="flat" cmpd="sng" algn="ctr">
              <a:noFill/>
              <a:prstDash val="solid"/>
              <a:headEnd type="none" w="med" len="med"/>
              <a:tailEnd type="none" w="med" len="med"/>
            </a:ln>
            <a:effectLst/>
          </p:spPr>
          <p:txBody>
            <a:bodyPr vert="horz" wrap="square" lIns="93224" tIns="93260" rIns="93224" bIns="93260" numCol="1" spcCol="0" rtlCol="0" anchor="ctr" anchorCtr="0" compatLnSpc="1">
              <a:prstTxWarp prst="textNoShape">
                <a:avLst/>
              </a:prstTxWarp>
            </a:bodyPr>
            <a:lstStyle/>
            <a:p>
              <a:pPr defTabSz="931972" fontAlgn="base">
                <a:spcBef>
                  <a:spcPct val="0"/>
                </a:spcBef>
                <a:spcAft>
                  <a:spcPct val="0"/>
                </a:spcAft>
                <a:defRPr/>
              </a:pPr>
              <a:r>
                <a:rPr lang="en-US" sz="2040" kern="0" dirty="0">
                  <a:ln>
                    <a:solidFill>
                      <a:srgbClr val="FFFFFF">
                        <a:alpha val="0"/>
                      </a:srgbClr>
                    </a:solidFill>
                  </a:ln>
                  <a:solidFill>
                    <a:srgbClr val="FFFFFF"/>
                  </a:solidFill>
                  <a:latin typeface="Segoe UI"/>
                </a:rPr>
                <a:t>New request</a:t>
              </a:r>
            </a:p>
          </p:txBody>
        </p:sp>
        <p:grpSp>
          <p:nvGrpSpPr>
            <p:cNvPr id="152" name="Group 151"/>
            <p:cNvGrpSpPr/>
            <p:nvPr/>
          </p:nvGrpSpPr>
          <p:grpSpPr>
            <a:xfrm>
              <a:off x="4512015" y="5965946"/>
              <a:ext cx="1257254" cy="892053"/>
              <a:chOff x="7678738" y="6524625"/>
              <a:chExt cx="666749" cy="473075"/>
            </a:xfrm>
            <a:solidFill>
              <a:srgbClr val="ED5326"/>
            </a:solidFill>
          </p:grpSpPr>
          <p:sp>
            <p:nvSpPr>
              <p:cNvPr id="153" name="Freeform 70"/>
              <p:cNvSpPr>
                <a:spLocks/>
              </p:cNvSpPr>
              <p:nvPr/>
            </p:nvSpPr>
            <p:spPr bwMode="auto">
              <a:xfrm>
                <a:off x="8067675" y="6648450"/>
                <a:ext cx="203200" cy="225425"/>
              </a:xfrm>
              <a:custGeom>
                <a:avLst/>
                <a:gdLst>
                  <a:gd name="T0" fmla="*/ 45 w 54"/>
                  <a:gd name="T1" fmla="*/ 0 h 60"/>
                  <a:gd name="T2" fmla="*/ 27 w 54"/>
                  <a:gd name="T3" fmla="*/ 9 h 60"/>
                  <a:gd name="T4" fmla="*/ 10 w 54"/>
                  <a:gd name="T5" fmla="*/ 0 h 60"/>
                  <a:gd name="T6" fmla="*/ 0 w 54"/>
                  <a:gd name="T7" fmla="*/ 20 h 60"/>
                  <a:gd name="T8" fmla="*/ 19 w 54"/>
                  <a:gd name="T9" fmla="*/ 60 h 60"/>
                  <a:gd name="T10" fmla="*/ 44 w 54"/>
                  <a:gd name="T11" fmla="*/ 60 h 60"/>
                  <a:gd name="T12" fmla="*/ 54 w 54"/>
                  <a:gd name="T13" fmla="*/ 30 h 60"/>
                  <a:gd name="T14" fmla="*/ 54 w 54"/>
                  <a:gd name="T15" fmla="*/ 24 h 60"/>
                  <a:gd name="T16" fmla="*/ 45 w 5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0">
                    <a:moveTo>
                      <a:pt x="45" y="0"/>
                    </a:moveTo>
                    <a:cubicBezTo>
                      <a:pt x="41" y="5"/>
                      <a:pt x="34" y="9"/>
                      <a:pt x="27" y="9"/>
                    </a:cubicBezTo>
                    <a:cubicBezTo>
                      <a:pt x="20" y="9"/>
                      <a:pt x="14" y="5"/>
                      <a:pt x="10" y="0"/>
                    </a:cubicBezTo>
                    <a:cubicBezTo>
                      <a:pt x="4" y="5"/>
                      <a:pt x="1" y="12"/>
                      <a:pt x="0" y="20"/>
                    </a:cubicBezTo>
                    <a:cubicBezTo>
                      <a:pt x="3" y="22"/>
                      <a:pt x="12" y="32"/>
                      <a:pt x="19" y="60"/>
                    </a:cubicBezTo>
                    <a:cubicBezTo>
                      <a:pt x="44" y="60"/>
                      <a:pt x="44" y="60"/>
                      <a:pt x="44" y="60"/>
                    </a:cubicBezTo>
                    <a:cubicBezTo>
                      <a:pt x="50" y="60"/>
                      <a:pt x="54" y="57"/>
                      <a:pt x="54" y="30"/>
                    </a:cubicBezTo>
                    <a:cubicBezTo>
                      <a:pt x="54" y="24"/>
                      <a:pt x="54" y="24"/>
                      <a:pt x="54" y="24"/>
                    </a:cubicBezTo>
                    <a:cubicBezTo>
                      <a:pt x="54" y="15"/>
                      <a:pt x="51" y="6"/>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54" name="Freeform 71"/>
              <p:cNvSpPr>
                <a:spLocks/>
              </p:cNvSpPr>
              <p:nvPr/>
            </p:nvSpPr>
            <p:spPr bwMode="auto">
              <a:xfrm>
                <a:off x="8245475" y="6640513"/>
                <a:ext cx="100012" cy="157163"/>
              </a:xfrm>
              <a:custGeom>
                <a:avLst/>
                <a:gdLst>
                  <a:gd name="T0" fmla="*/ 12 w 27"/>
                  <a:gd name="T1" fmla="*/ 27 h 42"/>
                  <a:gd name="T2" fmla="*/ 12 w 27"/>
                  <a:gd name="T3" fmla="*/ 41 h 42"/>
                  <a:gd name="T4" fmla="*/ 20 w 27"/>
                  <a:gd name="T5" fmla="*/ 20 h 42"/>
                  <a:gd name="T6" fmla="*/ 0 w 27"/>
                  <a:gd name="T7" fmla="*/ 0 h 42"/>
                  <a:gd name="T8" fmla="*/ 0 w 27"/>
                  <a:gd name="T9" fmla="*/ 0 h 42"/>
                  <a:gd name="T10" fmla="*/ 12 w 27"/>
                  <a:gd name="T11" fmla="*/ 27 h 42"/>
                </a:gdLst>
                <a:ahLst/>
                <a:cxnLst>
                  <a:cxn ang="0">
                    <a:pos x="T0" y="T1"/>
                  </a:cxn>
                  <a:cxn ang="0">
                    <a:pos x="T2" y="T3"/>
                  </a:cxn>
                  <a:cxn ang="0">
                    <a:pos x="T4" y="T5"/>
                  </a:cxn>
                  <a:cxn ang="0">
                    <a:pos x="T6" y="T7"/>
                  </a:cxn>
                  <a:cxn ang="0">
                    <a:pos x="T8" y="T9"/>
                  </a:cxn>
                  <a:cxn ang="0">
                    <a:pos x="T10" y="T11"/>
                  </a:cxn>
                </a:cxnLst>
                <a:rect l="0" t="0" r="r" b="b"/>
                <a:pathLst>
                  <a:path w="27" h="42">
                    <a:moveTo>
                      <a:pt x="12" y="27"/>
                    </a:moveTo>
                    <a:cubicBezTo>
                      <a:pt x="12" y="41"/>
                      <a:pt x="12" y="41"/>
                      <a:pt x="12" y="41"/>
                    </a:cubicBezTo>
                    <a:cubicBezTo>
                      <a:pt x="19" y="42"/>
                      <a:pt x="27" y="36"/>
                      <a:pt x="20" y="20"/>
                    </a:cubicBezTo>
                    <a:cubicBezTo>
                      <a:pt x="13" y="6"/>
                      <a:pt x="4" y="1"/>
                      <a:pt x="0" y="0"/>
                    </a:cubicBezTo>
                    <a:cubicBezTo>
                      <a:pt x="0" y="0"/>
                      <a:pt x="0" y="0"/>
                      <a:pt x="0" y="0"/>
                    </a:cubicBezTo>
                    <a:cubicBezTo>
                      <a:pt x="8" y="6"/>
                      <a:pt x="12" y="16"/>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55" name="Freeform 72"/>
              <p:cNvSpPr>
                <a:spLocks/>
              </p:cNvSpPr>
              <p:nvPr/>
            </p:nvSpPr>
            <p:spPr bwMode="auto">
              <a:xfrm>
                <a:off x="8034338" y="6640513"/>
                <a:ext cx="63500" cy="68263"/>
              </a:xfrm>
              <a:custGeom>
                <a:avLst/>
                <a:gdLst>
                  <a:gd name="T0" fmla="*/ 17 w 17"/>
                  <a:gd name="T1" fmla="*/ 0 h 18"/>
                  <a:gd name="T2" fmla="*/ 17 w 17"/>
                  <a:gd name="T3" fmla="*/ 0 h 18"/>
                  <a:gd name="T4" fmla="*/ 0 w 17"/>
                  <a:gd name="T5" fmla="*/ 14 h 18"/>
                  <a:gd name="T6" fmla="*/ 5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cubicBezTo>
                      <a:pt x="17" y="0"/>
                      <a:pt x="17" y="0"/>
                      <a:pt x="17" y="0"/>
                    </a:cubicBezTo>
                    <a:cubicBezTo>
                      <a:pt x="13" y="1"/>
                      <a:pt x="6" y="5"/>
                      <a:pt x="0" y="14"/>
                    </a:cubicBezTo>
                    <a:cubicBezTo>
                      <a:pt x="2" y="15"/>
                      <a:pt x="3" y="17"/>
                      <a:pt x="5" y="18"/>
                    </a:cubicBezTo>
                    <a:cubicBezTo>
                      <a:pt x="7" y="10"/>
                      <a:pt x="12" y="4"/>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56" name="Oval 73"/>
              <p:cNvSpPr>
                <a:spLocks noChangeArrowheads="1"/>
              </p:cNvSpPr>
              <p:nvPr/>
            </p:nvSpPr>
            <p:spPr bwMode="auto">
              <a:xfrm>
                <a:off x="8105775" y="6524625"/>
                <a:ext cx="131762"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57" name="Freeform 74"/>
              <p:cNvSpPr>
                <a:spLocks/>
              </p:cNvSpPr>
              <p:nvPr/>
            </p:nvSpPr>
            <p:spPr bwMode="auto">
              <a:xfrm>
                <a:off x="7678738" y="6704013"/>
                <a:ext cx="130175" cy="203200"/>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58" name="Freeform 75"/>
              <p:cNvSpPr>
                <a:spLocks/>
              </p:cNvSpPr>
              <p:nvPr/>
            </p:nvSpPr>
            <p:spPr bwMode="auto">
              <a:xfrm>
                <a:off x="7985125" y="6704013"/>
                <a:ext cx="131762" cy="203200"/>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59" name="Freeform 76"/>
              <p:cNvSpPr>
                <a:spLocks/>
              </p:cNvSpPr>
              <p:nvPr/>
            </p:nvSpPr>
            <p:spPr bwMode="auto">
              <a:xfrm>
                <a:off x="7767638" y="6715125"/>
                <a:ext cx="258762" cy="282575"/>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sp>
            <p:nvSpPr>
              <p:cNvPr id="160" name="Oval 77"/>
              <p:cNvSpPr>
                <a:spLocks noChangeArrowheads="1"/>
              </p:cNvSpPr>
              <p:nvPr/>
            </p:nvSpPr>
            <p:spPr bwMode="auto">
              <a:xfrm>
                <a:off x="7813675" y="6554788"/>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defRPr/>
                </a:pPr>
                <a:endParaRPr lang="en-US" sz="2448" kern="0" dirty="0">
                  <a:solidFill>
                    <a:srgbClr val="292929"/>
                  </a:solidFill>
                </a:endParaRPr>
              </a:p>
            </p:txBody>
          </p:sp>
        </p:grpSp>
      </p:grpSp>
    </p:spTree>
    <p:extLst>
      <p:ext uri="{BB962C8B-B14F-4D97-AF65-F5344CB8AC3E}">
        <p14:creationId xmlns:p14="http://schemas.microsoft.com/office/powerpoint/2010/main" val="2103223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fade">
                                      <p:cBhvr>
                                        <p:cTn id="11" dur="500"/>
                                        <p:tgtEl>
                                          <p:spTgt spid="8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500"/>
                                        <p:tgtEl>
                                          <p:spTgt spid="15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9"/>
                                        </p:tgtEl>
                                        <p:attrNameLst>
                                          <p:attrName>style.visibility</p:attrName>
                                        </p:attrNameLst>
                                      </p:cBhvr>
                                      <p:to>
                                        <p:strVal val="visible"/>
                                      </p:to>
                                    </p:set>
                                    <p:animEffect transition="in" filter="fade">
                                      <p:cBhvr>
                                        <p:cTn id="19" dur="500"/>
                                        <p:tgtEl>
                                          <p:spTgt spid="13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fade">
                                      <p:cBhvr>
                                        <p:cTn id="23" dur="500"/>
                                        <p:tgtEl>
                                          <p:spTgt spid="12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500"/>
                                        <p:tgtEl>
                                          <p:spTgt spid="106"/>
                                        </p:tgtEl>
                                      </p:cBhvr>
                                    </p:animEffect>
                                  </p:childTnLst>
                                </p:cTn>
                              </p:par>
                            </p:childTnLst>
                          </p:cTn>
                        </p:par>
                        <p:par>
                          <p:cTn id="28" fill="hold">
                            <p:stCondLst>
                              <p:cond delay="3000"/>
                            </p:stCondLst>
                            <p:childTnLst>
                              <p:par>
                                <p:cTn id="29" presetID="35" presetClass="path" presetSubtype="0" decel="100000" fill="hold" nodeType="afterEffect">
                                  <p:stCondLst>
                                    <p:cond delay="0"/>
                                  </p:stCondLst>
                                  <p:childTnLst>
                                    <p:animMotion origin="layout" path="M -8.80438E-7 1.48148E-6 L -0.13519 1.48148E-6 " pathEditMode="relative" rAng="0" ptsTypes="AA">
                                      <p:cBhvr>
                                        <p:cTn id="30" dur="1250" fill="hold"/>
                                        <p:tgtEl>
                                          <p:spTgt spid="150"/>
                                        </p:tgtEl>
                                        <p:attrNameLst>
                                          <p:attrName>ppt_x</p:attrName>
                                          <p:attrName>ppt_y</p:attrName>
                                        </p:attrNameLst>
                                      </p:cBhvr>
                                      <p:rCtr x="-6760" y="0"/>
                                    </p:animMotion>
                                  </p:childTnLst>
                                </p:cTn>
                              </p:par>
                            </p:childTnLst>
                          </p:cTn>
                        </p:par>
                        <p:par>
                          <p:cTn id="31" fill="hold">
                            <p:stCondLst>
                              <p:cond delay="4250"/>
                            </p:stCondLst>
                            <p:childTnLst>
                              <p:par>
                                <p:cTn id="32" presetID="10" presetClass="entr" presetSubtype="0" fill="hold" nodeType="after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500"/>
                                        <p:tgtEl>
                                          <p:spTgt spid="10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decel="100000" fill="hold" nodeType="clickEffect">
                                  <p:stCondLst>
                                    <p:cond delay="0"/>
                                  </p:stCondLst>
                                  <p:childTnLst>
                                    <p:animMotion origin="layout" path="M -0.13519 -7.40741E-7 L -0.13519 0.51111 " pathEditMode="relative" rAng="0" ptsTypes="AA">
                                      <p:cBhvr>
                                        <p:cTn id="38" dur="1250" fill="hold"/>
                                        <p:tgtEl>
                                          <p:spTgt spid="150"/>
                                        </p:tgtEl>
                                        <p:attrNameLst>
                                          <p:attrName>ppt_x</p:attrName>
                                          <p:attrName>ppt_y</p:attrName>
                                        </p:attrNameLst>
                                      </p:cBhvr>
                                      <p:rCtr x="0" y="25556"/>
                                    </p:animMotion>
                                  </p:childTnLst>
                                </p:cTn>
                              </p:par>
                              <p:par>
                                <p:cTn id="39" presetID="10" presetClass="exit" presetSubtype="0" fill="hold" nodeType="withEffect">
                                  <p:stCondLst>
                                    <p:cond delay="0"/>
                                  </p:stCondLst>
                                  <p:childTnLst>
                                    <p:animEffect transition="out" filter="fade">
                                      <p:cBhvr>
                                        <p:cTn id="40" dur="500"/>
                                        <p:tgtEl>
                                          <p:spTgt spid="103"/>
                                        </p:tgtEl>
                                      </p:cBhvr>
                                    </p:animEffect>
                                    <p:set>
                                      <p:cBhvr>
                                        <p:cTn id="41" dur="1" fill="hold">
                                          <p:stCondLst>
                                            <p:cond delay="499"/>
                                          </p:stCondLst>
                                        </p:cTn>
                                        <p:tgtEl>
                                          <p:spTgt spid="103"/>
                                        </p:tgtEl>
                                        <p:attrNameLst>
                                          <p:attrName>style.visibility</p:attrName>
                                        </p:attrNameLst>
                                      </p:cBhvr>
                                      <p:to>
                                        <p:strVal val="hidden"/>
                                      </p:to>
                                    </p:set>
                                  </p:childTnLst>
                                </p:cTn>
                              </p:par>
                            </p:childTnLst>
                          </p:cTn>
                        </p:par>
                        <p:par>
                          <p:cTn id="42" fill="hold">
                            <p:stCondLst>
                              <p:cond delay="1250"/>
                            </p:stCondLst>
                            <p:childTnLst>
                              <p:par>
                                <p:cTn id="43" presetID="35" presetClass="path" presetSubtype="0" decel="100000" fill="hold" nodeType="afterEffect">
                                  <p:stCondLst>
                                    <p:cond delay="0"/>
                                  </p:stCondLst>
                                  <p:childTnLst>
                                    <p:animMotion origin="layout" path="M 4.6229E-6 7.40741E-7 L -0.12766 7.40741E-7 " pathEditMode="relative" rAng="0" ptsTypes="AA">
                                      <p:cBhvr>
                                        <p:cTn id="44" dur="1250" fill="hold"/>
                                        <p:tgtEl>
                                          <p:spTgt spid="139"/>
                                        </p:tgtEl>
                                        <p:attrNameLst>
                                          <p:attrName>ppt_x</p:attrName>
                                          <p:attrName>ppt_y</p:attrName>
                                        </p:attrNameLst>
                                      </p:cBhvr>
                                      <p:rCtr x="-6383" y="0"/>
                                    </p:animMotion>
                                  </p:childTnLst>
                                </p:cTn>
                              </p:par>
                              <p:par>
                                <p:cTn id="45" presetID="35" presetClass="path" presetSubtype="0" decel="100000" fill="hold" nodeType="withEffect">
                                  <p:stCondLst>
                                    <p:cond delay="0"/>
                                  </p:stCondLst>
                                  <p:childTnLst>
                                    <p:animMotion origin="layout" path="M -2.96861E-6 7.40741E-7 L -0.12882 7.40741E-7 " pathEditMode="relative" rAng="0" ptsTypes="AA">
                                      <p:cBhvr>
                                        <p:cTn id="46" dur="1250" fill="hold"/>
                                        <p:tgtEl>
                                          <p:spTgt spid="128"/>
                                        </p:tgtEl>
                                        <p:attrNameLst>
                                          <p:attrName>ppt_x</p:attrName>
                                          <p:attrName>ppt_y</p:attrName>
                                        </p:attrNameLst>
                                      </p:cBhvr>
                                      <p:rCtr x="-6448" y="0"/>
                                    </p:animMotion>
                                  </p:childTnLst>
                                </p:cTn>
                              </p:par>
                              <p:par>
                                <p:cTn id="47" presetID="35" presetClass="path" presetSubtype="0" decel="100000" fill="hold" nodeType="withEffect">
                                  <p:stCondLst>
                                    <p:cond delay="0"/>
                                  </p:stCondLst>
                                  <p:childTnLst>
                                    <p:animMotion origin="layout" path="M -8.1933E-7 7.40741E-7 L -0.12804 7.40741E-7 " pathEditMode="relative" rAng="0" ptsTypes="AA">
                                      <p:cBhvr>
                                        <p:cTn id="48" dur="1250" fill="hold"/>
                                        <p:tgtEl>
                                          <p:spTgt spid="106"/>
                                        </p:tgtEl>
                                        <p:attrNameLst>
                                          <p:attrName>ppt_x</p:attrName>
                                          <p:attrName>ppt_y</p:attrName>
                                        </p:attrNameLst>
                                      </p:cBhvr>
                                      <p:rCtr x="-6409" y="0"/>
                                    </p:animMotion>
                                  </p:childTnLst>
                                </p:cTn>
                              </p:par>
                            </p:childTnLst>
                          </p:cTn>
                        </p:par>
                        <p:par>
                          <p:cTn id="49" fill="hold">
                            <p:stCondLst>
                              <p:cond delay="2500"/>
                            </p:stCondLst>
                            <p:childTnLst>
                              <p:par>
                                <p:cTn id="50" presetID="2" presetClass="entr" presetSubtype="2" decel="100000" fill="hold" nodeType="afterEffect">
                                  <p:stCondLst>
                                    <p:cond delay="0"/>
                                  </p:stCondLst>
                                  <p:childTnLst>
                                    <p:set>
                                      <p:cBhvr>
                                        <p:cTn id="51" dur="1" fill="hold">
                                          <p:stCondLst>
                                            <p:cond delay="0"/>
                                          </p:stCondLst>
                                        </p:cTn>
                                        <p:tgtEl>
                                          <p:spTgt spid="117"/>
                                        </p:tgtEl>
                                        <p:attrNameLst>
                                          <p:attrName>style.visibility</p:attrName>
                                        </p:attrNameLst>
                                      </p:cBhvr>
                                      <p:to>
                                        <p:strVal val="visible"/>
                                      </p:to>
                                    </p:set>
                                    <p:anim calcmode="lin" valueType="num">
                                      <p:cBhvr additive="base">
                                        <p:cTn id="52" dur="1000" fill="hold"/>
                                        <p:tgtEl>
                                          <p:spTgt spid="117"/>
                                        </p:tgtEl>
                                        <p:attrNameLst>
                                          <p:attrName>ppt_x</p:attrName>
                                        </p:attrNameLst>
                                      </p:cBhvr>
                                      <p:tavLst>
                                        <p:tav tm="0">
                                          <p:val>
                                            <p:strVal val="1+#ppt_w/2"/>
                                          </p:val>
                                        </p:tav>
                                        <p:tav tm="100000">
                                          <p:val>
                                            <p:strVal val="#ppt_x"/>
                                          </p:val>
                                        </p:tav>
                                      </p:tavLst>
                                    </p:anim>
                                    <p:anim calcmode="lin" valueType="num">
                                      <p:cBhvr additive="base">
                                        <p:cTn id="53" dur="1000" fill="hold"/>
                                        <p:tgtEl>
                                          <p:spTgt spid="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5SplGAy9UalOtLiQhfu6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jbmyO2ay0y_F5eML4Gr1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6HGiCEoh0enHpnrXHU0E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BwbFPCSAEOgMyTDOZOm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DBsli0R90.ZdQ3x58aW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K0w_GjaKb0So2c9y_fo.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5SplGAy9UalOtLiQhfu6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5SplGAy9UalOtLiQhfu6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KbRqSwEVQUW4IDI1xSaLK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jrJQUL0UUmZbssgkCnjn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6.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5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BC550FA6FBC241A1BEAC5214EF25DA" ma:contentTypeVersion="0" ma:contentTypeDescription="Create a new document." ma:contentTypeScope="" ma:versionID="602957d95c43a971a4f7a43cf59a8a8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www.w3.org/XML/1998/namespace"/>
    <ds:schemaRef ds:uri="http://purl.org/dc/dcmitype/"/>
    <ds:schemaRef ds:uri="http://purl.org/dc/term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FDBBDE9-098C-40CB-B484-245971ABA2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Build_Template_16x9 (2)</Template>
  <TotalTime>586</TotalTime>
  <Words>616</Words>
  <Application>Microsoft Office PowerPoint</Application>
  <PresentationFormat>Custom</PresentationFormat>
  <Paragraphs>118</Paragraphs>
  <Slides>17</Slides>
  <Notes>7</Notes>
  <HiddenSlides>1</HiddenSlides>
  <MMClips>0</MMClips>
  <ScaleCrop>false</ScaleCrop>
  <HeadingPairs>
    <vt:vector size="8" baseType="variant">
      <vt:variant>
        <vt:lpstr>Fonts Used</vt:lpstr>
      </vt:variant>
      <vt:variant>
        <vt:i4>9</vt:i4>
      </vt:variant>
      <vt:variant>
        <vt:lpstr>Theme</vt:lpstr>
      </vt:variant>
      <vt:variant>
        <vt:i4>7</vt:i4>
      </vt:variant>
      <vt:variant>
        <vt:lpstr>Embedded OLE Servers</vt:lpstr>
      </vt:variant>
      <vt:variant>
        <vt:i4>1</vt:i4>
      </vt:variant>
      <vt:variant>
        <vt:lpstr>Slide Titles</vt:lpstr>
      </vt:variant>
      <vt:variant>
        <vt:i4>17</vt:i4>
      </vt:variant>
    </vt:vector>
  </HeadingPairs>
  <TitlesOfParts>
    <vt:vector size="34" baseType="lpstr">
      <vt:lpstr>メイリオ</vt:lpstr>
      <vt:lpstr>ＭＳ Ｐゴシック</vt:lpstr>
      <vt:lpstr>Arial</vt:lpstr>
      <vt:lpstr>Avenir LT Pro 45 Book</vt:lpstr>
      <vt:lpstr>Calibri</vt:lpstr>
      <vt:lpstr>Consolas</vt:lpstr>
      <vt:lpstr>Segoe UI</vt:lpstr>
      <vt:lpstr>Segoe UI Light</vt:lpstr>
      <vt:lpstr>Wingdings</vt:lpstr>
      <vt:lpstr>Build_Template_16x9 (2)</vt:lpstr>
      <vt:lpstr>4_5-30405_Build_Template_16x9_White_Background</vt:lpstr>
      <vt:lpstr>3_5-30405_Build_Template_16x9_Red_Color_Background</vt:lpstr>
      <vt:lpstr>2_5-30405_Build_Template_16x9_LightBlue_Color_Background</vt:lpstr>
      <vt:lpstr>1_5-30405_Build_Template_16x9_DarkBlue_Color_Background</vt:lpstr>
      <vt:lpstr>MS1444_Windows Azure Template 16x9_r08a</vt:lpstr>
      <vt:lpstr>5_5-30405_Build_Template_16x9_White_Background</vt:lpstr>
      <vt:lpstr>think-cell Slide</vt:lpstr>
      <vt:lpstr>PowerPoint Presentation</vt:lpstr>
      <vt:lpstr>JavaScript from Client to Cloud</vt:lpstr>
      <vt:lpstr>Assumptions</vt:lpstr>
      <vt:lpstr>What will we cover?</vt:lpstr>
      <vt:lpstr>JavaScript Platforms</vt:lpstr>
      <vt:lpstr>PowerPoint Presentation</vt:lpstr>
      <vt:lpstr>PowerPoint Presentation</vt:lpstr>
      <vt:lpstr>PowerPoint Presentation</vt:lpstr>
      <vt:lpstr>Async Model</vt:lpstr>
      <vt:lpstr>Node is…</vt:lpstr>
      <vt:lpstr>IIS Node</vt:lpstr>
      <vt:lpstr>IIS Node</vt:lpstr>
      <vt:lpstr>PowerPoint Presentation</vt:lpstr>
      <vt:lpstr>Global Footprint</vt:lpstr>
      <vt:lpstr>Windows Azure for Node Apps </vt:lpstr>
      <vt:lpstr>//demo/</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Build 2012</dc:subject>
  <dc:creator>Angie Nelson (Clearwater Group)</dc:creator>
  <cp:keywords>Build 2012</cp:keywords>
  <dc:description>Template: Mitchell Derrey, Silver Fox Productions
Formatting: 
Date: October 29th - November 2nd, 2012
Location: MSCC, Redmond, WA
Audience Type: Internal</dc:description>
  <cp:lastModifiedBy>Nathan Totten</cp:lastModifiedBy>
  <cp:revision>24</cp:revision>
  <dcterms:created xsi:type="dcterms:W3CDTF">2012-10-01T22:04:30Z</dcterms:created>
  <dcterms:modified xsi:type="dcterms:W3CDTF">2012-11-01T22:42:01Z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0x010100BCBC550FA6FBC241A1BEAC5214EF25DA</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