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10" r:id="rId1"/>
    <p:sldMasterId id="2147484013" r:id="rId2"/>
    <p:sldMasterId id="2147484017" r:id="rId3"/>
  </p:sldMasterIdLst>
  <p:notesMasterIdLst>
    <p:notesMasterId r:id="rId16"/>
  </p:notesMasterIdLst>
  <p:handoutMasterIdLst>
    <p:handoutMasterId r:id="rId17"/>
  </p:handoutMasterIdLst>
  <p:sldIdLst>
    <p:sldId id="304" r:id="rId4"/>
    <p:sldId id="674" r:id="rId5"/>
    <p:sldId id="675" r:id="rId6"/>
    <p:sldId id="676" r:id="rId7"/>
    <p:sldId id="677" r:id="rId8"/>
    <p:sldId id="680" r:id="rId9"/>
    <p:sldId id="678" r:id="rId10"/>
    <p:sldId id="681" r:id="rId11"/>
    <p:sldId id="682" r:id="rId12"/>
    <p:sldId id="683" r:id="rId13"/>
    <p:sldId id="679" r:id="rId14"/>
    <p:sldId id="345" r:id="rId1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457200" rtl="0" eaLnBrk="1" latinLnBrk="0" hangingPunct="1"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457200" rtl="0" eaLnBrk="1" latinLnBrk="0" hangingPunct="1"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457200" rtl="0" eaLnBrk="1" latinLnBrk="0" hangingPunct="1"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457200" rtl="0" eaLnBrk="1" latinLnBrk="0" hangingPunct="1">
      <a:defRPr sz="3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8" autoAdjust="0"/>
    <p:restoredTop sz="80874" autoAdjust="0"/>
  </p:normalViewPr>
  <p:slideViewPr>
    <p:cSldViewPr>
      <p:cViewPr varScale="1">
        <p:scale>
          <a:sx n="54" d="100"/>
          <a:sy n="54" d="100"/>
        </p:scale>
        <p:origin x="1554" y="7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15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46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54A9-AFEB-3343-B051-DCC98CDABA49}" type="datetimeFigureOut">
              <a:rPr lang="en-US" smtClean="0"/>
              <a:t>13-Sep-19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570D-9468-AC45-9AE3-4B475694E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B259F3-6CC8-BD4A-B3D6-B459FDC3E53E}" type="datetime1">
              <a:rPr lang="en-US"/>
              <a:pPr>
                <a:defRPr/>
              </a:pPr>
              <a:t>13-Sep-19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FAEC74-AD7C-ED4F-9F2C-9E45BBD44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AFA29A-1956-F64D-9C19-2BD83AD832CB}" type="slidenum">
              <a:rPr lang="en-US" smtClean="0">
                <a:latin typeface="Gill Sans Light" pitchFamily="-110" charset="0"/>
                <a:ea typeface="ヒラギノ角ゴ ProN W3" pitchFamily="-110" charset="-128"/>
                <a:cs typeface="ヒラギノ角ゴ ProN W3" pitchFamily="-110" charset="-128"/>
                <a:sym typeface="Gill Sans Light" pitchFamily="-110" charset="0"/>
              </a:rPr>
              <a:pPr/>
              <a:t>2</a:t>
            </a:fld>
            <a:endParaRPr lang="en-US" smtClean="0">
              <a:latin typeface="Gill Sans Light" pitchFamily="-110" charset="0"/>
              <a:ea typeface="ヒラギノ角ゴ ProN W3" pitchFamily="-110" charset="-128"/>
              <a:cs typeface="ヒラギノ角ゴ ProN W3" pitchFamily="-110" charset="-128"/>
              <a:sym typeface="Gill Sans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8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76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30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11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600200"/>
            <a:ext cx="96012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  <a:endParaRPr lang="en-US">
              <a:sym typeface="Gill Sans Light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4114800"/>
            <a:ext cx="9601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  <a:endParaRPr lang="en-US">
              <a:sym typeface="Gill Sans Light" charset="0"/>
            </a:endParaRPr>
          </a:p>
        </p:txBody>
      </p:sp>
      <p:sp>
        <p:nvSpPr>
          <p:cNvPr id="15364" name="Rounded Rectangle 3"/>
          <p:cNvSpPr>
            <a:spLocks noChangeArrowheads="1"/>
          </p:cNvSpPr>
          <p:nvPr/>
        </p:nvSpPr>
        <p:spPr bwMode="auto">
          <a:xfrm>
            <a:off x="0" y="7266384"/>
            <a:ext cx="10160000" cy="353616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365" name="Rectangle 1"/>
          <p:cNvSpPr txBox="1">
            <a:spLocks noChangeArrowheads="1"/>
          </p:cNvSpPr>
          <p:nvPr/>
        </p:nvSpPr>
        <p:spPr bwMode="auto">
          <a:xfrm>
            <a:off x="279400" y="7264400"/>
            <a:ext cx="5376664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Interactive Computer Graphics, Spring 2013, University of Crete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 b="0">
          <a:solidFill>
            <a:schemeClr val="tx1"/>
          </a:solidFill>
          <a:latin typeface="Times"/>
          <a:ea typeface="+mj-ea"/>
          <a:cs typeface="Time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ounded Rectangle 6"/>
          <p:cNvSpPr>
            <a:spLocks noChangeArrowheads="1"/>
          </p:cNvSpPr>
          <p:nvPr/>
        </p:nvSpPr>
        <p:spPr bwMode="auto">
          <a:xfrm>
            <a:off x="0" y="7266384"/>
            <a:ext cx="10160000" cy="353616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50800"/>
            <a:ext cx="9601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  <a:endParaRPr lang="en-US">
              <a:sym typeface="Gill Sans Light" charset="0"/>
            </a:endParaRPr>
          </a:p>
        </p:txBody>
      </p:sp>
      <p:sp>
        <p:nvSpPr>
          <p:cNvPr id="175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95400"/>
            <a:ext cx="9601200" cy="597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  <a:endParaRPr lang="en-US" dirty="0">
              <a:sym typeface="Gill Sans Light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927600" y="7264400"/>
            <a:ext cx="49530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8100" tIns="38100" rIns="38100" bIns="38100" anchor="ctr"/>
          <a:lstStyle>
            <a:lvl1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37931725" indent="-37474525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Lecture ##:</a:t>
            </a:r>
            <a:r>
              <a:rPr lang="en-US" sz="1400" baseline="0" dirty="0" smtClean="0">
                <a:solidFill>
                  <a:srgbClr val="FFFFFF"/>
                </a:solidFill>
              </a:rPr>
              <a:t>  Title</a:t>
            </a:r>
            <a:r>
              <a:rPr lang="en-US" sz="1400" dirty="0" smtClean="0">
                <a:solidFill>
                  <a:srgbClr val="FFFFFF"/>
                </a:solidFill>
              </a:rPr>
              <a:t> Slide </a:t>
            </a:r>
            <a:fld id="{DEA0D022-0A41-BB47-8528-266E67C87653}" type="slidenum">
              <a:rPr lang="en-US" sz="1400" smtClean="0">
                <a:solidFill>
                  <a:srgbClr val="FFFFFF"/>
                </a:solidFill>
              </a:rPr>
              <a:pPr algn="r" eaLnBrk="1" hangingPunct="1">
                <a:defRPr/>
              </a:pPr>
              <a:t>‹#›</a:t>
            </a:fld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6390" name="Rectangle 1"/>
          <p:cNvSpPr txBox="1">
            <a:spLocks noChangeArrowheads="1"/>
          </p:cNvSpPr>
          <p:nvPr/>
        </p:nvSpPr>
        <p:spPr bwMode="auto">
          <a:xfrm>
            <a:off x="279400" y="7264400"/>
            <a:ext cx="487260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Programming, Spring 2013, University of Crete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Times"/>
          <a:ea typeface="+mj-ea"/>
          <a:cs typeface="Time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1pPr>
      <a:lvl2pPr marL="5080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4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2pPr>
      <a:lvl3pPr marL="8255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0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3pPr>
      <a:lvl4pPr marL="11430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4pPr>
      <a:lvl5pPr marL="14605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16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5pPr>
      <a:lvl6pPr marL="19177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3749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8321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2893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ounded Rectangle 6"/>
          <p:cNvSpPr>
            <a:spLocks noChangeArrowheads="1"/>
          </p:cNvSpPr>
          <p:nvPr/>
        </p:nvSpPr>
        <p:spPr bwMode="auto">
          <a:xfrm>
            <a:off x="0" y="7266384"/>
            <a:ext cx="10160000" cy="353616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50800"/>
            <a:ext cx="9601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  <a:endParaRPr lang="en-US">
              <a:sym typeface="Gill Sans Light" charset="0"/>
            </a:endParaRPr>
          </a:p>
        </p:txBody>
      </p:sp>
      <p:sp>
        <p:nvSpPr>
          <p:cNvPr id="175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95400"/>
            <a:ext cx="9601200" cy="597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  <a:endParaRPr lang="en-US" dirty="0">
              <a:sym typeface="Gill Sans Light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927600" y="7264400"/>
            <a:ext cx="49530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8100" tIns="38100" rIns="38100" bIns="38100" anchor="ctr"/>
          <a:lstStyle>
            <a:lvl1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37931725" indent="-37474525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Lecture:</a:t>
            </a:r>
            <a:r>
              <a:rPr lang="en-US" sz="1400" baseline="0" dirty="0" smtClean="0">
                <a:solidFill>
                  <a:srgbClr val="FFFFFF"/>
                </a:solidFill>
              </a:rPr>
              <a:t>  Title,</a:t>
            </a:r>
            <a:r>
              <a:rPr lang="en-US" sz="1400" dirty="0" smtClean="0">
                <a:solidFill>
                  <a:srgbClr val="FFFFFF"/>
                </a:solidFill>
              </a:rPr>
              <a:t> Slide </a:t>
            </a:r>
            <a:fld id="{DEA0D022-0A41-BB47-8528-266E67C87653}" type="slidenum">
              <a:rPr lang="en-US" sz="1400" smtClean="0">
                <a:solidFill>
                  <a:srgbClr val="FFFFFF"/>
                </a:solidFill>
              </a:rPr>
              <a:pPr algn="r" eaLnBrk="1" hangingPunct="1">
                <a:defRPr/>
              </a:pPr>
              <a:t>‹#›</a:t>
            </a:fld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6390" name="Rectangle 1"/>
          <p:cNvSpPr txBox="1">
            <a:spLocks noChangeArrowheads="1"/>
          </p:cNvSpPr>
          <p:nvPr/>
        </p:nvSpPr>
        <p:spPr bwMode="auto">
          <a:xfrm>
            <a:off x="279400" y="7264400"/>
            <a:ext cx="487260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HY553 Interactive Computer Graphics, University of Crete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Times"/>
          <a:ea typeface="+mj-ea"/>
          <a:cs typeface="Time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 Light" charset="0"/>
          <a:ea typeface="ヒラギノ角ゴ ProN W3" charset="-128"/>
          <a:cs typeface="ヒラギノ角ゴ ProN W3" charset="-128"/>
          <a:sym typeface="Gill Sans Light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1pPr>
      <a:lvl2pPr marL="5080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4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2pPr>
      <a:lvl3pPr marL="8255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0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3pPr>
      <a:lvl4pPr marL="11430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4pPr>
      <a:lvl5pPr marL="1460500" indent="-228600" algn="l" rtl="0" eaLnBrk="1" fontAlgn="base" hangingPunct="1">
        <a:spcBef>
          <a:spcPts val="12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1600">
          <a:solidFill>
            <a:schemeClr val="tx1"/>
          </a:solidFill>
          <a:latin typeface="Times"/>
          <a:ea typeface="+mn-ea"/>
          <a:cs typeface="Times"/>
          <a:sym typeface="Gill Sans Light" charset="0"/>
        </a:defRPr>
      </a:lvl5pPr>
      <a:lvl6pPr marL="19177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3749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8321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289300" indent="-228600" algn="l" rtl="0" eaLnBrk="1" fontAlgn="base" hangingPunct="1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edsim.silmaril.org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4" name="Picture 3" descr="sima_uo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0" y="47244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stA="50000" endPos="75000" dist="12700" dir="5400000" sy="-100000" algn="bl" rotWithShape="0"/>
          </a:effectLst>
        </p:spPr>
      </p:pic>
      <p:sp>
        <p:nvSpPr>
          <p:cNvPr id="189442" name="Rectangle 1"/>
          <p:cNvSpPr>
            <a:spLocks noGrp="1" noChangeArrowheads="1"/>
          </p:cNvSpPr>
          <p:nvPr>
            <p:ph type="title"/>
          </p:nvPr>
        </p:nvSpPr>
        <p:spPr>
          <a:xfrm>
            <a:off x="279400" y="2441848"/>
            <a:ext cx="9601200" cy="160945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 smtClean="0"/>
              <a:t>Project</a:t>
            </a:r>
            <a:r>
              <a:rPr lang="en-US" sz="3600" dirty="0" smtClean="0"/>
              <a:t>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Crowd </a:t>
            </a:r>
            <a:r>
              <a:rPr lang="en-US" sz="3600" dirty="0" smtClean="0"/>
              <a:t>Simulation for Mobile VR</a:t>
            </a:r>
            <a:endParaRPr lang="en-US" sz="3600" i="1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4191000"/>
            <a:ext cx="9601200" cy="685800"/>
          </a:xfrm>
        </p:spPr>
        <p:txBody>
          <a:bodyPr/>
          <a:lstStyle/>
          <a:p>
            <a:pPr marL="0" indent="0" eaLnBrk="1" hangingPunct="1"/>
            <a:r>
              <a:rPr lang="en-US" i="1" dirty="0" smtClean="0">
                <a:latin typeface="Gill Sans Light" charset="0"/>
                <a:ea typeface="ヒラギノ角ゴ ProN W3" charset="0"/>
                <a:cs typeface="ヒラギノ角ゴ ProN W3" charset="0"/>
              </a:rPr>
              <a:t>Marios Ntoulas</a:t>
            </a:r>
            <a:endParaRPr lang="el-GR" i="1" dirty="0">
              <a:latin typeface="Gill Sans Ligh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79400" y="-6424"/>
            <a:ext cx="9601200" cy="180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 Light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 Light" charset="0"/>
                <a:ea typeface="ヒラギノ角ゴ ProN W3" charset="-128"/>
                <a:cs typeface="ヒラギノ角ゴ ProN W3" charset="-128"/>
                <a:sym typeface="Gill Sans Light" charset="0"/>
              </a:defRPr>
            </a:lvl9pPr>
          </a:lstStyle>
          <a:p>
            <a:pPr eaLnBrk="1" hangingPunct="1"/>
            <a:r>
              <a:rPr lang="el-GR" sz="4000" dirty="0" smtClean="0">
                <a:latin typeface="Arial Narrow"/>
                <a:ea typeface="ヒラギノ角ゴ ProN W3" charset="0"/>
                <a:cs typeface="Arial Narrow"/>
              </a:rPr>
              <a:t>ΗΥ</a:t>
            </a:r>
            <a:r>
              <a:rPr lang="en-US" sz="4000" dirty="0" smtClean="0">
                <a:latin typeface="Arial Narrow"/>
                <a:ea typeface="ヒラギノ角ゴ ProN W3" charset="0"/>
                <a:cs typeface="Arial Narrow"/>
              </a:rPr>
              <a:t>-553 </a:t>
            </a:r>
            <a:r>
              <a:rPr lang="el-GR" sz="4000" dirty="0" smtClean="0">
                <a:latin typeface="Arial Narrow"/>
                <a:ea typeface="ヒラギノ角ゴ ProN W3" charset="0"/>
                <a:cs typeface="Arial Narrow"/>
              </a:rPr>
              <a:t>Διαδραστικά Γραφικά Υπολογιστών</a:t>
            </a:r>
            <a:r>
              <a:rPr lang="en-US" sz="5400" dirty="0" smtClean="0">
                <a:latin typeface="Arial Narrow"/>
                <a:ea typeface="ヒラギノ角ゴ ProN W3" charset="0"/>
                <a:cs typeface="Arial Narrow"/>
              </a:rPr>
              <a:t> </a:t>
            </a:r>
            <a:r>
              <a:rPr lang="en-US" sz="5400" dirty="0" smtClean="0">
                <a:latin typeface="Gill Sans Light" charset="0"/>
                <a:ea typeface="ヒラギノ角ゴ ProN W3" charset="0"/>
                <a:cs typeface="ヒラギノ角ゴ ProN W3" charset="0"/>
              </a:rPr>
              <a:t/>
            </a:r>
            <a:br>
              <a:rPr lang="en-US" sz="5400" dirty="0" smtClean="0">
                <a:latin typeface="Gill Sans Light" charset="0"/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latin typeface="Gill Sans Light" charset="0"/>
                <a:ea typeface="ヒラギノ角ゴ ProN W3" charset="0"/>
                <a:cs typeface="ヒラギノ角ゴ ProN W3" charset="0"/>
              </a:rPr>
              <a:t>CS-553Interactive Computer Graphics</a:t>
            </a:r>
            <a:endParaRPr lang="en-US" sz="4400" dirty="0">
              <a:latin typeface="Gill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Obstacle’s Repulsive Force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Direction of the Obstacle Repulsive Force</a:t>
            </a:r>
          </a:p>
          <a:p>
            <a:pPr lvl="1"/>
            <a:r>
              <a:rPr lang="en-US" dirty="0" smtClean="0"/>
              <a:t>Halfway vector of</a:t>
            </a:r>
          </a:p>
          <a:p>
            <a:pPr lvl="2"/>
            <a:r>
              <a:rPr lang="en-US" dirty="0" smtClean="0"/>
              <a:t>Perpendicular vector from obstacle to agent and</a:t>
            </a:r>
          </a:p>
          <a:p>
            <a:pPr lvl="2"/>
            <a:r>
              <a:rPr lang="en-US" dirty="0" smtClean="0"/>
              <a:t>Sum of desired and agent repulsive forces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954016"/>
            <a:ext cx="508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6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Dirk Helbing and Peter Molnar 1998. Social Force Model for Pedestrian </a:t>
            </a:r>
            <a:r>
              <a:rPr lang="en-US" dirty="0" smtClean="0"/>
              <a:t>Dynamics</a:t>
            </a:r>
            <a:endParaRPr lang="en-US" dirty="0"/>
          </a:p>
          <a:p>
            <a:r>
              <a:rPr lang="en-US" dirty="0"/>
              <a:t>Shigeyuki Okazaki and Satoshi Matsushita 1997. A study of simulation model for pedestrian movement with evacuation and </a:t>
            </a:r>
            <a:r>
              <a:rPr lang="en-US" dirty="0" smtClean="0"/>
              <a:t>queuing</a:t>
            </a:r>
          </a:p>
          <a:p>
            <a:r>
              <a:rPr lang="en-US" dirty="0" err="1"/>
              <a:t>Nurulaqilla</a:t>
            </a:r>
            <a:r>
              <a:rPr lang="en-US" dirty="0"/>
              <a:t> </a:t>
            </a:r>
            <a:r>
              <a:rPr lang="en-US" dirty="0" err="1"/>
              <a:t>Khamis</a:t>
            </a:r>
            <a:r>
              <a:rPr lang="en-US" dirty="0"/>
              <a:t>, </a:t>
            </a:r>
            <a:r>
              <a:rPr lang="en-US" dirty="0" err="1"/>
              <a:t>Hazlina</a:t>
            </a:r>
            <a:r>
              <a:rPr lang="en-US" dirty="0"/>
              <a:t> </a:t>
            </a:r>
            <a:r>
              <a:rPr lang="en-US" dirty="0" err="1"/>
              <a:t>Selamat</a:t>
            </a:r>
            <a:r>
              <a:rPr lang="en-US" dirty="0"/>
              <a:t>, </a:t>
            </a:r>
            <a:r>
              <a:rPr lang="en-US" dirty="0" err="1"/>
              <a:t>Rubiyah</a:t>
            </a:r>
            <a:r>
              <a:rPr lang="en-US" dirty="0"/>
              <a:t> </a:t>
            </a:r>
            <a:r>
              <a:rPr lang="en-US" dirty="0" err="1"/>
              <a:t>Yusof</a:t>
            </a:r>
            <a:r>
              <a:rPr lang="en-US" dirty="0"/>
              <a:t>, Fatimah Sham Ismail 2017. Magnetic Force Model Approach with Path Finding Feature for an Improved Crowd Movement </a:t>
            </a:r>
            <a:r>
              <a:rPr lang="en-US" dirty="0" smtClean="0"/>
              <a:t>Simulation</a:t>
            </a:r>
          </a:p>
          <a:p>
            <a:r>
              <a:rPr lang="en-US" dirty="0"/>
              <a:t>Microscopic Pedestrian </a:t>
            </a:r>
            <a:r>
              <a:rPr lang="en-US" dirty="0" smtClean="0"/>
              <a:t>Simulation: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://pedsim.silmaril.org/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1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 charset="0"/>
                <a:ea typeface="ヒラギノ角ゴ ProN W3" charset="0"/>
                <a:cs typeface="ヒラギノ角ゴ ProN W3" charset="0"/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idx="1"/>
          </p:nvPr>
        </p:nvSpPr>
        <p:spPr>
          <a:xfrm>
            <a:off x="355600" y="1295400"/>
            <a:ext cx="4148336" cy="589897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Introduction</a:t>
            </a:r>
          </a:p>
          <a:p>
            <a:pPr lvl="1" eaLnBrk="1" hangingPunct="1"/>
            <a:r>
              <a:rPr lang="en-US" i="1" dirty="0" smtClean="0"/>
              <a:t>What is Crowd Simulation?</a:t>
            </a:r>
            <a:endParaRPr lang="en-US" i="1" dirty="0" smtClean="0"/>
          </a:p>
          <a:p>
            <a:pPr eaLnBrk="1" hangingPunct="1"/>
            <a:r>
              <a:rPr lang="en-US" dirty="0" smtClean="0"/>
              <a:t>Background</a:t>
            </a:r>
          </a:p>
          <a:p>
            <a:pPr lvl="1" eaLnBrk="1" hangingPunct="1"/>
            <a:r>
              <a:rPr lang="en-US" i="1" dirty="0" smtClean="0"/>
              <a:t>Social Force Model</a:t>
            </a:r>
          </a:p>
          <a:p>
            <a:pPr lvl="1" eaLnBrk="1" hangingPunct="1"/>
            <a:r>
              <a:rPr lang="en-US" i="1" dirty="0" smtClean="0"/>
              <a:t>Magnetic Force Model</a:t>
            </a:r>
            <a:endParaRPr lang="en-US" i="1" dirty="0" smtClean="0"/>
          </a:p>
          <a:p>
            <a:pPr eaLnBrk="1" hangingPunct="1"/>
            <a:r>
              <a:rPr lang="en-US" dirty="0" smtClean="0"/>
              <a:t>Implementation</a:t>
            </a:r>
            <a:endParaRPr lang="en-US" dirty="0" smtClean="0"/>
          </a:p>
          <a:p>
            <a:pPr lvl="1" eaLnBrk="1" hangingPunct="1"/>
            <a:r>
              <a:rPr lang="en-US" i="1" dirty="0" smtClean="0"/>
              <a:t>Velocity</a:t>
            </a:r>
          </a:p>
          <a:p>
            <a:pPr lvl="1" eaLnBrk="1" hangingPunct="1"/>
            <a:r>
              <a:rPr lang="en-US" i="1" dirty="0" smtClean="0"/>
              <a:t>Forces</a:t>
            </a:r>
            <a:endParaRPr lang="en-US" i="1" dirty="0" smtClean="0"/>
          </a:p>
          <a:p>
            <a:r>
              <a:rPr lang="en-US" dirty="0" smtClean="0"/>
              <a:t>References</a:t>
            </a:r>
            <a:endParaRPr lang="en-US" dirty="0" smtClean="0"/>
          </a:p>
          <a:p>
            <a:pPr lvl="1"/>
            <a:r>
              <a:rPr lang="en-US" i="1" dirty="0" smtClean="0"/>
              <a:t>Helpful papers, sites and resources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5" y="2513856"/>
            <a:ext cx="5639895" cy="2711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800080" y="5589939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03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Crowd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Simulating the movement of virtual characters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Entertainment industry (animation production, computer games)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Training of police &amp; military (demonstrations, riots handling)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Architecture (planning of buildings, towns, visualization)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Safety science (evacuation of buildings, ships, airplanes)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Sociology (crowd behavior)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Physics (crowd </a:t>
            </a:r>
            <a:r>
              <a:rPr lang="en-US" altLang="en-US" dirty="0" smtClean="0"/>
              <a:t>dynamics)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Human behavior seems chaotic </a:t>
            </a:r>
          </a:p>
        </p:txBody>
      </p:sp>
    </p:spTree>
    <p:extLst>
      <p:ext uri="{BB962C8B-B14F-4D97-AF65-F5344CB8AC3E}">
        <p14:creationId xmlns:p14="http://schemas.microsoft.com/office/powerpoint/2010/main" val="82170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Force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Microscopic Approach (Crowds formed of interacting agents)</a:t>
            </a:r>
          </a:p>
          <a:p>
            <a:r>
              <a:rPr lang="en-US" dirty="0" smtClean="0"/>
              <a:t>Agent velocity</a:t>
            </a:r>
          </a:p>
          <a:p>
            <a:pPr lvl="1"/>
            <a:r>
              <a:rPr lang="en-US" dirty="0" smtClean="0"/>
              <a:t>Sum of multiple forces</a:t>
            </a:r>
          </a:p>
          <a:p>
            <a:pPr lvl="2"/>
            <a:r>
              <a:rPr lang="en-US" dirty="0" smtClean="0"/>
              <a:t>Desired Force</a:t>
            </a:r>
          </a:p>
          <a:p>
            <a:pPr lvl="2"/>
            <a:r>
              <a:rPr lang="en-US" dirty="0" smtClean="0"/>
              <a:t>Social Force</a:t>
            </a:r>
          </a:p>
          <a:p>
            <a:pPr lvl="2"/>
            <a:r>
              <a:rPr lang="en-US" dirty="0" smtClean="0"/>
              <a:t>Look ahead Force</a:t>
            </a:r>
          </a:p>
          <a:p>
            <a:pPr lvl="2"/>
            <a:r>
              <a:rPr lang="en-US" dirty="0" smtClean="0"/>
              <a:t>Obstacle Force</a:t>
            </a:r>
          </a:p>
          <a:p>
            <a:pPr lvl="1"/>
            <a:r>
              <a:rPr lang="en-US" dirty="0" smtClean="0"/>
              <a:t>Measure for the internal motivations of the individuals to perform certain actions</a:t>
            </a:r>
          </a:p>
        </p:txBody>
      </p:sp>
    </p:spTree>
    <p:extLst>
      <p:ext uri="{BB962C8B-B14F-4D97-AF65-F5344CB8AC3E}">
        <p14:creationId xmlns:p14="http://schemas.microsoft.com/office/powerpoint/2010/main" val="2352282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Force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Microscopic approach</a:t>
            </a:r>
          </a:p>
          <a:p>
            <a:r>
              <a:rPr lang="en-US" dirty="0" smtClean="0"/>
              <a:t>Inspired by Magnetism</a:t>
            </a:r>
          </a:p>
          <a:p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Positively charged particle</a:t>
            </a:r>
          </a:p>
          <a:p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Negative magnetic pole</a:t>
            </a:r>
          </a:p>
          <a:p>
            <a:r>
              <a:rPr lang="en-US" dirty="0" smtClean="0"/>
              <a:t>Obstacle</a:t>
            </a:r>
          </a:p>
          <a:p>
            <a:pPr lvl="1"/>
            <a:r>
              <a:rPr lang="en-US" dirty="0" smtClean="0"/>
              <a:t>Positive magnetic pole</a:t>
            </a:r>
          </a:p>
        </p:txBody>
      </p:sp>
    </p:spTree>
    <p:extLst>
      <p:ext uri="{BB962C8B-B14F-4D97-AF65-F5344CB8AC3E}">
        <p14:creationId xmlns:p14="http://schemas.microsoft.com/office/powerpoint/2010/main" val="221895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Force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Agent velocity</a:t>
            </a:r>
          </a:p>
          <a:p>
            <a:pPr lvl="1"/>
            <a:r>
              <a:rPr lang="en-US" dirty="0" smtClean="0"/>
              <a:t>Sum of multiple forces</a:t>
            </a:r>
          </a:p>
          <a:p>
            <a:pPr lvl="2"/>
            <a:r>
              <a:rPr lang="en-US" dirty="0" smtClean="0"/>
              <a:t>Destination Attraction Force</a:t>
            </a:r>
          </a:p>
          <a:p>
            <a:pPr lvl="2"/>
            <a:r>
              <a:rPr lang="en-US" dirty="0" smtClean="0"/>
              <a:t>Agent Repulsive Force</a:t>
            </a:r>
          </a:p>
          <a:p>
            <a:pPr lvl="2"/>
            <a:r>
              <a:rPr lang="en-US" dirty="0" smtClean="0"/>
              <a:t>Obstacle Repulsive Force</a:t>
            </a:r>
          </a:p>
          <a:p>
            <a:r>
              <a:rPr lang="en-US" dirty="0" smtClean="0"/>
              <a:t>Attraction and Repulsive Forces</a:t>
            </a:r>
          </a:p>
          <a:p>
            <a:pPr lvl="1"/>
            <a:r>
              <a:rPr lang="en-US" dirty="0" smtClean="0"/>
              <a:t>Coulomb’s law </a:t>
            </a:r>
          </a:p>
          <a:p>
            <a:pPr lvl="1"/>
            <a:r>
              <a:rPr lang="en-US" dirty="0" smtClean="0"/>
              <a:t>F </a:t>
            </a:r>
            <a:r>
              <a:rPr lang="en-US" dirty="0"/>
              <a:t>= k * q1 * q2 * r / </a:t>
            </a:r>
            <a:r>
              <a:rPr lang="en-US" dirty="0" err="1"/>
              <a:t>sqr</a:t>
            </a:r>
            <a:r>
              <a:rPr lang="en-US" dirty="0"/>
              <a:t>(r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962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Inspired by</a:t>
            </a:r>
          </a:p>
          <a:p>
            <a:pPr lvl="1"/>
            <a:r>
              <a:rPr lang="en-US" dirty="0" smtClean="0"/>
              <a:t>Social Force Model</a:t>
            </a:r>
          </a:p>
          <a:p>
            <a:pPr lvl="1"/>
            <a:r>
              <a:rPr lang="en-US" dirty="0" smtClean="0"/>
              <a:t>Magnetic Force Model</a:t>
            </a:r>
          </a:p>
          <a:p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Positively charged particle</a:t>
            </a:r>
          </a:p>
          <a:p>
            <a:pPr lvl="1"/>
            <a:r>
              <a:rPr lang="en-US" dirty="0" smtClean="0"/>
              <a:t>Moves to his destination by the desired force of SFM</a:t>
            </a:r>
          </a:p>
          <a:p>
            <a:r>
              <a:rPr lang="en-US" dirty="0" smtClean="0"/>
              <a:t>Obstacle</a:t>
            </a:r>
          </a:p>
          <a:p>
            <a:pPr lvl="1"/>
            <a:r>
              <a:rPr lang="en-US" dirty="0" smtClean="0"/>
              <a:t>Positively charged particles around its bounding box</a:t>
            </a:r>
          </a:p>
        </p:txBody>
      </p:sp>
    </p:spTree>
    <p:extLst>
      <p:ext uri="{BB962C8B-B14F-4D97-AF65-F5344CB8AC3E}">
        <p14:creationId xmlns:p14="http://schemas.microsoft.com/office/powerpoint/2010/main" val="340079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Agent velocity</a:t>
            </a:r>
          </a:p>
          <a:p>
            <a:pPr lvl="1"/>
            <a:r>
              <a:rPr lang="en-US" dirty="0" smtClean="0"/>
              <a:t>Sum of multiple forces</a:t>
            </a:r>
          </a:p>
          <a:p>
            <a:pPr lvl="2"/>
            <a:r>
              <a:rPr lang="en-US" dirty="0" smtClean="0"/>
              <a:t>Desired Force</a:t>
            </a:r>
          </a:p>
          <a:p>
            <a:pPr lvl="2"/>
            <a:r>
              <a:rPr lang="en-US" dirty="0" smtClean="0"/>
              <a:t>Agent Repulsive Force</a:t>
            </a:r>
          </a:p>
          <a:p>
            <a:pPr lvl="2"/>
            <a:r>
              <a:rPr lang="en-US" dirty="0" smtClean="0"/>
              <a:t>Obstacle Repulsive Force</a:t>
            </a:r>
          </a:p>
          <a:p>
            <a:r>
              <a:rPr lang="en-US" dirty="0" smtClean="0"/>
              <a:t>Desired Force</a:t>
            </a:r>
          </a:p>
          <a:p>
            <a:pPr lvl="1"/>
            <a:r>
              <a:rPr lang="en-US" dirty="0" smtClean="0"/>
              <a:t>Intention of agents to move at their destinations at full speed</a:t>
            </a:r>
          </a:p>
          <a:p>
            <a:r>
              <a:rPr lang="en-US" dirty="0" smtClean="0"/>
              <a:t>Agent Repulsive Force</a:t>
            </a:r>
          </a:p>
          <a:p>
            <a:pPr lvl="1"/>
            <a:r>
              <a:rPr lang="en-US" dirty="0" smtClean="0"/>
              <a:t>Coulomb’s law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202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Repulsive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Obstacle Repulsive Force</a:t>
            </a:r>
          </a:p>
          <a:p>
            <a:pPr lvl="1"/>
            <a:r>
              <a:rPr lang="en-US" dirty="0" smtClean="0"/>
              <a:t>Coulomb’s law</a:t>
            </a:r>
          </a:p>
          <a:p>
            <a:pPr lvl="1"/>
            <a:r>
              <a:rPr lang="en-US" dirty="0" smtClean="0"/>
              <a:t>F = k * </a:t>
            </a:r>
            <a:r>
              <a:rPr lang="en-US" dirty="0" err="1" smtClean="0"/>
              <a:t>qa</a:t>
            </a:r>
            <a:r>
              <a:rPr lang="en-US" dirty="0" smtClean="0"/>
              <a:t> * </a:t>
            </a:r>
            <a:r>
              <a:rPr lang="en-US" dirty="0" err="1" smtClean="0"/>
              <a:t>qo</a:t>
            </a:r>
            <a:r>
              <a:rPr lang="en-US" dirty="0" smtClean="0"/>
              <a:t> * direction / </a:t>
            </a:r>
            <a:r>
              <a:rPr lang="en-US" dirty="0" err="1" smtClean="0"/>
              <a:t>sqr</a:t>
            </a:r>
            <a:r>
              <a:rPr lang="en-US" dirty="0" smtClean="0"/>
              <a:t>(d)</a:t>
            </a:r>
          </a:p>
          <a:p>
            <a:pPr lvl="2"/>
            <a:r>
              <a:rPr lang="en-US" dirty="0" smtClean="0"/>
              <a:t>k is constant</a:t>
            </a:r>
          </a:p>
          <a:p>
            <a:pPr lvl="2"/>
            <a:r>
              <a:rPr lang="en-US" dirty="0" err="1" smtClean="0"/>
              <a:t>qa</a:t>
            </a:r>
            <a:r>
              <a:rPr lang="en-US" dirty="0" smtClean="0"/>
              <a:t> is the charge of the agent</a:t>
            </a:r>
          </a:p>
          <a:p>
            <a:pPr lvl="2"/>
            <a:r>
              <a:rPr lang="en-US" dirty="0" err="1"/>
              <a:t>q</a:t>
            </a:r>
            <a:r>
              <a:rPr lang="en-US" dirty="0" err="1" smtClean="0"/>
              <a:t>o</a:t>
            </a:r>
            <a:r>
              <a:rPr lang="en-US" dirty="0" smtClean="0"/>
              <a:t> is the charge of the obstacle</a:t>
            </a:r>
          </a:p>
          <a:p>
            <a:pPr lvl="2"/>
            <a:r>
              <a:rPr lang="en-US" dirty="0" smtClean="0"/>
              <a:t>d is the distance between them</a:t>
            </a:r>
          </a:p>
          <a:p>
            <a:pPr lvl="2"/>
            <a:r>
              <a:rPr lang="en-US" dirty="0" smtClean="0"/>
              <a:t>direction is the direction of the force</a:t>
            </a:r>
          </a:p>
        </p:txBody>
      </p:sp>
    </p:spTree>
    <p:extLst>
      <p:ext uri="{BB962C8B-B14F-4D97-AF65-F5344CB8AC3E}">
        <p14:creationId xmlns:p14="http://schemas.microsoft.com/office/powerpoint/2010/main" val="320883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553-0_Templat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Y553-0_TemplateSingleSlid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-128"/>
            <a:cs typeface="ヒラギノ角ゴ ProN W3" charset="-128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31883</TotalTime>
  <Pages>0</Pages>
  <Words>405</Words>
  <Characters>0</Characters>
  <Application>Microsoft Office PowerPoint</Application>
  <PresentationFormat>Custom</PresentationFormat>
  <Lines>0</Lines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 Narrow</vt:lpstr>
      <vt:lpstr>Calibri</vt:lpstr>
      <vt:lpstr>Gill Sans Light</vt:lpstr>
      <vt:lpstr>Times</vt:lpstr>
      <vt:lpstr>ヒラギノ角ゴ ProN W3</vt:lpstr>
      <vt:lpstr>HY553-0_Template</vt:lpstr>
      <vt:lpstr>1_Title &amp; Bullets</vt:lpstr>
      <vt:lpstr>HY553-0_TemplateSingleSlide</vt:lpstr>
      <vt:lpstr>  Project: Crowd Simulation for Mobile VR</vt:lpstr>
      <vt:lpstr>Overview</vt:lpstr>
      <vt:lpstr>Introduction to Crowd Simulation</vt:lpstr>
      <vt:lpstr>Social Force Model</vt:lpstr>
      <vt:lpstr>Magnetic Force Model</vt:lpstr>
      <vt:lpstr>Magnetic Force Model</vt:lpstr>
      <vt:lpstr>Implementation</vt:lpstr>
      <vt:lpstr>Velocity</vt:lpstr>
      <vt:lpstr>Obstacle Repulsive Force</vt:lpstr>
      <vt:lpstr>Obstacle’s Repulsive Force direction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ΗΥ-358 ΓΡΑΦΙΚΗ  Computer Graphics</dc:title>
  <dc:subject/>
  <dc:creator/>
  <cp:keywords/>
  <dc:description/>
  <cp:lastModifiedBy>marios ntoulas</cp:lastModifiedBy>
  <cp:revision>517</cp:revision>
  <cp:lastPrinted>2011-10-21T09:49:36Z</cp:lastPrinted>
  <dcterms:created xsi:type="dcterms:W3CDTF">2010-02-08T09:24:06Z</dcterms:created>
  <dcterms:modified xsi:type="dcterms:W3CDTF">2019-09-13T18:30:31Z</dcterms:modified>
</cp:coreProperties>
</file>