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80" r:id="rId9"/>
    <p:sldId id="295" r:id="rId10"/>
    <p:sldId id="262" r:id="rId11"/>
    <p:sldId id="264" r:id="rId12"/>
    <p:sldId id="263" r:id="rId13"/>
    <p:sldId id="266" r:id="rId14"/>
    <p:sldId id="267" r:id="rId15"/>
    <p:sldId id="281" r:id="rId16"/>
    <p:sldId id="297" r:id="rId17"/>
    <p:sldId id="265" r:id="rId18"/>
    <p:sldId id="299" r:id="rId19"/>
    <p:sldId id="298" r:id="rId20"/>
    <p:sldId id="285" r:id="rId21"/>
    <p:sldId id="283" r:id="rId22"/>
    <p:sldId id="284" r:id="rId23"/>
    <p:sldId id="270" r:id="rId24"/>
    <p:sldId id="268" r:id="rId25"/>
    <p:sldId id="290" r:id="rId26"/>
    <p:sldId id="288" r:id="rId27"/>
    <p:sldId id="296" r:id="rId28"/>
    <p:sldId id="291" r:id="rId29"/>
    <p:sldId id="289" r:id="rId30"/>
    <p:sldId id="287" r:id="rId31"/>
    <p:sldId id="274" r:id="rId32"/>
    <p:sldId id="269" r:id="rId33"/>
    <p:sldId id="275" r:id="rId34"/>
    <p:sldId id="292" r:id="rId35"/>
    <p:sldId id="293" r:id="rId36"/>
    <p:sldId id="271" r:id="rId37"/>
    <p:sldId id="286" r:id="rId38"/>
    <p:sldId id="282" r:id="rId39"/>
    <p:sldId id="273" r:id="rId40"/>
    <p:sldId id="27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4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BE0BD-1D5E-4074-90ED-14B76F860FA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79FE2-D549-47E7-8C06-E447D5BB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3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9FE2-D549-47E7-8C06-E447D5BB0E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5126956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70A519-8C79-47B8-99B4-7BACFC983570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828B6B-8E55-4AAA-B081-1956331921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8133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7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EB92F61-D9C7-48B6-98C8-E636FA2E89CB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Bộ môn khoa học máy tính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828B6B-8E55-4AAA-B081-195633192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5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EF714B-06F7-4CB3-AC89-832FD1B09B39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Bộ môn khoa học máy tính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828B6B-8E55-4AAA-B081-195633192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8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828B6B-8E55-4AAA-B081-1956331921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0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9CFEC6-A7B5-4207-863B-2751E435EA2D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828B6B-8E55-4AAA-B081-1956331921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2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11D5A9F-0BEC-4CED-ADBF-53AE53F3BA8C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828B6B-8E55-4AAA-B081-1956331921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CE33C9-6C8B-457F-A477-45503625D865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Bộ môn khoa học máy tính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828B6B-8E55-4AAA-B081-195633192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8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AAFBA0-A61F-4F5E-A6CF-037A08CC20A1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Bộ môn khoa học máy tính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828B6B-8E55-4AAA-B081-195633192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7A81-AB77-42B2-8E84-74F4A615E12F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Bộ môn khoa học máy tính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6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1F42C74-73B4-46DE-A5AF-98A8F7864B91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Bộ môn khoa học máy tính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828B6B-8E55-4AAA-B081-195633192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1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72678D8-F5DC-4739-948F-B6CAC4D09972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Bộ môn khoa học máy tính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828B6B-8E55-4AAA-B081-195633192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8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25743E-F89D-4BCE-9302-1A4889F19DF9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828B6B-8E55-4AAA-B081-1956331921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8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965280"/>
            <a:ext cx="9144000" cy="1821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610" y="2220419"/>
            <a:ext cx="8261159" cy="1457479"/>
          </a:xfrm>
        </p:spPr>
        <p:txBody>
          <a:bodyPr anchor="ctr">
            <a:no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</a:rPr>
              <a:t>KHAI THÁC ITEMSET PHỔ BIẾN SỬ DỤNG DIFFSET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Gv</a:t>
            </a:r>
            <a:r>
              <a:rPr lang="en-US" dirty="0"/>
              <a:t>: </a:t>
            </a:r>
            <a:r>
              <a:rPr lang="en-US" dirty="0" err="1"/>
              <a:t>gs.Ts</a:t>
            </a:r>
            <a:r>
              <a:rPr lang="en-US" dirty="0"/>
              <a:t> Lê hoài bắc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204C-8F47-4DF4-8381-54F6A67EC34B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68417"/>
            <a:ext cx="1343059" cy="105507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22960" y="4090160"/>
            <a:ext cx="1742819" cy="741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b="1" dirty="0"/>
              <a:t>DATA MINING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666544" y="4090160"/>
            <a:ext cx="1742819" cy="741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dirty="0"/>
              <a:t>HCMUS - 2022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350904" y="625406"/>
            <a:ext cx="4487911" cy="741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200" dirty="0">
                <a:ea typeface="Tahoma" panose="020B0604030504040204" pitchFamily="34" charset="0"/>
              </a:rPr>
              <a:t>TRƯỜNG ĐH KHTN – TP HCM</a:t>
            </a:r>
          </a:p>
          <a:p>
            <a:pPr algn="ctr">
              <a:lnSpc>
                <a:spcPct val="100000"/>
              </a:lnSpc>
            </a:pPr>
            <a:r>
              <a:rPr lang="en-US" sz="2200" dirty="0">
                <a:ea typeface="Tahoma" panose="020B0604030504040204" pitchFamily="34" charset="0"/>
              </a:rPr>
              <a:t>KHOA CÔNG NGHỆ THÔNG TIN</a:t>
            </a:r>
          </a:p>
        </p:txBody>
      </p:sp>
      <p:pic>
        <p:nvPicPr>
          <p:cNvPr id="15" name="Picture 14" descr="C:\Users\vutafa\AppData\Local\Temp\SNAGHTML2e287d7.PNG">
            <a:extLst>
              <a:ext uri="{FF2B5EF4-FFF2-40B4-BE49-F238E27FC236}">
                <a16:creationId xmlns:a16="http://schemas.microsoft.com/office/drawing/2014/main" id="{8625CEFA-5694-4771-8CB6-4057694D1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494" y="5223948"/>
            <a:ext cx="6477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97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Diffset</a:t>
            </a:r>
            <a:r>
              <a:rPr lang="en-US" b="1" dirty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6050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500" dirty="0"/>
              <a:t> </a:t>
            </a:r>
            <a:r>
              <a:rPr lang="en-US" sz="2500" dirty="0" err="1"/>
              <a:t>Lưu</a:t>
            </a:r>
            <a:r>
              <a:rPr lang="en-US" sz="2500" dirty="0"/>
              <a:t> </a:t>
            </a:r>
            <a:r>
              <a:rPr lang="en-US" sz="2500" dirty="0" err="1"/>
              <a:t>sự</a:t>
            </a:r>
            <a:r>
              <a:rPr lang="en-US" sz="2500" dirty="0"/>
              <a:t> </a:t>
            </a:r>
            <a:r>
              <a:rPr lang="en-US" sz="2500" dirty="0" err="1"/>
              <a:t>thay</a:t>
            </a:r>
            <a:r>
              <a:rPr lang="en-US" sz="2500" dirty="0"/>
              <a:t> </a:t>
            </a:r>
            <a:r>
              <a:rPr lang="en-US" sz="2500" dirty="0" err="1"/>
              <a:t>đổi</a:t>
            </a:r>
            <a:r>
              <a:rPr lang="en-US" sz="2500" dirty="0"/>
              <a:t> </a:t>
            </a:r>
            <a:r>
              <a:rPr lang="en-US" sz="2500" dirty="0" err="1"/>
              <a:t>Tidset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từng</a:t>
            </a:r>
            <a:r>
              <a:rPr lang="en-US" sz="2500" dirty="0"/>
              <a:t> </a:t>
            </a:r>
            <a:r>
              <a:rPr lang="en-US" sz="2500" dirty="0" err="1"/>
              <a:t>đối</a:t>
            </a:r>
            <a:r>
              <a:rPr lang="en-US" sz="2500" dirty="0"/>
              <a:t> </a:t>
            </a:r>
            <a:r>
              <a:rPr lang="en-US" sz="2500" dirty="0" err="1"/>
              <a:t>tượng</a:t>
            </a:r>
            <a:r>
              <a:rPr lang="en-US" sz="2500" dirty="0"/>
              <a:t> </a:t>
            </a:r>
            <a:r>
              <a:rPr lang="en-US" sz="2500" dirty="0" err="1"/>
              <a:t>cùng</a:t>
            </a:r>
            <a:r>
              <a:rPr lang="en-US" sz="2500" dirty="0"/>
              <a:t> </a:t>
            </a:r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lớp</a:t>
            </a:r>
            <a:r>
              <a:rPr lang="en-US" sz="2500" dirty="0"/>
              <a:t> </a:t>
            </a:r>
            <a:r>
              <a:rPr lang="en-US" sz="2500" dirty="0" err="1"/>
              <a:t>hoặc</a:t>
            </a:r>
            <a:r>
              <a:rPr lang="en-US" sz="2500" dirty="0"/>
              <a:t> </a:t>
            </a:r>
            <a:r>
              <a:rPr lang="en-US" sz="2500" dirty="0" err="1"/>
              <a:t>cùng</a:t>
            </a:r>
            <a:r>
              <a:rPr lang="en-US" sz="2500" dirty="0"/>
              <a:t> </a:t>
            </a:r>
            <a:r>
              <a:rPr lang="en-US" sz="2500" dirty="0" err="1"/>
              <a:t>tiền</a:t>
            </a:r>
            <a:r>
              <a:rPr lang="en-US" sz="2500" dirty="0"/>
              <a:t> </a:t>
            </a:r>
            <a:r>
              <a:rPr lang="en-US" sz="2500" dirty="0" err="1"/>
              <a:t>tố</a:t>
            </a:r>
            <a:r>
              <a:rPr lang="en-US" sz="2500" dirty="0"/>
              <a:t> (prefix).</a:t>
            </a:r>
          </a:p>
          <a:p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69" y="2783411"/>
            <a:ext cx="3925657" cy="32727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905334" y="2797059"/>
            <a:ext cx="3577668" cy="31635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US" sz="2500" i="1" dirty="0"/>
              <a:t>Ví </a:t>
            </a:r>
            <a:r>
              <a:rPr lang="en-US" sz="2500" i="1" dirty="0" err="1"/>
              <a:t>dụ</a:t>
            </a:r>
            <a:r>
              <a:rPr lang="en-US" sz="2500" i="1" dirty="0"/>
              <a:t>: </a:t>
            </a:r>
            <a:r>
              <a:rPr lang="en-US" sz="2500" dirty="0" err="1"/>
              <a:t>Với</a:t>
            </a:r>
            <a:r>
              <a:rPr lang="en-US" sz="2500" dirty="0"/>
              <a:t> P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tiền</a:t>
            </a:r>
            <a:r>
              <a:rPr lang="en-US" sz="2500" dirty="0"/>
              <a:t> </a:t>
            </a:r>
            <a:r>
              <a:rPr lang="en-US" sz="2500" dirty="0" err="1"/>
              <a:t>tố</a:t>
            </a:r>
            <a:r>
              <a:rPr lang="en-US" sz="2500" dirty="0"/>
              <a:t>. Cho X, Y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itemset</a:t>
            </a:r>
            <a:r>
              <a:rPr lang="en-US" sz="2500" dirty="0"/>
              <a:t>.</a:t>
            </a:r>
          </a:p>
          <a:p>
            <a:pPr>
              <a:lnSpc>
                <a:spcPct val="100000"/>
              </a:lnSpc>
              <a:buClrTx/>
              <a:buFontTx/>
              <a:buChar char="-"/>
            </a:pPr>
            <a:r>
              <a:rPr lang="en-US" sz="2500" dirty="0"/>
              <a:t> t(P)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tidset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P</a:t>
            </a:r>
          </a:p>
          <a:p>
            <a:pPr>
              <a:lnSpc>
                <a:spcPct val="100000"/>
              </a:lnSpc>
              <a:buClrTx/>
              <a:buFontTx/>
              <a:buChar char="-"/>
            </a:pPr>
            <a:r>
              <a:rPr lang="en-US" sz="2500" dirty="0"/>
              <a:t> d(PX)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diffset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PX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2500" dirty="0"/>
              <a:t>d(PX) = t(P) – t(X)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2500" dirty="0"/>
              <a:t>d(PXY) = t(PX) – t(PY)</a:t>
            </a:r>
          </a:p>
        </p:txBody>
      </p:sp>
    </p:spTree>
    <p:extLst>
      <p:ext uri="{BB962C8B-B14F-4D97-AF65-F5344CB8AC3E}">
        <p14:creationId xmlns:p14="http://schemas.microsoft.com/office/powerpoint/2010/main" val="306967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Diffset</a:t>
            </a:r>
            <a:r>
              <a:rPr lang="en-US" b="1" dirty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639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500" u="sng" dirty="0" err="1"/>
              <a:t>Tính</a:t>
            </a:r>
            <a:r>
              <a:rPr lang="en-US" sz="2500" u="sng" dirty="0"/>
              <a:t> </a:t>
            </a:r>
            <a:r>
              <a:rPr lang="en-US" sz="2500" u="sng" dirty="0" err="1"/>
              <a:t>diffset</a:t>
            </a:r>
            <a:r>
              <a:rPr lang="en-US" sz="2500" u="sng" dirty="0"/>
              <a:t> </a:t>
            </a:r>
            <a:r>
              <a:rPr lang="en-US" sz="2500" u="sng" dirty="0" err="1"/>
              <a:t>của</a:t>
            </a:r>
            <a:r>
              <a:rPr lang="en-US" sz="2500" u="sng" dirty="0"/>
              <a:t> PXY</a:t>
            </a:r>
            <a:r>
              <a:rPr lang="en-US" sz="2500" dirty="0"/>
              <a:t>:</a:t>
            </a:r>
          </a:p>
          <a:p>
            <a:pPr algn="ctr">
              <a:lnSpc>
                <a:spcPct val="100000"/>
              </a:lnSpc>
            </a:pPr>
            <a:r>
              <a:rPr lang="en-US" sz="2500" i="1" dirty="0"/>
              <a:t>d(PXY) = t(PX) – t(PY)</a:t>
            </a:r>
          </a:p>
          <a:p>
            <a:pPr>
              <a:lnSpc>
                <a:spcPct val="100000"/>
              </a:lnSpc>
            </a:pPr>
            <a:r>
              <a:rPr lang="en-US" sz="2500" dirty="0" err="1"/>
              <a:t>Tuy</a:t>
            </a:r>
            <a:r>
              <a:rPr lang="en-US" sz="2500" dirty="0"/>
              <a:t> </a:t>
            </a:r>
            <a:r>
              <a:rPr lang="en-US" sz="2500" dirty="0" err="1"/>
              <a:t>nhiên</a:t>
            </a:r>
            <a:r>
              <a:rPr lang="en-US" sz="2500" dirty="0"/>
              <a:t> </a:t>
            </a:r>
            <a:r>
              <a:rPr lang="en-US" sz="2500" dirty="0" err="1"/>
              <a:t>chúng</a:t>
            </a:r>
            <a:r>
              <a:rPr lang="en-US" sz="2500" dirty="0"/>
              <a:t> ta </a:t>
            </a:r>
            <a:r>
              <a:rPr lang="en-US" sz="2500" dirty="0" err="1"/>
              <a:t>chỉ</a:t>
            </a:r>
            <a:r>
              <a:rPr lang="en-US" sz="2500" dirty="0"/>
              <a:t> </a:t>
            </a:r>
            <a:r>
              <a:rPr lang="en-US" sz="2500" dirty="0" err="1"/>
              <a:t>lưu</a:t>
            </a:r>
            <a:r>
              <a:rPr lang="en-US" sz="2500" dirty="0"/>
              <a:t> </a:t>
            </a:r>
            <a:r>
              <a:rPr lang="en-US" sz="2500" dirty="0" err="1"/>
              <a:t>diffset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PX </a:t>
            </a:r>
            <a:r>
              <a:rPr lang="en-US" sz="2500" dirty="0" err="1"/>
              <a:t>và</a:t>
            </a:r>
            <a:r>
              <a:rPr lang="en-US" sz="2500" dirty="0"/>
              <a:t> PY </a:t>
            </a:r>
            <a:r>
              <a:rPr lang="en-US" sz="2500" dirty="0" err="1"/>
              <a:t>là</a:t>
            </a:r>
            <a:r>
              <a:rPr lang="en-US" sz="2500" dirty="0"/>
              <a:t> d(PX), d(PY).</a:t>
            </a:r>
          </a:p>
          <a:p>
            <a:pPr>
              <a:lnSpc>
                <a:spcPct val="100000"/>
              </a:lnSpc>
            </a:pPr>
            <a:r>
              <a:rPr lang="en-US" sz="2500" dirty="0"/>
              <a:t>d(PXY) = t(PX) – t(PY) </a:t>
            </a:r>
            <a:r>
              <a:rPr lang="en-US" sz="2500" b="1" dirty="0"/>
              <a:t>+ t(P) – t(P)</a:t>
            </a:r>
          </a:p>
          <a:p>
            <a:pPr>
              <a:lnSpc>
                <a:spcPct val="100000"/>
              </a:lnSpc>
            </a:pPr>
            <a:r>
              <a:rPr lang="en-US" sz="2500" dirty="0"/>
              <a:t>d(PXY) = (</a:t>
            </a:r>
            <a:r>
              <a:rPr lang="en-US" sz="2500" b="1" dirty="0"/>
              <a:t>t(P)</a:t>
            </a:r>
            <a:r>
              <a:rPr lang="en-US" sz="2500" dirty="0"/>
              <a:t> – t(PY)) – (</a:t>
            </a:r>
            <a:r>
              <a:rPr lang="en-US" sz="2500" b="1" dirty="0"/>
              <a:t>t(P)</a:t>
            </a:r>
            <a:r>
              <a:rPr lang="en-US" sz="2500" dirty="0"/>
              <a:t> – t(PX))</a:t>
            </a:r>
          </a:p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rgbClr val="FF0000"/>
                </a:solidFill>
              </a:rPr>
              <a:t>=&gt; d(PXY) = d(PY) – d(PX)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500" u="sng" dirty="0" err="1">
                <a:solidFill>
                  <a:schemeClr val="tx1"/>
                </a:solidFill>
              </a:rPr>
              <a:t>Tính</a:t>
            </a:r>
            <a:r>
              <a:rPr lang="en-US" sz="2500" u="sng" dirty="0">
                <a:solidFill>
                  <a:schemeClr val="tx1"/>
                </a:solidFill>
              </a:rPr>
              <a:t> support PXY</a:t>
            </a:r>
            <a:r>
              <a:rPr lang="en-US" sz="2500" dirty="0">
                <a:solidFill>
                  <a:schemeClr val="tx1"/>
                </a:solidFill>
              </a:rPr>
              <a:t>: </a:t>
            </a:r>
            <a:r>
              <a:rPr lang="en-US" sz="2400" b="1" dirty="0"/>
              <a:t>σ(PXY) = σ(PX) - |d(PXY)|</a:t>
            </a:r>
            <a:endParaRPr lang="en-US" sz="25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500" dirty="0"/>
          </a:p>
          <a:p>
            <a:pPr>
              <a:lnSpc>
                <a:spcPct val="100000"/>
              </a:lnSpc>
            </a:pP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23834" y="5008727"/>
            <a:ext cx="3521121" cy="504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4467" y="5567475"/>
            <a:ext cx="3724525" cy="519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Diffset</a:t>
            </a:r>
            <a:r>
              <a:rPr lang="en-US" b="1" dirty="0"/>
              <a:t> (3)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01113"/>
              </p:ext>
            </p:extLst>
          </p:nvPr>
        </p:nvGraphicFramePr>
        <p:xfrm>
          <a:off x="1079237" y="2060584"/>
          <a:ext cx="26134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1 3 4 5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1 2 3 4 5 6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2 4 5 6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1 3 5 6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1 2 3 4 5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78295"/>
              </p:ext>
            </p:extLst>
          </p:nvPr>
        </p:nvGraphicFramePr>
        <p:xfrm>
          <a:off x="5498101" y="2074232"/>
          <a:ext cx="235032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061399" y="2825087"/>
            <a:ext cx="1023582" cy="641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65564" y="4549100"/>
            <a:ext cx="7543799" cy="19106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US" sz="2500" i="1" dirty="0" err="1"/>
              <a:t>Ví</a:t>
            </a:r>
            <a:r>
              <a:rPr lang="en-US" sz="2500" i="1" dirty="0"/>
              <a:t> </a:t>
            </a:r>
            <a:r>
              <a:rPr lang="en-US" sz="2500" i="1" dirty="0" err="1"/>
              <a:t>dụ</a:t>
            </a:r>
            <a:r>
              <a:rPr lang="en-US" sz="2500" dirty="0"/>
              <a:t>: </a:t>
            </a:r>
            <a:r>
              <a:rPr lang="en-US" sz="2500" dirty="0" err="1"/>
              <a:t>Tính</a:t>
            </a:r>
            <a:r>
              <a:rPr lang="en-US" sz="2500" dirty="0"/>
              <a:t> support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itemset</a:t>
            </a:r>
            <a:r>
              <a:rPr lang="en-US" sz="2500" dirty="0"/>
              <a:t> A</a:t>
            </a:r>
            <a:r>
              <a:rPr lang="vi-VN" sz="2500" dirty="0"/>
              <a:t>C</a:t>
            </a:r>
            <a:endParaRPr lang="en-US" sz="2500" dirty="0"/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2500" dirty="0"/>
              <a:t>d(A</a:t>
            </a:r>
            <a:r>
              <a:rPr lang="vi-VN" sz="2500" dirty="0"/>
              <a:t>C</a:t>
            </a:r>
            <a:r>
              <a:rPr lang="en-US" sz="2500" dirty="0"/>
              <a:t>) = d(</a:t>
            </a:r>
            <a:r>
              <a:rPr lang="vi-VN" sz="2500" dirty="0"/>
              <a:t>C</a:t>
            </a:r>
            <a:r>
              <a:rPr lang="en-US" sz="2500" dirty="0"/>
              <a:t>) – d(A) = {Ø} – {2, 6} = {Ø}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2500" dirty="0"/>
              <a:t>=&gt; σ(A</a:t>
            </a:r>
            <a:r>
              <a:rPr lang="vi-VN" sz="2500" dirty="0"/>
              <a:t>C</a:t>
            </a:r>
            <a:r>
              <a:rPr lang="en-US" sz="2500" dirty="0"/>
              <a:t>) = σ(A) – |d(A</a:t>
            </a:r>
            <a:r>
              <a:rPr lang="vi-VN" sz="2500" dirty="0"/>
              <a:t>C</a:t>
            </a:r>
            <a:r>
              <a:rPr lang="en-US" sz="2500" dirty="0"/>
              <a:t>)| = 4 – 0 = 4</a:t>
            </a:r>
          </a:p>
        </p:txBody>
      </p:sp>
    </p:spTree>
    <p:extLst>
      <p:ext uri="{BB962C8B-B14F-4D97-AF65-F5344CB8AC3E}">
        <p14:creationId xmlns:p14="http://schemas.microsoft.com/office/powerpoint/2010/main" val="152464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Diffset</a:t>
            </a:r>
            <a:r>
              <a:rPr lang="en-US" b="1" dirty="0"/>
              <a:t> (4)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69121"/>
              </p:ext>
            </p:extLst>
          </p:nvPr>
        </p:nvGraphicFramePr>
        <p:xfrm>
          <a:off x="1079237" y="2060584"/>
          <a:ext cx="26134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1 3 4 5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1 2 3 4 5 6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2 4 5 6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1 3 5 6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1 2 3 4 5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11856"/>
              </p:ext>
            </p:extLst>
          </p:nvPr>
        </p:nvGraphicFramePr>
        <p:xfrm>
          <a:off x="5498101" y="2074232"/>
          <a:ext cx="235032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061399" y="2825087"/>
            <a:ext cx="1023582" cy="641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65564" y="4549100"/>
            <a:ext cx="7543799" cy="19106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US" sz="2500" i="1" dirty="0" err="1"/>
              <a:t>Ví</a:t>
            </a:r>
            <a:r>
              <a:rPr lang="en-US" sz="2500" i="1" dirty="0"/>
              <a:t> </a:t>
            </a:r>
            <a:r>
              <a:rPr lang="en-US" sz="2500" i="1" dirty="0" err="1"/>
              <a:t>dụ</a:t>
            </a:r>
            <a:r>
              <a:rPr lang="en-US" sz="2500" dirty="0"/>
              <a:t>: </a:t>
            </a:r>
            <a:r>
              <a:rPr lang="en-US" sz="2500" dirty="0" err="1"/>
              <a:t>Tính</a:t>
            </a:r>
            <a:r>
              <a:rPr lang="en-US" sz="2500" dirty="0"/>
              <a:t> support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itemset</a:t>
            </a:r>
            <a:r>
              <a:rPr lang="en-US" sz="2500" dirty="0"/>
              <a:t> A</a:t>
            </a:r>
            <a:r>
              <a:rPr lang="vi-VN" sz="2500" dirty="0"/>
              <a:t>D</a:t>
            </a:r>
            <a:endParaRPr lang="en-US" sz="2500" dirty="0"/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2500" dirty="0"/>
              <a:t>d(A</a:t>
            </a:r>
            <a:r>
              <a:rPr lang="vi-VN" sz="2500" dirty="0"/>
              <a:t>D</a:t>
            </a:r>
            <a:r>
              <a:rPr lang="en-US" sz="2500" dirty="0"/>
              <a:t>) = d(</a:t>
            </a:r>
            <a:r>
              <a:rPr lang="vi-VN" sz="2500" dirty="0"/>
              <a:t>D</a:t>
            </a:r>
            <a:r>
              <a:rPr lang="en-US" sz="2500" dirty="0"/>
              <a:t>) – d(A) = {1, 3} – {2, 6} = {1, 3}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2500" dirty="0"/>
              <a:t>=&gt; σ(A</a:t>
            </a:r>
            <a:r>
              <a:rPr lang="vi-VN" sz="2500" dirty="0"/>
              <a:t>D</a:t>
            </a:r>
            <a:r>
              <a:rPr lang="en-US" sz="2500" dirty="0"/>
              <a:t>) = σ(A) – |d(A</a:t>
            </a:r>
            <a:r>
              <a:rPr lang="vi-VN" sz="2500" dirty="0"/>
              <a:t>D</a:t>
            </a:r>
            <a:r>
              <a:rPr lang="en-US" sz="2500" dirty="0"/>
              <a:t>)| = 4 – 2 = 2</a:t>
            </a:r>
          </a:p>
        </p:txBody>
      </p:sp>
    </p:spTree>
    <p:extLst>
      <p:ext uri="{BB962C8B-B14F-4D97-AF65-F5344CB8AC3E}">
        <p14:creationId xmlns:p14="http://schemas.microsoft.com/office/powerpoint/2010/main" val="88395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Diffset</a:t>
            </a:r>
            <a:r>
              <a:rPr lang="en-US" b="1" dirty="0"/>
              <a:t> (5)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66007"/>
              </p:ext>
            </p:extLst>
          </p:nvPr>
        </p:nvGraphicFramePr>
        <p:xfrm>
          <a:off x="1079237" y="2060584"/>
          <a:ext cx="26134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1 3 4 5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1 2 3 4 5 6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2 4 5 6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1 3 5 6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1 2 3 4 5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07244"/>
              </p:ext>
            </p:extLst>
          </p:nvPr>
        </p:nvGraphicFramePr>
        <p:xfrm>
          <a:off x="5498101" y="2074232"/>
          <a:ext cx="235032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061399" y="2825087"/>
            <a:ext cx="1023582" cy="641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42731" y="4549100"/>
            <a:ext cx="7869005" cy="19106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US" sz="2500" i="1" dirty="0" err="1"/>
              <a:t>Ví</a:t>
            </a:r>
            <a:r>
              <a:rPr lang="en-US" sz="2500" i="1" dirty="0"/>
              <a:t> </a:t>
            </a:r>
            <a:r>
              <a:rPr lang="en-US" sz="2500" i="1" dirty="0" err="1"/>
              <a:t>dụ</a:t>
            </a:r>
            <a:r>
              <a:rPr lang="en-US" sz="2500" dirty="0"/>
              <a:t>: </a:t>
            </a:r>
            <a:r>
              <a:rPr lang="en-US" sz="2500" dirty="0" err="1"/>
              <a:t>Tính</a:t>
            </a:r>
            <a:r>
              <a:rPr lang="en-US" sz="2500" dirty="0"/>
              <a:t> support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itemset</a:t>
            </a:r>
            <a:r>
              <a:rPr lang="en-US" sz="2500" dirty="0"/>
              <a:t> A</a:t>
            </a:r>
            <a:r>
              <a:rPr lang="vi-VN" sz="2500" dirty="0"/>
              <a:t>CD</a:t>
            </a:r>
            <a:r>
              <a:rPr lang="en-US" sz="2500" dirty="0"/>
              <a:t> </a:t>
            </a:r>
            <a:r>
              <a:rPr lang="en-US" sz="2500" dirty="0" err="1"/>
              <a:t>kết</a:t>
            </a:r>
            <a:r>
              <a:rPr lang="en-US" sz="2500" dirty="0"/>
              <a:t> </a:t>
            </a:r>
            <a:r>
              <a:rPr lang="en-US" sz="2500" dirty="0" err="1"/>
              <a:t>hợp</a:t>
            </a:r>
            <a:r>
              <a:rPr lang="en-US" sz="2500" dirty="0"/>
              <a:t> </a:t>
            </a:r>
            <a:r>
              <a:rPr lang="en-US" sz="2500" dirty="0" err="1"/>
              <a:t>từ</a:t>
            </a:r>
            <a:r>
              <a:rPr lang="en-US" sz="2500" dirty="0"/>
              <a:t> A</a:t>
            </a:r>
            <a:r>
              <a:rPr lang="vi-VN" sz="2500" dirty="0"/>
              <a:t>C</a:t>
            </a:r>
            <a:r>
              <a:rPr lang="en-US" sz="2500" dirty="0"/>
              <a:t>, A</a:t>
            </a:r>
            <a:r>
              <a:rPr lang="vi-VN" sz="2500" dirty="0"/>
              <a:t>D</a:t>
            </a:r>
            <a:endParaRPr lang="en-US" sz="2500" dirty="0"/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2500" dirty="0"/>
              <a:t>d(</a:t>
            </a:r>
            <a:r>
              <a:rPr lang="vi-VN" sz="2500" dirty="0"/>
              <a:t>ACD</a:t>
            </a:r>
            <a:r>
              <a:rPr lang="en-US" sz="2500" dirty="0"/>
              <a:t>) = d(A</a:t>
            </a:r>
            <a:r>
              <a:rPr lang="vi-VN" sz="2500" dirty="0"/>
              <a:t>D</a:t>
            </a:r>
            <a:r>
              <a:rPr lang="en-US" sz="2500" dirty="0"/>
              <a:t>) – d(A</a:t>
            </a:r>
            <a:r>
              <a:rPr lang="vi-VN" sz="2500" dirty="0"/>
              <a:t>C</a:t>
            </a:r>
            <a:r>
              <a:rPr lang="en-US" sz="2500" dirty="0"/>
              <a:t>) = {1, 3} – {Ø} = {1, 3}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2500" dirty="0"/>
              <a:t>=&gt; σ(A</a:t>
            </a:r>
            <a:r>
              <a:rPr lang="vi-VN" sz="2500" dirty="0"/>
              <a:t>CD</a:t>
            </a:r>
            <a:r>
              <a:rPr lang="en-US" sz="2500" dirty="0"/>
              <a:t>) = σ(A</a:t>
            </a:r>
            <a:r>
              <a:rPr lang="vi-VN" sz="2500" dirty="0"/>
              <a:t>C</a:t>
            </a:r>
            <a:r>
              <a:rPr lang="en-US" sz="2500" dirty="0"/>
              <a:t>) – |d(</a:t>
            </a:r>
            <a:r>
              <a:rPr lang="vi-VN" sz="2500" dirty="0"/>
              <a:t>ACD</a:t>
            </a:r>
            <a:r>
              <a:rPr lang="en-US" sz="2500" dirty="0"/>
              <a:t>)| = 4 – 2 = 2</a:t>
            </a:r>
          </a:p>
        </p:txBody>
      </p:sp>
    </p:spTree>
    <p:extLst>
      <p:ext uri="{BB962C8B-B14F-4D97-AF65-F5344CB8AC3E}">
        <p14:creationId xmlns:p14="http://schemas.microsoft.com/office/powerpoint/2010/main" val="251900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7" name="Content Placeholder 37890"/>
          <p:cNvGrpSpPr>
            <a:grpSpLocks noChangeAspect="1"/>
          </p:cNvGrpSpPr>
          <p:nvPr/>
        </p:nvGrpSpPr>
        <p:grpSpPr bwMode="auto">
          <a:xfrm>
            <a:off x="2349250" y="2115938"/>
            <a:ext cx="5851526" cy="3656013"/>
            <a:chOff x="853" y="1127"/>
            <a:chExt cx="3686" cy="2303"/>
          </a:xfrm>
        </p:grpSpPr>
        <p:sp>
          <p:nvSpPr>
            <p:cNvPr id="8" name="_s4100"/>
            <p:cNvSpPr>
              <a:spLocks noChangeArrowheads="1" noTextEdit="1"/>
            </p:cNvSpPr>
            <p:nvPr/>
          </p:nvSpPr>
          <p:spPr bwMode="auto">
            <a:xfrm>
              <a:off x="2349" y="1498"/>
              <a:ext cx="1062" cy="1062"/>
            </a:xfrm>
            <a:prstGeom prst="ellipse">
              <a:avLst/>
            </a:prstGeom>
            <a:solidFill>
              <a:srgbClr val="000080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699">
                  <a:solidFill>
                    <a:schemeClr val="accent2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_s4101"/>
            <p:cNvSpPr>
              <a:spLocks noChangeArrowheads="1"/>
            </p:cNvSpPr>
            <p:nvPr/>
          </p:nvSpPr>
          <p:spPr bwMode="auto">
            <a:xfrm>
              <a:off x="2349" y="1127"/>
              <a:ext cx="169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1" i="0" u="none" strike="noStrike" cap="none" normalizeH="0" baseline="0" dirty="0" err="1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Tidset</a:t>
              </a:r>
              <a:r>
                <a:rPr kumimoji="1" lang="en-US" altLang="zh-TW" sz="20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(A) = {1, 3, 4, 5}</a:t>
              </a:r>
            </a:p>
          </p:txBody>
        </p:sp>
        <p:sp>
          <p:nvSpPr>
            <p:cNvPr id="10" name="_s4102"/>
            <p:cNvSpPr>
              <a:spLocks noChangeArrowheads="1" noTextEdit="1"/>
            </p:cNvSpPr>
            <p:nvPr/>
          </p:nvSpPr>
          <p:spPr bwMode="auto">
            <a:xfrm>
              <a:off x="2698" y="2104"/>
              <a:ext cx="1062" cy="1062"/>
            </a:xfrm>
            <a:prstGeom prst="ellipse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699">
                  <a:solidFill>
                    <a:schemeClr val="hlink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_s4103"/>
            <p:cNvSpPr>
              <a:spLocks noChangeArrowheads="1"/>
            </p:cNvSpPr>
            <p:nvPr/>
          </p:nvSpPr>
          <p:spPr bwMode="auto">
            <a:xfrm>
              <a:off x="2903" y="3165"/>
              <a:ext cx="163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1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Tidset</a:t>
              </a:r>
              <a:r>
                <a:rPr kumimoji="1" lang="en-US" altLang="zh-TW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(</a:t>
              </a:r>
              <a:r>
                <a:rPr kumimoji="1" lang="vi-VN" altLang="zh-TW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D</a:t>
              </a:r>
              <a:r>
                <a:rPr kumimoji="1" lang="en-US" altLang="zh-TW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) = {2, 4, 5, 6}</a:t>
              </a:r>
            </a:p>
          </p:txBody>
        </p:sp>
        <p:sp>
          <p:nvSpPr>
            <p:cNvPr id="12" name="_s4104"/>
            <p:cNvSpPr>
              <a:spLocks noChangeArrowheads="1" noTextEdit="1"/>
            </p:cNvSpPr>
            <p:nvPr/>
          </p:nvSpPr>
          <p:spPr bwMode="auto">
            <a:xfrm>
              <a:off x="1999" y="2103"/>
              <a:ext cx="1062" cy="1062"/>
            </a:xfrm>
            <a:prstGeom prst="ellipse">
              <a:avLst/>
            </a:prstGeom>
            <a:solidFill>
              <a:srgbClr val="FFFF00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699">
                  <a:solidFill>
                    <a:schemeClr val="folHlink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_s4105"/>
            <p:cNvSpPr>
              <a:spLocks noChangeArrowheads="1"/>
            </p:cNvSpPr>
            <p:nvPr/>
          </p:nvSpPr>
          <p:spPr bwMode="auto">
            <a:xfrm>
              <a:off x="853" y="3165"/>
              <a:ext cx="168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1" i="0" u="none" strike="noStrike" cap="none" normalizeH="0" baseline="0" dirty="0" err="1">
                  <a:ln>
                    <a:noFill/>
                  </a:ln>
                  <a:solidFill>
                    <a:srgbClr val="FF9900"/>
                  </a:solidFill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Tidset</a:t>
              </a:r>
              <a:r>
                <a:rPr kumimoji="1" lang="en-US" altLang="zh-TW" sz="2000" b="1" i="0" u="none" strike="noStrike" cap="none" normalizeH="0" baseline="0" dirty="0">
                  <a:ln>
                    <a:noFill/>
                  </a:ln>
                  <a:solidFill>
                    <a:srgbClr val="FF9900"/>
                  </a:solidFill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(</a:t>
              </a:r>
              <a:r>
                <a:rPr kumimoji="1" lang="vi-VN" altLang="zh-TW" sz="2000" b="1" i="0" u="none" strike="noStrike" cap="none" normalizeH="0" baseline="0" dirty="0">
                  <a:ln>
                    <a:noFill/>
                  </a:ln>
                  <a:solidFill>
                    <a:srgbClr val="FF9900"/>
                  </a:solidFill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C</a:t>
              </a:r>
              <a:r>
                <a:rPr kumimoji="1" lang="en-US" altLang="zh-TW" sz="2000" b="1" i="0" u="none" strike="noStrike" cap="none" normalizeH="0" baseline="0" dirty="0">
                  <a:ln>
                    <a:noFill/>
                  </a:ln>
                  <a:solidFill>
                    <a:srgbClr val="FF9900"/>
                  </a:solidFill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) = {1, 2, 3, 4, 5, 6}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487" y="161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51553" y="1996288"/>
            <a:ext cx="387452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000" dirty="0">
                <a:cs typeface="Arial" panose="020B0604020202020204" pitchFamily="34" charset="0"/>
              </a:rPr>
              <a:t>d(A) = {2, 6}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TW" sz="2000" dirty="0">
                <a:cs typeface="Arial" panose="020B0604020202020204" pitchFamily="34" charset="0"/>
              </a:rPr>
              <a:t> sup = 4</a:t>
            </a:r>
            <a:br>
              <a:rPr lang="en-US" altLang="zh-TW" sz="2000" dirty="0">
                <a:cs typeface="Arial" panose="020B0604020202020204" pitchFamily="34" charset="0"/>
              </a:rPr>
            </a:br>
            <a:r>
              <a:rPr lang="en-US" altLang="zh-TW" sz="2000" dirty="0">
                <a:cs typeface="Arial" panose="020B0604020202020204" pitchFamily="34" charset="0"/>
              </a:rPr>
              <a:t>d(</a:t>
            </a:r>
            <a:r>
              <a:rPr lang="vi-VN" altLang="zh-TW" sz="2000" dirty="0">
                <a:cs typeface="Arial" panose="020B0604020202020204" pitchFamily="34" charset="0"/>
              </a:rPr>
              <a:t>C</a:t>
            </a:r>
            <a:r>
              <a:rPr lang="en-US" altLang="zh-TW" sz="2000" dirty="0">
                <a:cs typeface="Arial" panose="020B0604020202020204" pitchFamily="34" charset="0"/>
              </a:rPr>
              <a:t>) = {}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zh-TW" sz="2000" dirty="0">
                <a:cs typeface="Arial" panose="020B0604020202020204" pitchFamily="34" charset="0"/>
              </a:rPr>
              <a:t> sup = 6</a:t>
            </a:r>
          </a:p>
          <a:p>
            <a:r>
              <a:rPr lang="en-US" altLang="zh-TW" sz="2000" dirty="0">
                <a:cs typeface="Arial" panose="020B0604020202020204" pitchFamily="34" charset="0"/>
              </a:rPr>
              <a:t>d(</a:t>
            </a:r>
            <a:r>
              <a:rPr lang="vi-VN" altLang="zh-TW" sz="2000" dirty="0">
                <a:cs typeface="Arial" panose="020B0604020202020204" pitchFamily="34" charset="0"/>
              </a:rPr>
              <a:t>D</a:t>
            </a:r>
            <a:r>
              <a:rPr lang="en-US" altLang="zh-TW" sz="2000" dirty="0">
                <a:cs typeface="Arial" panose="020B0604020202020204" pitchFamily="34" charset="0"/>
              </a:rPr>
              <a:t>) = {1, 3}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zh-TW" sz="2000" dirty="0">
                <a:cs typeface="Arial" panose="020B0604020202020204" pitchFamily="34" charset="0"/>
              </a:rPr>
              <a:t> sup = 4</a:t>
            </a:r>
          </a:p>
          <a:p>
            <a:endParaRPr lang="en-US" altLang="zh-TW" sz="2000" dirty="0">
              <a:cs typeface="Arial" panose="020B0604020202020204" pitchFamily="34" charset="0"/>
            </a:endParaRPr>
          </a:p>
          <a:p>
            <a:r>
              <a:rPr lang="en-US" altLang="zh-TW" sz="2000" dirty="0">
                <a:cs typeface="Arial" panose="020B0604020202020204" pitchFamily="34" charset="0"/>
              </a:rPr>
              <a:t>d(A</a:t>
            </a:r>
            <a:r>
              <a:rPr lang="vi-VN" altLang="zh-TW" sz="2000" dirty="0">
                <a:cs typeface="Arial" panose="020B0604020202020204" pitchFamily="34" charset="0"/>
              </a:rPr>
              <a:t>C</a:t>
            </a:r>
            <a:r>
              <a:rPr lang="en-US" altLang="zh-TW" sz="2000" dirty="0">
                <a:cs typeface="Arial" panose="020B0604020202020204" pitchFamily="34" charset="0"/>
              </a:rPr>
              <a:t>) = {}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zh-TW" sz="2000" dirty="0">
                <a:cs typeface="Arial" panose="020B0604020202020204" pitchFamily="34" charset="0"/>
              </a:rPr>
              <a:t> sup = 4 – 0 = 4</a:t>
            </a:r>
          </a:p>
          <a:p>
            <a:r>
              <a:rPr lang="en-US" altLang="zh-TW" sz="2000" dirty="0">
                <a:cs typeface="Arial" panose="020B0604020202020204" pitchFamily="34" charset="0"/>
              </a:rPr>
              <a:t>d(A</a:t>
            </a:r>
            <a:r>
              <a:rPr lang="vi-VN" altLang="zh-TW" sz="2000" dirty="0">
                <a:cs typeface="Arial" panose="020B0604020202020204" pitchFamily="34" charset="0"/>
              </a:rPr>
              <a:t>D</a:t>
            </a:r>
            <a:r>
              <a:rPr lang="en-US" altLang="zh-TW" sz="2000" dirty="0">
                <a:cs typeface="Arial" panose="020B0604020202020204" pitchFamily="34" charset="0"/>
              </a:rPr>
              <a:t>) = {1, 3}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zh-TW" sz="2000" dirty="0">
                <a:cs typeface="Arial" panose="020B0604020202020204" pitchFamily="34" charset="0"/>
              </a:rPr>
              <a:t> sup = 4 – 2 = 2</a:t>
            </a:r>
          </a:p>
          <a:p>
            <a:endParaRPr lang="en-US" altLang="zh-TW" sz="2000" dirty="0">
              <a:cs typeface="Arial" panose="020B0604020202020204" pitchFamily="34" charset="0"/>
            </a:endParaRPr>
          </a:p>
          <a:p>
            <a:r>
              <a:rPr lang="en-US" altLang="zh-TW" sz="2000" dirty="0">
                <a:cs typeface="Arial" panose="020B0604020202020204" pitchFamily="34" charset="0"/>
              </a:rPr>
              <a:t>d(A</a:t>
            </a:r>
            <a:r>
              <a:rPr lang="vi-VN" altLang="zh-TW" sz="2000" dirty="0">
                <a:cs typeface="Arial" panose="020B0604020202020204" pitchFamily="34" charset="0"/>
              </a:rPr>
              <a:t>CD</a:t>
            </a:r>
            <a:r>
              <a:rPr lang="en-US" altLang="zh-TW" sz="2000" dirty="0">
                <a:cs typeface="Arial" panose="020B0604020202020204" pitchFamily="34" charset="0"/>
              </a:rPr>
              <a:t>) = {1,3}</a:t>
            </a:r>
          </a:p>
          <a:p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zh-TW" sz="2000" dirty="0">
                <a:cs typeface="Arial" panose="020B0604020202020204" pitchFamily="34" charset="0"/>
              </a:rPr>
              <a:t> sup = 4 – 2 = 2</a:t>
            </a:r>
          </a:p>
          <a:p>
            <a:pPr eaLnBrk="1" hangingPunct="1"/>
            <a:endParaRPr lang="en-US" altLang="zh-TW" sz="2000" dirty="0"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Diffset</a:t>
            </a:r>
            <a:r>
              <a:rPr lang="en-US" b="1" dirty="0"/>
              <a:t>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3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51552" y="1820876"/>
            <a:ext cx="407124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cs typeface="Arial" panose="020B0604020202020204" pitchFamily="34" charset="0"/>
              </a:rPr>
              <a:t>d(A) = {2, 6}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TW" sz="2000" dirty="0">
                <a:cs typeface="Arial" panose="020B0604020202020204" pitchFamily="34" charset="0"/>
              </a:rPr>
              <a:t> sup = 4</a:t>
            </a:r>
          </a:p>
          <a:p>
            <a:r>
              <a:rPr lang="en-US" altLang="zh-TW" sz="2000" dirty="0">
                <a:cs typeface="Arial" panose="020B0604020202020204" pitchFamily="34" charset="0"/>
              </a:rPr>
              <a:t>d(</a:t>
            </a:r>
            <a:r>
              <a:rPr lang="vi-VN" altLang="zh-TW" sz="2000" dirty="0">
                <a:cs typeface="Arial" panose="020B0604020202020204" pitchFamily="34" charset="0"/>
              </a:rPr>
              <a:t>C</a:t>
            </a:r>
            <a:r>
              <a:rPr lang="en-US" altLang="zh-TW" sz="2000" dirty="0">
                <a:cs typeface="Arial" panose="020B0604020202020204" pitchFamily="34" charset="0"/>
              </a:rPr>
              <a:t>) = {}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zh-TW" sz="2000" dirty="0">
                <a:cs typeface="Arial" panose="020B0604020202020204" pitchFamily="34" charset="0"/>
              </a:rPr>
              <a:t> sup = 6</a:t>
            </a:r>
          </a:p>
          <a:p>
            <a:r>
              <a:rPr lang="en-US" altLang="zh-TW" sz="2000" dirty="0">
                <a:cs typeface="Arial" panose="020B0604020202020204" pitchFamily="34" charset="0"/>
              </a:rPr>
              <a:t>d(</a:t>
            </a:r>
            <a:r>
              <a:rPr lang="vi-VN" altLang="zh-TW" sz="2000" dirty="0">
                <a:cs typeface="Arial" panose="020B0604020202020204" pitchFamily="34" charset="0"/>
              </a:rPr>
              <a:t>D</a:t>
            </a:r>
            <a:r>
              <a:rPr lang="en-US" altLang="zh-TW" sz="2000" dirty="0">
                <a:cs typeface="Arial" panose="020B0604020202020204" pitchFamily="34" charset="0"/>
              </a:rPr>
              <a:t>) = {1, 3}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TW" sz="2000" dirty="0">
                <a:cs typeface="Arial" panose="020B0604020202020204" pitchFamily="34" charset="0"/>
              </a:rPr>
              <a:t> sup = 4</a:t>
            </a:r>
          </a:p>
          <a:p>
            <a:r>
              <a:rPr lang="en-US" altLang="zh-TW" sz="2000" dirty="0">
                <a:cs typeface="Arial" panose="020B0604020202020204" pitchFamily="34" charset="0"/>
              </a:rPr>
              <a:t>d(T) = {2, 4}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TW" sz="2000" dirty="0">
                <a:cs typeface="Arial" panose="020B0604020202020204" pitchFamily="34" charset="0"/>
              </a:rPr>
              <a:t> sup = 4</a:t>
            </a:r>
          </a:p>
          <a:p>
            <a:r>
              <a:rPr lang="en-US" altLang="zh-TW" sz="2000" dirty="0">
                <a:cs typeface="Arial" panose="020B0604020202020204" pitchFamily="34" charset="0"/>
              </a:rPr>
              <a:t>d(W) = {6}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TW" sz="2000" dirty="0">
                <a:cs typeface="Arial" panose="020B0604020202020204" pitchFamily="34" charset="0"/>
              </a:rPr>
              <a:t> sup = 5 </a:t>
            </a:r>
          </a:p>
          <a:p>
            <a:r>
              <a:rPr lang="en-US" altLang="zh-TW" sz="2000" dirty="0">
                <a:cs typeface="Arial" panose="020B0604020202020204" pitchFamily="34" charset="0"/>
              </a:rPr>
              <a:t>*d(A</a:t>
            </a:r>
            <a:r>
              <a:rPr lang="vi-VN" altLang="zh-TW" sz="2000" dirty="0">
                <a:cs typeface="Arial" panose="020B0604020202020204" pitchFamily="34" charset="0"/>
              </a:rPr>
              <a:t>C</a:t>
            </a:r>
            <a:r>
              <a:rPr lang="en-US" altLang="zh-TW" sz="2000" dirty="0">
                <a:cs typeface="Arial" panose="020B0604020202020204" pitchFamily="34" charset="0"/>
              </a:rPr>
              <a:t>) = {}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TW" sz="2000" dirty="0">
                <a:cs typeface="Arial" panose="020B0604020202020204" pitchFamily="34" charset="0"/>
              </a:rPr>
              <a:t> sup = 4 – 0 = 4</a:t>
            </a:r>
          </a:p>
          <a:p>
            <a:r>
              <a:rPr lang="en-US" altLang="zh-TW" sz="2000" dirty="0">
                <a:cs typeface="Arial" panose="020B0604020202020204" pitchFamily="34" charset="0"/>
              </a:rPr>
              <a:t>d(A</a:t>
            </a:r>
            <a:r>
              <a:rPr lang="vi-VN" altLang="zh-TW" sz="2000" dirty="0">
                <a:cs typeface="Arial" panose="020B0604020202020204" pitchFamily="34" charset="0"/>
              </a:rPr>
              <a:t>D</a:t>
            </a:r>
            <a:r>
              <a:rPr lang="en-US" altLang="zh-TW" sz="2000" dirty="0">
                <a:cs typeface="Arial" panose="020B0604020202020204" pitchFamily="34" charset="0"/>
              </a:rPr>
              <a:t>) = {1, 3}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TW" sz="2000" dirty="0">
                <a:cs typeface="Arial" panose="020B0604020202020204" pitchFamily="34" charset="0"/>
              </a:rPr>
              <a:t> sup = 4 – 2 = 2</a:t>
            </a:r>
          </a:p>
          <a:p>
            <a:r>
              <a:rPr lang="en-US" altLang="zh-TW" sz="2000" dirty="0">
                <a:cs typeface="Arial" panose="020B0604020202020204" pitchFamily="34" charset="0"/>
              </a:rPr>
              <a:t>d(AT) = {4}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TW" sz="2000" dirty="0">
                <a:cs typeface="Arial" panose="020B0604020202020204" pitchFamily="34" charset="0"/>
              </a:rPr>
              <a:t> sup = 4 – 1 = 3</a:t>
            </a:r>
          </a:p>
          <a:p>
            <a:r>
              <a:rPr lang="en-US" altLang="zh-TW" sz="2000" dirty="0">
                <a:cs typeface="Arial" panose="020B0604020202020204" pitchFamily="34" charset="0"/>
              </a:rPr>
              <a:t>d(AW) = {}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TW" sz="2000" dirty="0">
                <a:cs typeface="Arial" panose="020B0604020202020204" pitchFamily="34" charset="0"/>
              </a:rPr>
              <a:t> sup = 4 – 0 = 4</a:t>
            </a:r>
          </a:p>
          <a:p>
            <a:r>
              <a:rPr lang="en-US" altLang="zh-TW" sz="2000" dirty="0">
                <a:cs typeface="Arial" panose="020B0604020202020204" pitchFamily="34" charset="0"/>
              </a:rPr>
              <a:t>*d(CD) = {1,3}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TW" sz="2000" dirty="0">
                <a:cs typeface="Arial" panose="020B0604020202020204" pitchFamily="34" charset="0"/>
              </a:rPr>
              <a:t> sup = 6 – 2 = 4</a:t>
            </a:r>
          </a:p>
          <a:p>
            <a:r>
              <a:rPr lang="en-US" altLang="zh-TW" sz="2000" dirty="0">
                <a:cs typeface="Arial" panose="020B0604020202020204" pitchFamily="34" charset="0"/>
              </a:rPr>
              <a:t>d(CT) = {2,4}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TW" sz="2000" dirty="0">
                <a:cs typeface="Arial" panose="020B0604020202020204" pitchFamily="34" charset="0"/>
              </a:rPr>
              <a:t> sup = 6 – 2 = 4</a:t>
            </a:r>
          </a:p>
          <a:p>
            <a:r>
              <a:rPr lang="en-US" altLang="zh-TW" sz="2000" dirty="0">
                <a:cs typeface="Arial" panose="020B0604020202020204" pitchFamily="34" charset="0"/>
              </a:rPr>
              <a:t>d(CW) = {6}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TW" sz="2000" dirty="0">
                <a:cs typeface="Arial" panose="020B0604020202020204" pitchFamily="34" charset="0"/>
              </a:rPr>
              <a:t> sup = 6 – 1 = 5</a:t>
            </a:r>
          </a:p>
          <a:p>
            <a:r>
              <a:rPr lang="en-US" altLang="zh-TW" sz="2000" dirty="0">
                <a:cs typeface="Arial" panose="020B0604020202020204" pitchFamily="34" charset="0"/>
              </a:rPr>
              <a:t>d(DT) = {2,4}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TW" sz="2000" dirty="0">
                <a:cs typeface="Arial" panose="020B0604020202020204" pitchFamily="34" charset="0"/>
              </a:rPr>
              <a:t> sup = 4 – 2 = 2</a:t>
            </a:r>
          </a:p>
          <a:p>
            <a:r>
              <a:rPr lang="en-US" altLang="zh-TW" sz="2000" dirty="0">
                <a:cs typeface="Arial" panose="020B0604020202020204" pitchFamily="34" charset="0"/>
              </a:rPr>
              <a:t>d(DW) = {6} </a:t>
            </a:r>
            <a:r>
              <a:rPr lang="en-US" altLang="zh-TW" sz="2000" dirty="0"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TW" sz="2000" dirty="0">
                <a:cs typeface="Arial" panose="020B0604020202020204" pitchFamily="34" charset="0"/>
              </a:rPr>
              <a:t> sup = 4 – 1 = 3</a:t>
            </a:r>
          </a:p>
          <a:p>
            <a:endParaRPr lang="en-US" altLang="zh-TW" sz="2000" dirty="0">
              <a:cs typeface="Arial" panose="020B0604020202020204" pitchFamily="34" charset="0"/>
            </a:endParaRPr>
          </a:p>
          <a:p>
            <a:endParaRPr lang="en-US" altLang="zh-TW" sz="2000" dirty="0">
              <a:cs typeface="Arial" panose="020B0604020202020204" pitchFamily="34" charset="0"/>
            </a:endParaRPr>
          </a:p>
          <a:p>
            <a:pPr eaLnBrk="1" hangingPunct="1"/>
            <a:endParaRPr lang="en-US" altLang="zh-TW" sz="2000" dirty="0"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Diffset</a:t>
            </a:r>
            <a:r>
              <a:rPr lang="en-US" b="1" dirty="0"/>
              <a:t> (5)</a:t>
            </a:r>
            <a:endParaRPr lang="en-US" dirty="0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882252" y="1818488"/>
            <a:ext cx="407124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cs typeface="Arial" panose="020B0604020202020204" pitchFamily="34" charset="0"/>
              </a:rPr>
              <a:t>d(A) = {2, 6} =&gt; sup = 4</a:t>
            </a:r>
            <a:br>
              <a:rPr lang="en-US" altLang="zh-TW" sz="20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chemeClr val="bg1"/>
                </a:solidFill>
                <a:cs typeface="Arial" panose="020B0604020202020204" pitchFamily="34" charset="0"/>
              </a:rPr>
              <a:t>d(</a:t>
            </a:r>
            <a:r>
              <a:rPr lang="vi-VN" altLang="zh-TW" sz="2000" dirty="0">
                <a:solidFill>
                  <a:schemeClr val="bg1"/>
                </a:solidFill>
                <a:cs typeface="Arial" panose="020B0604020202020204" pitchFamily="34" charset="0"/>
              </a:rPr>
              <a:t>C</a:t>
            </a:r>
            <a:r>
              <a:rPr lang="en-US" altLang="zh-TW" sz="2000" dirty="0">
                <a:solidFill>
                  <a:schemeClr val="bg1"/>
                </a:solidFill>
                <a:cs typeface="Arial" panose="020B0604020202020204" pitchFamily="34" charset="0"/>
              </a:rPr>
              <a:t>) = {} =&gt; sup = 6</a:t>
            </a:r>
          </a:p>
          <a:p>
            <a:r>
              <a:rPr lang="en-US" altLang="zh-TW" sz="2000" dirty="0">
                <a:solidFill>
                  <a:schemeClr val="bg1"/>
                </a:solidFill>
                <a:cs typeface="Arial" panose="020B0604020202020204" pitchFamily="34" charset="0"/>
              </a:rPr>
              <a:t>d(</a:t>
            </a:r>
            <a:r>
              <a:rPr lang="vi-VN" altLang="zh-TW" sz="2000" dirty="0">
                <a:solidFill>
                  <a:schemeClr val="bg1"/>
                </a:solidFill>
                <a:cs typeface="Arial" panose="020B0604020202020204" pitchFamily="34" charset="0"/>
              </a:rPr>
              <a:t>D</a:t>
            </a:r>
            <a:r>
              <a:rPr lang="en-US" altLang="zh-TW" sz="2000" dirty="0">
                <a:solidFill>
                  <a:schemeClr val="bg1"/>
                </a:solidFill>
                <a:cs typeface="Arial" panose="020B0604020202020204" pitchFamily="34" charset="0"/>
              </a:rPr>
              <a:t>) = {1, 3} =&gt; sup = 4</a:t>
            </a:r>
          </a:p>
          <a:p>
            <a:r>
              <a:rPr lang="en-US" altLang="zh-TW" sz="2000" dirty="0">
                <a:solidFill>
                  <a:schemeClr val="bg1"/>
                </a:solidFill>
                <a:cs typeface="Arial" panose="020B0604020202020204" pitchFamily="34" charset="0"/>
              </a:rPr>
              <a:t>d(T) = {2, 4} =&gt; sup = 4</a:t>
            </a:r>
          </a:p>
          <a:p>
            <a:r>
              <a:rPr lang="en-US" altLang="zh-TW" sz="2000" dirty="0">
                <a:solidFill>
                  <a:schemeClr val="bg1"/>
                </a:solidFill>
                <a:cs typeface="Arial" panose="020B0604020202020204" pitchFamily="34" charset="0"/>
              </a:rPr>
              <a:t>d(W) = {6} =&gt; sup = 5 </a:t>
            </a:r>
          </a:p>
          <a:p>
            <a:endParaRPr lang="en-US" altLang="zh-TW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cs typeface="Arial" panose="020B0604020202020204" pitchFamily="34" charset="0"/>
              </a:rPr>
              <a:t>d(A</a:t>
            </a:r>
            <a:r>
              <a:rPr lang="vi-VN" altLang="zh-TW" sz="2000" dirty="0">
                <a:solidFill>
                  <a:schemeClr val="bg1"/>
                </a:solidFill>
                <a:cs typeface="Arial" panose="020B0604020202020204" pitchFamily="34" charset="0"/>
              </a:rPr>
              <a:t>C</a:t>
            </a:r>
            <a:r>
              <a:rPr lang="en-US" altLang="zh-TW" sz="2000" dirty="0">
                <a:solidFill>
                  <a:schemeClr val="bg1"/>
                </a:solidFill>
                <a:cs typeface="Arial" panose="020B0604020202020204" pitchFamily="34" charset="0"/>
              </a:rPr>
              <a:t>) = {} =&gt; sup = 4 – 0 = 4</a:t>
            </a:r>
          </a:p>
          <a:p>
            <a:r>
              <a:rPr lang="en-US" altLang="zh-TW" sz="2000" dirty="0">
                <a:solidFill>
                  <a:schemeClr val="bg1"/>
                </a:solidFill>
                <a:cs typeface="Arial" panose="020B0604020202020204" pitchFamily="34" charset="0"/>
              </a:rPr>
              <a:t>d(A</a:t>
            </a:r>
            <a:r>
              <a:rPr lang="vi-VN" altLang="zh-TW" sz="2000" dirty="0">
                <a:solidFill>
                  <a:schemeClr val="bg1"/>
                </a:solidFill>
                <a:cs typeface="Arial" panose="020B0604020202020204" pitchFamily="34" charset="0"/>
              </a:rPr>
              <a:t>D</a:t>
            </a:r>
            <a:r>
              <a:rPr lang="en-US" altLang="zh-TW" sz="2000" dirty="0">
                <a:solidFill>
                  <a:schemeClr val="bg1"/>
                </a:solidFill>
                <a:cs typeface="Arial" panose="020B0604020202020204" pitchFamily="34" charset="0"/>
              </a:rPr>
              <a:t>) = {1, 3} =&gt; sup = 4 – 2 = 2</a:t>
            </a:r>
          </a:p>
          <a:p>
            <a:r>
              <a:rPr lang="en-US" altLang="zh-TW" sz="2000" dirty="0">
                <a:solidFill>
                  <a:schemeClr val="bg1"/>
                </a:solidFill>
                <a:cs typeface="Arial" panose="020B0604020202020204" pitchFamily="34" charset="0"/>
              </a:rPr>
              <a:t>d(AT) = {4} =&gt; sup = 4 – 1 = 3</a:t>
            </a:r>
          </a:p>
          <a:p>
            <a:r>
              <a:rPr lang="en-US" altLang="zh-TW" sz="2000" dirty="0">
                <a:solidFill>
                  <a:schemeClr val="bg1"/>
                </a:solidFill>
                <a:cs typeface="Arial" panose="020B0604020202020204" pitchFamily="34" charset="0"/>
              </a:rPr>
              <a:t>d(AW) = {} =&gt; sup = 4 – 0 = 4</a:t>
            </a:r>
          </a:p>
          <a:p>
            <a:endParaRPr lang="en-US" altLang="zh-TW" sz="2000" dirty="0">
              <a:cs typeface="Arial" panose="020B0604020202020204" pitchFamily="34" charset="0"/>
            </a:endParaRPr>
          </a:p>
          <a:p>
            <a:r>
              <a:rPr lang="en-US" altLang="zh-TW" sz="2000" dirty="0">
                <a:cs typeface="Arial" panose="020B0604020202020204" pitchFamily="34" charset="0"/>
              </a:rPr>
              <a:t>d(A</a:t>
            </a:r>
            <a:r>
              <a:rPr lang="vi-VN" altLang="zh-TW" sz="2000" dirty="0">
                <a:cs typeface="Arial" panose="020B0604020202020204" pitchFamily="34" charset="0"/>
              </a:rPr>
              <a:t>CD</a:t>
            </a:r>
            <a:r>
              <a:rPr lang="en-US" altLang="zh-TW" sz="2000" dirty="0">
                <a:cs typeface="Arial" panose="020B0604020202020204" pitchFamily="34" charset="0"/>
              </a:rPr>
              <a:t>) = {1,3}</a:t>
            </a:r>
          </a:p>
          <a:p>
            <a:pPr marL="342900" indent="-342900">
              <a:buFont typeface="Symbol"/>
              <a:buChar char="Þ"/>
            </a:pPr>
            <a:r>
              <a:rPr lang="en-US" altLang="zh-TW" sz="2000" dirty="0">
                <a:cs typeface="Arial" panose="020B0604020202020204" pitchFamily="34" charset="0"/>
              </a:rPr>
              <a:t>sup = 4 – 2 = 2</a:t>
            </a:r>
          </a:p>
          <a:p>
            <a:r>
              <a:rPr lang="en-US" altLang="zh-TW" sz="2000" dirty="0">
                <a:cs typeface="Arial" panose="020B0604020202020204" pitchFamily="34" charset="0"/>
              </a:rPr>
              <a:t>....</a:t>
            </a:r>
          </a:p>
          <a:p>
            <a:pPr eaLnBrk="1" hangingPunct="1"/>
            <a:endParaRPr lang="en-US" altLang="zh-TW" sz="2000" dirty="0"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91336"/>
              </p:ext>
            </p:extLst>
          </p:nvPr>
        </p:nvGraphicFramePr>
        <p:xfrm>
          <a:off x="4882253" y="2074232"/>
          <a:ext cx="3550548" cy="296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6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9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1" y="464024"/>
            <a:ext cx="7586402" cy="57130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5343" y="80521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minSup</a:t>
            </a:r>
            <a:r>
              <a:rPr lang="en-US" b="1" dirty="0"/>
              <a:t>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8287" y="1473959"/>
            <a:ext cx="9826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σ(A) = 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1073" y="3491126"/>
            <a:ext cx="11082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σ(A</a:t>
            </a:r>
            <a:r>
              <a:rPr lang="vi-VN" b="1" dirty="0"/>
              <a:t>C</a:t>
            </a:r>
            <a:r>
              <a:rPr lang="en-US" b="1" dirty="0"/>
              <a:t>) =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7458" y="4793136"/>
            <a:ext cx="12474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σ(A</a:t>
            </a:r>
            <a:r>
              <a:rPr lang="vi-VN" b="1" dirty="0"/>
              <a:t>CT</a:t>
            </a:r>
            <a:r>
              <a:rPr lang="en-US" b="1" dirty="0"/>
              <a:t>) =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19310" y="5764412"/>
            <a:ext cx="14675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σ(A</a:t>
            </a:r>
            <a:r>
              <a:rPr lang="vi-VN" b="1" dirty="0"/>
              <a:t>CTW</a:t>
            </a:r>
            <a:r>
              <a:rPr lang="en-US" b="1" dirty="0"/>
              <a:t>) = 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31251" y="3497108"/>
            <a:ext cx="10985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σ(A</a:t>
            </a:r>
            <a:r>
              <a:rPr lang="vi-VN" b="1" dirty="0">
                <a:solidFill>
                  <a:srgbClr val="FF0000"/>
                </a:solidFill>
              </a:rPr>
              <a:t>D</a:t>
            </a:r>
            <a:r>
              <a:rPr lang="en-US" b="1" dirty="0">
                <a:solidFill>
                  <a:srgbClr val="FF0000"/>
                </a:solidFill>
              </a:rPr>
              <a:t>) = 2</a:t>
            </a:r>
          </a:p>
        </p:txBody>
      </p:sp>
    </p:spTree>
    <p:extLst>
      <p:ext uri="{BB962C8B-B14F-4D97-AF65-F5344CB8AC3E}">
        <p14:creationId xmlns:p14="http://schemas.microsoft.com/office/powerpoint/2010/main" val="270467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15862D69-9A84-4671-A018-47A7B489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7E58C5B-29A4-486E-895D-82A91AED4EF0}" type="slidenum">
              <a:rPr kumimoji="0" lang="en-US" altLang="zh-TW"/>
              <a:pPr/>
              <a:t>18</a:t>
            </a:fld>
            <a:endParaRPr kumimoji="0" lang="en-US" altLang="zh-TW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7743B64-A83B-4F30-8F2B-DEB28FF94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5. </a:t>
            </a:r>
            <a:r>
              <a:rPr lang="en-US" sz="4400" b="1" dirty="0" err="1"/>
              <a:t>Sử</a:t>
            </a:r>
            <a:r>
              <a:rPr lang="en-US" sz="4400" b="1" dirty="0"/>
              <a:t> </a:t>
            </a:r>
            <a:r>
              <a:rPr lang="en-US" sz="4400" b="1" dirty="0" err="1"/>
              <a:t>dụng</a:t>
            </a:r>
            <a:r>
              <a:rPr lang="en-US" sz="4400" b="1" dirty="0"/>
              <a:t> </a:t>
            </a:r>
            <a:r>
              <a:rPr lang="en-US" sz="4400" b="1" dirty="0" err="1"/>
              <a:t>Diffset</a:t>
            </a:r>
            <a:r>
              <a:rPr lang="en-US" sz="4400" b="1" dirty="0"/>
              <a:t> (6)</a:t>
            </a:r>
            <a:br>
              <a:rPr lang="en-US" altLang="zh-TW" sz="4400" b="1" dirty="0"/>
            </a:br>
            <a:r>
              <a:rPr lang="en-US" altLang="zh-TW" sz="4000" dirty="0"/>
              <a:t>(So </a:t>
            </a:r>
            <a:r>
              <a:rPr lang="en-US" altLang="zh-TW" sz="4000" dirty="0" err="1"/>
              <a:t>sánh</a:t>
            </a:r>
            <a:r>
              <a:rPr lang="en-US" altLang="zh-TW" sz="4000" dirty="0"/>
              <a:t> </a:t>
            </a:r>
            <a:r>
              <a:rPr lang="en-US" altLang="zh-TW" sz="4000" dirty="0" err="1"/>
              <a:t>Tidsets</a:t>
            </a:r>
            <a:r>
              <a:rPr lang="en-US" altLang="zh-TW" sz="4000" dirty="0"/>
              <a:t> </a:t>
            </a:r>
            <a:r>
              <a:rPr lang="en-US" altLang="zh-TW" sz="4000" dirty="0" err="1"/>
              <a:t>và</a:t>
            </a:r>
            <a:r>
              <a:rPr lang="en-US" altLang="zh-TW" sz="4000" dirty="0"/>
              <a:t> </a:t>
            </a:r>
            <a:r>
              <a:rPr lang="en-US" altLang="zh-TW" sz="4000" dirty="0" err="1"/>
              <a:t>Diffsets</a:t>
            </a:r>
            <a:r>
              <a:rPr lang="en-US" altLang="zh-TW" sz="4000" dirty="0"/>
              <a:t>)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755978FB-89A0-4033-BE38-7A32C3A2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905000"/>
            <a:ext cx="8948737" cy="444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9DFC7A7F-1971-415D-83CF-20733934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9EC4B7B-6FB2-4F18-BFF2-4BF3181BB1EB}" type="slidenum">
              <a:rPr kumimoji="0" lang="en-US" altLang="zh-TW"/>
              <a:pPr/>
              <a:t>19</a:t>
            </a:fld>
            <a:endParaRPr kumimoji="0" lang="en-US" altLang="zh-TW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B7821E9-3056-4C4A-B152-315515272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5. </a:t>
            </a:r>
            <a:r>
              <a:rPr lang="en-US" sz="3600" b="1" dirty="0" err="1"/>
              <a:t>Sử</a:t>
            </a:r>
            <a:r>
              <a:rPr lang="en-US" sz="3600" b="1" dirty="0"/>
              <a:t> </a:t>
            </a:r>
            <a:r>
              <a:rPr lang="en-US" sz="3600" b="1" dirty="0" err="1"/>
              <a:t>dụng</a:t>
            </a:r>
            <a:r>
              <a:rPr lang="en-US" sz="3600" b="1" dirty="0"/>
              <a:t> </a:t>
            </a:r>
            <a:r>
              <a:rPr lang="en-US" sz="3600" b="1" dirty="0" err="1"/>
              <a:t>Diffset</a:t>
            </a:r>
            <a:r>
              <a:rPr lang="en-US" sz="3600" b="1" dirty="0"/>
              <a:t> (5)</a:t>
            </a:r>
            <a:br>
              <a:rPr lang="en-US" altLang="zh-TW" sz="3600" b="1" dirty="0"/>
            </a:br>
            <a:r>
              <a:rPr lang="en-US" altLang="zh-TW" sz="2800" dirty="0"/>
              <a:t>(So </a:t>
            </a:r>
            <a:r>
              <a:rPr lang="en-US" altLang="zh-TW" sz="2800" dirty="0" err="1"/>
              <a:t>sánh</a:t>
            </a:r>
            <a:r>
              <a:rPr lang="en-US" altLang="zh-TW" sz="2800" dirty="0"/>
              <a:t> </a:t>
            </a:r>
            <a:r>
              <a:rPr lang="en-US" altLang="zh-TW" sz="2800" dirty="0" err="1"/>
              <a:t>Tidsets</a:t>
            </a:r>
            <a:r>
              <a:rPr lang="en-US" altLang="zh-TW" sz="2800" dirty="0"/>
              <a:t> </a:t>
            </a:r>
            <a:r>
              <a:rPr lang="en-US" altLang="zh-TW" sz="2800" dirty="0" err="1"/>
              <a:t>và</a:t>
            </a:r>
            <a:r>
              <a:rPr lang="en-US" altLang="zh-TW" sz="2800" dirty="0"/>
              <a:t> </a:t>
            </a:r>
            <a:r>
              <a:rPr lang="en-US" altLang="zh-TW" sz="2800" dirty="0" err="1"/>
              <a:t>Diffsets</a:t>
            </a:r>
            <a:r>
              <a:rPr lang="en-US" altLang="zh-TW" sz="2800" dirty="0"/>
              <a:t>)</a:t>
            </a:r>
            <a:endParaRPr lang="en-US" altLang="zh-TW" sz="3600" dirty="0">
              <a:latin typeface="Times New Roman" panose="02020603050405020304" pitchFamily="18" charset="0"/>
            </a:endParaRP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700AB01D-6C82-4989-83BA-1FA5861D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905000"/>
            <a:ext cx="8948737" cy="444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Rectangle 4">
            <a:extLst>
              <a:ext uri="{FF2B5EF4-FFF2-40B4-BE49-F238E27FC236}">
                <a16:creationId xmlns:a16="http://schemas.microsoft.com/office/drawing/2014/main" id="{CD6A5341-120C-4B8D-A892-68CCD395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00400"/>
            <a:ext cx="4114800" cy="1219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A3CD0462-5209-4B98-A645-6D3B8501A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810000"/>
            <a:ext cx="4114800" cy="9906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7FDD71A1-ECCB-48CF-8601-B1D3C5B45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495800"/>
            <a:ext cx="2755900" cy="40481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[(30 entry)/(8 FIs)] = 3.75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33520298-4936-4596-9102-738456F21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4876800"/>
            <a:ext cx="2311400" cy="404813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[(8 entry)/(8 FIs)] =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004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en-US" sz="2600" dirty="0" err="1"/>
              <a:t>Giới</a:t>
            </a:r>
            <a:r>
              <a:rPr lang="en-US" sz="2600" dirty="0"/>
              <a:t> </a:t>
            </a:r>
            <a:r>
              <a:rPr lang="en-US" sz="2600" dirty="0" err="1"/>
              <a:t>thiệu</a:t>
            </a:r>
            <a:endParaRPr lang="en-US" sz="2600" dirty="0"/>
          </a:p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en-US" sz="2600" dirty="0" err="1"/>
              <a:t>Đặt</a:t>
            </a:r>
            <a:r>
              <a:rPr lang="en-US" sz="2600" dirty="0"/>
              <a:t> </a:t>
            </a:r>
            <a:r>
              <a:rPr lang="en-US" sz="2600" dirty="0" err="1"/>
              <a:t>vấn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endParaRPr lang="en-US" sz="2600" dirty="0"/>
          </a:p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phương</a:t>
            </a:r>
            <a:r>
              <a:rPr lang="en-US" sz="2600" dirty="0"/>
              <a:t> </a:t>
            </a:r>
            <a:r>
              <a:rPr lang="en-US" sz="2600" dirty="0" err="1"/>
              <a:t>pháp</a:t>
            </a:r>
            <a:r>
              <a:rPr lang="en-US" sz="2600" dirty="0"/>
              <a:t> </a:t>
            </a:r>
            <a:r>
              <a:rPr lang="en-US" sz="2600" dirty="0" err="1"/>
              <a:t>biểu</a:t>
            </a:r>
            <a:r>
              <a:rPr lang="en-US" sz="2600" dirty="0"/>
              <a:t> </a:t>
            </a:r>
            <a:r>
              <a:rPr lang="en-US" sz="2600" dirty="0" err="1"/>
              <a:t>diễn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endParaRPr lang="en-US" sz="2600" dirty="0"/>
          </a:p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en-US" sz="2600" dirty="0" err="1"/>
              <a:t>Thuật</a:t>
            </a:r>
            <a:r>
              <a:rPr lang="en-US" sz="2600" dirty="0"/>
              <a:t> </a:t>
            </a:r>
            <a:r>
              <a:rPr lang="en-US" sz="2600" dirty="0" err="1"/>
              <a:t>toán</a:t>
            </a:r>
            <a:r>
              <a:rPr lang="en-US" sz="2600" dirty="0"/>
              <a:t> </a:t>
            </a:r>
            <a:r>
              <a:rPr lang="en-US" sz="2600" dirty="0" err="1"/>
              <a:t>Eclat</a:t>
            </a:r>
            <a:endParaRPr lang="en-US" sz="2600" dirty="0"/>
          </a:p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Diffset</a:t>
            </a:r>
            <a:endParaRPr lang="en-US" sz="2600" dirty="0"/>
          </a:p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en-US" sz="2600" dirty="0" err="1"/>
              <a:t>Thuật</a:t>
            </a:r>
            <a:r>
              <a:rPr lang="en-US" sz="2600" dirty="0"/>
              <a:t> </a:t>
            </a:r>
            <a:r>
              <a:rPr lang="en-US" sz="2600" dirty="0" err="1"/>
              <a:t>toán</a:t>
            </a:r>
            <a:r>
              <a:rPr lang="en-US" sz="2600" dirty="0"/>
              <a:t> </a:t>
            </a:r>
            <a:r>
              <a:rPr lang="en-US" sz="2600" dirty="0" err="1"/>
              <a:t>dEclat</a:t>
            </a:r>
            <a:r>
              <a:rPr lang="en-US" sz="2600" dirty="0"/>
              <a:t>, </a:t>
            </a:r>
            <a:r>
              <a:rPr lang="en-US" sz="2600" dirty="0" err="1"/>
              <a:t>dCharm</a:t>
            </a:r>
            <a:r>
              <a:rPr lang="en-US" sz="2600" dirty="0"/>
              <a:t>, </a:t>
            </a:r>
            <a:r>
              <a:rPr lang="en-US" sz="2600" dirty="0" err="1"/>
              <a:t>dGenMax</a:t>
            </a:r>
            <a:endParaRPr lang="en-US" sz="2600" dirty="0"/>
          </a:p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en-US" sz="2600" dirty="0"/>
              <a:t>So </a:t>
            </a:r>
            <a:r>
              <a:rPr lang="en-US" sz="2600" dirty="0" err="1"/>
              <a:t>sánh</a:t>
            </a:r>
            <a:r>
              <a:rPr lang="en-US" sz="2600" dirty="0"/>
              <a:t> </a:t>
            </a:r>
            <a:r>
              <a:rPr lang="en-US" sz="2600" dirty="0" err="1"/>
              <a:t>Tidset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Diffset</a:t>
            </a:r>
            <a:endParaRPr lang="en-US" sz="2600" dirty="0"/>
          </a:p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en-US" sz="2600" dirty="0" err="1"/>
              <a:t>Nhận</a:t>
            </a:r>
            <a:r>
              <a:rPr lang="en-US" sz="2600" dirty="0"/>
              <a:t> </a:t>
            </a:r>
            <a:r>
              <a:rPr lang="en-US" sz="2600" dirty="0" err="1"/>
              <a:t>xét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88B4-FE6C-47FE-ACDC-D04309F23BF5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9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Diffset</a:t>
            </a:r>
            <a:r>
              <a:rPr lang="en-US" b="1" dirty="0"/>
              <a:t>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8682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tidset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diffset</a:t>
            </a:r>
            <a:r>
              <a:rPr lang="en-US" sz="2800" dirty="0"/>
              <a:t>.</a:t>
            </a:r>
          </a:p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diffset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CSDL </a:t>
            </a:r>
            <a:r>
              <a:rPr lang="en-US" sz="2800" dirty="0" err="1"/>
              <a:t>dày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.</a:t>
            </a:r>
          </a:p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tidset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CSDL </a:t>
            </a:r>
            <a:r>
              <a:rPr lang="en-US" sz="2800" dirty="0" err="1"/>
              <a:t>thưa</a:t>
            </a:r>
            <a:r>
              <a:rPr lang="en-US" sz="2800" dirty="0"/>
              <a:t> </a:t>
            </a:r>
            <a:r>
              <a:rPr lang="en-US" sz="2800" dirty="0" err="1"/>
              <a:t>thớt</a:t>
            </a:r>
            <a:r>
              <a:rPr lang="en-US" sz="2800" dirty="0"/>
              <a:t>, </a:t>
            </a:r>
            <a:r>
              <a:rPr lang="en-US" sz="2800" dirty="0" err="1"/>
              <a:t>và</a:t>
            </a:r>
            <a:r>
              <a:rPr lang="en-US" sz="2800" dirty="0"/>
              <a:t> ở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giai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sang </a:t>
            </a:r>
            <a:r>
              <a:rPr lang="en-US" sz="2800" dirty="0" err="1"/>
              <a:t>diffset</a:t>
            </a:r>
            <a:r>
              <a:rPr lang="en-US" sz="2800" dirty="0"/>
              <a:t>.</a:t>
            </a:r>
          </a:p>
          <a:p>
            <a:pPr marL="0" indent="0" algn="just">
              <a:lnSpc>
                <a:spcPct val="100000"/>
              </a:lnSpc>
              <a:buClrTx/>
              <a:buNone/>
            </a:pPr>
            <a:r>
              <a:rPr 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sz="2800" b="1" dirty="0">
                <a:solidFill>
                  <a:srgbClr val="FF0000"/>
                </a:solidFill>
              </a:rPr>
              <a:t> Khi nào nên chuyển đổi giữa </a:t>
            </a:r>
            <a:r>
              <a:rPr lang="en-US" sz="2800" b="1" dirty="0" err="1">
                <a:solidFill>
                  <a:srgbClr val="FF0000"/>
                </a:solidFill>
              </a:rPr>
              <a:t>tidset</a:t>
            </a:r>
            <a:r>
              <a:rPr lang="en-US" sz="2800" b="1" dirty="0">
                <a:solidFill>
                  <a:srgbClr val="FF0000"/>
                </a:solidFill>
              </a:rPr>
              <a:t> và </a:t>
            </a:r>
            <a:r>
              <a:rPr lang="en-US" sz="2800" b="1" dirty="0" err="1">
                <a:solidFill>
                  <a:srgbClr val="FF0000"/>
                </a:solidFill>
              </a:rPr>
              <a:t>diffset</a:t>
            </a:r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06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Diffset</a:t>
            </a:r>
            <a:r>
              <a:rPr lang="en-US" b="1" dirty="0"/>
              <a:t> (7)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77493"/>
                <a:ext cx="7543801" cy="448682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dirty="0"/>
                  <a:t>Giảm </a:t>
                </a:r>
                <a:r>
                  <a:rPr lang="en-US" sz="2800" b="1" dirty="0" err="1"/>
                  <a:t>tỷ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lệ</a:t>
                </a:r>
                <a:r>
                  <a:rPr lang="en-US" sz="2800" b="1" dirty="0"/>
                  <a:t> (Reduction Ratio)</a:t>
                </a:r>
              </a:p>
              <a:p>
                <a:pPr>
                  <a:lnSpc>
                    <a:spcPct val="100000"/>
                  </a:lnSpc>
                  <a:buClrTx/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vi-VN" sz="2800" dirty="0"/>
                  <a:t>Cho lớp </a:t>
                </a:r>
                <a:r>
                  <a:rPr lang="vi-VN" sz="2800" i="1" dirty="0"/>
                  <a:t>P</a:t>
                </a:r>
                <a:br>
                  <a:rPr lang="en-US" sz="2800" dirty="0"/>
                </a:br>
                <a:r>
                  <a:rPr lang="vi-VN" sz="2800" dirty="0"/>
                  <a:t>Gọi </a:t>
                </a:r>
                <a:r>
                  <a:rPr lang="vi-VN" sz="2800" i="1" dirty="0"/>
                  <a:t>PX</a:t>
                </a:r>
                <a:r>
                  <a:rPr lang="vi-VN" sz="2800" dirty="0"/>
                  <a:t> và </a:t>
                </a:r>
                <a:r>
                  <a:rPr lang="vi-VN" sz="2800" i="1" dirty="0"/>
                  <a:t>PY</a:t>
                </a:r>
                <a:r>
                  <a:rPr lang="vi-VN" sz="2800" dirty="0"/>
                  <a:t> là lớp thành viên với t(</a:t>
                </a:r>
                <a:r>
                  <a:rPr lang="vi-VN" sz="2800" i="1" dirty="0"/>
                  <a:t>PX</a:t>
                </a:r>
                <a:r>
                  <a:rPr lang="vi-VN" sz="2800" dirty="0"/>
                  <a:t>) và t(</a:t>
                </a:r>
                <a:r>
                  <a:rPr lang="vi-VN" sz="2800" i="1" dirty="0"/>
                  <a:t>PY</a:t>
                </a:r>
                <a:r>
                  <a:rPr lang="vi-VN" sz="2800" dirty="0"/>
                  <a:t>)</a:t>
                </a:r>
                <a:br>
                  <a:rPr lang="en-US" sz="2800" dirty="0"/>
                </a:br>
                <a:r>
                  <a:rPr lang="vi-VN" sz="2800" dirty="0"/>
                  <a:t>Xét Itemset mới </a:t>
                </a:r>
                <a:r>
                  <a:rPr lang="vi-VN" sz="2800" i="1" dirty="0"/>
                  <a:t>PXY</a:t>
                </a:r>
                <a:r>
                  <a:rPr lang="vi-VN" sz="2800" dirty="0"/>
                  <a:t>  trong lớp </a:t>
                </a:r>
                <a:r>
                  <a:rPr lang="vi-VN" sz="2800" i="1" dirty="0"/>
                  <a:t>PX</a:t>
                </a:r>
                <a:br>
                  <a:rPr lang="en-US" sz="2800" dirty="0"/>
                </a:br>
                <a:r>
                  <a:rPr lang="vi-VN" sz="2800" i="1" dirty="0"/>
                  <a:t>PXY</a:t>
                </a:r>
                <a:r>
                  <a:rPr lang="vi-VN" sz="2800" dirty="0"/>
                  <a:t> có thể được lưu trữ t(</a:t>
                </a:r>
                <a:r>
                  <a:rPr lang="vi-VN" sz="2800" i="1" dirty="0"/>
                  <a:t>PXY</a:t>
                </a:r>
                <a:r>
                  <a:rPr lang="vi-VN" sz="2800" dirty="0"/>
                  <a:t>) hoặc d(</a:t>
                </a:r>
                <a:r>
                  <a:rPr lang="vi-VN" sz="2800" i="1" dirty="0"/>
                  <a:t>PXY</a:t>
                </a:r>
                <a:r>
                  <a:rPr lang="vi-VN" sz="2800" dirty="0"/>
                  <a:t>)</a:t>
                </a:r>
              </a:p>
              <a:p>
                <a:pPr>
                  <a:lnSpc>
                    <a:spcPct val="100000"/>
                  </a:lnSpc>
                  <a:buClrTx/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vi-VN" sz="2800" dirty="0"/>
                  <a:t>Định nghĩa: giảm tỷ lệ                           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800" dirty="0" err="1"/>
                  <a:t>Đối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diffset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sẽ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lợi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nếu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như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vi-VN" sz="2800" dirty="0"/>
                  <a:t>  </a:t>
                </a:r>
                <a:br>
                  <a:rPr lang="en-US" sz="2800" dirty="0"/>
                </a:br>
                <a:r>
                  <a:rPr lang="vi-VN" sz="2800" dirty="0"/>
                  <a:t>hoặc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𝑷𝑿𝒀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𝑷𝑿𝒀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/>
              </a:p>
              <a:p>
                <a:pPr>
                  <a:lnSpc>
                    <a:spcPct val="100000"/>
                  </a:lnSpc>
                </a:pPr>
                <a:r>
                  <a:rPr lang="vi-VN" sz="2800" dirty="0"/>
                  <a:t>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77493"/>
                <a:ext cx="7543801" cy="4486828"/>
              </a:xfrm>
              <a:blipFill>
                <a:blip r:embed="rId3"/>
                <a:stretch>
                  <a:fillRect l="-2585" t="-1495"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126099"/>
              </p:ext>
            </p:extLst>
          </p:nvPr>
        </p:nvGraphicFramePr>
        <p:xfrm>
          <a:off x="4780784" y="4730203"/>
          <a:ext cx="3587635" cy="500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880" imgH="203040" progId="Equation.3">
                  <p:embed/>
                </p:oleObj>
              </mc:Choice>
              <mc:Fallback>
                <p:oleObj name="Equation" r:id="rId4" imgW="1307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784" y="4730203"/>
                        <a:ext cx="3587635" cy="500429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04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Diffset</a:t>
            </a:r>
            <a:r>
              <a:rPr lang="en-US" b="1" dirty="0"/>
              <a:t> (7)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2418942"/>
                <a:ext cx="7543801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500" dirty="0">
                    <a:ea typeface="Cambria Math" panose="02040503050406030204" pitchFamily="18" charset="0"/>
                  </a:rPr>
                  <a:t>- </a:t>
                </a:r>
                <a:r>
                  <a:rPr lang="en-US" sz="2500" dirty="0" err="1">
                    <a:ea typeface="Cambria Math" panose="02040503050406030204" pitchFamily="18" charset="0"/>
                  </a:rPr>
                  <a:t>Thay</a:t>
                </a:r>
                <a:r>
                  <a:rPr lang="en-US" sz="2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𝑃𝑋𝑌</m:t>
                        </m:r>
                      </m:e>
                    </m:d>
                  </m:oMath>
                </a14:m>
                <a:r>
                  <a:rPr lang="en-US" sz="25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⇒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𝑃𝑋𝑌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)/(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𝑃𝑋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𝑃𝑌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)≥1</m:t>
                    </m:r>
                  </m:oMath>
                </a14:m>
                <a:endParaRPr lang="en-US" sz="2500" dirty="0">
                  <a:solidFill>
                    <a:schemeClr val="tx1"/>
                  </a:solidFill>
                </a:endParaRPr>
              </a:p>
              <a:p>
                <a:r>
                  <a:rPr lang="en-US" sz="2500" dirty="0"/>
                  <a:t>- </a:t>
                </a:r>
                <a:r>
                  <a:rPr lang="en-US" sz="2500" dirty="0" err="1"/>
                  <a:t>Khi</a:t>
                </a:r>
                <a:r>
                  <a:rPr lang="en-US" sz="2500" dirty="0"/>
                  <a:t> </a:t>
                </a:r>
                <a:r>
                  <a:rPr lang="en-US" sz="2500" i="1" dirty="0">
                    <a:solidFill>
                      <a:schemeClr val="tx1"/>
                    </a:solidFill>
                  </a:rPr>
                  <a:t>t</a:t>
                </a:r>
                <a:r>
                  <a:rPr lang="en-US" sz="2500" dirty="0">
                    <a:solidFill>
                      <a:schemeClr val="tx1"/>
                    </a:solidFill>
                  </a:rPr>
                  <a:t>(</a:t>
                </a:r>
                <a:r>
                  <a:rPr lang="en-US" sz="2500" i="1" dirty="0">
                    <a:solidFill>
                      <a:schemeClr val="tx1"/>
                    </a:solidFill>
                  </a:rPr>
                  <a:t>PX</a:t>
                </a:r>
                <a:r>
                  <a:rPr lang="en-US" sz="2500" dirty="0">
                    <a:solidFill>
                      <a:schemeClr val="tx1"/>
                    </a:solidFill>
                  </a:rPr>
                  <a:t>)</a:t>
                </a:r>
                <a:r>
                  <a:rPr lang="en-US" sz="2500" i="1" dirty="0">
                    <a:solidFill>
                      <a:schemeClr val="tx1"/>
                    </a:solidFill>
                  </a:rPr>
                  <a:t> - t</a:t>
                </a:r>
                <a:r>
                  <a:rPr lang="en-US" sz="2500" dirty="0">
                    <a:solidFill>
                      <a:schemeClr val="tx1"/>
                    </a:solidFill>
                  </a:rPr>
                  <a:t>(</a:t>
                </a:r>
                <a:r>
                  <a:rPr lang="en-US" sz="2500" i="1" dirty="0">
                    <a:solidFill>
                      <a:schemeClr val="tx1"/>
                    </a:solidFill>
                  </a:rPr>
                  <a:t>PY</a:t>
                </a:r>
                <a:r>
                  <a:rPr lang="en-US" sz="2500" dirty="0">
                    <a:solidFill>
                      <a:schemeClr val="tx1"/>
                    </a:solidFill>
                  </a:rPr>
                  <a:t>)</a:t>
                </a:r>
                <a:r>
                  <a:rPr lang="en-US" sz="2500" i="1" dirty="0">
                    <a:solidFill>
                      <a:schemeClr val="tx1"/>
                    </a:solidFill>
                  </a:rPr>
                  <a:t> = t</a:t>
                </a:r>
                <a:r>
                  <a:rPr lang="en-US" sz="2500" dirty="0">
                    <a:solidFill>
                      <a:schemeClr val="tx1"/>
                    </a:solidFill>
                  </a:rPr>
                  <a:t>(</a:t>
                </a:r>
                <a:r>
                  <a:rPr lang="en-US" sz="2500" i="1" dirty="0">
                    <a:solidFill>
                      <a:schemeClr val="tx1"/>
                    </a:solidFill>
                  </a:rPr>
                  <a:t>PX</a:t>
                </a:r>
                <a:r>
                  <a:rPr lang="en-US" sz="2500" dirty="0">
                    <a:solidFill>
                      <a:schemeClr val="tx1"/>
                    </a:solidFill>
                  </a:rPr>
                  <a:t>)</a:t>
                </a:r>
                <a:r>
                  <a:rPr lang="en-US" sz="2500" i="1" dirty="0">
                    <a:solidFill>
                      <a:schemeClr val="tx1"/>
                    </a:solidFill>
                  </a:rPr>
                  <a:t> - t</a:t>
                </a:r>
                <a:r>
                  <a:rPr lang="en-US" sz="2500" dirty="0">
                    <a:solidFill>
                      <a:schemeClr val="tx1"/>
                    </a:solidFill>
                  </a:rPr>
                  <a:t>(</a:t>
                </a:r>
                <a:r>
                  <a:rPr lang="en-US" sz="2500" i="1" dirty="0">
                    <a:solidFill>
                      <a:schemeClr val="tx1"/>
                    </a:solidFill>
                  </a:rPr>
                  <a:t>PXY</a:t>
                </a:r>
                <a:r>
                  <a:rPr lang="en-US" sz="25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2500" dirty="0"/>
                  <a:t>Ta </a:t>
                </a:r>
                <a:r>
                  <a:rPr lang="en-US" sz="2500" dirty="0" err="1"/>
                  <a:t>có</a:t>
                </a:r>
                <a:r>
                  <a:rPr lang="en-US" sz="2500" dirty="0"/>
                  <a:t> </a:t>
                </a:r>
                <a:r>
                  <a:rPr lang="en-US" sz="2500" i="1" dirty="0">
                    <a:solidFill>
                      <a:schemeClr val="tx1"/>
                    </a:solidFill>
                  </a:rPr>
                  <a:t>t</a:t>
                </a:r>
                <a:r>
                  <a:rPr lang="en-US" sz="2500" dirty="0">
                    <a:solidFill>
                      <a:schemeClr val="tx1"/>
                    </a:solidFill>
                  </a:rPr>
                  <a:t>(</a:t>
                </a:r>
                <a:r>
                  <a:rPr lang="en-US" sz="2500" i="1" dirty="0">
                    <a:solidFill>
                      <a:schemeClr val="tx1"/>
                    </a:solidFill>
                  </a:rPr>
                  <a:t>PXY</a:t>
                </a:r>
                <a:r>
                  <a:rPr lang="en-US" sz="2500" dirty="0">
                    <a:solidFill>
                      <a:schemeClr val="tx1"/>
                    </a:solidFill>
                  </a:rPr>
                  <a:t>) = (</a:t>
                </a:r>
                <a:r>
                  <a:rPr lang="en-US" sz="2500" i="1" dirty="0">
                    <a:solidFill>
                      <a:schemeClr val="tx1"/>
                    </a:solidFill>
                  </a:rPr>
                  <a:t>t</a:t>
                </a:r>
                <a:r>
                  <a:rPr lang="en-US" sz="2500" dirty="0">
                    <a:solidFill>
                      <a:schemeClr val="tx1"/>
                    </a:solidFill>
                  </a:rPr>
                  <a:t>(</a:t>
                </a:r>
                <a:r>
                  <a:rPr lang="en-US" sz="2500" i="1" dirty="0">
                    <a:solidFill>
                      <a:schemeClr val="tx1"/>
                    </a:solidFill>
                  </a:rPr>
                  <a:t>PX</a:t>
                </a:r>
                <a:r>
                  <a:rPr lang="en-US" sz="2500" dirty="0">
                    <a:solidFill>
                      <a:schemeClr val="tx1"/>
                    </a:solidFill>
                  </a:rPr>
                  <a:t>) - </a:t>
                </a:r>
                <a:r>
                  <a:rPr lang="en-US" sz="2500" i="1" dirty="0">
                    <a:solidFill>
                      <a:schemeClr val="tx1"/>
                    </a:solidFill>
                  </a:rPr>
                  <a:t>t</a:t>
                </a:r>
                <a:r>
                  <a:rPr lang="en-US" sz="2500" dirty="0">
                    <a:solidFill>
                      <a:schemeClr val="tx1"/>
                    </a:solidFill>
                  </a:rPr>
                  <a:t>(</a:t>
                </a:r>
                <a:r>
                  <a:rPr lang="en-US" sz="2500" i="1" dirty="0">
                    <a:solidFill>
                      <a:schemeClr val="tx1"/>
                    </a:solidFill>
                  </a:rPr>
                  <a:t>PXY</a:t>
                </a:r>
                <a:r>
                  <a:rPr lang="en-US" sz="2500" dirty="0">
                    <a:solidFill>
                      <a:schemeClr val="tx1"/>
                    </a:solidFill>
                  </a:rPr>
                  <a:t>))  </a:t>
                </a:r>
              </a:p>
              <a:p>
                <a:r>
                  <a:rPr lang="en-US" sz="2500" dirty="0"/>
                  <a:t>- Chia </a:t>
                </a:r>
                <a:r>
                  <a:rPr lang="en-US" sz="2500" dirty="0" err="1"/>
                  <a:t>cho</a:t>
                </a:r>
                <a:r>
                  <a:rPr lang="en-US" sz="2500" dirty="0"/>
                  <a:t> </a:t>
                </a:r>
                <a:r>
                  <a:rPr lang="en-US" sz="2500" dirty="0">
                    <a:solidFill>
                      <a:schemeClr val="tx1"/>
                    </a:solidFill>
                  </a:rPr>
                  <a:t>t(PXY )</a:t>
                </a:r>
                <a:r>
                  <a:rPr lang="en-US" sz="2500" dirty="0"/>
                  <a:t> </a:t>
                </a:r>
                <a:r>
                  <a:rPr lang="en-US" sz="2500" dirty="0" err="1"/>
                  <a:t>được</a:t>
                </a:r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sz="2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𝑃𝑋</m:t>
                                </m:r>
                              </m:e>
                            </m:d>
                          </m:num>
                          <m:den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sz="2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𝑃𝑋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den>
                        </m:f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− 1</m:t>
                        </m:r>
                      </m:den>
                    </m:f>
                    <m:r>
                      <a:rPr lang="en-US" sz="2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 </a:t>
                </a:r>
                <a:br>
                  <a:rPr lang="en-US" sz="2500" dirty="0">
                    <a:solidFill>
                      <a:schemeClr val="tx1"/>
                    </a:solidFill>
                  </a:rPr>
                </a:br>
                <a:r>
                  <a:rPr lang="en-US" sz="2500" dirty="0">
                    <a:solidFill>
                      <a:schemeClr val="tx1"/>
                    </a:solidFill>
                  </a:rPr>
                  <a:t>- </a:t>
                </a:r>
                <a:r>
                  <a:rPr lang="en-US" sz="2500" dirty="0" err="1"/>
                  <a:t>Sau</a:t>
                </a:r>
                <a:r>
                  <a:rPr lang="en-US" sz="2500" dirty="0"/>
                  <a:t> </a:t>
                </a:r>
                <a:r>
                  <a:rPr lang="en-US" sz="2500" dirty="0" err="1"/>
                  <a:t>khi</a:t>
                </a:r>
                <a:r>
                  <a:rPr lang="en-US" sz="2500" dirty="0"/>
                  <a:t> </a:t>
                </a:r>
                <a:r>
                  <a:rPr lang="en-US" sz="2500" dirty="0" err="1"/>
                  <a:t>đơn</a:t>
                </a:r>
                <a:r>
                  <a:rPr lang="en-US" sz="2500" dirty="0"/>
                  <a:t> </a:t>
                </a:r>
                <a:r>
                  <a:rPr lang="en-US" sz="2500" dirty="0" err="1"/>
                  <a:t>giản</a:t>
                </a:r>
                <a:r>
                  <a:rPr lang="en-US" sz="2500" dirty="0"/>
                  <a:t> </a:t>
                </a:r>
                <a:r>
                  <a:rPr lang="en-US" sz="2500" dirty="0" err="1"/>
                  <a:t>được</a:t>
                </a:r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𝑃𝑋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𝑃𝑋</m:t>
                        </m:r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500" b="1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altLang="zh-TW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en-US" sz="2500" b="1" dirty="0">
                    <a:solidFill>
                      <a:srgbClr val="FF0000"/>
                    </a:solidFill>
                  </a:rPr>
                  <a:t> Điều đó có nghĩa là nếu </a:t>
                </a:r>
                <a:r>
                  <a:rPr lang="en-US" sz="2500" b="1" i="1" dirty="0">
                    <a:solidFill>
                      <a:srgbClr val="FF0000"/>
                    </a:solidFill>
                  </a:rPr>
                  <a:t>độ hỗ trợ của PXY bằng ít nhất 1/2 của PX </a:t>
                </a:r>
                <a:r>
                  <a:rPr lang="en-US" sz="2500" b="1" dirty="0">
                    <a:solidFill>
                      <a:srgbClr val="FF0000"/>
                    </a:solidFill>
                  </a:rPr>
                  <a:t>thì ta chuyển sang sử dụng </a:t>
                </a:r>
                <a:r>
                  <a:rPr lang="en-US" sz="2500" b="1" dirty="0" err="1">
                    <a:solidFill>
                      <a:srgbClr val="FF0000"/>
                    </a:solidFill>
                  </a:rPr>
                  <a:t>diffset</a:t>
                </a:r>
                <a:r>
                  <a:rPr lang="en-US" sz="2500" b="1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2418942"/>
                <a:ext cx="7543801" cy="4023360"/>
              </a:xfrm>
              <a:blipFill>
                <a:blip r:embed="rId3"/>
                <a:stretch>
                  <a:fillRect l="-1616" t="-2273" r="-2504" b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409207"/>
              </p:ext>
            </p:extLst>
          </p:nvPr>
        </p:nvGraphicFramePr>
        <p:xfrm>
          <a:off x="2896577" y="1850987"/>
          <a:ext cx="3587635" cy="500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880" imgH="203040" progId="Equation.3">
                  <p:embed/>
                </p:oleObj>
              </mc:Choice>
              <mc:Fallback>
                <p:oleObj name="Equation" r:id="rId4" imgW="1307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6577" y="1850987"/>
                        <a:ext cx="3587635" cy="500429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720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dEclat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3670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diffset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Eclat</a:t>
            </a:r>
            <a:r>
              <a:rPr lang="en-US" sz="2800" dirty="0"/>
              <a:t> (state-of-the-art)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tidset</a:t>
            </a:r>
            <a:r>
              <a:rPr lang="en-US" sz="2800" dirty="0"/>
              <a:t>.</a:t>
            </a:r>
          </a:p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duyệt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sâu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(DFS).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diffset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items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.</a:t>
            </a:r>
          </a:p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itemset</a:t>
            </a:r>
            <a:r>
              <a:rPr lang="en-US" sz="2800" dirty="0"/>
              <a:t>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ở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.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itemset</a:t>
            </a:r>
            <a:r>
              <a:rPr lang="en-US" sz="2800" dirty="0"/>
              <a:t>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thác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39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dEclat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3775" y="1845734"/>
                <a:ext cx="7747835" cy="441858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0.</a:t>
                </a:r>
                <a:r>
                  <a:rPr lang="en-US" sz="3000" b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b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dEclat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([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]):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en-US" sz="3000" b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all 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2.	</a:t>
                </a:r>
                <a:r>
                  <a:rPr lang="en-US" sz="3000" b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all </a:t>
                </a:r>
                <a:r>
                  <a:rPr lang="en-US" sz="3000" i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i="1" baseline="-25000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j &gt; </a:t>
                </a:r>
                <a:r>
                  <a:rPr lang="en-US" sz="3000" i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3.		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i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i="1" baseline="-25000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;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4.		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= d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000" i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i="1" baseline="-25000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d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5.		</a:t>
                </a:r>
                <a:r>
                  <a:rPr lang="en-US" sz="3000" b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/>
                  <a:t>σ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b="1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min_sup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b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6.			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0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0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{R}; //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0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initially empty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7.	</a:t>
                </a:r>
                <a:r>
                  <a:rPr lang="en-US" sz="3000" b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0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b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b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dEclat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0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);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3775" y="1845734"/>
                <a:ext cx="7747835" cy="4418588"/>
              </a:xfrm>
              <a:blipFill rotWithShape="0">
                <a:blip r:embed="rId2"/>
                <a:stretch>
                  <a:fillRect l="-1731" t="-2759" r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70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dCharm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3670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diffset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Charm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tidset</a:t>
            </a:r>
            <a:r>
              <a:rPr lang="en-US" sz="2800" dirty="0"/>
              <a:t>.</a:t>
            </a:r>
          </a:p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duyệt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sâu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(DFS).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diffset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items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.</a:t>
            </a:r>
          </a:p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</a:t>
            </a:r>
            <a:r>
              <a:rPr lang="en-US" sz="2800" dirty="0" err="1"/>
              <a:t>tỉa</a:t>
            </a:r>
            <a:r>
              <a:rPr lang="en-US" sz="2800" dirty="0"/>
              <a:t> </a:t>
            </a:r>
            <a:r>
              <a:rPr lang="en-US" sz="2800" dirty="0" err="1"/>
              <a:t>nhánh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mối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con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7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dCharm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37361"/>
                <a:ext cx="7543801" cy="459358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0.</a:t>
                </a:r>
                <a:r>
                  <a:rPr lang="en-US" sz="1700" b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b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dCharm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([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]):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en-US" sz="1700" b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all 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2.	</a:t>
                </a:r>
                <a:r>
                  <a:rPr lang="en-US" sz="1700" b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all </a:t>
                </a:r>
                <a:r>
                  <a:rPr lang="en-US" sz="1700" i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j &gt; </a:t>
                </a:r>
                <a:r>
                  <a:rPr lang="en-US" sz="1700" i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3.		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i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;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4.		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= d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700" i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d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5.		if 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b="1" i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min_sup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then</a:t>
                </a:r>
              </a:p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6.			</a:t>
                </a:r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7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7.				Remove </a:t>
                </a:r>
                <a:r>
                  <a:rPr lang="en-US" sz="1700" i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from [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];</a:t>
                </a:r>
              </a:p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8.				Replace all 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;</a:t>
                </a:r>
                <a:endParaRPr lang="en-US" sz="1700" baseline="-25000" dirty="0">
                  <a:latin typeface="Times New Roman" panose="02020603050405020304" pitchFamily="18" charset="0"/>
                  <a:ea typeface="Tiffany" panose="02020500000000000000" pitchFamily="18" charset="0"/>
                  <a:cs typeface="Times New Roman" panose="02020603050405020304" pitchFamily="18" charset="0"/>
                </a:endParaRPr>
              </a:p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9.			</a:t>
                </a:r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if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⊃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10.				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Replace all 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US" sz="17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;</a:t>
                </a:r>
                <a:endParaRPr lang="en-US" sz="1700" baseline="-25000" dirty="0">
                  <a:latin typeface="Times New Roman" panose="02020603050405020304" pitchFamily="18" charset="0"/>
                  <a:ea typeface="Tiffany" panose="02020500000000000000" pitchFamily="18" charset="0"/>
                  <a:cs typeface="Times New Roman" panose="02020603050405020304" pitchFamily="18" charset="0"/>
                </a:endParaRPr>
              </a:p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11.			</a:t>
                </a:r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if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12.				Remove </a:t>
                </a:r>
                <a:r>
                  <a:rPr lang="en-US" sz="17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[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13.				Add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sz="17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NewN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14.			</a:t>
                </a:r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if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≠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7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7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15.				Add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sz="17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NewN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16.	</a:t>
                </a:r>
                <a:r>
                  <a:rPr lang="en-US" sz="17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Subsumption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-Check(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17. </a:t>
                </a:r>
                <a:r>
                  <a:rPr lang="en-US" sz="1700" b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NewN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b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b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dCharm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700" i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NewN</a:t>
                </a:r>
                <a:r>
                  <a:rPr lang="en-US" sz="17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);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37361"/>
                <a:ext cx="7543801" cy="4593589"/>
              </a:xfrm>
              <a:blipFill rotWithShape="0">
                <a:blip r:embed="rId2"/>
                <a:stretch>
                  <a:fillRect l="-485" t="-796" b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95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25FFB27-5DED-4C88-8A5B-7BD60858C88B}" type="slidenum">
              <a:rPr kumimoji="0" lang="en-US" altLang="zh-TW"/>
              <a:pPr/>
              <a:t>27</a:t>
            </a:fld>
            <a:endParaRPr kumimoji="0" lang="en-US" altLang="zh-TW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220568" y="1840419"/>
            <a:ext cx="601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 dirty="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710282" y="4431874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 dirty="0">
                <a:solidFill>
                  <a:srgbClr val="FF6600"/>
                </a:solidFill>
              </a:rPr>
              <a:t>A</a:t>
            </a:r>
            <a:r>
              <a:rPr lang="vi-VN" altLang="zh-TW" sz="1400" b="1" dirty="0">
                <a:solidFill>
                  <a:srgbClr val="FF6600"/>
                </a:solidFill>
              </a:rPr>
              <a:t>CTW</a:t>
            </a:r>
            <a:endParaRPr lang="en-US" altLang="zh-TW" sz="1400" b="1" dirty="0">
              <a:solidFill>
                <a:srgbClr val="FF6600"/>
              </a:solidFill>
            </a:endParaRP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1738779" y="3178937"/>
            <a:ext cx="8418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 dirty="0">
                <a:solidFill>
                  <a:srgbClr val="CC0027"/>
                </a:solidFill>
              </a:rPr>
              <a:t>A</a:t>
            </a:r>
            <a:r>
              <a:rPr lang="vi-VN" altLang="zh-TW" sz="1400" b="1" dirty="0">
                <a:solidFill>
                  <a:srgbClr val="CC0027"/>
                </a:solidFill>
              </a:rPr>
              <a:t>C</a:t>
            </a:r>
            <a:r>
              <a:rPr lang="en-US" altLang="zh-TW" sz="1400" b="1" dirty="0">
                <a:solidFill>
                  <a:srgbClr val="CC0027"/>
                </a:solidFill>
              </a:rPr>
              <a:t> x 26</a:t>
            </a: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1091472" y="4267086"/>
            <a:ext cx="97174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 dirty="0">
                <a:solidFill>
                  <a:srgbClr val="CC0027"/>
                </a:solidFill>
              </a:rPr>
              <a:t>A</a:t>
            </a:r>
            <a:r>
              <a:rPr lang="vi-VN" altLang="zh-TW" sz="1400" b="1" dirty="0">
                <a:solidFill>
                  <a:srgbClr val="CC0027"/>
                </a:solidFill>
              </a:rPr>
              <a:t>CD</a:t>
            </a:r>
            <a:r>
              <a:rPr lang="en-US" altLang="zh-TW" sz="1400" b="1" dirty="0">
                <a:solidFill>
                  <a:srgbClr val="CC0027"/>
                </a:solidFill>
              </a:rPr>
              <a:t> x 26</a:t>
            </a:r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>
            <a:off x="4822231" y="3333464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Text Box 29"/>
          <p:cNvSpPr txBox="1">
            <a:spLocks noChangeArrowheads="1"/>
          </p:cNvSpPr>
          <p:nvPr/>
        </p:nvSpPr>
        <p:spPr bwMode="auto">
          <a:xfrm>
            <a:off x="2539959" y="4265285"/>
            <a:ext cx="8515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 dirty="0">
                <a:solidFill>
                  <a:srgbClr val="FF0000"/>
                </a:solidFill>
              </a:rPr>
              <a:t>A</a:t>
            </a:r>
            <a:r>
              <a:rPr lang="vi-VN" altLang="zh-TW" sz="1400" b="1" dirty="0">
                <a:solidFill>
                  <a:srgbClr val="FF0000"/>
                </a:solidFill>
              </a:rPr>
              <a:t>CT</a:t>
            </a:r>
            <a:r>
              <a:rPr lang="en-US" altLang="zh-TW" sz="1400" b="1" dirty="0">
                <a:solidFill>
                  <a:srgbClr val="FF0000"/>
                </a:solidFill>
              </a:rPr>
              <a:t> x 4</a:t>
            </a:r>
          </a:p>
        </p:txBody>
      </p:sp>
      <p:sp>
        <p:nvSpPr>
          <p:cNvPr id="11289" name="Text Box 30"/>
          <p:cNvSpPr txBox="1">
            <a:spLocks noChangeArrowheads="1"/>
          </p:cNvSpPr>
          <p:nvPr/>
        </p:nvSpPr>
        <p:spPr bwMode="auto">
          <a:xfrm>
            <a:off x="2191535" y="3350181"/>
            <a:ext cx="9541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 dirty="0">
                <a:solidFill>
                  <a:srgbClr val="FF0000"/>
                </a:solidFill>
              </a:rPr>
              <a:t>A</a:t>
            </a:r>
            <a:r>
              <a:rPr lang="vi-VN" altLang="zh-TW" sz="1400" b="1" dirty="0">
                <a:solidFill>
                  <a:srgbClr val="FF0000"/>
                </a:solidFill>
              </a:rPr>
              <a:t>CW</a:t>
            </a:r>
            <a:r>
              <a:rPr lang="en-US" altLang="zh-TW" sz="1400" b="1" dirty="0">
                <a:solidFill>
                  <a:srgbClr val="FF0000"/>
                </a:solidFill>
              </a:rPr>
              <a:t> x {}</a:t>
            </a:r>
          </a:p>
        </p:txBody>
      </p:sp>
      <p:sp>
        <p:nvSpPr>
          <p:cNvPr id="11314" name="Text Box 58"/>
          <p:cNvSpPr txBox="1">
            <a:spLocks noChangeArrowheads="1"/>
          </p:cNvSpPr>
          <p:nvPr/>
        </p:nvSpPr>
        <p:spPr bwMode="auto">
          <a:xfrm>
            <a:off x="1415822" y="2933153"/>
            <a:ext cx="7813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 dirty="0">
                <a:solidFill>
                  <a:srgbClr val="A50021"/>
                </a:solidFill>
              </a:rPr>
              <a:t>A x 26</a:t>
            </a:r>
          </a:p>
        </p:txBody>
      </p:sp>
      <p:sp>
        <p:nvSpPr>
          <p:cNvPr id="11315" name="Text Box 59"/>
          <p:cNvSpPr txBox="1">
            <a:spLocks noChangeArrowheads="1"/>
          </p:cNvSpPr>
          <p:nvPr/>
        </p:nvSpPr>
        <p:spPr bwMode="auto">
          <a:xfrm>
            <a:off x="3095950" y="2879439"/>
            <a:ext cx="7216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600" b="1" dirty="0">
                <a:solidFill>
                  <a:srgbClr val="003399"/>
                </a:solidFill>
              </a:rPr>
              <a:t>C</a:t>
            </a:r>
            <a:r>
              <a:rPr lang="en-US" altLang="zh-TW" sz="1600" b="1" dirty="0">
                <a:solidFill>
                  <a:srgbClr val="003399"/>
                </a:solidFill>
              </a:rPr>
              <a:t> x {}</a:t>
            </a:r>
          </a:p>
        </p:txBody>
      </p:sp>
      <p:sp>
        <p:nvSpPr>
          <p:cNvPr id="11316" name="Text Box 60"/>
          <p:cNvSpPr txBox="1">
            <a:spLocks noChangeArrowheads="1"/>
          </p:cNvSpPr>
          <p:nvPr/>
        </p:nvSpPr>
        <p:spPr bwMode="auto">
          <a:xfrm>
            <a:off x="4288831" y="2879439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600" b="1" dirty="0">
                <a:solidFill>
                  <a:srgbClr val="008000"/>
                </a:solidFill>
              </a:rPr>
              <a:t>D</a:t>
            </a:r>
            <a:r>
              <a:rPr lang="en-US" altLang="zh-TW" sz="1600" b="1" dirty="0">
                <a:solidFill>
                  <a:srgbClr val="008000"/>
                </a:solidFill>
              </a:rPr>
              <a:t> x 13</a:t>
            </a:r>
          </a:p>
        </p:txBody>
      </p:sp>
      <p:sp>
        <p:nvSpPr>
          <p:cNvPr id="11317" name="Text Box 61"/>
          <p:cNvSpPr txBox="1">
            <a:spLocks noChangeArrowheads="1"/>
          </p:cNvSpPr>
          <p:nvPr/>
        </p:nvSpPr>
        <p:spPr bwMode="auto">
          <a:xfrm>
            <a:off x="5817593" y="2879439"/>
            <a:ext cx="7665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600" b="1" dirty="0">
                <a:solidFill>
                  <a:srgbClr val="FF9900"/>
                </a:solidFill>
              </a:rPr>
              <a:t>T </a:t>
            </a:r>
            <a:r>
              <a:rPr lang="en-US" altLang="zh-TW" sz="1600" b="1" dirty="0">
                <a:solidFill>
                  <a:srgbClr val="FF9900"/>
                </a:solidFill>
              </a:rPr>
              <a:t>x</a:t>
            </a:r>
            <a:r>
              <a:rPr lang="vi-VN" altLang="zh-TW" sz="1600" b="1" dirty="0">
                <a:solidFill>
                  <a:srgbClr val="FF9900"/>
                </a:solidFill>
              </a:rPr>
              <a:t> </a:t>
            </a:r>
            <a:r>
              <a:rPr lang="en-US" altLang="zh-TW" sz="1600" b="1" dirty="0">
                <a:solidFill>
                  <a:srgbClr val="FF9900"/>
                </a:solidFill>
              </a:rPr>
              <a:t>24</a:t>
            </a:r>
          </a:p>
        </p:txBody>
      </p:sp>
      <p:sp>
        <p:nvSpPr>
          <p:cNvPr id="11318" name="Text Box 62"/>
          <p:cNvSpPr txBox="1">
            <a:spLocks noChangeArrowheads="1"/>
          </p:cNvSpPr>
          <p:nvPr/>
        </p:nvSpPr>
        <p:spPr bwMode="auto">
          <a:xfrm>
            <a:off x="7549556" y="2879439"/>
            <a:ext cx="7216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600" b="1" dirty="0"/>
              <a:t>W</a:t>
            </a:r>
            <a:r>
              <a:rPr lang="en-US" altLang="zh-TW" sz="1600" b="1" dirty="0"/>
              <a:t> x 6</a:t>
            </a:r>
          </a:p>
        </p:txBody>
      </p:sp>
      <p:sp>
        <p:nvSpPr>
          <p:cNvPr id="11320" name="Text Box 71"/>
          <p:cNvSpPr txBox="1">
            <a:spLocks noChangeArrowheads="1"/>
          </p:cNvSpPr>
          <p:nvPr/>
        </p:nvSpPr>
        <p:spPr bwMode="auto">
          <a:xfrm>
            <a:off x="4864250" y="4700333"/>
            <a:ext cx="3280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cs typeface="Arial" panose="020B0604020202020204" pitchFamily="34" charset="0"/>
              </a:rPr>
              <a:t>Minimum support count = 3</a:t>
            </a: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21708" y="287555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6.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dCharm</a:t>
            </a:r>
            <a:endParaRPr lang="en-US" dirty="0"/>
          </a:p>
        </p:txBody>
      </p:sp>
      <p:cxnSp>
        <p:nvCxnSpPr>
          <p:cNvPr id="5" name="Straight Arrow Connector 4"/>
          <p:cNvCxnSpPr>
            <a:stCxn id="11268" idx="2"/>
            <a:endCxn id="11314" idx="0"/>
          </p:cNvCxnSpPr>
          <p:nvPr/>
        </p:nvCxnSpPr>
        <p:spPr>
          <a:xfrm flipH="1">
            <a:off x="1806506" y="2176969"/>
            <a:ext cx="2714894" cy="756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268" idx="2"/>
            <a:endCxn id="11315" idx="0"/>
          </p:cNvCxnSpPr>
          <p:nvPr/>
        </p:nvCxnSpPr>
        <p:spPr>
          <a:xfrm flipH="1">
            <a:off x="3456786" y="2176969"/>
            <a:ext cx="1064614" cy="70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1268" idx="2"/>
            <a:endCxn id="11316" idx="0"/>
          </p:cNvCxnSpPr>
          <p:nvPr/>
        </p:nvCxnSpPr>
        <p:spPr>
          <a:xfrm>
            <a:off x="4521400" y="2176969"/>
            <a:ext cx="161931" cy="70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1268" idx="2"/>
            <a:endCxn id="11317" idx="0"/>
          </p:cNvCxnSpPr>
          <p:nvPr/>
        </p:nvCxnSpPr>
        <p:spPr>
          <a:xfrm>
            <a:off x="4521400" y="2176969"/>
            <a:ext cx="1679472" cy="70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1268" idx="2"/>
            <a:endCxn id="11318" idx="0"/>
          </p:cNvCxnSpPr>
          <p:nvPr/>
        </p:nvCxnSpPr>
        <p:spPr>
          <a:xfrm>
            <a:off x="4521400" y="2176969"/>
            <a:ext cx="3388992" cy="70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24639" y="3329743"/>
            <a:ext cx="5994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506764" y="3081383"/>
            <a:ext cx="5994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15444" y="2492949"/>
            <a:ext cx="9826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σ(A) = 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4845" y="3349059"/>
            <a:ext cx="11373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σ(A</a:t>
            </a:r>
            <a:r>
              <a:rPr lang="vi-VN" sz="1600" b="1" dirty="0"/>
              <a:t>C</a:t>
            </a:r>
            <a:r>
              <a:rPr lang="en-US" b="1" dirty="0"/>
              <a:t>) = 4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098838" y="4420974"/>
            <a:ext cx="9958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271" idx="2"/>
            <a:endCxn id="11272" idx="0"/>
          </p:cNvCxnSpPr>
          <p:nvPr/>
        </p:nvCxnSpPr>
        <p:spPr>
          <a:xfrm flipH="1">
            <a:off x="1577343" y="3486714"/>
            <a:ext cx="582385" cy="780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2315" y="4602037"/>
            <a:ext cx="12645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σ(A</a:t>
            </a:r>
            <a:r>
              <a:rPr lang="vi-VN" sz="1600" b="1" dirty="0"/>
              <a:t>CD</a:t>
            </a:r>
            <a:r>
              <a:rPr lang="en-US" b="1" dirty="0"/>
              <a:t>) = 2</a:t>
            </a:r>
          </a:p>
        </p:txBody>
      </p:sp>
      <p:cxnSp>
        <p:nvCxnSpPr>
          <p:cNvPr id="62" name="Straight Arrow Connector 61"/>
          <p:cNvCxnSpPr>
            <a:stCxn id="11271" idx="2"/>
            <a:endCxn id="11288" idx="0"/>
          </p:cNvCxnSpPr>
          <p:nvPr/>
        </p:nvCxnSpPr>
        <p:spPr>
          <a:xfrm>
            <a:off x="2159728" y="3486714"/>
            <a:ext cx="805989" cy="778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73975" y="5012192"/>
            <a:ext cx="12645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σ(A</a:t>
            </a:r>
            <a:r>
              <a:rPr lang="vi-VN" sz="1600" b="1" dirty="0"/>
              <a:t>CT</a:t>
            </a:r>
            <a:r>
              <a:rPr lang="en-US" b="1" dirty="0"/>
              <a:t>) = 3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2457144" y="4417458"/>
            <a:ext cx="11394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872741" y="4857423"/>
            <a:ext cx="14119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σ(A</a:t>
            </a:r>
            <a:r>
              <a:rPr lang="vi-VN" sz="1600" b="1" dirty="0"/>
              <a:t>CTW</a:t>
            </a:r>
            <a:r>
              <a:rPr lang="en-US" b="1" dirty="0"/>
              <a:t>) = 3</a:t>
            </a:r>
          </a:p>
        </p:txBody>
      </p:sp>
      <p:sp>
        <p:nvSpPr>
          <p:cNvPr id="83" name="Text Box 59"/>
          <p:cNvSpPr txBox="1">
            <a:spLocks noChangeArrowheads="1"/>
          </p:cNvSpPr>
          <p:nvPr/>
        </p:nvSpPr>
        <p:spPr bwMode="auto">
          <a:xfrm>
            <a:off x="3095950" y="2879148"/>
            <a:ext cx="7216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600" b="1" dirty="0">
                <a:solidFill>
                  <a:srgbClr val="003399"/>
                </a:solidFill>
              </a:rPr>
              <a:t>C</a:t>
            </a:r>
            <a:r>
              <a:rPr lang="en-US" altLang="zh-TW" sz="1600" b="1" dirty="0">
                <a:solidFill>
                  <a:srgbClr val="003399"/>
                </a:solidFill>
              </a:rPr>
              <a:t> x {}</a:t>
            </a:r>
          </a:p>
        </p:txBody>
      </p:sp>
      <p:sp>
        <p:nvSpPr>
          <p:cNvPr id="84" name="Text Box 60"/>
          <p:cNvSpPr txBox="1">
            <a:spLocks noChangeArrowheads="1"/>
          </p:cNvSpPr>
          <p:nvPr/>
        </p:nvSpPr>
        <p:spPr bwMode="auto">
          <a:xfrm>
            <a:off x="4284726" y="2877435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600" b="1" dirty="0">
                <a:solidFill>
                  <a:srgbClr val="008000"/>
                </a:solidFill>
              </a:rPr>
              <a:t>D</a:t>
            </a:r>
            <a:r>
              <a:rPr lang="en-US" altLang="zh-TW" sz="1600" b="1" dirty="0">
                <a:solidFill>
                  <a:srgbClr val="008000"/>
                </a:solidFill>
              </a:rPr>
              <a:t> x 13</a:t>
            </a:r>
          </a:p>
        </p:txBody>
      </p:sp>
      <p:sp>
        <p:nvSpPr>
          <p:cNvPr id="87" name="Text Box 62"/>
          <p:cNvSpPr txBox="1">
            <a:spLocks noChangeArrowheads="1"/>
          </p:cNvSpPr>
          <p:nvPr/>
        </p:nvSpPr>
        <p:spPr bwMode="auto">
          <a:xfrm>
            <a:off x="7549556" y="2878442"/>
            <a:ext cx="7216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600" b="1" dirty="0"/>
              <a:t>W</a:t>
            </a:r>
            <a:r>
              <a:rPr lang="en-US" altLang="zh-TW" sz="1600" b="1" dirty="0"/>
              <a:t> x 6</a:t>
            </a:r>
          </a:p>
        </p:txBody>
      </p:sp>
      <p:sp>
        <p:nvSpPr>
          <p:cNvPr id="89" name="Text Box 61"/>
          <p:cNvSpPr txBox="1">
            <a:spLocks noChangeArrowheads="1"/>
          </p:cNvSpPr>
          <p:nvPr/>
        </p:nvSpPr>
        <p:spPr bwMode="auto">
          <a:xfrm>
            <a:off x="5817593" y="287844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600" b="1" dirty="0">
                <a:solidFill>
                  <a:srgbClr val="FF9900"/>
                </a:solidFill>
              </a:rPr>
              <a:t>T</a:t>
            </a:r>
            <a:r>
              <a:rPr lang="en-US" altLang="zh-TW" sz="1600" b="1" dirty="0">
                <a:solidFill>
                  <a:srgbClr val="FF9900"/>
                </a:solidFill>
              </a:rPr>
              <a:t> x 24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163061" y="3410145"/>
            <a:ext cx="12645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σ(A</a:t>
            </a:r>
            <a:r>
              <a:rPr lang="vi-VN" sz="1600" b="1" dirty="0"/>
              <a:t>CW</a:t>
            </a:r>
            <a:r>
              <a:rPr lang="en-US" b="1" dirty="0"/>
              <a:t>) = 4</a:t>
            </a:r>
          </a:p>
        </p:txBody>
      </p:sp>
    </p:spTree>
    <p:extLst>
      <p:ext uri="{BB962C8B-B14F-4D97-AF65-F5344CB8AC3E}">
        <p14:creationId xmlns:p14="http://schemas.microsoft.com/office/powerpoint/2010/main" val="10838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125 L -0.04792 0.05255 C -0.05799 0.06158 -0.07292 0.06644 -0.08854 0.06644 C -0.10625 0.06644 -0.12049 0.06158 -0.13056 0.05255 L -0.1783 0.0125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08298 0.07732 C -0.10052 0.09491 -0.12639 0.1044 -0.15347 0.1044 C -0.18437 0.1044 -0.20902 0.09491 -0.22639 0.07732 C -0.25399 0.05139 -0.26371 0.06737 -0.29114 0.04167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-0.11597 0.11991 C -0.13993 0.14723 -0.17326 0.16065 -0.21441 0.16204 C -0.25538 0.16343 -0.33819 0.1551 -0.36233 0.12778 C -0.40087 0.08797 -0.40955 0.08774 -0.44792 0.04769 " pathEditMode="relative" rAng="0" ptsTypes="AAAAA">
                                      <p:cBhvr>
                                        <p:cTn id="53" dur="2000" fill="hold"/>
                                        <p:tgtEl>
                                          <p:spTgt spid="11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17257 0.16482 C -0.20885 0.20232 -0.26476 0.21783 -0.31927 0.22246 C -0.37379 0.22709 -0.46337 0.2301 -0.49965 0.1926 C -0.55712 0.13774 -0.57431 0.10463 -0.63142 0.04954 " pathEditMode="relative" rAng="0" ptsTypes="AAAAA">
                                      <p:cBhvr>
                                        <p:cTn id="72" dur="2000" fill="hold"/>
                                        <p:tgtEl>
                                          <p:spTgt spid="11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80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1" grpId="0"/>
      <p:bldP spid="11272" grpId="0"/>
      <p:bldP spid="11288" grpId="0"/>
      <p:bldP spid="11289" grpId="0"/>
      <p:bldP spid="11317" grpId="0"/>
      <p:bldP spid="11317" grpId="1"/>
      <p:bldP spid="11318" grpId="0"/>
      <p:bldP spid="11318" grpId="1"/>
      <p:bldP spid="53" grpId="0" animBg="1"/>
      <p:bldP spid="54" grpId="0" animBg="1"/>
      <p:bldP spid="60" grpId="0" animBg="1"/>
      <p:bldP spid="65" grpId="0" animBg="1"/>
      <p:bldP spid="81" grpId="0" animBg="1"/>
      <p:bldP spid="83" grpId="0"/>
      <p:bldP spid="83" grpId="1"/>
      <p:bldP spid="84" grpId="0"/>
      <p:bldP spid="84" grpId="1"/>
      <p:bldP spid="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dGenMax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719" y="1744134"/>
            <a:ext cx="7734187" cy="452966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backtrack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kiếm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mẫu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đại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Sắp</a:t>
            </a:r>
            <a:r>
              <a:rPr lang="en-US" sz="2000" dirty="0">
                <a:solidFill>
                  <a:schemeClr val="tx1"/>
                </a:solidFill>
              </a:rPr>
              <a:t> item </a:t>
            </a:r>
            <a:r>
              <a:rPr lang="en-US" sz="2000" dirty="0" err="1">
                <a:solidFill>
                  <a:schemeClr val="tx1"/>
                </a:solidFill>
              </a:rPr>
              <a:t>theo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thứ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tăng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dần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theo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kích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thước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support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đầu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tiên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khám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phá</a:t>
            </a:r>
            <a:r>
              <a:rPr lang="en-US" sz="2000" dirty="0">
                <a:solidFill>
                  <a:schemeClr val="tx1"/>
                </a:solidFill>
              </a:rPr>
              <a:t> item </a:t>
            </a:r>
            <a:r>
              <a:rPr lang="en-US" sz="2000" dirty="0" err="1">
                <a:solidFill>
                  <a:schemeClr val="tx1"/>
                </a:solidFill>
              </a:rPr>
              <a:t>có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kích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thước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nhỏ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trước</a:t>
            </a:r>
            <a:r>
              <a:rPr lang="en-US" sz="2000" dirty="0">
                <a:solidFill>
                  <a:schemeClr val="tx1"/>
                </a:solidFill>
              </a:rPr>
              <a:t>, ii. </a:t>
            </a:r>
            <a:r>
              <a:rPr lang="en-US" sz="2000" dirty="0" err="1">
                <a:solidFill>
                  <a:schemeClr val="tx1"/>
                </a:solidFill>
              </a:rPr>
              <a:t>Bỏ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một</a:t>
            </a:r>
            <a:r>
              <a:rPr lang="en-US" sz="2000" dirty="0">
                <a:solidFill>
                  <a:schemeClr val="tx1"/>
                </a:solidFill>
              </a:rPr>
              <a:t> node </a:t>
            </a:r>
            <a:r>
              <a:rPr lang="en-US" sz="2000" dirty="0" err="1">
                <a:solidFill>
                  <a:schemeClr val="tx1"/>
                </a:solidFill>
              </a:rPr>
              <a:t>càng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sớm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càng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tốt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trong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cây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tìm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kiếm</a:t>
            </a:r>
            <a:r>
              <a:rPr lang="en-US" sz="2000" dirty="0">
                <a:solidFill>
                  <a:schemeClr val="tx1"/>
                </a:solidFill>
              </a:rPr>
              <a:t>).</a:t>
            </a:r>
          </a:p>
          <a:p>
            <a:pPr lvl="1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bao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i="1" dirty="0">
                <a:solidFill>
                  <a:schemeClr val="tx1"/>
                </a:solidFill>
              </a:rPr>
              <a:t>superset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  <a:r>
              <a:rPr lang="en-US" sz="2000" dirty="0" err="1">
                <a:solidFill>
                  <a:schemeClr val="tx1"/>
                </a:solidFill>
              </a:rPr>
              <a:t>của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itemset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xét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CSDL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</a:rPr>
              <a:t>theo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</a:rPr>
              <a:t>chiều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</a:rPr>
              <a:t>dọc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việc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phổ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bằng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sử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tidset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hoặc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cải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hơn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nữa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diffsets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nhớ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Lưu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nhiều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nhất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tidsets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dirty="0" err="1">
                <a:solidFill>
                  <a:schemeClr val="tx1"/>
                </a:solidFill>
              </a:rPr>
              <a:t>diffsets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  <a:r>
              <a:rPr lang="en-US" sz="2000" dirty="0" err="1">
                <a:solidFill>
                  <a:schemeClr val="tx1"/>
                </a:solidFill>
              </a:rPr>
              <a:t>trong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nhớ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với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dài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của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hợp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dài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nhất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dài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của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itemset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có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chiều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dài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lớn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nhất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26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05" y="1146412"/>
            <a:ext cx="8912195" cy="504967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22961" y="-382142"/>
            <a:ext cx="7543800" cy="1450757"/>
          </a:xfrm>
        </p:spPr>
        <p:txBody>
          <a:bodyPr/>
          <a:lstStyle/>
          <a:p>
            <a:r>
              <a:rPr lang="en-US" b="1" dirty="0"/>
              <a:t>6.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dGenMax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9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500" dirty="0"/>
              <a:t> </a:t>
            </a:r>
            <a:r>
              <a:rPr lang="en-US" sz="2500" dirty="0" err="1"/>
              <a:t>Diffset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cách</a:t>
            </a:r>
            <a:r>
              <a:rPr lang="en-US" sz="2500" dirty="0"/>
              <a:t> </a:t>
            </a:r>
            <a:r>
              <a:rPr lang="en-US" sz="2500" dirty="0" err="1"/>
              <a:t>biểu</a:t>
            </a:r>
            <a:r>
              <a:rPr lang="en-US" sz="2500" dirty="0"/>
              <a:t> </a:t>
            </a:r>
            <a:r>
              <a:rPr lang="en-US" sz="2500" dirty="0" err="1"/>
              <a:t>diễn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được</a:t>
            </a:r>
            <a:r>
              <a:rPr lang="en-US" sz="2500" dirty="0"/>
              <a:t> </a:t>
            </a:r>
            <a:r>
              <a:rPr lang="en-US" sz="2500" dirty="0" err="1"/>
              <a:t>đưa</a:t>
            </a:r>
            <a:r>
              <a:rPr lang="en-US" sz="2500" dirty="0"/>
              <a:t> </a:t>
            </a:r>
            <a:r>
              <a:rPr lang="en-US" sz="2500" dirty="0" err="1"/>
              <a:t>ra</a:t>
            </a:r>
            <a:r>
              <a:rPr lang="en-US" sz="2500" dirty="0"/>
              <a:t> </a:t>
            </a:r>
            <a:r>
              <a:rPr lang="en-US" sz="2500" dirty="0" err="1"/>
              <a:t>bởi</a:t>
            </a:r>
            <a:r>
              <a:rPr lang="en-US" sz="2500" dirty="0"/>
              <a:t> M. J. </a:t>
            </a:r>
            <a:r>
              <a:rPr lang="en-US" sz="2500" dirty="0" err="1"/>
              <a:t>Zaki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K. Gouda.</a:t>
            </a:r>
          </a:p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500" dirty="0"/>
              <a:t> </a:t>
            </a:r>
            <a:r>
              <a:rPr lang="en-US" sz="2500" dirty="0" err="1"/>
              <a:t>Phương</a:t>
            </a:r>
            <a:r>
              <a:rPr lang="en-US" sz="2500" dirty="0"/>
              <a:t> </a:t>
            </a:r>
            <a:r>
              <a:rPr lang="en-US" sz="2500" dirty="0" err="1"/>
              <a:t>pháp</a:t>
            </a:r>
            <a:r>
              <a:rPr lang="en-US" sz="2500" dirty="0"/>
              <a:t> </a:t>
            </a:r>
            <a:r>
              <a:rPr lang="en-US" sz="2500" dirty="0" err="1"/>
              <a:t>này</a:t>
            </a:r>
            <a:r>
              <a:rPr lang="en-US" sz="2500" dirty="0"/>
              <a:t> </a:t>
            </a:r>
            <a:r>
              <a:rPr lang="en-US" sz="2500" dirty="0" err="1"/>
              <a:t>theo</a:t>
            </a:r>
            <a:r>
              <a:rPr lang="en-US" sz="2500" dirty="0"/>
              <a:t> </a:t>
            </a:r>
            <a:r>
              <a:rPr lang="en-US" sz="2500" dirty="0" err="1"/>
              <a:t>vết</a:t>
            </a:r>
            <a:r>
              <a:rPr lang="en-US" sz="2500" dirty="0"/>
              <a:t> </a:t>
            </a:r>
            <a:r>
              <a:rPr lang="en-US" sz="2500" dirty="0" err="1"/>
              <a:t>sự</a:t>
            </a:r>
            <a:r>
              <a:rPr lang="en-US" sz="2500" dirty="0"/>
              <a:t> </a:t>
            </a:r>
            <a:r>
              <a:rPr lang="en-US" sz="2500" dirty="0" err="1"/>
              <a:t>thay</a:t>
            </a:r>
            <a:r>
              <a:rPr lang="en-US" sz="2500" dirty="0"/>
              <a:t> </a:t>
            </a:r>
            <a:r>
              <a:rPr lang="en-US" sz="2500" dirty="0" err="1"/>
              <a:t>đổi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tidset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ứng</a:t>
            </a:r>
            <a:r>
              <a:rPr lang="en-US" sz="2500" dirty="0"/>
              <a:t> </a:t>
            </a:r>
            <a:r>
              <a:rPr lang="en-US" sz="2500" dirty="0" err="1"/>
              <a:t>viên</a:t>
            </a:r>
            <a:r>
              <a:rPr lang="en-US" sz="2500" dirty="0"/>
              <a:t> </a:t>
            </a:r>
            <a:r>
              <a:rPr lang="en-US" sz="2500" dirty="0" err="1"/>
              <a:t>sau</a:t>
            </a:r>
            <a:r>
              <a:rPr lang="en-US" sz="2500" dirty="0"/>
              <a:t> </a:t>
            </a:r>
            <a:r>
              <a:rPr lang="en-US" sz="2500" dirty="0" err="1"/>
              <a:t>khi</a:t>
            </a:r>
            <a:r>
              <a:rPr lang="en-US" sz="2500" dirty="0"/>
              <a:t> </a:t>
            </a:r>
            <a:r>
              <a:rPr lang="en-US" sz="2500" dirty="0" err="1"/>
              <a:t>kết</a:t>
            </a:r>
            <a:r>
              <a:rPr lang="en-US" sz="2500" dirty="0"/>
              <a:t> </a:t>
            </a:r>
            <a:r>
              <a:rPr lang="en-US" sz="2500" dirty="0" err="1"/>
              <a:t>hợp</a:t>
            </a:r>
            <a:r>
              <a:rPr lang="en-US" sz="2500" dirty="0"/>
              <a:t> </a:t>
            </a:r>
            <a:r>
              <a:rPr lang="en-US" sz="2500" dirty="0" err="1"/>
              <a:t>với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ứng</a:t>
            </a:r>
            <a:r>
              <a:rPr lang="en-US" sz="2500" dirty="0"/>
              <a:t> </a:t>
            </a:r>
            <a:r>
              <a:rPr lang="en-US" sz="2500" dirty="0" err="1"/>
              <a:t>viên</a:t>
            </a:r>
            <a:r>
              <a:rPr lang="en-US" sz="2500" dirty="0"/>
              <a:t> </a:t>
            </a:r>
            <a:r>
              <a:rPr lang="en-US" sz="2500" dirty="0" err="1"/>
              <a:t>dùng</a:t>
            </a:r>
            <a:r>
              <a:rPr lang="en-US" sz="2500" dirty="0"/>
              <a:t> </a:t>
            </a:r>
            <a:r>
              <a:rPr lang="en-US" sz="2500" dirty="0" err="1"/>
              <a:t>phát</a:t>
            </a:r>
            <a:r>
              <a:rPr lang="en-US" sz="2500" dirty="0"/>
              <a:t> </a:t>
            </a:r>
            <a:r>
              <a:rPr lang="en-US" sz="2500" dirty="0" err="1"/>
              <a:t>sinh</a:t>
            </a:r>
            <a:r>
              <a:rPr lang="en-US" sz="2500" dirty="0"/>
              <a:t> </a:t>
            </a:r>
            <a:r>
              <a:rPr lang="en-US" sz="2500" dirty="0" err="1"/>
              <a:t>ra</a:t>
            </a:r>
            <a:r>
              <a:rPr lang="en-US" sz="2500" dirty="0"/>
              <a:t> </a:t>
            </a:r>
            <a:r>
              <a:rPr lang="en-US" sz="2500" dirty="0" err="1"/>
              <a:t>chúng</a:t>
            </a:r>
            <a:r>
              <a:rPr lang="en-US" sz="2500" dirty="0"/>
              <a:t>.</a:t>
            </a:r>
          </a:p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500" dirty="0"/>
              <a:t> </a:t>
            </a:r>
            <a:r>
              <a:rPr lang="en-US" sz="2500" dirty="0" err="1"/>
              <a:t>Mục</a:t>
            </a:r>
            <a:r>
              <a:rPr lang="en-US" sz="2500" dirty="0"/>
              <a:t> </a:t>
            </a:r>
            <a:r>
              <a:rPr lang="en-US" sz="2500" dirty="0" err="1"/>
              <a:t>tiêu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hướng</a:t>
            </a:r>
            <a:r>
              <a:rPr lang="en-US" sz="2500" dirty="0"/>
              <a:t> </a:t>
            </a:r>
            <a:r>
              <a:rPr lang="en-US" sz="2500" dirty="0" err="1"/>
              <a:t>tiếp</a:t>
            </a:r>
            <a:r>
              <a:rPr lang="en-US" sz="2500" dirty="0"/>
              <a:t> </a:t>
            </a:r>
            <a:r>
              <a:rPr lang="en-US" sz="2500" dirty="0" err="1"/>
              <a:t>cận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tiết</a:t>
            </a:r>
            <a:r>
              <a:rPr lang="en-US" sz="2500" dirty="0"/>
              <a:t> </a:t>
            </a:r>
            <a:r>
              <a:rPr lang="en-US" sz="2500" dirty="0" err="1"/>
              <a:t>kiệm</a:t>
            </a:r>
            <a:r>
              <a:rPr lang="en-US" sz="2500" dirty="0"/>
              <a:t> </a:t>
            </a:r>
            <a:r>
              <a:rPr lang="en-US" sz="2500" dirty="0" err="1"/>
              <a:t>bộ</a:t>
            </a:r>
            <a:r>
              <a:rPr lang="en-US" sz="2500" dirty="0"/>
              <a:t> </a:t>
            </a:r>
            <a:r>
              <a:rPr lang="en-US" sz="2500" dirty="0" err="1"/>
              <a:t>nhớ</a:t>
            </a:r>
            <a:r>
              <a:rPr lang="en-US" sz="2500" dirty="0"/>
              <a:t> </a:t>
            </a:r>
            <a:r>
              <a:rPr lang="en-US" sz="2500" dirty="0" err="1"/>
              <a:t>sử</a:t>
            </a:r>
            <a:r>
              <a:rPr lang="en-US" sz="2500" dirty="0"/>
              <a:t> </a:t>
            </a:r>
            <a:r>
              <a:rPr lang="en-US" sz="2500" dirty="0" err="1"/>
              <a:t>dụng</a:t>
            </a:r>
            <a:r>
              <a:rPr lang="en-US" sz="2500" dirty="0"/>
              <a:t> </a:t>
            </a:r>
            <a:r>
              <a:rPr lang="en-US" sz="2500" dirty="0" err="1"/>
              <a:t>để</a:t>
            </a:r>
            <a:r>
              <a:rPr lang="en-US" sz="2500" dirty="0"/>
              <a:t> </a:t>
            </a:r>
            <a:r>
              <a:rPr lang="en-US" sz="2500" dirty="0" err="1"/>
              <a:t>lưu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tidset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tăng</a:t>
            </a:r>
            <a:r>
              <a:rPr lang="en-US" sz="2500" dirty="0"/>
              <a:t> </a:t>
            </a:r>
            <a:r>
              <a:rPr lang="en-US" sz="2500" dirty="0" err="1"/>
              <a:t>hiệu</a:t>
            </a:r>
            <a:r>
              <a:rPr lang="en-US" sz="2500" dirty="0"/>
              <a:t> </a:t>
            </a:r>
            <a:r>
              <a:rPr lang="en-US" sz="2500" dirty="0" err="1"/>
              <a:t>xuất</a:t>
            </a:r>
            <a:r>
              <a:rPr lang="en-US" sz="2500" dirty="0"/>
              <a:t> </a:t>
            </a:r>
            <a:r>
              <a:rPr lang="en-US" sz="2500" dirty="0" err="1"/>
              <a:t>thực</a:t>
            </a:r>
            <a:r>
              <a:rPr lang="en-US" sz="2500" dirty="0"/>
              <a:t> </a:t>
            </a:r>
            <a:r>
              <a:rPr lang="en-US" sz="2500" dirty="0" err="1"/>
              <a:t>thi</a:t>
            </a:r>
            <a:r>
              <a:rPr lang="en-US" sz="2500" dirty="0"/>
              <a:t> </a:t>
            </a:r>
            <a:r>
              <a:rPr lang="en-US" sz="2500" dirty="0" err="1"/>
              <a:t>thuật</a:t>
            </a:r>
            <a:r>
              <a:rPr lang="en-US" sz="2500" dirty="0"/>
              <a:t> </a:t>
            </a:r>
            <a:r>
              <a:rPr lang="en-US" sz="2500" dirty="0" err="1"/>
              <a:t>toán</a:t>
            </a:r>
            <a:r>
              <a:rPr lang="en-US" sz="25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00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7. So </a:t>
            </a:r>
            <a:r>
              <a:rPr lang="en-US" sz="4400" b="1" dirty="0" err="1"/>
              <a:t>sánh</a:t>
            </a:r>
            <a:r>
              <a:rPr lang="en-US" sz="4400" b="1" dirty="0"/>
              <a:t> </a:t>
            </a:r>
            <a:r>
              <a:rPr lang="en-US" sz="4400" b="1" dirty="0" err="1"/>
              <a:t>Tidset</a:t>
            </a:r>
            <a:r>
              <a:rPr lang="en-US" sz="4400" b="1" dirty="0"/>
              <a:t> </a:t>
            </a:r>
            <a:r>
              <a:rPr lang="en-US" sz="4400" b="1" dirty="0" err="1"/>
              <a:t>và</a:t>
            </a:r>
            <a:r>
              <a:rPr lang="en-US" sz="4400" b="1" dirty="0"/>
              <a:t> </a:t>
            </a:r>
            <a:r>
              <a:rPr lang="en-US" sz="4400" b="1" dirty="0" err="1"/>
              <a:t>Diffset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62" y="1935036"/>
            <a:ext cx="8159743" cy="372878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35259" y="5697438"/>
            <a:ext cx="7174103" cy="564956"/>
          </a:xfrm>
        </p:spPr>
        <p:txBody>
          <a:bodyPr anchor="ctr">
            <a:noAutofit/>
          </a:bodyPr>
          <a:lstStyle/>
          <a:p>
            <a:pPr algn="ctr"/>
            <a:r>
              <a:rPr lang="en-US" sz="2200" b="1" i="1" dirty="0"/>
              <a:t>So </a:t>
            </a:r>
            <a:r>
              <a:rPr lang="en-US" sz="2200" b="1" i="1" dirty="0" err="1"/>
              <a:t>sánh</a:t>
            </a:r>
            <a:r>
              <a:rPr lang="en-US" sz="2200" b="1" i="1" dirty="0"/>
              <a:t> </a:t>
            </a:r>
            <a:r>
              <a:rPr lang="en-US" sz="2200" b="1" i="1" dirty="0" err="1"/>
              <a:t>bộ</a:t>
            </a:r>
            <a:r>
              <a:rPr lang="en-US" sz="2200" b="1" i="1" dirty="0"/>
              <a:t> </a:t>
            </a:r>
            <a:r>
              <a:rPr lang="en-US" sz="2200" b="1" i="1" dirty="0" err="1"/>
              <a:t>nhớ</a:t>
            </a:r>
            <a:r>
              <a:rPr lang="en-US" sz="2200" b="1" i="1" dirty="0"/>
              <a:t> </a:t>
            </a:r>
            <a:r>
              <a:rPr lang="en-US" sz="2200" b="1" i="1" dirty="0" err="1"/>
              <a:t>sử</a:t>
            </a:r>
            <a:r>
              <a:rPr lang="en-US" sz="2200" b="1" i="1" dirty="0"/>
              <a:t> </a:t>
            </a:r>
            <a:r>
              <a:rPr lang="en-US" sz="2200" b="1" i="1" dirty="0" err="1"/>
              <a:t>dụng</a:t>
            </a:r>
            <a:r>
              <a:rPr lang="en-US" sz="2200" b="1" i="1" dirty="0"/>
              <a:t> </a:t>
            </a:r>
            <a:br>
              <a:rPr lang="en-US" sz="2200" b="1" i="1" dirty="0"/>
            </a:br>
            <a:r>
              <a:rPr lang="en-US" sz="2200" b="1" i="1" dirty="0" err="1"/>
              <a:t>trên</a:t>
            </a:r>
            <a:r>
              <a:rPr lang="en-US" sz="2200" b="1" i="1" dirty="0"/>
              <a:t> </a:t>
            </a:r>
            <a:r>
              <a:rPr lang="en-US" sz="2200" b="1" i="1" dirty="0" err="1"/>
              <a:t>dữ</a:t>
            </a:r>
            <a:r>
              <a:rPr lang="en-US" sz="2200" b="1" i="1" dirty="0"/>
              <a:t> </a:t>
            </a:r>
            <a:r>
              <a:rPr lang="en-US" sz="2200" b="1" i="1" dirty="0" err="1"/>
              <a:t>liệu</a:t>
            </a:r>
            <a:r>
              <a:rPr lang="en-US" sz="2200" b="1" i="1" dirty="0"/>
              <a:t> </a:t>
            </a:r>
            <a:r>
              <a:rPr lang="en-US" sz="2200" b="1" i="1" dirty="0" err="1"/>
              <a:t>dày</a:t>
            </a:r>
            <a:r>
              <a:rPr lang="en-US" sz="2200" b="1" i="1" dirty="0"/>
              <a:t> </a:t>
            </a:r>
            <a:r>
              <a:rPr lang="en-US" sz="2200" b="1" i="1" dirty="0" err="1"/>
              <a:t>đặc</a:t>
            </a:r>
            <a:r>
              <a:rPr lang="en-US" sz="2200" b="1" i="1" dirty="0"/>
              <a:t> Chess </a:t>
            </a:r>
            <a:r>
              <a:rPr lang="en-US" sz="2200" b="1" i="1" dirty="0" err="1"/>
              <a:t>và</a:t>
            </a:r>
            <a:r>
              <a:rPr lang="en-US" sz="2200" b="1" i="1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312429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7. So </a:t>
            </a:r>
            <a:r>
              <a:rPr lang="en-US" sz="4400" b="1" dirty="0" err="1"/>
              <a:t>sánh</a:t>
            </a:r>
            <a:r>
              <a:rPr lang="en-US" sz="4400" b="1" dirty="0"/>
              <a:t> </a:t>
            </a:r>
            <a:r>
              <a:rPr lang="en-US" sz="4400" b="1" dirty="0" err="1"/>
              <a:t>Tidset</a:t>
            </a:r>
            <a:r>
              <a:rPr lang="en-US" sz="4400" b="1" dirty="0"/>
              <a:t> </a:t>
            </a:r>
            <a:r>
              <a:rPr lang="en-US" sz="4400" b="1" dirty="0" err="1"/>
              <a:t>và</a:t>
            </a:r>
            <a:r>
              <a:rPr lang="en-US" sz="4400" b="1" dirty="0"/>
              <a:t> </a:t>
            </a:r>
            <a:r>
              <a:rPr lang="en-US" sz="4400" b="1" dirty="0" err="1"/>
              <a:t>Diffset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88" y="1836057"/>
            <a:ext cx="7924008" cy="386138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235259" y="5697438"/>
            <a:ext cx="7174103" cy="56495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i="1" dirty="0"/>
              <a:t>So </a:t>
            </a:r>
            <a:r>
              <a:rPr lang="en-US" sz="2200" b="1" i="1" dirty="0" err="1"/>
              <a:t>sánh</a:t>
            </a:r>
            <a:r>
              <a:rPr lang="en-US" sz="2200" b="1" i="1" dirty="0"/>
              <a:t> </a:t>
            </a:r>
            <a:r>
              <a:rPr lang="en-US" sz="2200" b="1" i="1" dirty="0" err="1"/>
              <a:t>thời</a:t>
            </a:r>
            <a:r>
              <a:rPr lang="en-US" sz="2200" b="1" i="1" dirty="0"/>
              <a:t> </a:t>
            </a:r>
            <a:r>
              <a:rPr lang="en-US" sz="2200" b="1" i="1" dirty="0" err="1"/>
              <a:t>gian</a:t>
            </a:r>
            <a:r>
              <a:rPr lang="en-US" sz="2200" b="1" i="1" dirty="0"/>
              <a:t> </a:t>
            </a:r>
            <a:r>
              <a:rPr lang="en-US" sz="2200" b="1" i="1" dirty="0" err="1"/>
              <a:t>thực</a:t>
            </a:r>
            <a:r>
              <a:rPr lang="en-US" sz="2200" b="1" i="1" dirty="0"/>
              <a:t> </a:t>
            </a:r>
            <a:r>
              <a:rPr lang="en-US" sz="2200" b="1" i="1" dirty="0" err="1"/>
              <a:t>thi</a:t>
            </a:r>
            <a:br>
              <a:rPr lang="en-US" sz="2200" b="1" i="1" dirty="0"/>
            </a:br>
            <a:r>
              <a:rPr lang="en-US" sz="2200" b="1" i="1" dirty="0" err="1"/>
              <a:t>trên</a:t>
            </a:r>
            <a:r>
              <a:rPr lang="en-US" sz="2200" b="1" i="1" dirty="0"/>
              <a:t> </a:t>
            </a:r>
            <a:r>
              <a:rPr lang="en-US" sz="2200" b="1" i="1" dirty="0" err="1"/>
              <a:t>dữ</a:t>
            </a:r>
            <a:r>
              <a:rPr lang="en-US" sz="2200" b="1" i="1" dirty="0"/>
              <a:t> </a:t>
            </a:r>
            <a:r>
              <a:rPr lang="en-US" sz="2200" b="1" i="1" dirty="0" err="1"/>
              <a:t>liệu</a:t>
            </a:r>
            <a:r>
              <a:rPr lang="en-US" sz="2200" b="1" i="1" dirty="0"/>
              <a:t> </a:t>
            </a:r>
            <a:r>
              <a:rPr lang="en-US" sz="2200" b="1" i="1" dirty="0" err="1"/>
              <a:t>dày</a:t>
            </a:r>
            <a:r>
              <a:rPr lang="en-US" sz="2200" b="1" i="1" dirty="0"/>
              <a:t> </a:t>
            </a:r>
            <a:r>
              <a:rPr lang="en-US" sz="2200" b="1" i="1" dirty="0" err="1"/>
              <a:t>đặc</a:t>
            </a:r>
            <a:r>
              <a:rPr lang="en-US" sz="2200" b="1" i="1" dirty="0"/>
              <a:t> Chess </a:t>
            </a:r>
            <a:r>
              <a:rPr lang="en-US" sz="2200" b="1" i="1" dirty="0" err="1"/>
              <a:t>và</a:t>
            </a:r>
            <a:r>
              <a:rPr lang="en-US" sz="2200" b="1" i="1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1981830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7. So </a:t>
            </a:r>
            <a:r>
              <a:rPr lang="en-US" sz="4400" b="1" dirty="0" err="1"/>
              <a:t>sánh</a:t>
            </a:r>
            <a:r>
              <a:rPr lang="en-US" sz="4400" b="1" dirty="0"/>
              <a:t> </a:t>
            </a:r>
            <a:r>
              <a:rPr lang="en-US" sz="4400" b="1" dirty="0" err="1"/>
              <a:t>Tidset</a:t>
            </a:r>
            <a:r>
              <a:rPr lang="en-US" sz="4400" b="1" dirty="0"/>
              <a:t> </a:t>
            </a:r>
            <a:r>
              <a:rPr lang="en-US" sz="4400" b="1" dirty="0" err="1"/>
              <a:t>và</a:t>
            </a:r>
            <a:r>
              <a:rPr lang="en-US" sz="4400" b="1" dirty="0"/>
              <a:t> </a:t>
            </a:r>
            <a:r>
              <a:rPr lang="en-US" sz="4400" b="1" dirty="0" err="1"/>
              <a:t>Diffset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47" y="1762760"/>
            <a:ext cx="7944767" cy="44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23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7. So </a:t>
            </a:r>
            <a:r>
              <a:rPr lang="en-US" sz="4400" b="1" dirty="0" err="1"/>
              <a:t>sánh</a:t>
            </a:r>
            <a:r>
              <a:rPr lang="en-US" sz="4400" b="1" dirty="0"/>
              <a:t> </a:t>
            </a:r>
            <a:r>
              <a:rPr lang="en-US" sz="4400" b="1" dirty="0" err="1"/>
              <a:t>Tidset</a:t>
            </a:r>
            <a:r>
              <a:rPr lang="en-US" sz="4400" b="1" dirty="0"/>
              <a:t> </a:t>
            </a:r>
            <a:r>
              <a:rPr lang="en-US" sz="4400" b="1" dirty="0" err="1"/>
              <a:t>và</a:t>
            </a:r>
            <a:r>
              <a:rPr lang="en-US" sz="4400" b="1" dirty="0"/>
              <a:t> </a:t>
            </a:r>
            <a:r>
              <a:rPr lang="en-US" sz="4400" b="1" dirty="0" err="1"/>
              <a:t>Diffset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98131"/>
            <a:ext cx="7543800" cy="361623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03247" y="5675135"/>
            <a:ext cx="7174103" cy="56495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i="1" dirty="0"/>
              <a:t>So </a:t>
            </a:r>
            <a:r>
              <a:rPr lang="en-US" sz="2200" b="1" i="1" dirty="0" err="1"/>
              <a:t>sánh</a:t>
            </a:r>
            <a:r>
              <a:rPr lang="en-US" sz="2200" b="1" i="1" dirty="0"/>
              <a:t> </a:t>
            </a:r>
            <a:r>
              <a:rPr lang="en-US" sz="2200" b="1" i="1" dirty="0" err="1"/>
              <a:t>thời</a:t>
            </a:r>
            <a:r>
              <a:rPr lang="en-US" sz="2200" b="1" i="1" dirty="0"/>
              <a:t> </a:t>
            </a:r>
            <a:r>
              <a:rPr lang="en-US" sz="2200" b="1" i="1" dirty="0" err="1"/>
              <a:t>gian</a:t>
            </a:r>
            <a:r>
              <a:rPr lang="en-US" sz="2200" b="1" i="1" dirty="0"/>
              <a:t> </a:t>
            </a:r>
            <a:r>
              <a:rPr lang="en-US" sz="2200" b="1" i="1" dirty="0" err="1"/>
              <a:t>thực</a:t>
            </a:r>
            <a:r>
              <a:rPr lang="en-US" sz="2200" b="1" i="1" dirty="0"/>
              <a:t> </a:t>
            </a:r>
            <a:r>
              <a:rPr lang="en-US" sz="2200" b="1" i="1" dirty="0" err="1"/>
              <a:t>thi</a:t>
            </a:r>
            <a:br>
              <a:rPr lang="en-US" sz="2200" b="1" i="1" dirty="0"/>
            </a:br>
            <a:r>
              <a:rPr lang="en-US" sz="2200" b="1" i="1" dirty="0" err="1"/>
              <a:t>giữ</a:t>
            </a:r>
            <a:r>
              <a:rPr lang="en-US" sz="2200" b="1" i="1" dirty="0"/>
              <a:t> </a:t>
            </a:r>
            <a:r>
              <a:rPr lang="en-US" sz="2200" b="1" i="1" dirty="0" err="1"/>
              <a:t>thuật</a:t>
            </a:r>
            <a:r>
              <a:rPr lang="en-US" sz="2200" b="1" i="1" dirty="0"/>
              <a:t> </a:t>
            </a:r>
            <a:r>
              <a:rPr lang="en-US" sz="2200" b="1" i="1" dirty="0" err="1"/>
              <a:t>toán</a:t>
            </a:r>
            <a:r>
              <a:rPr lang="en-US" sz="2200" b="1" i="1" dirty="0"/>
              <a:t> </a:t>
            </a:r>
            <a:r>
              <a:rPr lang="en-US" sz="2200" b="1" i="1" dirty="0" err="1"/>
              <a:t>FPGrowth</a:t>
            </a:r>
            <a:r>
              <a:rPr lang="en-US" sz="2200" b="1" i="1" dirty="0"/>
              <a:t> </a:t>
            </a:r>
            <a:r>
              <a:rPr lang="en-US" sz="2200" b="1" i="1" dirty="0" err="1"/>
              <a:t>và</a:t>
            </a:r>
            <a:r>
              <a:rPr lang="en-US" sz="2200" b="1" i="1" dirty="0"/>
              <a:t> </a:t>
            </a:r>
            <a:r>
              <a:rPr lang="en-US" sz="2200" b="1" i="1" dirty="0" err="1"/>
              <a:t>dEclat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606893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7. So </a:t>
            </a:r>
            <a:r>
              <a:rPr lang="en-US" sz="4400" b="1" dirty="0" err="1"/>
              <a:t>sánh</a:t>
            </a:r>
            <a:r>
              <a:rPr lang="en-US" sz="4400" b="1" dirty="0"/>
              <a:t> </a:t>
            </a:r>
            <a:r>
              <a:rPr lang="en-US" sz="4400" b="1" dirty="0" err="1"/>
              <a:t>Tidset</a:t>
            </a:r>
            <a:r>
              <a:rPr lang="en-US" sz="4400" b="1" dirty="0"/>
              <a:t> </a:t>
            </a:r>
            <a:r>
              <a:rPr lang="en-US" sz="4400" b="1" dirty="0" err="1"/>
              <a:t>và</a:t>
            </a:r>
            <a:r>
              <a:rPr lang="en-US" sz="4400" b="1" dirty="0"/>
              <a:t> </a:t>
            </a:r>
            <a:r>
              <a:rPr lang="en-US" sz="4400" b="1" dirty="0" err="1"/>
              <a:t>Diffset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762760"/>
            <a:ext cx="7543800" cy="45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11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7. So </a:t>
            </a:r>
            <a:r>
              <a:rPr lang="en-US" sz="4400" b="1" dirty="0" err="1"/>
              <a:t>sánh</a:t>
            </a:r>
            <a:r>
              <a:rPr lang="en-US" sz="4400" b="1" dirty="0"/>
              <a:t> </a:t>
            </a:r>
            <a:r>
              <a:rPr lang="en-US" sz="4400" b="1" dirty="0" err="1"/>
              <a:t>Tidset</a:t>
            </a:r>
            <a:r>
              <a:rPr lang="en-US" sz="4400" b="1" dirty="0"/>
              <a:t> </a:t>
            </a:r>
            <a:r>
              <a:rPr lang="en-US" sz="4400" b="1" dirty="0" err="1"/>
              <a:t>và</a:t>
            </a:r>
            <a:r>
              <a:rPr lang="en-US" sz="4400" b="1" dirty="0"/>
              <a:t> </a:t>
            </a:r>
            <a:r>
              <a:rPr lang="en-US" sz="4400" b="1" dirty="0" err="1"/>
              <a:t>Diffset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762761"/>
            <a:ext cx="7543800" cy="446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72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8" y="4150474"/>
            <a:ext cx="8375829" cy="190919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4619" y="281648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400" b="1" dirty="0"/>
              <a:t>7</a:t>
            </a:r>
            <a:r>
              <a:rPr lang="en-US" sz="4400" b="1"/>
              <a:t>. So sánh Tidset và Diffset</a:t>
            </a:r>
            <a:endParaRPr lang="en-US" sz="44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68812" y="5835275"/>
            <a:ext cx="7208756" cy="624511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ClrTx/>
              <a:buNone/>
            </a:pPr>
            <a:r>
              <a:rPr lang="en-US" sz="2400" b="1" i="1" dirty="0" err="1"/>
              <a:t>Kích</a:t>
            </a:r>
            <a:r>
              <a:rPr lang="en-US" sz="2400" b="1" i="1" dirty="0"/>
              <a:t> </a:t>
            </a:r>
            <a:r>
              <a:rPr lang="en-US" sz="2400" b="1" i="1" dirty="0" err="1"/>
              <a:t>thước</a:t>
            </a:r>
            <a:r>
              <a:rPr lang="en-US" sz="2400" b="1" i="1" dirty="0"/>
              <a:t> </a:t>
            </a:r>
            <a:r>
              <a:rPr lang="en-US" sz="2400" b="1" i="1" dirty="0" err="1"/>
              <a:t>trung</a:t>
            </a:r>
            <a:r>
              <a:rPr lang="en-US" sz="2400" b="1" i="1" dirty="0"/>
              <a:t> </a:t>
            </a:r>
            <a:r>
              <a:rPr lang="en-US" sz="2400" b="1" i="1" dirty="0" err="1"/>
              <a:t>bình</a:t>
            </a:r>
            <a:r>
              <a:rPr lang="en-US" sz="2400" b="1" i="1" dirty="0"/>
              <a:t> </a:t>
            </a:r>
            <a:r>
              <a:rPr lang="en-US" sz="2400" b="1" i="1" dirty="0" err="1"/>
              <a:t>vòng</a:t>
            </a:r>
            <a:r>
              <a:rPr lang="en-US" sz="2400" b="1" i="1" dirty="0"/>
              <a:t> </a:t>
            </a:r>
            <a:r>
              <a:rPr lang="en-US" sz="2400" b="1" i="1" dirty="0" err="1"/>
              <a:t>lặp</a:t>
            </a:r>
            <a:r>
              <a:rPr lang="en-US" sz="2400" b="1" i="1" dirty="0"/>
              <a:t>: </a:t>
            </a:r>
            <a:r>
              <a:rPr lang="en-US" sz="2400" b="1" i="1" dirty="0" err="1"/>
              <a:t>Tidset</a:t>
            </a:r>
            <a:r>
              <a:rPr lang="en-US" sz="2400" b="1" i="1" dirty="0"/>
              <a:t> </a:t>
            </a:r>
            <a:r>
              <a:rPr lang="en-US" sz="2400" b="1" i="1" dirty="0" err="1"/>
              <a:t>vs</a:t>
            </a:r>
            <a:r>
              <a:rPr lang="en-US" sz="2400" b="1" i="1" dirty="0"/>
              <a:t> </a:t>
            </a:r>
            <a:r>
              <a:rPr lang="en-US" sz="2400" b="1" i="1" dirty="0" err="1"/>
              <a:t>Diffset</a:t>
            </a:r>
            <a:endParaRPr lang="en-US" sz="2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52" y="1637594"/>
            <a:ext cx="8739276" cy="25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47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7. So </a:t>
            </a:r>
            <a:r>
              <a:rPr lang="en-US" sz="4400" b="1" dirty="0" err="1"/>
              <a:t>sánh</a:t>
            </a:r>
            <a:r>
              <a:rPr lang="en-US" sz="4400" b="1" dirty="0"/>
              <a:t> </a:t>
            </a:r>
            <a:r>
              <a:rPr lang="en-US" sz="4400" b="1" dirty="0" err="1"/>
              <a:t>Tidset</a:t>
            </a:r>
            <a:r>
              <a:rPr lang="en-US" sz="4400" b="1" dirty="0"/>
              <a:t> </a:t>
            </a:r>
            <a:r>
              <a:rPr lang="en-US" sz="4400" b="1" dirty="0" err="1"/>
              <a:t>và</a:t>
            </a:r>
            <a:r>
              <a:rPr lang="en-US" sz="4400" b="1" dirty="0"/>
              <a:t> </a:t>
            </a:r>
            <a:r>
              <a:rPr lang="en-US" sz="4400" b="1" dirty="0" err="1"/>
              <a:t>Diffset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3" y="1976619"/>
            <a:ext cx="8933333" cy="290476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60" y="5358328"/>
            <a:ext cx="7320011" cy="624511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ClrTx/>
              <a:buNone/>
            </a:pPr>
            <a:r>
              <a:rPr lang="en-US" sz="2400" b="1" i="1" dirty="0"/>
              <a:t>So </a:t>
            </a:r>
            <a:r>
              <a:rPr lang="en-US" sz="2400" b="1" i="1" dirty="0" err="1"/>
              <a:t>sánh</a:t>
            </a:r>
            <a:r>
              <a:rPr lang="en-US" sz="2400" b="1" i="1" dirty="0"/>
              <a:t> </a:t>
            </a:r>
            <a:r>
              <a:rPr lang="en-US" sz="2400" b="1" i="1" dirty="0" err="1"/>
              <a:t>thời</a:t>
            </a:r>
            <a:r>
              <a:rPr lang="en-US" sz="2400" b="1" i="1" dirty="0"/>
              <a:t> </a:t>
            </a:r>
            <a:r>
              <a:rPr lang="en-US" sz="2400" b="1" i="1" dirty="0" err="1"/>
              <a:t>gian</a:t>
            </a:r>
            <a:r>
              <a:rPr lang="en-US" sz="2400" b="1" i="1" dirty="0"/>
              <a:t> </a:t>
            </a:r>
            <a:r>
              <a:rPr lang="en-US" sz="2400" b="1" i="1" dirty="0" err="1"/>
              <a:t>thực</a:t>
            </a:r>
            <a:r>
              <a:rPr lang="en-US" sz="2400" b="1" i="1" dirty="0"/>
              <a:t> </a:t>
            </a:r>
            <a:r>
              <a:rPr lang="en-US" sz="2400" b="1" i="1" dirty="0" err="1"/>
              <a:t>thi</a:t>
            </a:r>
            <a:r>
              <a:rPr lang="en-US" sz="2400" b="1" i="1" dirty="0"/>
              <a:t> </a:t>
            </a:r>
            <a:r>
              <a:rPr lang="en-US" sz="2400" b="1" i="1" dirty="0" err="1"/>
              <a:t>trên</a:t>
            </a:r>
            <a:r>
              <a:rPr lang="en-US" sz="2400" b="1" i="1" dirty="0"/>
              <a:t> CSDL </a:t>
            </a:r>
            <a:r>
              <a:rPr lang="en-US" sz="2400" b="1" i="1" dirty="0" err="1"/>
              <a:t>dày</a:t>
            </a:r>
            <a:r>
              <a:rPr lang="en-US" sz="2400" b="1" i="1" dirty="0"/>
              <a:t> </a:t>
            </a:r>
            <a:r>
              <a:rPr lang="en-US" sz="2400" b="1" i="1" dirty="0" err="1"/>
              <a:t>đặc</a:t>
            </a:r>
            <a:r>
              <a:rPr lang="en-US" sz="2400" b="1" i="1" dirty="0"/>
              <a:t> (Real datasets) </a:t>
            </a:r>
            <a:r>
              <a:rPr lang="en-US" sz="2400" b="1" i="1" dirty="0" err="1"/>
              <a:t>và</a:t>
            </a:r>
            <a:r>
              <a:rPr lang="en-US" sz="2400" b="1" i="1" dirty="0"/>
              <a:t> </a:t>
            </a:r>
            <a:r>
              <a:rPr lang="en-US" sz="2400" b="1" i="1" dirty="0" err="1"/>
              <a:t>thưa</a:t>
            </a:r>
            <a:r>
              <a:rPr lang="en-US" sz="2400" b="1" i="1" dirty="0"/>
              <a:t> </a:t>
            </a:r>
            <a:r>
              <a:rPr lang="en-US" sz="2400" b="1" i="1" dirty="0" err="1"/>
              <a:t>thớt</a:t>
            </a:r>
            <a:r>
              <a:rPr lang="en-US" sz="2400" b="1" i="1" dirty="0"/>
              <a:t> (Synthetic datasets)</a:t>
            </a:r>
          </a:p>
        </p:txBody>
      </p:sp>
    </p:spTree>
    <p:extLst>
      <p:ext uri="{BB962C8B-B14F-4D97-AF65-F5344CB8AC3E}">
        <p14:creationId xmlns:p14="http://schemas.microsoft.com/office/powerpoint/2010/main" val="3374759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Diffset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giảm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đáng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kể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kích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thước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bộ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nhớ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cần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để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lưu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trữ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trực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tiếp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kết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quả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Diffset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tăng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hiệu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quả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thực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khi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đưa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vào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phương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pháp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khai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thác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dữ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liệu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theo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chiều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dọc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Diffset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cung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cấp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tầm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quan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trọng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về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cải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tiến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hiệu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xuất</a:t>
            </a:r>
            <a:r>
              <a:rPr lang="en-US" sz="2800" dirty="0">
                <a:solidFill>
                  <a:schemeClr val="tx1"/>
                </a:solidFill>
              </a:rPr>
              <a:t> so </a:t>
            </a:r>
            <a:r>
              <a:rPr lang="en-US" sz="2800" dirty="0" err="1">
                <a:solidFill>
                  <a:schemeClr val="tx1"/>
                </a:solidFill>
              </a:rPr>
              <a:t>với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các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phương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pháp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tốt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trước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đó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46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0047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US" sz="2200" dirty="0"/>
              <a:t>[1]</a:t>
            </a:r>
            <a:r>
              <a:rPr lang="en-US" sz="2200" i="1" dirty="0"/>
              <a:t> </a:t>
            </a:r>
            <a:r>
              <a:rPr lang="en-US" sz="2400" dirty="0"/>
              <a:t>M.J. </a:t>
            </a:r>
            <a:r>
              <a:rPr lang="en-US" sz="2400" dirty="0" err="1"/>
              <a:t>Zaki</a:t>
            </a:r>
            <a:r>
              <a:rPr lang="en-US" sz="2400" dirty="0"/>
              <a:t> and K. Gouda, </a:t>
            </a:r>
            <a:r>
              <a:rPr lang="en-US" sz="2400" b="1" i="1" dirty="0"/>
              <a:t>Fast Vertical Mining Using </a:t>
            </a:r>
            <a:r>
              <a:rPr lang="en-US" sz="2400" b="1" i="1" dirty="0" err="1"/>
              <a:t>Diffsets</a:t>
            </a:r>
            <a:r>
              <a:rPr lang="en-US" sz="2400" dirty="0"/>
              <a:t>, Proc. Ninth ACM SIGKDD Int’l Conf. Knowledge Discovery and Data Mining, Aug. 2003.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[2] M. J. </a:t>
            </a:r>
            <a:r>
              <a:rPr lang="en-US" sz="2400" dirty="0" err="1"/>
              <a:t>Zaki</a:t>
            </a:r>
            <a:r>
              <a:rPr lang="en-US" sz="2400" dirty="0"/>
              <a:t>, </a:t>
            </a:r>
            <a:r>
              <a:rPr lang="en-US" sz="2400" b="1" i="1" dirty="0"/>
              <a:t>Scalable Algorithms for Association Mining</a:t>
            </a:r>
            <a:r>
              <a:rPr lang="en-US" sz="2400" b="1" dirty="0"/>
              <a:t>,</a:t>
            </a:r>
            <a:r>
              <a:rPr lang="en-US" sz="2400" dirty="0"/>
              <a:t> IEEE Transactions on Knowledge and Data Engineering, 12(3), May/Jun 2000, pp. 372-390.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[3] M. J. </a:t>
            </a:r>
            <a:r>
              <a:rPr lang="en-US" sz="2400" dirty="0" err="1"/>
              <a:t>Zaki</a:t>
            </a:r>
            <a:r>
              <a:rPr lang="en-US" sz="2400" dirty="0"/>
              <a:t> and C.-J. Hsiao, </a:t>
            </a:r>
            <a:r>
              <a:rPr lang="en-US" sz="2400" b="1" i="1" dirty="0"/>
              <a:t>Efficient Algorithms for Mining Closed </a:t>
            </a:r>
            <a:r>
              <a:rPr lang="en-US" sz="2400" b="1" i="1" dirty="0" err="1"/>
              <a:t>Itemsets</a:t>
            </a:r>
            <a:r>
              <a:rPr lang="en-US" sz="2400" b="1" i="1" dirty="0"/>
              <a:t> and their Lattice Structure</a:t>
            </a:r>
            <a:r>
              <a:rPr lang="en-US" sz="2400" b="1" dirty="0"/>
              <a:t>.</a:t>
            </a:r>
            <a:r>
              <a:rPr lang="en-US" sz="2400" dirty="0"/>
              <a:t> IEEE Transactions on Knowledge and Data Engineering, 17(4), Apr 2005, pp. 462-478.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[4] M. J. </a:t>
            </a:r>
            <a:r>
              <a:rPr lang="en-US" sz="2400" dirty="0" err="1"/>
              <a:t>Zaki</a:t>
            </a:r>
            <a:r>
              <a:rPr lang="en-US" sz="2400" dirty="0"/>
              <a:t> and K. Gouda, </a:t>
            </a:r>
            <a:r>
              <a:rPr lang="en-US" sz="2400" b="1" i="1" dirty="0" err="1"/>
              <a:t>GenMax</a:t>
            </a:r>
            <a:r>
              <a:rPr lang="en-US" sz="2400" b="1" i="1" dirty="0"/>
              <a:t>: An Efficient Algorithm for Mining Maximal Frequent </a:t>
            </a:r>
            <a:r>
              <a:rPr lang="en-US" sz="2400" b="1" i="1" dirty="0" err="1"/>
              <a:t>Itemsets</a:t>
            </a:r>
            <a:r>
              <a:rPr lang="en-US" sz="2400" b="1" dirty="0"/>
              <a:t>. </a:t>
            </a:r>
            <a:r>
              <a:rPr lang="en-US" sz="2400" dirty="0"/>
              <a:t>Data Mining and Knowledge Discovery: An International Journal, 11(3), 2005, </a:t>
            </a:r>
            <a:r>
              <a:rPr lang="en-US" sz="2400" dirty="0" err="1"/>
              <a:t>pp</a:t>
            </a:r>
            <a:r>
              <a:rPr lang="en-US" sz="2400" dirty="0"/>
              <a:t> .223-242.</a:t>
            </a:r>
          </a:p>
          <a:p>
            <a:pPr algn="just"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5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7317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400" dirty="0"/>
              <a:t> Cho CSDL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,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itemset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–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itemset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CSDL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do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.</a:t>
            </a:r>
          </a:p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Cho CSDL D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.</a:t>
            </a:r>
          </a:p>
          <a:p>
            <a:pPr marL="0" indent="0" algn="just">
              <a:lnSpc>
                <a:spcPct val="100000"/>
              </a:lnSpc>
              <a:buClrTx/>
              <a:buNone/>
            </a:pPr>
            <a:endParaRPr lang="en-US" sz="2400" dirty="0"/>
          </a:p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561335"/>
              </p:ext>
            </p:extLst>
          </p:nvPr>
        </p:nvGraphicFramePr>
        <p:xfrm>
          <a:off x="3061191" y="3600200"/>
          <a:ext cx="31840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C, T, 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C, D, 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C, T, 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C,</a:t>
                      </a:r>
                      <a:r>
                        <a:rPr lang="vi-VN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D, 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C, D, T, 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C, D, T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919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85800" y="2435225"/>
            <a:ext cx="7772400" cy="14700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TW" sz="4000" dirty="0"/>
              <a:t>Thanks for your listening !!</a:t>
            </a:r>
          </a:p>
          <a:p>
            <a:pPr algn="ctr"/>
            <a:r>
              <a:rPr lang="en-US" altLang="zh-TW" sz="4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0253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Khai</a:t>
            </a:r>
            <a:r>
              <a:rPr lang="en-US" sz="2500" dirty="0"/>
              <a:t> </a:t>
            </a:r>
            <a:r>
              <a:rPr lang="en-US" sz="2500" dirty="0" err="1"/>
              <a:t>thác</a:t>
            </a:r>
            <a:r>
              <a:rPr lang="en-US" sz="2500" dirty="0"/>
              <a:t> </a:t>
            </a:r>
            <a:r>
              <a:rPr lang="en-US" sz="2500" dirty="0" err="1"/>
              <a:t>itemset</a:t>
            </a:r>
            <a:r>
              <a:rPr lang="en-US" sz="2500" dirty="0"/>
              <a:t> </a:t>
            </a:r>
            <a:r>
              <a:rPr lang="en-US" sz="2500" dirty="0" err="1"/>
              <a:t>phổ</a:t>
            </a:r>
            <a:r>
              <a:rPr lang="en-US" sz="2500" dirty="0"/>
              <a:t> </a:t>
            </a:r>
            <a:r>
              <a:rPr lang="en-US" sz="2500" dirty="0" err="1"/>
              <a:t>biến</a:t>
            </a:r>
            <a:r>
              <a:rPr lang="en-US" sz="25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446038"/>
              </p:ext>
            </p:extLst>
          </p:nvPr>
        </p:nvGraphicFramePr>
        <p:xfrm>
          <a:off x="4246728" y="3271269"/>
          <a:ext cx="4343400" cy="195103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1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Itemset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b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</a:br>
                      <a:r>
                        <a:rPr kumimoji="1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phổ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biến</a:t>
                      </a: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Support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Support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Count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{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{</a:t>
                      </a:r>
                      <a:r>
                        <a:rPr kumimoji="1" lang="vi-VN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83%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{</a:t>
                      </a:r>
                      <a:r>
                        <a:rPr kumimoji="1" lang="vi-VN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CW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83%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Box 143"/>
          <p:cNvSpPr txBox="1">
            <a:spLocks noChangeArrowheads="1"/>
          </p:cNvSpPr>
          <p:nvPr/>
        </p:nvSpPr>
        <p:spPr bwMode="auto">
          <a:xfrm>
            <a:off x="4530891" y="2552131"/>
            <a:ext cx="33329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>
                <a:cs typeface="Arial" panose="020B0604020202020204" pitchFamily="34" charset="0"/>
              </a:rPr>
              <a:t>Minimum Support</a:t>
            </a:r>
            <a:r>
              <a:rPr lang="en-US" altLang="zh-TW" dirty="0">
                <a:cs typeface="Arial" panose="020B0604020202020204" pitchFamily="34" charset="0"/>
              </a:rPr>
              <a:t> = 80%</a:t>
            </a:r>
          </a:p>
          <a:p>
            <a:pPr eaLnBrk="1" hangingPunct="1"/>
            <a:r>
              <a:rPr lang="en-US" altLang="zh-TW" b="1" dirty="0">
                <a:cs typeface="Arial" panose="020B0604020202020204" pitchFamily="34" charset="0"/>
              </a:rPr>
              <a:t>Minimum Support Count</a:t>
            </a:r>
            <a:r>
              <a:rPr lang="en-US" altLang="zh-TW" dirty="0">
                <a:cs typeface="Arial" panose="020B0604020202020204" pitchFamily="34" charset="0"/>
              </a:rPr>
              <a:t> = 5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71689"/>
              </p:ext>
            </p:extLst>
          </p:nvPr>
        </p:nvGraphicFramePr>
        <p:xfrm>
          <a:off x="918493" y="2617560"/>
          <a:ext cx="31840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C, T, 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C, D, 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C, T, 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C,</a:t>
                      </a:r>
                      <a:r>
                        <a:rPr lang="vi-VN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D, 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C, D, T, 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C, D, T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65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97" y="215900"/>
            <a:ext cx="7543800" cy="657861"/>
          </a:xfrm>
        </p:spPr>
        <p:txBody>
          <a:bodyPr>
            <a:normAutofit/>
          </a:bodyPr>
          <a:lstStyle/>
          <a:p>
            <a:r>
              <a:rPr lang="en-US" sz="4000" b="1" dirty="0"/>
              <a:t>3.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phương</a:t>
            </a:r>
            <a:r>
              <a:rPr lang="en-US" sz="4000" b="1" dirty="0"/>
              <a:t> </a:t>
            </a:r>
            <a:r>
              <a:rPr lang="en-US" sz="4000" b="1" dirty="0" err="1"/>
              <a:t>pháp</a:t>
            </a:r>
            <a:r>
              <a:rPr lang="en-US" sz="4000" b="1" dirty="0"/>
              <a:t> </a:t>
            </a:r>
            <a:r>
              <a:rPr lang="en-US" sz="4000" b="1" dirty="0" err="1"/>
              <a:t>biểu</a:t>
            </a:r>
            <a:r>
              <a:rPr lang="en-US" sz="4000" b="1" dirty="0"/>
              <a:t> </a:t>
            </a:r>
            <a:r>
              <a:rPr lang="en-US" sz="4000" b="1" dirty="0" err="1"/>
              <a:t>diễn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40991"/>
              </p:ext>
            </p:extLst>
          </p:nvPr>
        </p:nvGraphicFramePr>
        <p:xfrm>
          <a:off x="3312528" y="3651019"/>
          <a:ext cx="2255338" cy="21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7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1 3 4 5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20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1 2 3 4 5 6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20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2 4 5 6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20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1 3 5 6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20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1 2 3 4 5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14230"/>
              </p:ext>
            </p:extLst>
          </p:nvPr>
        </p:nvGraphicFramePr>
        <p:xfrm>
          <a:off x="3312528" y="1711104"/>
          <a:ext cx="22553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83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83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837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837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837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1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79813"/>
              </p:ext>
            </p:extLst>
          </p:nvPr>
        </p:nvGraphicFramePr>
        <p:xfrm>
          <a:off x="6046230" y="3237461"/>
          <a:ext cx="2613454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0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975674" y="2051328"/>
            <a:ext cx="1941679" cy="5153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ClrTx/>
              <a:buNone/>
            </a:pPr>
            <a:r>
              <a:rPr lang="en-US" sz="2400" dirty="0"/>
              <a:t>a. </a:t>
            </a:r>
            <a:r>
              <a:rPr lang="en-US" sz="2400" dirty="0" err="1"/>
              <a:t>Độ</a:t>
            </a:r>
            <a:r>
              <a:rPr lang="en-US" sz="2400" dirty="0"/>
              <a:t> support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779769" y="5833341"/>
            <a:ext cx="1256253" cy="5153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Tx/>
              <a:buFont typeface="Calibri" panose="020F0502020204030204" pitchFamily="34" charset="0"/>
              <a:buNone/>
            </a:pPr>
            <a:r>
              <a:rPr lang="en-US" sz="2400" dirty="0"/>
              <a:t>b. </a:t>
            </a:r>
            <a:r>
              <a:rPr lang="en-US" sz="2400" dirty="0" err="1"/>
              <a:t>Tidset</a:t>
            </a:r>
            <a:endParaRPr lang="en-US" sz="2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382118" y="5833340"/>
            <a:ext cx="1941679" cy="5153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Tx/>
              <a:buFont typeface="Calibri" panose="020F0502020204030204" pitchFamily="34" charset="0"/>
              <a:buNone/>
            </a:pPr>
            <a:r>
              <a:rPr lang="en-US" sz="2400" dirty="0"/>
              <a:t>c. </a:t>
            </a:r>
            <a:r>
              <a:rPr lang="en-US" sz="2400" dirty="0" err="1"/>
              <a:t>Bitvector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81033"/>
              </p:ext>
            </p:extLst>
          </p:nvPr>
        </p:nvGraphicFramePr>
        <p:xfrm>
          <a:off x="172014" y="2481475"/>
          <a:ext cx="2505150" cy="237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4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C, T, W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C, D, W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4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C, T, W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4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C,</a:t>
                      </a:r>
                      <a:r>
                        <a:rPr lang="vi-VN" sz="12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D, W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1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C, D, T, W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4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C, D, T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33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32236"/>
          </a:xfrm>
        </p:spPr>
        <p:txBody>
          <a:bodyPr>
            <a:normAutofit lnSpcReduction="10000"/>
          </a:bodyPr>
          <a:lstStyle/>
          <a:p>
            <a:pPr marL="457200" indent="-457200">
              <a:buClrTx/>
              <a:buFont typeface="+mj-lt"/>
              <a:buAutoNum type="alphaLcPeriod"/>
            </a:pPr>
            <a:r>
              <a:rPr lang="en-US" sz="2800" b="1" i="1" dirty="0" err="1"/>
              <a:t>Lưu</a:t>
            </a:r>
            <a:r>
              <a:rPr lang="en-US" sz="2800" b="1" i="1" dirty="0"/>
              <a:t> </a:t>
            </a:r>
            <a:r>
              <a:rPr lang="en-US" sz="2800" b="1" i="1" dirty="0" err="1"/>
              <a:t>giá</a:t>
            </a:r>
            <a:r>
              <a:rPr lang="en-US" sz="2800" b="1" i="1" dirty="0"/>
              <a:t> </a:t>
            </a:r>
            <a:r>
              <a:rPr lang="en-US" sz="2800" b="1" i="1" dirty="0" err="1"/>
              <a:t>trị</a:t>
            </a:r>
            <a:r>
              <a:rPr lang="en-US" sz="2800" b="1" i="1" dirty="0"/>
              <a:t> support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2500" dirty="0"/>
              <a:t> </a:t>
            </a:r>
            <a:r>
              <a:rPr lang="en-US" sz="2500" dirty="0" err="1"/>
              <a:t>Mỗi</a:t>
            </a:r>
            <a:r>
              <a:rPr lang="en-US" sz="2500" dirty="0"/>
              <a:t> </a:t>
            </a:r>
            <a:r>
              <a:rPr lang="en-US" sz="2500" dirty="0" err="1"/>
              <a:t>itemset</a:t>
            </a:r>
            <a:r>
              <a:rPr lang="en-US" sz="2500" dirty="0"/>
              <a:t> </a:t>
            </a:r>
            <a:r>
              <a:rPr lang="en-US" sz="2500" dirty="0" err="1"/>
              <a:t>sẽ</a:t>
            </a:r>
            <a:r>
              <a:rPr lang="en-US" sz="2500" dirty="0"/>
              <a:t> </a:t>
            </a:r>
            <a:r>
              <a:rPr lang="en-US" sz="2500" dirty="0" err="1"/>
              <a:t>lưu</a:t>
            </a:r>
            <a:r>
              <a:rPr lang="en-US" sz="2500" dirty="0"/>
              <a:t> </a:t>
            </a:r>
            <a:r>
              <a:rPr lang="en-US" sz="2500" dirty="0" err="1"/>
              <a:t>kèm</a:t>
            </a:r>
            <a:r>
              <a:rPr lang="en-US" sz="2500" dirty="0"/>
              <a:t> </a:t>
            </a:r>
            <a:r>
              <a:rPr lang="en-US" sz="2500" dirty="0" err="1"/>
              <a:t>với</a:t>
            </a:r>
            <a:r>
              <a:rPr lang="en-US" sz="2500" dirty="0"/>
              <a:t> </a:t>
            </a:r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giá</a:t>
            </a:r>
            <a:r>
              <a:rPr lang="en-US" sz="2500" dirty="0"/>
              <a:t> </a:t>
            </a:r>
            <a:r>
              <a:rPr lang="en-US" sz="2500" dirty="0" err="1"/>
              <a:t>trị</a:t>
            </a:r>
            <a:r>
              <a:rPr lang="en-US" sz="2500" dirty="0"/>
              <a:t> support. </a:t>
            </a:r>
            <a:r>
              <a:rPr lang="en-US" sz="2500" dirty="0" err="1"/>
              <a:t>Phải</a:t>
            </a:r>
            <a:r>
              <a:rPr lang="en-US" sz="2500" dirty="0"/>
              <a:t> </a:t>
            </a:r>
            <a:r>
              <a:rPr lang="en-US" sz="2500" dirty="0" err="1"/>
              <a:t>đếm</a:t>
            </a:r>
            <a:r>
              <a:rPr lang="en-US" sz="2500" dirty="0"/>
              <a:t> support </a:t>
            </a:r>
            <a:r>
              <a:rPr lang="en-US" sz="2500" dirty="0" err="1"/>
              <a:t>cho</a:t>
            </a:r>
            <a:r>
              <a:rPr lang="en-US" sz="2500" dirty="0"/>
              <a:t> </a:t>
            </a:r>
            <a:r>
              <a:rPr lang="en-US" sz="2500" dirty="0" err="1"/>
              <a:t>từng</a:t>
            </a:r>
            <a:r>
              <a:rPr lang="en-US" sz="2500" dirty="0"/>
              <a:t> </a:t>
            </a:r>
            <a:r>
              <a:rPr lang="en-US" sz="2500" dirty="0" err="1"/>
              <a:t>itemset</a:t>
            </a:r>
            <a:r>
              <a:rPr lang="en-US" sz="2500" dirty="0"/>
              <a:t>.</a:t>
            </a:r>
          </a:p>
          <a:p>
            <a:pPr marL="457200" indent="-457200">
              <a:buClrTx/>
              <a:buFont typeface="+mj-lt"/>
              <a:buAutoNum type="alphaLcPeriod" startAt="2"/>
            </a:pPr>
            <a:r>
              <a:rPr lang="en-US" sz="2800" b="1" i="1" dirty="0" err="1"/>
              <a:t>Sử</a:t>
            </a:r>
            <a:r>
              <a:rPr lang="en-US" sz="2800" b="1" i="1" dirty="0"/>
              <a:t> </a:t>
            </a:r>
            <a:r>
              <a:rPr lang="en-US" sz="2800" b="1" i="1" dirty="0" err="1"/>
              <a:t>dụng</a:t>
            </a:r>
            <a:r>
              <a:rPr lang="en-US" sz="2800" b="1" i="1" dirty="0"/>
              <a:t> </a:t>
            </a:r>
            <a:r>
              <a:rPr lang="en-US" sz="2800" b="1" i="1" dirty="0" err="1"/>
              <a:t>Tidset</a:t>
            </a:r>
            <a:r>
              <a:rPr lang="en-US" sz="2800" b="1" i="1" dirty="0"/>
              <a:t> (</a:t>
            </a:r>
            <a:r>
              <a:rPr lang="en-US" sz="2800" b="1" i="1" dirty="0" err="1"/>
              <a:t>Mã</a:t>
            </a:r>
            <a:r>
              <a:rPr lang="en-US" sz="2800" b="1" i="1" dirty="0"/>
              <a:t> </a:t>
            </a:r>
            <a:r>
              <a:rPr lang="en-US" sz="2800" b="1" i="1" dirty="0" err="1"/>
              <a:t>giao</a:t>
            </a:r>
            <a:r>
              <a:rPr lang="en-US" sz="2800" b="1" i="1" dirty="0"/>
              <a:t> </a:t>
            </a:r>
            <a:r>
              <a:rPr lang="en-US" sz="2800" b="1" i="1" dirty="0" err="1"/>
              <a:t>tác</a:t>
            </a:r>
            <a:r>
              <a:rPr lang="en-US" sz="2800" b="1" i="1" dirty="0"/>
              <a:t>)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2500" dirty="0"/>
              <a:t> </a:t>
            </a:r>
            <a:r>
              <a:rPr lang="en-US" sz="2500" dirty="0" err="1"/>
              <a:t>Tốn</a:t>
            </a:r>
            <a:r>
              <a:rPr lang="en-US" sz="2500" dirty="0"/>
              <a:t> </a:t>
            </a:r>
            <a:r>
              <a:rPr lang="en-US" sz="2500" dirty="0" err="1"/>
              <a:t>bộ</a:t>
            </a:r>
            <a:r>
              <a:rPr lang="en-US" sz="2500" dirty="0"/>
              <a:t> </a:t>
            </a:r>
            <a:r>
              <a:rPr lang="en-US" sz="2500" dirty="0" err="1"/>
              <a:t>nhớ</a:t>
            </a:r>
            <a:r>
              <a:rPr lang="en-US" sz="2500" dirty="0"/>
              <a:t> </a:t>
            </a:r>
            <a:r>
              <a:rPr lang="en-US" sz="2500" dirty="0" err="1"/>
              <a:t>lưu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mã</a:t>
            </a:r>
            <a:r>
              <a:rPr lang="en-US" sz="2500" dirty="0"/>
              <a:t> </a:t>
            </a:r>
            <a:r>
              <a:rPr lang="en-US" sz="2500" dirty="0" err="1"/>
              <a:t>giao</a:t>
            </a:r>
            <a:r>
              <a:rPr lang="en-US" sz="2500" dirty="0"/>
              <a:t> </a:t>
            </a:r>
            <a:r>
              <a:rPr lang="en-US" sz="2500" dirty="0" err="1"/>
              <a:t>tác</a:t>
            </a:r>
            <a:r>
              <a:rPr lang="en-US" sz="2500" dirty="0"/>
              <a:t> </a:t>
            </a:r>
            <a:r>
              <a:rPr lang="en-US" sz="2500" dirty="0" err="1"/>
              <a:t>cho</a:t>
            </a:r>
            <a:r>
              <a:rPr lang="en-US" sz="2500" dirty="0"/>
              <a:t> </a:t>
            </a:r>
            <a:r>
              <a:rPr lang="en-US" sz="2500" dirty="0" err="1"/>
              <a:t>từng</a:t>
            </a:r>
            <a:r>
              <a:rPr lang="en-US" sz="2500" dirty="0"/>
              <a:t> </a:t>
            </a:r>
            <a:r>
              <a:rPr lang="en-US" sz="2500" dirty="0" err="1"/>
              <a:t>itemset</a:t>
            </a:r>
            <a:r>
              <a:rPr lang="en-US" sz="2500" dirty="0"/>
              <a:t>.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2500" dirty="0"/>
              <a:t> </a:t>
            </a:r>
            <a:r>
              <a:rPr lang="en-US" sz="2500" dirty="0" err="1"/>
              <a:t>Duyệt</a:t>
            </a:r>
            <a:r>
              <a:rPr lang="en-US" sz="2500" dirty="0"/>
              <a:t> CSDL </a:t>
            </a:r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lần</a:t>
            </a:r>
            <a:r>
              <a:rPr lang="en-US" sz="2500" dirty="0"/>
              <a:t>. </a:t>
            </a:r>
            <a:r>
              <a:rPr lang="en-US" sz="2500" dirty="0" err="1"/>
              <a:t>Tính</a:t>
            </a:r>
            <a:r>
              <a:rPr lang="en-US" sz="2500" dirty="0"/>
              <a:t> support </a:t>
            </a:r>
            <a:r>
              <a:rPr lang="en-US" sz="2500" dirty="0" err="1"/>
              <a:t>bằng</a:t>
            </a:r>
            <a:r>
              <a:rPr lang="en-US" sz="2500" dirty="0"/>
              <a:t> </a:t>
            </a:r>
            <a:r>
              <a:rPr lang="en-US" sz="2500" dirty="0" err="1"/>
              <a:t>phép</a:t>
            </a:r>
            <a:r>
              <a:rPr lang="en-US" sz="2500" dirty="0"/>
              <a:t> </a:t>
            </a:r>
            <a:r>
              <a:rPr lang="en-US" sz="2500" dirty="0" err="1"/>
              <a:t>toán</a:t>
            </a:r>
            <a:r>
              <a:rPr lang="en-US" sz="2500" dirty="0"/>
              <a:t> </a:t>
            </a:r>
            <a:r>
              <a:rPr lang="en-US" sz="2500" dirty="0" err="1"/>
              <a:t>giao</a:t>
            </a:r>
            <a:r>
              <a:rPr lang="en-US" sz="2500" dirty="0"/>
              <a:t> (intersection).</a:t>
            </a:r>
          </a:p>
          <a:p>
            <a:pPr marL="457200" indent="-457200">
              <a:buClrTx/>
              <a:buFont typeface="+mj-lt"/>
              <a:buAutoNum type="alphaLcPeriod" startAt="3"/>
            </a:pPr>
            <a:r>
              <a:rPr lang="en-US" sz="2800" b="1" i="1" dirty="0" err="1"/>
              <a:t>Sử</a:t>
            </a:r>
            <a:r>
              <a:rPr lang="en-US" sz="2800" b="1" i="1" dirty="0"/>
              <a:t> </a:t>
            </a:r>
            <a:r>
              <a:rPr lang="en-US" sz="2800" b="1" i="1" dirty="0" err="1"/>
              <a:t>dụng</a:t>
            </a:r>
            <a:r>
              <a:rPr lang="en-US" sz="2800" b="1" i="1" dirty="0"/>
              <a:t> </a:t>
            </a:r>
            <a:r>
              <a:rPr lang="en-US" sz="2800" b="1" i="1" dirty="0" err="1"/>
              <a:t>Bitvector</a:t>
            </a:r>
            <a:r>
              <a:rPr lang="en-US" sz="2800" b="1" i="1" dirty="0"/>
              <a:t> (vector </a:t>
            </a:r>
            <a:r>
              <a:rPr lang="en-US" sz="2800" b="1" i="1" dirty="0" err="1"/>
              <a:t>nhị</a:t>
            </a:r>
            <a:r>
              <a:rPr lang="en-US" sz="2800" b="1" i="1" dirty="0"/>
              <a:t> </a:t>
            </a:r>
            <a:r>
              <a:rPr lang="en-US" sz="2800" b="1" i="1" dirty="0" err="1"/>
              <a:t>phân</a:t>
            </a:r>
            <a:r>
              <a:rPr lang="en-US" sz="2800" b="1" i="1" dirty="0"/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500" dirty="0"/>
              <a:t> </a:t>
            </a:r>
            <a:r>
              <a:rPr lang="en-US" sz="2500" dirty="0" err="1"/>
              <a:t>Tính</a:t>
            </a:r>
            <a:r>
              <a:rPr lang="en-US" sz="2500" dirty="0"/>
              <a:t> </a:t>
            </a:r>
            <a:r>
              <a:rPr lang="en-US" sz="2500" dirty="0" err="1"/>
              <a:t>toán</a:t>
            </a:r>
            <a:r>
              <a:rPr lang="en-US" sz="2500" dirty="0"/>
              <a:t> support </a:t>
            </a:r>
            <a:r>
              <a:rPr lang="en-US" sz="2500" dirty="0" err="1"/>
              <a:t>nhanh</a:t>
            </a:r>
            <a:r>
              <a:rPr lang="en-US" sz="2500" dirty="0"/>
              <a:t> </a:t>
            </a:r>
            <a:r>
              <a:rPr lang="en-US" sz="2500" dirty="0" err="1"/>
              <a:t>bằng</a:t>
            </a:r>
            <a:r>
              <a:rPr lang="en-US" sz="2500" dirty="0"/>
              <a:t> </a:t>
            </a:r>
            <a:r>
              <a:rPr lang="en-US" sz="2500" dirty="0" err="1"/>
              <a:t>phép</a:t>
            </a:r>
            <a:r>
              <a:rPr lang="en-US" sz="2500" dirty="0"/>
              <a:t> </a:t>
            </a:r>
            <a:r>
              <a:rPr lang="en-US" sz="2500" dirty="0" err="1"/>
              <a:t>toán</a:t>
            </a:r>
            <a:r>
              <a:rPr lang="en-US" sz="2500" dirty="0"/>
              <a:t> AND.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243-A8A4-4A4B-869C-8FDBC7E4D224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khoa học máy tính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8B6B-8E55-4AAA-B081-1956331921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3.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phương</a:t>
            </a:r>
            <a:r>
              <a:rPr lang="en-US" sz="4000" b="1" dirty="0"/>
              <a:t> </a:t>
            </a:r>
            <a:r>
              <a:rPr lang="en-US" sz="4000" b="1" dirty="0" err="1"/>
              <a:t>pháp</a:t>
            </a:r>
            <a:r>
              <a:rPr lang="en-US" sz="4000" b="1" dirty="0"/>
              <a:t> </a:t>
            </a:r>
            <a:r>
              <a:rPr lang="en-US" sz="4000" b="1" dirty="0" err="1"/>
              <a:t>biểu</a:t>
            </a:r>
            <a:r>
              <a:rPr lang="en-US" sz="4000" b="1" dirty="0"/>
              <a:t> </a:t>
            </a:r>
            <a:r>
              <a:rPr lang="en-US" sz="4000" b="1" dirty="0" err="1"/>
              <a:t>diễn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724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25FFB27-5DED-4C88-8A5B-7BD60858C88B}" type="slidenum">
              <a:rPr kumimoji="0" lang="en-US" altLang="zh-TW"/>
              <a:pPr/>
              <a:t>8</a:t>
            </a:fld>
            <a:endParaRPr kumimoji="0" lang="en-US" altLang="zh-TW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21708" y="287555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4.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Eclat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3775" y="1845734"/>
                <a:ext cx="7747835" cy="441858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0.</a:t>
                </a:r>
                <a:r>
                  <a:rPr lang="en-US" sz="3000" b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b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Eclat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([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]):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1. for all 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pPr marL="109728" lvl="1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2.	</a:t>
                </a:r>
                <a:r>
                  <a:rPr lang="en-US" sz="28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sz="28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sz="28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ea typeface="Tiffany" panose="02020500000000000000" pitchFamily="18" charset="0"/>
                  <a:cs typeface="Times New Roman" panose="02020603050405020304" pitchFamily="18" charset="0"/>
                </a:endParaRPr>
              </a:p>
              <a:p>
                <a:pPr marL="0">
                  <a:spcBef>
                    <a:spcPts val="200"/>
                  </a:spcBef>
                </a:pP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3.	for all </a:t>
                </a:r>
                <a:r>
                  <a:rPr lang="en-US" sz="3000" i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i="1" baseline="-25000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j &gt; </a:t>
                </a:r>
                <a:r>
                  <a:rPr lang="en-US" sz="3000" i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4.		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i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i="1" baseline="-25000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;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5.		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= t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000" i="1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i="1" baseline="-25000" dirty="0" err="1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6.		if </a:t>
                </a:r>
                <a:r>
                  <a:rPr lang="en-US" sz="3000" dirty="0"/>
                  <a:t>σ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b="1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min_sup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then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7.			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0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0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{R}; 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30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|R|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= F</a:t>
                </a:r>
                <a:r>
                  <a:rPr lang="en-US" sz="30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|R|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};</a:t>
                </a:r>
              </a:p>
              <a:p>
                <a:pPr marL="0">
                  <a:spcBef>
                    <a:spcPts val="200"/>
                  </a:spcBef>
                </a:pP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8. for all 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0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en-US" sz="3000" b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Eclat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000" i="1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000" i="1" baseline="-25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dirty="0">
                    <a:latin typeface="Times New Roman" panose="02020603050405020304" pitchFamily="18" charset="0"/>
                    <a:ea typeface="Tiffany" panose="02020500000000000000" pitchFamily="18" charset="0"/>
                    <a:cs typeface="Times New Roman" panose="02020603050405020304" pitchFamily="18" charset="0"/>
                  </a:rPr>
                  <a:t>);</a:t>
                </a:r>
              </a:p>
            </p:txBody>
          </p:sp>
        </mc:Choice>
        <mc:Fallback xmlns="">
          <p:sp>
            <p:nvSpPr>
              <p:cNvPr id="5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3775" y="1845734"/>
                <a:ext cx="7747835" cy="4418588"/>
              </a:xfrm>
              <a:blipFill rotWithShape="0">
                <a:blip r:embed="rId2"/>
                <a:stretch>
                  <a:fillRect l="-1731" t="-2759" b="-2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31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25FFB27-5DED-4C88-8A5B-7BD60858C88B}" type="slidenum">
              <a:rPr kumimoji="0" lang="en-US" altLang="zh-TW"/>
              <a:pPr/>
              <a:t>9</a:t>
            </a:fld>
            <a:endParaRPr kumimoji="0" lang="en-US" altLang="zh-TW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220568" y="1840419"/>
            <a:ext cx="601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 dirty="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26431" y="5801625"/>
            <a:ext cx="124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 dirty="0">
                <a:solidFill>
                  <a:srgbClr val="FF6600"/>
                </a:solidFill>
              </a:rPr>
              <a:t>A</a:t>
            </a:r>
            <a:r>
              <a:rPr lang="vi-VN" altLang="zh-TW" sz="1400" b="1" dirty="0">
                <a:solidFill>
                  <a:srgbClr val="FF6600"/>
                </a:solidFill>
              </a:rPr>
              <a:t>CTW</a:t>
            </a:r>
            <a:r>
              <a:rPr lang="en-US" altLang="zh-TW" sz="1400" b="1" dirty="0">
                <a:solidFill>
                  <a:srgbClr val="FF6600"/>
                </a:solidFill>
              </a:rPr>
              <a:t> x 135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326431" y="3973227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 dirty="0">
                <a:solidFill>
                  <a:srgbClr val="CC0027"/>
                </a:solidFill>
              </a:rPr>
              <a:t>A</a:t>
            </a:r>
            <a:r>
              <a:rPr lang="vi-VN" altLang="zh-TW" sz="1400" b="1" dirty="0">
                <a:solidFill>
                  <a:srgbClr val="CC0027"/>
                </a:solidFill>
              </a:rPr>
              <a:t>C</a:t>
            </a:r>
            <a:r>
              <a:rPr lang="en-US" altLang="zh-TW" sz="1400" b="1" dirty="0">
                <a:solidFill>
                  <a:srgbClr val="CC0027"/>
                </a:solidFill>
              </a:rPr>
              <a:t> x 1345</a:t>
            </a: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1345606" y="3973227"/>
            <a:ext cx="9412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 dirty="0">
                <a:solidFill>
                  <a:srgbClr val="CC0027"/>
                </a:solidFill>
              </a:rPr>
              <a:t>A</a:t>
            </a:r>
            <a:r>
              <a:rPr lang="vi-VN" altLang="zh-TW" sz="1400" b="1" dirty="0">
                <a:solidFill>
                  <a:srgbClr val="CC0027"/>
                </a:solidFill>
              </a:rPr>
              <a:t>T</a:t>
            </a:r>
            <a:r>
              <a:rPr lang="en-US" altLang="zh-TW" sz="1400" b="1" dirty="0">
                <a:solidFill>
                  <a:srgbClr val="CC0027"/>
                </a:solidFill>
              </a:rPr>
              <a:t> x 135</a:t>
            </a: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2302868" y="3973227"/>
            <a:ext cx="10708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 dirty="0">
                <a:solidFill>
                  <a:srgbClr val="CC0027"/>
                </a:solidFill>
              </a:rPr>
              <a:t>A</a:t>
            </a:r>
            <a:r>
              <a:rPr lang="vi-VN" altLang="zh-TW" sz="1400" b="1" dirty="0">
                <a:solidFill>
                  <a:srgbClr val="CC0027"/>
                </a:solidFill>
              </a:rPr>
              <a:t>W</a:t>
            </a:r>
            <a:r>
              <a:rPr lang="en-US" altLang="zh-TW" sz="1400" b="1" dirty="0">
                <a:solidFill>
                  <a:srgbClr val="CC0027"/>
                </a:solidFill>
              </a:rPr>
              <a:t> x 1345</a:t>
            </a:r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>
            <a:off x="4822231" y="3333464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Text Box 19"/>
          <p:cNvSpPr txBox="1">
            <a:spLocks noChangeArrowheads="1"/>
          </p:cNvSpPr>
          <p:nvPr/>
        </p:nvSpPr>
        <p:spPr bwMode="auto">
          <a:xfrm>
            <a:off x="6422431" y="3973227"/>
            <a:ext cx="9316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 dirty="0">
                <a:solidFill>
                  <a:srgbClr val="009900"/>
                </a:solidFill>
              </a:rPr>
              <a:t>CE x 245</a:t>
            </a:r>
          </a:p>
        </p:txBody>
      </p:sp>
      <p:sp>
        <p:nvSpPr>
          <p:cNvPr id="11284" name="Text Box 24"/>
          <p:cNvSpPr txBox="1">
            <a:spLocks noChangeArrowheads="1"/>
          </p:cNvSpPr>
          <p:nvPr/>
        </p:nvSpPr>
        <p:spPr bwMode="auto">
          <a:xfrm>
            <a:off x="7711481" y="3951002"/>
            <a:ext cx="9813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400" b="1" dirty="0">
                <a:solidFill>
                  <a:srgbClr val="FF9900"/>
                </a:solidFill>
              </a:rPr>
              <a:t>TW</a:t>
            </a:r>
            <a:r>
              <a:rPr lang="en-US" altLang="zh-TW" sz="1400" b="1" dirty="0">
                <a:solidFill>
                  <a:srgbClr val="FF9900"/>
                </a:solidFill>
              </a:rPr>
              <a:t> x 135</a:t>
            </a:r>
          </a:p>
        </p:txBody>
      </p:sp>
      <p:sp>
        <p:nvSpPr>
          <p:cNvPr id="11288" name="Text Box 29"/>
          <p:cNvSpPr txBox="1">
            <a:spLocks noChangeArrowheads="1"/>
          </p:cNvSpPr>
          <p:nvPr/>
        </p:nvSpPr>
        <p:spPr bwMode="auto">
          <a:xfrm>
            <a:off x="326431" y="5025739"/>
            <a:ext cx="10711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 dirty="0">
                <a:solidFill>
                  <a:srgbClr val="FF0000"/>
                </a:solidFill>
              </a:rPr>
              <a:t>A</a:t>
            </a:r>
            <a:r>
              <a:rPr lang="vi-VN" altLang="zh-TW" sz="1400" b="1" dirty="0">
                <a:solidFill>
                  <a:srgbClr val="FF0000"/>
                </a:solidFill>
              </a:rPr>
              <a:t>CT</a:t>
            </a:r>
            <a:r>
              <a:rPr lang="en-US" altLang="zh-TW" sz="1400" b="1" dirty="0">
                <a:solidFill>
                  <a:srgbClr val="FF0000"/>
                </a:solidFill>
              </a:rPr>
              <a:t> x 135</a:t>
            </a:r>
          </a:p>
        </p:txBody>
      </p:sp>
      <p:sp>
        <p:nvSpPr>
          <p:cNvPr id="11289" name="Text Box 30"/>
          <p:cNvSpPr txBox="1">
            <a:spLocks noChangeArrowheads="1"/>
          </p:cNvSpPr>
          <p:nvPr/>
        </p:nvSpPr>
        <p:spPr bwMode="auto">
          <a:xfrm>
            <a:off x="1412281" y="5009864"/>
            <a:ext cx="12105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 dirty="0">
                <a:solidFill>
                  <a:srgbClr val="FF0000"/>
                </a:solidFill>
              </a:rPr>
              <a:t>A</a:t>
            </a:r>
            <a:r>
              <a:rPr lang="vi-VN" altLang="zh-TW" sz="1400" b="1" dirty="0">
                <a:solidFill>
                  <a:srgbClr val="FF0000"/>
                </a:solidFill>
              </a:rPr>
              <a:t>CW</a:t>
            </a:r>
            <a:r>
              <a:rPr lang="en-US" altLang="zh-TW" sz="1400" b="1" dirty="0">
                <a:solidFill>
                  <a:srgbClr val="FF0000"/>
                </a:solidFill>
              </a:rPr>
              <a:t> x 1345</a:t>
            </a:r>
          </a:p>
        </p:txBody>
      </p:sp>
      <p:sp>
        <p:nvSpPr>
          <p:cNvPr id="11294" name="Text Box 36"/>
          <p:cNvSpPr txBox="1">
            <a:spLocks noChangeArrowheads="1"/>
          </p:cNvSpPr>
          <p:nvPr/>
        </p:nvSpPr>
        <p:spPr bwMode="auto">
          <a:xfrm>
            <a:off x="2764831" y="5025739"/>
            <a:ext cx="1111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 dirty="0">
                <a:solidFill>
                  <a:srgbClr val="FF0000"/>
                </a:solidFill>
              </a:rPr>
              <a:t>A</a:t>
            </a:r>
            <a:r>
              <a:rPr lang="vi-VN" altLang="zh-TW" sz="1400" b="1" dirty="0">
                <a:solidFill>
                  <a:srgbClr val="FF0000"/>
                </a:solidFill>
              </a:rPr>
              <a:t>TW</a:t>
            </a:r>
            <a:r>
              <a:rPr lang="en-US" altLang="zh-TW" sz="1400" b="1" dirty="0">
                <a:solidFill>
                  <a:srgbClr val="FF0000"/>
                </a:solidFill>
              </a:rPr>
              <a:t> x 135</a:t>
            </a:r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252443" y="3973227"/>
            <a:ext cx="11801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400" b="1" dirty="0">
                <a:solidFill>
                  <a:srgbClr val="0099CC"/>
                </a:solidFill>
              </a:rPr>
              <a:t>CW</a:t>
            </a:r>
            <a:r>
              <a:rPr lang="en-US" altLang="zh-TW" sz="1400" b="1" dirty="0">
                <a:solidFill>
                  <a:srgbClr val="0099CC"/>
                </a:solidFill>
              </a:rPr>
              <a:t> x 12345</a:t>
            </a:r>
          </a:p>
        </p:txBody>
      </p:sp>
      <p:sp>
        <p:nvSpPr>
          <p:cNvPr id="11299" name="Text Box 42"/>
          <p:cNvSpPr txBox="1">
            <a:spLocks noChangeArrowheads="1"/>
          </p:cNvSpPr>
          <p:nvPr/>
        </p:nvSpPr>
        <p:spPr bwMode="auto">
          <a:xfrm>
            <a:off x="4268193" y="3973227"/>
            <a:ext cx="10406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400" b="1" dirty="0">
                <a:solidFill>
                  <a:srgbClr val="0099CC"/>
                </a:solidFill>
              </a:rPr>
              <a:t>CT</a:t>
            </a:r>
            <a:r>
              <a:rPr lang="en-US" altLang="zh-TW" sz="1400" b="1" dirty="0">
                <a:solidFill>
                  <a:srgbClr val="0099CC"/>
                </a:solidFill>
              </a:rPr>
              <a:t> x 1356</a:t>
            </a:r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3333156" y="3973227"/>
            <a:ext cx="10406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400" b="1" dirty="0">
                <a:solidFill>
                  <a:srgbClr val="0099CC"/>
                </a:solidFill>
              </a:rPr>
              <a:t>CD</a:t>
            </a:r>
            <a:r>
              <a:rPr lang="en-US" altLang="zh-TW" sz="1400" b="1" dirty="0">
                <a:solidFill>
                  <a:srgbClr val="0099CC"/>
                </a:solidFill>
              </a:rPr>
              <a:t> x 2456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4136431" y="5009864"/>
            <a:ext cx="1111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400" b="1" dirty="0">
                <a:solidFill>
                  <a:srgbClr val="5D9FFF"/>
                </a:solidFill>
              </a:rPr>
              <a:t>CDW</a:t>
            </a:r>
            <a:r>
              <a:rPr lang="en-US" altLang="zh-TW" sz="1400" b="1" dirty="0">
                <a:solidFill>
                  <a:srgbClr val="5D9FFF"/>
                </a:solidFill>
              </a:rPr>
              <a:t> x 245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508031" y="5009864"/>
            <a:ext cx="1111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400" b="1" dirty="0">
                <a:solidFill>
                  <a:srgbClr val="5D9FFF"/>
                </a:solidFill>
              </a:rPr>
              <a:t>CTW</a:t>
            </a:r>
            <a:r>
              <a:rPr lang="en-US" altLang="zh-TW" sz="1400" b="1" dirty="0">
                <a:solidFill>
                  <a:srgbClr val="5D9FFF"/>
                </a:solidFill>
              </a:rPr>
              <a:t> x 135</a:t>
            </a:r>
          </a:p>
        </p:txBody>
      </p:sp>
      <p:sp>
        <p:nvSpPr>
          <p:cNvPr id="11314" name="Text Box 58"/>
          <p:cNvSpPr txBox="1">
            <a:spLocks noChangeArrowheads="1"/>
          </p:cNvSpPr>
          <p:nvPr/>
        </p:nvSpPr>
        <p:spPr bwMode="auto">
          <a:xfrm>
            <a:off x="859831" y="2892139"/>
            <a:ext cx="1008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>
                <a:solidFill>
                  <a:srgbClr val="A50021"/>
                </a:solidFill>
              </a:rPr>
              <a:t>A x 1345</a:t>
            </a:r>
          </a:p>
        </p:txBody>
      </p:sp>
      <p:sp>
        <p:nvSpPr>
          <p:cNvPr id="11315" name="Text Box 59"/>
          <p:cNvSpPr txBox="1">
            <a:spLocks noChangeArrowheads="1"/>
          </p:cNvSpPr>
          <p:nvPr/>
        </p:nvSpPr>
        <p:spPr bwMode="auto">
          <a:xfrm>
            <a:off x="2521943" y="2879439"/>
            <a:ext cx="12442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600" b="1" dirty="0">
                <a:solidFill>
                  <a:srgbClr val="003399"/>
                </a:solidFill>
              </a:rPr>
              <a:t>C</a:t>
            </a:r>
            <a:r>
              <a:rPr lang="en-US" altLang="zh-TW" sz="1600" b="1" dirty="0">
                <a:solidFill>
                  <a:srgbClr val="003399"/>
                </a:solidFill>
              </a:rPr>
              <a:t> x 123456</a:t>
            </a:r>
          </a:p>
        </p:txBody>
      </p:sp>
      <p:sp>
        <p:nvSpPr>
          <p:cNvPr id="11316" name="Text Box 60"/>
          <p:cNvSpPr txBox="1">
            <a:spLocks noChangeArrowheads="1"/>
          </p:cNvSpPr>
          <p:nvPr/>
        </p:nvSpPr>
        <p:spPr bwMode="auto">
          <a:xfrm>
            <a:off x="4288831" y="2879439"/>
            <a:ext cx="10166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600" b="1" dirty="0">
                <a:solidFill>
                  <a:srgbClr val="008000"/>
                </a:solidFill>
              </a:rPr>
              <a:t>D</a:t>
            </a:r>
            <a:r>
              <a:rPr lang="en-US" altLang="zh-TW" sz="1600" b="1" dirty="0">
                <a:solidFill>
                  <a:srgbClr val="008000"/>
                </a:solidFill>
              </a:rPr>
              <a:t> x 2456</a:t>
            </a:r>
          </a:p>
        </p:txBody>
      </p:sp>
      <p:sp>
        <p:nvSpPr>
          <p:cNvPr id="11317" name="Text Box 61"/>
          <p:cNvSpPr txBox="1">
            <a:spLocks noChangeArrowheads="1"/>
          </p:cNvSpPr>
          <p:nvPr/>
        </p:nvSpPr>
        <p:spPr bwMode="auto">
          <a:xfrm>
            <a:off x="5817593" y="2879439"/>
            <a:ext cx="10166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600" b="1" dirty="0">
                <a:solidFill>
                  <a:srgbClr val="FF9900"/>
                </a:solidFill>
              </a:rPr>
              <a:t>T</a:t>
            </a:r>
            <a:r>
              <a:rPr lang="en-US" altLang="zh-TW" sz="1600" b="1" dirty="0">
                <a:solidFill>
                  <a:srgbClr val="FF9900"/>
                </a:solidFill>
              </a:rPr>
              <a:t> x 1356</a:t>
            </a:r>
          </a:p>
        </p:txBody>
      </p:sp>
      <p:sp>
        <p:nvSpPr>
          <p:cNvPr id="11318" name="Text Box 62"/>
          <p:cNvSpPr txBox="1">
            <a:spLocks noChangeArrowheads="1"/>
          </p:cNvSpPr>
          <p:nvPr/>
        </p:nvSpPr>
        <p:spPr bwMode="auto">
          <a:xfrm>
            <a:off x="7549556" y="2879439"/>
            <a:ext cx="11769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vi-VN" altLang="zh-TW" sz="1600" b="1" dirty="0"/>
              <a:t>W</a:t>
            </a:r>
            <a:r>
              <a:rPr lang="en-US" altLang="zh-TW" sz="1600" b="1" dirty="0"/>
              <a:t> x 12345</a:t>
            </a:r>
          </a:p>
        </p:txBody>
      </p:sp>
      <p:sp>
        <p:nvSpPr>
          <p:cNvPr id="11320" name="Text Box 71"/>
          <p:cNvSpPr txBox="1">
            <a:spLocks noChangeArrowheads="1"/>
          </p:cNvSpPr>
          <p:nvPr/>
        </p:nvSpPr>
        <p:spPr bwMode="auto">
          <a:xfrm>
            <a:off x="5739155" y="5753970"/>
            <a:ext cx="3280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cs typeface="Arial" panose="020B0604020202020204" pitchFamily="34" charset="0"/>
              </a:rPr>
              <a:t>Minimum support count = 3</a:t>
            </a: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21708" y="287555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4.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Eclat</a:t>
            </a:r>
            <a:endParaRPr lang="en-US" dirty="0"/>
          </a:p>
        </p:txBody>
      </p:sp>
      <p:cxnSp>
        <p:nvCxnSpPr>
          <p:cNvPr id="5" name="Straight Arrow Connector 4"/>
          <p:cNvCxnSpPr>
            <a:stCxn id="11268" idx="2"/>
            <a:endCxn id="11314" idx="0"/>
          </p:cNvCxnSpPr>
          <p:nvPr/>
        </p:nvCxnSpPr>
        <p:spPr>
          <a:xfrm flipH="1">
            <a:off x="1363862" y="2176969"/>
            <a:ext cx="3157538" cy="715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268" idx="2"/>
            <a:endCxn id="11315" idx="0"/>
          </p:cNvCxnSpPr>
          <p:nvPr/>
        </p:nvCxnSpPr>
        <p:spPr>
          <a:xfrm flipH="1">
            <a:off x="3144069" y="2176969"/>
            <a:ext cx="1377331" cy="70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1268" idx="2"/>
            <a:endCxn id="11316" idx="0"/>
          </p:cNvCxnSpPr>
          <p:nvPr/>
        </p:nvCxnSpPr>
        <p:spPr>
          <a:xfrm>
            <a:off x="4521400" y="2176969"/>
            <a:ext cx="275744" cy="70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1268" idx="2"/>
            <a:endCxn id="11317" idx="0"/>
          </p:cNvCxnSpPr>
          <p:nvPr/>
        </p:nvCxnSpPr>
        <p:spPr>
          <a:xfrm>
            <a:off x="4521400" y="2176969"/>
            <a:ext cx="1804506" cy="70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1268" idx="2"/>
            <a:endCxn id="11318" idx="0"/>
          </p:cNvCxnSpPr>
          <p:nvPr/>
        </p:nvCxnSpPr>
        <p:spPr>
          <a:xfrm>
            <a:off x="4521400" y="2176969"/>
            <a:ext cx="3616619" cy="70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314" idx="2"/>
            <a:endCxn id="11271" idx="0"/>
          </p:cNvCxnSpPr>
          <p:nvPr/>
        </p:nvCxnSpPr>
        <p:spPr>
          <a:xfrm flipH="1">
            <a:off x="842369" y="3228689"/>
            <a:ext cx="521493" cy="744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1314" idx="2"/>
            <a:endCxn id="11272" idx="0"/>
          </p:cNvCxnSpPr>
          <p:nvPr/>
        </p:nvCxnSpPr>
        <p:spPr>
          <a:xfrm>
            <a:off x="1363862" y="3228689"/>
            <a:ext cx="452386" cy="744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314" idx="2"/>
            <a:endCxn id="11273" idx="0"/>
          </p:cNvCxnSpPr>
          <p:nvPr/>
        </p:nvCxnSpPr>
        <p:spPr>
          <a:xfrm>
            <a:off x="1363862" y="3228689"/>
            <a:ext cx="1474442" cy="744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315" idx="2"/>
            <a:endCxn id="11300" idx="0"/>
          </p:cNvCxnSpPr>
          <p:nvPr/>
        </p:nvCxnSpPr>
        <p:spPr>
          <a:xfrm>
            <a:off x="3144069" y="3217993"/>
            <a:ext cx="709422" cy="7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1315" idx="2"/>
            <a:endCxn id="11299" idx="0"/>
          </p:cNvCxnSpPr>
          <p:nvPr/>
        </p:nvCxnSpPr>
        <p:spPr>
          <a:xfrm>
            <a:off x="3144069" y="3217993"/>
            <a:ext cx="1644459" cy="7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1315" idx="2"/>
            <a:endCxn id="11298" idx="0"/>
          </p:cNvCxnSpPr>
          <p:nvPr/>
        </p:nvCxnSpPr>
        <p:spPr>
          <a:xfrm>
            <a:off x="3144069" y="3217993"/>
            <a:ext cx="2698440" cy="7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1316" idx="2"/>
            <a:endCxn id="11280" idx="0"/>
          </p:cNvCxnSpPr>
          <p:nvPr/>
        </p:nvCxnSpPr>
        <p:spPr>
          <a:xfrm>
            <a:off x="4797144" y="3217993"/>
            <a:ext cx="2091120" cy="7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317" idx="2"/>
            <a:endCxn id="11284" idx="0"/>
          </p:cNvCxnSpPr>
          <p:nvPr/>
        </p:nvCxnSpPr>
        <p:spPr>
          <a:xfrm>
            <a:off x="6325906" y="3217993"/>
            <a:ext cx="1876255" cy="73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1272" idx="2"/>
            <a:endCxn id="11294" idx="0"/>
          </p:cNvCxnSpPr>
          <p:nvPr/>
        </p:nvCxnSpPr>
        <p:spPr>
          <a:xfrm>
            <a:off x="1816248" y="4281004"/>
            <a:ext cx="1504184" cy="74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1300" idx="2"/>
            <a:endCxn id="11301" idx="0"/>
          </p:cNvCxnSpPr>
          <p:nvPr/>
        </p:nvCxnSpPr>
        <p:spPr>
          <a:xfrm>
            <a:off x="3853491" y="4281004"/>
            <a:ext cx="838541" cy="72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1299" idx="2"/>
            <a:endCxn id="11302" idx="0"/>
          </p:cNvCxnSpPr>
          <p:nvPr/>
        </p:nvCxnSpPr>
        <p:spPr>
          <a:xfrm>
            <a:off x="4788528" y="4281004"/>
            <a:ext cx="1275104" cy="72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288" idx="2"/>
            <a:endCxn id="11269" idx="0"/>
          </p:cNvCxnSpPr>
          <p:nvPr/>
        </p:nvCxnSpPr>
        <p:spPr>
          <a:xfrm>
            <a:off x="861995" y="5333516"/>
            <a:ext cx="84959" cy="468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271" idx="2"/>
            <a:endCxn id="11288" idx="0"/>
          </p:cNvCxnSpPr>
          <p:nvPr/>
        </p:nvCxnSpPr>
        <p:spPr>
          <a:xfrm>
            <a:off x="842369" y="4278027"/>
            <a:ext cx="19626" cy="7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271" idx="2"/>
            <a:endCxn id="11289" idx="0"/>
          </p:cNvCxnSpPr>
          <p:nvPr/>
        </p:nvCxnSpPr>
        <p:spPr>
          <a:xfrm>
            <a:off x="842369" y="4278027"/>
            <a:ext cx="1175206" cy="731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7531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1735</TotalTime>
  <Words>3618</Words>
  <Application>Microsoft Office PowerPoint</Application>
  <PresentationFormat>On-screen Show (4:3)</PresentationFormat>
  <Paragraphs>568</Paragraphs>
  <Slides>40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 Math</vt:lpstr>
      <vt:lpstr>Symbol</vt:lpstr>
      <vt:lpstr>Times New Roman</vt:lpstr>
      <vt:lpstr>Wingdings</vt:lpstr>
      <vt:lpstr>Retrospect</vt:lpstr>
      <vt:lpstr>Equation</vt:lpstr>
      <vt:lpstr>KHAI THÁC ITEMSET PHỔ BIẾN SỬ DỤNG DIFFSET</vt:lpstr>
      <vt:lpstr>Nội dung</vt:lpstr>
      <vt:lpstr>1. Giới thiệu</vt:lpstr>
      <vt:lpstr>2. Đặt vấn đề</vt:lpstr>
      <vt:lpstr>2. Đặt vấn đề</vt:lpstr>
      <vt:lpstr>3. Các phương pháp biểu diễn</vt:lpstr>
      <vt:lpstr>3. Các phương pháp biểu diễn</vt:lpstr>
      <vt:lpstr>PowerPoint Presentation</vt:lpstr>
      <vt:lpstr>PowerPoint Presentation</vt:lpstr>
      <vt:lpstr>5. Sử dụng Diffset (1)</vt:lpstr>
      <vt:lpstr>5. Sử dụng Diffset (2)</vt:lpstr>
      <vt:lpstr>5. Sử dụng Diffset (3)</vt:lpstr>
      <vt:lpstr>5. Sử dụng Diffset (4)</vt:lpstr>
      <vt:lpstr>5. Sử dụng Diffset (5)</vt:lpstr>
      <vt:lpstr>5. Sử dụng Diffset (5)</vt:lpstr>
      <vt:lpstr>5. Sử dụng Diffset (5)</vt:lpstr>
      <vt:lpstr>PowerPoint Presentation</vt:lpstr>
      <vt:lpstr>5. Sử dụng Diffset (6) (So sánh Tidsets và Diffsets)</vt:lpstr>
      <vt:lpstr>5. Sử dụng Diffset (5) (So sánh Tidsets và Diffsets)</vt:lpstr>
      <vt:lpstr>5. Sử dụng Diffset (7)</vt:lpstr>
      <vt:lpstr>5. Sử dụng Diffset (7)</vt:lpstr>
      <vt:lpstr>5. Sử dụng Diffset (7)</vt:lpstr>
      <vt:lpstr>6. Thuật toán dEclat</vt:lpstr>
      <vt:lpstr>6. Thuật toán dEclat</vt:lpstr>
      <vt:lpstr>6. Thuật toán dCharm</vt:lpstr>
      <vt:lpstr>6. Thuật toán dCharm</vt:lpstr>
      <vt:lpstr>PowerPoint Presentation</vt:lpstr>
      <vt:lpstr>6. Thuật toán dGenMax</vt:lpstr>
      <vt:lpstr>6. Thuật toán dGenMax</vt:lpstr>
      <vt:lpstr>7. So sánh Tidset và Diffset</vt:lpstr>
      <vt:lpstr>7. So sánh Tidset và Diffset</vt:lpstr>
      <vt:lpstr>7. So sánh Tidset và Diffset</vt:lpstr>
      <vt:lpstr>7. So sánh Tidset và Diffset</vt:lpstr>
      <vt:lpstr>7. So sánh Tidset và Diffset</vt:lpstr>
      <vt:lpstr>7. So sánh Tidset và Diffset</vt:lpstr>
      <vt:lpstr>PowerPoint Presentation</vt:lpstr>
      <vt:lpstr>7. So sánh Tidset và Diffset</vt:lpstr>
      <vt:lpstr>8. Nhận xét</vt:lpstr>
      <vt:lpstr>Tài liệu tham khảo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HuuPhuc</dc:creator>
  <cp:lastModifiedBy>Lê Hoài Bắc</cp:lastModifiedBy>
  <cp:revision>365</cp:revision>
  <dcterms:created xsi:type="dcterms:W3CDTF">2014-09-16T05:31:50Z</dcterms:created>
  <dcterms:modified xsi:type="dcterms:W3CDTF">2022-11-04T08:29:15Z</dcterms:modified>
</cp:coreProperties>
</file>