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9"/>
  </p:notesMasterIdLst>
  <p:sldIdLst>
    <p:sldId id="256" r:id="rId2"/>
    <p:sldId id="257" r:id="rId3"/>
    <p:sldId id="258" r:id="rId4"/>
    <p:sldId id="297" r:id="rId5"/>
    <p:sldId id="298" r:id="rId6"/>
    <p:sldId id="301" r:id="rId7"/>
    <p:sldId id="302" r:id="rId8"/>
    <p:sldId id="303" r:id="rId9"/>
    <p:sldId id="304" r:id="rId10"/>
    <p:sldId id="300" r:id="rId11"/>
    <p:sldId id="305" r:id="rId12"/>
    <p:sldId id="347" r:id="rId13"/>
    <p:sldId id="348" r:id="rId14"/>
    <p:sldId id="349" r:id="rId15"/>
    <p:sldId id="350" r:id="rId16"/>
    <p:sldId id="351" r:id="rId17"/>
    <p:sldId id="352" r:id="rId18"/>
    <p:sldId id="259" r:id="rId19"/>
    <p:sldId id="306" r:id="rId20"/>
    <p:sldId id="307" r:id="rId21"/>
    <p:sldId id="308" r:id="rId22"/>
    <p:sldId id="314" r:id="rId23"/>
    <p:sldId id="309" r:id="rId24"/>
    <p:sldId id="354" r:id="rId25"/>
    <p:sldId id="310" r:id="rId26"/>
    <p:sldId id="312" r:id="rId27"/>
    <p:sldId id="313" r:id="rId28"/>
    <p:sldId id="315" r:id="rId29"/>
    <p:sldId id="353" r:id="rId30"/>
    <p:sldId id="316" r:id="rId31"/>
    <p:sldId id="317" r:id="rId32"/>
    <p:sldId id="318" r:id="rId33"/>
    <p:sldId id="319" r:id="rId34"/>
    <p:sldId id="321" r:id="rId35"/>
    <p:sldId id="320" r:id="rId36"/>
    <p:sldId id="322" r:id="rId37"/>
    <p:sldId id="323" r:id="rId38"/>
    <p:sldId id="324" r:id="rId39"/>
    <p:sldId id="325" r:id="rId40"/>
    <p:sldId id="327" r:id="rId41"/>
    <p:sldId id="326" r:id="rId42"/>
    <p:sldId id="332" r:id="rId43"/>
    <p:sldId id="328" r:id="rId44"/>
    <p:sldId id="330" r:id="rId45"/>
    <p:sldId id="335" r:id="rId46"/>
    <p:sldId id="336" r:id="rId47"/>
    <p:sldId id="338" r:id="rId48"/>
    <p:sldId id="339" r:id="rId49"/>
    <p:sldId id="340" r:id="rId50"/>
    <p:sldId id="341" r:id="rId51"/>
    <p:sldId id="342" r:id="rId52"/>
    <p:sldId id="282" r:id="rId53"/>
    <p:sldId id="343" r:id="rId54"/>
    <p:sldId id="346" r:id="rId55"/>
    <p:sldId id="345" r:id="rId56"/>
    <p:sldId id="273" r:id="rId57"/>
    <p:sldId id="277"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snapToGrid="0">
      <p:cViewPr varScale="1">
        <p:scale>
          <a:sx n="148" d="100"/>
          <a:sy n="148" d="100"/>
        </p:scale>
        <p:origin x="46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BE0BD-1D5E-4074-90ED-14B76F860FAF}" type="datetimeFigureOut">
              <a:rPr lang="en-US" smtClean="0"/>
              <a:t>11/4/2022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79FE2-D549-47E7-8C06-E447D5BB0E0F}" type="slidenum">
              <a:rPr lang="en-US" smtClean="0"/>
              <a:t>‹#›</a:t>
            </a:fld>
            <a:endParaRPr lang="en-US"/>
          </a:p>
        </p:txBody>
      </p:sp>
    </p:spTree>
    <p:extLst>
      <p:ext uri="{BB962C8B-B14F-4D97-AF65-F5344CB8AC3E}">
        <p14:creationId xmlns:p14="http://schemas.microsoft.com/office/powerpoint/2010/main" val="2316336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A79FE2-D549-47E7-8C06-E447D5BB0E0F}" type="slidenum">
              <a:rPr lang="en-US" smtClean="0"/>
              <a:t>1</a:t>
            </a:fld>
            <a:endParaRPr lang="en-US"/>
          </a:p>
        </p:txBody>
      </p:sp>
    </p:spTree>
    <p:extLst>
      <p:ext uri="{BB962C8B-B14F-4D97-AF65-F5344CB8AC3E}">
        <p14:creationId xmlns:p14="http://schemas.microsoft.com/office/powerpoint/2010/main" val="1325360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A79FE2-D549-47E7-8C06-E447D5BB0E0F}" type="slidenum">
              <a:rPr lang="en-US" smtClean="0"/>
              <a:t>41</a:t>
            </a:fld>
            <a:endParaRPr lang="en-US"/>
          </a:p>
        </p:txBody>
      </p:sp>
    </p:spTree>
    <p:extLst>
      <p:ext uri="{BB962C8B-B14F-4D97-AF65-F5344CB8AC3E}">
        <p14:creationId xmlns:p14="http://schemas.microsoft.com/office/powerpoint/2010/main" val="3135502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A79FE2-D549-47E7-8C06-E447D5BB0E0F}" type="slidenum">
              <a:rPr lang="en-US" smtClean="0"/>
              <a:t>42</a:t>
            </a:fld>
            <a:endParaRPr lang="en-US"/>
          </a:p>
        </p:txBody>
      </p:sp>
    </p:spTree>
    <p:extLst>
      <p:ext uri="{BB962C8B-B14F-4D97-AF65-F5344CB8AC3E}">
        <p14:creationId xmlns:p14="http://schemas.microsoft.com/office/powerpoint/2010/main" val="3498607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822960" y="5126956"/>
            <a:ext cx="7543800" cy="1143000"/>
          </a:xfrm>
        </p:spPr>
        <p:txBody>
          <a:bodyPr lIns="91440" rIns="91440">
            <a:normAutofit/>
          </a:bodyPr>
          <a:lstStyle>
            <a:lvl1pPr marL="0" indent="0" algn="l">
              <a:buNone/>
              <a:defRPr sz="2400" cap="all" spc="200" baseline="0">
                <a:solidFill>
                  <a:schemeClr val="tx2"/>
                </a:solidFill>
                <a:latin typeface="Arial" panose="020B0604020202020204" pitchFamily="34" charset="0"/>
                <a:cs typeface="Arial" panose="020B0604020202020204"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sz="1100">
                <a:latin typeface="Arial" panose="020B0604020202020204" pitchFamily="34" charset="0"/>
                <a:cs typeface="Arial" panose="020B0604020202020204" pitchFamily="34" charset="0"/>
              </a:defRPr>
            </a:lvl1pPr>
          </a:lstStyle>
          <a:p>
            <a:fld id="{BA70A519-8C79-47B8-99B4-7BACFC983570}" type="datetime1">
              <a:rPr lang="en-US" smtClean="0"/>
              <a:pPr/>
              <a:t>11/4/2022</a:t>
            </a:fld>
            <a:endParaRPr lang="en-US"/>
          </a:p>
        </p:txBody>
      </p:sp>
      <p:sp>
        <p:nvSpPr>
          <p:cNvPr id="5" name="Footer Placeholder 4"/>
          <p:cNvSpPr>
            <a:spLocks noGrp="1"/>
          </p:cNvSpPr>
          <p:nvPr>
            <p:ph type="ftr" sz="quarter" idx="11"/>
          </p:nvPr>
        </p:nvSpPr>
        <p:spPr/>
        <p:txBody>
          <a:bodyPr/>
          <a:lstStyle>
            <a:lvl1pPr>
              <a:defRPr sz="1100">
                <a:latin typeface="Arial" panose="020B0604020202020204" pitchFamily="34" charset="0"/>
                <a:cs typeface="Arial" panose="020B0604020202020204" pitchFamily="34" charset="0"/>
              </a:defRPr>
            </a:lvl1pPr>
          </a:lstStyle>
          <a:p>
            <a:r>
              <a:rPr lang="en-US"/>
              <a:t>Bộ môn khoa học máy tính</a:t>
            </a:r>
          </a:p>
        </p:txBody>
      </p:sp>
      <p:sp>
        <p:nvSpPr>
          <p:cNvPr id="6" name="Slide Number Placeholder 5"/>
          <p:cNvSpPr>
            <a:spLocks noGrp="1"/>
          </p:cNvSpPr>
          <p:nvPr>
            <p:ph type="sldNum" sz="quarter" idx="12"/>
          </p:nvPr>
        </p:nvSpPr>
        <p:spPr/>
        <p:txBody>
          <a:bodyPr/>
          <a:lstStyle>
            <a:lvl1pPr>
              <a:defRPr sz="1100">
                <a:latin typeface="Arial" panose="020B0604020202020204" pitchFamily="34" charset="0"/>
                <a:cs typeface="Arial" panose="020B0604020202020204" pitchFamily="34" charset="0"/>
              </a:defRPr>
            </a:lvl1pPr>
          </a:lstStyle>
          <a:p>
            <a:fld id="{A5828B6B-8E55-4AAA-B081-195633192144}" type="slidenum">
              <a:rPr lang="en-US" smtClean="0"/>
              <a:pPr/>
              <a:t>‹#›</a:t>
            </a:fld>
            <a:endParaRPr lang="en-US"/>
          </a:p>
        </p:txBody>
      </p:sp>
      <p:cxnSp>
        <p:nvCxnSpPr>
          <p:cNvPr id="9" name="Straight Connector 8"/>
          <p:cNvCxnSpPr/>
          <p:nvPr/>
        </p:nvCxnSpPr>
        <p:spPr>
          <a:xfrm>
            <a:off x="905744" y="4813300"/>
            <a:ext cx="7406640" cy="0"/>
          </a:xfrm>
          <a:prstGeom prst="line">
            <a:avLst/>
          </a:prstGeom>
          <a:ln w="6350">
            <a:solidFill>
              <a:schemeClr val="tx1">
                <a:lumMod val="50000"/>
                <a:lumOff val="50000"/>
              </a:schemeClr>
            </a:solidFill>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pic>
        <p:nvPicPr>
          <p:cNvPr id="10" name="Picture 2" descr="C:\Users\vutafa\AppData\Local\Temp\SNAGHTML2e287d7.PNG">
            <a:extLst>
              <a:ext uri="{FF2B5EF4-FFF2-40B4-BE49-F238E27FC236}">
                <a16:creationId xmlns:a16="http://schemas.microsoft.com/office/drawing/2014/main" id="{8625CEFA-5694-4771-8CB6-4057694D173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42384" y="5405449"/>
            <a:ext cx="965200" cy="731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575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EB92F61-D9C7-48B6-98C8-E636FA2E89CB}" type="datetime1">
              <a:rPr lang="en-US" smtClean="0"/>
              <a:pPr/>
              <a:t>11/4/2022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Bộ môn khoa học máy tính</a:t>
            </a: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A5828B6B-8E55-4AAA-B081-195633192144}" type="slidenum">
              <a:rPr lang="en-US" smtClean="0"/>
              <a:pPr/>
              <a:t>‹#›</a:t>
            </a:fld>
            <a:endParaRPr lang="en-US"/>
          </a:p>
        </p:txBody>
      </p:sp>
    </p:spTree>
    <p:extLst>
      <p:ext uri="{BB962C8B-B14F-4D97-AF65-F5344CB8AC3E}">
        <p14:creationId xmlns:p14="http://schemas.microsoft.com/office/powerpoint/2010/main" val="168175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lvl1pPr>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2EF714B-06F7-4CB3-AC89-832FD1B09B39}" type="datetime1">
              <a:rPr lang="en-US" smtClean="0"/>
              <a:pPr/>
              <a:t>11/4/2022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Bộ môn khoa học máy tính</a:t>
            </a: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A5828B6B-8E55-4AAA-B081-195633192144}" type="slidenum">
              <a:rPr lang="en-US" smtClean="0"/>
              <a:pPr/>
              <a:t>‹#›</a:t>
            </a:fld>
            <a:endParaRPr lang="en-US"/>
          </a:p>
        </p:txBody>
      </p:sp>
    </p:spTree>
    <p:extLst>
      <p:ext uri="{BB962C8B-B14F-4D97-AF65-F5344CB8AC3E}">
        <p14:creationId xmlns:p14="http://schemas.microsoft.com/office/powerpoint/2010/main" val="68648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err="1"/>
              <a:t>Bộ</a:t>
            </a:r>
            <a:r>
              <a:rPr lang="en-US"/>
              <a:t> </a:t>
            </a:r>
            <a:r>
              <a:rPr lang="en-US" err="1"/>
              <a:t>môn</a:t>
            </a:r>
            <a:r>
              <a:rPr lang="en-US"/>
              <a:t> </a:t>
            </a:r>
            <a:r>
              <a:rPr lang="en-US" err="1"/>
              <a:t>khoa</a:t>
            </a:r>
            <a:r>
              <a:rPr lang="en-US"/>
              <a:t> </a:t>
            </a:r>
            <a:r>
              <a:rPr lang="en-US" err="1"/>
              <a:t>học</a:t>
            </a:r>
            <a:r>
              <a:rPr lang="en-US"/>
              <a:t> </a:t>
            </a:r>
            <a:r>
              <a:rPr lang="en-US" err="1"/>
              <a:t>máy</a:t>
            </a:r>
            <a:r>
              <a:rPr lang="en-US"/>
              <a:t> </a:t>
            </a:r>
            <a:r>
              <a:rPr lang="en-US" err="1"/>
              <a:t>tính</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A5828B6B-8E55-4AAA-B081-195633192144}" type="slidenum">
              <a:rPr lang="en-US" smtClean="0"/>
              <a:pPr/>
              <a:t>‹#›</a:t>
            </a:fld>
            <a:endParaRPr lang="en-US"/>
          </a:p>
        </p:txBody>
      </p:sp>
    </p:spTree>
    <p:extLst>
      <p:ext uri="{BB962C8B-B14F-4D97-AF65-F5344CB8AC3E}">
        <p14:creationId xmlns:p14="http://schemas.microsoft.com/office/powerpoint/2010/main" val="281770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909CFEC6-A7B5-4207-863B-2751E435EA2D}" type="datetime1">
              <a:rPr lang="en-US" smtClean="0"/>
              <a:pPr/>
              <a:t>11/4/2022</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err="1"/>
              <a:t>Bộ</a:t>
            </a:r>
            <a:r>
              <a:rPr lang="en-US"/>
              <a:t> </a:t>
            </a:r>
            <a:r>
              <a:rPr lang="en-US" err="1"/>
              <a:t>môn</a:t>
            </a:r>
            <a:r>
              <a:rPr lang="en-US"/>
              <a:t> </a:t>
            </a:r>
            <a:r>
              <a:rPr lang="en-US" err="1"/>
              <a:t>khoa</a:t>
            </a:r>
            <a:r>
              <a:rPr lang="en-US"/>
              <a:t> </a:t>
            </a:r>
            <a:r>
              <a:rPr lang="en-US" err="1"/>
              <a:t>học</a:t>
            </a:r>
            <a:r>
              <a:rPr lang="en-US"/>
              <a:t> </a:t>
            </a:r>
            <a:r>
              <a:rPr lang="en-US" err="1"/>
              <a:t>máy</a:t>
            </a:r>
            <a:r>
              <a:rPr lang="en-US"/>
              <a:t> </a:t>
            </a:r>
            <a:r>
              <a:rPr lang="en-US" err="1"/>
              <a:t>tính</a:t>
            </a: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A5828B6B-8E55-4AAA-B081-195633192144}"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42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lvl1pPr>
              <a:defRPr>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822960" y="1845735"/>
            <a:ext cx="3703320" cy="4023359"/>
          </a:xfr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845735"/>
            <a:ext cx="3703320" cy="4023360"/>
          </a:xfr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11D5A9F-0BEC-4CED-ADBF-53AE53F3BA8C}" type="datetime1">
              <a:rPr lang="en-US" smtClean="0"/>
              <a:pPr/>
              <a:t>11/4/2022</a:t>
            </a:fld>
            <a:endParaRPr lang="en-US"/>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err="1"/>
              <a:t>Bộ</a:t>
            </a:r>
            <a:r>
              <a:rPr lang="en-US"/>
              <a:t> </a:t>
            </a:r>
            <a:r>
              <a:rPr lang="en-US" err="1"/>
              <a:t>môn</a:t>
            </a:r>
            <a:r>
              <a:rPr lang="en-US"/>
              <a:t> </a:t>
            </a:r>
            <a:r>
              <a:rPr lang="en-US" err="1"/>
              <a:t>khoa</a:t>
            </a:r>
            <a:r>
              <a:rPr lang="en-US"/>
              <a:t> </a:t>
            </a:r>
            <a:r>
              <a:rPr lang="en-US" err="1"/>
              <a:t>học</a:t>
            </a:r>
            <a:r>
              <a:rPr lang="en-US"/>
              <a:t> </a:t>
            </a:r>
            <a:r>
              <a:rPr lang="en-US" err="1"/>
              <a:t>máy</a:t>
            </a:r>
            <a:r>
              <a:rPr lang="en-US"/>
              <a:t> </a:t>
            </a:r>
            <a:r>
              <a:rPr lang="en-US" err="1"/>
              <a:t>tính</a:t>
            </a:r>
            <a:endParaRPr lang="en-US"/>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A5828B6B-8E55-4AAA-B081-195633192144}" type="slidenum">
              <a:rPr lang="en-US" smtClean="0"/>
              <a:pPr/>
              <a:t>‹#›</a:t>
            </a:fld>
            <a:endParaRPr lang="en-US"/>
          </a:p>
        </p:txBody>
      </p:sp>
    </p:spTree>
    <p:extLst>
      <p:ext uri="{BB962C8B-B14F-4D97-AF65-F5344CB8AC3E}">
        <p14:creationId xmlns:p14="http://schemas.microsoft.com/office/powerpoint/2010/main" val="1114827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lvl1pPr>
              <a:defRPr>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FCE33C9-6C8B-457F-A477-45503625D865}" type="datetime1">
              <a:rPr lang="en-US" smtClean="0"/>
              <a:pPr/>
              <a:t>11/4/2022</a:t>
            </a:fld>
            <a:endParaRPr lang="en-US"/>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Bộ môn khoa học máy tính</a:t>
            </a:r>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A5828B6B-8E55-4AAA-B081-195633192144}" type="slidenum">
              <a:rPr lang="en-US" smtClean="0"/>
              <a:pPr/>
              <a:t>‹#›</a:t>
            </a:fld>
            <a:endParaRPr lang="en-US"/>
          </a:p>
        </p:txBody>
      </p:sp>
    </p:spTree>
    <p:extLst>
      <p:ext uri="{BB962C8B-B14F-4D97-AF65-F5344CB8AC3E}">
        <p14:creationId xmlns:p14="http://schemas.microsoft.com/office/powerpoint/2010/main" val="139548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D9AAFBA0-A61F-4F5E-A6CF-037A08CC20A1}" type="datetime1">
              <a:rPr lang="en-US" smtClean="0"/>
              <a:pPr/>
              <a:t>11/4/2022</a:t>
            </a:fld>
            <a:endParaRPr lang="en-US"/>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Bộ môn khoa học máy tính</a:t>
            </a:r>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A5828B6B-8E55-4AAA-B081-195633192144}" type="slidenum">
              <a:rPr lang="en-US" smtClean="0"/>
              <a:pPr/>
              <a:t>‹#›</a:t>
            </a:fld>
            <a:endParaRPr lang="en-US"/>
          </a:p>
        </p:txBody>
      </p:sp>
    </p:spTree>
    <p:extLst>
      <p:ext uri="{BB962C8B-B14F-4D97-AF65-F5344CB8AC3E}">
        <p14:creationId xmlns:p14="http://schemas.microsoft.com/office/powerpoint/2010/main" val="3388556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F787A81-AB77-42B2-8E84-74F4A615E12F}" type="datetime1">
              <a:rPr lang="en-US" smtClean="0"/>
              <a:t>11/4/2022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Bộ môn khoa học máy tính</a:t>
            </a:r>
          </a:p>
        </p:txBody>
      </p:sp>
      <p:sp>
        <p:nvSpPr>
          <p:cNvPr id="9" name="Slide Number Placeholder 8"/>
          <p:cNvSpPr>
            <a:spLocks noGrp="1"/>
          </p:cNvSpPr>
          <p:nvPr>
            <p:ph type="sldNum" sz="quarter" idx="12"/>
          </p:nvPr>
        </p:nvSpPr>
        <p:spPr/>
        <p:txBody>
          <a:bodyPr/>
          <a:lstStyle/>
          <a:p>
            <a:fld id="{A5828B6B-8E55-4AAA-B081-195633192144}" type="slidenum">
              <a:rPr lang="en-US" smtClean="0"/>
              <a:t>‹#›</a:t>
            </a:fld>
            <a:endParaRPr lang="en-US"/>
          </a:p>
        </p:txBody>
      </p:sp>
    </p:spTree>
    <p:extLst>
      <p:ext uri="{BB962C8B-B14F-4D97-AF65-F5344CB8AC3E}">
        <p14:creationId xmlns:p14="http://schemas.microsoft.com/office/powerpoint/2010/main" val="614166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atin typeface="Arial" panose="020B0604020202020204" pitchFamily="34" charset="0"/>
                <a:cs typeface="Arial" panose="020B0604020202020204" pitchFamily="34" charset="0"/>
              </a:defRPr>
            </a:lvl1pPr>
          </a:lstStyle>
          <a:p>
            <a:fld id="{71F42C74-73B4-46DE-A5AF-98A8F7864B91}" type="datetime1">
              <a:rPr lang="en-US" smtClean="0"/>
              <a:pPr/>
              <a:t>11/4/2022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latin typeface="Arial" panose="020B0604020202020204" pitchFamily="34" charset="0"/>
                <a:cs typeface="Arial" panose="020B0604020202020204" pitchFamily="34" charset="0"/>
              </a:defRPr>
            </a:lvl1pPr>
          </a:lstStyle>
          <a:p>
            <a:r>
              <a:rPr lang="en-US"/>
              <a:t>Bộ môn khoa học máy tính</a:t>
            </a:r>
          </a:p>
        </p:txBody>
      </p:sp>
      <p:sp>
        <p:nvSpPr>
          <p:cNvPr id="7" name="Slide Number Placeholder 6"/>
          <p:cNvSpPr>
            <a:spLocks noGrp="1"/>
          </p:cNvSpPr>
          <p:nvPr>
            <p:ph type="sldNum" sz="quarter" idx="12"/>
          </p:nvPr>
        </p:nvSpPr>
        <p:spPr/>
        <p:txBody>
          <a:bodyPr/>
          <a:lstStyle>
            <a:lvl1pPr>
              <a:defRPr>
                <a:solidFill>
                  <a:schemeClr val="tx2"/>
                </a:solidFill>
                <a:latin typeface="Arial" panose="020B0604020202020204" pitchFamily="34" charset="0"/>
                <a:cs typeface="Arial" panose="020B0604020202020204" pitchFamily="34" charset="0"/>
              </a:defRPr>
            </a:lvl1pPr>
          </a:lstStyle>
          <a:p>
            <a:fld id="{A5828B6B-8E55-4AAA-B081-195633192144}" type="slidenum">
              <a:rPr lang="en-US" smtClean="0"/>
              <a:pPr/>
              <a:t>‹#›</a:t>
            </a:fld>
            <a:endParaRPr lang="en-US"/>
          </a:p>
        </p:txBody>
      </p:sp>
    </p:spTree>
    <p:extLst>
      <p:ext uri="{BB962C8B-B14F-4D97-AF65-F5344CB8AC3E}">
        <p14:creationId xmlns:p14="http://schemas.microsoft.com/office/powerpoint/2010/main" val="387941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972678D8-F5DC-4739-948F-B6CAC4D09972}" type="datetime1">
              <a:rPr lang="en-US" smtClean="0"/>
              <a:pPr/>
              <a:t>11/4/2022</a:t>
            </a:fld>
            <a:endParaRPr lang="en-US"/>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Bộ môn khoa học máy tính</a:t>
            </a:r>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A5828B6B-8E55-4AAA-B081-195633192144}" type="slidenum">
              <a:rPr lang="en-US" smtClean="0"/>
              <a:pPr/>
              <a:t>‹#›</a:t>
            </a:fld>
            <a:endParaRPr lang="en-US"/>
          </a:p>
        </p:txBody>
      </p:sp>
    </p:spTree>
    <p:extLst>
      <p:ext uri="{BB962C8B-B14F-4D97-AF65-F5344CB8AC3E}">
        <p14:creationId xmlns:p14="http://schemas.microsoft.com/office/powerpoint/2010/main" val="1101680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1100">
                <a:solidFill>
                  <a:srgbClr val="FFFFFF"/>
                </a:solidFill>
                <a:latin typeface="Arial" panose="020B0604020202020204" pitchFamily="34" charset="0"/>
                <a:cs typeface="Arial" panose="020B0604020202020204" pitchFamily="34" charset="0"/>
              </a:defRPr>
            </a:lvl1pPr>
          </a:lstStyle>
          <a:p>
            <a:fld id="{8225743E-F89D-4BCE-9302-1A4889F19DF9}" type="datetime1">
              <a:rPr lang="en-US" smtClean="0"/>
              <a:pPr/>
              <a:t>11/4/2022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1100" cap="all" baseline="0">
                <a:solidFill>
                  <a:srgbClr val="FFFFFF"/>
                </a:solidFill>
                <a:latin typeface="Arial" panose="020B0604020202020204" pitchFamily="34" charset="0"/>
                <a:cs typeface="Arial" panose="020B0604020202020204" pitchFamily="34" charset="0"/>
              </a:defRPr>
            </a:lvl1pPr>
          </a:lstStyle>
          <a:p>
            <a:r>
              <a:rPr lang="en-US"/>
              <a:t>Bộ môn khoa học máy tính</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100">
                <a:solidFill>
                  <a:srgbClr val="FFFFFF"/>
                </a:solidFill>
                <a:latin typeface="Arial" panose="020B0604020202020204" pitchFamily="34" charset="0"/>
                <a:cs typeface="Arial" panose="020B0604020202020204" pitchFamily="34" charset="0"/>
              </a:defRPr>
            </a:lvl1pPr>
          </a:lstStyle>
          <a:p>
            <a:fld id="{A5828B6B-8E55-4AAA-B081-195633192144}"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8527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965280"/>
            <a:ext cx="9144000" cy="18218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2610" y="2220419"/>
            <a:ext cx="8261159" cy="1457479"/>
          </a:xfrm>
        </p:spPr>
        <p:txBody>
          <a:bodyPr anchor="ctr">
            <a:noAutofit/>
          </a:bodyPr>
          <a:lstStyle/>
          <a:p>
            <a:pPr algn="ctr"/>
            <a:r>
              <a:rPr lang="en-US" sz="4200" b="1">
                <a:solidFill>
                  <a:schemeClr val="bg1"/>
                </a:solidFill>
              </a:rPr>
              <a:t>KHAI THÁC TẬP PHỔ BIẾN</a:t>
            </a:r>
            <a:br>
              <a:rPr lang="en-US" sz="4200" b="1">
                <a:solidFill>
                  <a:schemeClr val="bg1"/>
                </a:solidFill>
              </a:rPr>
            </a:br>
            <a:r>
              <a:rPr lang="en-US" sz="4200" b="1">
                <a:solidFill>
                  <a:schemeClr val="bg1"/>
                </a:solidFill>
              </a:rPr>
              <a:t>(Frequent </a:t>
            </a:r>
            <a:r>
              <a:rPr lang="en-US" sz="4200" b="1" err="1">
                <a:solidFill>
                  <a:schemeClr val="bg1"/>
                </a:solidFill>
              </a:rPr>
              <a:t>Itemset</a:t>
            </a:r>
            <a:r>
              <a:rPr lang="en-US" sz="4200" b="1">
                <a:solidFill>
                  <a:schemeClr val="bg1"/>
                </a:solidFill>
              </a:rPr>
              <a:t> Mining)</a:t>
            </a:r>
          </a:p>
        </p:txBody>
      </p:sp>
      <p:sp>
        <p:nvSpPr>
          <p:cNvPr id="3" name="Subtitle 2"/>
          <p:cNvSpPr>
            <a:spLocks noGrp="1"/>
          </p:cNvSpPr>
          <p:nvPr>
            <p:ph type="subTitle" idx="1"/>
          </p:nvPr>
        </p:nvSpPr>
        <p:spPr/>
        <p:txBody>
          <a:bodyPr/>
          <a:lstStyle/>
          <a:p>
            <a:r>
              <a:rPr lang="en-US" dirty="0" err="1"/>
              <a:t>Gv</a:t>
            </a:r>
            <a:r>
              <a:rPr lang="en-US" dirty="0"/>
              <a:t>: </a:t>
            </a:r>
            <a:r>
              <a:rPr lang="en-US" dirty="0" err="1"/>
              <a:t>pgs.Ts</a:t>
            </a:r>
            <a:r>
              <a:rPr lang="en-US" dirty="0"/>
              <a:t> Lê hoài bắc</a:t>
            </a:r>
          </a:p>
        </p:txBody>
      </p:sp>
      <p:sp>
        <p:nvSpPr>
          <p:cNvPr id="5" name="Date Placeholder 4"/>
          <p:cNvSpPr>
            <a:spLocks noGrp="1"/>
          </p:cNvSpPr>
          <p:nvPr>
            <p:ph type="dt" sz="half" idx="10"/>
          </p:nvPr>
        </p:nvSpPr>
        <p:spPr/>
        <p:txBody>
          <a:bodyPr/>
          <a:lstStyle/>
          <a:p>
            <a:fld id="{88C7204C-8F47-4DF4-8381-54F6A67EC34B}" type="datetime1">
              <a:rPr lang="en-US" smtClean="0"/>
              <a:t>11/4/2022</a:t>
            </a:fld>
            <a:endParaRPr lang="en-US"/>
          </a:p>
        </p:txBody>
      </p:sp>
      <p:sp>
        <p:nvSpPr>
          <p:cNvPr id="6" name="Footer Placeholder 5"/>
          <p:cNvSpPr>
            <a:spLocks noGrp="1"/>
          </p:cNvSpPr>
          <p:nvPr>
            <p:ph type="ftr" sz="quarter" idx="11"/>
          </p:nvPr>
        </p:nvSpPr>
        <p:spPr/>
        <p:txBody>
          <a:bodyPr/>
          <a:lstStyle/>
          <a:p>
            <a:r>
              <a:rPr lang="en-US"/>
              <a:t>Bộ môn khoa học máy tính</a:t>
            </a:r>
          </a:p>
        </p:txBody>
      </p:sp>
      <p:sp>
        <p:nvSpPr>
          <p:cNvPr id="7" name="Slide Number Placeholder 6"/>
          <p:cNvSpPr>
            <a:spLocks noGrp="1"/>
          </p:cNvSpPr>
          <p:nvPr>
            <p:ph type="sldNum" sz="quarter" idx="12"/>
          </p:nvPr>
        </p:nvSpPr>
        <p:spPr/>
        <p:txBody>
          <a:bodyPr/>
          <a:lstStyle/>
          <a:p>
            <a:fld id="{A5828B6B-8E55-4AAA-B081-195633192144}" type="slidenum">
              <a:rPr lang="en-US" smtClean="0"/>
              <a:t>1</a:t>
            </a:fld>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960" y="468417"/>
            <a:ext cx="1343059" cy="1055071"/>
          </a:xfrm>
          <a:prstGeom prst="rect">
            <a:avLst/>
          </a:prstGeom>
        </p:spPr>
      </p:pic>
      <p:sp>
        <p:nvSpPr>
          <p:cNvPr id="11" name="Title 1"/>
          <p:cNvSpPr txBox="1">
            <a:spLocks/>
          </p:cNvSpPr>
          <p:nvPr/>
        </p:nvSpPr>
        <p:spPr>
          <a:xfrm>
            <a:off x="822960" y="4090160"/>
            <a:ext cx="1742819" cy="741094"/>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Arial" panose="020B0604020202020204" pitchFamily="34" charset="0"/>
                <a:ea typeface="+mj-ea"/>
                <a:cs typeface="Arial" panose="020B0604020202020204" pitchFamily="34" charset="0"/>
              </a:defRPr>
            </a:lvl1pPr>
          </a:lstStyle>
          <a:p>
            <a:r>
              <a:rPr lang="en-US" sz="1800" b="1"/>
              <a:t>DATA MINING</a:t>
            </a:r>
          </a:p>
        </p:txBody>
      </p:sp>
      <p:sp>
        <p:nvSpPr>
          <p:cNvPr id="12" name="Title 1"/>
          <p:cNvSpPr txBox="1">
            <a:spLocks/>
          </p:cNvSpPr>
          <p:nvPr/>
        </p:nvSpPr>
        <p:spPr>
          <a:xfrm>
            <a:off x="6666544" y="4090160"/>
            <a:ext cx="1742819" cy="741094"/>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Arial" panose="020B0604020202020204" pitchFamily="34" charset="0"/>
                <a:ea typeface="+mj-ea"/>
                <a:cs typeface="Arial" panose="020B0604020202020204" pitchFamily="34" charset="0"/>
              </a:defRPr>
            </a:lvl1pPr>
          </a:lstStyle>
          <a:p>
            <a:r>
              <a:rPr lang="en-US" sz="1800" dirty="0"/>
              <a:t>HCMUS - 2022</a:t>
            </a:r>
          </a:p>
        </p:txBody>
      </p:sp>
      <p:sp>
        <p:nvSpPr>
          <p:cNvPr id="14" name="Title 1"/>
          <p:cNvSpPr txBox="1">
            <a:spLocks/>
          </p:cNvSpPr>
          <p:nvPr/>
        </p:nvSpPr>
        <p:spPr>
          <a:xfrm>
            <a:off x="2350904" y="625406"/>
            <a:ext cx="4487911" cy="741094"/>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Arial" panose="020B0604020202020204" pitchFamily="34" charset="0"/>
                <a:ea typeface="+mj-ea"/>
                <a:cs typeface="Arial" panose="020B0604020202020204" pitchFamily="34" charset="0"/>
              </a:defRPr>
            </a:lvl1pPr>
          </a:lstStyle>
          <a:p>
            <a:pPr algn="ctr">
              <a:lnSpc>
                <a:spcPct val="100000"/>
              </a:lnSpc>
            </a:pPr>
            <a:r>
              <a:rPr lang="en-US" sz="2200">
                <a:ea typeface="Tahoma" panose="020B0604030504040204" pitchFamily="34" charset="0"/>
              </a:rPr>
              <a:t>TRƯỜNG ĐH KHTN – TP HCM</a:t>
            </a:r>
          </a:p>
          <a:p>
            <a:pPr algn="ctr">
              <a:lnSpc>
                <a:spcPct val="100000"/>
              </a:lnSpc>
            </a:pPr>
            <a:r>
              <a:rPr lang="en-US" sz="2200">
                <a:ea typeface="Tahoma" panose="020B0604030504040204" pitchFamily="34" charset="0"/>
              </a:rPr>
              <a:t>KHOA CÔNG NGHỆ THÔNG TIN</a:t>
            </a:r>
          </a:p>
        </p:txBody>
      </p:sp>
    </p:spTree>
    <p:extLst>
      <p:ext uri="{BB962C8B-B14F-4D97-AF65-F5344CB8AC3E}">
        <p14:creationId xmlns:p14="http://schemas.microsoft.com/office/powerpoint/2010/main" val="1337971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1.3 </a:t>
            </a:r>
            <a:r>
              <a:rPr lang="en-US" b="1" err="1"/>
              <a:t>Tập</a:t>
            </a:r>
            <a:r>
              <a:rPr lang="en-US" b="1"/>
              <a:t> </a:t>
            </a:r>
            <a:r>
              <a:rPr lang="en-US" b="1" err="1"/>
              <a:t>phổ</a:t>
            </a:r>
            <a:r>
              <a:rPr lang="en-US" b="1"/>
              <a:t> </a:t>
            </a:r>
            <a:r>
              <a:rPr lang="en-US" b="1" err="1"/>
              <a:t>biến</a:t>
            </a:r>
            <a:r>
              <a:rPr lang="en-US" b="1"/>
              <a:t> </a:t>
            </a:r>
            <a:r>
              <a:rPr lang="en-US" b="1" err="1"/>
              <a:t>tối</a:t>
            </a:r>
            <a:r>
              <a:rPr lang="en-US" b="1"/>
              <a:t> </a:t>
            </a:r>
            <a:r>
              <a:rPr lang="en-US" b="1" err="1"/>
              <a:t>đại</a:t>
            </a:r>
            <a:endParaRPr lang="en-US" b="1"/>
          </a:p>
        </p:txBody>
      </p:sp>
      <p:sp>
        <p:nvSpPr>
          <p:cNvPr id="3" name="Content Placeholder 2"/>
          <p:cNvSpPr>
            <a:spLocks noGrp="1"/>
          </p:cNvSpPr>
          <p:nvPr>
            <p:ph idx="1"/>
          </p:nvPr>
        </p:nvSpPr>
        <p:spPr/>
        <p:txBody>
          <a:bodyPr>
            <a:normAutofit lnSpcReduction="10000"/>
          </a:bodyPr>
          <a:lstStyle/>
          <a:p>
            <a:pPr algn="just">
              <a:lnSpc>
                <a:spcPct val="100000"/>
              </a:lnSpc>
              <a:buClrTx/>
              <a:buFont typeface="Wingdings" panose="05000000000000000000" pitchFamily="2" charset="2"/>
              <a:buChar char="v"/>
            </a:pPr>
            <a:r>
              <a:rPr lang="en-US" sz="2800"/>
              <a:t> </a:t>
            </a:r>
            <a:r>
              <a:rPr lang="vi-VN" sz="2800"/>
              <a:t>Định nghĩa: Tập phổ biến tối đại là tập phổ biến mà không có tập nào bao nó là phổ biến.</a:t>
            </a:r>
            <a:endParaRPr lang="en-US" sz="2800"/>
          </a:p>
          <a:p>
            <a:pPr algn="just">
              <a:lnSpc>
                <a:spcPct val="100000"/>
              </a:lnSpc>
              <a:buClrTx/>
              <a:buFont typeface="Wingdings" panose="05000000000000000000" pitchFamily="2" charset="2"/>
              <a:buChar char="v"/>
            </a:pPr>
            <a:endParaRPr lang="en-US" sz="2800"/>
          </a:p>
          <a:p>
            <a:pPr algn="just">
              <a:lnSpc>
                <a:spcPct val="100000"/>
              </a:lnSpc>
              <a:buClrTx/>
              <a:buFont typeface="Wingdings" panose="05000000000000000000" pitchFamily="2" charset="2"/>
              <a:buChar char="v"/>
            </a:pPr>
            <a:r>
              <a:rPr lang="en-US" sz="2800"/>
              <a:t> </a:t>
            </a:r>
            <a:r>
              <a:rPr lang="en-US" sz="2800" err="1"/>
              <a:t>Ví</a:t>
            </a:r>
            <a:r>
              <a:rPr lang="en-US" sz="2800"/>
              <a:t> </a:t>
            </a:r>
            <a:r>
              <a:rPr lang="en-US" sz="2800" err="1"/>
              <a:t>dụ</a:t>
            </a:r>
            <a:r>
              <a:rPr lang="en-US" sz="2800"/>
              <a:t>: Cho 3 </a:t>
            </a:r>
            <a:r>
              <a:rPr lang="en-US" sz="2800" err="1"/>
              <a:t>tập</a:t>
            </a:r>
            <a:r>
              <a:rPr lang="en-US" sz="2800"/>
              <a:t> </a:t>
            </a:r>
            <a:r>
              <a:rPr lang="en-US" sz="2800" err="1"/>
              <a:t>phổ</a:t>
            </a:r>
            <a:r>
              <a:rPr lang="en-US" sz="2800"/>
              <a:t> </a:t>
            </a:r>
            <a:r>
              <a:rPr lang="en-US" sz="2800" err="1"/>
              <a:t>biến</a:t>
            </a:r>
            <a:r>
              <a:rPr lang="en-US" sz="2800"/>
              <a:t> </a:t>
            </a:r>
            <a:r>
              <a:rPr lang="en-US" sz="2800">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A,B</a:t>
            </a:r>
            <a:r>
              <a:rPr lang="en-US" sz="2800">
                <a:latin typeface="Times New Roman" panose="02020603050405020304" pitchFamily="18" charset="0"/>
                <a:cs typeface="Times New Roman" panose="02020603050405020304" pitchFamily="18" charset="0"/>
              </a:rPr>
              <a:t>}</a:t>
            </a:r>
            <a:r>
              <a:rPr lang="en-US" sz="2800"/>
              <a:t>, </a:t>
            </a:r>
            <a:r>
              <a:rPr lang="en-US" sz="2800">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A,C</a:t>
            </a:r>
            <a:r>
              <a:rPr lang="en-US" sz="2800">
                <a:latin typeface="Times New Roman" panose="02020603050405020304" pitchFamily="18" charset="0"/>
                <a:cs typeface="Times New Roman" panose="02020603050405020304" pitchFamily="18" charset="0"/>
              </a:rPr>
              <a:t>}</a:t>
            </a:r>
            <a:r>
              <a:rPr lang="en-US" sz="2800"/>
              <a:t>, </a:t>
            </a:r>
            <a:r>
              <a:rPr lang="en-US" sz="2800">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A,B,D</a:t>
            </a:r>
            <a:r>
              <a:rPr lang="en-US" sz="2800">
                <a:latin typeface="Times New Roman" panose="02020603050405020304" pitchFamily="18" charset="0"/>
                <a:cs typeface="Times New Roman" panose="02020603050405020304" pitchFamily="18" charset="0"/>
              </a:rPr>
              <a:t>}</a:t>
            </a:r>
          </a:p>
          <a:p>
            <a:pPr algn="just">
              <a:lnSpc>
                <a:spcPct val="100000"/>
              </a:lnSpc>
              <a:buClrTx/>
              <a:buFontTx/>
              <a:buChar char="-"/>
            </a:pPr>
            <a:r>
              <a:rPr lang="en-US" sz="2800"/>
              <a:t> </a:t>
            </a:r>
            <a:r>
              <a:rPr lang="en-US" sz="2800">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A,C</a:t>
            </a:r>
            <a:r>
              <a:rPr lang="en-US" sz="2800">
                <a:latin typeface="Times New Roman" panose="02020603050405020304" pitchFamily="18" charset="0"/>
                <a:cs typeface="Times New Roman" panose="02020603050405020304" pitchFamily="18" charset="0"/>
              </a:rPr>
              <a:t>}</a:t>
            </a:r>
            <a:r>
              <a:rPr lang="en-US" sz="2800"/>
              <a:t> </a:t>
            </a:r>
            <a:r>
              <a:rPr lang="en-US" sz="2800" err="1"/>
              <a:t>và</a:t>
            </a:r>
            <a:r>
              <a:rPr lang="en-US" sz="2800"/>
              <a:t> </a:t>
            </a:r>
            <a:r>
              <a:rPr lang="en-US" sz="2800">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A,B,D</a:t>
            </a:r>
            <a:r>
              <a:rPr lang="en-US" sz="2800">
                <a:latin typeface="Times New Roman" panose="02020603050405020304" pitchFamily="18" charset="0"/>
                <a:cs typeface="Times New Roman" panose="02020603050405020304" pitchFamily="18" charset="0"/>
              </a:rPr>
              <a:t>}</a:t>
            </a:r>
            <a:r>
              <a:rPr lang="en-US" sz="2800"/>
              <a:t> </a:t>
            </a:r>
            <a:r>
              <a:rPr lang="en-US" sz="2800" err="1"/>
              <a:t>là</a:t>
            </a:r>
            <a:r>
              <a:rPr lang="en-US" sz="2800"/>
              <a:t> </a:t>
            </a:r>
            <a:r>
              <a:rPr lang="en-US" sz="2800" b="1" i="1" err="1"/>
              <a:t>tập</a:t>
            </a:r>
            <a:r>
              <a:rPr lang="en-US" sz="2800" b="1" i="1"/>
              <a:t> </a:t>
            </a:r>
            <a:r>
              <a:rPr lang="en-US" sz="2800" b="1" i="1" err="1"/>
              <a:t>phổ</a:t>
            </a:r>
            <a:r>
              <a:rPr lang="en-US" sz="2800" b="1" i="1"/>
              <a:t> </a:t>
            </a:r>
            <a:r>
              <a:rPr lang="en-US" sz="2800" b="1" i="1" err="1"/>
              <a:t>biến</a:t>
            </a:r>
            <a:r>
              <a:rPr lang="en-US" sz="2800" b="1" i="1"/>
              <a:t> </a:t>
            </a:r>
            <a:r>
              <a:rPr lang="en-US" sz="2800" b="1" i="1" err="1"/>
              <a:t>tối</a:t>
            </a:r>
            <a:r>
              <a:rPr lang="en-US" sz="2800" b="1" i="1"/>
              <a:t> </a:t>
            </a:r>
            <a:r>
              <a:rPr lang="en-US" sz="2800" b="1" i="1" err="1"/>
              <a:t>đại</a:t>
            </a:r>
            <a:r>
              <a:rPr lang="en-US" sz="2800"/>
              <a:t>.</a:t>
            </a:r>
          </a:p>
          <a:p>
            <a:pPr algn="just">
              <a:lnSpc>
                <a:spcPct val="100000"/>
              </a:lnSpc>
              <a:buClrTx/>
              <a:buFontTx/>
              <a:buChar char="-"/>
            </a:pPr>
            <a:r>
              <a:rPr lang="en-US" sz="2800"/>
              <a:t> </a:t>
            </a:r>
            <a:r>
              <a:rPr lang="en-US" sz="2800">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A,B</a:t>
            </a:r>
            <a:r>
              <a:rPr lang="en-US" sz="2800">
                <a:latin typeface="Times New Roman" panose="02020603050405020304" pitchFamily="18" charset="0"/>
                <a:cs typeface="Times New Roman" panose="02020603050405020304" pitchFamily="18" charset="0"/>
              </a:rPr>
              <a:t>}</a:t>
            </a:r>
            <a:r>
              <a:rPr lang="en-US" sz="2800"/>
              <a:t> </a:t>
            </a:r>
            <a:r>
              <a:rPr lang="en-US" sz="2800" b="1" err="1"/>
              <a:t>không</a:t>
            </a:r>
            <a:r>
              <a:rPr lang="en-US" sz="2800"/>
              <a:t> </a:t>
            </a:r>
            <a:r>
              <a:rPr lang="en-US" sz="2800" err="1"/>
              <a:t>phải</a:t>
            </a:r>
            <a:r>
              <a:rPr lang="en-US" sz="2800"/>
              <a:t> </a:t>
            </a:r>
            <a:r>
              <a:rPr lang="en-US" sz="2800" err="1"/>
              <a:t>là</a:t>
            </a:r>
            <a:r>
              <a:rPr lang="en-US" sz="2800"/>
              <a:t> </a:t>
            </a:r>
            <a:r>
              <a:rPr lang="en-US" sz="2800" err="1"/>
              <a:t>tập</a:t>
            </a:r>
            <a:r>
              <a:rPr lang="en-US" sz="2800"/>
              <a:t> </a:t>
            </a:r>
            <a:r>
              <a:rPr lang="en-US" sz="2800" err="1"/>
              <a:t>phổ</a:t>
            </a:r>
            <a:r>
              <a:rPr lang="en-US" sz="2800"/>
              <a:t> </a:t>
            </a:r>
            <a:r>
              <a:rPr lang="en-US" sz="2800" err="1"/>
              <a:t>biến</a:t>
            </a:r>
            <a:r>
              <a:rPr lang="en-US" sz="2800"/>
              <a:t> </a:t>
            </a:r>
            <a:r>
              <a:rPr lang="en-US" sz="2800" err="1"/>
              <a:t>tối</a:t>
            </a:r>
            <a:r>
              <a:rPr lang="en-US" sz="2800"/>
              <a:t> </a:t>
            </a:r>
            <a:r>
              <a:rPr lang="en-US" sz="2800" err="1"/>
              <a:t>đại</a:t>
            </a:r>
            <a:r>
              <a:rPr lang="en-US" sz="2800"/>
              <a:t>. </a:t>
            </a:r>
            <a:br>
              <a:rPr lang="en-US" sz="2800"/>
            </a:br>
            <a:r>
              <a:rPr lang="en-US" sz="2800"/>
              <a:t>Do </a:t>
            </a:r>
            <a:r>
              <a:rPr lang="en-US" sz="2800">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A,B</a:t>
            </a:r>
            <a:r>
              <a:rPr lang="en-US" sz="2800">
                <a:latin typeface="Times New Roman" panose="02020603050405020304" pitchFamily="18" charset="0"/>
                <a:cs typeface="Times New Roman" panose="02020603050405020304" pitchFamily="18" charset="0"/>
              </a:rPr>
              <a:t>}</a:t>
            </a:r>
            <a:r>
              <a:rPr lang="en-US" sz="2800"/>
              <a:t> </a:t>
            </a:r>
            <a:r>
              <a:rPr lang="en-US" sz="2800" err="1"/>
              <a:t>là</a:t>
            </a:r>
            <a:r>
              <a:rPr lang="en-US" sz="2800"/>
              <a:t> </a:t>
            </a:r>
            <a:r>
              <a:rPr lang="en-US" sz="2800" err="1"/>
              <a:t>tập</a:t>
            </a:r>
            <a:r>
              <a:rPr lang="en-US" sz="2800"/>
              <a:t> con </a:t>
            </a:r>
            <a:r>
              <a:rPr lang="en-US" sz="2800" err="1"/>
              <a:t>của</a:t>
            </a:r>
            <a:r>
              <a:rPr lang="en-US" sz="2800"/>
              <a:t> </a:t>
            </a:r>
            <a:r>
              <a:rPr lang="en-US" sz="2800">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A,B,D</a:t>
            </a:r>
            <a:r>
              <a:rPr lang="en-US" sz="2800">
                <a:latin typeface="Times New Roman" panose="02020603050405020304" pitchFamily="18" charset="0"/>
                <a:cs typeface="Times New Roman" panose="02020603050405020304" pitchFamily="18" charset="0"/>
              </a:rPr>
              <a:t>}</a:t>
            </a:r>
            <a:r>
              <a:rPr lang="en-US" sz="2800"/>
              <a:t>.</a:t>
            </a:r>
            <a:endParaRPr lang="vi-VN" sz="2800"/>
          </a:p>
          <a:p>
            <a:pPr algn="just">
              <a:lnSpc>
                <a:spcPct val="100000"/>
              </a:lnSpc>
            </a:pPr>
            <a:endParaRPr lang="en-US" sz="2800"/>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10</a:t>
            </a:fld>
            <a:endParaRPr lang="en-US"/>
          </a:p>
        </p:txBody>
      </p:sp>
      <mc:AlternateContent xmlns:mc="http://schemas.openxmlformats.org/markup-compatibility/2006" xmlns:a14="http://schemas.microsoft.com/office/drawing/2010/main">
        <mc:Choice Requires="a14">
          <p:sp>
            <p:nvSpPr>
              <p:cNvPr id="7" name="Rectangle 6"/>
              <p:cNvSpPr/>
              <p:nvPr/>
            </p:nvSpPr>
            <p:spPr>
              <a:xfrm>
                <a:off x="1832274" y="2731414"/>
                <a:ext cx="5593070" cy="523220"/>
              </a:xfrm>
              <a:prstGeom prst="rect">
                <a:avLst/>
              </a:prstGeom>
              <a:ln>
                <a:solidFill>
                  <a:srgbClr val="FF0000"/>
                </a:solidFill>
              </a:ln>
            </p:spPr>
            <p:txBody>
              <a:bodyPr wrap="none">
                <a:spAutoFit/>
              </a:bodyPr>
              <a:lstStyle/>
              <a:p>
                <a:pPr algn="ctr"/>
                <a:r>
                  <a:rPr lang="vi-VN" sz="2800" i="1">
                    <a:solidFill>
                      <a:srgbClr val="FF0000"/>
                    </a:solidFill>
                    <a:latin typeface="+mj-lt"/>
                    <a:cs typeface="Times New Roman" panose="02020603050405020304" pitchFamily="18" charset="0"/>
                  </a:rPr>
                  <a:t>M</a:t>
                </a:r>
                <a:r>
                  <a:rPr lang="en-US" sz="2800">
                    <a:solidFill>
                      <a:srgbClr val="FF0000"/>
                    </a:solidFill>
                    <a:latin typeface="+mj-lt"/>
                    <a:cs typeface="Times New Roman" panose="02020603050405020304" pitchFamily="18" charset="0"/>
                  </a:rPr>
                  <a:t> </a:t>
                </a:r>
                <a:r>
                  <a:rPr lang="en-US" sz="2800">
                    <a:solidFill>
                      <a:srgbClr val="FF0000"/>
                    </a:solidFill>
                    <a:latin typeface="+mj-lt"/>
                    <a:ea typeface="Times" panose="020B0500000000000000" pitchFamily="34" charset="0"/>
                    <a:cs typeface="Times" panose="020B0500000000000000" pitchFamily="34" charset="0"/>
                  </a:rPr>
                  <a:t>= </a:t>
                </a:r>
                <a:r>
                  <a:rPr lang="en-US" sz="2800">
                    <a:solidFill>
                      <a:srgbClr val="FF0000"/>
                    </a:solidFill>
                    <a:latin typeface="Times New Roman" panose="02020603050405020304" pitchFamily="18" charset="0"/>
                    <a:cs typeface="Times New Roman" panose="02020603050405020304" pitchFamily="18" charset="0"/>
                  </a:rPr>
                  <a:t>{</a:t>
                </a:r>
                <a:r>
                  <a:rPr lang="en-US" sz="2800" i="1">
                    <a:solidFill>
                      <a:srgbClr val="FF0000"/>
                    </a:solidFill>
                    <a:latin typeface="Times New Roman" panose="02020603050405020304" pitchFamily="18" charset="0"/>
                    <a:cs typeface="Times New Roman" panose="02020603050405020304" pitchFamily="18" charset="0"/>
                  </a:rPr>
                  <a:t>X</a:t>
                </a:r>
                <a:r>
                  <a:rPr lang="en-US" sz="2800">
                    <a:solidFill>
                      <a:srgbClr val="FF0000"/>
                    </a:solidFill>
                    <a:latin typeface="Times New Roman" panose="02020603050405020304" pitchFamily="18" charset="0"/>
                    <a:cs typeface="Times New Roman" panose="02020603050405020304" pitchFamily="18" charset="0"/>
                  </a:rPr>
                  <a:t> | </a:t>
                </a:r>
                <a:r>
                  <a:rPr lang="en-US" sz="2800" i="1">
                    <a:solidFill>
                      <a:srgbClr val="FF0000"/>
                    </a:solidFill>
                    <a:latin typeface="Times New Roman" panose="02020603050405020304" pitchFamily="18" charset="0"/>
                    <a:cs typeface="Times New Roman" panose="02020603050405020304" pitchFamily="18" charset="0"/>
                  </a:rPr>
                  <a:t>X</a:t>
                </a:r>
                <a:r>
                  <a:rPr lang="en-US" sz="2800">
                    <a:solidFill>
                      <a:srgbClr val="FF0000"/>
                    </a:solidFill>
                    <a:latin typeface="Times New Roman" panose="02020603050405020304" pitchFamily="18" charset="0"/>
                    <a:cs typeface="Times New Roman" panose="02020603050405020304" pitchFamily="18" charset="0"/>
                  </a:rPr>
                  <a:t> </a:t>
                </a:r>
                <a:r>
                  <a:rPr lang="en-US" sz="2800">
                    <a:solidFill>
                      <a:srgbClr val="FF0000"/>
                    </a:solidFill>
                  </a:rPr>
                  <a:t>∈</a:t>
                </a:r>
                <a:r>
                  <a:rPr lang="en-US" sz="2800">
                    <a:solidFill>
                      <a:srgbClr val="FF0000"/>
                    </a:solidFill>
                    <a:latin typeface="Times New Roman" panose="02020603050405020304" pitchFamily="18" charset="0"/>
                    <a:cs typeface="Times New Roman" panose="02020603050405020304" pitchFamily="18" charset="0"/>
                  </a:rPr>
                  <a:t> </a:t>
                </a:r>
                <a:r>
                  <a:rPr lang="vi-VN" sz="2800" i="1">
                    <a:solidFill>
                      <a:srgbClr val="FF0000"/>
                    </a:solidFill>
                    <a:latin typeface="Times New Roman" panose="02020603050405020304" pitchFamily="18" charset="0"/>
                    <a:cs typeface="Times New Roman" panose="02020603050405020304" pitchFamily="18" charset="0"/>
                  </a:rPr>
                  <a:t>F</a:t>
                </a:r>
                <a:r>
                  <a:rPr lang="en-US" sz="2800">
                    <a:solidFill>
                      <a:srgbClr val="FF0000"/>
                    </a:solidFill>
                    <a:latin typeface="Times New Roman" panose="02020603050405020304" pitchFamily="18" charset="0"/>
                    <a:cs typeface="Times New Roman" panose="02020603050405020304" pitchFamily="18" charset="0"/>
                  </a:rPr>
                  <a:t> </a:t>
                </a:r>
                <a:r>
                  <a:rPr lang="vi-VN" sz="2800">
                    <a:solidFill>
                      <a:srgbClr val="FF0000"/>
                    </a:solidFill>
                    <a:latin typeface="Times New Roman" panose="02020603050405020304" pitchFamily="18" charset="0"/>
                    <a:cs typeface="Times New Roman" panose="02020603050405020304" pitchFamily="18" charset="0"/>
                  </a:rPr>
                  <a:t>và </a:t>
                </a:r>
                <a14:m>
                  <m:oMath xmlns:m="http://schemas.openxmlformats.org/officeDocument/2006/math">
                    <m:r>
                      <a:rPr lang="vi-V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vi-V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𝑌</m:t>
                    </m:r>
                    <m:r>
                      <a:rPr lang="vi-V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vi-V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𝑋</m:t>
                    </m:r>
                    <m:r>
                      <a:rPr lang="vi-V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vi-VN" sz="28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m:t>
                    </m:r>
                    <m:r>
                      <a:rPr lang="vi-VN" sz="28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à</m:t>
                    </m:r>
                    <m:r>
                      <a:rPr lang="vi-V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vi-V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𝑌</m:t>
                    </m:r>
                  </m:oMath>
                </a14:m>
                <a:r>
                  <a:rPr lang="en-US" sz="2800">
                    <a:solidFill>
                      <a:srgbClr val="FF0000"/>
                    </a:solidFill>
                    <a:latin typeface="Times New Roman" panose="02020603050405020304" pitchFamily="18" charset="0"/>
                    <a:cs typeface="Times New Roman" panose="02020603050405020304" pitchFamily="18" charset="0"/>
                  </a:rPr>
                  <a:t> </a:t>
                </a:r>
                <a:r>
                  <a:rPr lang="en-US" sz="2800">
                    <a:solidFill>
                      <a:srgbClr val="FF0000"/>
                    </a:solidFill>
                  </a:rPr>
                  <a:t>∈</a:t>
                </a:r>
                <a:r>
                  <a:rPr lang="en-US" sz="2800">
                    <a:solidFill>
                      <a:srgbClr val="FF0000"/>
                    </a:solidFill>
                    <a:latin typeface="Times New Roman" panose="02020603050405020304" pitchFamily="18" charset="0"/>
                    <a:cs typeface="Times New Roman" panose="02020603050405020304" pitchFamily="18" charset="0"/>
                  </a:rPr>
                  <a:t> </a:t>
                </a:r>
                <a:r>
                  <a:rPr lang="vi-VN" sz="2800" i="1">
                    <a:solidFill>
                      <a:srgbClr val="FF0000"/>
                    </a:solidFill>
                    <a:latin typeface="Times New Roman" panose="02020603050405020304" pitchFamily="18" charset="0"/>
                    <a:cs typeface="Times New Roman" panose="02020603050405020304" pitchFamily="18" charset="0"/>
                  </a:rPr>
                  <a:t>F</a:t>
                </a:r>
                <a:r>
                  <a:rPr lang="en-US" sz="2800">
                    <a:solidFill>
                      <a:srgbClr val="FF0000"/>
                    </a:solidFill>
                    <a:latin typeface="+mj-lt"/>
                    <a:ea typeface="Times" panose="020B0500000000000000" pitchFamily="34" charset="0"/>
                    <a:cs typeface="Times" panose="020B0500000000000000" pitchFamily="34" charset="0"/>
                  </a:rPr>
                  <a:t>}</a:t>
                </a:r>
              </a:p>
            </p:txBody>
          </p:sp>
        </mc:Choice>
        <mc:Fallback xmlns="">
          <p:sp>
            <p:nvSpPr>
              <p:cNvPr id="7" name="Rectangle 6"/>
              <p:cNvSpPr>
                <a:spLocks noRot="1" noChangeAspect="1" noMove="1" noResize="1" noEditPoints="1" noAdjustHandles="1" noChangeArrowheads="1" noChangeShapeType="1" noTextEdit="1"/>
              </p:cNvSpPr>
              <p:nvPr/>
            </p:nvSpPr>
            <p:spPr>
              <a:xfrm>
                <a:off x="1832274" y="2731414"/>
                <a:ext cx="5593070" cy="523220"/>
              </a:xfrm>
              <a:prstGeom prst="rect">
                <a:avLst/>
              </a:prstGeom>
              <a:blipFill rotWithShape="0">
                <a:blip r:embed="rId2"/>
                <a:stretch>
                  <a:fillRect l="-1415" t="-12500" r="-1306" b="-30682"/>
                </a:stretch>
              </a:blipFill>
              <a:ln>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3532078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1.4 So </a:t>
            </a:r>
            <a:r>
              <a:rPr lang="en-US" b="1" err="1"/>
              <a:t>sánh</a:t>
            </a:r>
            <a:r>
              <a:rPr lang="en-US" b="1"/>
              <a:t> </a:t>
            </a:r>
            <a:r>
              <a:rPr lang="en-US" b="1" err="1"/>
              <a:t>tập</a:t>
            </a:r>
            <a:r>
              <a:rPr lang="en-US" b="1"/>
              <a:t> </a:t>
            </a:r>
            <a:r>
              <a:rPr lang="en-US" b="1" err="1"/>
              <a:t>phổ</a:t>
            </a:r>
            <a:r>
              <a:rPr lang="en-US" b="1"/>
              <a:t> </a:t>
            </a:r>
            <a:r>
              <a:rPr lang="en-US" b="1" err="1"/>
              <a:t>biến</a:t>
            </a:r>
            <a:endParaRPr lang="en-US" b="1"/>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11</a:t>
            </a:fld>
            <a:endParaRPr lang="en-US"/>
          </a:p>
        </p:txBody>
      </p:sp>
      <p:grpSp>
        <p:nvGrpSpPr>
          <p:cNvPr id="3" name="Group 2"/>
          <p:cNvGrpSpPr/>
          <p:nvPr/>
        </p:nvGrpSpPr>
        <p:grpSpPr>
          <a:xfrm>
            <a:off x="2357845" y="2809867"/>
            <a:ext cx="4474028" cy="3460304"/>
            <a:chOff x="936171" y="1948544"/>
            <a:chExt cx="4996543" cy="3864428"/>
          </a:xfrm>
        </p:grpSpPr>
        <p:sp>
          <p:nvSpPr>
            <p:cNvPr id="7" name="Oval 6"/>
            <p:cNvSpPr/>
            <p:nvPr/>
          </p:nvSpPr>
          <p:spPr>
            <a:xfrm>
              <a:off x="936171" y="1948544"/>
              <a:ext cx="4996543" cy="386442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24742" y="2643767"/>
              <a:ext cx="3646716" cy="3049467"/>
            </a:xfrm>
            <a:prstGeom prst="ellipse">
              <a:avLst/>
            </a:prstGeom>
            <a:pattFill prst="pct10">
              <a:fgClr>
                <a:schemeClr val="accent1"/>
              </a:fgClr>
              <a:bgClr>
                <a:schemeClr val="bg1"/>
              </a:bgClr>
            </a:patt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79370" y="3502138"/>
              <a:ext cx="1861457" cy="1886289"/>
            </a:xfrm>
            <a:prstGeom prst="ellipse">
              <a:avLst/>
            </a:prstGeom>
            <a:pattFill prst="pct25">
              <a:fgClr>
                <a:schemeClr val="accent1"/>
              </a:fgClr>
              <a:bgClr>
                <a:schemeClr val="bg1"/>
              </a:bgClr>
            </a:patt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66900" y="2273324"/>
              <a:ext cx="2100942" cy="430887"/>
            </a:xfrm>
            <a:prstGeom prst="rect">
              <a:avLst/>
            </a:prstGeom>
            <a:noFill/>
          </p:spPr>
          <p:txBody>
            <a:bodyPr wrap="square" rtlCol="0">
              <a:spAutoFit/>
            </a:bodyPr>
            <a:lstStyle/>
            <a:p>
              <a:pPr algn="ctr"/>
              <a:r>
                <a:rPr lang="en-US" sz="2200" err="1">
                  <a:latin typeface="Arial" panose="020B0604020202020204" pitchFamily="34" charset="0"/>
                  <a:cs typeface="Arial" panose="020B0604020202020204" pitchFamily="34" charset="0"/>
                </a:rPr>
                <a:t>Tập</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phổ</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biến</a:t>
              </a:r>
              <a:endParaRPr lang="en-US" sz="2200">
                <a:latin typeface="Arial" panose="020B0604020202020204" pitchFamily="34" charset="0"/>
                <a:cs typeface="Arial" panose="020B0604020202020204" pitchFamily="34" charset="0"/>
              </a:endParaRPr>
            </a:p>
          </p:txBody>
        </p:sp>
        <p:sp>
          <p:nvSpPr>
            <p:cNvPr id="11" name="TextBox 10"/>
            <p:cNvSpPr txBox="1"/>
            <p:nvPr/>
          </p:nvSpPr>
          <p:spPr>
            <a:xfrm>
              <a:off x="2383971" y="3134568"/>
              <a:ext cx="2100942" cy="769441"/>
            </a:xfrm>
            <a:prstGeom prst="rect">
              <a:avLst/>
            </a:prstGeom>
            <a:noFill/>
          </p:spPr>
          <p:txBody>
            <a:bodyPr wrap="square" rtlCol="0">
              <a:spAutoFit/>
            </a:bodyPr>
            <a:lstStyle/>
            <a:p>
              <a:pPr algn="ctr"/>
              <a:r>
                <a:rPr lang="en-US" sz="2200" err="1">
                  <a:latin typeface="Arial" panose="020B0604020202020204" pitchFamily="34" charset="0"/>
                  <a:cs typeface="Arial" panose="020B0604020202020204" pitchFamily="34" charset="0"/>
                </a:rPr>
                <a:t>Tập</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phổ</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biến</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đóng</a:t>
              </a:r>
              <a:endParaRPr lang="en-US" sz="2200">
                <a:latin typeface="Arial" panose="020B0604020202020204" pitchFamily="34" charset="0"/>
                <a:cs typeface="Arial" panose="020B0604020202020204" pitchFamily="34" charset="0"/>
              </a:endParaRPr>
            </a:p>
          </p:txBody>
        </p:sp>
        <p:sp>
          <p:nvSpPr>
            <p:cNvPr id="12" name="TextBox 11"/>
            <p:cNvSpPr txBox="1"/>
            <p:nvPr/>
          </p:nvSpPr>
          <p:spPr>
            <a:xfrm>
              <a:off x="3570513" y="4150192"/>
              <a:ext cx="2100942" cy="769441"/>
            </a:xfrm>
            <a:prstGeom prst="rect">
              <a:avLst/>
            </a:prstGeom>
            <a:noFill/>
          </p:spPr>
          <p:txBody>
            <a:bodyPr wrap="square" rtlCol="0">
              <a:spAutoFit/>
            </a:bodyPr>
            <a:lstStyle/>
            <a:p>
              <a:pPr algn="ctr"/>
              <a:r>
                <a:rPr lang="en-US" sz="2200" err="1">
                  <a:latin typeface="Arial" panose="020B0604020202020204" pitchFamily="34" charset="0"/>
                  <a:cs typeface="Arial" panose="020B0604020202020204" pitchFamily="34" charset="0"/>
                </a:rPr>
                <a:t>Tập</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phổ</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biến</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tối</a:t>
              </a:r>
              <a:r>
                <a:rPr lang="en-US" sz="220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đại</a:t>
              </a:r>
              <a:endParaRPr lang="en-US" sz="2200">
                <a:latin typeface="Arial" panose="020B0604020202020204" pitchFamily="34" charset="0"/>
                <a:cs typeface="Arial" panose="020B0604020202020204" pitchFamily="34" charset="0"/>
              </a:endParaRPr>
            </a:p>
          </p:txBody>
        </p:sp>
      </p:grpSp>
      <p:sp>
        <p:nvSpPr>
          <p:cNvPr id="13" name="Content Placeholder 2"/>
          <p:cNvSpPr>
            <a:spLocks noGrp="1"/>
          </p:cNvSpPr>
          <p:nvPr>
            <p:ph idx="1"/>
          </p:nvPr>
        </p:nvSpPr>
        <p:spPr>
          <a:xfrm>
            <a:off x="822959" y="1845734"/>
            <a:ext cx="7543801" cy="4023360"/>
          </a:xfrm>
        </p:spPr>
        <p:txBody>
          <a:bodyPr>
            <a:normAutofit/>
          </a:bodyPr>
          <a:lstStyle/>
          <a:p>
            <a:pPr algn="just">
              <a:lnSpc>
                <a:spcPct val="100000"/>
              </a:lnSpc>
              <a:buClrTx/>
              <a:buFont typeface="Wingdings" panose="05000000000000000000" pitchFamily="2" charset="2"/>
              <a:buChar char="v"/>
            </a:pPr>
            <a:r>
              <a:rPr lang="en-US" sz="2800"/>
              <a:t> Số lượng tập phổ biến phát sinh trong quá trình khai thác.</a:t>
            </a:r>
          </a:p>
        </p:txBody>
      </p:sp>
    </p:spTree>
    <p:extLst>
      <p:ext uri="{BB962C8B-B14F-4D97-AF65-F5344CB8AC3E}">
        <p14:creationId xmlns:p14="http://schemas.microsoft.com/office/powerpoint/2010/main" val="30263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D47A-A48E-4DF0-8250-4505C8F58508}"/>
              </a:ext>
            </a:extLst>
          </p:cNvPr>
          <p:cNvSpPr>
            <a:spLocks noGrp="1"/>
          </p:cNvSpPr>
          <p:nvPr>
            <p:ph type="title"/>
          </p:nvPr>
        </p:nvSpPr>
        <p:spPr>
          <a:xfrm>
            <a:off x="822960" y="947651"/>
            <a:ext cx="7543800" cy="789710"/>
          </a:xfrm>
        </p:spPr>
        <p:txBody>
          <a:bodyPr>
            <a:normAutofit/>
          </a:bodyPr>
          <a:lstStyle/>
          <a:p>
            <a:r>
              <a:rPr lang="en-US" altLang="en-US" sz="4000" b="1" dirty="0" err="1"/>
              <a:t>Tập</a:t>
            </a:r>
            <a:r>
              <a:rPr lang="en-US" altLang="en-US" sz="4000" b="1" dirty="0"/>
              <a:t> </a:t>
            </a:r>
            <a:r>
              <a:rPr lang="en-US" altLang="en-US" sz="4000" b="1" dirty="0" err="1"/>
              <a:t>phổ</a:t>
            </a:r>
            <a:r>
              <a:rPr lang="en-US" altLang="en-US" sz="4000" b="1" dirty="0"/>
              <a:t> </a:t>
            </a:r>
            <a:r>
              <a:rPr lang="en-US" altLang="en-US" sz="4000" b="1" dirty="0" err="1"/>
              <a:t>biến</a:t>
            </a:r>
            <a:r>
              <a:rPr lang="en-US" altLang="en-US" sz="4000" b="1" dirty="0"/>
              <a:t>, </a:t>
            </a:r>
            <a:r>
              <a:rPr lang="vi-VN" altLang="en-US" sz="4000" b="1" dirty="0"/>
              <a:t>đó</a:t>
            </a:r>
            <a:r>
              <a:rPr lang="en-US" altLang="en-US" sz="4000" b="1" dirty="0"/>
              <a:t>ng </a:t>
            </a:r>
            <a:r>
              <a:rPr lang="en-US" altLang="en-US" sz="4000" b="1" dirty="0" err="1"/>
              <a:t>và</a:t>
            </a:r>
            <a:r>
              <a:rPr lang="en-US" altLang="en-US" sz="4000" b="1" dirty="0"/>
              <a:t> </a:t>
            </a:r>
            <a:r>
              <a:rPr lang="en-US" altLang="en-US" sz="4000" b="1" dirty="0" err="1"/>
              <a:t>tối</a:t>
            </a:r>
            <a:r>
              <a:rPr lang="en-US" altLang="en-US" sz="4000" b="1" dirty="0"/>
              <a:t> </a:t>
            </a:r>
            <a:r>
              <a:rPr lang="vi-VN" altLang="en-US" sz="4000" b="1" dirty="0"/>
              <a:t>đại</a:t>
            </a:r>
            <a:endParaRPr lang="en-US" sz="4000" b="1" dirty="0"/>
          </a:p>
        </p:txBody>
      </p:sp>
      <p:sp>
        <p:nvSpPr>
          <p:cNvPr id="4" name="Date Placeholder 3">
            <a:extLst>
              <a:ext uri="{FF2B5EF4-FFF2-40B4-BE49-F238E27FC236}">
                <a16:creationId xmlns:a16="http://schemas.microsoft.com/office/drawing/2014/main" id="{24104C05-BB9F-424E-8FC9-FBE8E3AAC23A}"/>
              </a:ext>
            </a:extLst>
          </p:cNvPr>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a:extLst>
              <a:ext uri="{FF2B5EF4-FFF2-40B4-BE49-F238E27FC236}">
                <a16:creationId xmlns:a16="http://schemas.microsoft.com/office/drawing/2014/main" id="{C3C0F928-B042-4108-8E92-F11D3B3626F2}"/>
              </a:ext>
            </a:extLst>
          </p:cNvPr>
          <p:cNvSpPr>
            <a:spLocks noGrp="1"/>
          </p:cNvSpPr>
          <p:nvPr>
            <p:ph type="ftr" sz="quarter" idx="11"/>
          </p:nvPr>
        </p:nvSpPr>
        <p:spPr/>
        <p:txBody>
          <a:bodyPr/>
          <a:lstStyle/>
          <a:p>
            <a:r>
              <a:rPr lang="en-US"/>
              <a:t>Bộ môn khoa học máy tính</a:t>
            </a:r>
          </a:p>
        </p:txBody>
      </p:sp>
      <p:sp>
        <p:nvSpPr>
          <p:cNvPr id="6" name="Slide Number Placeholder 5">
            <a:extLst>
              <a:ext uri="{FF2B5EF4-FFF2-40B4-BE49-F238E27FC236}">
                <a16:creationId xmlns:a16="http://schemas.microsoft.com/office/drawing/2014/main" id="{6461F145-C494-41F5-A94A-79375B4C9775}"/>
              </a:ext>
            </a:extLst>
          </p:cNvPr>
          <p:cNvSpPr>
            <a:spLocks noGrp="1"/>
          </p:cNvSpPr>
          <p:nvPr>
            <p:ph type="sldNum" sz="quarter" idx="12"/>
          </p:nvPr>
        </p:nvSpPr>
        <p:spPr/>
        <p:txBody>
          <a:bodyPr/>
          <a:lstStyle/>
          <a:p>
            <a:fld id="{A5828B6B-8E55-4AAA-B081-195633192144}" type="slidenum">
              <a:rPr lang="en-US" smtClean="0"/>
              <a:pPr/>
              <a:t>12</a:t>
            </a:fld>
            <a:endParaRPr lang="en-US"/>
          </a:p>
        </p:txBody>
      </p:sp>
      <p:pic>
        <p:nvPicPr>
          <p:cNvPr id="7" name="Content Placeholder 6" descr="figure_2">
            <a:extLst>
              <a:ext uri="{FF2B5EF4-FFF2-40B4-BE49-F238E27FC236}">
                <a16:creationId xmlns:a16="http://schemas.microsoft.com/office/drawing/2014/main" id="{5B5CD66D-4EBB-4F9F-AB12-0C5A6AD768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65018" y="1862051"/>
            <a:ext cx="7701741" cy="4181301"/>
          </a:xfrm>
          <a:noFill/>
        </p:spPr>
      </p:pic>
    </p:spTree>
    <p:extLst>
      <p:ext uri="{BB962C8B-B14F-4D97-AF65-F5344CB8AC3E}">
        <p14:creationId xmlns:p14="http://schemas.microsoft.com/office/powerpoint/2010/main" val="251853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prstClr val="black"/>
                </a:solidFill>
              </a:rPr>
              <a:t>2. Khai thác tập phổ biến</a:t>
            </a:r>
            <a:endParaRPr lang="en-US" dirty="0"/>
          </a:p>
        </p:txBody>
      </p:sp>
      <p:sp>
        <p:nvSpPr>
          <p:cNvPr id="3" name="Content Placeholder 2"/>
          <p:cNvSpPr>
            <a:spLocks noGrp="1"/>
          </p:cNvSpPr>
          <p:nvPr>
            <p:ph idx="1"/>
          </p:nvPr>
        </p:nvSpPr>
        <p:spPr/>
        <p:txBody>
          <a:bodyPr>
            <a:normAutofit fontScale="92500" lnSpcReduction="20000"/>
          </a:bodyPr>
          <a:lstStyle/>
          <a:p>
            <a:pPr marL="182880" lvl="0" indent="-182880">
              <a:lnSpc>
                <a:spcPct val="100000"/>
              </a:lnSpc>
              <a:spcBef>
                <a:spcPct val="20000"/>
              </a:spcBef>
              <a:spcAft>
                <a:spcPts val="0"/>
              </a:spcAft>
              <a:buClr>
                <a:srgbClr val="F79646"/>
              </a:buClr>
              <a:buSzPct val="85000"/>
              <a:buFont typeface="Arial" pitchFamily="34" charset="0"/>
              <a:buChar char="•"/>
            </a:pPr>
            <a:r>
              <a:rPr lang="en-US" sz="2400" dirty="0">
                <a:solidFill>
                  <a:srgbClr val="FF0000"/>
                </a:solidFill>
                <a:latin typeface="Arial"/>
                <a:cs typeface="+mn-cs"/>
              </a:rPr>
              <a:t>Input</a:t>
            </a:r>
            <a:r>
              <a:rPr lang="en-US" sz="2400" dirty="0">
                <a:solidFill>
                  <a:prstClr val="black"/>
                </a:solidFill>
                <a:latin typeface="Arial"/>
                <a:cs typeface="+mn-cs"/>
              </a:rPr>
              <a:t>: Tập các giao dịch </a:t>
            </a:r>
            <a:r>
              <a:rPr lang="en-US" sz="2400" dirty="0">
                <a:solidFill>
                  <a:srgbClr val="F79646">
                    <a:lumMod val="75000"/>
                  </a:srgbClr>
                </a:solidFill>
                <a:latin typeface="Arial"/>
                <a:cs typeface="+mn-cs"/>
              </a:rPr>
              <a:t>T</a:t>
            </a:r>
            <a:r>
              <a:rPr lang="en-US" sz="2400" dirty="0">
                <a:solidFill>
                  <a:prstClr val="black"/>
                </a:solidFill>
                <a:latin typeface="Arial"/>
                <a:cs typeface="+mn-cs"/>
              </a:rPr>
              <a:t>, với tập </a:t>
            </a:r>
            <a:r>
              <a:rPr lang="en-US" sz="2400" dirty="0" err="1">
                <a:solidFill>
                  <a:prstClr val="black"/>
                </a:solidFill>
                <a:latin typeface="Arial"/>
                <a:cs typeface="+mn-cs"/>
              </a:rPr>
              <a:t>itemstes</a:t>
            </a:r>
            <a:r>
              <a:rPr lang="en-US" sz="2400" dirty="0">
                <a:solidFill>
                  <a:prstClr val="black"/>
                </a:solidFill>
                <a:latin typeface="Arial"/>
                <a:cs typeface="+mn-cs"/>
              </a:rPr>
              <a:t> </a:t>
            </a:r>
            <a:r>
              <a:rPr lang="en-US" sz="2400" dirty="0">
                <a:solidFill>
                  <a:srgbClr val="F79646">
                    <a:lumMod val="75000"/>
                  </a:srgbClr>
                </a:solidFill>
                <a:latin typeface="Arial"/>
                <a:cs typeface="+mn-cs"/>
              </a:rPr>
              <a:t>I</a:t>
            </a:r>
            <a:r>
              <a:rPr lang="en-US" sz="2400" dirty="0">
                <a:solidFill>
                  <a:prstClr val="black"/>
                </a:solidFill>
                <a:latin typeface="Arial"/>
                <a:cs typeface="+mn-cs"/>
              </a:rPr>
              <a:t> </a:t>
            </a:r>
          </a:p>
          <a:p>
            <a:pPr marL="182880" lvl="0" indent="-182880">
              <a:lnSpc>
                <a:spcPct val="100000"/>
              </a:lnSpc>
              <a:spcBef>
                <a:spcPct val="20000"/>
              </a:spcBef>
              <a:spcAft>
                <a:spcPts val="0"/>
              </a:spcAft>
              <a:buClr>
                <a:srgbClr val="F79646"/>
              </a:buClr>
              <a:buSzPct val="85000"/>
              <a:buFont typeface="Arial" pitchFamily="34" charset="0"/>
              <a:buChar char="•"/>
            </a:pPr>
            <a:r>
              <a:rPr lang="en-US" sz="2400" dirty="0">
                <a:solidFill>
                  <a:srgbClr val="FF0000"/>
                </a:solidFill>
                <a:latin typeface="Arial"/>
                <a:cs typeface="+mn-cs"/>
              </a:rPr>
              <a:t>Output</a:t>
            </a:r>
            <a:r>
              <a:rPr lang="en-US" sz="2400" dirty="0">
                <a:solidFill>
                  <a:prstClr val="black"/>
                </a:solidFill>
                <a:latin typeface="Arial"/>
                <a:cs typeface="+mn-cs"/>
              </a:rPr>
              <a:t>: Tất cả các </a:t>
            </a:r>
            <a:r>
              <a:rPr lang="en-US" sz="2400" dirty="0" err="1">
                <a:solidFill>
                  <a:prstClr val="black"/>
                </a:solidFill>
                <a:latin typeface="Arial"/>
                <a:cs typeface="+mn-cs"/>
              </a:rPr>
              <a:t>itemsets</a:t>
            </a:r>
            <a:r>
              <a:rPr lang="en-US" sz="2400" dirty="0">
                <a:solidFill>
                  <a:prstClr val="black"/>
                </a:solidFill>
                <a:latin typeface="Arial"/>
                <a:cs typeface="+mn-cs"/>
              </a:rPr>
              <a:t> chứa trong </a:t>
            </a:r>
            <a:r>
              <a:rPr lang="en-US" sz="2400" dirty="0">
                <a:solidFill>
                  <a:srgbClr val="F79646">
                    <a:lumMod val="75000"/>
                  </a:srgbClr>
                </a:solidFill>
                <a:latin typeface="Arial"/>
                <a:cs typeface="+mn-cs"/>
              </a:rPr>
              <a:t>I</a:t>
            </a:r>
            <a:r>
              <a:rPr lang="en-US" sz="2400" dirty="0">
                <a:solidFill>
                  <a:prstClr val="black"/>
                </a:solidFill>
                <a:latin typeface="Arial"/>
                <a:cs typeface="+mn-cs"/>
              </a:rPr>
              <a:t> thỏa: </a:t>
            </a:r>
          </a:p>
          <a:p>
            <a:pPr marL="457200" lvl="1">
              <a:lnSpc>
                <a:spcPct val="100000"/>
              </a:lnSpc>
              <a:spcBef>
                <a:spcPct val="20000"/>
              </a:spcBef>
              <a:spcAft>
                <a:spcPts val="0"/>
              </a:spcAft>
              <a:buClr>
                <a:srgbClr val="4F81BD"/>
              </a:buClr>
              <a:buSzPct val="85000"/>
              <a:buFont typeface="Arial" pitchFamily="34" charset="0"/>
              <a:buChar char="•"/>
            </a:pPr>
            <a:r>
              <a:rPr lang="en-US" sz="2000" dirty="0">
                <a:solidFill>
                  <a:srgbClr val="0070C0"/>
                </a:solidFill>
                <a:latin typeface="Arial"/>
                <a:cs typeface="+mn-cs"/>
              </a:rPr>
              <a:t>support </a:t>
            </a:r>
            <a:r>
              <a:rPr lang="en-US" sz="2000" dirty="0">
                <a:solidFill>
                  <a:srgbClr val="0070C0"/>
                </a:solidFill>
                <a:latin typeface="Arial"/>
              </a:rPr>
              <a:t>≥ </a:t>
            </a:r>
            <a:r>
              <a:rPr lang="en-US" sz="2000" i="1" dirty="0" err="1">
                <a:solidFill>
                  <a:srgbClr val="FF0000"/>
                </a:solidFill>
                <a:latin typeface="Arial"/>
              </a:rPr>
              <a:t>minsup</a:t>
            </a:r>
            <a:endParaRPr lang="en-US" sz="2000" dirty="0">
              <a:solidFill>
                <a:prstClr val="black"/>
              </a:solidFill>
              <a:latin typeface="Arial"/>
              <a:cs typeface="+mn-cs"/>
            </a:endParaRPr>
          </a:p>
          <a:p>
            <a:pPr marL="457200" lvl="1">
              <a:lnSpc>
                <a:spcPct val="100000"/>
              </a:lnSpc>
              <a:spcBef>
                <a:spcPct val="20000"/>
              </a:spcBef>
              <a:spcAft>
                <a:spcPts val="0"/>
              </a:spcAft>
              <a:buClr>
                <a:srgbClr val="4F81BD"/>
              </a:buClr>
              <a:buSzPct val="85000"/>
              <a:buFont typeface="Arial" pitchFamily="34" charset="0"/>
              <a:buChar char="•"/>
            </a:pPr>
            <a:endParaRPr lang="en-US" sz="2000" dirty="0">
              <a:solidFill>
                <a:prstClr val="black"/>
              </a:solidFill>
              <a:latin typeface="Arial"/>
            </a:endParaRPr>
          </a:p>
          <a:p>
            <a:pPr marL="182880" lvl="0" indent="-182880">
              <a:lnSpc>
                <a:spcPct val="100000"/>
              </a:lnSpc>
              <a:spcBef>
                <a:spcPct val="20000"/>
              </a:spcBef>
              <a:spcAft>
                <a:spcPts val="0"/>
              </a:spcAft>
              <a:buClr>
                <a:srgbClr val="F79646"/>
              </a:buClr>
              <a:buSzPct val="85000"/>
              <a:buFont typeface="Arial" pitchFamily="34" charset="0"/>
              <a:buChar char="•"/>
            </a:pPr>
            <a:r>
              <a:rPr lang="en-US" sz="2400" dirty="0">
                <a:solidFill>
                  <a:prstClr val="black"/>
                </a:solidFill>
                <a:latin typeface="Arial"/>
              </a:rPr>
              <a:t>Tham số:</a:t>
            </a:r>
          </a:p>
          <a:p>
            <a:pPr marL="457200" lvl="1">
              <a:lnSpc>
                <a:spcPct val="100000"/>
              </a:lnSpc>
              <a:spcBef>
                <a:spcPct val="20000"/>
              </a:spcBef>
              <a:spcAft>
                <a:spcPts val="0"/>
              </a:spcAft>
              <a:buClr>
                <a:srgbClr val="4F81BD"/>
              </a:buClr>
              <a:buSzPct val="85000"/>
              <a:buFont typeface="Arial" pitchFamily="34" charset="0"/>
              <a:buChar char="•"/>
            </a:pPr>
            <a:r>
              <a:rPr lang="en-US" sz="2000" dirty="0">
                <a:solidFill>
                  <a:srgbClr val="F79646">
                    <a:lumMod val="75000"/>
                  </a:srgbClr>
                </a:solidFill>
                <a:latin typeface="Arial"/>
              </a:rPr>
              <a:t>N = |T|: </a:t>
            </a:r>
            <a:r>
              <a:rPr lang="en-US" sz="2000" dirty="0">
                <a:solidFill>
                  <a:prstClr val="black"/>
                </a:solidFill>
                <a:latin typeface="Arial"/>
              </a:rPr>
              <a:t>số lượng giao dịch</a:t>
            </a:r>
          </a:p>
          <a:p>
            <a:pPr marL="457200" lvl="1">
              <a:lnSpc>
                <a:spcPct val="100000"/>
              </a:lnSpc>
              <a:spcBef>
                <a:spcPct val="20000"/>
              </a:spcBef>
              <a:spcAft>
                <a:spcPts val="0"/>
              </a:spcAft>
              <a:buClr>
                <a:srgbClr val="4F81BD"/>
              </a:buClr>
              <a:buSzPct val="85000"/>
              <a:buFont typeface="Arial" pitchFamily="34" charset="0"/>
              <a:buChar char="•"/>
            </a:pPr>
            <a:r>
              <a:rPr lang="en-US" sz="2000" dirty="0">
                <a:solidFill>
                  <a:srgbClr val="F79646">
                    <a:lumMod val="75000"/>
                  </a:srgbClr>
                </a:solidFill>
                <a:latin typeface="Arial"/>
              </a:rPr>
              <a:t>d = |I|: </a:t>
            </a:r>
            <a:r>
              <a:rPr lang="en-US" sz="2000" dirty="0">
                <a:solidFill>
                  <a:prstClr val="black"/>
                </a:solidFill>
                <a:latin typeface="Arial"/>
              </a:rPr>
              <a:t>số lượng </a:t>
            </a:r>
            <a:r>
              <a:rPr lang="en-US" sz="2000" dirty="0" err="1">
                <a:solidFill>
                  <a:prstClr val="black"/>
                </a:solidFill>
                <a:latin typeface="Arial"/>
              </a:rPr>
              <a:t>iemsets</a:t>
            </a:r>
            <a:r>
              <a:rPr lang="en-US" sz="2000" dirty="0">
                <a:solidFill>
                  <a:prstClr val="black"/>
                </a:solidFill>
                <a:latin typeface="Arial"/>
              </a:rPr>
              <a:t> riêng biệt.</a:t>
            </a:r>
          </a:p>
          <a:p>
            <a:pPr marL="457200" lvl="1">
              <a:lnSpc>
                <a:spcPct val="100000"/>
              </a:lnSpc>
              <a:spcBef>
                <a:spcPct val="20000"/>
              </a:spcBef>
              <a:spcAft>
                <a:spcPts val="0"/>
              </a:spcAft>
              <a:buClr>
                <a:srgbClr val="4F81BD"/>
              </a:buClr>
              <a:buSzPct val="85000"/>
              <a:buFont typeface="Arial" pitchFamily="34" charset="0"/>
              <a:buChar char="•"/>
            </a:pPr>
            <a:r>
              <a:rPr lang="en-US" sz="2000" dirty="0">
                <a:solidFill>
                  <a:srgbClr val="F79646">
                    <a:lumMod val="75000"/>
                  </a:srgbClr>
                </a:solidFill>
                <a:latin typeface="Arial"/>
              </a:rPr>
              <a:t>w</a:t>
            </a:r>
            <a:r>
              <a:rPr lang="en-US" sz="2000" dirty="0">
                <a:solidFill>
                  <a:prstClr val="black"/>
                </a:solidFill>
                <a:latin typeface="Arial"/>
              </a:rPr>
              <a:t>: số lượng tối đa items của 1 giao dịch.</a:t>
            </a:r>
          </a:p>
          <a:p>
            <a:pPr marL="457200" lvl="1">
              <a:lnSpc>
                <a:spcPct val="100000"/>
              </a:lnSpc>
              <a:spcBef>
                <a:spcPct val="20000"/>
              </a:spcBef>
              <a:spcAft>
                <a:spcPts val="0"/>
              </a:spcAft>
              <a:buClr>
                <a:srgbClr val="4F81BD"/>
              </a:buClr>
              <a:buSzPct val="85000"/>
              <a:buFont typeface="Arial" pitchFamily="34" charset="0"/>
              <a:buChar char="•"/>
            </a:pPr>
            <a:r>
              <a:rPr lang="en-US" sz="2000" dirty="0">
                <a:solidFill>
                  <a:prstClr val="black"/>
                </a:solidFill>
                <a:latin typeface="Arial"/>
              </a:rPr>
              <a:t>Có bao nhiêu </a:t>
            </a:r>
            <a:r>
              <a:rPr lang="en-US" sz="2000" dirty="0" err="1">
                <a:solidFill>
                  <a:prstClr val="black"/>
                </a:solidFill>
                <a:latin typeface="Arial"/>
              </a:rPr>
              <a:t>itemsets</a:t>
            </a:r>
            <a:r>
              <a:rPr lang="en-US" sz="2000" dirty="0">
                <a:solidFill>
                  <a:prstClr val="black"/>
                </a:solidFill>
                <a:latin typeface="Arial"/>
              </a:rPr>
              <a:t> có thể có ?</a:t>
            </a:r>
            <a:endParaRPr lang="en-US" sz="2000" baseline="30000" dirty="0">
              <a:solidFill>
                <a:srgbClr val="F79646">
                  <a:lumMod val="75000"/>
                </a:srgbClr>
              </a:solidFill>
              <a:latin typeface="Arial"/>
            </a:endParaRPr>
          </a:p>
          <a:p>
            <a:pPr marL="182880" lvl="0" indent="-182880">
              <a:lnSpc>
                <a:spcPct val="100000"/>
              </a:lnSpc>
              <a:spcBef>
                <a:spcPct val="20000"/>
              </a:spcBef>
              <a:spcAft>
                <a:spcPts val="0"/>
              </a:spcAft>
              <a:buClr>
                <a:srgbClr val="F79646"/>
              </a:buClr>
              <a:buSzPct val="85000"/>
              <a:buFont typeface="Arial" pitchFamily="34" charset="0"/>
              <a:buChar char="•"/>
            </a:pPr>
            <a:endParaRPr lang="en-US" sz="2400" dirty="0">
              <a:solidFill>
                <a:prstClr val="black"/>
              </a:solidFill>
              <a:latin typeface="Arial"/>
            </a:endParaRPr>
          </a:p>
          <a:p>
            <a:pPr marL="182880" lvl="0" indent="-182880">
              <a:lnSpc>
                <a:spcPct val="100000"/>
              </a:lnSpc>
              <a:spcBef>
                <a:spcPct val="20000"/>
              </a:spcBef>
              <a:spcAft>
                <a:spcPts val="0"/>
              </a:spcAft>
              <a:buClr>
                <a:srgbClr val="F79646"/>
              </a:buClr>
              <a:buSzPct val="85000"/>
              <a:buFont typeface="Arial" pitchFamily="34" charset="0"/>
              <a:buChar char="•"/>
            </a:pPr>
            <a:r>
              <a:rPr lang="en-US" sz="2400" dirty="0">
                <a:solidFill>
                  <a:prstClr val="black"/>
                </a:solidFill>
                <a:latin typeface="Arial"/>
              </a:rPr>
              <a:t>Quy mô của vấn đề:</a:t>
            </a:r>
          </a:p>
          <a:p>
            <a:pPr marL="457200" lvl="1">
              <a:lnSpc>
                <a:spcPct val="100000"/>
              </a:lnSpc>
              <a:spcBef>
                <a:spcPct val="20000"/>
              </a:spcBef>
              <a:spcAft>
                <a:spcPts val="0"/>
              </a:spcAft>
              <a:buClr>
                <a:srgbClr val="4F81BD"/>
              </a:buClr>
              <a:buSzPct val="85000"/>
              <a:buFont typeface="Arial" pitchFamily="34" charset="0"/>
              <a:buChar char="•"/>
            </a:pPr>
            <a:r>
              <a:rPr lang="en-US" sz="2000" dirty="0" err="1">
                <a:solidFill>
                  <a:prstClr val="black"/>
                </a:solidFill>
                <a:latin typeface="Arial"/>
                <a:cs typeface="+mn-cs"/>
              </a:rPr>
              <a:t>WalMart</a:t>
            </a:r>
            <a:r>
              <a:rPr lang="en-US" sz="2000" dirty="0">
                <a:solidFill>
                  <a:prstClr val="black"/>
                </a:solidFill>
                <a:latin typeface="Arial"/>
                <a:cs typeface="+mn-cs"/>
              </a:rPr>
              <a:t> bán 100,000 mặt hàng và có thể lưu trữ hàng tỉ giỏ hàng.</a:t>
            </a:r>
          </a:p>
          <a:p>
            <a:pPr marL="457200" lvl="1">
              <a:lnSpc>
                <a:spcPct val="100000"/>
              </a:lnSpc>
              <a:spcBef>
                <a:spcPct val="20000"/>
              </a:spcBef>
              <a:spcAft>
                <a:spcPts val="0"/>
              </a:spcAft>
              <a:buClr>
                <a:srgbClr val="4F81BD"/>
              </a:buClr>
              <a:buSzPct val="85000"/>
              <a:buFont typeface="Arial" pitchFamily="34" charset="0"/>
              <a:buChar char="•"/>
            </a:pPr>
            <a:r>
              <a:rPr lang="en-US" sz="2000" dirty="0">
                <a:solidFill>
                  <a:prstClr val="black"/>
                </a:solidFill>
                <a:latin typeface="Arial"/>
                <a:cs typeface="+mn-cs"/>
              </a:rPr>
              <a:t>The Web có hàng tỉ từ và hàng tỉ trang</a:t>
            </a:r>
            <a:endParaRPr lang="en-US" dirty="0"/>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13</a:t>
            </a:fld>
            <a:endParaRPr lang="en-US"/>
          </a:p>
        </p:txBody>
      </p:sp>
    </p:spTree>
    <p:extLst>
      <p:ext uri="{BB962C8B-B14F-4D97-AF65-F5344CB8AC3E}">
        <p14:creationId xmlns:p14="http://schemas.microsoft.com/office/powerpoint/2010/main" val="791583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prstClr val="black"/>
                </a:solidFill>
              </a:rPr>
              <a:t>2. Khai thác tập phổ biến</a:t>
            </a:r>
            <a:endParaRPr lang="en-US" dirty="0"/>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14</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306339636"/>
              </p:ext>
            </p:extLst>
          </p:nvPr>
        </p:nvGraphicFramePr>
        <p:xfrm>
          <a:off x="1025993" y="1756678"/>
          <a:ext cx="7094394" cy="4249946"/>
        </p:xfrm>
        <a:graphic>
          <a:graphicData uri="http://schemas.openxmlformats.org/presentationml/2006/ole">
            <mc:AlternateContent xmlns:mc="http://schemas.openxmlformats.org/markup-compatibility/2006">
              <mc:Choice xmlns:v="urn:schemas-microsoft-com:vml" Requires="v">
                <p:oleObj r:id="rId2" imgW="9811512" imgH="7395972" progId="Visio.Drawing.11">
                  <p:embed/>
                </p:oleObj>
              </mc:Choice>
              <mc:Fallback>
                <p:oleObj r:id="rId2" imgW="9811512" imgH="7395972" progId="Visio.Drawing.11">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993" y="1756678"/>
                        <a:ext cx="7094394" cy="4249946"/>
                      </a:xfrm>
                      <a:prstGeom prst="rect">
                        <a:avLst/>
                      </a:prstGeom>
                      <a:noFill/>
                      <a:ln>
                        <a:noFill/>
                      </a:ln>
                    </p:spPr>
                  </p:pic>
                </p:oleObj>
              </mc:Fallback>
            </mc:AlternateContent>
          </a:graphicData>
        </a:graphic>
      </p:graphicFrame>
      <p:sp>
        <p:nvSpPr>
          <p:cNvPr id="8" name="Text Box 3"/>
          <p:cNvSpPr txBox="1">
            <a:spLocks noChangeArrowheads="1"/>
          </p:cNvSpPr>
          <p:nvPr/>
        </p:nvSpPr>
        <p:spPr bwMode="auto">
          <a:xfrm>
            <a:off x="5912229" y="5360305"/>
            <a:ext cx="3026229" cy="648512"/>
          </a:xfrm>
          <a:prstGeom prst="rect">
            <a:avLst/>
          </a:prstGeom>
          <a:noFill/>
          <a:ln w="9525">
            <a:noFill/>
            <a:round/>
            <a:headEnd/>
            <a:tailEnd/>
          </a:ln>
          <a:effectLst/>
        </p:spPr>
        <p:txBody>
          <a:bodyPr wrap="square" lIns="90000" tIns="46800" rIns="90000" bIns="46800">
            <a:spAutoFit/>
          </a:bodyPr>
          <a:lstStyle/>
          <a:p>
            <a:pP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0000"/>
                </a:solidFill>
                <a:latin typeface="Arial" charset="0"/>
                <a:ea typeface="DejaVu LGC Sans" charset="0"/>
                <a:cs typeface="DejaVu LGC Sans" charset="0"/>
              </a:rPr>
              <a:t>Có </a:t>
            </a:r>
            <a:r>
              <a:rPr lang="en-GB" b="1" dirty="0">
                <a:solidFill>
                  <a:srgbClr val="C0504D"/>
                </a:solidFill>
                <a:latin typeface="Arial" charset="0"/>
                <a:ea typeface="DejaVu LGC Sans" charset="0"/>
                <a:cs typeface="DejaVu LGC Sans" charset="0"/>
              </a:rPr>
              <a:t>d</a:t>
            </a:r>
            <a:r>
              <a:rPr lang="en-GB" b="1" dirty="0">
                <a:solidFill>
                  <a:srgbClr val="000000"/>
                </a:solidFill>
                <a:latin typeface="Arial" charset="0"/>
                <a:ea typeface="DejaVu LGC Sans" charset="0"/>
                <a:cs typeface="DejaVu LGC Sans" charset="0"/>
              </a:rPr>
              <a:t> </a:t>
            </a:r>
            <a:r>
              <a:rPr lang="en-GB" b="1" dirty="0" err="1">
                <a:solidFill>
                  <a:srgbClr val="000000"/>
                </a:solidFill>
                <a:latin typeface="Arial" charset="0"/>
                <a:ea typeface="DejaVu LGC Sans" charset="0"/>
                <a:cs typeface="DejaVu LGC Sans" charset="0"/>
              </a:rPr>
              <a:t>itemsets</a:t>
            </a:r>
            <a:r>
              <a:rPr lang="en-GB" b="1" dirty="0">
                <a:solidFill>
                  <a:srgbClr val="000000"/>
                </a:solidFill>
                <a:latin typeface="Arial" charset="0"/>
                <a:ea typeface="DejaVu LGC Sans" charset="0"/>
                <a:cs typeface="DejaVu LGC Sans" charset="0"/>
              </a:rPr>
              <a:t>, thì ta có </a:t>
            </a:r>
            <a:r>
              <a:rPr lang="en-GB" b="1" dirty="0">
                <a:solidFill>
                  <a:srgbClr val="C0504D"/>
                </a:solidFill>
                <a:latin typeface="Arial" charset="0"/>
                <a:ea typeface="DejaVu LGC Sans" charset="0"/>
                <a:cs typeface="DejaVu LGC Sans" charset="0"/>
              </a:rPr>
              <a:t>2</a:t>
            </a:r>
            <a:r>
              <a:rPr lang="en-GB" b="1" baseline="30000" dirty="0">
                <a:solidFill>
                  <a:srgbClr val="C0504D"/>
                </a:solidFill>
                <a:latin typeface="Arial" charset="0"/>
                <a:ea typeface="DejaVu LGC Sans" charset="0"/>
                <a:cs typeface="DejaVu LGC Sans" charset="0"/>
              </a:rPr>
              <a:t>d</a:t>
            </a:r>
            <a:r>
              <a:rPr lang="en-GB" b="1" dirty="0">
                <a:solidFill>
                  <a:srgbClr val="C0504D"/>
                </a:solidFill>
                <a:latin typeface="Arial" charset="0"/>
                <a:ea typeface="DejaVu LGC Sans" charset="0"/>
                <a:cs typeface="DejaVu LGC Sans" charset="0"/>
              </a:rPr>
              <a:t> </a:t>
            </a:r>
            <a:r>
              <a:rPr lang="en-GB" b="1" dirty="0" err="1">
                <a:latin typeface="Arial" charset="0"/>
                <a:ea typeface="DejaVu LGC Sans" charset="0"/>
                <a:cs typeface="DejaVu LGC Sans" charset="0"/>
              </a:rPr>
              <a:t>itemsets</a:t>
            </a:r>
            <a:r>
              <a:rPr lang="en-GB" b="1" dirty="0">
                <a:solidFill>
                  <a:srgbClr val="000000"/>
                </a:solidFill>
                <a:latin typeface="Arial" charset="0"/>
                <a:ea typeface="DejaVu LGC Sans" charset="0"/>
                <a:cs typeface="DejaVu LGC Sans" charset="0"/>
              </a:rPr>
              <a:t> có thể có</a:t>
            </a:r>
          </a:p>
        </p:txBody>
      </p:sp>
      <p:sp>
        <p:nvSpPr>
          <p:cNvPr id="9" name="TextBox 8"/>
          <p:cNvSpPr txBox="1"/>
          <p:nvPr/>
        </p:nvSpPr>
        <p:spPr>
          <a:xfrm>
            <a:off x="922637" y="1737361"/>
            <a:ext cx="2356021" cy="369332"/>
          </a:xfrm>
          <a:prstGeom prst="rect">
            <a:avLst/>
          </a:prstGeom>
          <a:noFill/>
        </p:spPr>
        <p:txBody>
          <a:bodyPr wrap="square" rtlCol="0">
            <a:spAutoFit/>
          </a:bodyPr>
          <a:lstStyle/>
          <a:p>
            <a:r>
              <a:rPr lang="en-US" b="1" dirty="0"/>
              <a:t>Dàn (Lattice) </a:t>
            </a:r>
            <a:r>
              <a:rPr lang="en-US" b="1" dirty="0" err="1"/>
              <a:t>itemsets</a:t>
            </a:r>
            <a:r>
              <a:rPr lang="en-US" b="1" dirty="0"/>
              <a:t> </a:t>
            </a:r>
          </a:p>
        </p:txBody>
      </p:sp>
    </p:spTree>
    <p:extLst>
      <p:ext uri="{BB962C8B-B14F-4D97-AF65-F5344CB8AC3E}">
        <p14:creationId xmlns:p14="http://schemas.microsoft.com/office/powerpoint/2010/main" val="796184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prstClr val="black"/>
                </a:solidFill>
              </a:rPr>
              <a:t>2. Khai thác tập phổ biến</a:t>
            </a:r>
            <a:endParaRPr lang="en-US" dirty="0"/>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15</a:t>
            </a:fld>
            <a:endParaRPr lang="en-US"/>
          </a:p>
        </p:txBody>
      </p:sp>
      <p:sp>
        <p:nvSpPr>
          <p:cNvPr id="7" name="Text Box 2"/>
          <p:cNvSpPr txBox="1">
            <a:spLocks noGrp="1" noChangeArrowheads="1"/>
          </p:cNvSpPr>
          <p:nvPr>
            <p:ph idx="1"/>
          </p:nvPr>
        </p:nvSpPr>
        <p:spPr bwMode="auto">
          <a:prstGeom prst="rect">
            <a:avLst/>
          </a:prstGeom>
          <a:noFill/>
          <a:ln w="9525">
            <a:noFill/>
            <a:round/>
            <a:headEnd/>
            <a:tailEnd/>
          </a:ln>
          <a:effectLst/>
        </p:spPr>
        <p:txBody>
          <a:bodyPr/>
          <a:lstStyle/>
          <a:p>
            <a:pPr marL="290513" indent="-290513">
              <a:lnSpc>
                <a:spcPct val="90000"/>
              </a:lnSpc>
              <a:spcBef>
                <a:spcPts val="750"/>
              </a:spcBef>
              <a:buClr>
                <a:srgbClr val="CC3300"/>
              </a:buClr>
              <a:buFont typeface="Arial" charset="0"/>
              <a:buChar char="•"/>
              <a:tabLst>
                <a:tab pos="860425" algn="l"/>
                <a:tab pos="1774825" algn="l"/>
                <a:tab pos="2689225" algn="l"/>
                <a:tab pos="3603625" algn="l"/>
                <a:tab pos="4518025" algn="l"/>
                <a:tab pos="5432425" algn="l"/>
                <a:tab pos="6346825" algn="l"/>
                <a:tab pos="7261225" algn="l"/>
                <a:tab pos="8175625" algn="l"/>
                <a:tab pos="9090025" algn="l"/>
                <a:tab pos="10004425" algn="l"/>
              </a:tabLst>
            </a:pPr>
            <a:r>
              <a:rPr lang="en-GB" sz="2800" dirty="0" err="1">
                <a:solidFill>
                  <a:srgbClr val="FF0000"/>
                </a:solidFill>
                <a:ea typeface="DejaVu LGC Sans" charset="0"/>
                <a:cs typeface="DejaVu LGC Sans" charset="0"/>
              </a:rPr>
              <a:t>Nguyên</a:t>
            </a:r>
            <a:r>
              <a:rPr lang="en-GB" sz="2800" dirty="0">
                <a:solidFill>
                  <a:srgbClr val="FF0000"/>
                </a:solidFill>
                <a:ea typeface="DejaVu LGC Sans" charset="0"/>
                <a:cs typeface="DejaVu LGC Sans" charset="0"/>
              </a:rPr>
              <a:t> </a:t>
            </a:r>
            <a:r>
              <a:rPr lang="en-GB" sz="2800" dirty="0" err="1">
                <a:solidFill>
                  <a:srgbClr val="FF0000"/>
                </a:solidFill>
                <a:ea typeface="DejaVu LGC Sans" charset="0"/>
                <a:cs typeface="DejaVu LGC Sans" charset="0"/>
              </a:rPr>
              <a:t>lý</a:t>
            </a:r>
            <a:r>
              <a:rPr lang="en-GB" sz="2800" dirty="0">
                <a:solidFill>
                  <a:srgbClr val="FF0000"/>
                </a:solidFill>
                <a:ea typeface="DejaVu LGC Sans" charset="0"/>
                <a:cs typeface="DejaVu LGC Sans" charset="0"/>
              </a:rPr>
              <a:t> </a:t>
            </a:r>
            <a:r>
              <a:rPr lang="en-GB" sz="2800" dirty="0" err="1">
                <a:solidFill>
                  <a:srgbClr val="FF0000"/>
                </a:solidFill>
                <a:ea typeface="DejaVu LGC Sans" charset="0"/>
                <a:cs typeface="DejaVu LGC Sans" charset="0"/>
              </a:rPr>
              <a:t>Apriori</a:t>
            </a:r>
            <a:r>
              <a:rPr lang="en-GB" sz="2800" dirty="0">
                <a:solidFill>
                  <a:srgbClr val="FF0000"/>
                </a:solidFill>
                <a:ea typeface="DejaVu LGC Sans" charset="0"/>
                <a:cs typeface="DejaVu LGC Sans" charset="0"/>
              </a:rPr>
              <a:t> </a:t>
            </a:r>
            <a:r>
              <a:rPr lang="en-GB" sz="2800" dirty="0">
                <a:ea typeface="DejaVu LGC Sans" charset="0"/>
                <a:cs typeface="DejaVu LGC Sans" charset="0"/>
              </a:rPr>
              <a:t>:</a:t>
            </a:r>
          </a:p>
          <a:p>
            <a:pPr marL="798513" lvl="1" indent="-341313">
              <a:lnSpc>
                <a:spcPct val="90000"/>
              </a:lnSpc>
              <a:spcBef>
                <a:spcPts val="650"/>
              </a:spcBef>
              <a:buFont typeface="Arial" charset="0"/>
              <a:buChar char="–"/>
              <a:tabLst>
                <a:tab pos="860425" algn="l"/>
                <a:tab pos="1774825" algn="l"/>
                <a:tab pos="2689225" algn="l"/>
                <a:tab pos="3603625" algn="l"/>
                <a:tab pos="4518025" algn="l"/>
                <a:tab pos="5432425" algn="l"/>
                <a:tab pos="6346825" algn="l"/>
                <a:tab pos="7261225" algn="l"/>
                <a:tab pos="8175625" algn="l"/>
                <a:tab pos="9090025" algn="l"/>
                <a:tab pos="10004425" algn="l"/>
              </a:tabLst>
            </a:pPr>
            <a:r>
              <a:rPr lang="en-GB" sz="2400" dirty="0" err="1">
                <a:solidFill>
                  <a:srgbClr val="000000"/>
                </a:solidFill>
                <a:ea typeface="DejaVu LGC Sans" charset="0"/>
                <a:cs typeface="DejaVu LGC Sans" charset="0"/>
              </a:rPr>
              <a:t>Nếu</a:t>
            </a:r>
            <a:r>
              <a:rPr lang="en-GB" sz="2400" dirty="0">
                <a:solidFill>
                  <a:srgbClr val="000000"/>
                </a:solidFill>
                <a:ea typeface="DejaVu LGC Sans" charset="0"/>
                <a:cs typeface="DejaVu LGC Sans" charset="0"/>
              </a:rPr>
              <a:t> </a:t>
            </a:r>
            <a:r>
              <a:rPr lang="en-GB" sz="2400" dirty="0" err="1">
                <a:solidFill>
                  <a:srgbClr val="000000"/>
                </a:solidFill>
                <a:ea typeface="DejaVu LGC Sans" charset="0"/>
                <a:cs typeface="DejaVu LGC Sans" charset="0"/>
              </a:rPr>
              <a:t>một</a:t>
            </a:r>
            <a:r>
              <a:rPr lang="en-GB" sz="2400" dirty="0">
                <a:solidFill>
                  <a:srgbClr val="000000"/>
                </a:solidFill>
                <a:ea typeface="DejaVu LGC Sans" charset="0"/>
                <a:cs typeface="DejaVu LGC Sans" charset="0"/>
              </a:rPr>
              <a:t> </a:t>
            </a:r>
            <a:r>
              <a:rPr lang="en-GB" sz="2400" dirty="0" err="1">
                <a:solidFill>
                  <a:srgbClr val="000000"/>
                </a:solidFill>
                <a:ea typeface="DejaVu LGC Sans" charset="0"/>
                <a:cs typeface="DejaVu LGC Sans" charset="0"/>
              </a:rPr>
              <a:t>tập</a:t>
            </a:r>
            <a:r>
              <a:rPr lang="en-GB" sz="2400" dirty="0">
                <a:solidFill>
                  <a:srgbClr val="000000"/>
                </a:solidFill>
                <a:ea typeface="DejaVu LGC Sans" charset="0"/>
                <a:cs typeface="DejaVu LGC Sans" charset="0"/>
              </a:rPr>
              <a:t> </a:t>
            </a:r>
            <a:r>
              <a:rPr lang="en-GB" sz="2400" dirty="0" err="1">
                <a:solidFill>
                  <a:srgbClr val="000000"/>
                </a:solidFill>
                <a:ea typeface="DejaVu LGC Sans" charset="0"/>
                <a:cs typeface="DejaVu LGC Sans" charset="0"/>
              </a:rPr>
              <a:t>là</a:t>
            </a:r>
            <a:r>
              <a:rPr lang="en-GB" sz="2400" dirty="0">
                <a:solidFill>
                  <a:srgbClr val="000000"/>
                </a:solidFill>
                <a:ea typeface="DejaVu LGC Sans" charset="0"/>
                <a:cs typeface="DejaVu LGC Sans" charset="0"/>
              </a:rPr>
              <a:t> </a:t>
            </a:r>
            <a:r>
              <a:rPr lang="en-GB" sz="2400" dirty="0" err="1">
                <a:solidFill>
                  <a:srgbClr val="000000"/>
                </a:solidFill>
                <a:ea typeface="DejaVu LGC Sans" charset="0"/>
                <a:cs typeface="DejaVu LGC Sans" charset="0"/>
              </a:rPr>
              <a:t>phổ</a:t>
            </a:r>
            <a:r>
              <a:rPr lang="en-GB" sz="2400" dirty="0">
                <a:solidFill>
                  <a:srgbClr val="000000"/>
                </a:solidFill>
                <a:ea typeface="DejaVu LGC Sans" charset="0"/>
                <a:cs typeface="DejaVu LGC Sans" charset="0"/>
              </a:rPr>
              <a:t> </a:t>
            </a:r>
            <a:r>
              <a:rPr lang="en-GB" sz="2400" dirty="0" err="1">
                <a:solidFill>
                  <a:srgbClr val="000000"/>
                </a:solidFill>
                <a:ea typeface="DejaVu LGC Sans" charset="0"/>
                <a:cs typeface="DejaVu LGC Sans" charset="0"/>
              </a:rPr>
              <a:t>biến</a:t>
            </a:r>
            <a:r>
              <a:rPr lang="en-GB" sz="2400" dirty="0">
                <a:solidFill>
                  <a:srgbClr val="000000"/>
                </a:solidFill>
                <a:ea typeface="DejaVu LGC Sans" charset="0"/>
                <a:cs typeface="DejaVu LGC Sans" charset="0"/>
              </a:rPr>
              <a:t>, </a:t>
            </a:r>
            <a:r>
              <a:rPr lang="en-GB" sz="2400" dirty="0" err="1">
                <a:solidFill>
                  <a:srgbClr val="000000"/>
                </a:solidFill>
                <a:ea typeface="DejaVu LGC Sans" charset="0"/>
                <a:cs typeface="DejaVu LGC Sans" charset="0"/>
              </a:rPr>
              <a:t>thì</a:t>
            </a:r>
            <a:r>
              <a:rPr lang="en-GB" sz="2400" dirty="0">
                <a:solidFill>
                  <a:srgbClr val="000000"/>
                </a:solidFill>
                <a:ea typeface="DejaVu LGC Sans" charset="0"/>
                <a:cs typeface="DejaVu LGC Sans" charset="0"/>
              </a:rPr>
              <a:t> </a:t>
            </a:r>
            <a:r>
              <a:rPr lang="en-GB" sz="2400" dirty="0" err="1">
                <a:solidFill>
                  <a:srgbClr val="000000"/>
                </a:solidFill>
                <a:ea typeface="DejaVu LGC Sans" charset="0"/>
                <a:cs typeface="DejaVu LGC Sans" charset="0"/>
              </a:rPr>
              <a:t>tất</a:t>
            </a:r>
            <a:r>
              <a:rPr lang="en-GB" sz="2400" dirty="0">
                <a:solidFill>
                  <a:srgbClr val="000000"/>
                </a:solidFill>
                <a:ea typeface="DejaVu LGC Sans" charset="0"/>
                <a:cs typeface="DejaVu LGC Sans" charset="0"/>
              </a:rPr>
              <a:t> </a:t>
            </a:r>
            <a:r>
              <a:rPr lang="en-GB" sz="2400" dirty="0" err="1">
                <a:solidFill>
                  <a:srgbClr val="000000"/>
                </a:solidFill>
                <a:ea typeface="DejaVu LGC Sans" charset="0"/>
                <a:cs typeface="DejaVu LGC Sans" charset="0"/>
              </a:rPr>
              <a:t>cả</a:t>
            </a:r>
            <a:r>
              <a:rPr lang="en-GB" sz="2400" dirty="0">
                <a:solidFill>
                  <a:srgbClr val="000000"/>
                </a:solidFill>
                <a:ea typeface="DejaVu LGC Sans" charset="0"/>
                <a:cs typeface="DejaVu LGC Sans" charset="0"/>
              </a:rPr>
              <a:t> </a:t>
            </a:r>
            <a:r>
              <a:rPr lang="en-GB" sz="2400" dirty="0" err="1">
                <a:solidFill>
                  <a:srgbClr val="000000"/>
                </a:solidFill>
                <a:ea typeface="DejaVu LGC Sans" charset="0"/>
                <a:cs typeface="DejaVu LGC Sans" charset="0"/>
              </a:rPr>
              <a:t>tập</a:t>
            </a:r>
            <a:r>
              <a:rPr lang="en-GB" sz="2400" dirty="0">
                <a:solidFill>
                  <a:srgbClr val="000000"/>
                </a:solidFill>
                <a:ea typeface="DejaVu LGC Sans" charset="0"/>
                <a:cs typeface="DejaVu LGC Sans" charset="0"/>
              </a:rPr>
              <a:t> con </a:t>
            </a:r>
            <a:r>
              <a:rPr lang="en-GB" sz="2400" dirty="0" err="1">
                <a:solidFill>
                  <a:srgbClr val="000000"/>
                </a:solidFill>
                <a:ea typeface="DejaVu LGC Sans" charset="0"/>
                <a:cs typeface="DejaVu LGC Sans" charset="0"/>
              </a:rPr>
              <a:t>của</a:t>
            </a:r>
            <a:r>
              <a:rPr lang="en-GB" sz="2400" dirty="0">
                <a:solidFill>
                  <a:srgbClr val="000000"/>
                </a:solidFill>
                <a:ea typeface="DejaVu LGC Sans" charset="0"/>
                <a:cs typeface="DejaVu LGC Sans" charset="0"/>
              </a:rPr>
              <a:t> </a:t>
            </a:r>
            <a:r>
              <a:rPr lang="en-GB" sz="2400" dirty="0" err="1">
                <a:solidFill>
                  <a:srgbClr val="000000"/>
                </a:solidFill>
                <a:ea typeface="DejaVu LGC Sans" charset="0"/>
                <a:cs typeface="DejaVu LGC Sans" charset="0"/>
              </a:rPr>
              <a:t>nó</a:t>
            </a:r>
            <a:r>
              <a:rPr lang="en-GB" sz="2400" dirty="0">
                <a:solidFill>
                  <a:srgbClr val="000000"/>
                </a:solidFill>
                <a:ea typeface="DejaVu LGC Sans" charset="0"/>
                <a:cs typeface="DejaVu LGC Sans" charset="0"/>
              </a:rPr>
              <a:t> </a:t>
            </a:r>
            <a:r>
              <a:rPr lang="en-GB" sz="2400" dirty="0" err="1">
                <a:solidFill>
                  <a:srgbClr val="000000"/>
                </a:solidFill>
                <a:ea typeface="DejaVu LGC Sans" charset="0"/>
                <a:cs typeface="DejaVu LGC Sans" charset="0"/>
              </a:rPr>
              <a:t>phải</a:t>
            </a:r>
            <a:r>
              <a:rPr lang="en-GB" sz="2400" dirty="0">
                <a:solidFill>
                  <a:srgbClr val="000000"/>
                </a:solidFill>
                <a:ea typeface="DejaVu LGC Sans" charset="0"/>
                <a:cs typeface="DejaVu LGC Sans" charset="0"/>
              </a:rPr>
              <a:t> </a:t>
            </a:r>
            <a:r>
              <a:rPr lang="en-GB" sz="2400" dirty="0" err="1">
                <a:solidFill>
                  <a:srgbClr val="000000"/>
                </a:solidFill>
                <a:ea typeface="DejaVu LGC Sans" charset="0"/>
                <a:cs typeface="DejaVu LGC Sans" charset="0"/>
              </a:rPr>
              <a:t>phổ</a:t>
            </a:r>
            <a:r>
              <a:rPr lang="en-GB" sz="2400" dirty="0">
                <a:solidFill>
                  <a:srgbClr val="000000"/>
                </a:solidFill>
                <a:ea typeface="DejaVu LGC Sans" charset="0"/>
                <a:cs typeface="DejaVu LGC Sans" charset="0"/>
              </a:rPr>
              <a:t> </a:t>
            </a:r>
            <a:r>
              <a:rPr lang="en-GB" sz="2400" dirty="0" err="1">
                <a:solidFill>
                  <a:srgbClr val="000000"/>
                </a:solidFill>
                <a:ea typeface="DejaVu LGC Sans" charset="0"/>
                <a:cs typeface="DejaVu LGC Sans" charset="0"/>
              </a:rPr>
              <a:t>biến</a:t>
            </a:r>
            <a:r>
              <a:rPr lang="en-GB" sz="2400" dirty="0">
                <a:solidFill>
                  <a:srgbClr val="000000"/>
                </a:solidFill>
                <a:ea typeface="DejaVu LGC Sans" charset="0"/>
                <a:cs typeface="DejaVu LGC Sans" charset="0"/>
              </a:rPr>
              <a:t>.</a:t>
            </a:r>
          </a:p>
          <a:p>
            <a:pPr marL="798513" lvl="1" indent="-341313">
              <a:lnSpc>
                <a:spcPct val="90000"/>
              </a:lnSpc>
              <a:spcBef>
                <a:spcPts val="650"/>
              </a:spcBef>
              <a:buFont typeface="Arial" charset="0"/>
              <a:buChar char="–"/>
              <a:tabLst>
                <a:tab pos="860425" algn="l"/>
                <a:tab pos="1774825" algn="l"/>
                <a:tab pos="2689225" algn="l"/>
                <a:tab pos="3603625" algn="l"/>
                <a:tab pos="4518025" algn="l"/>
                <a:tab pos="5432425" algn="l"/>
                <a:tab pos="6346825" algn="l"/>
                <a:tab pos="7261225" algn="l"/>
                <a:tab pos="8175625" algn="l"/>
                <a:tab pos="9090025" algn="l"/>
                <a:tab pos="10004425" algn="l"/>
              </a:tabLst>
            </a:pPr>
            <a:r>
              <a:rPr lang="en-US" sz="2400" dirty="0" err="1">
                <a:solidFill>
                  <a:srgbClr val="000000"/>
                </a:solidFill>
                <a:ea typeface="DejaVu LGC Sans" charset="0"/>
                <a:cs typeface="DejaVu LGC Sans" charset="0"/>
              </a:rPr>
              <a:t>Nếu</a:t>
            </a:r>
            <a:r>
              <a:rPr lang="en-US" sz="2400" dirty="0">
                <a:solidFill>
                  <a:srgbClr val="000000"/>
                </a:solidFill>
                <a:ea typeface="DejaVu LGC Sans" charset="0"/>
                <a:cs typeface="DejaVu LGC Sans" charset="0"/>
              </a:rPr>
              <a:t> 1 </a:t>
            </a:r>
            <a:r>
              <a:rPr lang="en-US" sz="2400" dirty="0" err="1">
                <a:solidFill>
                  <a:srgbClr val="000000"/>
                </a:solidFill>
                <a:ea typeface="DejaVu LGC Sans" charset="0"/>
                <a:cs typeface="DejaVu LGC Sans" charset="0"/>
              </a:rPr>
              <a:t>tập</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không</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phổ</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biến</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thì</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tất</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cả</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tập</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chứa</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nó</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không</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phổ</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biến</a:t>
            </a:r>
            <a:r>
              <a:rPr lang="en-US" sz="2400" dirty="0">
                <a:solidFill>
                  <a:srgbClr val="000000"/>
                </a:solidFill>
                <a:ea typeface="DejaVu LGC Sans" charset="0"/>
                <a:cs typeface="DejaVu LGC Sans" charset="0"/>
              </a:rPr>
              <a:t>.</a:t>
            </a:r>
            <a:endParaRPr lang="en-GB" sz="2400" dirty="0">
              <a:solidFill>
                <a:srgbClr val="000000"/>
              </a:solidFill>
              <a:ea typeface="DejaVu LGC Sans" charset="0"/>
              <a:cs typeface="DejaVu LGC Sans" charset="0"/>
            </a:endParaRPr>
          </a:p>
          <a:p>
            <a:pPr marL="2057400" lvl="4" indent="-228600">
              <a:lnSpc>
                <a:spcPct val="90000"/>
              </a:lnSpc>
              <a:spcBef>
                <a:spcPts val="475"/>
              </a:spcBef>
              <a:buFont typeface="Arial" charset="0"/>
              <a:buNone/>
              <a:tabLst>
                <a:tab pos="860425" algn="l"/>
                <a:tab pos="1774825" algn="l"/>
                <a:tab pos="2689225" algn="l"/>
                <a:tab pos="3603625" algn="l"/>
                <a:tab pos="4518025" algn="l"/>
                <a:tab pos="5432425" algn="l"/>
                <a:tab pos="6346825" algn="l"/>
                <a:tab pos="7261225" algn="l"/>
                <a:tab pos="8175625" algn="l"/>
                <a:tab pos="9090025" algn="l"/>
                <a:tab pos="10004425" algn="l"/>
              </a:tabLst>
            </a:pPr>
            <a:endParaRPr lang="en-GB" dirty="0">
              <a:solidFill>
                <a:srgbClr val="000000"/>
              </a:solidFill>
              <a:ea typeface="DejaVu LGC Sans" charset="0"/>
              <a:cs typeface="DejaVu LGC Sans" charset="0"/>
            </a:endParaRPr>
          </a:p>
          <a:p>
            <a:pPr marL="798513" lvl="1" indent="-341313">
              <a:lnSpc>
                <a:spcPct val="90000"/>
              </a:lnSpc>
              <a:spcBef>
                <a:spcPts val="650"/>
              </a:spcBef>
              <a:buFont typeface="Arial" charset="0"/>
              <a:buChar char="–"/>
              <a:tabLst>
                <a:tab pos="860425" algn="l"/>
                <a:tab pos="1774825" algn="l"/>
                <a:tab pos="2689225" algn="l"/>
                <a:tab pos="3603625" algn="l"/>
                <a:tab pos="4518025" algn="l"/>
                <a:tab pos="5432425" algn="l"/>
                <a:tab pos="6346825" algn="l"/>
                <a:tab pos="7261225" algn="l"/>
                <a:tab pos="8175625" algn="l"/>
                <a:tab pos="9090025" algn="l"/>
                <a:tab pos="10004425" algn="l"/>
              </a:tabLst>
            </a:pPr>
            <a:endParaRPr lang="en-GB" sz="2400" dirty="0">
              <a:solidFill>
                <a:srgbClr val="000000"/>
              </a:solidFill>
              <a:ea typeface="DejaVu LGC Sans" charset="0"/>
              <a:cs typeface="DejaVu LGC Sans" charset="0"/>
            </a:endParaRPr>
          </a:p>
          <a:p>
            <a:pPr marL="798513" lvl="1" indent="-341313">
              <a:lnSpc>
                <a:spcPct val="90000"/>
              </a:lnSpc>
              <a:spcBef>
                <a:spcPts val="650"/>
              </a:spcBef>
              <a:buFont typeface="Arial" charset="0"/>
              <a:buChar char="–"/>
              <a:tabLst>
                <a:tab pos="860425" algn="l"/>
                <a:tab pos="1774825" algn="l"/>
                <a:tab pos="2689225" algn="l"/>
                <a:tab pos="3603625" algn="l"/>
                <a:tab pos="4518025" algn="l"/>
                <a:tab pos="5432425" algn="l"/>
                <a:tab pos="6346825" algn="l"/>
                <a:tab pos="7261225" algn="l"/>
                <a:tab pos="8175625" algn="l"/>
                <a:tab pos="9090025" algn="l"/>
                <a:tab pos="10004425" algn="l"/>
              </a:tabLst>
            </a:pPr>
            <a:r>
              <a:rPr lang="en-US" sz="2400" dirty="0" err="1">
                <a:solidFill>
                  <a:srgbClr val="000000"/>
                </a:solidFill>
                <a:ea typeface="DejaVu LGC Sans" charset="0"/>
                <a:cs typeface="DejaVu LGC Sans" charset="0"/>
              </a:rPr>
              <a:t>Độ</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hỗ</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trợ</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của</a:t>
            </a:r>
            <a:r>
              <a:rPr lang="en-US" sz="2400" dirty="0">
                <a:solidFill>
                  <a:srgbClr val="000000"/>
                </a:solidFill>
                <a:ea typeface="DejaVu LGC Sans" charset="0"/>
                <a:cs typeface="DejaVu LGC Sans" charset="0"/>
              </a:rPr>
              <a:t> 1 </a:t>
            </a:r>
            <a:r>
              <a:rPr lang="en-US" sz="2400" dirty="0" err="1">
                <a:solidFill>
                  <a:srgbClr val="000000"/>
                </a:solidFill>
                <a:ea typeface="DejaVu LGC Sans" charset="0"/>
                <a:cs typeface="DejaVu LGC Sans" charset="0"/>
              </a:rPr>
              <a:t>tập</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không</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bao</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giờ</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vượt</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quá</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độ</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hỗ</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trợ</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các</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tập</a:t>
            </a:r>
            <a:r>
              <a:rPr lang="en-US" sz="2400" dirty="0">
                <a:solidFill>
                  <a:srgbClr val="000000"/>
                </a:solidFill>
                <a:ea typeface="DejaVu LGC Sans" charset="0"/>
                <a:cs typeface="DejaVu LGC Sans" charset="0"/>
              </a:rPr>
              <a:t> con </a:t>
            </a:r>
            <a:r>
              <a:rPr lang="en-US" sz="2400" dirty="0" err="1">
                <a:solidFill>
                  <a:srgbClr val="000000"/>
                </a:solidFill>
                <a:ea typeface="DejaVu LGC Sans" charset="0"/>
                <a:cs typeface="DejaVu LGC Sans" charset="0"/>
              </a:rPr>
              <a:t>của</a:t>
            </a:r>
            <a:r>
              <a:rPr lang="en-US" sz="2400" dirty="0">
                <a:solidFill>
                  <a:srgbClr val="000000"/>
                </a:solidFill>
                <a:ea typeface="DejaVu LGC Sans" charset="0"/>
                <a:cs typeface="DejaVu LGC Sans" charset="0"/>
              </a:rPr>
              <a:t> </a:t>
            </a:r>
            <a:r>
              <a:rPr lang="en-US" sz="2400" dirty="0" err="1">
                <a:solidFill>
                  <a:srgbClr val="000000"/>
                </a:solidFill>
                <a:ea typeface="DejaVu LGC Sans" charset="0"/>
                <a:cs typeface="DejaVu LGC Sans" charset="0"/>
              </a:rPr>
              <a:t>nó</a:t>
            </a:r>
            <a:r>
              <a:rPr lang="en-US" sz="2400" dirty="0">
                <a:solidFill>
                  <a:srgbClr val="000000"/>
                </a:solidFill>
                <a:ea typeface="DejaVu LGC Sans" charset="0"/>
                <a:cs typeface="DejaVu LGC Sans" charset="0"/>
              </a:rPr>
              <a:t>.</a:t>
            </a:r>
            <a:endParaRPr lang="en-GB" sz="2400" dirty="0">
              <a:solidFill>
                <a:srgbClr val="000000"/>
              </a:solidFill>
              <a:ea typeface="DejaVu LGC Sans" charset="0"/>
              <a:cs typeface="DejaVu LGC Sans" charset="0"/>
            </a:endParaRPr>
          </a:p>
        </p:txBody>
      </p:sp>
      <p:graphicFrame>
        <p:nvGraphicFramePr>
          <p:cNvPr id="8" name="Object 3"/>
          <p:cNvGraphicFramePr>
            <a:graphicFrameLocks noChangeAspect="1"/>
          </p:cNvGraphicFramePr>
          <p:nvPr>
            <p:extLst>
              <p:ext uri="{D42A27DB-BD31-4B8C-83A1-F6EECF244321}">
                <p14:modId xmlns:p14="http://schemas.microsoft.com/office/powerpoint/2010/main" val="2202662167"/>
              </p:ext>
            </p:extLst>
          </p:nvPr>
        </p:nvGraphicFramePr>
        <p:xfrm>
          <a:off x="2145346" y="3998969"/>
          <a:ext cx="4899025" cy="509188"/>
        </p:xfrm>
        <a:graphic>
          <a:graphicData uri="http://schemas.openxmlformats.org/presentationml/2006/ole">
            <mc:AlternateContent xmlns:mc="http://schemas.openxmlformats.org/markup-compatibility/2006">
              <mc:Choice xmlns:v="urn:schemas-microsoft-com:vml" Requires="v">
                <p:oleObj name="Εξίσωση" r:id="rId2" imgW="1955520" imgH="203040" progId="Equation.3">
                  <p:embed/>
                </p:oleObj>
              </mc:Choice>
              <mc:Fallback>
                <p:oleObj name="Εξίσωση" r:id="rId2" imgW="1955520" imgH="203040" progId="Equation.3">
                  <p:embed/>
                  <p:pic>
                    <p:nvPicPr>
                      <p:cNvPr id="17411" name="Object 3"/>
                      <p:cNvPicPr>
                        <a:picLocks noChangeAspect="1" noChangeArrowheads="1"/>
                      </p:cNvPicPr>
                      <p:nvPr/>
                    </p:nvPicPr>
                    <p:blipFill>
                      <a:blip r:embed="rId3"/>
                      <a:srcRect/>
                      <a:stretch>
                        <a:fillRect/>
                      </a:stretch>
                    </p:blipFill>
                    <p:spPr bwMode="auto">
                      <a:xfrm>
                        <a:off x="2145346" y="3998969"/>
                        <a:ext cx="4899025" cy="509188"/>
                      </a:xfrm>
                      <a:prstGeom prst="rect">
                        <a:avLst/>
                      </a:prstGeom>
                      <a:noFill/>
                    </p:spPr>
                  </p:pic>
                </p:oleObj>
              </mc:Fallback>
            </mc:AlternateContent>
          </a:graphicData>
        </a:graphic>
      </p:graphicFrame>
    </p:spTree>
    <p:extLst>
      <p:ext uri="{BB962C8B-B14F-4D97-AF65-F5344CB8AC3E}">
        <p14:creationId xmlns:p14="http://schemas.microsoft.com/office/powerpoint/2010/main" val="110111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16</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065" y="1950413"/>
            <a:ext cx="5987879" cy="407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7"/>
          <p:cNvSpPr txBox="1">
            <a:spLocks noChangeArrowheads="1"/>
          </p:cNvSpPr>
          <p:nvPr/>
        </p:nvSpPr>
        <p:spPr bwMode="auto">
          <a:xfrm>
            <a:off x="6519145" y="2148457"/>
            <a:ext cx="1534886" cy="646331"/>
          </a:xfrm>
          <a:prstGeom prst="rect">
            <a:avLst/>
          </a:prstGeom>
          <a:solidFill>
            <a:srgbClr val="FFC000"/>
          </a:solidFill>
          <a:ln>
            <a:noFill/>
          </a:ln>
          <a:effectLst/>
        </p:spPr>
        <p:txBody>
          <a:bodyPr wrap="square">
            <a:spAutoFit/>
          </a:bodyPr>
          <a:lstStyle/>
          <a:p>
            <a:pPr>
              <a:spcBef>
                <a:spcPct val="50000"/>
              </a:spcBef>
            </a:pPr>
            <a:r>
              <a:rPr lang="en-US" dirty="0">
                <a:solidFill>
                  <a:srgbClr val="0070C0"/>
                </a:solidFill>
                <a:latin typeface="Arial"/>
              </a:rPr>
              <a:t>Các tập con phổ biến.</a:t>
            </a:r>
            <a:endParaRPr lang="el-GR" dirty="0">
              <a:solidFill>
                <a:srgbClr val="0070C0"/>
              </a:solidFill>
              <a:latin typeface="Arial"/>
            </a:endParaRPr>
          </a:p>
        </p:txBody>
      </p:sp>
      <p:sp>
        <p:nvSpPr>
          <p:cNvPr id="9" name="Text Box 17"/>
          <p:cNvSpPr txBox="1">
            <a:spLocks noChangeArrowheads="1"/>
          </p:cNvSpPr>
          <p:nvPr/>
        </p:nvSpPr>
        <p:spPr bwMode="auto">
          <a:xfrm>
            <a:off x="6864803" y="4809096"/>
            <a:ext cx="1611086" cy="369332"/>
          </a:xfrm>
          <a:prstGeom prst="rect">
            <a:avLst/>
          </a:prstGeom>
          <a:solidFill>
            <a:srgbClr val="FFC000"/>
          </a:solidFill>
          <a:ln>
            <a:noFill/>
          </a:ln>
          <a:effectLst/>
        </p:spPr>
        <p:txBody>
          <a:bodyPr wrap="square">
            <a:spAutoFit/>
          </a:bodyPr>
          <a:lstStyle/>
          <a:p>
            <a:pPr>
              <a:spcBef>
                <a:spcPct val="50000"/>
              </a:spcBef>
            </a:pPr>
            <a:r>
              <a:rPr lang="en-US" dirty="0" err="1">
                <a:solidFill>
                  <a:srgbClr val="0070C0"/>
                </a:solidFill>
                <a:latin typeface="Arial"/>
              </a:rPr>
              <a:t>cde</a:t>
            </a:r>
            <a:r>
              <a:rPr lang="en-US" dirty="0">
                <a:solidFill>
                  <a:srgbClr val="0070C0"/>
                </a:solidFill>
                <a:latin typeface="Arial"/>
              </a:rPr>
              <a:t> </a:t>
            </a:r>
            <a:r>
              <a:rPr lang="en-US" dirty="0" err="1">
                <a:solidFill>
                  <a:srgbClr val="0070C0"/>
                </a:solidFill>
                <a:latin typeface="Arial"/>
              </a:rPr>
              <a:t>phổ</a:t>
            </a:r>
            <a:r>
              <a:rPr lang="en-US" dirty="0">
                <a:solidFill>
                  <a:srgbClr val="0070C0"/>
                </a:solidFill>
                <a:latin typeface="Arial"/>
              </a:rPr>
              <a:t> </a:t>
            </a:r>
            <a:r>
              <a:rPr lang="en-US" dirty="0" err="1">
                <a:solidFill>
                  <a:srgbClr val="0070C0"/>
                </a:solidFill>
                <a:latin typeface="Arial"/>
              </a:rPr>
              <a:t>biến</a:t>
            </a:r>
            <a:endParaRPr lang="el-GR" dirty="0">
              <a:solidFill>
                <a:srgbClr val="0070C0"/>
              </a:solidFill>
              <a:latin typeface="Arial"/>
            </a:endParaRPr>
          </a:p>
        </p:txBody>
      </p:sp>
      <p:cxnSp>
        <p:nvCxnSpPr>
          <p:cNvPr id="10" name="Straight Arrow Connector 9"/>
          <p:cNvCxnSpPr/>
          <p:nvPr/>
        </p:nvCxnSpPr>
        <p:spPr>
          <a:xfrm flipH="1" flipV="1">
            <a:off x="6354886" y="4136903"/>
            <a:ext cx="1223925" cy="672193"/>
          </a:xfrm>
          <a:prstGeom prst="straightConnector1">
            <a:avLst/>
          </a:prstGeom>
          <a:noFill/>
          <a:ln w="9525" cap="flat" cmpd="sng" algn="ctr">
            <a:solidFill>
              <a:srgbClr val="4F81BD"/>
            </a:solidFill>
            <a:prstDash val="solid"/>
            <a:tailEnd type="arrow"/>
          </a:ln>
          <a:effectLst/>
        </p:spPr>
      </p:cxnSp>
      <p:sp>
        <p:nvSpPr>
          <p:cNvPr id="14" name="Title 1"/>
          <p:cNvSpPr>
            <a:spLocks noGrp="1"/>
          </p:cNvSpPr>
          <p:nvPr>
            <p:ph type="title"/>
          </p:nvPr>
        </p:nvSpPr>
        <p:spPr>
          <a:xfrm>
            <a:off x="822960" y="286604"/>
            <a:ext cx="7543800" cy="1450757"/>
          </a:xfrm>
        </p:spPr>
        <p:txBody>
          <a:bodyPr/>
          <a:lstStyle/>
          <a:p>
            <a:r>
              <a:rPr lang="en-US" b="1" dirty="0">
                <a:solidFill>
                  <a:prstClr val="black"/>
                </a:solidFill>
              </a:rPr>
              <a:t>2. Khai thác tập phổ biến</a:t>
            </a:r>
            <a:endParaRPr lang="en-US" dirty="0"/>
          </a:p>
        </p:txBody>
      </p:sp>
    </p:spTree>
    <p:extLst>
      <p:ext uri="{BB962C8B-B14F-4D97-AF65-F5344CB8AC3E}">
        <p14:creationId xmlns:p14="http://schemas.microsoft.com/office/powerpoint/2010/main" val="3477415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a:xfrm>
            <a:off x="2677164" y="6431773"/>
            <a:ext cx="3617103" cy="365125"/>
          </a:xfrm>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17</a:t>
            </a:fld>
            <a:endParaRPr lang="en-US"/>
          </a:p>
        </p:txBody>
      </p:sp>
      <p:sp>
        <p:nvSpPr>
          <p:cNvPr id="7" name="Title 1"/>
          <p:cNvSpPr>
            <a:spLocks noGrp="1"/>
          </p:cNvSpPr>
          <p:nvPr>
            <p:ph type="title"/>
          </p:nvPr>
        </p:nvSpPr>
        <p:spPr/>
        <p:txBody>
          <a:bodyPr/>
          <a:lstStyle/>
          <a:p>
            <a:r>
              <a:rPr lang="en-US" b="1" dirty="0">
                <a:solidFill>
                  <a:prstClr val="black"/>
                </a:solidFill>
              </a:rPr>
              <a:t>2. Khai thác tập phổ biến</a:t>
            </a:r>
            <a:endParaRPr lang="en-US" dirty="0"/>
          </a:p>
        </p:txBody>
      </p:sp>
      <p:grpSp>
        <p:nvGrpSpPr>
          <p:cNvPr id="8" name="Group 7"/>
          <p:cNvGrpSpPr>
            <a:grpSpLocks/>
          </p:cNvGrpSpPr>
          <p:nvPr/>
        </p:nvGrpSpPr>
        <p:grpSpPr bwMode="auto">
          <a:xfrm>
            <a:off x="2133600" y="1737361"/>
            <a:ext cx="6275763" cy="4484233"/>
            <a:chOff x="1392" y="1022"/>
            <a:chExt cx="4315" cy="3066"/>
          </a:xfrm>
        </p:grpSpPr>
        <p:graphicFrame>
          <p:nvGraphicFramePr>
            <p:cNvPr id="9" name="Object 8"/>
            <p:cNvGraphicFramePr>
              <a:graphicFrameLocks noChangeAspect="1"/>
            </p:cNvGraphicFramePr>
            <p:nvPr>
              <p:extLst>
                <p:ext uri="{D42A27DB-BD31-4B8C-83A1-F6EECF244321}">
                  <p14:modId xmlns:p14="http://schemas.microsoft.com/office/powerpoint/2010/main" val="2030697691"/>
                </p:ext>
              </p:extLst>
            </p:nvPr>
          </p:nvGraphicFramePr>
          <p:xfrm>
            <a:off x="1392" y="1022"/>
            <a:ext cx="4315" cy="3048"/>
          </p:xfrm>
          <a:graphic>
            <a:graphicData uri="http://schemas.openxmlformats.org/presentationml/2006/ole">
              <mc:AlternateContent xmlns:mc="http://schemas.openxmlformats.org/markup-compatibility/2006">
                <mc:Choice xmlns:v="urn:schemas-microsoft-com:vml" Requires="v">
                  <p:oleObj r:id="rId2" imgW="9866478" imgH="7377618" progId="">
                    <p:embed/>
                  </p:oleObj>
                </mc:Choice>
                <mc:Fallback>
                  <p:oleObj r:id="rId2" imgW="9866478" imgH="7377618" progId="">
                    <p:embed/>
                    <p:pic>
                      <p:nvPicPr>
                        <p:cNvPr id="8"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1022"/>
                          <a:ext cx="4315" cy="3048"/>
                        </a:xfrm>
                        <a:prstGeom prst="rect">
                          <a:avLst/>
                        </a:prstGeom>
                        <a:noFill/>
                      </p:spPr>
                    </p:pic>
                  </p:oleObj>
                </mc:Fallback>
              </mc:AlternateContent>
            </a:graphicData>
          </a:graphic>
        </p:graphicFrame>
        <p:sp>
          <p:nvSpPr>
            <p:cNvPr id="10" name="Text Box 8"/>
            <p:cNvSpPr txBox="1">
              <a:spLocks noChangeArrowheads="1"/>
            </p:cNvSpPr>
            <p:nvPr/>
          </p:nvSpPr>
          <p:spPr bwMode="auto">
            <a:xfrm>
              <a:off x="2033" y="3854"/>
              <a:ext cx="912" cy="234"/>
            </a:xfrm>
            <a:prstGeom prst="rect">
              <a:avLst/>
            </a:prstGeom>
            <a:noFill/>
            <a:ln w="9525">
              <a:noFill/>
              <a:round/>
              <a:headEnd/>
              <a:tailEnd/>
            </a:ln>
            <a:effectLst/>
          </p:spPr>
          <p:txBody>
            <a:bodyPr lIns="90000" tIns="46800" rIns="90000" bIns="46800">
              <a:spAutoFit/>
            </a:bodyPr>
            <a:lstStyle/>
            <a:p>
              <a:pPr marL="0" marR="0" lvl="0" indent="0" defTabSz="914400" eaLnBrk="1" fontAlgn="auto" latinLnBrk="0" hangingPunct="1">
                <a:lnSpc>
                  <a:spcPct val="100000"/>
                </a:lnSpc>
                <a:spcBef>
                  <a:spcPts val="0"/>
                </a:spcBef>
                <a:spcAft>
                  <a:spcPts val="0"/>
                </a:spcAft>
                <a:buClr>
                  <a:srgbClr val="FF0000"/>
                </a:buClr>
                <a:buSzTx/>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800" b="1" i="0" u="none" strike="noStrike" kern="0" cap="none" spc="0" normalizeH="0" baseline="0" noProof="0" dirty="0" err="1">
                  <a:ln>
                    <a:noFill/>
                  </a:ln>
                  <a:solidFill>
                    <a:srgbClr val="FF0000"/>
                  </a:solidFill>
                  <a:effectLst/>
                  <a:uLnTx/>
                  <a:uFillTx/>
                  <a:latin typeface="Arial" charset="0"/>
                  <a:ea typeface="DejaVu LGC Sans" charset="0"/>
                  <a:cs typeface="DejaVu LGC Sans" charset="0"/>
                </a:rPr>
                <a:t>Tỉa</a:t>
              </a:r>
              <a:r>
                <a:rPr kumimoji="0" lang="en-US" sz="1800" b="1" i="0" u="none" strike="noStrike" kern="0" cap="none" spc="0" normalizeH="0" baseline="0" noProof="0" dirty="0">
                  <a:ln>
                    <a:noFill/>
                  </a:ln>
                  <a:solidFill>
                    <a:srgbClr val="FF0000"/>
                  </a:solidFill>
                  <a:effectLst/>
                  <a:uLnTx/>
                  <a:uFillTx/>
                  <a:latin typeface="Arial" charset="0"/>
                  <a:ea typeface="DejaVu LGC Sans" charset="0"/>
                  <a:cs typeface="DejaVu LGC Sans" charset="0"/>
                </a:rPr>
                <a:t> </a:t>
              </a:r>
              <a:r>
                <a:rPr kumimoji="0" lang="en-US" sz="1800" b="1" i="0" u="none" strike="noStrike" kern="0" cap="none" spc="0" normalizeH="0" baseline="0" noProof="0" dirty="0" err="1">
                  <a:ln>
                    <a:noFill/>
                  </a:ln>
                  <a:solidFill>
                    <a:srgbClr val="FF0000"/>
                  </a:solidFill>
                  <a:effectLst/>
                  <a:uLnTx/>
                  <a:uFillTx/>
                  <a:latin typeface="Arial" charset="0"/>
                  <a:ea typeface="DejaVu LGC Sans" charset="0"/>
                  <a:cs typeface="DejaVu LGC Sans" charset="0"/>
                </a:rPr>
                <a:t>nhánh</a:t>
              </a:r>
              <a:endParaRPr kumimoji="0" lang="en-GB" sz="1800" b="1" i="0" u="none" strike="noStrike" kern="0" cap="none" spc="0" normalizeH="0" baseline="0" noProof="0" dirty="0">
                <a:ln>
                  <a:noFill/>
                </a:ln>
                <a:solidFill>
                  <a:srgbClr val="FF0000"/>
                </a:solidFill>
                <a:effectLst/>
                <a:uLnTx/>
                <a:uFillTx/>
                <a:latin typeface="Arial" charset="0"/>
                <a:ea typeface="DejaVu LGC Sans" charset="0"/>
                <a:cs typeface="DejaVu LGC Sans" charset="0"/>
              </a:endParaRPr>
            </a:p>
          </p:txBody>
        </p:sp>
      </p:grpSp>
      <p:sp>
        <p:nvSpPr>
          <p:cNvPr id="11" name="Text Box 3"/>
          <p:cNvSpPr txBox="1">
            <a:spLocks noChangeArrowheads="1"/>
          </p:cNvSpPr>
          <p:nvPr/>
        </p:nvSpPr>
        <p:spPr bwMode="auto">
          <a:xfrm>
            <a:off x="568411" y="3584575"/>
            <a:ext cx="1398372" cy="649288"/>
          </a:xfrm>
          <a:prstGeom prst="rect">
            <a:avLst/>
          </a:prstGeom>
          <a:solidFill>
            <a:srgbClr val="FFC000"/>
          </a:solidFill>
          <a:ln w="9525">
            <a:noFill/>
            <a:round/>
            <a:headEnd/>
            <a:tailEnd/>
          </a:ln>
          <a:effectLst/>
        </p:spPr>
        <p:txBody>
          <a:bodyPr wrap="square" lIns="90000" tIns="46800" rIns="90000" bIns="46800">
            <a:spAutoFit/>
          </a:bodyPr>
          <a:lstStyle/>
          <a:p>
            <a:pPr algn="ctr">
              <a:buClr>
                <a:srgbClr val="0C6D9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C6D9C"/>
                </a:solidFill>
                <a:latin typeface="Arial" charset="0"/>
                <a:ea typeface="DejaVu LGC Sans" charset="0"/>
                <a:cs typeface="DejaVu LGC Sans" charset="0"/>
              </a:rPr>
              <a:t>AB không phổ biến</a:t>
            </a:r>
            <a:endParaRPr lang="en-GB" dirty="0">
              <a:solidFill>
                <a:srgbClr val="0C6D9C"/>
              </a:solidFill>
              <a:latin typeface="Arial" charset="0"/>
              <a:ea typeface="DejaVu LGC Sans" charset="0"/>
              <a:cs typeface="DejaVu LGC Sans" charset="0"/>
            </a:endParaRPr>
          </a:p>
        </p:txBody>
      </p:sp>
      <p:sp>
        <p:nvSpPr>
          <p:cNvPr id="12" name="Line 2"/>
          <p:cNvSpPr>
            <a:spLocks noChangeShapeType="1"/>
          </p:cNvSpPr>
          <p:nvPr/>
        </p:nvSpPr>
        <p:spPr bwMode="auto">
          <a:xfrm flipV="1">
            <a:off x="1301578" y="3393989"/>
            <a:ext cx="955590" cy="190586"/>
          </a:xfrm>
          <a:prstGeom prst="line">
            <a:avLst/>
          </a:prstGeom>
          <a:noFill/>
          <a:ln w="12600">
            <a:solidFill>
              <a:srgbClr val="000000"/>
            </a:solidFill>
            <a:miter lim="800000"/>
            <a:headEnd/>
            <a:tailEnd type="triangle" w="med" len="med"/>
          </a:ln>
          <a:effectLst/>
        </p:spPr>
        <p:txBody>
          <a:bodyPr/>
          <a:lstStyle/>
          <a:p>
            <a:endParaRPr lang="en-US">
              <a:solidFill>
                <a:prstClr val="black"/>
              </a:solidFill>
              <a:latin typeface="Arial"/>
            </a:endParaRPr>
          </a:p>
        </p:txBody>
      </p:sp>
      <p:sp>
        <p:nvSpPr>
          <p:cNvPr id="13" name="TextBox 12"/>
          <p:cNvSpPr txBox="1"/>
          <p:nvPr/>
        </p:nvSpPr>
        <p:spPr>
          <a:xfrm>
            <a:off x="845328" y="5487332"/>
            <a:ext cx="2242910" cy="646331"/>
          </a:xfrm>
          <a:prstGeom prst="rect">
            <a:avLst/>
          </a:prstGeom>
          <a:solidFill>
            <a:srgbClr val="FFC000"/>
          </a:solidFill>
        </p:spPr>
        <p:txBody>
          <a:bodyPr wrap="square" rtlCol="0">
            <a:spAutoFit/>
          </a:bodyPr>
          <a:lstStyle/>
          <a:p>
            <a:r>
              <a:rPr lang="en-US" dirty="0">
                <a:solidFill>
                  <a:srgbClr val="0070C0"/>
                </a:solidFill>
                <a:latin typeface="Arial"/>
              </a:rPr>
              <a:t>Tập có chứa AB là không phổ biến</a:t>
            </a:r>
          </a:p>
        </p:txBody>
      </p:sp>
      <p:sp>
        <p:nvSpPr>
          <p:cNvPr id="14" name="Line 2"/>
          <p:cNvSpPr>
            <a:spLocks noChangeShapeType="1"/>
          </p:cNvSpPr>
          <p:nvPr/>
        </p:nvSpPr>
        <p:spPr bwMode="auto">
          <a:xfrm flipV="1">
            <a:off x="1779373" y="5241202"/>
            <a:ext cx="1120346" cy="246128"/>
          </a:xfrm>
          <a:prstGeom prst="line">
            <a:avLst/>
          </a:prstGeom>
          <a:noFill/>
          <a:ln w="12600">
            <a:solidFill>
              <a:srgbClr val="000000"/>
            </a:solidFill>
            <a:miter lim="800000"/>
            <a:headEnd/>
            <a:tailEnd type="triangle" w="med" len="med"/>
          </a:ln>
          <a:effectLst/>
        </p:spPr>
        <p:txBody>
          <a:bodyPr/>
          <a:lstStyle/>
          <a:p>
            <a:endParaRPr lang="en-US">
              <a:solidFill>
                <a:prstClr val="black"/>
              </a:solidFill>
              <a:latin typeface="Arial"/>
            </a:endParaRPr>
          </a:p>
        </p:txBody>
      </p:sp>
    </p:spTree>
    <p:extLst>
      <p:ext uri="{BB962C8B-B14F-4D97-AF65-F5344CB8AC3E}">
        <p14:creationId xmlns:p14="http://schemas.microsoft.com/office/powerpoint/2010/main" val="1631694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Khai thác tập phổ biến</a:t>
            </a:r>
            <a:endParaRPr lang="en-US" dirty="0"/>
          </a:p>
        </p:txBody>
      </p:sp>
      <p:sp>
        <p:nvSpPr>
          <p:cNvPr id="3" name="Content Placeholder 2"/>
          <p:cNvSpPr>
            <a:spLocks noGrp="1"/>
          </p:cNvSpPr>
          <p:nvPr>
            <p:ph idx="1"/>
          </p:nvPr>
        </p:nvSpPr>
        <p:spPr>
          <a:xfrm>
            <a:off x="822959" y="1845733"/>
            <a:ext cx="7543801" cy="4473179"/>
          </a:xfrm>
        </p:spPr>
        <p:txBody>
          <a:bodyPr>
            <a:normAutofit fontScale="92500" lnSpcReduction="20000"/>
          </a:bodyPr>
          <a:lstStyle/>
          <a:p>
            <a:pPr algn="just">
              <a:lnSpc>
                <a:spcPct val="110000"/>
              </a:lnSpc>
              <a:buClrTx/>
              <a:buFont typeface="Wingdings" panose="05000000000000000000" pitchFamily="2" charset="2"/>
              <a:buChar char="v"/>
            </a:pPr>
            <a:r>
              <a:rPr lang="en-US" sz="2400" dirty="0"/>
              <a:t> Thuật toán </a:t>
            </a:r>
            <a:r>
              <a:rPr lang="en-US" sz="2400" b="1" dirty="0" err="1"/>
              <a:t>Apriori</a:t>
            </a:r>
            <a:r>
              <a:rPr lang="en-US" sz="2400" dirty="0"/>
              <a:t> (</a:t>
            </a:r>
            <a:r>
              <a:rPr lang="en-US" sz="2400" i="1" dirty="0"/>
              <a:t>state-of-the art</a:t>
            </a:r>
            <a:r>
              <a:rPr lang="en-US" sz="2400" dirty="0"/>
              <a:t>) được đề xuất bởi      R. Agrawal và R. </a:t>
            </a:r>
            <a:r>
              <a:rPr lang="en-US" sz="2400" dirty="0" err="1"/>
              <a:t>Srikant</a:t>
            </a:r>
            <a:r>
              <a:rPr lang="en-US" sz="2400" dirty="0"/>
              <a:t> vào năm 1994 để khai thác tập phổ biến.</a:t>
            </a:r>
          </a:p>
          <a:p>
            <a:pPr algn="just">
              <a:lnSpc>
                <a:spcPct val="100000"/>
              </a:lnSpc>
              <a:buClrTx/>
              <a:buFont typeface="Wingdings" panose="05000000000000000000" pitchFamily="2" charset="2"/>
              <a:buChar char="v"/>
            </a:pPr>
            <a:r>
              <a:rPr lang="en-US" sz="2400" dirty="0"/>
              <a:t> Gọi </a:t>
            </a:r>
            <a:r>
              <a:rPr lang="en-US" sz="2400" b="1" i="1" dirty="0" err="1">
                <a:latin typeface="Times New Roman" panose="02020603050405020304" pitchFamily="18" charset="0"/>
                <a:cs typeface="Times New Roman" panose="02020603050405020304" pitchFamily="18" charset="0"/>
              </a:rPr>
              <a:t>C</a:t>
            </a:r>
            <a:r>
              <a:rPr lang="en-US" sz="2400" b="1" i="1" baseline="-25000" dirty="0" err="1">
                <a:latin typeface="Times New Roman" panose="02020603050405020304" pitchFamily="18" charset="0"/>
                <a:cs typeface="Times New Roman" panose="02020603050405020304" pitchFamily="18" charset="0"/>
              </a:rPr>
              <a:t>k</a:t>
            </a:r>
            <a:r>
              <a:rPr lang="en-US" sz="2400" dirty="0"/>
              <a:t> là các tập có </a:t>
            </a:r>
            <a:r>
              <a:rPr lang="en-US" sz="2400" b="1" i="1" dirty="0">
                <a:latin typeface="Times New Roman" panose="02020603050405020304" pitchFamily="18" charset="0"/>
                <a:cs typeface="Times New Roman" panose="02020603050405020304" pitchFamily="18" charset="0"/>
              </a:rPr>
              <a:t>k</a:t>
            </a:r>
            <a:r>
              <a:rPr lang="en-US" sz="2400" dirty="0"/>
              <a:t> hạng mục. Thuật toán thực hiện như sau: </a:t>
            </a:r>
            <a:r>
              <a:rPr lang="en-US" sz="2400" b="1" i="1" dirty="0">
                <a:latin typeface="Times New Roman" panose="02020603050405020304" pitchFamily="18" charset="0"/>
                <a:cs typeface="Times New Roman" panose="02020603050405020304" pitchFamily="18" charset="0"/>
              </a:rPr>
              <a:t>k = 1</a:t>
            </a:r>
            <a:r>
              <a:rPr lang="en-US" sz="2400" dirty="0"/>
              <a:t>. </a:t>
            </a:r>
            <a:r>
              <a:rPr lang="en-US" sz="2400" b="1" i="1" dirty="0">
                <a:latin typeface="Times New Roman" panose="02020603050405020304" pitchFamily="18" charset="0"/>
                <a:cs typeface="Times New Roman" panose="02020603050405020304" pitchFamily="18" charset="0"/>
              </a:rPr>
              <a:t>F</a:t>
            </a:r>
            <a:r>
              <a:rPr lang="en-US" sz="2400" dirty="0"/>
              <a:t> là tập hợp các tập phổ biến.</a:t>
            </a:r>
          </a:p>
          <a:p>
            <a:pPr algn="just">
              <a:lnSpc>
                <a:spcPct val="100000"/>
              </a:lnSpc>
              <a:buClrTx/>
              <a:buFont typeface="Wingdings" panose="05000000000000000000" pitchFamily="2" charset="2"/>
              <a:buChar char="§"/>
            </a:pPr>
            <a:r>
              <a:rPr lang="en-US" sz="2400" dirty="0"/>
              <a:t> Bước 1: Đếm độ hỗ trợ của từng tập trong </a:t>
            </a:r>
            <a:r>
              <a:rPr lang="en-US" sz="2400" b="1" i="1" dirty="0">
                <a:latin typeface="Times New Roman" panose="02020603050405020304" pitchFamily="18" charset="0"/>
                <a:cs typeface="Times New Roman" panose="02020603050405020304" pitchFamily="18" charset="0"/>
              </a:rPr>
              <a:t>C</a:t>
            </a:r>
            <a:r>
              <a:rPr lang="en-US" sz="2400" b="1" i="1" baseline="-25000" dirty="0">
                <a:latin typeface="Times New Roman" panose="02020603050405020304" pitchFamily="18" charset="0"/>
                <a:cs typeface="Times New Roman" panose="02020603050405020304" pitchFamily="18" charset="0"/>
              </a:rPr>
              <a:t>k</a:t>
            </a:r>
            <a:r>
              <a:rPr lang="en-US" sz="2400" dirty="0"/>
              <a:t>.</a:t>
            </a:r>
          </a:p>
          <a:p>
            <a:pPr algn="just">
              <a:lnSpc>
                <a:spcPct val="100000"/>
              </a:lnSpc>
              <a:buClrTx/>
              <a:buFont typeface="Wingdings" panose="05000000000000000000" pitchFamily="2" charset="2"/>
              <a:buChar char="§"/>
            </a:pPr>
            <a:r>
              <a:rPr lang="en-US" sz="2400" dirty="0"/>
              <a:t> Bước 2: Phát sinh ứng viên </a:t>
            </a:r>
            <a:r>
              <a:rPr lang="en-US" sz="2400" b="1" i="1" dirty="0">
                <a:latin typeface="Times New Roman" panose="02020603050405020304" pitchFamily="18" charset="0"/>
                <a:cs typeface="Times New Roman" panose="02020603050405020304" pitchFamily="18" charset="0"/>
              </a:rPr>
              <a:t>C</a:t>
            </a:r>
            <a:r>
              <a:rPr lang="en-US" sz="2400" b="1" i="1" baseline="-25000" dirty="0">
                <a:latin typeface="Times New Roman" panose="02020603050405020304" pitchFamily="18" charset="0"/>
                <a:cs typeface="Times New Roman" panose="02020603050405020304" pitchFamily="18" charset="0"/>
              </a:rPr>
              <a:t>k+1</a:t>
            </a:r>
            <a:r>
              <a:rPr lang="en-US" sz="2400" dirty="0"/>
              <a:t> dựa trên </a:t>
            </a:r>
            <a:r>
              <a:rPr lang="en-US" sz="2400" b="1" i="1" dirty="0">
                <a:latin typeface="Times New Roman" panose="02020603050405020304" pitchFamily="18" charset="0"/>
                <a:cs typeface="Times New Roman" panose="02020603050405020304" pitchFamily="18" charset="0"/>
              </a:rPr>
              <a:t>C</a:t>
            </a:r>
            <a:r>
              <a:rPr lang="en-US" sz="2400" b="1" i="1" baseline="-25000" dirty="0">
                <a:latin typeface="Times New Roman" panose="02020603050405020304" pitchFamily="18" charset="0"/>
                <a:cs typeface="Times New Roman" panose="02020603050405020304" pitchFamily="18" charset="0"/>
              </a:rPr>
              <a:t>k</a:t>
            </a:r>
            <a:r>
              <a:rPr lang="en-US" sz="2400" dirty="0"/>
              <a:t>.</a:t>
            </a:r>
          </a:p>
          <a:p>
            <a:pPr algn="just">
              <a:lnSpc>
                <a:spcPct val="120000"/>
              </a:lnSpc>
              <a:buClrTx/>
              <a:buFont typeface="Wingdings" panose="05000000000000000000" pitchFamily="2" charset="2"/>
              <a:buChar char="§"/>
            </a:pPr>
            <a:r>
              <a:rPr lang="en-US" sz="2400" dirty="0"/>
              <a:t> Bước 3: Loại bỏ các ứng viên </a:t>
            </a:r>
            <a:r>
              <a:rPr lang="en-US" sz="2400" b="1" i="1" dirty="0">
                <a:latin typeface="Times New Roman" panose="02020603050405020304" pitchFamily="18" charset="0"/>
                <a:cs typeface="Times New Roman" panose="02020603050405020304" pitchFamily="18" charset="0"/>
              </a:rPr>
              <a:t>C</a:t>
            </a:r>
            <a:r>
              <a:rPr lang="en-US" sz="2400" b="1" i="1" baseline="-25000" dirty="0">
                <a:latin typeface="Times New Roman" panose="02020603050405020304" pitchFamily="18" charset="0"/>
                <a:cs typeface="Times New Roman" panose="02020603050405020304" pitchFamily="18" charset="0"/>
              </a:rPr>
              <a:t>k+1</a:t>
            </a:r>
            <a:r>
              <a:rPr lang="en-US" sz="2400" dirty="0"/>
              <a:t> chứa tập con </a:t>
            </a:r>
            <a:r>
              <a:rPr lang="en-US" sz="2400" b="1" i="1" dirty="0" err="1">
                <a:latin typeface="Times New Roman" panose="02020603050405020304" pitchFamily="18" charset="0"/>
                <a:cs typeface="Times New Roman" panose="02020603050405020304" pitchFamily="18" charset="0"/>
              </a:rPr>
              <a:t>C</a:t>
            </a:r>
            <a:r>
              <a:rPr lang="en-US" sz="2400" b="1" i="1" baseline="-25000" dirty="0" err="1">
                <a:latin typeface="Times New Roman" panose="02020603050405020304" pitchFamily="18" charset="0"/>
                <a:cs typeface="Times New Roman" panose="02020603050405020304" pitchFamily="18" charset="0"/>
              </a:rPr>
              <a:t>k</a:t>
            </a:r>
            <a:r>
              <a:rPr lang="en-US" sz="2400" b="1" i="1" dirty="0"/>
              <a:t> </a:t>
            </a:r>
            <a:r>
              <a:rPr lang="en-US" sz="2400" dirty="0"/>
              <a:t>không phổ biến.</a:t>
            </a:r>
          </a:p>
          <a:p>
            <a:pPr algn="just">
              <a:lnSpc>
                <a:spcPct val="100000"/>
              </a:lnSpc>
              <a:buClrTx/>
              <a:buFont typeface="Wingdings" panose="05000000000000000000" pitchFamily="2" charset="2"/>
              <a:buChar char="§"/>
            </a:pPr>
            <a:r>
              <a:rPr lang="en-US" sz="2400" dirty="0"/>
              <a:t> Bước 4: Thêm các tập </a:t>
            </a:r>
            <a:r>
              <a:rPr lang="en-US" sz="2400" b="1" i="1" dirty="0" err="1">
                <a:latin typeface="Times New Roman" panose="02020603050405020304" pitchFamily="18" charset="0"/>
                <a:cs typeface="Times New Roman" panose="02020603050405020304" pitchFamily="18" charset="0"/>
              </a:rPr>
              <a:t>C</a:t>
            </a:r>
            <a:r>
              <a:rPr lang="en-US" sz="2400" b="1" i="1" baseline="-25000" dirty="0" err="1">
                <a:latin typeface="Times New Roman" panose="02020603050405020304" pitchFamily="18" charset="0"/>
                <a:cs typeface="Times New Roman" panose="02020603050405020304" pitchFamily="18" charset="0"/>
              </a:rPr>
              <a:t>k</a:t>
            </a:r>
            <a:r>
              <a:rPr lang="en-US" sz="2400" dirty="0"/>
              <a:t> thỏa ngưỡng </a:t>
            </a:r>
            <a:r>
              <a:rPr lang="en-US" sz="2400" dirty="0" err="1"/>
              <a:t>minsup</a:t>
            </a:r>
            <a:r>
              <a:rPr lang="en-US" sz="2400" dirty="0"/>
              <a:t> vào </a:t>
            </a:r>
            <a:r>
              <a:rPr lang="en-US" sz="2400" b="1" i="1" dirty="0">
                <a:latin typeface="Times New Roman" panose="02020603050405020304" pitchFamily="18" charset="0"/>
                <a:cs typeface="Times New Roman" panose="02020603050405020304" pitchFamily="18" charset="0"/>
              </a:rPr>
              <a:t>F</a:t>
            </a:r>
            <a:r>
              <a:rPr lang="en-US" sz="2400" dirty="0"/>
              <a:t>.</a:t>
            </a:r>
          </a:p>
          <a:p>
            <a:pPr marL="0" indent="0" algn="just">
              <a:lnSpc>
                <a:spcPct val="100000"/>
              </a:lnSpc>
              <a:buClrTx/>
              <a:buNone/>
            </a:pPr>
            <a:r>
              <a:rPr lang="en-US" sz="2400" dirty="0"/>
              <a:t>Thuật toán lặp lại đến khi tất cả tập phổ biến được phát sinh.</a:t>
            </a:r>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18</a:t>
            </a:fld>
            <a:endParaRPr lang="en-US"/>
          </a:p>
        </p:txBody>
      </p:sp>
    </p:spTree>
    <p:extLst>
      <p:ext uri="{BB962C8B-B14F-4D97-AF65-F5344CB8AC3E}">
        <p14:creationId xmlns:p14="http://schemas.microsoft.com/office/powerpoint/2010/main" val="372491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22959" y="2939143"/>
            <a:ext cx="7586404" cy="32766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a:t>2.1 Thuật toán Apriori</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2959" y="1845733"/>
                <a:ext cx="7543801" cy="4473179"/>
              </a:xfrm>
            </p:spPr>
            <p:txBody>
              <a:bodyPr>
                <a:normAutofit fontScale="77500" lnSpcReduction="20000"/>
              </a:bodyPr>
              <a:lstStyle/>
              <a:p>
                <a:r>
                  <a:rPr lang="en-US" sz="2400" b="1" dirty="0" err="1"/>
                  <a:t>Đầu</a:t>
                </a:r>
                <a:r>
                  <a:rPr lang="en-US" sz="2400" b="1" dirty="0"/>
                  <a:t> </a:t>
                </a:r>
                <a:r>
                  <a:rPr lang="en-US" sz="2400" b="1" dirty="0" err="1"/>
                  <a:t>vào</a:t>
                </a:r>
                <a:r>
                  <a:rPr lang="en-US" sz="2400" b="1" dirty="0"/>
                  <a:t>:</a:t>
                </a:r>
                <a:r>
                  <a:rPr lang="en-US" sz="2400" dirty="0"/>
                  <a:t> </a:t>
                </a:r>
                <a:br>
                  <a:rPr lang="en-US" sz="2400" dirty="0"/>
                </a:br>
                <a:r>
                  <a:rPr lang="en-US" sz="2400" dirty="0"/>
                  <a:t>	- </a:t>
                </a:r>
                <a:r>
                  <a:rPr lang="en-US" sz="2400" b="1" i="1" dirty="0">
                    <a:latin typeface="Times New Roman" panose="02020603050405020304" pitchFamily="18" charset="0"/>
                    <a:cs typeface="Times New Roman" panose="02020603050405020304" pitchFamily="18" charset="0"/>
                  </a:rPr>
                  <a:t>D</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 </a:t>
                </a:r>
                <a:r>
                  <a:rPr lang="en-US" sz="2400" dirty="0" err="1"/>
                  <a:t>các</a:t>
                </a:r>
                <a:r>
                  <a:rPr lang="en-US" sz="2400" dirty="0"/>
                  <a:t> </a:t>
                </a:r>
                <a:r>
                  <a:rPr lang="en-US" sz="2400" dirty="0" err="1"/>
                  <a:t>giao</a:t>
                </a:r>
                <a:r>
                  <a:rPr lang="en-US" sz="2400" dirty="0"/>
                  <a:t> </a:t>
                </a:r>
                <a:r>
                  <a:rPr lang="en-US" sz="2400" dirty="0" err="1"/>
                  <a:t>tác</a:t>
                </a:r>
                <a:r>
                  <a:rPr lang="en-US" sz="2400" dirty="0"/>
                  <a:t>.</a:t>
                </a:r>
                <a:br>
                  <a:rPr lang="en-US" sz="2400" dirty="0"/>
                </a:br>
                <a:r>
                  <a:rPr lang="en-US" sz="2400" dirty="0"/>
                  <a:t>	- </a:t>
                </a:r>
                <a:r>
                  <a:rPr lang="en-US" sz="2400" b="1" i="1" dirty="0" err="1">
                    <a:latin typeface="Times New Roman" panose="02020603050405020304" pitchFamily="18" charset="0"/>
                    <a:cs typeface="Times New Roman" panose="02020603050405020304" pitchFamily="18" charset="0"/>
                  </a:rPr>
                  <a:t>minsup</a:t>
                </a:r>
                <a:r>
                  <a:rPr lang="en-US" sz="2400" dirty="0"/>
                  <a:t>, </a:t>
                </a:r>
                <a:r>
                  <a:rPr lang="en-US" sz="2400" dirty="0" err="1"/>
                  <a:t>ngưỡng</a:t>
                </a:r>
                <a:r>
                  <a:rPr lang="en-US" sz="2400" dirty="0"/>
                  <a:t> support </a:t>
                </a:r>
                <a:r>
                  <a:rPr lang="en-US" sz="2400" dirty="0" err="1"/>
                  <a:t>tối</a:t>
                </a:r>
                <a:r>
                  <a:rPr lang="en-US" sz="2400" dirty="0"/>
                  <a:t> </a:t>
                </a:r>
                <a:r>
                  <a:rPr lang="en-US" sz="2400" dirty="0" err="1"/>
                  <a:t>thiểu</a:t>
                </a:r>
                <a:r>
                  <a:rPr lang="en-US" sz="2400" dirty="0"/>
                  <a:t>.</a:t>
                </a:r>
                <a:br>
                  <a:rPr lang="en-US" sz="2400" dirty="0"/>
                </a:br>
                <a:r>
                  <a:rPr lang="en-US" sz="2400" b="1" dirty="0" err="1"/>
                  <a:t>Kết</a:t>
                </a:r>
                <a:r>
                  <a:rPr lang="en-US" sz="2400" b="1" dirty="0"/>
                  <a:t> </a:t>
                </a:r>
                <a:r>
                  <a:rPr lang="en-US" sz="2400" b="1" dirty="0" err="1"/>
                  <a:t>quả</a:t>
                </a:r>
                <a:r>
                  <a:rPr lang="en-US" sz="2400" b="1" dirty="0"/>
                  <a:t>:</a:t>
                </a:r>
                <a:br>
                  <a:rPr lang="en-US" sz="2400" dirty="0"/>
                </a:br>
                <a:r>
                  <a:rPr lang="en-US" sz="2400" dirty="0"/>
                  <a:t>	- </a:t>
                </a:r>
                <a:r>
                  <a:rPr lang="en-US" sz="2400" b="1" i="1" dirty="0">
                    <a:latin typeface="Times New Roman" panose="02020603050405020304" pitchFamily="18" charset="0"/>
                    <a:cs typeface="Times New Roman" panose="02020603050405020304" pitchFamily="18" charset="0"/>
                  </a:rPr>
                  <a:t>L</a:t>
                </a:r>
                <a:r>
                  <a:rPr lang="en-US" sz="2400" dirty="0"/>
                  <a:t>, </a:t>
                </a:r>
                <a:r>
                  <a:rPr lang="en-US" sz="2400" dirty="0" err="1"/>
                  <a:t>tập</a:t>
                </a:r>
                <a:r>
                  <a:rPr lang="en-US" sz="2400" dirty="0"/>
                  <a:t> </a:t>
                </a:r>
                <a:r>
                  <a:rPr lang="en-US" sz="2400" dirty="0" err="1"/>
                  <a:t>các</a:t>
                </a:r>
                <a:r>
                  <a:rPr lang="en-US" sz="2400" dirty="0"/>
                  <a:t> </a:t>
                </a:r>
                <a:r>
                  <a:rPr lang="en-US" sz="2400" dirty="0" err="1"/>
                  <a:t>itemset</a:t>
                </a:r>
                <a:r>
                  <a:rPr lang="en-US" sz="2400" dirty="0"/>
                  <a:t> </a:t>
                </a:r>
                <a:r>
                  <a:rPr lang="en-US" sz="2400" dirty="0" err="1"/>
                  <a:t>phổ</a:t>
                </a:r>
                <a:r>
                  <a:rPr lang="en-US" sz="2400" dirty="0"/>
                  <a:t> </a:t>
                </a:r>
                <a:r>
                  <a:rPr lang="en-US" sz="2400" dirty="0" err="1"/>
                  <a:t>biến</a:t>
                </a:r>
                <a:r>
                  <a:rPr lang="en-US" sz="2400" dirty="0"/>
                  <a:t>.</a:t>
                </a:r>
              </a:p>
              <a:p>
                <a:pPr>
                  <a:lnSpc>
                    <a:spcPct val="120000"/>
                  </a:lnSpc>
                  <a:spcBef>
                    <a:spcPts val="0"/>
                  </a:spcBef>
                  <a:spcAft>
                    <a:spcPts val="0"/>
                  </a:spcAft>
                </a:pPr>
                <a:r>
                  <a:rPr lang="en-US" sz="2400" dirty="0">
                    <a:latin typeface="Times New Roman" panose="02020603050405020304" pitchFamily="18" charset="0"/>
                    <a:cs typeface="Times New Roman" panose="02020603050405020304" pitchFamily="18" charset="0"/>
                  </a:rPr>
                  <a:t>1: </a:t>
                </a:r>
                <a:r>
                  <a:rPr lang="en-US" sz="2400" i="1" dirty="0">
                    <a:latin typeface="Times New Roman" panose="02020603050405020304" pitchFamily="18" charset="0"/>
                    <a:cs typeface="Times New Roman" panose="02020603050405020304" pitchFamily="18" charset="0"/>
                  </a:rPr>
                  <a:t>L</a:t>
                </a:r>
                <a:r>
                  <a:rPr lang="en-US" sz="2400" i="1"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1-itemset </a:t>
                </a:r>
                <a:r>
                  <a:rPr lang="en-US" sz="2400" dirty="0" err="1">
                    <a:latin typeface="Times New Roman" panose="02020603050405020304" pitchFamily="18" charset="0"/>
                    <a:cs typeface="Times New Roman" panose="02020603050405020304" pitchFamily="18" charset="0"/>
                  </a:rPr>
                  <a:t>thỏa</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minsup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a:t>
                </a:r>
              </a:p>
              <a:p>
                <a:pPr>
                  <a:lnSpc>
                    <a:spcPct val="120000"/>
                  </a:lnSpc>
                  <a:spcBef>
                    <a:spcPts val="0"/>
                  </a:spcBef>
                  <a:spcAft>
                    <a:spcPts val="0"/>
                  </a:spcAft>
                </a:pPr>
                <a:r>
                  <a:rPr lang="en-US" sz="2400" dirty="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for</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k </a:t>
                </a:r>
                <a:r>
                  <a:rPr lang="en-US" sz="2400" dirty="0">
                    <a:latin typeface="Times New Roman" panose="02020603050405020304" pitchFamily="18" charset="0"/>
                    <a:cs typeface="Times New Roman" panose="02020603050405020304" pitchFamily="18" charset="0"/>
                  </a:rPr>
                  <a:t>= 2; </a:t>
                </a:r>
                <a:r>
                  <a:rPr lang="en-US" sz="2400" i="1" dirty="0">
                    <a:latin typeface="Times New Roman" panose="02020603050405020304" pitchFamily="18" charset="0"/>
                    <a:cs typeface="Times New Roman" panose="02020603050405020304" pitchFamily="18" charset="0"/>
                  </a:rPr>
                  <a:t>L</a:t>
                </a:r>
                <a:r>
                  <a:rPr lang="en-US" sz="2400" i="1" baseline="-25000" dirty="0">
                    <a:latin typeface="Times New Roman" panose="02020603050405020304" pitchFamily="18" charset="0"/>
                    <a:cs typeface="Times New Roman" panose="02020603050405020304" pitchFamily="18" charset="0"/>
                  </a:rPr>
                  <a:t>k-1</a:t>
                </a:r>
                <a:r>
                  <a:rPr lang="en-US" sz="2400" dirty="0">
                    <a:latin typeface="Times New Roman" panose="02020603050405020304" pitchFamily="18" charset="0"/>
                    <a:cs typeface="Times New Roman" panose="02020603050405020304" pitchFamily="18" charset="0"/>
                  </a:rPr>
                  <a:t> ≠ Ø;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a:t>
                </a:r>
              </a:p>
              <a:p>
                <a:pPr>
                  <a:lnSpc>
                    <a:spcPct val="120000"/>
                  </a:lnSpc>
                  <a:spcBef>
                    <a:spcPts val="0"/>
                  </a:spcBef>
                  <a:spcAft>
                    <a:spcPts val="0"/>
                  </a:spcAft>
                </a:pPr>
                <a:r>
                  <a:rPr lang="en-US" sz="2400" dirty="0">
                    <a:latin typeface="Times New Roman" panose="02020603050405020304" pitchFamily="18" charset="0"/>
                    <a:cs typeface="Times New Roman" panose="02020603050405020304" pitchFamily="18" charset="0"/>
                  </a:rPr>
                  <a:t>3: 	</a:t>
                </a:r>
                <a:r>
                  <a:rPr lang="en-US" sz="2400" i="1" dirty="0" err="1">
                    <a:latin typeface="Times New Roman" panose="02020603050405020304" pitchFamily="18" charset="0"/>
                    <a:cs typeface="Times New Roman" panose="02020603050405020304" pitchFamily="18" charset="0"/>
                  </a:rPr>
                  <a:t>C</a:t>
                </a:r>
                <a:r>
                  <a:rPr lang="en-US" sz="2400" i="1" baseline="-250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apriori_gen</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L</a:t>
                </a:r>
                <a:r>
                  <a:rPr lang="en-US" sz="2400" i="1" baseline="-25000"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p>
              <a:p>
                <a:pPr>
                  <a:lnSpc>
                    <a:spcPct val="120000"/>
                  </a:lnSpc>
                  <a:spcBef>
                    <a:spcPts val="0"/>
                  </a:spcBef>
                  <a:spcAft>
                    <a:spcPts val="0"/>
                  </a:spcAft>
                </a:pPr>
                <a:r>
                  <a:rPr lang="en-US" sz="2400" dirty="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for each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 //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D</a:t>
                </a:r>
              </a:p>
              <a:p>
                <a:pPr>
                  <a:lnSpc>
                    <a:spcPct val="120000"/>
                  </a:lnSpc>
                  <a:spcBef>
                    <a:spcPts val="0"/>
                  </a:spcBef>
                  <a:spcAft>
                    <a:spcPts val="0"/>
                  </a:spcAft>
                </a:pPr>
                <a:r>
                  <a:rPr lang="en-US" sz="2400" dirty="0">
                    <a:latin typeface="Times New Roman" panose="02020603050405020304" pitchFamily="18" charset="0"/>
                    <a:cs typeface="Times New Roman" panose="02020603050405020304" pitchFamily="18" charset="0"/>
                  </a:rPr>
                  <a:t>5: 		</a:t>
                </a:r>
                <a:r>
                  <a:rPr lang="en-US" sz="2400" i="1" dirty="0">
                    <a:latin typeface="Times New Roman" panose="02020603050405020304" pitchFamily="18" charset="0"/>
                    <a:cs typeface="Times New Roman" panose="02020603050405020304" pitchFamily="18" charset="0"/>
                  </a:rPr>
                  <a:t>C</a:t>
                </a:r>
                <a:r>
                  <a:rPr lang="en-US" sz="2400" i="1" baseline="-250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 subset(</a:t>
                </a:r>
                <a:r>
                  <a:rPr lang="en-US" sz="2400" i="1" dirty="0" err="1">
                    <a:latin typeface="Times New Roman" panose="02020603050405020304" pitchFamily="18" charset="0"/>
                    <a:cs typeface="Times New Roman" panose="02020603050405020304" pitchFamily="18" charset="0"/>
                  </a:rPr>
                  <a:t>C</a:t>
                </a:r>
                <a:r>
                  <a:rPr lang="en-US" sz="2400" i="1" baseline="-25000" dirty="0" err="1">
                    <a:latin typeface="Times New Roman" panose="02020603050405020304" pitchFamily="18" charset="0"/>
                    <a:cs typeface="Times New Roman" panose="02020603050405020304" pitchFamily="18" charset="0"/>
                  </a:rPr>
                  <a:t>k</a:t>
                </a:r>
                <a:r>
                  <a:rPr lang="en-US" sz="2400" dirty="0" err="1">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a:t>
                </a:r>
                <a:r>
                  <a:rPr lang="en-US" sz="2400" i="1" baseline="-250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a:t>
                </a:r>
              </a:p>
              <a:p>
                <a:pPr>
                  <a:lnSpc>
                    <a:spcPct val="120000"/>
                  </a:lnSpc>
                  <a:spcBef>
                    <a:spcPts val="0"/>
                  </a:spcBef>
                  <a:spcAft>
                    <a:spcPts val="0"/>
                  </a:spcAft>
                </a:pPr>
                <a:r>
                  <a:rPr lang="en-US" sz="2400" dirty="0">
                    <a:latin typeface="Times New Roman" panose="02020603050405020304" pitchFamily="18" charset="0"/>
                    <a:cs typeface="Times New Roman" panose="02020603050405020304" pitchFamily="18" charset="0"/>
                  </a:rPr>
                  <a:t>6:		</a:t>
                </a:r>
                <a:r>
                  <a:rPr lang="en-US" sz="2400" b="1" dirty="0">
                    <a:latin typeface="Times New Roman" panose="02020603050405020304" pitchFamily="18" charset="0"/>
                    <a:cs typeface="Times New Roman" panose="02020603050405020304" pitchFamily="18" charset="0"/>
                  </a:rPr>
                  <a:t>for each</a:t>
                </a:r>
                <a:r>
                  <a:rPr lang="en-US" sz="2400" dirty="0">
                    <a:latin typeface="Times New Roman" panose="02020603050405020304" pitchFamily="18" charset="0"/>
                    <a:cs typeface="Times New Roman" panose="02020603050405020304" pitchFamily="18" charset="0"/>
                  </a:rPr>
                  <a:t> c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C</a:t>
                </a:r>
                <a:r>
                  <a:rPr lang="en-US" sz="2400" i="1" baseline="-25000" dirty="0">
                    <a:latin typeface="Times New Roman" panose="02020603050405020304" pitchFamily="18" charset="0"/>
                    <a:cs typeface="Times New Roman" panose="02020603050405020304" pitchFamily="18" charset="0"/>
                  </a:rPr>
                  <a:t>t</a:t>
                </a:r>
                <a:endParaRPr lang="en-US" sz="2400" i="1" dirty="0">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2400" dirty="0">
                    <a:latin typeface="Times New Roman" panose="02020603050405020304" pitchFamily="18" charset="0"/>
                    <a:cs typeface="Times New Roman" panose="02020603050405020304" pitchFamily="18" charset="0"/>
                  </a:rPr>
                  <a:t>7:			</a:t>
                </a:r>
                <a:r>
                  <a:rPr lang="en-US" sz="2400" dirty="0" err="1">
                    <a:latin typeface="Times New Roman" panose="02020603050405020304" pitchFamily="18" charset="0"/>
                    <a:cs typeface="Times New Roman" panose="02020603050405020304" pitchFamily="18" charset="0"/>
                  </a:rPr>
                  <a:t>c.count</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8:	}</a:t>
                </a:r>
              </a:p>
              <a:p>
                <a:pPr>
                  <a:lnSpc>
                    <a:spcPct val="120000"/>
                  </a:lnSpc>
                  <a:spcBef>
                    <a:spcPts val="0"/>
                  </a:spcBef>
                  <a:spcAft>
                    <a:spcPts val="0"/>
                  </a:spcAft>
                </a:pPr>
                <a:r>
                  <a:rPr lang="en-US" sz="2400" dirty="0">
                    <a:latin typeface="Times New Roman" panose="02020603050405020304" pitchFamily="18" charset="0"/>
                    <a:cs typeface="Times New Roman" panose="02020603050405020304" pitchFamily="18" charset="0"/>
                  </a:rPr>
                  <a:t>9:	</a:t>
                </a:r>
                <a:r>
                  <a:rPr lang="en-US" sz="2400" i="1" dirty="0" err="1">
                    <a:latin typeface="Times New Roman" panose="02020603050405020304" pitchFamily="18" charset="0"/>
                    <a:cs typeface="Times New Roman" panose="02020603050405020304" pitchFamily="18" charset="0"/>
                  </a:rPr>
                  <a:t>L</a:t>
                </a:r>
                <a:r>
                  <a:rPr lang="en-US" sz="2400" i="1" baseline="-250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 {c</a:t>
                </a:r>
                <a14:m>
                  <m:oMath xmlns:m="http://schemas.openxmlformats.org/officeDocument/2006/math">
                    <m:r>
                      <a:rPr lang="en-US" sz="2400" i="1">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C</a:t>
                </a:r>
                <a:r>
                  <a:rPr lang="en-US" sz="2400" i="1" baseline="-25000" dirty="0" err="1">
                    <a:latin typeface="Times New Roman" panose="02020603050405020304" pitchFamily="18" charset="0"/>
                    <a:cs typeface="Times New Roman" panose="02020603050405020304" pitchFamily="18" charset="0"/>
                  </a:rPr>
                  <a:t>k</a:t>
                </a:r>
                <a:r>
                  <a:rPr lang="en-US" sz="2400" dirty="0" err="1">
                    <a:latin typeface="Times New Roman" panose="02020603050405020304" pitchFamily="18" charset="0"/>
                    <a:cs typeface="Times New Roman" panose="02020603050405020304" pitchFamily="18" charset="0"/>
                  </a:rPr>
                  <a:t>|c.count</a:t>
                </a:r>
                <a:r>
                  <a:rPr lang="en-US" sz="2400" dirty="0">
                    <a:latin typeface="Times New Roman" panose="02020603050405020304" pitchFamily="18" charset="0"/>
                    <a:cs typeface="Times New Roman" panose="02020603050405020304" pitchFamily="18" charset="0"/>
                  </a:rPr>
                  <a:t> ≥ </a:t>
                </a:r>
                <a:r>
                  <a:rPr lang="en-US" sz="2400" i="1" dirty="0" err="1">
                    <a:latin typeface="Times New Roman" panose="02020603050405020304" pitchFamily="18" charset="0"/>
                    <a:cs typeface="Times New Roman" panose="02020603050405020304" pitchFamily="18" charset="0"/>
                  </a:rPr>
                  <a:t>minsup</a:t>
                </a:r>
                <a:r>
                  <a:rPr lang="en-US" sz="2400" dirty="0">
                    <a:latin typeface="Times New Roman" panose="02020603050405020304" pitchFamily="18" charset="0"/>
                    <a:cs typeface="Times New Roman" panose="02020603050405020304" pitchFamily="18" charset="0"/>
                  </a:rPr>
                  <a:t>}	</a:t>
                </a:r>
              </a:p>
              <a:p>
                <a:pPr>
                  <a:lnSpc>
                    <a:spcPct val="120000"/>
                  </a:lnSpc>
                  <a:spcBef>
                    <a:spcPts val="0"/>
                  </a:spcBef>
                  <a:spcAft>
                    <a:spcPts val="0"/>
                  </a:spcAft>
                </a:pPr>
                <a:r>
                  <a:rPr lang="en-US" sz="2400" dirty="0">
                    <a:latin typeface="Times New Roman" panose="02020603050405020304" pitchFamily="18" charset="0"/>
                    <a:cs typeface="Times New Roman" panose="02020603050405020304" pitchFamily="18" charset="0"/>
                  </a:rPr>
                  <a:t>10: }</a:t>
                </a:r>
              </a:p>
              <a:p>
                <a:pPr>
                  <a:lnSpc>
                    <a:spcPct val="120000"/>
                  </a:lnSpc>
                  <a:spcBef>
                    <a:spcPts val="0"/>
                  </a:spcBef>
                  <a:spcAft>
                    <a:spcPts val="0"/>
                  </a:spcAft>
                </a:pPr>
                <a:r>
                  <a:rPr lang="en-US" sz="2400" dirty="0">
                    <a:latin typeface="Times New Roman" panose="02020603050405020304" pitchFamily="18" charset="0"/>
                    <a:cs typeface="Times New Roman" panose="02020603050405020304" pitchFamily="18" charset="0"/>
                  </a:rPr>
                  <a:t>11: </a:t>
                </a:r>
                <a:r>
                  <a:rPr lang="en-US" sz="2400" b="1" dirty="0">
                    <a:latin typeface="Times New Roman" panose="02020603050405020304" pitchFamily="18" charset="0"/>
                    <a:cs typeface="Times New Roman" panose="02020603050405020304" pitchFamily="18" charset="0"/>
                  </a:rPr>
                  <a:t>return</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 = </a:t>
                </a:r>
                <a14:m>
                  <m:oMath xmlns:m="http://schemas.openxmlformats.org/officeDocument/2006/math">
                    <m:r>
                      <a:rPr lang="en-US" sz="2400" i="1">
                        <a:latin typeface="Cambria Math" panose="02040503050406030204" pitchFamily="18" charset="0"/>
                      </a:rPr>
                      <m:t>∪</m:t>
                    </m:r>
                  </m:oMath>
                </a14:m>
                <a:r>
                  <a:rPr lang="en-US" sz="2400" i="1" baseline="-25000" dirty="0" err="1">
                    <a:latin typeface="Times New Roman" panose="02020603050405020304" pitchFamily="18" charset="0"/>
                    <a:cs typeface="Times New Roman" panose="02020603050405020304" pitchFamily="18" charset="0"/>
                  </a:rPr>
                  <a:t>k</a:t>
                </a:r>
                <a:r>
                  <a:rPr lang="en-US" sz="2400" i="1" dirty="0" err="1">
                    <a:latin typeface="Times New Roman" panose="02020603050405020304" pitchFamily="18" charset="0"/>
                    <a:cs typeface="Times New Roman" panose="02020603050405020304" pitchFamily="18" charset="0"/>
                  </a:rPr>
                  <a:t>L</a:t>
                </a:r>
                <a:r>
                  <a:rPr lang="en-US" sz="2400" i="1" baseline="-250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2959" y="1845733"/>
                <a:ext cx="7543801" cy="4473179"/>
              </a:xfrm>
              <a:blipFill rotWithShape="0">
                <a:blip r:embed="rId2"/>
                <a:stretch>
                  <a:fillRect l="-727" t="-2589" r="-129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19</a:t>
            </a:fld>
            <a:endParaRPr lang="en-US"/>
          </a:p>
        </p:txBody>
      </p:sp>
    </p:spTree>
    <p:extLst>
      <p:ext uri="{BB962C8B-B14F-4D97-AF65-F5344CB8AC3E}">
        <p14:creationId xmlns:p14="http://schemas.microsoft.com/office/powerpoint/2010/main" val="1790730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err="1">
                <a:solidFill>
                  <a:schemeClr val="tx1"/>
                </a:solidFill>
              </a:rPr>
              <a:t>Nội</a:t>
            </a:r>
            <a:r>
              <a:rPr lang="en-US" b="1">
                <a:solidFill>
                  <a:schemeClr val="tx1"/>
                </a:solidFill>
              </a:rPr>
              <a:t> dung</a:t>
            </a:r>
          </a:p>
        </p:txBody>
      </p:sp>
      <p:sp>
        <p:nvSpPr>
          <p:cNvPr id="3" name="Content Placeholder 2"/>
          <p:cNvSpPr>
            <a:spLocks noGrp="1"/>
          </p:cNvSpPr>
          <p:nvPr>
            <p:ph idx="1"/>
          </p:nvPr>
        </p:nvSpPr>
        <p:spPr>
          <a:xfrm>
            <a:off x="822959" y="1737361"/>
            <a:ext cx="7543801" cy="4500475"/>
          </a:xfrm>
        </p:spPr>
        <p:txBody>
          <a:bodyPr>
            <a:noAutofit/>
          </a:bodyPr>
          <a:lstStyle/>
          <a:p>
            <a:pPr marL="457200" indent="-457200">
              <a:lnSpc>
                <a:spcPct val="100000"/>
              </a:lnSpc>
              <a:buClrTx/>
              <a:buFont typeface="+mj-lt"/>
              <a:buAutoNum type="arabicPeriod"/>
            </a:pPr>
            <a:r>
              <a:rPr lang="en-US" sz="3400" dirty="0" err="1">
                <a:solidFill>
                  <a:schemeClr val="tx1"/>
                </a:solidFill>
              </a:rPr>
              <a:t>Các</a:t>
            </a:r>
            <a:r>
              <a:rPr lang="en-US" sz="3400" dirty="0">
                <a:solidFill>
                  <a:schemeClr val="tx1"/>
                </a:solidFill>
              </a:rPr>
              <a:t> </a:t>
            </a:r>
            <a:r>
              <a:rPr lang="en-US" sz="3400" dirty="0" err="1">
                <a:solidFill>
                  <a:schemeClr val="tx1"/>
                </a:solidFill>
              </a:rPr>
              <a:t>khái</a:t>
            </a:r>
            <a:r>
              <a:rPr lang="en-US" sz="3400" dirty="0">
                <a:solidFill>
                  <a:schemeClr val="tx1"/>
                </a:solidFill>
              </a:rPr>
              <a:t> </a:t>
            </a:r>
            <a:r>
              <a:rPr lang="en-US" sz="3400" dirty="0" err="1">
                <a:solidFill>
                  <a:schemeClr val="tx1"/>
                </a:solidFill>
              </a:rPr>
              <a:t>niệm</a:t>
            </a:r>
            <a:endParaRPr lang="en-US" sz="3400" dirty="0">
              <a:solidFill>
                <a:schemeClr val="tx1"/>
              </a:solidFill>
            </a:endParaRPr>
          </a:p>
          <a:p>
            <a:pPr marL="457200" indent="-457200">
              <a:lnSpc>
                <a:spcPct val="100000"/>
              </a:lnSpc>
              <a:buClrTx/>
              <a:buFont typeface="+mj-lt"/>
              <a:buAutoNum type="arabicPeriod"/>
            </a:pPr>
            <a:r>
              <a:rPr lang="en-US" sz="3400" dirty="0" err="1">
                <a:solidFill>
                  <a:schemeClr val="tx1"/>
                </a:solidFill>
              </a:rPr>
              <a:t>Khai</a:t>
            </a:r>
            <a:r>
              <a:rPr lang="en-US" sz="3400" dirty="0">
                <a:solidFill>
                  <a:schemeClr val="tx1"/>
                </a:solidFill>
              </a:rPr>
              <a:t> </a:t>
            </a:r>
            <a:r>
              <a:rPr lang="en-US" sz="3400" dirty="0" err="1">
                <a:solidFill>
                  <a:schemeClr val="tx1"/>
                </a:solidFill>
              </a:rPr>
              <a:t>thác</a:t>
            </a:r>
            <a:r>
              <a:rPr lang="en-US" sz="3400" dirty="0">
                <a:solidFill>
                  <a:schemeClr val="tx1"/>
                </a:solidFill>
              </a:rPr>
              <a:t> </a:t>
            </a:r>
            <a:r>
              <a:rPr lang="en-US" sz="3400" dirty="0" err="1">
                <a:solidFill>
                  <a:schemeClr val="tx1"/>
                </a:solidFill>
              </a:rPr>
              <a:t>tập</a:t>
            </a:r>
            <a:r>
              <a:rPr lang="en-US" sz="3400" dirty="0">
                <a:solidFill>
                  <a:schemeClr val="tx1"/>
                </a:solidFill>
              </a:rPr>
              <a:t> </a:t>
            </a:r>
            <a:r>
              <a:rPr lang="en-US" sz="3400" dirty="0" err="1">
                <a:solidFill>
                  <a:schemeClr val="tx1"/>
                </a:solidFill>
              </a:rPr>
              <a:t>phổ</a:t>
            </a:r>
            <a:r>
              <a:rPr lang="en-US" sz="3400" dirty="0">
                <a:solidFill>
                  <a:schemeClr val="tx1"/>
                </a:solidFill>
              </a:rPr>
              <a:t> </a:t>
            </a:r>
            <a:r>
              <a:rPr lang="en-US" sz="3400" dirty="0" err="1">
                <a:solidFill>
                  <a:schemeClr val="tx1"/>
                </a:solidFill>
              </a:rPr>
              <a:t>biến</a:t>
            </a:r>
            <a:endParaRPr lang="en-US" sz="3400" dirty="0">
              <a:solidFill>
                <a:schemeClr val="tx1"/>
              </a:solidFill>
            </a:endParaRPr>
          </a:p>
          <a:p>
            <a:pPr marL="457200" indent="-457200">
              <a:lnSpc>
                <a:spcPct val="100000"/>
              </a:lnSpc>
              <a:buClrTx/>
              <a:buFont typeface="+mj-lt"/>
              <a:buAutoNum type="arabicPeriod"/>
            </a:pPr>
            <a:r>
              <a:rPr lang="en-US" sz="3400" dirty="0" err="1">
                <a:solidFill>
                  <a:schemeClr val="tx1"/>
                </a:solidFill>
              </a:rPr>
              <a:t>Khai</a:t>
            </a:r>
            <a:r>
              <a:rPr lang="en-US" sz="3400" dirty="0">
                <a:solidFill>
                  <a:schemeClr val="tx1"/>
                </a:solidFill>
              </a:rPr>
              <a:t> </a:t>
            </a:r>
            <a:r>
              <a:rPr lang="en-US" sz="3400" dirty="0" err="1">
                <a:solidFill>
                  <a:schemeClr val="tx1"/>
                </a:solidFill>
              </a:rPr>
              <a:t>thác</a:t>
            </a:r>
            <a:r>
              <a:rPr lang="en-US" sz="3400" dirty="0">
                <a:solidFill>
                  <a:schemeClr val="tx1"/>
                </a:solidFill>
              </a:rPr>
              <a:t> </a:t>
            </a:r>
            <a:r>
              <a:rPr lang="en-US" sz="3400" dirty="0" err="1">
                <a:solidFill>
                  <a:schemeClr val="tx1"/>
                </a:solidFill>
              </a:rPr>
              <a:t>tập</a:t>
            </a:r>
            <a:r>
              <a:rPr lang="en-US" sz="3400" dirty="0">
                <a:solidFill>
                  <a:schemeClr val="tx1"/>
                </a:solidFill>
              </a:rPr>
              <a:t> </a:t>
            </a:r>
            <a:r>
              <a:rPr lang="en-US" sz="3400" dirty="0" err="1">
                <a:solidFill>
                  <a:schemeClr val="tx1"/>
                </a:solidFill>
              </a:rPr>
              <a:t>phổ</a:t>
            </a:r>
            <a:r>
              <a:rPr lang="en-US" sz="3400" dirty="0">
                <a:solidFill>
                  <a:schemeClr val="tx1"/>
                </a:solidFill>
              </a:rPr>
              <a:t> </a:t>
            </a:r>
            <a:r>
              <a:rPr lang="en-US" sz="3400" dirty="0" err="1">
                <a:solidFill>
                  <a:schemeClr val="tx1"/>
                </a:solidFill>
              </a:rPr>
              <a:t>biến</a:t>
            </a:r>
            <a:r>
              <a:rPr lang="en-US" sz="3400" dirty="0">
                <a:solidFill>
                  <a:schemeClr val="tx1"/>
                </a:solidFill>
              </a:rPr>
              <a:t> </a:t>
            </a:r>
            <a:r>
              <a:rPr lang="en-US" sz="3400" dirty="0" err="1">
                <a:solidFill>
                  <a:schemeClr val="tx1"/>
                </a:solidFill>
              </a:rPr>
              <a:t>đóng</a:t>
            </a:r>
            <a:endParaRPr lang="en-US" sz="3400" dirty="0">
              <a:solidFill>
                <a:schemeClr val="tx1"/>
              </a:solidFill>
            </a:endParaRPr>
          </a:p>
          <a:p>
            <a:pPr marL="457200" indent="-457200">
              <a:lnSpc>
                <a:spcPct val="100000"/>
              </a:lnSpc>
              <a:buClrTx/>
              <a:buFont typeface="+mj-lt"/>
              <a:buAutoNum type="arabicPeriod"/>
            </a:pPr>
            <a:r>
              <a:rPr lang="en-US" sz="3400" dirty="0" err="1">
                <a:solidFill>
                  <a:schemeClr val="tx1"/>
                </a:solidFill>
              </a:rPr>
              <a:t>Khai</a:t>
            </a:r>
            <a:r>
              <a:rPr lang="en-US" sz="3400" dirty="0">
                <a:solidFill>
                  <a:schemeClr val="tx1"/>
                </a:solidFill>
              </a:rPr>
              <a:t> </a:t>
            </a:r>
            <a:r>
              <a:rPr lang="en-US" sz="3400" dirty="0" err="1">
                <a:solidFill>
                  <a:schemeClr val="tx1"/>
                </a:solidFill>
              </a:rPr>
              <a:t>thác</a:t>
            </a:r>
            <a:r>
              <a:rPr lang="en-US" sz="3400" dirty="0">
                <a:solidFill>
                  <a:schemeClr val="tx1"/>
                </a:solidFill>
              </a:rPr>
              <a:t> </a:t>
            </a:r>
            <a:r>
              <a:rPr lang="en-US" sz="3400" dirty="0" err="1"/>
              <a:t>tập</a:t>
            </a:r>
            <a:r>
              <a:rPr lang="en-US" sz="3400" dirty="0"/>
              <a:t> </a:t>
            </a:r>
            <a:r>
              <a:rPr lang="en-US" sz="3400" dirty="0" err="1"/>
              <a:t>phổ</a:t>
            </a:r>
            <a:r>
              <a:rPr lang="en-US" sz="3400" dirty="0"/>
              <a:t> </a:t>
            </a:r>
            <a:r>
              <a:rPr lang="en-US" sz="3400" dirty="0" err="1"/>
              <a:t>biến</a:t>
            </a:r>
            <a:r>
              <a:rPr lang="en-US" sz="3400" dirty="0">
                <a:solidFill>
                  <a:schemeClr val="tx1"/>
                </a:solidFill>
              </a:rPr>
              <a:t> </a:t>
            </a:r>
            <a:r>
              <a:rPr lang="en-US" sz="3400" dirty="0" err="1">
                <a:solidFill>
                  <a:schemeClr val="tx1"/>
                </a:solidFill>
              </a:rPr>
              <a:t>tối</a:t>
            </a:r>
            <a:r>
              <a:rPr lang="en-US" sz="3400" dirty="0">
                <a:solidFill>
                  <a:schemeClr val="tx1"/>
                </a:solidFill>
              </a:rPr>
              <a:t> </a:t>
            </a:r>
            <a:r>
              <a:rPr lang="en-US" sz="3400" dirty="0" err="1">
                <a:solidFill>
                  <a:schemeClr val="tx1"/>
                </a:solidFill>
              </a:rPr>
              <a:t>đại</a:t>
            </a:r>
            <a:endParaRPr lang="en-US" sz="3400" dirty="0">
              <a:solidFill>
                <a:schemeClr val="tx1"/>
              </a:solidFill>
            </a:endParaRPr>
          </a:p>
          <a:p>
            <a:pPr marL="457200" indent="-457200">
              <a:lnSpc>
                <a:spcPct val="100000"/>
              </a:lnSpc>
              <a:buClrTx/>
              <a:buFont typeface="+mj-lt"/>
              <a:buAutoNum type="arabicPeriod"/>
            </a:pPr>
            <a:r>
              <a:rPr lang="en-US" sz="3400" dirty="0" err="1">
                <a:solidFill>
                  <a:schemeClr val="tx1"/>
                </a:solidFill>
              </a:rPr>
              <a:t>Nhận</a:t>
            </a:r>
            <a:r>
              <a:rPr lang="en-US" sz="3400" dirty="0">
                <a:solidFill>
                  <a:schemeClr val="tx1"/>
                </a:solidFill>
              </a:rPr>
              <a:t> </a:t>
            </a:r>
            <a:r>
              <a:rPr lang="en-US" sz="3400" dirty="0" err="1">
                <a:solidFill>
                  <a:schemeClr val="tx1"/>
                </a:solidFill>
              </a:rPr>
              <a:t>xét</a:t>
            </a:r>
            <a:endParaRPr lang="en-US" sz="3400" dirty="0">
              <a:solidFill>
                <a:schemeClr val="tx1"/>
              </a:solidFill>
            </a:endParaRPr>
          </a:p>
        </p:txBody>
      </p:sp>
      <p:sp>
        <p:nvSpPr>
          <p:cNvPr id="4" name="Date Placeholder 3"/>
          <p:cNvSpPr>
            <a:spLocks noGrp="1"/>
          </p:cNvSpPr>
          <p:nvPr>
            <p:ph type="dt" sz="half" idx="10"/>
          </p:nvPr>
        </p:nvSpPr>
        <p:spPr/>
        <p:txBody>
          <a:bodyPr/>
          <a:lstStyle/>
          <a:p>
            <a:fld id="{7F4D88B4-FE6C-47FE-ACDC-D04309F23BF5}" type="datetime1">
              <a:rPr lang="en-US" smtClean="0"/>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t>2</a:t>
            </a:fld>
            <a:endParaRPr lang="en-US"/>
          </a:p>
        </p:txBody>
      </p:sp>
    </p:spTree>
    <p:extLst>
      <p:ext uri="{BB962C8B-B14F-4D97-AF65-F5344CB8AC3E}">
        <p14:creationId xmlns:p14="http://schemas.microsoft.com/office/powerpoint/2010/main" val="2119669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2.1 Thuật toán Apriori</a:t>
            </a:r>
            <a:endParaRPr lang="en-US"/>
          </a:p>
        </p:txBody>
      </p:sp>
      <p:sp>
        <p:nvSpPr>
          <p:cNvPr id="3" name="Content Placeholder 2"/>
          <p:cNvSpPr>
            <a:spLocks noGrp="1"/>
          </p:cNvSpPr>
          <p:nvPr>
            <p:ph idx="1"/>
          </p:nvPr>
        </p:nvSpPr>
        <p:spPr>
          <a:xfrm>
            <a:off x="822959" y="1845734"/>
            <a:ext cx="7543801" cy="777723"/>
          </a:xfrm>
        </p:spPr>
        <p:txBody>
          <a:bodyPr>
            <a:normAutofit/>
          </a:bodyPr>
          <a:lstStyle/>
          <a:p>
            <a:pPr>
              <a:lnSpc>
                <a:spcPct val="100000"/>
              </a:lnSpc>
            </a:pPr>
            <a:r>
              <a:rPr lang="en-US"/>
              <a:t>Ví dụ: Cho CSDL giao tác như sau. Tìm tất cả tập phổ biến thỏa ngưỡng </a:t>
            </a:r>
            <a:r>
              <a:rPr lang="en-US" b="1" i="1">
                <a:latin typeface="Times New Roman" panose="02020603050405020304" pitchFamily="18" charset="0"/>
                <a:cs typeface="Times New Roman" panose="02020603050405020304" pitchFamily="18" charset="0"/>
              </a:rPr>
              <a:t>minsup</a:t>
            </a:r>
            <a:r>
              <a:rPr lang="en-US"/>
              <a:t> = 50% (sup.count ≥ 3).</a:t>
            </a:r>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20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763477879"/>
              </p:ext>
            </p:extLst>
          </p:nvPr>
        </p:nvGraphicFramePr>
        <p:xfrm>
          <a:off x="822959" y="2731830"/>
          <a:ext cx="2616278" cy="2595880"/>
        </p:xfrm>
        <a:graphic>
          <a:graphicData uri="http://schemas.openxmlformats.org/drawingml/2006/table">
            <a:tbl>
              <a:tblPr firstRow="1" bandRow="1">
                <a:tableStyleId>{5C22544A-7EE6-4342-B048-85BDC9FD1C3A}</a:tableStyleId>
              </a:tblPr>
              <a:tblGrid>
                <a:gridCol w="829023">
                  <a:extLst>
                    <a:ext uri="{9D8B030D-6E8A-4147-A177-3AD203B41FA5}">
                      <a16:colId xmlns:a16="http://schemas.microsoft.com/office/drawing/2014/main" val="20000"/>
                    </a:ext>
                  </a:extLst>
                </a:gridCol>
                <a:gridCol w="1787255">
                  <a:extLst>
                    <a:ext uri="{9D8B030D-6E8A-4147-A177-3AD203B41FA5}">
                      <a16:colId xmlns:a16="http://schemas.microsoft.com/office/drawing/2014/main" val="20001"/>
                    </a:ext>
                  </a:extLst>
                </a:gridCol>
              </a:tblGrid>
              <a:tr h="370840">
                <a:tc>
                  <a:txBody>
                    <a:bodyPr/>
                    <a:lstStyle/>
                    <a:p>
                      <a:pPr algn="ctr"/>
                      <a:r>
                        <a:rPr lang="en-US" b="1">
                          <a:latin typeface="Arial" panose="020B0604020202020204" pitchFamily="34" charset="0"/>
                          <a:cs typeface="Arial" panose="020B0604020202020204" pitchFamily="34" charset="0"/>
                        </a:rPr>
                        <a:t>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Arial" panose="020B0604020202020204" pitchFamily="34" charset="0"/>
                          <a:cs typeface="Arial" panose="020B0604020202020204" pitchFamily="34" charset="0"/>
                        </a:rPr>
                        <a:t>Items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 T,</a:t>
                      </a:r>
                      <a:r>
                        <a:rPr lang="vi-VN" b="1" baseline="0">
                          <a:latin typeface="Arial" panose="020B0604020202020204" pitchFamily="34" charset="0"/>
                          <a:cs typeface="Arial" panose="020B0604020202020204" pitchFamily="34" charset="0"/>
                        </a:rPr>
                        <a:t> </a:t>
                      </a:r>
                      <a:r>
                        <a:rPr lang="vi-VN" b="1">
                          <a:latin typeface="Arial" panose="020B0604020202020204" pitchFamily="34" charset="0"/>
                          <a:cs typeface="Arial" panose="020B0604020202020204" pitchFamily="34" charset="0"/>
                        </a:rPr>
                        <a:t>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b="1">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C, D,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b="1">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 T,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a:t>
                      </a:r>
                      <a:r>
                        <a:rPr lang="vi-VN" b="1" baseline="0">
                          <a:latin typeface="Arial" panose="020B0604020202020204" pitchFamily="34" charset="0"/>
                          <a:cs typeface="Arial" panose="020B0604020202020204" pitchFamily="34" charset="0"/>
                        </a:rPr>
                        <a:t> D,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b="1">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 D, T,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b="1">
                          <a:latin typeface="Arial" panose="020B0604020202020204" pitchFamily="34" charset="0"/>
                          <a:cs typeface="Arial" panose="020B0604020202020204"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C, D, T</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2457589"/>
              </p:ext>
            </p:extLst>
          </p:nvPr>
        </p:nvGraphicFramePr>
        <p:xfrm>
          <a:off x="3696786" y="2731830"/>
          <a:ext cx="1887585" cy="2225040"/>
        </p:xfrm>
        <a:graphic>
          <a:graphicData uri="http://schemas.openxmlformats.org/drawingml/2006/table">
            <a:tbl>
              <a:tblPr firstRow="1" bandRow="1">
                <a:tableStyleId>{5C22544A-7EE6-4342-B048-85BDC9FD1C3A}</a:tableStyleId>
              </a:tblPr>
              <a:tblGrid>
                <a:gridCol w="598121">
                  <a:extLst>
                    <a:ext uri="{9D8B030D-6E8A-4147-A177-3AD203B41FA5}">
                      <a16:colId xmlns:a16="http://schemas.microsoft.com/office/drawing/2014/main" val="20000"/>
                    </a:ext>
                  </a:extLst>
                </a:gridCol>
                <a:gridCol w="1289464">
                  <a:extLst>
                    <a:ext uri="{9D8B030D-6E8A-4147-A177-3AD203B41FA5}">
                      <a16:colId xmlns:a16="http://schemas.microsoft.com/office/drawing/2014/main" val="20001"/>
                    </a:ext>
                  </a:extLst>
                </a:gridCol>
              </a:tblGrid>
              <a:tr h="370840">
                <a:tc>
                  <a:txBody>
                    <a:bodyPr/>
                    <a:lstStyle/>
                    <a:p>
                      <a:pPr algn="ctr"/>
                      <a:r>
                        <a:rPr lang="en-US" b="1">
                          <a:latin typeface="Arial" panose="020B0604020202020204" pitchFamily="34" charset="0"/>
                          <a:cs typeface="Arial" panose="020B0604020202020204" pitchFamily="34" charset="0"/>
                        </a:rPr>
                        <a:t>C</a:t>
                      </a:r>
                      <a:r>
                        <a:rPr lang="en-US" b="1" baseline="-25000">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Arial" panose="020B0604020202020204" pitchFamily="34" charset="0"/>
                          <a:cs typeface="Arial" panose="020B0604020202020204" pitchFamily="34" charset="0"/>
                        </a:rPr>
                        <a:t>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a:latin typeface="Arial" panose="020B0604020202020204" pitchFamily="34" charset="0"/>
                          <a:cs typeface="Arial" panose="020B0604020202020204" pitchFamily="34"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b="1">
                          <a:latin typeface="Arial" panose="020B0604020202020204" pitchFamily="34" charset="0"/>
                          <a:cs typeface="Arial" panose="020B0604020202020204" pitchFamily="34"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b="1">
                          <a:latin typeface="Arial" panose="020B0604020202020204" pitchFamily="34" charset="0"/>
                          <a:cs typeface="Arial" panose="020B0604020202020204" pitchFamily="34"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b="1">
                          <a:latin typeface="Arial" panose="020B0604020202020204" pitchFamily="34" charset="0"/>
                          <a:cs typeface="Arial" panose="020B0604020202020204" pitchFamily="34" charset="0"/>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b="1">
                          <a:latin typeface="Arial" panose="020B0604020202020204" pitchFamily="34" charset="0"/>
                          <a:cs typeface="Arial" panose="020B0604020202020204" pitchFamily="34" charset="0"/>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3" name="Straight Arrow Connector 12"/>
          <p:cNvCxnSpPr/>
          <p:nvPr/>
        </p:nvCxnSpPr>
        <p:spPr>
          <a:xfrm>
            <a:off x="5682343" y="3635828"/>
            <a:ext cx="51162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1230628238"/>
              </p:ext>
            </p:extLst>
          </p:nvPr>
        </p:nvGraphicFramePr>
        <p:xfrm>
          <a:off x="6276700" y="2731830"/>
          <a:ext cx="1887585" cy="2225040"/>
        </p:xfrm>
        <a:graphic>
          <a:graphicData uri="http://schemas.openxmlformats.org/drawingml/2006/table">
            <a:tbl>
              <a:tblPr firstRow="1" bandRow="1">
                <a:tableStyleId>{21E4AEA4-8DFA-4A89-87EB-49C32662AFE0}</a:tableStyleId>
              </a:tblPr>
              <a:tblGrid>
                <a:gridCol w="598121">
                  <a:extLst>
                    <a:ext uri="{9D8B030D-6E8A-4147-A177-3AD203B41FA5}">
                      <a16:colId xmlns:a16="http://schemas.microsoft.com/office/drawing/2014/main" val="20000"/>
                    </a:ext>
                  </a:extLst>
                </a:gridCol>
                <a:gridCol w="1289464">
                  <a:extLst>
                    <a:ext uri="{9D8B030D-6E8A-4147-A177-3AD203B41FA5}">
                      <a16:colId xmlns:a16="http://schemas.microsoft.com/office/drawing/2014/main" val="20001"/>
                    </a:ext>
                  </a:extLst>
                </a:gridCol>
              </a:tblGrid>
              <a:tr h="370840">
                <a:tc>
                  <a:txBody>
                    <a:bodyPr/>
                    <a:lstStyle/>
                    <a:p>
                      <a:pPr algn="ctr"/>
                      <a:r>
                        <a:rPr lang="en-US" b="1">
                          <a:latin typeface="Arial" panose="020B0604020202020204" pitchFamily="34" charset="0"/>
                          <a:cs typeface="Arial" panose="020B0604020202020204" pitchFamily="34" charset="0"/>
                        </a:rPr>
                        <a:t>F</a:t>
                      </a:r>
                      <a:r>
                        <a:rPr lang="en-US" b="1" baseline="-25000">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Arial" panose="020B0604020202020204" pitchFamily="34" charset="0"/>
                          <a:cs typeface="Arial" panose="020B0604020202020204" pitchFamily="34" charset="0"/>
                        </a:rPr>
                        <a:t>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b="1">
                          <a:latin typeface="Arial" panose="020B0604020202020204" pitchFamily="34" charset="0"/>
                          <a:cs typeface="Arial" panose="020B0604020202020204" pitchFamily="34"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b="1">
                          <a:latin typeface="Arial" panose="020B0604020202020204" pitchFamily="34" charset="0"/>
                          <a:cs typeface="Arial" panose="020B0604020202020204" pitchFamily="34"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Arial" panose="020B0604020202020204" pitchFamily="34" charset="0"/>
                          <a:cs typeface="Arial" panose="020B0604020202020204"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b="1">
                          <a:latin typeface="Arial" panose="020B0604020202020204" pitchFamily="34" charset="0"/>
                          <a:cs typeface="Arial" panose="020B0604020202020204" pitchFamily="34"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en-US" b="1">
                          <a:latin typeface="Arial" panose="020B0604020202020204" pitchFamily="34" charset="0"/>
                          <a:cs typeface="Arial" panose="020B0604020202020204" pitchFamily="34" charset="0"/>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r>
                        <a:rPr lang="en-US" b="1">
                          <a:latin typeface="Arial" panose="020B0604020202020204" pitchFamily="34" charset="0"/>
                          <a:cs typeface="Arial" panose="020B0604020202020204" pitchFamily="34" charset="0"/>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9239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2.1 Thuật toán Apriori</a:t>
            </a:r>
            <a:endParaRPr lang="en-US"/>
          </a:p>
        </p:txBody>
      </p:sp>
      <p:sp>
        <p:nvSpPr>
          <p:cNvPr id="3" name="Content Placeholder 2"/>
          <p:cNvSpPr>
            <a:spLocks noGrp="1"/>
          </p:cNvSpPr>
          <p:nvPr>
            <p:ph idx="1"/>
          </p:nvPr>
        </p:nvSpPr>
        <p:spPr>
          <a:xfrm>
            <a:off x="822959" y="1845734"/>
            <a:ext cx="7543801" cy="418495"/>
          </a:xfrm>
        </p:spPr>
        <p:txBody>
          <a:bodyPr>
            <a:normAutofit/>
          </a:bodyPr>
          <a:lstStyle/>
          <a:p>
            <a:pPr>
              <a:lnSpc>
                <a:spcPct val="100000"/>
              </a:lnSpc>
            </a:pPr>
            <a:r>
              <a:rPr lang="en-US"/>
              <a:t>Ví dụ: (tiếp theo) </a:t>
            </a:r>
            <a:r>
              <a:rPr lang="en-US" b="1" i="1">
                <a:latin typeface="Times New Roman" panose="02020603050405020304" pitchFamily="18" charset="0"/>
                <a:cs typeface="Times New Roman" panose="02020603050405020304" pitchFamily="18" charset="0"/>
              </a:rPr>
              <a:t>minsup</a:t>
            </a:r>
            <a:r>
              <a:rPr lang="en-US"/>
              <a:t> = 50%</a:t>
            </a:r>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21</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649569962"/>
              </p:ext>
            </p:extLst>
          </p:nvPr>
        </p:nvGraphicFramePr>
        <p:xfrm>
          <a:off x="572587" y="2264229"/>
          <a:ext cx="2660080" cy="4079240"/>
        </p:xfrm>
        <a:graphic>
          <a:graphicData uri="http://schemas.openxmlformats.org/drawingml/2006/table">
            <a:tbl>
              <a:tblPr firstRow="1" bandRow="1">
                <a:tableStyleId>{5C22544A-7EE6-4342-B048-85BDC9FD1C3A}</a:tableStyleId>
              </a:tblPr>
              <a:tblGrid>
                <a:gridCol w="842904">
                  <a:extLst>
                    <a:ext uri="{9D8B030D-6E8A-4147-A177-3AD203B41FA5}">
                      <a16:colId xmlns:a16="http://schemas.microsoft.com/office/drawing/2014/main" val="20000"/>
                    </a:ext>
                  </a:extLst>
                </a:gridCol>
                <a:gridCol w="1817176">
                  <a:extLst>
                    <a:ext uri="{9D8B030D-6E8A-4147-A177-3AD203B41FA5}">
                      <a16:colId xmlns:a16="http://schemas.microsoft.com/office/drawing/2014/main" val="20001"/>
                    </a:ext>
                  </a:extLst>
                </a:gridCol>
              </a:tblGrid>
              <a:tr h="370840">
                <a:tc>
                  <a:txBody>
                    <a:bodyPr/>
                    <a:lstStyle/>
                    <a:p>
                      <a:pPr algn="ctr"/>
                      <a:r>
                        <a:rPr lang="en-US" b="1">
                          <a:latin typeface="Arial" panose="020B0604020202020204" pitchFamily="34" charset="0"/>
                          <a:cs typeface="Arial" panose="020B0604020202020204" pitchFamily="34" charset="0"/>
                        </a:rPr>
                        <a:t>C</a:t>
                      </a:r>
                      <a:r>
                        <a:rPr lang="en-US" b="1" baseline="-25000">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Arial" panose="020B0604020202020204" pitchFamily="34" charset="0"/>
                          <a:cs typeface="Arial" panose="020B0604020202020204" pitchFamily="34" charset="0"/>
                        </a:rPr>
                        <a:t>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a:latin typeface="Arial" panose="020B0604020202020204" pitchFamily="34" charset="0"/>
                          <a:cs typeface="Arial" panose="020B0604020202020204" pitchFamily="34" charset="0"/>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b="1">
                          <a:solidFill>
                            <a:srgbClr val="FF0000"/>
                          </a:solidFill>
                          <a:latin typeface="Arial" panose="020B0604020202020204" pitchFamily="34" charset="0"/>
                          <a:cs typeface="Arial" panose="020B0604020202020204" pitchFamily="34" charset="0"/>
                        </a:rPr>
                        <a:t>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solidFill>
                            <a:srgbClr val="FF0000"/>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b="1">
                          <a:solidFill>
                            <a:schemeClr val="tx1"/>
                          </a:solidFill>
                          <a:latin typeface="Arial" panose="020B0604020202020204" pitchFamily="34" charset="0"/>
                          <a:cs typeface="Arial" panose="020B0604020202020204" pitchFamily="34" charset="0"/>
                        </a:rPr>
                        <a:t>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solidFill>
                            <a:schemeClr val="tx1"/>
                          </a:solidFill>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b="1">
                          <a:latin typeface="Arial" panose="020B0604020202020204" pitchFamily="34" charset="0"/>
                          <a:cs typeface="Arial" panose="020B0604020202020204" pitchFamily="34" charset="0"/>
                        </a:rPr>
                        <a:t>A,W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b="1">
                          <a:latin typeface="Arial" panose="020B0604020202020204" pitchFamily="34" charset="0"/>
                          <a:cs typeface="Arial" panose="020B0604020202020204" pitchFamily="34" charset="0"/>
                        </a:rPr>
                        <a:t>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b="1">
                          <a:latin typeface="Arial" panose="020B0604020202020204" pitchFamily="34" charset="0"/>
                          <a:cs typeface="Arial" panose="020B0604020202020204" pitchFamily="34" charset="0"/>
                        </a:rPr>
                        <a:t>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b="1">
                          <a:latin typeface="Arial" panose="020B0604020202020204" pitchFamily="34" charset="0"/>
                          <a:cs typeface="Arial" panose="020B0604020202020204" pitchFamily="34" charset="0"/>
                        </a:rPr>
                        <a:t>C,W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b="1">
                          <a:solidFill>
                            <a:srgbClr val="FF0000"/>
                          </a:solidFill>
                          <a:latin typeface="Arial" panose="020B0604020202020204" pitchFamily="34" charset="0"/>
                          <a:cs typeface="Arial" panose="020B0604020202020204" pitchFamily="34" charset="0"/>
                        </a:rPr>
                        <a:t>D,T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solidFill>
                            <a:srgbClr val="FF0000"/>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ctr"/>
                      <a:r>
                        <a:rPr lang="en-US" b="1">
                          <a:solidFill>
                            <a:schemeClr val="tx1"/>
                          </a:solidFill>
                          <a:latin typeface="Arial" panose="020B0604020202020204" pitchFamily="34" charset="0"/>
                          <a:cs typeface="Arial" panose="020B0604020202020204" pitchFamily="34" charset="0"/>
                        </a:rPr>
                        <a:t>D,W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solidFill>
                            <a:schemeClr val="tx1"/>
                          </a:solidFill>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ctr"/>
                      <a:r>
                        <a:rPr lang="en-US" b="1">
                          <a:solidFill>
                            <a:schemeClr val="tx1"/>
                          </a:solidFill>
                          <a:latin typeface="Arial" panose="020B0604020202020204" pitchFamily="34" charset="0"/>
                          <a:cs typeface="Arial" panose="020B0604020202020204" pitchFamily="34" charset="0"/>
                        </a:rPr>
                        <a:t>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solidFill>
                            <a:schemeClr val="tx1"/>
                          </a:solidFill>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33705885"/>
              </p:ext>
            </p:extLst>
          </p:nvPr>
        </p:nvGraphicFramePr>
        <p:xfrm>
          <a:off x="3777340" y="2264229"/>
          <a:ext cx="2050869" cy="3337560"/>
        </p:xfrm>
        <a:graphic>
          <a:graphicData uri="http://schemas.openxmlformats.org/drawingml/2006/table">
            <a:tbl>
              <a:tblPr firstRow="1" bandRow="1">
                <a:tableStyleId>{21E4AEA4-8DFA-4A89-87EB-49C32662AFE0}</a:tableStyleId>
              </a:tblPr>
              <a:tblGrid>
                <a:gridCol w="649862">
                  <a:extLst>
                    <a:ext uri="{9D8B030D-6E8A-4147-A177-3AD203B41FA5}">
                      <a16:colId xmlns:a16="http://schemas.microsoft.com/office/drawing/2014/main" val="20000"/>
                    </a:ext>
                  </a:extLst>
                </a:gridCol>
                <a:gridCol w="1401007">
                  <a:extLst>
                    <a:ext uri="{9D8B030D-6E8A-4147-A177-3AD203B41FA5}">
                      <a16:colId xmlns:a16="http://schemas.microsoft.com/office/drawing/2014/main" val="20001"/>
                    </a:ext>
                  </a:extLst>
                </a:gridCol>
              </a:tblGrid>
              <a:tr h="370840">
                <a:tc>
                  <a:txBody>
                    <a:bodyPr/>
                    <a:lstStyle/>
                    <a:p>
                      <a:pPr algn="ctr"/>
                      <a:r>
                        <a:rPr lang="en-US" b="1">
                          <a:latin typeface="Arial" panose="020B0604020202020204" pitchFamily="34" charset="0"/>
                          <a:cs typeface="Arial" panose="020B0604020202020204" pitchFamily="34" charset="0"/>
                        </a:rPr>
                        <a:t>F</a:t>
                      </a:r>
                      <a:r>
                        <a:rPr lang="en-US" b="1" baseline="-25000">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a:latin typeface="Arial" panose="020B0604020202020204" pitchFamily="34" charset="0"/>
                          <a:cs typeface="Arial" panose="020B0604020202020204" pitchFamily="34" charset="0"/>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b="1">
                          <a:latin typeface="Arial" panose="020B0604020202020204" pitchFamily="34" charset="0"/>
                          <a:cs typeface="Arial" panose="020B0604020202020204" pitchFamily="34" charset="0"/>
                        </a:rPr>
                        <a:t>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b="1">
                          <a:latin typeface="Arial" panose="020B0604020202020204" pitchFamily="34" charset="0"/>
                          <a:cs typeface="Arial" panose="020B0604020202020204" pitchFamily="34" charset="0"/>
                        </a:rPr>
                        <a:t>A,W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b="1">
                          <a:latin typeface="Arial" panose="020B0604020202020204" pitchFamily="34" charset="0"/>
                          <a:cs typeface="Arial" panose="020B0604020202020204" pitchFamily="34" charset="0"/>
                        </a:rPr>
                        <a:t>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b="1">
                          <a:latin typeface="Arial" panose="020B0604020202020204" pitchFamily="34" charset="0"/>
                          <a:cs typeface="Arial" panose="020B0604020202020204" pitchFamily="34" charset="0"/>
                        </a:rPr>
                        <a:t>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b="1">
                          <a:latin typeface="Arial" panose="020B0604020202020204" pitchFamily="34" charset="0"/>
                          <a:cs typeface="Arial" panose="020B0604020202020204" pitchFamily="34" charset="0"/>
                        </a:rPr>
                        <a:t>C,W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b="1">
                          <a:latin typeface="Arial" panose="020B0604020202020204" pitchFamily="34" charset="0"/>
                          <a:cs typeface="Arial" panose="020B0604020202020204" pitchFamily="34" charset="0"/>
                        </a:rPr>
                        <a:t>D,W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b="1">
                          <a:latin typeface="Arial" panose="020B0604020202020204" pitchFamily="34" charset="0"/>
                          <a:cs typeface="Arial" panose="020B0604020202020204" pitchFamily="34" charset="0"/>
                        </a:rPr>
                        <a:t>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cxnSp>
        <p:nvCxnSpPr>
          <p:cNvPr id="13" name="Straight Arrow Connector 12"/>
          <p:cNvCxnSpPr/>
          <p:nvPr/>
        </p:nvCxnSpPr>
        <p:spPr>
          <a:xfrm>
            <a:off x="3309257" y="3341915"/>
            <a:ext cx="40276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608693669"/>
              </p:ext>
            </p:extLst>
          </p:nvPr>
        </p:nvGraphicFramePr>
        <p:xfrm>
          <a:off x="6476993" y="2264229"/>
          <a:ext cx="2135243" cy="2966720"/>
        </p:xfrm>
        <a:graphic>
          <a:graphicData uri="http://schemas.openxmlformats.org/drawingml/2006/table">
            <a:tbl>
              <a:tblPr firstRow="1" bandRow="1">
                <a:tableStyleId>{5C22544A-7EE6-4342-B048-85BDC9FD1C3A}</a:tableStyleId>
              </a:tblPr>
              <a:tblGrid>
                <a:gridCol w="984737">
                  <a:extLst>
                    <a:ext uri="{9D8B030D-6E8A-4147-A177-3AD203B41FA5}">
                      <a16:colId xmlns:a16="http://schemas.microsoft.com/office/drawing/2014/main" val="20000"/>
                    </a:ext>
                  </a:extLst>
                </a:gridCol>
                <a:gridCol w="1150506">
                  <a:extLst>
                    <a:ext uri="{9D8B030D-6E8A-4147-A177-3AD203B41FA5}">
                      <a16:colId xmlns:a16="http://schemas.microsoft.com/office/drawing/2014/main" val="20001"/>
                    </a:ext>
                  </a:extLst>
                </a:gridCol>
              </a:tblGrid>
              <a:tr h="370840">
                <a:tc>
                  <a:txBody>
                    <a:bodyPr/>
                    <a:lstStyle/>
                    <a:p>
                      <a:pPr algn="ctr"/>
                      <a:r>
                        <a:rPr lang="en-US" b="1">
                          <a:latin typeface="Arial" panose="020B0604020202020204" pitchFamily="34" charset="0"/>
                          <a:cs typeface="Arial" panose="020B0604020202020204" pitchFamily="34" charset="0"/>
                        </a:rPr>
                        <a:t>C</a:t>
                      </a:r>
                      <a:r>
                        <a:rPr lang="en-US" b="1" baseline="-25000">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a:latin typeface="Arial" panose="020B0604020202020204" pitchFamily="34" charset="0"/>
                          <a:cs typeface="Arial" panose="020B0604020202020204" pitchFamily="34" charset="0"/>
                        </a:rPr>
                        <a:t>A,C,W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b="1">
                          <a:latin typeface="Arial" panose="020B0604020202020204" pitchFamily="34" charset="0"/>
                          <a:cs typeface="Arial" panose="020B0604020202020204" pitchFamily="34" charset="0"/>
                        </a:rPr>
                        <a:t>A,C,D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b="1">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b="1">
                          <a:latin typeface="Arial" panose="020B0604020202020204" pitchFamily="34" charset="0"/>
                          <a:cs typeface="Arial" panose="020B0604020202020204" pitchFamily="34" charset="0"/>
                        </a:rPr>
                        <a:t>C,D,T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b="1">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5"/>
                  </a:ext>
                </a:extLst>
              </a:tr>
              <a:tr h="370840">
                <a:tc>
                  <a:txBody>
                    <a:bodyPr/>
                    <a:lstStyle/>
                    <a:p>
                      <a:pPr algn="ctr"/>
                      <a:r>
                        <a:rPr lang="en-US" b="1">
                          <a:latin typeface="Arial" panose="020B0604020202020204" pitchFamily="34" charset="0"/>
                          <a:cs typeface="Arial" panose="020B0604020202020204" pitchFamily="34" charset="0"/>
                        </a:rPr>
                        <a:t>C,D,W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b="1">
                          <a:latin typeface="Arial" panose="020B0604020202020204" pitchFamily="34" charset="0"/>
                          <a:cs typeface="Arial" panose="020B0604020202020204" pitchFamily="34" charset="0"/>
                        </a:rPr>
                        <a:t>C,T,W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cxnSp>
        <p:nvCxnSpPr>
          <p:cNvPr id="14" name="Straight Arrow Connector 13"/>
          <p:cNvCxnSpPr/>
          <p:nvPr/>
        </p:nvCxnSpPr>
        <p:spPr>
          <a:xfrm>
            <a:off x="5978973" y="3341915"/>
            <a:ext cx="40276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212483" y="5727597"/>
            <a:ext cx="536462" cy="446314"/>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825144" y="5748252"/>
            <a:ext cx="2862941"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Tập con không phổ biến</a:t>
            </a:r>
          </a:p>
        </p:txBody>
      </p:sp>
    </p:spTree>
    <p:extLst>
      <p:ext uri="{BB962C8B-B14F-4D97-AF65-F5344CB8AC3E}">
        <p14:creationId xmlns:p14="http://schemas.microsoft.com/office/powerpoint/2010/main" val="107724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2.1 Thuật toán Apriori</a:t>
            </a:r>
            <a:endParaRPr lang="en-US"/>
          </a:p>
        </p:txBody>
      </p:sp>
      <p:sp>
        <p:nvSpPr>
          <p:cNvPr id="3" name="Content Placeholder 2"/>
          <p:cNvSpPr>
            <a:spLocks noGrp="1"/>
          </p:cNvSpPr>
          <p:nvPr>
            <p:ph idx="1"/>
          </p:nvPr>
        </p:nvSpPr>
        <p:spPr>
          <a:xfrm>
            <a:off x="822959" y="1845734"/>
            <a:ext cx="7543801" cy="418495"/>
          </a:xfrm>
        </p:spPr>
        <p:txBody>
          <a:bodyPr>
            <a:normAutofit/>
          </a:bodyPr>
          <a:lstStyle/>
          <a:p>
            <a:pPr>
              <a:lnSpc>
                <a:spcPct val="100000"/>
              </a:lnSpc>
            </a:pPr>
            <a:r>
              <a:rPr lang="en-US"/>
              <a:t>Ví dụ: (tiếp theo) </a:t>
            </a:r>
            <a:r>
              <a:rPr lang="en-US" b="1" i="1">
                <a:latin typeface="Times New Roman" panose="02020603050405020304" pitchFamily="18" charset="0"/>
                <a:cs typeface="Times New Roman" panose="02020603050405020304" pitchFamily="18" charset="0"/>
              </a:rPr>
              <a:t>minsup</a:t>
            </a:r>
            <a:r>
              <a:rPr lang="en-US"/>
              <a:t> = 50%</a:t>
            </a:r>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22</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3697033911"/>
              </p:ext>
            </p:extLst>
          </p:nvPr>
        </p:nvGraphicFramePr>
        <p:xfrm>
          <a:off x="3481994" y="2542289"/>
          <a:ext cx="2409418" cy="1112520"/>
        </p:xfrm>
        <a:graphic>
          <a:graphicData uri="http://schemas.openxmlformats.org/drawingml/2006/table">
            <a:tbl>
              <a:tblPr firstRow="1" bandRow="1">
                <a:tableStyleId>{5C22544A-7EE6-4342-B048-85BDC9FD1C3A}</a:tableStyleId>
              </a:tblPr>
              <a:tblGrid>
                <a:gridCol w="1111182">
                  <a:extLst>
                    <a:ext uri="{9D8B030D-6E8A-4147-A177-3AD203B41FA5}">
                      <a16:colId xmlns:a16="http://schemas.microsoft.com/office/drawing/2014/main" val="20000"/>
                    </a:ext>
                  </a:extLst>
                </a:gridCol>
                <a:gridCol w="1298236">
                  <a:extLst>
                    <a:ext uri="{9D8B030D-6E8A-4147-A177-3AD203B41FA5}">
                      <a16:colId xmlns:a16="http://schemas.microsoft.com/office/drawing/2014/main" val="20001"/>
                    </a:ext>
                  </a:extLst>
                </a:gridCol>
              </a:tblGrid>
              <a:tr h="370840">
                <a:tc>
                  <a:txBody>
                    <a:bodyPr/>
                    <a:lstStyle/>
                    <a:p>
                      <a:pPr algn="ctr"/>
                      <a:r>
                        <a:rPr lang="en-US" b="1">
                          <a:latin typeface="Arial" panose="020B0604020202020204" pitchFamily="34" charset="0"/>
                          <a:cs typeface="Arial" panose="020B0604020202020204" pitchFamily="34" charset="0"/>
                        </a:rPr>
                        <a:t>C</a:t>
                      </a:r>
                      <a:r>
                        <a:rPr lang="en-US" b="1" baseline="-25000">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a:latin typeface="Arial" panose="020B0604020202020204" pitchFamily="34" charset="0"/>
                          <a:cs typeface="Arial" panose="020B0604020202020204" pitchFamily="34" charset="0"/>
                        </a:rPr>
                        <a:t>A,C,T,W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b="1">
                          <a:latin typeface="Arial" panose="020B0604020202020204" pitchFamily="34" charset="0"/>
                          <a:cs typeface="Arial" panose="020B0604020202020204" pitchFamily="34" charset="0"/>
                        </a:rPr>
                        <a:t>C,D,T,W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b="1">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bl>
          </a:graphicData>
        </a:graphic>
      </p:graphicFrame>
      <p:cxnSp>
        <p:nvCxnSpPr>
          <p:cNvPr id="14" name="Straight Arrow Connector 13"/>
          <p:cNvCxnSpPr/>
          <p:nvPr/>
        </p:nvCxnSpPr>
        <p:spPr>
          <a:xfrm>
            <a:off x="5989380" y="3173661"/>
            <a:ext cx="40276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1394115526"/>
              </p:ext>
            </p:extLst>
          </p:nvPr>
        </p:nvGraphicFramePr>
        <p:xfrm>
          <a:off x="6446577" y="2759642"/>
          <a:ext cx="2360914" cy="741680"/>
        </p:xfrm>
        <a:graphic>
          <a:graphicData uri="http://schemas.openxmlformats.org/drawingml/2006/table">
            <a:tbl>
              <a:tblPr firstRow="1" bandRow="1">
                <a:tableStyleId>{21E4AEA4-8DFA-4A89-87EB-49C32662AFE0}</a:tableStyleId>
              </a:tblPr>
              <a:tblGrid>
                <a:gridCol w="1088813">
                  <a:extLst>
                    <a:ext uri="{9D8B030D-6E8A-4147-A177-3AD203B41FA5}">
                      <a16:colId xmlns:a16="http://schemas.microsoft.com/office/drawing/2014/main" val="20000"/>
                    </a:ext>
                  </a:extLst>
                </a:gridCol>
                <a:gridCol w="1272101">
                  <a:extLst>
                    <a:ext uri="{9D8B030D-6E8A-4147-A177-3AD203B41FA5}">
                      <a16:colId xmlns:a16="http://schemas.microsoft.com/office/drawing/2014/main" val="20001"/>
                    </a:ext>
                  </a:extLst>
                </a:gridCol>
              </a:tblGrid>
              <a:tr h="370840">
                <a:tc>
                  <a:txBody>
                    <a:bodyPr/>
                    <a:lstStyle/>
                    <a:p>
                      <a:pPr algn="ctr"/>
                      <a:r>
                        <a:rPr lang="en-US" b="1">
                          <a:latin typeface="Arial" panose="020B0604020202020204" pitchFamily="34" charset="0"/>
                          <a:cs typeface="Arial" panose="020B0604020202020204" pitchFamily="34" charset="0"/>
                        </a:rPr>
                        <a:t>F</a:t>
                      </a:r>
                      <a:r>
                        <a:rPr lang="en-US" b="1" baseline="-25000">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a:latin typeface="Arial" panose="020B0604020202020204" pitchFamily="34" charset="0"/>
                          <a:cs typeface="Arial" panose="020B0604020202020204" pitchFamily="34" charset="0"/>
                        </a:rPr>
                        <a:t>A,C,T,W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6" name="Content Placeholder 2"/>
          <p:cNvSpPr txBox="1">
            <a:spLocks/>
          </p:cNvSpPr>
          <p:nvPr/>
        </p:nvSpPr>
        <p:spPr>
          <a:xfrm>
            <a:off x="822959" y="3889326"/>
            <a:ext cx="7543801" cy="41849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endParaRPr lang="en-US"/>
          </a:p>
        </p:txBody>
      </p:sp>
      <mc:AlternateContent xmlns:mc="http://schemas.openxmlformats.org/markup-compatibility/2006" xmlns:a14="http://schemas.microsoft.com/office/drawing/2010/main">
        <mc:Choice Requires="a14">
          <p:sp>
            <p:nvSpPr>
              <p:cNvPr id="18" name="Content Placeholder 2"/>
              <p:cNvSpPr txBox="1">
                <a:spLocks/>
              </p:cNvSpPr>
              <p:nvPr/>
            </p:nvSpPr>
            <p:spPr>
              <a:xfrm>
                <a:off x="801289" y="4673099"/>
                <a:ext cx="7543801" cy="23539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a:t>Các tập hạng mục có tập con không phổ biến bị loại bỏ trong quá trình phát sinh ứng viên. Nên cần phải đếm độ hỗ trợ sau đó mới loại bỏ.</a:t>
                </a:r>
              </a:p>
              <a:p>
                <a:pPr algn="just">
                  <a:lnSpc>
                    <a:spcPct val="100000"/>
                  </a:lnSpc>
                </a:pPr>
                <a:r>
                  <a:rPr lang="en-US"/>
                  <a:t>Như vậy có tất cả 19 tập hạng mục phổ biến thỏa </a:t>
                </a:r>
                <a:r>
                  <a:rPr lang="en-US" i="1">
                    <a:latin typeface="Times New Roman" panose="02020603050405020304" pitchFamily="18" charset="0"/>
                    <a:cs typeface="Times New Roman" panose="02020603050405020304" pitchFamily="18" charset="0"/>
                  </a:rPr>
                  <a:t>minsup</a:t>
                </a:r>
                <a:r>
                  <a:rPr lang="en-US"/>
                  <a:t> = 50% </a:t>
                </a:r>
              </a:p>
            </p:txBody>
          </p:sp>
        </mc:Choice>
        <mc:Fallback xmlns="">
          <p:sp>
            <p:nvSpPr>
              <p:cNvPr id="18" name="Content Placeholder 2"/>
              <p:cNvSpPr txBox="1">
                <a:spLocks noRot="1" noChangeAspect="1" noMove="1" noResize="1" noEditPoints="1" noAdjustHandles="1" noChangeArrowheads="1" noChangeShapeType="1" noTextEdit="1"/>
              </p:cNvSpPr>
              <p:nvPr/>
            </p:nvSpPr>
            <p:spPr>
              <a:xfrm>
                <a:off x="801289" y="4673099"/>
                <a:ext cx="7543801" cy="2353973"/>
              </a:xfrm>
              <a:prstGeom prst="rect">
                <a:avLst/>
              </a:prstGeom>
              <a:blipFill rotWithShape="0">
                <a:blip r:embed="rId2"/>
                <a:stretch>
                  <a:fillRect l="-2019" t="-1554" r="-2100"/>
                </a:stretch>
              </a:blipFill>
            </p:spPr>
            <p:txBody>
              <a:bodyPr/>
              <a:lstStyle/>
              <a:p>
                <a:r>
                  <a:rPr lang="en-US">
                    <a:noFill/>
                  </a:rPr>
                  <a:t> </a:t>
                </a:r>
              </a:p>
            </p:txBody>
          </p:sp>
        </mc:Fallback>
      </mc:AlternateContent>
      <p:graphicFrame>
        <p:nvGraphicFramePr>
          <p:cNvPr id="20" name="Table 19"/>
          <p:cNvGraphicFramePr>
            <a:graphicFrameLocks noGrp="1"/>
          </p:cNvGraphicFramePr>
          <p:nvPr>
            <p:extLst>
              <p:ext uri="{D42A27DB-BD31-4B8C-83A1-F6EECF244321}">
                <p14:modId xmlns:p14="http://schemas.microsoft.com/office/powerpoint/2010/main" val="2954523587"/>
              </p:ext>
            </p:extLst>
          </p:nvPr>
        </p:nvGraphicFramePr>
        <p:xfrm>
          <a:off x="808155" y="2340431"/>
          <a:ext cx="2135243" cy="2225040"/>
        </p:xfrm>
        <a:graphic>
          <a:graphicData uri="http://schemas.openxmlformats.org/drawingml/2006/table">
            <a:tbl>
              <a:tblPr firstRow="1" bandRow="1">
                <a:tableStyleId>{21E4AEA4-8DFA-4A89-87EB-49C32662AFE0}</a:tableStyleId>
              </a:tblPr>
              <a:tblGrid>
                <a:gridCol w="984737">
                  <a:extLst>
                    <a:ext uri="{9D8B030D-6E8A-4147-A177-3AD203B41FA5}">
                      <a16:colId xmlns:a16="http://schemas.microsoft.com/office/drawing/2014/main" val="20000"/>
                    </a:ext>
                  </a:extLst>
                </a:gridCol>
                <a:gridCol w="1150506">
                  <a:extLst>
                    <a:ext uri="{9D8B030D-6E8A-4147-A177-3AD203B41FA5}">
                      <a16:colId xmlns:a16="http://schemas.microsoft.com/office/drawing/2014/main" val="20001"/>
                    </a:ext>
                  </a:extLst>
                </a:gridCol>
              </a:tblGrid>
              <a:tr h="370840">
                <a:tc>
                  <a:txBody>
                    <a:bodyPr/>
                    <a:lstStyle/>
                    <a:p>
                      <a:pPr algn="ctr"/>
                      <a:r>
                        <a:rPr lang="en-US" b="1">
                          <a:latin typeface="Arial" panose="020B0604020202020204" pitchFamily="34" charset="0"/>
                          <a:cs typeface="Arial" panose="020B0604020202020204" pitchFamily="34" charset="0"/>
                        </a:rPr>
                        <a:t>F</a:t>
                      </a:r>
                      <a:r>
                        <a:rPr lang="en-US" b="1" baseline="-25000">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a:latin typeface="Arial" panose="020B0604020202020204" pitchFamily="34" charset="0"/>
                          <a:cs typeface="Arial" panose="020B0604020202020204" pitchFamily="34" charset="0"/>
                        </a:rPr>
                        <a:t>A,C,W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b="1">
                          <a:latin typeface="Arial" panose="020B0604020202020204" pitchFamily="34" charset="0"/>
                          <a:cs typeface="Arial" panose="020B0604020202020204" pitchFamily="34" charset="0"/>
                        </a:rPr>
                        <a:t>C,D,W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b="1">
                          <a:latin typeface="Arial" panose="020B0604020202020204" pitchFamily="34" charset="0"/>
                          <a:cs typeface="Arial" panose="020B0604020202020204" pitchFamily="34" charset="0"/>
                        </a:rPr>
                        <a:t>C,T,W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22" name="Straight Arrow Connector 21"/>
          <p:cNvCxnSpPr/>
          <p:nvPr/>
        </p:nvCxnSpPr>
        <p:spPr>
          <a:xfrm>
            <a:off x="3017584" y="3173658"/>
            <a:ext cx="40276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35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Thuật toán </a:t>
            </a:r>
            <a:r>
              <a:rPr lang="en-US" b="1" dirty="0" err="1"/>
              <a:t>Eclat</a:t>
            </a:r>
            <a:endParaRPr lang="en-US" dirty="0"/>
          </a:p>
        </p:txBody>
      </p:sp>
      <p:sp>
        <p:nvSpPr>
          <p:cNvPr id="3" name="Content Placeholder 2"/>
          <p:cNvSpPr>
            <a:spLocks noGrp="1"/>
          </p:cNvSpPr>
          <p:nvPr>
            <p:ph idx="1"/>
          </p:nvPr>
        </p:nvSpPr>
        <p:spPr>
          <a:xfrm>
            <a:off x="768529" y="1845733"/>
            <a:ext cx="7667898" cy="4473179"/>
          </a:xfrm>
        </p:spPr>
        <p:txBody>
          <a:bodyPr>
            <a:normAutofit fontScale="92500"/>
          </a:bodyPr>
          <a:lstStyle/>
          <a:p>
            <a:pPr algn="just">
              <a:lnSpc>
                <a:spcPct val="100000"/>
              </a:lnSpc>
              <a:buClrTx/>
              <a:buFont typeface="Wingdings" panose="05000000000000000000" pitchFamily="2" charset="2"/>
              <a:buChar char="v"/>
            </a:pPr>
            <a:r>
              <a:rPr lang="en-US" sz="2400" dirty="0"/>
              <a:t> Thuật toán </a:t>
            </a:r>
            <a:r>
              <a:rPr lang="en-US" sz="2400" b="1" dirty="0" err="1"/>
              <a:t>Eclat</a:t>
            </a:r>
            <a:r>
              <a:rPr lang="en-US" sz="2400" b="1" dirty="0"/>
              <a:t> </a:t>
            </a:r>
            <a:r>
              <a:rPr lang="en-US" sz="2400" dirty="0"/>
              <a:t>(</a:t>
            </a:r>
            <a:r>
              <a:rPr lang="en-US" sz="2400" b="1" dirty="0"/>
              <a:t>E</a:t>
            </a:r>
            <a:r>
              <a:rPr lang="en-US" sz="2400" dirty="0"/>
              <a:t>quivalence </a:t>
            </a:r>
            <a:r>
              <a:rPr lang="en-US" sz="2400" b="1" dirty="0"/>
              <a:t>Cla</a:t>
            </a:r>
            <a:r>
              <a:rPr lang="en-US" sz="2400" dirty="0"/>
              <a:t>ss </a:t>
            </a:r>
            <a:r>
              <a:rPr lang="en-US" sz="2400" b="1" dirty="0"/>
              <a:t>T</a:t>
            </a:r>
            <a:r>
              <a:rPr lang="en-US" sz="2400" dirty="0"/>
              <a:t>ransformation) của M. J. </a:t>
            </a:r>
            <a:r>
              <a:rPr lang="en-US" sz="2400" dirty="0" err="1"/>
              <a:t>Zaki</a:t>
            </a:r>
            <a:r>
              <a:rPr lang="en-US" sz="2400" dirty="0"/>
              <a:t> và đồng sự đề xuất sử dụng mã giao tác (</a:t>
            </a:r>
            <a:r>
              <a:rPr lang="en-US" sz="2400" dirty="0" err="1"/>
              <a:t>Tidset</a:t>
            </a:r>
            <a:r>
              <a:rPr lang="en-US" sz="2400" dirty="0"/>
              <a:t>) để tính nhanh độ hỗ trợ thay vì lưu độ hỗ trợ như </a:t>
            </a:r>
            <a:r>
              <a:rPr lang="en-US" sz="2400" dirty="0" err="1"/>
              <a:t>Apriori</a:t>
            </a:r>
            <a:r>
              <a:rPr lang="en-US" sz="2400" dirty="0"/>
              <a:t>.</a:t>
            </a:r>
          </a:p>
          <a:p>
            <a:pPr algn="just">
              <a:lnSpc>
                <a:spcPct val="100000"/>
              </a:lnSpc>
              <a:buClrTx/>
              <a:buFont typeface="Wingdings" panose="05000000000000000000" pitchFamily="2" charset="2"/>
              <a:buChar char="v"/>
            </a:pPr>
            <a:endParaRPr lang="en-US" sz="2400" dirty="0"/>
          </a:p>
          <a:p>
            <a:pPr algn="just">
              <a:lnSpc>
                <a:spcPct val="100000"/>
              </a:lnSpc>
              <a:buClrTx/>
              <a:buFont typeface="Wingdings" panose="05000000000000000000" pitchFamily="2" charset="2"/>
              <a:buChar char="v"/>
            </a:pPr>
            <a:endParaRPr lang="en-US" sz="2400" dirty="0"/>
          </a:p>
          <a:p>
            <a:pPr algn="just">
              <a:lnSpc>
                <a:spcPct val="100000"/>
              </a:lnSpc>
              <a:buClrTx/>
              <a:buFont typeface="Wingdings" panose="05000000000000000000" pitchFamily="2" charset="2"/>
              <a:buChar char="v"/>
            </a:pPr>
            <a:endParaRPr lang="en-US" sz="2400" dirty="0"/>
          </a:p>
          <a:p>
            <a:pPr algn="just">
              <a:lnSpc>
                <a:spcPct val="100000"/>
              </a:lnSpc>
              <a:buClrTx/>
              <a:buFont typeface="Wingdings" panose="05000000000000000000" pitchFamily="2" charset="2"/>
              <a:buChar char="v"/>
            </a:pPr>
            <a:endParaRPr lang="en-US" sz="2400" dirty="0"/>
          </a:p>
          <a:p>
            <a:pPr algn="just">
              <a:lnSpc>
                <a:spcPct val="100000"/>
              </a:lnSpc>
              <a:buClrTx/>
              <a:buFont typeface="Wingdings" panose="05000000000000000000" pitchFamily="2" charset="2"/>
              <a:buChar char="v"/>
            </a:pPr>
            <a:endParaRPr lang="en-US" sz="2400" dirty="0"/>
          </a:p>
          <a:p>
            <a:pPr marL="0" indent="0" algn="just">
              <a:lnSpc>
                <a:spcPct val="100000"/>
              </a:lnSpc>
              <a:buClrTx/>
              <a:buNone/>
            </a:pPr>
            <a:r>
              <a:rPr lang="en-US" sz="2400" i="1" dirty="0">
                <a:latin typeface="Times New Roman" pitchFamily="18" charset="0"/>
                <a:sym typeface="Symbol" pitchFamily="18" charset="2"/>
              </a:rPr>
              <a:t>	t</a:t>
            </a:r>
            <a:r>
              <a:rPr lang="en-US" sz="2400" dirty="0">
                <a:latin typeface="Times New Roman" pitchFamily="18" charset="0"/>
                <a:sym typeface="Symbol" pitchFamily="18" charset="2"/>
              </a:rPr>
              <a:t>(</a:t>
            </a:r>
            <a:r>
              <a:rPr lang="en-US" sz="2400" i="1" dirty="0">
                <a:latin typeface="Times New Roman" pitchFamily="18" charset="0"/>
                <a:sym typeface="Symbol" pitchFamily="18" charset="2"/>
              </a:rPr>
              <a:t>A</a:t>
            </a:r>
            <a:r>
              <a:rPr lang="en-US" sz="2400" dirty="0">
                <a:latin typeface="Times New Roman" pitchFamily="18" charset="0"/>
                <a:sym typeface="Symbol" pitchFamily="18" charset="2"/>
              </a:rPr>
              <a:t>) = 1345; </a:t>
            </a:r>
            <a:r>
              <a:rPr lang="en-US" sz="2400" i="1" dirty="0">
                <a:latin typeface="Times New Roman" pitchFamily="18" charset="0"/>
                <a:sym typeface="Symbol" pitchFamily="18" charset="2"/>
              </a:rPr>
              <a:t>t</a:t>
            </a:r>
            <a:r>
              <a:rPr lang="en-US" sz="2400" dirty="0">
                <a:latin typeface="Times New Roman" pitchFamily="18" charset="0"/>
                <a:sym typeface="Symbol" pitchFamily="18" charset="2"/>
              </a:rPr>
              <a:t>(</a:t>
            </a:r>
            <a:r>
              <a:rPr lang="en-US" sz="2400" i="1" dirty="0">
                <a:latin typeface="Times New Roman" pitchFamily="18" charset="0"/>
                <a:sym typeface="Symbol" pitchFamily="18" charset="2"/>
              </a:rPr>
              <a:t>AD</a:t>
            </a:r>
            <a:r>
              <a:rPr lang="en-US" sz="2400" dirty="0">
                <a:latin typeface="Times New Roman" pitchFamily="18" charset="0"/>
                <a:sym typeface="Symbol" pitchFamily="18" charset="2"/>
              </a:rPr>
              <a:t>) = </a:t>
            </a:r>
            <a:r>
              <a:rPr lang="en-US" sz="2400" i="1" dirty="0">
                <a:latin typeface="Times New Roman" pitchFamily="18" charset="0"/>
                <a:sym typeface="Symbol" pitchFamily="18" charset="2"/>
              </a:rPr>
              <a:t>t</a:t>
            </a:r>
            <a:r>
              <a:rPr lang="en-US" sz="2400" dirty="0">
                <a:latin typeface="Times New Roman" pitchFamily="18" charset="0"/>
                <a:sym typeface="Symbol" pitchFamily="18" charset="2"/>
              </a:rPr>
              <a:t>(</a:t>
            </a:r>
            <a:r>
              <a:rPr lang="en-US" sz="2400" i="1" dirty="0">
                <a:latin typeface="Times New Roman" pitchFamily="18" charset="0"/>
                <a:sym typeface="Symbol" pitchFamily="18" charset="2"/>
              </a:rPr>
              <a:t>A</a:t>
            </a:r>
            <a:r>
              <a:rPr lang="en-US" sz="2400" dirty="0">
                <a:latin typeface="Times New Roman" pitchFamily="18" charset="0"/>
                <a:sym typeface="Symbol" pitchFamily="18" charset="2"/>
              </a:rPr>
              <a:t>)  </a:t>
            </a:r>
            <a:r>
              <a:rPr lang="en-US" sz="2400" i="1" dirty="0">
                <a:latin typeface="Times New Roman" pitchFamily="18" charset="0"/>
                <a:sym typeface="Symbol" pitchFamily="18" charset="2"/>
              </a:rPr>
              <a:t>t</a:t>
            </a:r>
            <a:r>
              <a:rPr lang="en-US" sz="2400" dirty="0">
                <a:latin typeface="Times New Roman" pitchFamily="18" charset="0"/>
                <a:sym typeface="Symbol" pitchFamily="18" charset="2"/>
              </a:rPr>
              <a:t>(</a:t>
            </a:r>
            <a:r>
              <a:rPr lang="en-US" sz="2400" i="1" dirty="0">
                <a:latin typeface="Times New Roman" pitchFamily="18" charset="0"/>
                <a:sym typeface="Symbol" pitchFamily="18" charset="2"/>
              </a:rPr>
              <a:t>D</a:t>
            </a:r>
            <a:r>
              <a:rPr lang="en-US" sz="2400" dirty="0">
                <a:latin typeface="Times New Roman" pitchFamily="18" charset="0"/>
                <a:sym typeface="Symbol" pitchFamily="18" charset="2"/>
              </a:rPr>
              <a:t>) = 1345 2456 = 45</a:t>
            </a:r>
            <a:r>
              <a:rPr lang="en-US" sz="2400" dirty="0"/>
              <a:t>.</a:t>
            </a:r>
          </a:p>
          <a:p>
            <a:pPr algn="just">
              <a:lnSpc>
                <a:spcPct val="100000"/>
              </a:lnSpc>
              <a:buClrTx/>
              <a:buFont typeface="Wingdings" panose="05000000000000000000" pitchFamily="2" charset="2"/>
              <a:buChar char="v"/>
            </a:pPr>
            <a:endParaRPr lang="en-US" sz="2400" dirty="0"/>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23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293319225"/>
              </p:ext>
            </p:extLst>
          </p:nvPr>
        </p:nvGraphicFramePr>
        <p:xfrm>
          <a:off x="1456500" y="2925717"/>
          <a:ext cx="2616278" cy="2595880"/>
        </p:xfrm>
        <a:graphic>
          <a:graphicData uri="http://schemas.openxmlformats.org/drawingml/2006/table">
            <a:tbl>
              <a:tblPr firstRow="1" bandRow="1">
                <a:tableStyleId>{5C22544A-7EE6-4342-B048-85BDC9FD1C3A}</a:tableStyleId>
              </a:tblPr>
              <a:tblGrid>
                <a:gridCol w="829023">
                  <a:extLst>
                    <a:ext uri="{9D8B030D-6E8A-4147-A177-3AD203B41FA5}">
                      <a16:colId xmlns:a16="http://schemas.microsoft.com/office/drawing/2014/main" val="20000"/>
                    </a:ext>
                  </a:extLst>
                </a:gridCol>
                <a:gridCol w="1787255">
                  <a:extLst>
                    <a:ext uri="{9D8B030D-6E8A-4147-A177-3AD203B41FA5}">
                      <a16:colId xmlns:a16="http://schemas.microsoft.com/office/drawing/2014/main" val="20001"/>
                    </a:ext>
                  </a:extLst>
                </a:gridCol>
              </a:tblGrid>
              <a:tr h="370840">
                <a:tc>
                  <a:txBody>
                    <a:bodyPr/>
                    <a:lstStyle/>
                    <a:p>
                      <a:pPr algn="ctr"/>
                      <a:r>
                        <a:rPr lang="en-US" b="1">
                          <a:latin typeface="Arial" panose="020B0604020202020204" pitchFamily="34" charset="0"/>
                          <a:cs typeface="Arial" panose="020B0604020202020204" pitchFamily="34" charset="0"/>
                        </a:rPr>
                        <a:t>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Arial" panose="020B0604020202020204" pitchFamily="34" charset="0"/>
                          <a:cs typeface="Arial" panose="020B0604020202020204" pitchFamily="34" charset="0"/>
                        </a:rPr>
                        <a:t>Items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 T,</a:t>
                      </a:r>
                      <a:r>
                        <a:rPr lang="vi-VN" b="1" baseline="0">
                          <a:latin typeface="Arial" panose="020B0604020202020204" pitchFamily="34" charset="0"/>
                          <a:cs typeface="Arial" panose="020B0604020202020204" pitchFamily="34" charset="0"/>
                        </a:rPr>
                        <a:t> </a:t>
                      </a:r>
                      <a:r>
                        <a:rPr lang="vi-VN" b="1">
                          <a:latin typeface="Arial" panose="020B0604020202020204" pitchFamily="34" charset="0"/>
                          <a:cs typeface="Arial" panose="020B0604020202020204" pitchFamily="34" charset="0"/>
                        </a:rPr>
                        <a:t>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b="1">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C, D,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b="1">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 T,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a:t>
                      </a:r>
                      <a:r>
                        <a:rPr lang="vi-VN" b="1" baseline="0">
                          <a:latin typeface="Arial" panose="020B0604020202020204" pitchFamily="34" charset="0"/>
                          <a:cs typeface="Arial" panose="020B0604020202020204" pitchFamily="34" charset="0"/>
                        </a:rPr>
                        <a:t> D,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b="1">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 D, T,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b="1">
                          <a:latin typeface="Arial" panose="020B0604020202020204" pitchFamily="34" charset="0"/>
                          <a:cs typeface="Arial" panose="020B0604020202020204"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dirty="0">
                          <a:latin typeface="Arial" panose="020B0604020202020204" pitchFamily="34" charset="0"/>
                          <a:cs typeface="Arial" panose="020B0604020202020204" pitchFamily="34" charset="0"/>
                        </a:rPr>
                        <a:t>C, D, T</a:t>
                      </a:r>
                      <a:endParaRPr lang="en-US"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98083647"/>
              </p:ext>
            </p:extLst>
          </p:nvPr>
        </p:nvGraphicFramePr>
        <p:xfrm>
          <a:off x="5367795" y="2925717"/>
          <a:ext cx="2616278" cy="2225040"/>
        </p:xfrm>
        <a:graphic>
          <a:graphicData uri="http://schemas.openxmlformats.org/drawingml/2006/table">
            <a:tbl>
              <a:tblPr firstRow="1" bandRow="1">
                <a:tableStyleId>{5C22544A-7EE6-4342-B048-85BDC9FD1C3A}</a:tableStyleId>
              </a:tblPr>
              <a:tblGrid>
                <a:gridCol w="829023">
                  <a:extLst>
                    <a:ext uri="{9D8B030D-6E8A-4147-A177-3AD203B41FA5}">
                      <a16:colId xmlns:a16="http://schemas.microsoft.com/office/drawing/2014/main" val="20000"/>
                    </a:ext>
                  </a:extLst>
                </a:gridCol>
                <a:gridCol w="1787255">
                  <a:extLst>
                    <a:ext uri="{9D8B030D-6E8A-4147-A177-3AD203B41FA5}">
                      <a16:colId xmlns:a16="http://schemas.microsoft.com/office/drawing/2014/main" val="20001"/>
                    </a:ext>
                  </a:extLst>
                </a:gridCol>
              </a:tblGrid>
              <a:tr h="370840">
                <a:tc>
                  <a:txBody>
                    <a:bodyPr/>
                    <a:lstStyle/>
                    <a:p>
                      <a:pPr algn="ctr"/>
                      <a:r>
                        <a:rPr lang="en-US" b="1">
                          <a:latin typeface="Arial" panose="020B0604020202020204" pitchFamily="34" charset="0"/>
                          <a:cs typeface="Arial" panose="020B0604020202020204" pitchFamily="34" charset="0"/>
                        </a:rPr>
                        <a:t>Items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err="1">
                          <a:latin typeface="Arial" panose="020B0604020202020204" pitchFamily="34" charset="0"/>
                          <a:cs typeface="Arial" panose="020B0604020202020204" pitchFamily="34" charset="0"/>
                        </a:rPr>
                        <a:t>Tidset</a:t>
                      </a:r>
                      <a:endParaRPr lang="en-US"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a:latin typeface="Arial" panose="020B0604020202020204" pitchFamily="34" charset="0"/>
                          <a:cs typeface="Arial" panose="020B0604020202020204" pitchFamily="34"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b="1">
                          <a:latin typeface="Arial" panose="020B0604020202020204" pitchFamily="34" charset="0"/>
                          <a:cs typeface="Arial" panose="020B0604020202020204" pitchFamily="34" charset="0"/>
                        </a:rPr>
                        <a:t>1 3</a:t>
                      </a:r>
                      <a:r>
                        <a:rPr lang="en-US" b="1" baseline="0">
                          <a:latin typeface="Arial" panose="020B0604020202020204" pitchFamily="34" charset="0"/>
                          <a:cs typeface="Arial" panose="020B0604020202020204" pitchFamily="34" charset="0"/>
                        </a:rPr>
                        <a:t> 4 5</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b="1">
                          <a:latin typeface="Arial" panose="020B0604020202020204" pitchFamily="34" charset="0"/>
                          <a:cs typeface="Arial" panose="020B0604020202020204" pitchFamily="34"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b="1">
                          <a:latin typeface="Arial" panose="020B0604020202020204" pitchFamily="34" charset="0"/>
                          <a:cs typeface="Arial" panose="020B0604020202020204" pitchFamily="34" charset="0"/>
                        </a:rPr>
                        <a:t>1 2 3 4 5 6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b="1">
                          <a:latin typeface="Arial" panose="020B0604020202020204" pitchFamily="34" charset="0"/>
                          <a:cs typeface="Arial" panose="020B0604020202020204" pitchFamily="34"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b="1">
                          <a:latin typeface="Arial" panose="020B0604020202020204" pitchFamily="34" charset="0"/>
                          <a:cs typeface="Arial" panose="020B0604020202020204" pitchFamily="34" charset="0"/>
                        </a:rPr>
                        <a:t>2 4 5 6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b="1">
                          <a:latin typeface="Arial" panose="020B0604020202020204" pitchFamily="34" charset="0"/>
                          <a:cs typeface="Arial" panose="020B0604020202020204" pitchFamily="34" charset="0"/>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b="1">
                          <a:latin typeface="Arial" panose="020B0604020202020204" pitchFamily="34" charset="0"/>
                          <a:cs typeface="Arial" panose="020B0604020202020204" pitchFamily="34" charset="0"/>
                        </a:rPr>
                        <a:t>1 3</a:t>
                      </a:r>
                      <a:r>
                        <a:rPr lang="en-US" b="1" baseline="0">
                          <a:latin typeface="Arial" panose="020B0604020202020204" pitchFamily="34" charset="0"/>
                          <a:cs typeface="Arial" panose="020B0604020202020204" pitchFamily="34" charset="0"/>
                        </a:rPr>
                        <a:t> 5 6</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b="1">
                          <a:latin typeface="Arial" panose="020B0604020202020204" pitchFamily="34" charset="0"/>
                          <a:cs typeface="Arial" panose="020B0604020202020204" pitchFamily="34" charset="0"/>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b="1" dirty="0">
                          <a:latin typeface="Arial" panose="020B0604020202020204" pitchFamily="34" charset="0"/>
                          <a:cs typeface="Arial" panose="020B0604020202020204" pitchFamily="34" charset="0"/>
                        </a:rPr>
                        <a:t>1 2 3 4 5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9" name="Right Arrow 8"/>
          <p:cNvSpPr/>
          <p:nvPr/>
        </p:nvSpPr>
        <p:spPr>
          <a:xfrm>
            <a:off x="4310698" y="3984171"/>
            <a:ext cx="816428" cy="478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2613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D7E54737-31E6-4FBA-A4EA-276D581C9497}" type="datetime5">
              <a:rPr lang="en-US"/>
              <a:pPr>
                <a:defRPr/>
              </a:pPr>
              <a:t>4-Nov-22</a:t>
            </a:fld>
            <a:endParaRPr lang="en-US"/>
          </a:p>
        </p:txBody>
      </p:sp>
      <p:sp>
        <p:nvSpPr>
          <p:cNvPr id="6" name="Slide Number Placeholder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E112F948-1A15-4B07-954F-5AA87A7929E2}" type="slidenum">
              <a:rPr lang="en-US" smtClean="0"/>
              <a:pPr>
                <a:defRPr/>
              </a:pPr>
              <a:t>24</a:t>
            </a:fld>
            <a:endParaRPr lang="en-US"/>
          </a:p>
        </p:txBody>
      </p:sp>
      <p:sp>
        <p:nvSpPr>
          <p:cNvPr id="133123" name="Rectangle 3"/>
          <p:cNvSpPr>
            <a:spLocks noGrp="1" noChangeArrowheads="1"/>
          </p:cNvSpPr>
          <p:nvPr>
            <p:ph type="body" idx="1"/>
          </p:nvPr>
        </p:nvSpPr>
        <p:spPr>
          <a:xfrm>
            <a:off x="822961" y="1834031"/>
            <a:ext cx="7543801" cy="4538590"/>
          </a:xfrm>
        </p:spPr>
        <p:txBody>
          <a:bodyPr>
            <a:normAutofit/>
          </a:bodyPr>
          <a:lstStyle/>
          <a:p>
            <a:pPr marL="609600" indent="-609600" algn="just" eaLnBrk="1" hangingPunct="1">
              <a:lnSpc>
                <a:spcPct val="80000"/>
              </a:lnSpc>
              <a:buFontTx/>
              <a:buNone/>
              <a:defRPr/>
            </a:pPr>
            <a:r>
              <a:rPr lang="en-US" sz="2400" dirty="0"/>
              <a:t>Cấu trúc IT-tree và các lớp tương đương:</a:t>
            </a:r>
          </a:p>
          <a:p>
            <a:pPr algn="just">
              <a:lnSpc>
                <a:spcPct val="80000"/>
              </a:lnSpc>
              <a:buClrTx/>
              <a:buFont typeface="Wingdings" panose="05000000000000000000" pitchFamily="2" charset="2"/>
              <a:buChar char="v"/>
              <a:defRPr/>
            </a:pPr>
            <a:r>
              <a:rPr lang="en-US" sz="2400" dirty="0"/>
              <a:t>Cho X</a:t>
            </a:r>
            <a:r>
              <a:rPr lang="en-US" sz="2400" dirty="0">
                <a:sym typeface="Symbol" pitchFamily="18" charset="2"/>
              </a:rPr>
              <a:t></a:t>
            </a:r>
            <a:r>
              <a:rPr lang="en-US" sz="2400" b="1" i="1" dirty="0"/>
              <a:t>I</a:t>
            </a:r>
            <a:r>
              <a:rPr lang="en-US" sz="2400" dirty="0"/>
              <a:t>, ta định nghĩa hàm </a:t>
            </a:r>
            <a:r>
              <a:rPr lang="en-US" sz="2400" b="1" i="1" dirty="0"/>
              <a:t>p</a:t>
            </a:r>
            <a:r>
              <a:rPr lang="en-US" sz="2400" dirty="0"/>
              <a:t>(</a:t>
            </a:r>
            <a:r>
              <a:rPr lang="en-US" sz="2400" b="1" dirty="0" err="1"/>
              <a:t>X</a:t>
            </a:r>
            <a:r>
              <a:rPr lang="en-US" sz="2400" dirty="0" err="1"/>
              <a:t>,k</a:t>
            </a:r>
            <a:r>
              <a:rPr lang="en-US" sz="2400" dirty="0"/>
              <a:t>) = </a:t>
            </a:r>
            <a:r>
              <a:rPr lang="en-US" sz="2400" b="1" dirty="0"/>
              <a:t>X</a:t>
            </a:r>
            <a:r>
              <a:rPr lang="en-US" sz="2400" dirty="0"/>
              <a:t>[1:k] gồm k phần tử đầu của </a:t>
            </a:r>
            <a:r>
              <a:rPr lang="en-US" sz="2400" b="1" dirty="0"/>
              <a:t>X</a:t>
            </a:r>
            <a:r>
              <a:rPr lang="en-US" sz="2400" dirty="0"/>
              <a:t> và quan hệ tương đương dựa vào tiền tố như sau:</a:t>
            </a:r>
          </a:p>
          <a:p>
            <a:pPr marL="990600" lvl="1" indent="-533400" algn="just" eaLnBrk="1" hangingPunct="1">
              <a:lnSpc>
                <a:spcPct val="80000"/>
              </a:lnSpc>
              <a:buFontTx/>
              <a:buNone/>
              <a:defRPr/>
            </a:pPr>
            <a:endParaRPr lang="en-US" sz="2400" dirty="0"/>
          </a:p>
          <a:p>
            <a:pPr marL="609600" indent="-609600" algn="just" eaLnBrk="1" hangingPunct="1">
              <a:lnSpc>
                <a:spcPct val="80000"/>
              </a:lnSpc>
              <a:buFontTx/>
              <a:buNone/>
              <a:defRPr/>
            </a:pPr>
            <a:r>
              <a:rPr lang="en-US" sz="2800" dirty="0"/>
              <a:t>	</a:t>
            </a:r>
          </a:p>
          <a:p>
            <a:pPr algn="just" eaLnBrk="1" hangingPunct="1">
              <a:lnSpc>
                <a:spcPct val="80000"/>
              </a:lnSpc>
              <a:buClrTx/>
              <a:buFont typeface="Wingdings" panose="05000000000000000000" pitchFamily="2" charset="2"/>
              <a:buChar char="v"/>
              <a:defRPr/>
            </a:pPr>
            <a:r>
              <a:rPr lang="en-US" sz="2400" dirty="0"/>
              <a:t>Mỗi nút trên IT-tree gồm 2 thành phần:</a:t>
            </a:r>
          </a:p>
          <a:p>
            <a:pPr marL="0" indent="0" algn="just">
              <a:lnSpc>
                <a:spcPct val="100000"/>
              </a:lnSpc>
              <a:buNone/>
              <a:defRPr/>
            </a:pPr>
            <a:r>
              <a:rPr lang="en-US" sz="2400" dirty="0" err="1"/>
              <a:t>X</a:t>
            </a:r>
            <a:r>
              <a:rPr lang="en-US" sz="2400" dirty="0" err="1">
                <a:sym typeface="Symbol" pitchFamily="18" charset="2"/>
              </a:rPr>
              <a:t></a:t>
            </a:r>
            <a:r>
              <a:rPr lang="en-US" sz="2400" i="1" dirty="0" err="1"/>
              <a:t>t</a:t>
            </a:r>
            <a:r>
              <a:rPr lang="en-US" sz="2400" dirty="0"/>
              <a:t>(X)(</a:t>
            </a:r>
            <a:r>
              <a:rPr lang="en-US" sz="2400" dirty="0" err="1"/>
              <a:t>Itemset</a:t>
            </a:r>
            <a:r>
              <a:rPr lang="en-US" sz="2400" dirty="0" err="1">
                <a:sym typeface="Symbol" pitchFamily="18" charset="2"/>
              </a:rPr>
              <a:t>T</a:t>
            </a:r>
            <a:r>
              <a:rPr lang="en-US" sz="2400" dirty="0" err="1"/>
              <a:t>idset</a:t>
            </a:r>
            <a:r>
              <a:rPr lang="en-US" sz="2400" dirty="0"/>
              <a:t>) được gọi là </a:t>
            </a:r>
            <a:r>
              <a:rPr lang="en-US" sz="2400" b="1" dirty="0"/>
              <a:t>IT-pair</a:t>
            </a:r>
            <a:r>
              <a:rPr lang="en-US" sz="2400" dirty="0"/>
              <a:t>, thực chất là một lớp tiền tố. Các nút con của X thuộc về lớp tương đương của X vì chúng chia sẻ chung tiền tố X (</a:t>
            </a:r>
            <a:r>
              <a:rPr lang="en-US" sz="2400" i="1" dirty="0"/>
              <a:t>t</a:t>
            </a:r>
            <a:r>
              <a:rPr lang="en-US" sz="2400" dirty="0"/>
              <a:t>(X) là tập các giao dịch có chứa X) </a:t>
            </a:r>
          </a:p>
        </p:txBody>
      </p:sp>
      <p:sp>
        <p:nvSpPr>
          <p:cNvPr id="7" name="Title 1"/>
          <p:cNvSpPr txBox="1">
            <a:spLocks/>
          </p:cNvSpPr>
          <p:nvPr/>
        </p:nvSpPr>
        <p:spPr>
          <a:xfrm>
            <a:off x="967123" y="230111"/>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solidFill>
                <a:latin typeface="Arial" panose="020B0604020202020204" pitchFamily="34" charset="0"/>
                <a:ea typeface="+mj-ea"/>
                <a:cs typeface="Arial" panose="020B0604020202020204" pitchFamily="34" charset="0"/>
              </a:defRPr>
            </a:lvl1pPr>
          </a:lstStyle>
          <a:p>
            <a:r>
              <a:rPr lang="en-US" b="1" dirty="0"/>
              <a:t>2.2 Thuật toán </a:t>
            </a:r>
            <a:r>
              <a:rPr lang="en-US" b="1" dirty="0" err="1"/>
              <a:t>Eclat</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289764214"/>
              </p:ext>
            </p:extLst>
          </p:nvPr>
        </p:nvGraphicFramePr>
        <p:xfrm>
          <a:off x="1593408" y="3503362"/>
          <a:ext cx="5695637" cy="533966"/>
        </p:xfrm>
        <a:graphic>
          <a:graphicData uri="http://schemas.openxmlformats.org/presentationml/2006/ole">
            <mc:AlternateContent xmlns:mc="http://schemas.openxmlformats.org/markup-compatibility/2006">
              <mc:Choice xmlns:v="urn:schemas-microsoft-com:vml" Requires="v">
                <p:oleObj name="Equation" r:id="rId2" imgW="2844720" imgH="266400" progId="Equation.3">
                  <p:embed/>
                </p:oleObj>
              </mc:Choice>
              <mc:Fallback>
                <p:oleObj name="Equation" r:id="rId2" imgW="2844720" imgH="266400" progId="Equation.3">
                  <p:embed/>
                  <p:pic>
                    <p:nvPicPr>
                      <p:cNvPr id="0" name=""/>
                      <p:cNvPicPr/>
                      <p:nvPr/>
                    </p:nvPicPr>
                    <p:blipFill>
                      <a:blip r:embed="rId3"/>
                      <a:stretch>
                        <a:fillRect/>
                      </a:stretch>
                    </p:blipFill>
                    <p:spPr>
                      <a:xfrm>
                        <a:off x="1593408" y="3503362"/>
                        <a:ext cx="5695637" cy="533966"/>
                      </a:xfrm>
                      <a:prstGeom prst="rect">
                        <a:avLst/>
                      </a:prstGeom>
                      <a:solidFill>
                        <a:schemeClr val="accent1">
                          <a:lumMod val="20000"/>
                          <a:lumOff val="80000"/>
                        </a:schemeClr>
                      </a:solidFill>
                      <a:ln>
                        <a:solidFill>
                          <a:schemeClr val="bg2"/>
                        </a:solidFill>
                      </a:ln>
                    </p:spPr>
                  </p:pic>
                </p:oleObj>
              </mc:Fallback>
            </mc:AlternateContent>
          </a:graphicData>
        </a:graphic>
      </p:graphicFrame>
    </p:spTree>
    <p:extLst>
      <p:ext uri="{BB962C8B-B14F-4D97-AF65-F5344CB8AC3E}">
        <p14:creationId xmlns:p14="http://schemas.microsoft.com/office/powerpoint/2010/main" val="3647529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23">
                                            <p:txEl>
                                              <p:pRg st="4" end="4"/>
                                            </p:txEl>
                                          </p:spTgt>
                                        </p:tgtEl>
                                        <p:attrNameLst>
                                          <p:attrName>style.visibility</p:attrName>
                                        </p:attrNameLst>
                                      </p:cBhvr>
                                      <p:to>
                                        <p:strVal val="visible"/>
                                      </p:to>
                                    </p:set>
                                    <p:anim calcmode="lin" valueType="num">
                                      <p:cBhvr additive="base">
                                        <p:cTn id="7" dur="500" fill="hold"/>
                                        <p:tgtEl>
                                          <p:spTgt spid="13312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23">
                                            <p:txEl>
                                              <p:pRg st="5" end="5"/>
                                            </p:txEl>
                                          </p:spTgt>
                                        </p:tgtEl>
                                        <p:attrNameLst>
                                          <p:attrName>style.visibility</p:attrName>
                                        </p:attrNameLst>
                                      </p:cBhvr>
                                      <p:to>
                                        <p:strVal val="visible"/>
                                      </p:to>
                                    </p:set>
                                    <p:anim calcmode="lin" valueType="num">
                                      <p:cBhvr additive="base">
                                        <p:cTn id="13" dur="500" fill="hold"/>
                                        <p:tgtEl>
                                          <p:spTgt spid="13312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22959" y="2950029"/>
            <a:ext cx="7586404" cy="328748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a:t>2.2 Thuật toán Eclat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2959" y="1845733"/>
                <a:ext cx="7543801" cy="4473179"/>
              </a:xfrm>
            </p:spPr>
            <p:txBody>
              <a:bodyPr>
                <a:normAutofit fontScale="77500" lnSpcReduction="20000"/>
              </a:bodyPr>
              <a:lstStyle/>
              <a:p>
                <a:r>
                  <a:rPr lang="en-US" sz="2400" b="1" dirty="0" err="1"/>
                  <a:t>Đầu</a:t>
                </a:r>
                <a:r>
                  <a:rPr lang="en-US" sz="2400" b="1" dirty="0"/>
                  <a:t> </a:t>
                </a:r>
                <a:r>
                  <a:rPr lang="en-US" sz="2400" b="1" dirty="0" err="1"/>
                  <a:t>vào</a:t>
                </a:r>
                <a:r>
                  <a:rPr lang="en-US" sz="2400" b="1" dirty="0"/>
                  <a:t>:</a:t>
                </a:r>
                <a:r>
                  <a:rPr lang="en-US" sz="2400" dirty="0"/>
                  <a:t> </a:t>
                </a:r>
                <a:br>
                  <a:rPr lang="en-US" sz="2400" dirty="0"/>
                </a:br>
                <a:r>
                  <a:rPr lang="en-US" sz="2400" dirty="0"/>
                  <a:t>	- </a:t>
                </a:r>
                <a:r>
                  <a:rPr lang="en-US" sz="2400" b="1" i="1" dirty="0">
                    <a:latin typeface="Times New Roman" panose="02020603050405020304" pitchFamily="18" charset="0"/>
                    <a:cs typeface="Times New Roman" panose="02020603050405020304" pitchFamily="18" charset="0"/>
                  </a:rPr>
                  <a:t>P</a:t>
                </a:r>
                <a:r>
                  <a:rPr lang="en-US" sz="2400" dirty="0"/>
                  <a:t>, </a:t>
                </a:r>
                <a:r>
                  <a:rPr lang="en-US" sz="2400" dirty="0" err="1"/>
                  <a:t>các</a:t>
                </a:r>
                <a:r>
                  <a:rPr lang="en-US" sz="2400" dirty="0"/>
                  <a:t> </a:t>
                </a:r>
                <a:r>
                  <a:rPr lang="en-US" sz="2400" dirty="0" err="1"/>
                  <a:t>tập</a:t>
                </a:r>
                <a:r>
                  <a:rPr lang="en-US" sz="2400" dirty="0"/>
                  <a:t> 1-hạng </a:t>
                </a:r>
                <a:r>
                  <a:rPr lang="en-US" sz="2400" dirty="0" err="1"/>
                  <a:t>mục</a:t>
                </a:r>
                <a:r>
                  <a:rPr lang="en-US" sz="2400" dirty="0"/>
                  <a:t> </a:t>
                </a:r>
                <a:r>
                  <a:rPr lang="en-US" sz="2400" dirty="0" err="1"/>
                  <a:t>cùng</a:t>
                </a:r>
                <a:r>
                  <a:rPr lang="en-US" sz="2400" dirty="0"/>
                  <a:t> </a:t>
                </a:r>
                <a:r>
                  <a:rPr lang="en-US" sz="2400" dirty="0" err="1"/>
                  <a:t>tidset</a:t>
                </a:r>
                <a:r>
                  <a:rPr lang="en-US" sz="2400" dirty="0"/>
                  <a:t>.</a:t>
                </a:r>
                <a:br>
                  <a:rPr lang="en-US" sz="2400" dirty="0"/>
                </a:br>
                <a:r>
                  <a:rPr lang="en-US" sz="2400" dirty="0"/>
                  <a:t>	- </a:t>
                </a:r>
                <a:r>
                  <a:rPr lang="en-US" sz="2400" b="1" i="1" dirty="0" err="1">
                    <a:latin typeface="Times New Roman" panose="02020603050405020304" pitchFamily="18" charset="0"/>
                    <a:cs typeface="Times New Roman" panose="02020603050405020304" pitchFamily="18" charset="0"/>
                  </a:rPr>
                  <a:t>minsup</a:t>
                </a:r>
                <a:r>
                  <a:rPr lang="en-US" sz="2400" dirty="0"/>
                  <a:t>, </a:t>
                </a:r>
                <a:r>
                  <a:rPr lang="en-US" sz="2400" dirty="0" err="1"/>
                  <a:t>ngưỡng</a:t>
                </a:r>
                <a:r>
                  <a:rPr lang="en-US" sz="2400" dirty="0"/>
                  <a:t> support </a:t>
                </a:r>
                <a:r>
                  <a:rPr lang="en-US" sz="2400" dirty="0" err="1"/>
                  <a:t>tối</a:t>
                </a:r>
                <a:r>
                  <a:rPr lang="en-US" sz="2400" dirty="0"/>
                  <a:t> </a:t>
                </a:r>
                <a:r>
                  <a:rPr lang="en-US" sz="2400" dirty="0" err="1"/>
                  <a:t>thiểu</a:t>
                </a:r>
                <a:r>
                  <a:rPr lang="en-US" sz="2400" dirty="0"/>
                  <a:t>.</a:t>
                </a:r>
                <a:br>
                  <a:rPr lang="en-US" sz="2400" dirty="0"/>
                </a:br>
                <a:r>
                  <a:rPr lang="en-US" sz="2400" b="1" dirty="0" err="1"/>
                  <a:t>Kết</a:t>
                </a:r>
                <a:r>
                  <a:rPr lang="en-US" sz="2400" b="1" dirty="0"/>
                  <a:t> </a:t>
                </a:r>
                <a:r>
                  <a:rPr lang="en-US" sz="2400" b="1" dirty="0" err="1"/>
                  <a:t>quả</a:t>
                </a:r>
                <a:r>
                  <a:rPr lang="en-US" sz="2400" b="1" dirty="0"/>
                  <a:t>:</a:t>
                </a:r>
                <a:br>
                  <a:rPr lang="en-US" sz="2400" dirty="0"/>
                </a:br>
                <a:r>
                  <a:rPr lang="en-US" sz="2400" dirty="0"/>
                  <a:t>	- </a:t>
                </a:r>
                <a:r>
                  <a:rPr lang="en-US" sz="2400" b="1" i="1" dirty="0">
                    <a:latin typeface="Times New Roman" panose="02020603050405020304" pitchFamily="18" charset="0"/>
                    <a:cs typeface="Times New Roman" panose="02020603050405020304" pitchFamily="18" charset="0"/>
                  </a:rPr>
                  <a:t>F</a:t>
                </a:r>
                <a:r>
                  <a:rPr lang="en-US" sz="2400" dirty="0"/>
                  <a:t>, </a:t>
                </a:r>
                <a:r>
                  <a:rPr lang="en-US" sz="2400" dirty="0" err="1"/>
                  <a:t>tập</a:t>
                </a:r>
                <a:r>
                  <a:rPr lang="en-US" sz="2400" dirty="0"/>
                  <a:t> </a:t>
                </a:r>
                <a:r>
                  <a:rPr lang="en-US" sz="2400" dirty="0" err="1"/>
                  <a:t>các</a:t>
                </a:r>
                <a:r>
                  <a:rPr lang="en-US" sz="2400" dirty="0"/>
                  <a:t> </a:t>
                </a:r>
                <a:r>
                  <a:rPr lang="en-US" sz="2400" dirty="0" err="1"/>
                  <a:t>itemset</a:t>
                </a:r>
                <a:r>
                  <a:rPr lang="en-US" sz="2400" dirty="0"/>
                  <a:t> </a:t>
                </a:r>
                <a:r>
                  <a:rPr lang="en-US" sz="2400" dirty="0" err="1"/>
                  <a:t>phổ</a:t>
                </a:r>
                <a:r>
                  <a:rPr lang="en-US" sz="2400" dirty="0"/>
                  <a:t> </a:t>
                </a:r>
                <a:r>
                  <a:rPr lang="en-US" sz="2400" dirty="0" err="1"/>
                  <a:t>biến</a:t>
                </a:r>
                <a:r>
                  <a:rPr lang="en-US" sz="2400" dirty="0"/>
                  <a:t>.</a:t>
                </a:r>
              </a:p>
              <a:p>
                <a:pPr>
                  <a:lnSpc>
                    <a:spcPct val="120000"/>
                  </a:lnSpc>
                  <a:spcBef>
                    <a:spcPts val="0"/>
                  </a:spcBef>
                  <a:spcAft>
                    <a:spcPts val="0"/>
                  </a:spcAft>
                </a:pPr>
                <a:r>
                  <a:rPr lang="en-US" sz="3100" dirty="0">
                    <a:latin typeface="Times New Roman" panose="02020603050405020304" pitchFamily="18" charset="0"/>
                    <a:ea typeface="Tiffany" panose="02020500000000000000" pitchFamily="18" charset="0"/>
                    <a:cs typeface="Times New Roman" panose="02020603050405020304" pitchFamily="18" charset="0"/>
                  </a:rPr>
                  <a:t>0.</a:t>
                </a:r>
                <a:r>
                  <a:rPr lang="en-US" sz="3100" b="1" dirty="0">
                    <a:latin typeface="Times New Roman" panose="02020603050405020304" pitchFamily="18" charset="0"/>
                    <a:ea typeface="Tiffany" panose="02020500000000000000" pitchFamily="18" charset="0"/>
                    <a:cs typeface="Times New Roman" panose="02020603050405020304" pitchFamily="18" charset="0"/>
                  </a:rPr>
                  <a:t> </a:t>
                </a:r>
                <a:r>
                  <a:rPr lang="en-US" sz="3100" b="1" dirty="0" err="1">
                    <a:latin typeface="Times New Roman" panose="02020603050405020304" pitchFamily="18" charset="0"/>
                    <a:ea typeface="Tiffany" panose="02020500000000000000" pitchFamily="18" charset="0"/>
                    <a:cs typeface="Times New Roman" panose="02020603050405020304" pitchFamily="18" charset="0"/>
                  </a:rPr>
                  <a:t>Eclat</a:t>
                </a:r>
                <a:r>
                  <a:rPr lang="en-US" sz="3100" dirty="0">
                    <a:latin typeface="Times New Roman" panose="02020603050405020304" pitchFamily="18" charset="0"/>
                    <a:ea typeface="Tiffany" panose="02020500000000000000" pitchFamily="18" charset="0"/>
                    <a:cs typeface="Times New Roman" panose="02020603050405020304" pitchFamily="18" charset="0"/>
                  </a:rPr>
                  <a:t>([</a:t>
                </a:r>
                <a:r>
                  <a:rPr lang="en-US" sz="3100" i="1" dirty="0">
                    <a:latin typeface="Times New Roman" panose="02020603050405020304" pitchFamily="18" charset="0"/>
                    <a:ea typeface="Tiffany" panose="02020500000000000000" pitchFamily="18" charset="0"/>
                    <a:cs typeface="Times New Roman" panose="02020603050405020304" pitchFamily="18" charset="0"/>
                  </a:rPr>
                  <a:t>P</a:t>
                </a:r>
                <a:r>
                  <a:rPr lang="en-US" sz="3100" dirty="0">
                    <a:latin typeface="Times New Roman" panose="02020603050405020304" pitchFamily="18" charset="0"/>
                    <a:ea typeface="Tiffany" panose="02020500000000000000" pitchFamily="18" charset="0"/>
                    <a:cs typeface="Times New Roman" panose="02020603050405020304" pitchFamily="18" charset="0"/>
                  </a:rPr>
                  <a:t>]):</a:t>
                </a:r>
              </a:p>
              <a:p>
                <a:pPr marL="0">
                  <a:lnSpc>
                    <a:spcPct val="120000"/>
                  </a:lnSpc>
                  <a:spcBef>
                    <a:spcPts val="0"/>
                  </a:spcBef>
                  <a:spcAft>
                    <a:spcPts val="0"/>
                  </a:spcAft>
                </a:pPr>
                <a:r>
                  <a:rPr lang="en-US" sz="3100" dirty="0">
                    <a:latin typeface="Times New Roman" panose="02020603050405020304" pitchFamily="18" charset="0"/>
                    <a:ea typeface="Tiffany" panose="02020500000000000000" pitchFamily="18" charset="0"/>
                    <a:cs typeface="Times New Roman" panose="02020603050405020304" pitchFamily="18" charset="0"/>
                  </a:rPr>
                  <a:t>1. for all </a:t>
                </a:r>
                <a:r>
                  <a:rPr lang="en-US" sz="3100" i="1" dirty="0">
                    <a:latin typeface="Times New Roman" panose="02020603050405020304" pitchFamily="18" charset="0"/>
                    <a:ea typeface="Tiffany" panose="02020500000000000000" pitchFamily="18" charset="0"/>
                    <a:cs typeface="Times New Roman" panose="02020603050405020304" pitchFamily="18" charset="0"/>
                  </a:rPr>
                  <a:t>X</a:t>
                </a:r>
                <a:r>
                  <a:rPr lang="en-US" sz="3100" i="1" baseline="-25000" dirty="0">
                    <a:latin typeface="Times New Roman" panose="02020603050405020304" pitchFamily="18" charset="0"/>
                    <a:ea typeface="Tiffany" panose="02020500000000000000" pitchFamily="18" charset="0"/>
                    <a:cs typeface="Times New Roman" panose="02020603050405020304" pitchFamily="18" charset="0"/>
                  </a:rPr>
                  <a:t>i</a:t>
                </a:r>
                <a:r>
                  <a:rPr lang="en-US" sz="3100" i="1" dirty="0">
                    <a:latin typeface="Times New Roman" panose="02020603050405020304" pitchFamily="18" charset="0"/>
                    <a:ea typeface="Tiffany" panose="02020500000000000000" pitchFamily="18" charset="0"/>
                    <a:cs typeface="Times New Roman" panose="02020603050405020304" pitchFamily="18" charset="0"/>
                  </a:rPr>
                  <a:t> </a:t>
                </a:r>
                <a14:m>
                  <m:oMath xmlns:m="http://schemas.openxmlformats.org/officeDocument/2006/math">
                    <m:r>
                      <a:rPr lang="en-US" sz="31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3100" i="1" dirty="0">
                    <a:latin typeface="Times New Roman" panose="02020603050405020304" pitchFamily="18" charset="0"/>
                    <a:ea typeface="Tiffany" panose="02020500000000000000" pitchFamily="18" charset="0"/>
                    <a:cs typeface="Times New Roman" panose="02020603050405020304" pitchFamily="18" charset="0"/>
                  </a:rPr>
                  <a:t> </a:t>
                </a:r>
                <a:r>
                  <a:rPr lang="en-US" sz="3100" dirty="0">
                    <a:latin typeface="Times New Roman" panose="02020603050405020304" pitchFamily="18" charset="0"/>
                    <a:ea typeface="Tiffany" panose="02020500000000000000" pitchFamily="18" charset="0"/>
                    <a:cs typeface="Times New Roman" panose="02020603050405020304" pitchFamily="18" charset="0"/>
                  </a:rPr>
                  <a:t>[</a:t>
                </a:r>
                <a:r>
                  <a:rPr lang="en-US" sz="3100" i="1" dirty="0">
                    <a:latin typeface="Times New Roman" panose="02020603050405020304" pitchFamily="18" charset="0"/>
                    <a:ea typeface="Tiffany" panose="02020500000000000000" pitchFamily="18" charset="0"/>
                    <a:cs typeface="Times New Roman" panose="02020603050405020304" pitchFamily="18" charset="0"/>
                  </a:rPr>
                  <a:t>P</a:t>
                </a:r>
                <a:r>
                  <a:rPr lang="en-US" sz="3100" dirty="0">
                    <a:latin typeface="Times New Roman" panose="02020603050405020304" pitchFamily="18" charset="0"/>
                    <a:ea typeface="Tiffany" panose="02020500000000000000" pitchFamily="18" charset="0"/>
                    <a:cs typeface="Times New Roman" panose="02020603050405020304" pitchFamily="18" charset="0"/>
                  </a:rPr>
                  <a:t>]</a:t>
                </a:r>
                <a:r>
                  <a:rPr lang="en-US" sz="3100" i="1" dirty="0">
                    <a:latin typeface="Times New Roman" panose="02020603050405020304" pitchFamily="18" charset="0"/>
                    <a:ea typeface="Tiffany" panose="02020500000000000000" pitchFamily="18" charset="0"/>
                    <a:cs typeface="Times New Roman" panose="02020603050405020304" pitchFamily="18" charset="0"/>
                  </a:rPr>
                  <a:t> </a:t>
                </a:r>
                <a:r>
                  <a:rPr lang="en-US" sz="3100" dirty="0">
                    <a:latin typeface="Times New Roman" panose="02020603050405020304" pitchFamily="18" charset="0"/>
                    <a:ea typeface="Tiffany" panose="02020500000000000000" pitchFamily="18" charset="0"/>
                    <a:cs typeface="Times New Roman" panose="02020603050405020304" pitchFamily="18" charset="0"/>
                  </a:rPr>
                  <a:t>do</a:t>
                </a:r>
              </a:p>
              <a:p>
                <a:pPr marL="109728" lvl="1" indent="0">
                  <a:lnSpc>
                    <a:spcPct val="120000"/>
                  </a:lnSpc>
                  <a:spcBef>
                    <a:spcPts val="0"/>
                  </a:spcBef>
                  <a:spcAft>
                    <a:spcPts val="0"/>
                  </a:spcAft>
                  <a:buNone/>
                </a:pPr>
                <a:r>
                  <a:rPr lang="en-US" sz="3100" dirty="0">
                    <a:latin typeface="Times New Roman" panose="02020603050405020304" pitchFamily="18" charset="0"/>
                    <a:ea typeface="Tiffany" panose="02020500000000000000" pitchFamily="18" charset="0"/>
                    <a:cs typeface="Times New Roman" panose="02020603050405020304" pitchFamily="18" charset="0"/>
                  </a:rPr>
                  <a:t>2.	</a:t>
                </a:r>
                <a:r>
                  <a:rPr lang="en-US" sz="3100" i="1" dirty="0">
                    <a:latin typeface="Times New Roman" panose="02020603050405020304" pitchFamily="18" charset="0"/>
                    <a:ea typeface="Tiffany" panose="02020500000000000000" pitchFamily="18" charset="0"/>
                    <a:cs typeface="Times New Roman" panose="02020603050405020304" pitchFamily="18" charset="0"/>
                  </a:rPr>
                  <a:t> T</a:t>
                </a:r>
                <a:r>
                  <a:rPr lang="en-US" sz="3100" i="1" baseline="-25000" dirty="0">
                    <a:latin typeface="Times New Roman" panose="02020603050405020304" pitchFamily="18" charset="0"/>
                    <a:ea typeface="Tiffany" panose="02020500000000000000" pitchFamily="18" charset="0"/>
                    <a:cs typeface="Times New Roman" panose="02020603050405020304" pitchFamily="18" charset="0"/>
                  </a:rPr>
                  <a:t>i </a:t>
                </a:r>
                <a:r>
                  <a:rPr lang="en-US" sz="3100" i="1" dirty="0">
                    <a:latin typeface="Times New Roman" panose="02020603050405020304" pitchFamily="18" charset="0"/>
                    <a:ea typeface="Tiffany" panose="02020500000000000000" pitchFamily="18" charset="0"/>
                    <a:cs typeface="Times New Roman" panose="02020603050405020304" pitchFamily="18" charset="0"/>
                  </a:rPr>
                  <a:t>= </a:t>
                </a:r>
                <a14:m>
                  <m:oMath xmlns:m="http://schemas.openxmlformats.org/officeDocument/2006/math">
                    <m:r>
                      <a:rPr lang="en-US" sz="3100" i="1">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3100" dirty="0">
                  <a:latin typeface="Times New Roman" panose="02020603050405020304" pitchFamily="18" charset="0"/>
                  <a:ea typeface="Tiffany" panose="02020500000000000000" pitchFamily="18" charset="0"/>
                  <a:cs typeface="Times New Roman" panose="02020603050405020304" pitchFamily="18" charset="0"/>
                </a:endParaRPr>
              </a:p>
              <a:p>
                <a:pPr marL="0">
                  <a:lnSpc>
                    <a:spcPct val="120000"/>
                  </a:lnSpc>
                  <a:spcBef>
                    <a:spcPts val="0"/>
                  </a:spcBef>
                  <a:spcAft>
                    <a:spcPts val="0"/>
                  </a:spcAft>
                </a:pPr>
                <a:r>
                  <a:rPr lang="en-US" sz="3100" dirty="0">
                    <a:latin typeface="Times New Roman" panose="02020603050405020304" pitchFamily="18" charset="0"/>
                    <a:ea typeface="Tiffany" panose="02020500000000000000" pitchFamily="18" charset="0"/>
                    <a:cs typeface="Times New Roman" panose="02020603050405020304" pitchFamily="18" charset="0"/>
                  </a:rPr>
                  <a:t>3.	for all </a:t>
                </a:r>
                <a:r>
                  <a:rPr lang="en-US" sz="3100" i="1" dirty="0" err="1">
                    <a:latin typeface="Times New Roman" panose="02020603050405020304" pitchFamily="18" charset="0"/>
                    <a:ea typeface="Tiffany" panose="02020500000000000000" pitchFamily="18" charset="0"/>
                    <a:cs typeface="Times New Roman" panose="02020603050405020304" pitchFamily="18" charset="0"/>
                  </a:rPr>
                  <a:t>X</a:t>
                </a:r>
                <a:r>
                  <a:rPr lang="en-US" sz="3100" i="1" baseline="-25000" dirty="0" err="1">
                    <a:latin typeface="Times New Roman" panose="02020603050405020304" pitchFamily="18" charset="0"/>
                    <a:ea typeface="Tiffany" panose="02020500000000000000" pitchFamily="18" charset="0"/>
                    <a:cs typeface="Times New Roman" panose="02020603050405020304" pitchFamily="18" charset="0"/>
                  </a:rPr>
                  <a:t>j</a:t>
                </a:r>
                <a:r>
                  <a:rPr lang="en-US" sz="3100" i="1" dirty="0">
                    <a:latin typeface="Times New Roman" panose="02020603050405020304" pitchFamily="18" charset="0"/>
                    <a:ea typeface="Tiffany" panose="02020500000000000000" pitchFamily="18" charset="0"/>
                    <a:cs typeface="Times New Roman" panose="02020603050405020304" pitchFamily="18" charset="0"/>
                  </a:rPr>
                  <a:t> </a:t>
                </a:r>
                <a14:m>
                  <m:oMath xmlns:m="http://schemas.openxmlformats.org/officeDocument/2006/math">
                    <m:r>
                      <a:rPr lang="en-US" sz="31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3100" i="1" dirty="0">
                    <a:latin typeface="Times New Roman" panose="02020603050405020304" pitchFamily="18" charset="0"/>
                    <a:ea typeface="Tiffany" panose="02020500000000000000" pitchFamily="18" charset="0"/>
                    <a:cs typeface="Times New Roman" panose="02020603050405020304" pitchFamily="18" charset="0"/>
                  </a:rPr>
                  <a:t> </a:t>
                </a:r>
                <a:r>
                  <a:rPr lang="en-US" sz="3100" dirty="0">
                    <a:latin typeface="Times New Roman" panose="02020603050405020304" pitchFamily="18" charset="0"/>
                    <a:ea typeface="Tiffany" panose="02020500000000000000" pitchFamily="18" charset="0"/>
                    <a:cs typeface="Times New Roman" panose="02020603050405020304" pitchFamily="18" charset="0"/>
                  </a:rPr>
                  <a:t>[</a:t>
                </a:r>
                <a:r>
                  <a:rPr lang="en-US" sz="3100" i="1" dirty="0">
                    <a:latin typeface="Times New Roman" panose="02020603050405020304" pitchFamily="18" charset="0"/>
                    <a:ea typeface="Tiffany" panose="02020500000000000000" pitchFamily="18" charset="0"/>
                    <a:cs typeface="Times New Roman" panose="02020603050405020304" pitchFamily="18" charset="0"/>
                  </a:rPr>
                  <a:t>P</a:t>
                </a:r>
                <a:r>
                  <a:rPr lang="en-US" sz="3100" dirty="0">
                    <a:latin typeface="Times New Roman" panose="02020603050405020304" pitchFamily="18" charset="0"/>
                    <a:ea typeface="Tiffany" panose="02020500000000000000" pitchFamily="18" charset="0"/>
                    <a:cs typeface="Times New Roman" panose="02020603050405020304" pitchFamily="18" charset="0"/>
                  </a:rPr>
                  <a:t>]</a:t>
                </a:r>
                <a:r>
                  <a:rPr lang="en-US" sz="3100" i="1" dirty="0">
                    <a:latin typeface="Times New Roman" panose="02020603050405020304" pitchFamily="18" charset="0"/>
                    <a:ea typeface="Tiffany" panose="02020500000000000000" pitchFamily="18" charset="0"/>
                    <a:cs typeface="Times New Roman" panose="02020603050405020304" pitchFamily="18" charset="0"/>
                  </a:rPr>
                  <a:t>, </a:t>
                </a:r>
                <a:r>
                  <a:rPr lang="en-US" sz="3100" dirty="0">
                    <a:latin typeface="Times New Roman" panose="02020603050405020304" pitchFamily="18" charset="0"/>
                    <a:ea typeface="Tiffany" panose="02020500000000000000" pitchFamily="18" charset="0"/>
                    <a:cs typeface="Times New Roman" panose="02020603050405020304" pitchFamily="18" charset="0"/>
                  </a:rPr>
                  <a:t>with </a:t>
                </a:r>
                <a:r>
                  <a:rPr lang="en-US" sz="3100" i="1" dirty="0">
                    <a:latin typeface="Times New Roman" panose="02020603050405020304" pitchFamily="18" charset="0"/>
                    <a:ea typeface="Tiffany" panose="02020500000000000000" pitchFamily="18" charset="0"/>
                    <a:cs typeface="Times New Roman" panose="02020603050405020304" pitchFamily="18" charset="0"/>
                  </a:rPr>
                  <a:t>j &gt; </a:t>
                </a:r>
                <a:r>
                  <a:rPr lang="en-US" sz="3100" i="1" dirty="0" err="1">
                    <a:latin typeface="Times New Roman" panose="02020603050405020304" pitchFamily="18" charset="0"/>
                    <a:ea typeface="Tiffany" panose="02020500000000000000" pitchFamily="18" charset="0"/>
                    <a:cs typeface="Times New Roman" panose="02020603050405020304" pitchFamily="18" charset="0"/>
                  </a:rPr>
                  <a:t>i</a:t>
                </a:r>
                <a:r>
                  <a:rPr lang="en-US" sz="3100" i="1" dirty="0">
                    <a:latin typeface="Times New Roman" panose="02020603050405020304" pitchFamily="18" charset="0"/>
                    <a:ea typeface="Tiffany" panose="02020500000000000000" pitchFamily="18" charset="0"/>
                    <a:cs typeface="Times New Roman" panose="02020603050405020304" pitchFamily="18" charset="0"/>
                  </a:rPr>
                  <a:t> </a:t>
                </a:r>
                <a:r>
                  <a:rPr lang="en-US" sz="3100" dirty="0">
                    <a:latin typeface="Times New Roman" panose="02020603050405020304" pitchFamily="18" charset="0"/>
                    <a:ea typeface="Tiffany" panose="02020500000000000000" pitchFamily="18" charset="0"/>
                    <a:cs typeface="Times New Roman" panose="02020603050405020304" pitchFamily="18" charset="0"/>
                  </a:rPr>
                  <a:t>do</a:t>
                </a:r>
              </a:p>
              <a:p>
                <a:pPr marL="0">
                  <a:lnSpc>
                    <a:spcPct val="120000"/>
                  </a:lnSpc>
                  <a:spcBef>
                    <a:spcPts val="0"/>
                  </a:spcBef>
                  <a:spcAft>
                    <a:spcPts val="0"/>
                  </a:spcAft>
                </a:pPr>
                <a:r>
                  <a:rPr lang="en-US" sz="3100" dirty="0">
                    <a:latin typeface="Times New Roman" panose="02020603050405020304" pitchFamily="18" charset="0"/>
                    <a:ea typeface="Tiffany" panose="02020500000000000000" pitchFamily="18" charset="0"/>
                    <a:cs typeface="Times New Roman" panose="02020603050405020304" pitchFamily="18" charset="0"/>
                  </a:rPr>
                  <a:t>4.		</a:t>
                </a:r>
                <a:r>
                  <a:rPr lang="en-US" sz="3100" i="1" dirty="0">
                    <a:latin typeface="Times New Roman" panose="02020603050405020304" pitchFamily="18" charset="0"/>
                    <a:ea typeface="Tiffany" panose="02020500000000000000" pitchFamily="18" charset="0"/>
                    <a:cs typeface="Times New Roman" panose="02020603050405020304" pitchFamily="18" charset="0"/>
                  </a:rPr>
                  <a:t>R</a:t>
                </a:r>
                <a:r>
                  <a:rPr lang="en-US" sz="3100" dirty="0">
                    <a:latin typeface="Times New Roman" panose="02020603050405020304" pitchFamily="18" charset="0"/>
                    <a:ea typeface="Tiffany" panose="02020500000000000000" pitchFamily="18" charset="0"/>
                    <a:cs typeface="Times New Roman" panose="02020603050405020304" pitchFamily="18" charset="0"/>
                  </a:rPr>
                  <a:t> = </a:t>
                </a:r>
                <a:r>
                  <a:rPr lang="en-US" sz="3100" i="1" dirty="0">
                    <a:latin typeface="Times New Roman" panose="02020603050405020304" pitchFamily="18" charset="0"/>
                    <a:ea typeface="Tiffany" panose="02020500000000000000" pitchFamily="18" charset="0"/>
                    <a:cs typeface="Times New Roman" panose="02020603050405020304" pitchFamily="18" charset="0"/>
                  </a:rPr>
                  <a:t>X</a:t>
                </a:r>
                <a:r>
                  <a:rPr lang="en-US" sz="3100" i="1" baseline="-25000" dirty="0">
                    <a:latin typeface="Times New Roman" panose="02020603050405020304" pitchFamily="18" charset="0"/>
                    <a:ea typeface="Tiffany" panose="02020500000000000000" pitchFamily="18" charset="0"/>
                    <a:cs typeface="Times New Roman" panose="02020603050405020304" pitchFamily="18" charset="0"/>
                  </a:rPr>
                  <a:t>i</a:t>
                </a:r>
                <a:r>
                  <a:rPr lang="en-US" sz="3100" dirty="0">
                    <a:latin typeface="Times New Roman" panose="02020603050405020304" pitchFamily="18" charset="0"/>
                    <a:ea typeface="Tiffany" panose="02020500000000000000" pitchFamily="18" charset="0"/>
                    <a:cs typeface="Times New Roman" panose="02020603050405020304" pitchFamily="18" charset="0"/>
                  </a:rPr>
                  <a:t> </a:t>
                </a:r>
                <a14:m>
                  <m:oMath xmlns:m="http://schemas.openxmlformats.org/officeDocument/2006/math">
                    <m:r>
                      <a:rPr lang="en-US" sz="31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3100" dirty="0">
                    <a:latin typeface="Times New Roman" panose="02020603050405020304" pitchFamily="18" charset="0"/>
                    <a:ea typeface="Tiffany" panose="02020500000000000000" pitchFamily="18" charset="0"/>
                    <a:cs typeface="Times New Roman" panose="02020603050405020304" pitchFamily="18" charset="0"/>
                  </a:rPr>
                  <a:t> </a:t>
                </a:r>
                <a:r>
                  <a:rPr lang="en-US" sz="3100" i="1" dirty="0" err="1">
                    <a:latin typeface="Times New Roman" panose="02020603050405020304" pitchFamily="18" charset="0"/>
                    <a:ea typeface="Tiffany" panose="02020500000000000000" pitchFamily="18" charset="0"/>
                    <a:cs typeface="Times New Roman" panose="02020603050405020304" pitchFamily="18" charset="0"/>
                  </a:rPr>
                  <a:t>X</a:t>
                </a:r>
                <a:r>
                  <a:rPr lang="en-US" sz="3100" i="1" baseline="-25000" dirty="0" err="1">
                    <a:latin typeface="Times New Roman" panose="02020603050405020304" pitchFamily="18" charset="0"/>
                    <a:ea typeface="Tiffany" panose="02020500000000000000" pitchFamily="18" charset="0"/>
                    <a:cs typeface="Times New Roman" panose="02020603050405020304" pitchFamily="18" charset="0"/>
                  </a:rPr>
                  <a:t>j</a:t>
                </a:r>
                <a:r>
                  <a:rPr lang="en-US" sz="3100" dirty="0">
                    <a:latin typeface="Times New Roman" panose="02020603050405020304" pitchFamily="18" charset="0"/>
                    <a:ea typeface="Tiffany" panose="02020500000000000000" pitchFamily="18" charset="0"/>
                    <a:cs typeface="Times New Roman" panose="02020603050405020304" pitchFamily="18" charset="0"/>
                  </a:rPr>
                  <a:t> ;</a:t>
                </a:r>
              </a:p>
              <a:p>
                <a:pPr marL="0">
                  <a:lnSpc>
                    <a:spcPct val="120000"/>
                  </a:lnSpc>
                  <a:spcBef>
                    <a:spcPts val="0"/>
                  </a:spcBef>
                  <a:spcAft>
                    <a:spcPts val="0"/>
                  </a:spcAft>
                </a:pPr>
                <a:r>
                  <a:rPr lang="en-US" sz="3100" dirty="0">
                    <a:latin typeface="Times New Roman" panose="02020603050405020304" pitchFamily="18" charset="0"/>
                    <a:ea typeface="Tiffany" panose="02020500000000000000" pitchFamily="18" charset="0"/>
                    <a:cs typeface="Times New Roman" panose="02020603050405020304" pitchFamily="18" charset="0"/>
                  </a:rPr>
                  <a:t>5.		</a:t>
                </a:r>
                <a:r>
                  <a:rPr lang="en-US" sz="3100" i="1" dirty="0">
                    <a:latin typeface="Times New Roman" panose="02020603050405020304" pitchFamily="18" charset="0"/>
                    <a:ea typeface="Tiffany" panose="02020500000000000000" pitchFamily="18" charset="0"/>
                    <a:cs typeface="Times New Roman" panose="02020603050405020304" pitchFamily="18" charset="0"/>
                  </a:rPr>
                  <a:t>t</a:t>
                </a:r>
                <a:r>
                  <a:rPr lang="en-US" sz="3100" dirty="0">
                    <a:latin typeface="Times New Roman" panose="02020603050405020304" pitchFamily="18" charset="0"/>
                    <a:ea typeface="Tiffany" panose="02020500000000000000" pitchFamily="18" charset="0"/>
                    <a:cs typeface="Times New Roman" panose="02020603050405020304" pitchFamily="18" charset="0"/>
                  </a:rPr>
                  <a:t>(</a:t>
                </a:r>
                <a:r>
                  <a:rPr lang="en-US" sz="3100" i="1" dirty="0">
                    <a:latin typeface="Times New Roman" panose="02020603050405020304" pitchFamily="18" charset="0"/>
                    <a:ea typeface="Tiffany" panose="02020500000000000000" pitchFamily="18" charset="0"/>
                    <a:cs typeface="Times New Roman" panose="02020603050405020304" pitchFamily="18" charset="0"/>
                  </a:rPr>
                  <a:t>R</a:t>
                </a:r>
                <a:r>
                  <a:rPr lang="en-US" sz="3100" dirty="0">
                    <a:latin typeface="Times New Roman" panose="02020603050405020304" pitchFamily="18" charset="0"/>
                    <a:ea typeface="Tiffany" panose="02020500000000000000" pitchFamily="18" charset="0"/>
                    <a:cs typeface="Times New Roman" panose="02020603050405020304" pitchFamily="18" charset="0"/>
                  </a:rPr>
                  <a:t>)</a:t>
                </a:r>
                <a:r>
                  <a:rPr lang="en-US" sz="3100" i="1" dirty="0">
                    <a:latin typeface="Times New Roman" panose="02020603050405020304" pitchFamily="18" charset="0"/>
                    <a:ea typeface="Tiffany" panose="02020500000000000000" pitchFamily="18" charset="0"/>
                    <a:cs typeface="Times New Roman" panose="02020603050405020304" pitchFamily="18" charset="0"/>
                  </a:rPr>
                  <a:t> = t</a:t>
                </a:r>
                <a:r>
                  <a:rPr lang="en-US" sz="3100" dirty="0">
                    <a:latin typeface="Times New Roman" panose="02020603050405020304" pitchFamily="18" charset="0"/>
                    <a:ea typeface="Tiffany" panose="02020500000000000000" pitchFamily="18" charset="0"/>
                    <a:cs typeface="Times New Roman" panose="02020603050405020304" pitchFamily="18" charset="0"/>
                  </a:rPr>
                  <a:t>(</a:t>
                </a:r>
                <a:r>
                  <a:rPr lang="en-US" sz="3100" i="1" dirty="0" err="1">
                    <a:latin typeface="Times New Roman" panose="02020603050405020304" pitchFamily="18" charset="0"/>
                    <a:ea typeface="Tiffany" panose="02020500000000000000" pitchFamily="18" charset="0"/>
                    <a:cs typeface="Times New Roman" panose="02020603050405020304" pitchFamily="18" charset="0"/>
                  </a:rPr>
                  <a:t>X</a:t>
                </a:r>
                <a:r>
                  <a:rPr lang="en-US" sz="3100" i="1" baseline="-25000" dirty="0" err="1">
                    <a:latin typeface="Times New Roman" panose="02020603050405020304" pitchFamily="18" charset="0"/>
                    <a:ea typeface="Tiffany" panose="02020500000000000000" pitchFamily="18" charset="0"/>
                    <a:cs typeface="Times New Roman" panose="02020603050405020304" pitchFamily="18" charset="0"/>
                  </a:rPr>
                  <a:t>j</a:t>
                </a:r>
                <a:r>
                  <a:rPr lang="en-US" sz="3100" dirty="0">
                    <a:latin typeface="Times New Roman" panose="02020603050405020304" pitchFamily="18" charset="0"/>
                    <a:ea typeface="Tiffany" panose="02020500000000000000" pitchFamily="18" charset="0"/>
                    <a:cs typeface="Times New Roman" panose="02020603050405020304" pitchFamily="18" charset="0"/>
                  </a:rPr>
                  <a:t>)</a:t>
                </a:r>
                <a:r>
                  <a:rPr lang="en-US" sz="3100" i="1" dirty="0">
                    <a:latin typeface="Times New Roman" panose="02020603050405020304" pitchFamily="18" charset="0"/>
                    <a:ea typeface="Tiffany" panose="02020500000000000000" pitchFamily="18" charset="0"/>
                    <a:cs typeface="Times New Roman" panose="02020603050405020304" pitchFamily="18" charset="0"/>
                  </a:rPr>
                  <a:t> </a:t>
                </a:r>
                <a14:m>
                  <m:oMath xmlns:m="http://schemas.openxmlformats.org/officeDocument/2006/math">
                    <m:r>
                      <a:rPr lang="en-US" sz="31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3100" i="1" dirty="0">
                    <a:latin typeface="Times New Roman" panose="02020603050405020304" pitchFamily="18" charset="0"/>
                    <a:ea typeface="Tiffany" panose="02020500000000000000" pitchFamily="18" charset="0"/>
                    <a:cs typeface="Times New Roman" panose="02020603050405020304" pitchFamily="18" charset="0"/>
                  </a:rPr>
                  <a:t> t</a:t>
                </a:r>
                <a:r>
                  <a:rPr lang="en-US" sz="3100" dirty="0">
                    <a:latin typeface="Times New Roman" panose="02020603050405020304" pitchFamily="18" charset="0"/>
                    <a:ea typeface="Tiffany" panose="02020500000000000000" pitchFamily="18" charset="0"/>
                    <a:cs typeface="Times New Roman" panose="02020603050405020304" pitchFamily="18" charset="0"/>
                  </a:rPr>
                  <a:t>(</a:t>
                </a:r>
                <a:r>
                  <a:rPr lang="en-US" sz="3100" i="1" dirty="0">
                    <a:latin typeface="Times New Roman" panose="02020603050405020304" pitchFamily="18" charset="0"/>
                    <a:ea typeface="Tiffany" panose="02020500000000000000" pitchFamily="18" charset="0"/>
                    <a:cs typeface="Times New Roman" panose="02020603050405020304" pitchFamily="18" charset="0"/>
                  </a:rPr>
                  <a:t>X</a:t>
                </a:r>
                <a:r>
                  <a:rPr lang="en-US" sz="3100" i="1" baseline="-25000" dirty="0">
                    <a:latin typeface="Times New Roman" panose="02020603050405020304" pitchFamily="18" charset="0"/>
                    <a:ea typeface="Tiffany" panose="02020500000000000000" pitchFamily="18" charset="0"/>
                    <a:cs typeface="Times New Roman" panose="02020603050405020304" pitchFamily="18" charset="0"/>
                  </a:rPr>
                  <a:t>i</a:t>
                </a:r>
                <a:r>
                  <a:rPr lang="en-US" sz="3100" dirty="0">
                    <a:latin typeface="Times New Roman" panose="02020603050405020304" pitchFamily="18" charset="0"/>
                    <a:ea typeface="Tiffany" panose="02020500000000000000" pitchFamily="18" charset="0"/>
                    <a:cs typeface="Times New Roman" panose="02020603050405020304" pitchFamily="18" charset="0"/>
                  </a:rPr>
                  <a:t>);</a:t>
                </a:r>
              </a:p>
              <a:p>
                <a:pPr marL="0">
                  <a:lnSpc>
                    <a:spcPct val="120000"/>
                  </a:lnSpc>
                  <a:spcBef>
                    <a:spcPts val="0"/>
                  </a:spcBef>
                  <a:spcAft>
                    <a:spcPts val="0"/>
                  </a:spcAft>
                </a:pPr>
                <a:r>
                  <a:rPr lang="en-US" sz="3100" dirty="0">
                    <a:latin typeface="Times New Roman" panose="02020603050405020304" pitchFamily="18" charset="0"/>
                    <a:ea typeface="Tiffany" panose="02020500000000000000" pitchFamily="18" charset="0"/>
                    <a:cs typeface="Times New Roman" panose="02020603050405020304" pitchFamily="18" charset="0"/>
                  </a:rPr>
                  <a:t>6.		if </a:t>
                </a:r>
                <a:r>
                  <a:rPr lang="en-US" sz="3100" dirty="0"/>
                  <a:t>σ</a:t>
                </a:r>
                <a:r>
                  <a:rPr lang="en-US" sz="3100" dirty="0">
                    <a:latin typeface="Times New Roman" panose="02020603050405020304" pitchFamily="18" charset="0"/>
                    <a:ea typeface="Tiffany" panose="02020500000000000000" pitchFamily="18" charset="0"/>
                    <a:cs typeface="Times New Roman" panose="02020603050405020304" pitchFamily="18" charset="0"/>
                  </a:rPr>
                  <a:t>(</a:t>
                </a:r>
                <a:r>
                  <a:rPr lang="en-US" sz="3100" i="1" dirty="0">
                    <a:latin typeface="Times New Roman" panose="02020603050405020304" pitchFamily="18" charset="0"/>
                    <a:ea typeface="Tiffany" panose="02020500000000000000" pitchFamily="18" charset="0"/>
                    <a:cs typeface="Times New Roman" panose="02020603050405020304" pitchFamily="18" charset="0"/>
                  </a:rPr>
                  <a:t>R</a:t>
                </a:r>
                <a:r>
                  <a:rPr lang="en-US" sz="3100" dirty="0">
                    <a:latin typeface="Times New Roman" panose="02020603050405020304" pitchFamily="18" charset="0"/>
                    <a:ea typeface="Tiffany" panose="02020500000000000000" pitchFamily="18" charset="0"/>
                    <a:cs typeface="Times New Roman" panose="02020603050405020304" pitchFamily="18" charset="0"/>
                  </a:rPr>
                  <a:t>) </a:t>
                </a:r>
                <a14:m>
                  <m:oMath xmlns:m="http://schemas.openxmlformats.org/officeDocument/2006/math">
                    <m:r>
                      <a:rPr lang="en-US" sz="31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3100" dirty="0">
                    <a:latin typeface="Times New Roman" panose="02020603050405020304" pitchFamily="18" charset="0"/>
                    <a:ea typeface="Tiffany" panose="02020500000000000000" pitchFamily="18" charset="0"/>
                    <a:cs typeface="Times New Roman" panose="02020603050405020304" pitchFamily="18" charset="0"/>
                  </a:rPr>
                  <a:t> </a:t>
                </a:r>
                <a:r>
                  <a:rPr lang="en-US" sz="3100" b="1" i="1" dirty="0" err="1">
                    <a:latin typeface="Times New Roman" panose="02020603050405020304" pitchFamily="18" charset="0"/>
                    <a:ea typeface="Tiffany" panose="02020500000000000000" pitchFamily="18" charset="0"/>
                    <a:cs typeface="Times New Roman" panose="02020603050405020304" pitchFamily="18" charset="0"/>
                  </a:rPr>
                  <a:t>minsup</a:t>
                </a:r>
                <a:r>
                  <a:rPr lang="en-US" sz="3100" dirty="0">
                    <a:latin typeface="Times New Roman" panose="02020603050405020304" pitchFamily="18" charset="0"/>
                    <a:ea typeface="Tiffany" panose="02020500000000000000" pitchFamily="18" charset="0"/>
                    <a:cs typeface="Times New Roman" panose="02020603050405020304" pitchFamily="18" charset="0"/>
                  </a:rPr>
                  <a:t> then</a:t>
                </a:r>
              </a:p>
              <a:p>
                <a:pPr marL="0">
                  <a:lnSpc>
                    <a:spcPct val="120000"/>
                  </a:lnSpc>
                  <a:spcBef>
                    <a:spcPts val="0"/>
                  </a:spcBef>
                  <a:spcAft>
                    <a:spcPts val="0"/>
                  </a:spcAft>
                </a:pPr>
                <a:r>
                  <a:rPr lang="en-US" sz="3100" dirty="0">
                    <a:latin typeface="Times New Roman" panose="02020603050405020304" pitchFamily="18" charset="0"/>
                    <a:ea typeface="Tiffany" panose="02020500000000000000" pitchFamily="18" charset="0"/>
                    <a:cs typeface="Times New Roman" panose="02020603050405020304" pitchFamily="18" charset="0"/>
                  </a:rPr>
                  <a:t>7.			</a:t>
                </a:r>
                <a:r>
                  <a:rPr lang="en-US" sz="3100" i="1" dirty="0">
                    <a:latin typeface="Times New Roman" panose="02020603050405020304" pitchFamily="18" charset="0"/>
                    <a:ea typeface="Tiffany" panose="02020500000000000000" pitchFamily="18" charset="0"/>
                    <a:cs typeface="Times New Roman" panose="02020603050405020304" pitchFamily="18" charset="0"/>
                  </a:rPr>
                  <a:t>T</a:t>
                </a:r>
                <a:r>
                  <a:rPr lang="en-US" sz="3100" i="1" baseline="-25000" dirty="0">
                    <a:latin typeface="Times New Roman" panose="02020603050405020304" pitchFamily="18" charset="0"/>
                    <a:ea typeface="Tiffany" panose="02020500000000000000" pitchFamily="18" charset="0"/>
                    <a:cs typeface="Times New Roman" panose="02020603050405020304" pitchFamily="18" charset="0"/>
                  </a:rPr>
                  <a:t>i</a:t>
                </a:r>
                <a:r>
                  <a:rPr lang="en-US" sz="3100" i="1" dirty="0">
                    <a:latin typeface="Times New Roman" panose="02020603050405020304" pitchFamily="18" charset="0"/>
                    <a:ea typeface="Tiffany" panose="02020500000000000000" pitchFamily="18" charset="0"/>
                    <a:cs typeface="Times New Roman" panose="02020603050405020304" pitchFamily="18" charset="0"/>
                  </a:rPr>
                  <a:t> </a:t>
                </a:r>
                <a:r>
                  <a:rPr lang="en-US" sz="3100" dirty="0">
                    <a:latin typeface="Times New Roman" panose="02020603050405020304" pitchFamily="18" charset="0"/>
                    <a:ea typeface="Tiffany" panose="02020500000000000000" pitchFamily="18" charset="0"/>
                    <a:cs typeface="Times New Roman" panose="02020603050405020304" pitchFamily="18" charset="0"/>
                  </a:rPr>
                  <a:t>= </a:t>
                </a:r>
                <a:r>
                  <a:rPr lang="en-US" sz="3100" i="1" dirty="0">
                    <a:latin typeface="Times New Roman" panose="02020603050405020304" pitchFamily="18" charset="0"/>
                    <a:ea typeface="Tiffany" panose="02020500000000000000" pitchFamily="18" charset="0"/>
                    <a:cs typeface="Times New Roman" panose="02020603050405020304" pitchFamily="18" charset="0"/>
                  </a:rPr>
                  <a:t>T</a:t>
                </a:r>
                <a:r>
                  <a:rPr lang="en-US" sz="3100" i="1" baseline="-25000" dirty="0">
                    <a:latin typeface="Times New Roman" panose="02020603050405020304" pitchFamily="18" charset="0"/>
                    <a:ea typeface="Tiffany" panose="02020500000000000000" pitchFamily="18" charset="0"/>
                    <a:cs typeface="Times New Roman" panose="02020603050405020304" pitchFamily="18" charset="0"/>
                  </a:rPr>
                  <a:t>i</a:t>
                </a:r>
                <a:r>
                  <a:rPr lang="en-US" sz="3100" dirty="0">
                    <a:latin typeface="Times New Roman" panose="02020603050405020304" pitchFamily="18" charset="0"/>
                    <a:ea typeface="Tiffany" panose="02020500000000000000" pitchFamily="18" charset="0"/>
                    <a:cs typeface="Times New Roman" panose="02020603050405020304" pitchFamily="18" charset="0"/>
                  </a:rPr>
                  <a:t> </a:t>
                </a:r>
                <a14:m>
                  <m:oMath xmlns:m="http://schemas.openxmlformats.org/officeDocument/2006/math">
                    <m:r>
                      <a:rPr lang="en-US" sz="31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3100" dirty="0">
                    <a:latin typeface="Times New Roman" panose="02020603050405020304" pitchFamily="18" charset="0"/>
                    <a:ea typeface="Tiffany" panose="02020500000000000000" pitchFamily="18" charset="0"/>
                    <a:cs typeface="Times New Roman" panose="02020603050405020304" pitchFamily="18" charset="0"/>
                  </a:rPr>
                  <a:t>{R}; </a:t>
                </a:r>
                <a:r>
                  <a:rPr lang="en-US" sz="3100" i="1" dirty="0">
                    <a:latin typeface="Times New Roman" panose="02020603050405020304" pitchFamily="18" charset="0"/>
                    <a:ea typeface="Tiffany" panose="02020500000000000000" pitchFamily="18" charset="0"/>
                    <a:cs typeface="Times New Roman" panose="02020603050405020304" pitchFamily="18" charset="0"/>
                  </a:rPr>
                  <a:t>F</a:t>
                </a:r>
                <a:r>
                  <a:rPr lang="en-US" sz="3100" i="1" baseline="-25000" dirty="0">
                    <a:latin typeface="Times New Roman" panose="02020603050405020304" pitchFamily="18" charset="0"/>
                    <a:ea typeface="Tiffany" panose="02020500000000000000" pitchFamily="18" charset="0"/>
                    <a:cs typeface="Times New Roman" panose="02020603050405020304" pitchFamily="18" charset="0"/>
                  </a:rPr>
                  <a:t>|R|</a:t>
                </a:r>
                <a:r>
                  <a:rPr lang="en-US" sz="3100" i="1" dirty="0">
                    <a:latin typeface="Times New Roman" panose="02020603050405020304" pitchFamily="18" charset="0"/>
                    <a:ea typeface="Tiffany" panose="02020500000000000000" pitchFamily="18" charset="0"/>
                    <a:cs typeface="Times New Roman" panose="02020603050405020304" pitchFamily="18" charset="0"/>
                  </a:rPr>
                  <a:t> = F</a:t>
                </a:r>
                <a:r>
                  <a:rPr lang="en-US" sz="3100" i="1" baseline="-25000" dirty="0">
                    <a:latin typeface="Times New Roman" panose="02020603050405020304" pitchFamily="18" charset="0"/>
                    <a:ea typeface="Tiffany" panose="02020500000000000000" pitchFamily="18" charset="0"/>
                    <a:cs typeface="Times New Roman" panose="02020603050405020304" pitchFamily="18" charset="0"/>
                  </a:rPr>
                  <a:t>|R|</a:t>
                </a:r>
                <a:r>
                  <a:rPr lang="en-US" sz="3100" i="1" dirty="0">
                    <a:latin typeface="Times New Roman" panose="02020603050405020304" pitchFamily="18" charset="0"/>
                    <a:ea typeface="Tiffany" panose="02020500000000000000" pitchFamily="18" charset="0"/>
                    <a:cs typeface="Times New Roman" panose="02020603050405020304" pitchFamily="18" charset="0"/>
                  </a:rPr>
                  <a:t> </a:t>
                </a:r>
                <a14:m>
                  <m:oMath xmlns:m="http://schemas.openxmlformats.org/officeDocument/2006/math">
                    <m:r>
                      <a:rPr lang="en-US" sz="31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3100" dirty="0">
                    <a:latin typeface="Times New Roman" panose="02020603050405020304" pitchFamily="18" charset="0"/>
                    <a:ea typeface="Tiffany" panose="02020500000000000000" pitchFamily="18" charset="0"/>
                    <a:cs typeface="Times New Roman" panose="02020603050405020304" pitchFamily="18" charset="0"/>
                  </a:rPr>
                  <a:t> {</a:t>
                </a:r>
                <a:r>
                  <a:rPr lang="en-US" sz="3100" i="1" dirty="0">
                    <a:latin typeface="Times New Roman" panose="02020603050405020304" pitchFamily="18" charset="0"/>
                    <a:ea typeface="Tiffany" panose="02020500000000000000" pitchFamily="18" charset="0"/>
                    <a:cs typeface="Times New Roman" panose="02020603050405020304" pitchFamily="18" charset="0"/>
                  </a:rPr>
                  <a:t>R</a:t>
                </a:r>
                <a:r>
                  <a:rPr lang="en-US" sz="3100" dirty="0">
                    <a:latin typeface="Times New Roman" panose="02020603050405020304" pitchFamily="18" charset="0"/>
                    <a:ea typeface="Tiffany" panose="02020500000000000000" pitchFamily="18" charset="0"/>
                    <a:cs typeface="Times New Roman" panose="02020603050405020304" pitchFamily="18" charset="0"/>
                  </a:rPr>
                  <a:t>};</a:t>
                </a:r>
              </a:p>
              <a:p>
                <a:pPr marL="0">
                  <a:lnSpc>
                    <a:spcPct val="120000"/>
                  </a:lnSpc>
                  <a:spcBef>
                    <a:spcPts val="0"/>
                  </a:spcBef>
                  <a:spcAft>
                    <a:spcPts val="0"/>
                  </a:spcAft>
                </a:pPr>
                <a:r>
                  <a:rPr lang="en-US" sz="3100" dirty="0">
                    <a:latin typeface="Times New Roman" panose="02020603050405020304" pitchFamily="18" charset="0"/>
                    <a:ea typeface="Tiffany" panose="02020500000000000000" pitchFamily="18" charset="0"/>
                    <a:cs typeface="Times New Roman" panose="02020603050405020304" pitchFamily="18" charset="0"/>
                  </a:rPr>
                  <a:t>8. for all </a:t>
                </a:r>
                <a:r>
                  <a:rPr lang="en-US" sz="3100" i="1" dirty="0">
                    <a:latin typeface="Times New Roman" panose="02020603050405020304" pitchFamily="18" charset="0"/>
                    <a:ea typeface="Tiffany" panose="02020500000000000000" pitchFamily="18" charset="0"/>
                    <a:cs typeface="Times New Roman" panose="02020603050405020304" pitchFamily="18" charset="0"/>
                  </a:rPr>
                  <a:t>T</a:t>
                </a:r>
                <a:r>
                  <a:rPr lang="en-US" sz="3100" i="1" baseline="-25000" dirty="0">
                    <a:latin typeface="Times New Roman" panose="02020603050405020304" pitchFamily="18" charset="0"/>
                    <a:ea typeface="Tiffany" panose="02020500000000000000" pitchFamily="18" charset="0"/>
                    <a:cs typeface="Times New Roman" panose="02020603050405020304" pitchFamily="18" charset="0"/>
                  </a:rPr>
                  <a:t>i</a:t>
                </a:r>
                <a:r>
                  <a:rPr lang="en-US" sz="3100" dirty="0">
                    <a:latin typeface="Times New Roman" panose="02020603050405020304" pitchFamily="18" charset="0"/>
                    <a:ea typeface="Tiffany" panose="02020500000000000000" pitchFamily="18" charset="0"/>
                    <a:cs typeface="Times New Roman" panose="02020603050405020304" pitchFamily="18" charset="0"/>
                  </a:rPr>
                  <a:t> </a:t>
                </a:r>
                <a14:m>
                  <m:oMath xmlns:m="http://schemas.openxmlformats.org/officeDocument/2006/math">
                    <m:r>
                      <a:rPr lang="en-US" sz="31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3100" dirty="0">
                    <a:latin typeface="Times New Roman" panose="02020603050405020304" pitchFamily="18" charset="0"/>
                    <a:ea typeface="Tiffany" panose="02020500000000000000" pitchFamily="18" charset="0"/>
                    <a:cs typeface="Times New Roman" panose="02020603050405020304" pitchFamily="18" charset="0"/>
                  </a:rPr>
                  <a:t> do </a:t>
                </a:r>
                <a:r>
                  <a:rPr lang="en-US" sz="3100" b="1" dirty="0" err="1">
                    <a:latin typeface="Times New Roman" panose="02020603050405020304" pitchFamily="18" charset="0"/>
                    <a:ea typeface="Tiffany" panose="02020500000000000000" pitchFamily="18" charset="0"/>
                    <a:cs typeface="Times New Roman" panose="02020603050405020304" pitchFamily="18" charset="0"/>
                  </a:rPr>
                  <a:t>Eclat</a:t>
                </a:r>
                <a:r>
                  <a:rPr lang="en-US" sz="3100" dirty="0">
                    <a:latin typeface="Times New Roman" panose="02020603050405020304" pitchFamily="18" charset="0"/>
                    <a:ea typeface="Tiffany" panose="02020500000000000000" pitchFamily="18" charset="0"/>
                    <a:cs typeface="Times New Roman" panose="02020603050405020304" pitchFamily="18" charset="0"/>
                  </a:rPr>
                  <a:t>(</a:t>
                </a:r>
                <a:r>
                  <a:rPr lang="en-US" sz="3100" i="1" dirty="0">
                    <a:latin typeface="Times New Roman" panose="02020603050405020304" pitchFamily="18" charset="0"/>
                    <a:ea typeface="Tiffany" panose="02020500000000000000" pitchFamily="18" charset="0"/>
                    <a:cs typeface="Times New Roman" panose="02020603050405020304" pitchFamily="18" charset="0"/>
                  </a:rPr>
                  <a:t>T</a:t>
                </a:r>
                <a:r>
                  <a:rPr lang="en-US" sz="3100" i="1" baseline="-25000" dirty="0">
                    <a:latin typeface="Times New Roman" panose="02020603050405020304" pitchFamily="18" charset="0"/>
                    <a:ea typeface="Tiffany" panose="02020500000000000000" pitchFamily="18" charset="0"/>
                    <a:cs typeface="Times New Roman" panose="02020603050405020304" pitchFamily="18" charset="0"/>
                  </a:rPr>
                  <a:t>i</a:t>
                </a:r>
                <a:r>
                  <a:rPr lang="en-US" sz="3100" dirty="0">
                    <a:latin typeface="Times New Roman" panose="02020603050405020304" pitchFamily="18" charset="0"/>
                    <a:ea typeface="Tiffany" panose="02020500000000000000" pitchFamily="18"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2959" y="1845733"/>
                <a:ext cx="7543801" cy="4473179"/>
              </a:xfrm>
              <a:blipFill rotWithShape="0">
                <a:blip r:embed="rId2"/>
                <a:stretch>
                  <a:fillRect l="-1212" t="-2589" b="-204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25</a:t>
            </a:fld>
            <a:endParaRPr lang="en-US"/>
          </a:p>
        </p:txBody>
      </p:sp>
    </p:spTree>
    <p:extLst>
      <p:ext uri="{BB962C8B-B14F-4D97-AF65-F5344CB8AC3E}">
        <p14:creationId xmlns:p14="http://schemas.microsoft.com/office/powerpoint/2010/main" val="3241919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 Box 58"/>
          <p:cNvSpPr txBox="1">
            <a:spLocks noChangeArrowheads="1"/>
          </p:cNvSpPr>
          <p:nvPr/>
        </p:nvSpPr>
        <p:spPr bwMode="auto">
          <a:xfrm>
            <a:off x="861589" y="2897047"/>
            <a:ext cx="10080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solidFill>
                  <a:srgbClr val="A50021"/>
                </a:solidFill>
              </a:rPr>
              <a:t>A x 1345</a:t>
            </a:r>
          </a:p>
        </p:txBody>
      </p:sp>
      <mc:AlternateContent xmlns:mc="http://schemas.openxmlformats.org/markup-compatibility/2006" xmlns:a14="http://schemas.microsoft.com/office/drawing/2010/main">
        <mc:Choice Requires="a14">
          <p:sp>
            <p:nvSpPr>
              <p:cNvPr id="9" name="TextBox 8"/>
              <p:cNvSpPr txBox="1"/>
              <p:nvPr/>
            </p:nvSpPr>
            <p:spPr>
              <a:xfrm>
                <a:off x="4435486" y="3435532"/>
                <a:ext cx="2308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435486" y="3435532"/>
                <a:ext cx="230832" cy="276999"/>
              </a:xfrm>
              <a:prstGeom prst="rect">
                <a:avLst/>
              </a:prstGeom>
              <a:blipFill rotWithShape="0">
                <a:blip r:embed="rId2"/>
                <a:stretch>
                  <a:fillRect l="-29730" r="-29730" b="-15556"/>
                </a:stretch>
              </a:blipFill>
            </p:spPr>
            <p:txBody>
              <a:bodyPr/>
              <a:lstStyle/>
              <a:p>
                <a:r>
                  <a:rPr lang="en-US">
                    <a:noFill/>
                  </a:rPr>
                  <a:t> </a:t>
                </a:r>
              </a:p>
            </p:txBody>
          </p:sp>
        </mc:Fallback>
      </mc:AlternateContent>
      <p:sp>
        <p:nvSpPr>
          <p:cNvPr id="11266" name="Slide Number Placeholder 5"/>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25FFB27-5DED-4C88-8A5B-7BD60858C88B}" type="slidenum">
              <a:rPr kumimoji="0" lang="en-US" altLang="zh-TW"/>
              <a:pPr/>
              <a:t>26</a:t>
            </a:fld>
            <a:endParaRPr kumimoji="0" lang="en-US" altLang="zh-TW"/>
          </a:p>
        </p:txBody>
      </p:sp>
      <p:sp>
        <p:nvSpPr>
          <p:cNvPr id="11268" name="Text Box 3"/>
          <p:cNvSpPr txBox="1">
            <a:spLocks noChangeArrowheads="1"/>
          </p:cNvSpPr>
          <p:nvPr/>
        </p:nvSpPr>
        <p:spPr bwMode="auto">
          <a:xfrm>
            <a:off x="4220568" y="1840419"/>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latin typeface="Times New Roman" panose="02020603050405020304" pitchFamily="18" charset="0"/>
              </a:rPr>
              <a:t>Root</a:t>
            </a:r>
          </a:p>
        </p:txBody>
      </p:sp>
      <p:sp>
        <p:nvSpPr>
          <p:cNvPr id="11269" name="Text Box 5"/>
          <p:cNvSpPr txBox="1">
            <a:spLocks noChangeArrowheads="1"/>
          </p:cNvSpPr>
          <p:nvPr/>
        </p:nvSpPr>
        <p:spPr bwMode="auto">
          <a:xfrm>
            <a:off x="326431" y="5801625"/>
            <a:ext cx="12202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6600"/>
                </a:solidFill>
              </a:rPr>
              <a:t>ACTW x 135</a:t>
            </a:r>
          </a:p>
        </p:txBody>
      </p:sp>
      <p:sp>
        <p:nvSpPr>
          <p:cNvPr id="11271" name="Text Box 8"/>
          <p:cNvSpPr txBox="1">
            <a:spLocks noChangeArrowheads="1"/>
          </p:cNvSpPr>
          <p:nvPr/>
        </p:nvSpPr>
        <p:spPr bwMode="auto">
          <a:xfrm>
            <a:off x="326431" y="3973227"/>
            <a:ext cx="1031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CC0027"/>
                </a:solidFill>
              </a:rPr>
              <a:t>AC x 1345</a:t>
            </a:r>
          </a:p>
        </p:txBody>
      </p:sp>
      <p:sp>
        <p:nvSpPr>
          <p:cNvPr id="11272" name="Text Box 9"/>
          <p:cNvSpPr txBox="1">
            <a:spLocks noChangeArrowheads="1"/>
          </p:cNvSpPr>
          <p:nvPr/>
        </p:nvSpPr>
        <p:spPr bwMode="auto">
          <a:xfrm>
            <a:off x="1345606" y="3973227"/>
            <a:ext cx="8418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CC0027"/>
                </a:solidFill>
              </a:rPr>
              <a:t>AD x 45</a:t>
            </a:r>
          </a:p>
        </p:txBody>
      </p:sp>
      <p:sp>
        <p:nvSpPr>
          <p:cNvPr id="11273" name="Text Box 10"/>
          <p:cNvSpPr txBox="1">
            <a:spLocks noChangeArrowheads="1"/>
          </p:cNvSpPr>
          <p:nvPr/>
        </p:nvSpPr>
        <p:spPr bwMode="auto">
          <a:xfrm>
            <a:off x="2302868" y="3973227"/>
            <a:ext cx="9071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CC0027"/>
                </a:solidFill>
              </a:rPr>
              <a:t>AT x 135</a:t>
            </a:r>
          </a:p>
        </p:txBody>
      </p:sp>
      <p:sp>
        <p:nvSpPr>
          <p:cNvPr id="11279" name="Line 16"/>
          <p:cNvSpPr>
            <a:spLocks noChangeShapeType="1"/>
          </p:cNvSpPr>
          <p:nvPr/>
        </p:nvSpPr>
        <p:spPr bwMode="auto">
          <a:xfrm>
            <a:off x="4822231" y="3333464"/>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8" name="Text Box 29"/>
          <p:cNvSpPr txBox="1">
            <a:spLocks noChangeArrowheads="1"/>
          </p:cNvSpPr>
          <p:nvPr/>
        </p:nvSpPr>
        <p:spPr bwMode="auto">
          <a:xfrm>
            <a:off x="326431" y="5025739"/>
            <a:ext cx="10711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0000"/>
                </a:solidFill>
              </a:rPr>
              <a:t>ACT x 135</a:t>
            </a:r>
          </a:p>
        </p:txBody>
      </p:sp>
      <p:sp>
        <p:nvSpPr>
          <p:cNvPr id="11289" name="Text Box 30"/>
          <p:cNvSpPr txBox="1">
            <a:spLocks noChangeArrowheads="1"/>
          </p:cNvSpPr>
          <p:nvPr/>
        </p:nvSpPr>
        <p:spPr bwMode="auto">
          <a:xfrm>
            <a:off x="1412281" y="5009864"/>
            <a:ext cx="12105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0000"/>
                </a:solidFill>
              </a:rPr>
              <a:t>ACW x 1345</a:t>
            </a:r>
          </a:p>
        </p:txBody>
      </p:sp>
      <p:sp>
        <p:nvSpPr>
          <p:cNvPr id="11294" name="Text Box 36"/>
          <p:cNvSpPr txBox="1">
            <a:spLocks noChangeArrowheads="1"/>
          </p:cNvSpPr>
          <p:nvPr/>
        </p:nvSpPr>
        <p:spPr bwMode="auto">
          <a:xfrm>
            <a:off x="2764831" y="5025739"/>
            <a:ext cx="10770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0000"/>
                </a:solidFill>
              </a:rPr>
              <a:t>ATW x 135</a:t>
            </a:r>
          </a:p>
        </p:txBody>
      </p:sp>
      <p:sp>
        <p:nvSpPr>
          <p:cNvPr id="11314" name="Text Box 58"/>
          <p:cNvSpPr txBox="1">
            <a:spLocks noChangeArrowheads="1"/>
          </p:cNvSpPr>
          <p:nvPr/>
        </p:nvSpPr>
        <p:spPr bwMode="auto">
          <a:xfrm>
            <a:off x="859831" y="2892139"/>
            <a:ext cx="10080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solidFill>
                  <a:srgbClr val="A50021"/>
                </a:solidFill>
              </a:rPr>
              <a:t>A x 1345</a:t>
            </a:r>
          </a:p>
        </p:txBody>
      </p:sp>
      <p:sp>
        <p:nvSpPr>
          <p:cNvPr id="11315" name="Text Box 59"/>
          <p:cNvSpPr txBox="1">
            <a:spLocks noChangeArrowheads="1"/>
          </p:cNvSpPr>
          <p:nvPr/>
        </p:nvSpPr>
        <p:spPr bwMode="auto">
          <a:xfrm>
            <a:off x="2521943" y="2879439"/>
            <a:ext cx="12442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solidFill>
                  <a:srgbClr val="003399"/>
                </a:solidFill>
              </a:rPr>
              <a:t>C x 123456</a:t>
            </a:r>
          </a:p>
        </p:txBody>
      </p:sp>
      <p:sp>
        <p:nvSpPr>
          <p:cNvPr id="11316" name="Text Box 60"/>
          <p:cNvSpPr txBox="1">
            <a:spLocks noChangeArrowheads="1"/>
          </p:cNvSpPr>
          <p:nvPr/>
        </p:nvSpPr>
        <p:spPr bwMode="auto">
          <a:xfrm>
            <a:off x="4288831" y="2879439"/>
            <a:ext cx="10166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solidFill>
                  <a:srgbClr val="008000"/>
                </a:solidFill>
              </a:rPr>
              <a:t>D x 2456</a:t>
            </a:r>
          </a:p>
        </p:txBody>
      </p:sp>
      <p:sp>
        <p:nvSpPr>
          <p:cNvPr id="11317" name="Text Box 61"/>
          <p:cNvSpPr txBox="1">
            <a:spLocks noChangeArrowheads="1"/>
          </p:cNvSpPr>
          <p:nvPr/>
        </p:nvSpPr>
        <p:spPr bwMode="auto">
          <a:xfrm>
            <a:off x="5817593" y="2879439"/>
            <a:ext cx="10166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solidFill>
                  <a:srgbClr val="FF9900"/>
                </a:solidFill>
              </a:rPr>
              <a:t>T x 1356</a:t>
            </a:r>
          </a:p>
        </p:txBody>
      </p:sp>
      <p:sp>
        <p:nvSpPr>
          <p:cNvPr id="11318" name="Text Box 62"/>
          <p:cNvSpPr txBox="1">
            <a:spLocks noChangeArrowheads="1"/>
          </p:cNvSpPr>
          <p:nvPr/>
        </p:nvSpPr>
        <p:spPr bwMode="auto">
          <a:xfrm>
            <a:off x="7549556" y="2879439"/>
            <a:ext cx="11769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t>W x 12345</a:t>
            </a:r>
          </a:p>
        </p:txBody>
      </p:sp>
      <p:sp>
        <p:nvSpPr>
          <p:cNvPr id="11320" name="Text Box 71"/>
          <p:cNvSpPr txBox="1">
            <a:spLocks noChangeArrowheads="1"/>
          </p:cNvSpPr>
          <p:nvPr/>
        </p:nvSpPr>
        <p:spPr bwMode="auto">
          <a:xfrm>
            <a:off x="5739155" y="5753970"/>
            <a:ext cx="32800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000">
                <a:cs typeface="Arial" panose="020B0604020202020204" pitchFamily="34" charset="0"/>
              </a:rPr>
              <a:t>Minimum support count = 3</a:t>
            </a:r>
          </a:p>
        </p:txBody>
      </p:sp>
      <p:sp>
        <p:nvSpPr>
          <p:cNvPr id="64" name="Title 1"/>
          <p:cNvSpPr txBox="1">
            <a:spLocks/>
          </p:cNvSpPr>
          <p:nvPr/>
        </p:nvSpPr>
        <p:spPr>
          <a:xfrm>
            <a:off x="821708" y="287555"/>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b="1">
                <a:solidFill>
                  <a:schemeClr val="tx1"/>
                </a:solidFill>
              </a:rPr>
              <a:t>2.2 Thuật toán Eclat</a:t>
            </a:r>
            <a:endParaRPr lang="en-US">
              <a:solidFill>
                <a:schemeClr val="tx1"/>
              </a:solidFill>
            </a:endParaRPr>
          </a:p>
        </p:txBody>
      </p:sp>
      <p:cxnSp>
        <p:nvCxnSpPr>
          <p:cNvPr id="5" name="Straight Arrow Connector 4"/>
          <p:cNvCxnSpPr>
            <a:stCxn id="11268" idx="2"/>
            <a:endCxn id="11314" idx="0"/>
          </p:cNvCxnSpPr>
          <p:nvPr/>
        </p:nvCxnSpPr>
        <p:spPr>
          <a:xfrm flipH="1">
            <a:off x="1363862" y="2176969"/>
            <a:ext cx="3157538" cy="715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1268" idx="2"/>
            <a:endCxn id="11315" idx="0"/>
          </p:cNvCxnSpPr>
          <p:nvPr/>
        </p:nvCxnSpPr>
        <p:spPr>
          <a:xfrm flipH="1">
            <a:off x="3144069" y="2176969"/>
            <a:ext cx="1377331"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1268" idx="2"/>
            <a:endCxn id="11316" idx="0"/>
          </p:cNvCxnSpPr>
          <p:nvPr/>
        </p:nvCxnSpPr>
        <p:spPr>
          <a:xfrm>
            <a:off x="4521400" y="2176969"/>
            <a:ext cx="275744"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1268" idx="2"/>
            <a:endCxn id="11317" idx="0"/>
          </p:cNvCxnSpPr>
          <p:nvPr/>
        </p:nvCxnSpPr>
        <p:spPr>
          <a:xfrm>
            <a:off x="4521400" y="2176969"/>
            <a:ext cx="1804506"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1268" idx="2"/>
            <a:endCxn id="11318" idx="0"/>
          </p:cNvCxnSpPr>
          <p:nvPr/>
        </p:nvCxnSpPr>
        <p:spPr>
          <a:xfrm>
            <a:off x="4521400" y="2176969"/>
            <a:ext cx="3616619"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11314" idx="2"/>
            <a:endCxn id="11271" idx="0"/>
          </p:cNvCxnSpPr>
          <p:nvPr/>
        </p:nvCxnSpPr>
        <p:spPr>
          <a:xfrm flipH="1">
            <a:off x="842369" y="3228689"/>
            <a:ext cx="521493" cy="744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1314" idx="2"/>
            <a:endCxn id="11272" idx="0"/>
          </p:cNvCxnSpPr>
          <p:nvPr/>
        </p:nvCxnSpPr>
        <p:spPr>
          <a:xfrm>
            <a:off x="1363862" y="3228689"/>
            <a:ext cx="402693" cy="744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11314" idx="2"/>
            <a:endCxn id="11273" idx="0"/>
          </p:cNvCxnSpPr>
          <p:nvPr/>
        </p:nvCxnSpPr>
        <p:spPr>
          <a:xfrm>
            <a:off x="1363862" y="3228689"/>
            <a:ext cx="1392560" cy="744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1273" idx="2"/>
            <a:endCxn id="11294" idx="0"/>
          </p:cNvCxnSpPr>
          <p:nvPr/>
        </p:nvCxnSpPr>
        <p:spPr>
          <a:xfrm>
            <a:off x="2756422" y="4281004"/>
            <a:ext cx="546922" cy="744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1288" idx="2"/>
            <a:endCxn id="11269" idx="0"/>
          </p:cNvCxnSpPr>
          <p:nvPr/>
        </p:nvCxnSpPr>
        <p:spPr>
          <a:xfrm>
            <a:off x="861995" y="5333516"/>
            <a:ext cx="74539" cy="4681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1271" idx="2"/>
            <a:endCxn id="11288" idx="0"/>
          </p:cNvCxnSpPr>
          <p:nvPr/>
        </p:nvCxnSpPr>
        <p:spPr>
          <a:xfrm>
            <a:off x="842369" y="4278027"/>
            <a:ext cx="19626" cy="747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271" idx="2"/>
            <a:endCxn id="11289" idx="0"/>
          </p:cNvCxnSpPr>
          <p:nvPr/>
        </p:nvCxnSpPr>
        <p:spPr>
          <a:xfrm>
            <a:off x="842369" y="4278027"/>
            <a:ext cx="1175206" cy="7318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 Box 10"/>
          <p:cNvSpPr txBox="1">
            <a:spLocks noChangeArrowheads="1"/>
          </p:cNvSpPr>
          <p:nvPr/>
        </p:nvSpPr>
        <p:spPr bwMode="auto">
          <a:xfrm>
            <a:off x="3346821" y="3962728"/>
            <a:ext cx="10708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CC0027"/>
                </a:solidFill>
              </a:rPr>
              <a:t>AW x 1345</a:t>
            </a:r>
          </a:p>
        </p:txBody>
      </p:sp>
      <p:cxnSp>
        <p:nvCxnSpPr>
          <p:cNvPr id="46" name="Straight Arrow Connector 45"/>
          <p:cNvCxnSpPr>
            <a:stCxn id="11314" idx="2"/>
            <a:endCxn id="45" idx="0"/>
          </p:cNvCxnSpPr>
          <p:nvPr/>
        </p:nvCxnSpPr>
        <p:spPr>
          <a:xfrm>
            <a:off x="1363862" y="3228689"/>
            <a:ext cx="2518395" cy="734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335386" y="4112658"/>
            <a:ext cx="891280" cy="144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 Box 58"/>
          <p:cNvSpPr txBox="1">
            <a:spLocks noChangeArrowheads="1"/>
          </p:cNvSpPr>
          <p:nvPr/>
        </p:nvSpPr>
        <p:spPr bwMode="auto">
          <a:xfrm>
            <a:off x="861589" y="2891752"/>
            <a:ext cx="10080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solidFill>
                  <a:srgbClr val="A50021"/>
                </a:solidFill>
              </a:rPr>
              <a:t>A x 1345</a:t>
            </a:r>
          </a:p>
        </p:txBody>
      </p:sp>
      <p:sp>
        <p:nvSpPr>
          <p:cNvPr id="55" name="Text Box 59"/>
          <p:cNvSpPr txBox="1">
            <a:spLocks noChangeArrowheads="1"/>
          </p:cNvSpPr>
          <p:nvPr/>
        </p:nvSpPr>
        <p:spPr bwMode="auto">
          <a:xfrm>
            <a:off x="2523600" y="2880933"/>
            <a:ext cx="12442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solidFill>
                  <a:srgbClr val="003399"/>
                </a:solidFill>
              </a:rPr>
              <a:t>C x 123456</a:t>
            </a:r>
          </a:p>
        </p:txBody>
      </p:sp>
      <p:sp>
        <p:nvSpPr>
          <p:cNvPr id="58" name="Text Box 60"/>
          <p:cNvSpPr txBox="1">
            <a:spLocks noChangeArrowheads="1"/>
          </p:cNvSpPr>
          <p:nvPr/>
        </p:nvSpPr>
        <p:spPr bwMode="auto">
          <a:xfrm>
            <a:off x="4297401" y="2878832"/>
            <a:ext cx="10166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solidFill>
                  <a:srgbClr val="008000"/>
                </a:solidFill>
              </a:rPr>
              <a:t>D x 2456</a:t>
            </a:r>
          </a:p>
        </p:txBody>
      </p:sp>
      <p:sp>
        <p:nvSpPr>
          <p:cNvPr id="59" name="Text Box 61"/>
          <p:cNvSpPr txBox="1">
            <a:spLocks noChangeArrowheads="1"/>
          </p:cNvSpPr>
          <p:nvPr/>
        </p:nvSpPr>
        <p:spPr bwMode="auto">
          <a:xfrm>
            <a:off x="5819407" y="2878832"/>
            <a:ext cx="10166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solidFill>
                  <a:srgbClr val="FF9900"/>
                </a:solidFill>
              </a:rPr>
              <a:t>T x 1356</a:t>
            </a:r>
          </a:p>
        </p:txBody>
      </p:sp>
      <p:sp>
        <p:nvSpPr>
          <p:cNvPr id="62" name="Text Box 62"/>
          <p:cNvSpPr txBox="1">
            <a:spLocks noChangeArrowheads="1"/>
          </p:cNvSpPr>
          <p:nvPr/>
        </p:nvSpPr>
        <p:spPr bwMode="auto">
          <a:xfrm>
            <a:off x="7549556" y="2890750"/>
            <a:ext cx="11769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t>W x 12345</a:t>
            </a:r>
          </a:p>
        </p:txBody>
      </p:sp>
      <p:sp>
        <p:nvSpPr>
          <p:cNvPr id="63" name="Text Box 8"/>
          <p:cNvSpPr txBox="1">
            <a:spLocks noChangeArrowheads="1"/>
          </p:cNvSpPr>
          <p:nvPr/>
        </p:nvSpPr>
        <p:spPr bwMode="auto">
          <a:xfrm>
            <a:off x="326431" y="3973227"/>
            <a:ext cx="1031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CC0027"/>
                </a:solidFill>
              </a:rPr>
              <a:t>AC x 1345</a:t>
            </a:r>
          </a:p>
        </p:txBody>
      </p:sp>
      <p:sp>
        <p:nvSpPr>
          <p:cNvPr id="65" name="Text Box 10"/>
          <p:cNvSpPr txBox="1">
            <a:spLocks noChangeArrowheads="1"/>
          </p:cNvSpPr>
          <p:nvPr/>
        </p:nvSpPr>
        <p:spPr bwMode="auto">
          <a:xfrm>
            <a:off x="2299570" y="3972840"/>
            <a:ext cx="9071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CC0027"/>
                </a:solidFill>
              </a:rPr>
              <a:t>AT x 135</a:t>
            </a:r>
          </a:p>
        </p:txBody>
      </p:sp>
      <p:sp>
        <p:nvSpPr>
          <p:cNvPr id="66" name="Text Box 10"/>
          <p:cNvSpPr txBox="1">
            <a:spLocks noChangeArrowheads="1"/>
          </p:cNvSpPr>
          <p:nvPr/>
        </p:nvSpPr>
        <p:spPr bwMode="auto">
          <a:xfrm>
            <a:off x="3346820" y="3961957"/>
            <a:ext cx="10708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CC0027"/>
                </a:solidFill>
              </a:rPr>
              <a:t>AW x 1345</a:t>
            </a:r>
          </a:p>
        </p:txBody>
      </p:sp>
      <mc:AlternateContent xmlns:mc="http://schemas.openxmlformats.org/markup-compatibility/2006" xmlns:a14="http://schemas.microsoft.com/office/drawing/2010/main">
        <mc:Choice Requires="a14">
          <p:sp>
            <p:nvSpPr>
              <p:cNvPr id="67" name="TextBox 66"/>
              <p:cNvSpPr txBox="1"/>
              <p:nvPr/>
            </p:nvSpPr>
            <p:spPr>
              <a:xfrm>
                <a:off x="4974334" y="4633059"/>
                <a:ext cx="2308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a:solidFill>
                    <a:schemeClr val="bg1"/>
                  </a:soli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4974334" y="4633059"/>
                <a:ext cx="230832" cy="276999"/>
              </a:xfrm>
              <a:prstGeom prst="rect">
                <a:avLst/>
              </a:prstGeom>
              <a:blipFill rotWithShape="0">
                <a:blip r:embed="rId3"/>
                <a:stretch>
                  <a:fillRect l="-28947" r="-26316" b="-15556"/>
                </a:stretch>
              </a:blipFill>
            </p:spPr>
            <p:txBody>
              <a:bodyPr/>
              <a:lstStyle/>
              <a:p>
                <a:r>
                  <a:rPr lang="en-US">
                    <a:noFill/>
                  </a:rPr>
                  <a:t> </a:t>
                </a:r>
              </a:p>
            </p:txBody>
          </p:sp>
        </mc:Fallback>
      </mc:AlternateContent>
    </p:spTree>
    <p:extLst>
      <p:ext uri="{BB962C8B-B14F-4D97-AF65-F5344CB8AC3E}">
        <p14:creationId xmlns:p14="http://schemas.microsoft.com/office/powerpoint/2010/main" val="191162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63"/>
                                        </p:tgtEl>
                                        <p:attrNameLst>
                                          <p:attrName>style.visibility</p:attrName>
                                        </p:attrNameLst>
                                      </p:cBhvr>
                                      <p:to>
                                        <p:strVal val="hidden"/>
                                      </p:to>
                                    </p:set>
                                  </p:childTnLst>
                                </p:cTn>
                              </p:par>
                              <p:par>
                                <p:cTn id="7" presetID="1" presetClass="exit" presetSubtype="0" fill="hold" grpId="1" nodeType="withEffect">
                                  <p:stCondLst>
                                    <p:cond delay="0"/>
                                  </p:stCondLst>
                                  <p:childTnLst>
                                    <p:set>
                                      <p:cBhvr>
                                        <p:cTn id="8" dur="1" fill="hold">
                                          <p:stCondLst>
                                            <p:cond delay="0"/>
                                          </p:stCondLst>
                                        </p:cTn>
                                        <p:tgtEl>
                                          <p:spTgt spid="6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44444E-6 3.7037E-6 L 0.28645 0.07592 " pathEditMode="relative" rAng="0" ptsTypes="AA">
                                      <p:cBhvr>
                                        <p:cTn id="14" dur="2000" fill="hold"/>
                                        <p:tgtEl>
                                          <p:spTgt spid="54"/>
                                        </p:tgtEl>
                                        <p:attrNameLst>
                                          <p:attrName>ppt_x</p:attrName>
                                          <p:attrName>ppt_y</p:attrName>
                                        </p:attrNameLst>
                                      </p:cBhvr>
                                      <p:rCtr x="14323" y="3796"/>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0.00034 -0.00047 L 0.23334 0.07731 " pathEditMode="relative" rAng="0" ptsTypes="AA">
                                      <p:cBhvr>
                                        <p:cTn id="18" dur="2000" fill="hold"/>
                                        <p:tgtEl>
                                          <p:spTgt spid="55"/>
                                        </p:tgtEl>
                                        <p:attrNameLst>
                                          <p:attrName>ppt_x</p:attrName>
                                          <p:attrName>ppt_y</p:attrName>
                                        </p:attrNameLst>
                                      </p:cBhvr>
                                      <p:rCtr x="11684" y="3889"/>
                                    </p:animMotion>
                                  </p:childTnLst>
                                </p:cTn>
                              </p:par>
                            </p:childTnLst>
                          </p:cTn>
                        </p:par>
                        <p:par>
                          <p:cTn id="19" fill="hold">
                            <p:stCondLst>
                              <p:cond delay="2000"/>
                            </p:stCondLst>
                            <p:childTnLst>
                              <p:par>
                                <p:cTn id="20" presetID="3" presetClass="emph" presetSubtype="2" fill="hold" grpId="0" nodeType="afterEffect">
                                  <p:stCondLst>
                                    <p:cond delay="0"/>
                                  </p:stCondLst>
                                  <p:childTnLst>
                                    <p:animClr clrSpc="rgb" dir="cw">
                                      <p:cBhvr override="childStyle">
                                        <p:cTn id="21" dur="1000" fill="hold"/>
                                        <p:tgtEl>
                                          <p:spTgt spid="9"/>
                                        </p:tgtEl>
                                        <p:attrNameLst>
                                          <p:attrName>style.color</p:attrName>
                                        </p:attrNameLst>
                                      </p:cBhvr>
                                      <p:to>
                                        <a:srgbClr val="000000"/>
                                      </p:to>
                                    </p:animClr>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2"/>
                                        </p:tgtEl>
                                        <p:attrNameLst>
                                          <p:attrName>style.visibility</p:attrName>
                                        </p:attrNameLst>
                                      </p:cBhvr>
                                      <p:to>
                                        <p:strVal val="visible"/>
                                      </p:to>
                                    </p:set>
                                    <p:animEffect transition="in" filter="fade">
                                      <p:cBhvr>
                                        <p:cTn id="26" dur="500"/>
                                        <p:tgtEl>
                                          <p:spTgt spid="8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271"/>
                                        </p:tgtEl>
                                        <p:attrNameLst>
                                          <p:attrName>style.visibility</p:attrName>
                                        </p:attrNameLst>
                                      </p:cBhvr>
                                      <p:to>
                                        <p:strVal val="visible"/>
                                      </p:to>
                                    </p:set>
                                    <p:animEffect transition="in" filter="fade">
                                      <p:cBhvr>
                                        <p:cTn id="29" dur="500"/>
                                        <p:tgtEl>
                                          <p:spTgt spid="1127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54"/>
                                        </p:tgtEl>
                                        <p:attrNameLst>
                                          <p:attrName>style.visibility</p:attrName>
                                        </p:attrNameLst>
                                      </p:cBhvr>
                                      <p:to>
                                        <p:strVal val="hidden"/>
                                      </p:to>
                                    </p:set>
                                  </p:childTnLst>
                                </p:cTn>
                              </p:par>
                            </p:childTnLst>
                          </p:cTn>
                        </p:par>
                        <p:par>
                          <p:cTn id="34" fill="hold">
                            <p:stCondLst>
                              <p:cond delay="0"/>
                            </p:stCondLst>
                            <p:childTnLst>
                              <p:par>
                                <p:cTn id="35" presetID="1" presetClass="exit" presetSubtype="0" fill="hold" grpId="1" nodeType="afterEffect">
                                  <p:stCondLst>
                                    <p:cond delay="0"/>
                                  </p:stCondLst>
                                  <p:childTnLst>
                                    <p:set>
                                      <p:cBhvr>
                                        <p:cTn id="36" dur="1" fill="hold">
                                          <p:stCondLst>
                                            <p:cond delay="0"/>
                                          </p:stCondLst>
                                        </p:cTn>
                                        <p:tgtEl>
                                          <p:spTgt spid="55"/>
                                        </p:tgtEl>
                                        <p:attrNameLst>
                                          <p:attrName>style.visibility</p:attrName>
                                        </p:attrNameLst>
                                      </p:cBhvr>
                                      <p:to>
                                        <p:strVal val="hidden"/>
                                      </p:to>
                                    </p:set>
                                  </p:childTnLst>
                                </p:cTn>
                              </p:par>
                            </p:childTnLst>
                          </p:cTn>
                        </p:par>
                        <p:par>
                          <p:cTn id="37" fill="hold">
                            <p:stCondLst>
                              <p:cond delay="0"/>
                            </p:stCondLst>
                            <p:childTnLst>
                              <p:par>
                                <p:cTn id="38" presetID="1" presetClass="exit" presetSubtype="0" fill="hold" grpId="1" nodeType="afterEffect">
                                  <p:stCondLst>
                                    <p:cond delay="0"/>
                                  </p:stCondLst>
                                  <p:childTnLst>
                                    <p:set>
                                      <p:cBhvr>
                                        <p:cTn id="39" dur="1" fill="hold">
                                          <p:stCondLst>
                                            <p:cond delay="0"/>
                                          </p:stCondLst>
                                        </p:cTn>
                                        <p:tgtEl>
                                          <p:spTgt spid="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3" nodeType="clickEffect">
                                  <p:stCondLst>
                                    <p:cond delay="0"/>
                                  </p:stCondLst>
                                  <p:childTnLst>
                                    <p:set>
                                      <p:cBhvr>
                                        <p:cTn id="43" dur="1" fill="hold">
                                          <p:stCondLst>
                                            <p:cond delay="0"/>
                                          </p:stCondLst>
                                        </p:cTn>
                                        <p:tgtEl>
                                          <p:spTgt spid="54"/>
                                        </p:tgtEl>
                                        <p:attrNameLst>
                                          <p:attrName>style.visibility</p:attrName>
                                        </p:attrNameLst>
                                      </p:cBhvr>
                                      <p:to>
                                        <p:strVal val="visible"/>
                                      </p:to>
                                    </p:set>
                                  </p:childTnLst>
                                </p:cTn>
                              </p:par>
                              <p:par>
                                <p:cTn id="44" presetID="42" presetClass="path" presetSubtype="0" accel="50000" decel="50000" fill="hold" grpId="2" nodeType="withEffect">
                                  <p:stCondLst>
                                    <p:cond delay="0"/>
                                  </p:stCondLst>
                                  <p:childTnLst>
                                    <p:animMotion origin="layout" path="M 4.44444E-6 3.7037E-6 L 0.28524 0.07777 " pathEditMode="relative" rAng="0" ptsTypes="AA">
                                      <p:cBhvr>
                                        <p:cTn id="45" dur="2000" fill="hold"/>
                                        <p:tgtEl>
                                          <p:spTgt spid="54"/>
                                        </p:tgtEl>
                                        <p:attrNameLst>
                                          <p:attrName>ppt_x</p:attrName>
                                          <p:attrName>ppt_y</p:attrName>
                                        </p:attrNameLst>
                                      </p:cBhvr>
                                      <p:rCtr x="14253" y="3889"/>
                                    </p:animMotion>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grpId="0" nodeType="clickEffect">
                                  <p:stCondLst>
                                    <p:cond delay="0"/>
                                  </p:stCondLst>
                                  <p:childTnLst>
                                    <p:animMotion origin="layout" path="M -2.77778E-6 -4.44444E-6 L 0.04618 0.07778 " pathEditMode="relative" rAng="0" ptsTypes="AA">
                                      <p:cBhvr>
                                        <p:cTn id="49" dur="2000" fill="hold"/>
                                        <p:tgtEl>
                                          <p:spTgt spid="11316"/>
                                        </p:tgtEl>
                                        <p:attrNameLst>
                                          <p:attrName>ppt_x</p:attrName>
                                          <p:attrName>ppt_y</p:attrName>
                                        </p:attrNameLst>
                                      </p:cBhvr>
                                      <p:rCtr x="2309" y="3889"/>
                                    </p:animMotion>
                                  </p:childTnLst>
                                </p:cTn>
                              </p:par>
                            </p:childTnLst>
                          </p:cTn>
                        </p:par>
                        <p:par>
                          <p:cTn id="50" fill="hold">
                            <p:stCondLst>
                              <p:cond delay="2000"/>
                            </p:stCondLst>
                            <p:childTnLst>
                              <p:par>
                                <p:cTn id="51" presetID="1" presetClass="entr" presetSubtype="0" fill="hold" grpId="2" nodeType="after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fade">
                                      <p:cBhvr>
                                        <p:cTn id="57" dur="500"/>
                                        <p:tgtEl>
                                          <p:spTgt spid="8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272"/>
                                        </p:tgtEl>
                                        <p:attrNameLst>
                                          <p:attrName>style.visibility</p:attrName>
                                        </p:attrNameLst>
                                      </p:cBhvr>
                                      <p:to>
                                        <p:strVal val="visible"/>
                                      </p:to>
                                    </p:set>
                                    <p:animEffect transition="in" filter="fade">
                                      <p:cBhvr>
                                        <p:cTn id="60" dur="500"/>
                                        <p:tgtEl>
                                          <p:spTgt spid="11272"/>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500"/>
                                        <p:tgtEl>
                                          <p:spTgt spid="50"/>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4" nodeType="clickEffect">
                                  <p:stCondLst>
                                    <p:cond delay="0"/>
                                  </p:stCondLst>
                                  <p:childTnLst>
                                    <p:set>
                                      <p:cBhvr>
                                        <p:cTn id="68" dur="1" fill="hold">
                                          <p:stCondLst>
                                            <p:cond delay="0"/>
                                          </p:stCondLst>
                                        </p:cTn>
                                        <p:tgtEl>
                                          <p:spTgt spid="54"/>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1316"/>
                                        </p:tgtEl>
                                        <p:attrNameLst>
                                          <p:attrName>style.visibility</p:attrName>
                                        </p:attrNameLst>
                                      </p:cBhvr>
                                      <p:to>
                                        <p:strVal val="hidden"/>
                                      </p:to>
                                    </p:set>
                                  </p:childTnLst>
                                </p:cTn>
                              </p:par>
                              <p:par>
                                <p:cTn id="71" presetID="1" presetClass="exit" presetSubtype="0" fill="hold" grpId="3" nodeType="withEffect">
                                  <p:stCondLst>
                                    <p:cond delay="0"/>
                                  </p:stCondLst>
                                  <p:childTnLst>
                                    <p:set>
                                      <p:cBhvr>
                                        <p:cTn id="72" dur="1" fill="hold">
                                          <p:stCondLst>
                                            <p:cond delay="0"/>
                                          </p:stCondLst>
                                        </p:cTn>
                                        <p:tgtEl>
                                          <p:spTgt spid="9"/>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9" nodeType="click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42" presetClass="path" presetSubtype="0" accel="50000" decel="50000" fill="hold" grpId="10" nodeType="withEffect">
                                  <p:stCondLst>
                                    <p:cond delay="0"/>
                                  </p:stCondLst>
                                  <p:childTnLst>
                                    <p:animMotion origin="layout" path="M 4.44444E-6 3.7037E-6 L 0.27829 0.07361 " pathEditMode="relative" rAng="0" ptsTypes="AA">
                                      <p:cBhvr>
                                        <p:cTn id="78" dur="2000" fill="hold"/>
                                        <p:tgtEl>
                                          <p:spTgt spid="54"/>
                                        </p:tgtEl>
                                        <p:attrNameLst>
                                          <p:attrName>ppt_x</p:attrName>
                                          <p:attrName>ppt_y</p:attrName>
                                        </p:attrNameLst>
                                      </p:cBhvr>
                                      <p:rCtr x="13906" y="3681"/>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0" nodeType="clickEffect">
                                  <p:stCondLst>
                                    <p:cond delay="0"/>
                                  </p:stCondLst>
                                  <p:childTnLst>
                                    <p:animMotion origin="layout" path="M -3.88889E-6 -4.44444E-6 L -0.12118 0.07778 " pathEditMode="relative" rAng="0" ptsTypes="AA">
                                      <p:cBhvr>
                                        <p:cTn id="82" dur="2000" fill="hold"/>
                                        <p:tgtEl>
                                          <p:spTgt spid="59"/>
                                        </p:tgtEl>
                                        <p:attrNameLst>
                                          <p:attrName>ppt_x</p:attrName>
                                          <p:attrName>ppt_y</p:attrName>
                                        </p:attrNameLst>
                                      </p:cBhvr>
                                      <p:rCtr x="-6059" y="3889"/>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4" nodeType="clickEffect">
                                  <p:stCondLst>
                                    <p:cond delay="0"/>
                                  </p:stCondLst>
                                  <p:childTnLst>
                                    <p:set>
                                      <p:cBhvr>
                                        <p:cTn id="86" dur="1" fill="hold">
                                          <p:stCondLst>
                                            <p:cond delay="0"/>
                                          </p:stCondLst>
                                        </p:cTn>
                                        <p:tgtEl>
                                          <p:spTgt spid="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88"/>
                                        </p:tgtEl>
                                        <p:attrNameLst>
                                          <p:attrName>style.visibility</p:attrName>
                                        </p:attrNameLst>
                                      </p:cBhvr>
                                      <p:to>
                                        <p:strVal val="visible"/>
                                      </p:to>
                                    </p:set>
                                    <p:animEffect transition="in" filter="fade">
                                      <p:cBhvr>
                                        <p:cTn id="91" dur="500"/>
                                        <p:tgtEl>
                                          <p:spTgt spid="8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1273"/>
                                        </p:tgtEl>
                                        <p:attrNameLst>
                                          <p:attrName>style.visibility</p:attrName>
                                        </p:attrNameLst>
                                      </p:cBhvr>
                                      <p:to>
                                        <p:strVal val="visible"/>
                                      </p:to>
                                    </p:set>
                                    <p:animEffect transition="in" filter="fade">
                                      <p:cBhvr>
                                        <p:cTn id="94" dur="500"/>
                                        <p:tgtEl>
                                          <p:spTgt spid="11273"/>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5" nodeType="clickEffect">
                                  <p:stCondLst>
                                    <p:cond delay="0"/>
                                  </p:stCondLst>
                                  <p:childTnLst>
                                    <p:set>
                                      <p:cBhvr>
                                        <p:cTn id="98" dur="1" fill="hold">
                                          <p:stCondLst>
                                            <p:cond delay="0"/>
                                          </p:stCondLst>
                                        </p:cTn>
                                        <p:tgtEl>
                                          <p:spTgt spid="54"/>
                                        </p:tgtEl>
                                        <p:attrNameLst>
                                          <p:attrName>style.visibility</p:attrName>
                                        </p:attrNameLst>
                                      </p:cBhvr>
                                      <p:to>
                                        <p:strVal val="hidden"/>
                                      </p:to>
                                    </p:set>
                                  </p:childTnLst>
                                </p:cTn>
                              </p:par>
                              <p:par>
                                <p:cTn id="99" presetID="1" presetClass="exit" presetSubtype="0" fill="hold" grpId="5" nodeType="withEffect">
                                  <p:stCondLst>
                                    <p:cond delay="0"/>
                                  </p:stCondLst>
                                  <p:childTnLst>
                                    <p:set>
                                      <p:cBhvr>
                                        <p:cTn id="100" dur="1" fill="hold">
                                          <p:stCondLst>
                                            <p:cond delay="0"/>
                                          </p:stCondLst>
                                        </p:cTn>
                                        <p:tgtEl>
                                          <p:spTgt spid="9"/>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5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6"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42" presetClass="path" presetSubtype="0" accel="50000" decel="50000" fill="hold" grpId="7" nodeType="withEffect">
                                  <p:stCondLst>
                                    <p:cond delay="0"/>
                                  </p:stCondLst>
                                  <p:childTnLst>
                                    <p:animMotion origin="layout" path="M 4.44444E-6 3.7037E-6 L 0.27829 0.07361 " pathEditMode="relative" rAng="0" ptsTypes="AA">
                                      <p:cBhvr>
                                        <p:cTn id="108" dur="2000" fill="hold"/>
                                        <p:tgtEl>
                                          <p:spTgt spid="54"/>
                                        </p:tgtEl>
                                        <p:attrNameLst>
                                          <p:attrName>ppt_x</p:attrName>
                                          <p:attrName>ppt_y</p:attrName>
                                        </p:attrNameLst>
                                      </p:cBhvr>
                                      <p:rCtr x="13906" y="3681"/>
                                    </p:animMotion>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0" nodeType="clickEffect">
                                  <p:stCondLst>
                                    <p:cond delay="0"/>
                                  </p:stCondLst>
                                  <p:childTnLst>
                                    <p:animMotion origin="layout" path="M -5.55556E-7 -4.81481E-6 L -0.30972 0.07616 " pathEditMode="relative" rAng="0" ptsTypes="AA">
                                      <p:cBhvr>
                                        <p:cTn id="112" dur="2000" fill="hold"/>
                                        <p:tgtEl>
                                          <p:spTgt spid="62"/>
                                        </p:tgtEl>
                                        <p:attrNameLst>
                                          <p:attrName>ppt_x</p:attrName>
                                          <p:attrName>ppt_y</p:attrName>
                                        </p:attrNameLst>
                                      </p:cBhvr>
                                      <p:rCtr x="-15486" y="3796"/>
                                    </p:animMotion>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6" nodeType="clickEffect">
                                  <p:stCondLst>
                                    <p:cond delay="0"/>
                                  </p:stCondLst>
                                  <p:childTnLst>
                                    <p:set>
                                      <p:cBhvr>
                                        <p:cTn id="116" dur="1" fill="hold">
                                          <p:stCondLst>
                                            <p:cond delay="0"/>
                                          </p:stCondLst>
                                        </p:cTn>
                                        <p:tgtEl>
                                          <p:spTgt spid="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fade">
                                      <p:cBhvr>
                                        <p:cTn id="121" dur="500"/>
                                        <p:tgtEl>
                                          <p:spTgt spid="45"/>
                                        </p:tgtEl>
                                      </p:cBhvr>
                                    </p:animEffect>
                                  </p:childTnLst>
                                </p:cTn>
                              </p:par>
                              <p:par>
                                <p:cTn id="122" presetID="10" presetClass="entr" presetSubtype="0" fill="hold"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fad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8" nodeType="clickEffect">
                                  <p:stCondLst>
                                    <p:cond delay="0"/>
                                  </p:stCondLst>
                                  <p:childTnLst>
                                    <p:set>
                                      <p:cBhvr>
                                        <p:cTn id="128" dur="1" fill="hold">
                                          <p:stCondLst>
                                            <p:cond delay="0"/>
                                          </p:stCondLst>
                                        </p:cTn>
                                        <p:tgtEl>
                                          <p:spTgt spid="54"/>
                                        </p:tgtEl>
                                        <p:attrNameLst>
                                          <p:attrName>style.visibility</p:attrName>
                                        </p:attrNameLst>
                                      </p:cBhvr>
                                      <p:to>
                                        <p:strVal val="hidden"/>
                                      </p:to>
                                    </p:set>
                                  </p:childTnLst>
                                </p:cTn>
                              </p:par>
                              <p:par>
                                <p:cTn id="129" presetID="1" presetClass="exit" presetSubtype="0" fill="hold" grpId="7" nodeType="withEffect">
                                  <p:stCondLst>
                                    <p:cond delay="0"/>
                                  </p:stCondLst>
                                  <p:childTnLst>
                                    <p:set>
                                      <p:cBhvr>
                                        <p:cTn id="130" dur="1" fill="hold">
                                          <p:stCondLst>
                                            <p:cond delay="0"/>
                                          </p:stCondLst>
                                        </p:cTn>
                                        <p:tgtEl>
                                          <p:spTgt spid="9"/>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62"/>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2" nodeType="clickEffect">
                                  <p:stCondLst>
                                    <p:cond delay="0"/>
                                  </p:stCondLst>
                                  <p:childTnLst>
                                    <p:set>
                                      <p:cBhvr>
                                        <p:cTn id="136" dur="1" fill="hold">
                                          <p:stCondLst>
                                            <p:cond delay="0"/>
                                          </p:stCondLst>
                                        </p:cTn>
                                        <p:tgtEl>
                                          <p:spTgt spid="63"/>
                                        </p:tgtEl>
                                        <p:attrNameLst>
                                          <p:attrName>style.visibility</p:attrName>
                                        </p:attrNameLst>
                                      </p:cBhvr>
                                      <p:to>
                                        <p:strVal val="visible"/>
                                      </p:to>
                                    </p:set>
                                  </p:childTnLst>
                                </p:cTn>
                              </p:par>
                              <p:par>
                                <p:cTn id="137" presetID="1" presetClass="entr" presetSubtype="0" fill="hold" grpId="2" nodeType="withEffect">
                                  <p:stCondLst>
                                    <p:cond delay="0"/>
                                  </p:stCondLst>
                                  <p:childTnLst>
                                    <p:set>
                                      <p:cBhvr>
                                        <p:cTn id="138" dur="1" fill="hold">
                                          <p:stCondLst>
                                            <p:cond delay="0"/>
                                          </p:stCondLst>
                                        </p:cTn>
                                        <p:tgtEl>
                                          <p:spTgt spid="65"/>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grpId="0" nodeType="clickEffect">
                                  <p:stCondLst>
                                    <p:cond delay="0"/>
                                  </p:stCondLst>
                                  <p:childTnLst>
                                    <p:animMotion origin="layout" path="M 2.5E-6 -3.7037E-7 L 0.37778 0.09144 " pathEditMode="relative" rAng="0" ptsTypes="AA">
                                      <p:cBhvr>
                                        <p:cTn id="142" dur="2000" fill="hold"/>
                                        <p:tgtEl>
                                          <p:spTgt spid="63"/>
                                        </p:tgtEl>
                                        <p:attrNameLst>
                                          <p:attrName>ppt_x</p:attrName>
                                          <p:attrName>ppt_y</p:attrName>
                                        </p:attrNameLst>
                                      </p:cBhvr>
                                      <p:rCtr x="18889" y="4560"/>
                                    </p:animMotion>
                                  </p:childTnLst>
                                </p:cTn>
                              </p:par>
                            </p:childTnLst>
                          </p:cTn>
                        </p:par>
                      </p:childTnLst>
                    </p:cTn>
                  </p:par>
                  <p:par>
                    <p:cTn id="143" fill="hold">
                      <p:stCondLst>
                        <p:cond delay="indefinite"/>
                      </p:stCondLst>
                      <p:childTnLst>
                        <p:par>
                          <p:cTn id="144" fill="hold">
                            <p:stCondLst>
                              <p:cond delay="0"/>
                            </p:stCondLst>
                            <p:childTnLst>
                              <p:par>
                                <p:cTn id="145" presetID="42" presetClass="path" presetSubtype="0" accel="50000" decel="50000" fill="hold" grpId="0" nodeType="clickEffect">
                                  <p:stCondLst>
                                    <p:cond delay="0"/>
                                  </p:stCondLst>
                                  <p:childTnLst>
                                    <p:animMotion origin="layout" path="M -1.66667E-6 -3.7037E-7 L 0.33524 0.09583 " pathEditMode="relative" rAng="0" ptsTypes="AA">
                                      <p:cBhvr>
                                        <p:cTn id="146" dur="2000" fill="hold"/>
                                        <p:tgtEl>
                                          <p:spTgt spid="65"/>
                                        </p:tgtEl>
                                        <p:attrNameLst>
                                          <p:attrName>ppt_x</p:attrName>
                                          <p:attrName>ppt_y</p:attrName>
                                        </p:attrNameLst>
                                      </p:cBhvr>
                                      <p:rCtr x="16753" y="4792"/>
                                    </p:animMotion>
                                  </p:childTnLst>
                                </p:cTn>
                              </p:par>
                            </p:childTnLst>
                          </p:cTn>
                        </p:par>
                      </p:childTnLst>
                    </p:cTn>
                  </p:par>
                  <p:par>
                    <p:cTn id="147" fill="hold">
                      <p:stCondLst>
                        <p:cond delay="indefinite"/>
                      </p:stCondLst>
                      <p:childTnLst>
                        <p:par>
                          <p:cTn id="148" fill="hold">
                            <p:stCondLst>
                              <p:cond delay="0"/>
                            </p:stCondLst>
                            <p:childTnLst>
                              <p:par>
                                <p:cTn id="149" presetID="3" presetClass="emph" presetSubtype="2" fill="hold" grpId="0" nodeType="clickEffect">
                                  <p:stCondLst>
                                    <p:cond delay="0"/>
                                  </p:stCondLst>
                                  <p:childTnLst>
                                    <p:animClr clrSpc="rgb" dir="cw">
                                      <p:cBhvr override="childStyle">
                                        <p:cTn id="150" dur="2000" fill="hold"/>
                                        <p:tgtEl>
                                          <p:spTgt spid="67"/>
                                        </p:tgtEl>
                                        <p:attrNameLst>
                                          <p:attrName>style.color</p:attrName>
                                        </p:attrNameLst>
                                      </p:cBhvr>
                                      <p:to>
                                        <a:srgbClr val="000000"/>
                                      </p:to>
                                    </p:animClr>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118"/>
                                        </p:tgtEl>
                                        <p:attrNameLst>
                                          <p:attrName>style.visibility</p:attrName>
                                        </p:attrNameLst>
                                      </p:cBhvr>
                                      <p:to>
                                        <p:strVal val="visible"/>
                                      </p:to>
                                    </p:set>
                                    <p:animEffect transition="in" filter="fade">
                                      <p:cBhvr>
                                        <p:cTn id="155" dur="500"/>
                                        <p:tgtEl>
                                          <p:spTgt spid="118"/>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1288"/>
                                        </p:tgtEl>
                                        <p:attrNameLst>
                                          <p:attrName>style.visibility</p:attrName>
                                        </p:attrNameLst>
                                      </p:cBhvr>
                                      <p:to>
                                        <p:strVal val="visible"/>
                                      </p:to>
                                    </p:set>
                                    <p:animEffect transition="in" filter="fade">
                                      <p:cBhvr>
                                        <p:cTn id="158" dur="500"/>
                                        <p:tgtEl>
                                          <p:spTgt spid="11288"/>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3" nodeType="clickEffect">
                                  <p:stCondLst>
                                    <p:cond delay="0"/>
                                  </p:stCondLst>
                                  <p:childTnLst>
                                    <p:set>
                                      <p:cBhvr>
                                        <p:cTn id="162" dur="1" fill="hold">
                                          <p:stCondLst>
                                            <p:cond delay="0"/>
                                          </p:stCondLst>
                                        </p:cTn>
                                        <p:tgtEl>
                                          <p:spTgt spid="63"/>
                                        </p:tgtEl>
                                        <p:attrNameLst>
                                          <p:attrName>style.visibility</p:attrName>
                                        </p:attrNameLst>
                                      </p:cBhvr>
                                      <p:to>
                                        <p:strVal val="hidden"/>
                                      </p:to>
                                    </p:set>
                                  </p:childTnLst>
                                </p:cTn>
                              </p:par>
                              <p:par>
                                <p:cTn id="163" presetID="1" presetClass="exit" presetSubtype="0" fill="hold" grpId="3" nodeType="withEffect">
                                  <p:stCondLst>
                                    <p:cond delay="0"/>
                                  </p:stCondLst>
                                  <p:childTnLst>
                                    <p:set>
                                      <p:cBhvr>
                                        <p:cTn id="164" dur="1" fill="hold">
                                          <p:stCondLst>
                                            <p:cond delay="0"/>
                                          </p:stCondLst>
                                        </p:cTn>
                                        <p:tgtEl>
                                          <p:spTgt spid="65"/>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67"/>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4" nodeType="clickEffect">
                                  <p:stCondLst>
                                    <p:cond delay="0"/>
                                  </p:stCondLst>
                                  <p:childTnLst>
                                    <p:set>
                                      <p:cBhvr>
                                        <p:cTn id="170" dur="1" fill="hold">
                                          <p:stCondLst>
                                            <p:cond delay="0"/>
                                          </p:stCondLst>
                                        </p:cTn>
                                        <p:tgtEl>
                                          <p:spTgt spid="63"/>
                                        </p:tgtEl>
                                        <p:attrNameLst>
                                          <p:attrName>style.visibility</p:attrName>
                                        </p:attrNameLst>
                                      </p:cBhvr>
                                      <p:to>
                                        <p:strVal val="visible"/>
                                      </p:to>
                                    </p:set>
                                  </p:childTnLst>
                                </p:cTn>
                              </p:par>
                              <p:par>
                                <p:cTn id="171" presetID="42" presetClass="path" presetSubtype="0" accel="50000" decel="50000" fill="hold" grpId="5" nodeType="withEffect">
                                  <p:stCondLst>
                                    <p:cond delay="0"/>
                                  </p:stCondLst>
                                  <p:childTnLst>
                                    <p:animMotion origin="layout" path="M 2.5E-6 -3.7037E-7 L 0.37691 0.09144 " pathEditMode="relative" rAng="0" ptsTypes="AA">
                                      <p:cBhvr>
                                        <p:cTn id="172" dur="2000" fill="hold"/>
                                        <p:tgtEl>
                                          <p:spTgt spid="63"/>
                                        </p:tgtEl>
                                        <p:attrNameLst>
                                          <p:attrName>ppt_x</p:attrName>
                                          <p:attrName>ppt_y</p:attrName>
                                        </p:attrNameLst>
                                      </p:cBhvr>
                                      <p:rCtr x="18837" y="4560"/>
                                    </p:animMotion>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3" nodeType="clickEffect">
                                  <p:stCondLst>
                                    <p:cond delay="0"/>
                                  </p:stCondLst>
                                  <p:childTnLst>
                                    <p:set>
                                      <p:cBhvr>
                                        <p:cTn id="176" dur="1" fill="hold">
                                          <p:stCondLst>
                                            <p:cond delay="0"/>
                                          </p:stCondLst>
                                        </p:cTn>
                                        <p:tgtEl>
                                          <p:spTgt spid="66"/>
                                        </p:tgtEl>
                                        <p:attrNameLst>
                                          <p:attrName>style.visibility</p:attrName>
                                        </p:attrNameLst>
                                      </p:cBhvr>
                                      <p:to>
                                        <p:strVal val="visible"/>
                                      </p:to>
                                    </p:set>
                                  </p:childTnLst>
                                </p:cTn>
                              </p:par>
                              <p:par>
                                <p:cTn id="177" presetID="42" presetClass="path" presetSubtype="0" accel="50000" decel="50000" fill="hold" grpId="1" nodeType="withEffect">
                                  <p:stCondLst>
                                    <p:cond delay="0"/>
                                  </p:stCondLst>
                                  <p:childTnLst>
                                    <p:animMotion origin="layout" path="M 8.33333E-7 -1.48148E-6 L 0.2118 0.09722 " pathEditMode="relative" rAng="0" ptsTypes="AA">
                                      <p:cBhvr>
                                        <p:cTn id="178" dur="2000" fill="hold"/>
                                        <p:tgtEl>
                                          <p:spTgt spid="66"/>
                                        </p:tgtEl>
                                        <p:attrNameLst>
                                          <p:attrName>ppt_x</p:attrName>
                                          <p:attrName>ppt_y</p:attrName>
                                        </p:attrNameLst>
                                      </p:cBhvr>
                                      <p:rCtr x="10590" y="4861"/>
                                    </p:animMotion>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2" nodeType="clickEffect">
                                  <p:stCondLst>
                                    <p:cond delay="0"/>
                                  </p:stCondLst>
                                  <p:childTnLst>
                                    <p:set>
                                      <p:cBhvr>
                                        <p:cTn id="182" dur="1" fill="hold">
                                          <p:stCondLst>
                                            <p:cond delay="0"/>
                                          </p:stCondLst>
                                        </p:cTn>
                                        <p:tgtEl>
                                          <p:spTgt spid="67"/>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121"/>
                                        </p:tgtEl>
                                        <p:attrNameLst>
                                          <p:attrName>style.visibility</p:attrName>
                                        </p:attrNameLst>
                                      </p:cBhvr>
                                      <p:to>
                                        <p:strVal val="visible"/>
                                      </p:to>
                                    </p:set>
                                    <p:animEffect transition="in" filter="fade">
                                      <p:cBhvr>
                                        <p:cTn id="187" dur="500"/>
                                        <p:tgtEl>
                                          <p:spTgt spid="121"/>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1289"/>
                                        </p:tgtEl>
                                        <p:attrNameLst>
                                          <p:attrName>style.visibility</p:attrName>
                                        </p:attrNameLst>
                                      </p:cBhvr>
                                      <p:to>
                                        <p:strVal val="visible"/>
                                      </p:to>
                                    </p:set>
                                    <p:animEffect transition="in" filter="fade">
                                      <p:cBhvr>
                                        <p:cTn id="190" dur="500"/>
                                        <p:tgtEl>
                                          <p:spTgt spid="11289"/>
                                        </p:tgtEl>
                                      </p:cBhvr>
                                    </p:animEffec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grpId="6" nodeType="clickEffect">
                                  <p:stCondLst>
                                    <p:cond delay="0"/>
                                  </p:stCondLst>
                                  <p:childTnLst>
                                    <p:set>
                                      <p:cBhvr>
                                        <p:cTn id="194" dur="1" fill="hold">
                                          <p:stCondLst>
                                            <p:cond delay="0"/>
                                          </p:stCondLst>
                                        </p:cTn>
                                        <p:tgtEl>
                                          <p:spTgt spid="63"/>
                                        </p:tgtEl>
                                        <p:attrNameLst>
                                          <p:attrName>style.visibility</p:attrName>
                                        </p:attrNameLst>
                                      </p:cBhvr>
                                      <p:to>
                                        <p:strVal val="hidden"/>
                                      </p:to>
                                    </p:set>
                                  </p:childTnLst>
                                </p:cTn>
                              </p:par>
                              <p:par>
                                <p:cTn id="195" presetID="1" presetClass="exit" presetSubtype="0" fill="hold" grpId="2" nodeType="withEffect">
                                  <p:stCondLst>
                                    <p:cond delay="0"/>
                                  </p:stCondLst>
                                  <p:childTnLst>
                                    <p:set>
                                      <p:cBhvr>
                                        <p:cTn id="196" dur="1" fill="hold">
                                          <p:stCondLst>
                                            <p:cond delay="0"/>
                                          </p:stCondLst>
                                        </p:cTn>
                                        <p:tgtEl>
                                          <p:spTgt spid="66"/>
                                        </p:tgtEl>
                                        <p:attrNameLst>
                                          <p:attrName>style.visibility</p:attrName>
                                        </p:attrNameLst>
                                      </p:cBhvr>
                                      <p:to>
                                        <p:strVal val="hidden"/>
                                      </p:to>
                                    </p:set>
                                  </p:childTnLst>
                                </p:cTn>
                              </p:par>
                              <p:par>
                                <p:cTn id="197" presetID="1" presetClass="exit" presetSubtype="0" fill="hold" grpId="3" nodeType="withEffect">
                                  <p:stCondLst>
                                    <p:cond delay="0"/>
                                  </p:stCondLst>
                                  <p:childTnLst>
                                    <p:set>
                                      <p:cBhvr>
                                        <p:cTn id="198" dur="1" fill="hold">
                                          <p:stCondLst>
                                            <p:cond delay="0"/>
                                          </p:stCondLst>
                                        </p:cTn>
                                        <p:tgtEl>
                                          <p:spTgt spid="67"/>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nodeType="clickEffect">
                                  <p:stCondLst>
                                    <p:cond delay="0"/>
                                  </p:stCondLst>
                                  <p:childTnLst>
                                    <p:set>
                                      <p:cBhvr>
                                        <p:cTn id="202" dur="1" fill="hold">
                                          <p:stCondLst>
                                            <p:cond delay="0"/>
                                          </p:stCondLst>
                                        </p:cTn>
                                        <p:tgtEl>
                                          <p:spTgt spid="106"/>
                                        </p:tgtEl>
                                        <p:attrNameLst>
                                          <p:attrName>style.visibility</p:attrName>
                                        </p:attrNameLst>
                                      </p:cBhvr>
                                      <p:to>
                                        <p:strVal val="visible"/>
                                      </p:to>
                                    </p:set>
                                    <p:animEffect transition="in" filter="fade">
                                      <p:cBhvr>
                                        <p:cTn id="203" dur="500"/>
                                        <p:tgtEl>
                                          <p:spTgt spid="106"/>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11294"/>
                                        </p:tgtEl>
                                        <p:attrNameLst>
                                          <p:attrName>style.visibility</p:attrName>
                                        </p:attrNameLst>
                                      </p:cBhvr>
                                      <p:to>
                                        <p:strVal val="visible"/>
                                      </p:to>
                                    </p:set>
                                    <p:animEffect transition="in" filter="fade">
                                      <p:cBhvr>
                                        <p:cTn id="206" dur="500"/>
                                        <p:tgtEl>
                                          <p:spTgt spid="11294"/>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nodeType="clickEffect">
                                  <p:stCondLst>
                                    <p:cond delay="0"/>
                                  </p:stCondLst>
                                  <p:childTnLst>
                                    <p:set>
                                      <p:cBhvr>
                                        <p:cTn id="210" dur="1" fill="hold">
                                          <p:stCondLst>
                                            <p:cond delay="0"/>
                                          </p:stCondLst>
                                        </p:cTn>
                                        <p:tgtEl>
                                          <p:spTgt spid="115"/>
                                        </p:tgtEl>
                                        <p:attrNameLst>
                                          <p:attrName>style.visibility</p:attrName>
                                        </p:attrNameLst>
                                      </p:cBhvr>
                                      <p:to>
                                        <p:strVal val="visible"/>
                                      </p:to>
                                    </p:set>
                                    <p:animEffect transition="in" filter="fade">
                                      <p:cBhvr>
                                        <p:cTn id="211" dur="500"/>
                                        <p:tgtEl>
                                          <p:spTgt spid="115"/>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1269"/>
                                        </p:tgtEl>
                                        <p:attrNameLst>
                                          <p:attrName>style.visibility</p:attrName>
                                        </p:attrNameLst>
                                      </p:cBhvr>
                                      <p:to>
                                        <p:strVal val="visible"/>
                                      </p:to>
                                    </p:set>
                                    <p:animEffect transition="in" filter="fade">
                                      <p:cBhvr>
                                        <p:cTn id="214"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9" grpId="2"/>
      <p:bldP spid="9" grpId="3"/>
      <p:bldP spid="9" grpId="4"/>
      <p:bldP spid="9" grpId="5"/>
      <p:bldP spid="9" grpId="6"/>
      <p:bldP spid="9" grpId="7"/>
      <p:bldP spid="11269" grpId="0"/>
      <p:bldP spid="11271" grpId="0"/>
      <p:bldP spid="11272" grpId="0"/>
      <p:bldP spid="11273" grpId="0"/>
      <p:bldP spid="11288" grpId="0"/>
      <p:bldP spid="11289" grpId="0"/>
      <p:bldP spid="11294" grpId="0"/>
      <p:bldP spid="11316" grpId="0"/>
      <p:bldP spid="11316" grpId="1"/>
      <p:bldP spid="45" grpId="0"/>
      <p:bldP spid="54" grpId="0"/>
      <p:bldP spid="54" grpId="1"/>
      <p:bldP spid="54" grpId="2"/>
      <p:bldP spid="54" grpId="3"/>
      <p:bldP spid="54" grpId="4"/>
      <p:bldP spid="54" grpId="5"/>
      <p:bldP spid="54" grpId="6"/>
      <p:bldP spid="54" grpId="7"/>
      <p:bldP spid="54" grpId="8"/>
      <p:bldP spid="54" grpId="9"/>
      <p:bldP spid="54" grpId="10"/>
      <p:bldP spid="55" grpId="0"/>
      <p:bldP spid="55" grpId="1"/>
      <p:bldP spid="59" grpId="0"/>
      <p:bldP spid="59" grpId="1"/>
      <p:bldP spid="62" grpId="0"/>
      <p:bldP spid="62" grpId="1"/>
      <p:bldP spid="63" grpId="0"/>
      <p:bldP spid="63" grpId="1"/>
      <p:bldP spid="63" grpId="2"/>
      <p:bldP spid="63" grpId="3"/>
      <p:bldP spid="63" grpId="4"/>
      <p:bldP spid="63" grpId="5"/>
      <p:bldP spid="63" grpId="6"/>
      <p:bldP spid="65" grpId="0"/>
      <p:bldP spid="65" grpId="1"/>
      <p:bldP spid="65" grpId="2"/>
      <p:bldP spid="65" grpId="3"/>
      <p:bldP spid="66" grpId="0"/>
      <p:bldP spid="66" grpId="1"/>
      <p:bldP spid="66" grpId="2"/>
      <p:bldP spid="66" grpId="3"/>
      <p:bldP spid="67" grpId="0"/>
      <p:bldP spid="67" grpId="1"/>
      <p:bldP spid="67" grpId="2"/>
      <p:bldP spid="67" grpId="3"/>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25FFB27-5DED-4C88-8A5B-7BD60858C88B}" type="slidenum">
              <a:rPr kumimoji="0" lang="en-US" altLang="zh-TW"/>
              <a:pPr/>
              <a:t>27</a:t>
            </a:fld>
            <a:endParaRPr kumimoji="0" lang="en-US" altLang="zh-TW"/>
          </a:p>
        </p:txBody>
      </p:sp>
      <p:sp>
        <p:nvSpPr>
          <p:cNvPr id="11268" name="Text Box 3"/>
          <p:cNvSpPr txBox="1">
            <a:spLocks noChangeArrowheads="1"/>
          </p:cNvSpPr>
          <p:nvPr/>
        </p:nvSpPr>
        <p:spPr bwMode="auto">
          <a:xfrm>
            <a:off x="4220568" y="1840419"/>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latin typeface="Times New Roman" panose="02020603050405020304" pitchFamily="18" charset="0"/>
              </a:rPr>
              <a:t>Root</a:t>
            </a:r>
          </a:p>
        </p:txBody>
      </p:sp>
      <p:sp>
        <p:nvSpPr>
          <p:cNvPr id="11269" name="Text Box 5"/>
          <p:cNvSpPr txBox="1">
            <a:spLocks noChangeArrowheads="1"/>
          </p:cNvSpPr>
          <p:nvPr/>
        </p:nvSpPr>
        <p:spPr bwMode="auto">
          <a:xfrm>
            <a:off x="326431" y="5801625"/>
            <a:ext cx="12410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6600"/>
                </a:solidFill>
              </a:rPr>
              <a:t>ACTW x 135</a:t>
            </a:r>
          </a:p>
        </p:txBody>
      </p:sp>
      <p:sp>
        <p:nvSpPr>
          <p:cNvPr id="11271" name="Text Box 8"/>
          <p:cNvSpPr txBox="1">
            <a:spLocks noChangeArrowheads="1"/>
          </p:cNvSpPr>
          <p:nvPr/>
        </p:nvSpPr>
        <p:spPr bwMode="auto">
          <a:xfrm>
            <a:off x="326431" y="3973227"/>
            <a:ext cx="1031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CC0027"/>
                </a:solidFill>
              </a:rPr>
              <a:t>AC x 1345</a:t>
            </a:r>
          </a:p>
        </p:txBody>
      </p:sp>
      <p:sp>
        <p:nvSpPr>
          <p:cNvPr id="11272" name="Text Box 9"/>
          <p:cNvSpPr txBox="1">
            <a:spLocks noChangeArrowheads="1"/>
          </p:cNvSpPr>
          <p:nvPr/>
        </p:nvSpPr>
        <p:spPr bwMode="auto">
          <a:xfrm>
            <a:off x="1345606" y="3973227"/>
            <a:ext cx="94128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CC0027"/>
                </a:solidFill>
              </a:rPr>
              <a:t>AT x 135</a:t>
            </a:r>
          </a:p>
        </p:txBody>
      </p:sp>
      <p:sp>
        <p:nvSpPr>
          <p:cNvPr id="11273" name="Text Box 10"/>
          <p:cNvSpPr txBox="1">
            <a:spLocks noChangeArrowheads="1"/>
          </p:cNvSpPr>
          <p:nvPr/>
        </p:nvSpPr>
        <p:spPr bwMode="auto">
          <a:xfrm>
            <a:off x="2302868" y="3973227"/>
            <a:ext cx="10708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CC0027"/>
                </a:solidFill>
              </a:rPr>
              <a:t>AW x 1345</a:t>
            </a:r>
          </a:p>
        </p:txBody>
      </p:sp>
      <p:sp>
        <p:nvSpPr>
          <p:cNvPr id="11279" name="Line 16"/>
          <p:cNvSpPr>
            <a:spLocks noChangeShapeType="1"/>
          </p:cNvSpPr>
          <p:nvPr/>
        </p:nvSpPr>
        <p:spPr bwMode="auto">
          <a:xfrm>
            <a:off x="4822231" y="3333464"/>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0" name="Text Box 19"/>
          <p:cNvSpPr txBox="1">
            <a:spLocks noChangeArrowheads="1"/>
          </p:cNvSpPr>
          <p:nvPr/>
        </p:nvSpPr>
        <p:spPr bwMode="auto">
          <a:xfrm>
            <a:off x="6422431" y="3973227"/>
            <a:ext cx="98135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009900"/>
                </a:solidFill>
              </a:rPr>
              <a:t>DW x 245</a:t>
            </a:r>
          </a:p>
        </p:txBody>
      </p:sp>
      <p:sp>
        <p:nvSpPr>
          <p:cNvPr id="11284" name="Text Box 24"/>
          <p:cNvSpPr txBox="1">
            <a:spLocks noChangeArrowheads="1"/>
          </p:cNvSpPr>
          <p:nvPr/>
        </p:nvSpPr>
        <p:spPr bwMode="auto">
          <a:xfrm>
            <a:off x="7711481" y="3951002"/>
            <a:ext cx="98135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9900"/>
                </a:solidFill>
              </a:rPr>
              <a:t>DW x 135</a:t>
            </a:r>
          </a:p>
        </p:txBody>
      </p:sp>
      <p:sp>
        <p:nvSpPr>
          <p:cNvPr id="11288" name="Text Box 29"/>
          <p:cNvSpPr txBox="1">
            <a:spLocks noChangeArrowheads="1"/>
          </p:cNvSpPr>
          <p:nvPr/>
        </p:nvSpPr>
        <p:spPr bwMode="auto">
          <a:xfrm>
            <a:off x="326431" y="5025739"/>
            <a:ext cx="10711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0000"/>
                </a:solidFill>
              </a:rPr>
              <a:t>ACT x 135</a:t>
            </a:r>
          </a:p>
        </p:txBody>
      </p:sp>
      <p:sp>
        <p:nvSpPr>
          <p:cNvPr id="11289" name="Text Box 30"/>
          <p:cNvSpPr txBox="1">
            <a:spLocks noChangeArrowheads="1"/>
          </p:cNvSpPr>
          <p:nvPr/>
        </p:nvSpPr>
        <p:spPr bwMode="auto">
          <a:xfrm>
            <a:off x="1412281" y="5009864"/>
            <a:ext cx="12105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0000"/>
                </a:solidFill>
              </a:rPr>
              <a:t>ACW x 1345</a:t>
            </a:r>
          </a:p>
        </p:txBody>
      </p:sp>
      <p:sp>
        <p:nvSpPr>
          <p:cNvPr id="11294" name="Text Box 36"/>
          <p:cNvSpPr txBox="1">
            <a:spLocks noChangeArrowheads="1"/>
          </p:cNvSpPr>
          <p:nvPr/>
        </p:nvSpPr>
        <p:spPr bwMode="auto">
          <a:xfrm>
            <a:off x="2764831" y="5025739"/>
            <a:ext cx="1111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0000"/>
                </a:solidFill>
              </a:rPr>
              <a:t>ATW x 135</a:t>
            </a:r>
          </a:p>
        </p:txBody>
      </p:sp>
      <p:sp>
        <p:nvSpPr>
          <p:cNvPr id="11298" name="Text Box 41"/>
          <p:cNvSpPr txBox="1">
            <a:spLocks noChangeArrowheads="1"/>
          </p:cNvSpPr>
          <p:nvPr/>
        </p:nvSpPr>
        <p:spPr bwMode="auto">
          <a:xfrm>
            <a:off x="5252443" y="3973227"/>
            <a:ext cx="11801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CW x 12345</a:t>
            </a:r>
          </a:p>
        </p:txBody>
      </p:sp>
      <p:sp>
        <p:nvSpPr>
          <p:cNvPr id="11299" name="Text Box 42"/>
          <p:cNvSpPr txBox="1">
            <a:spLocks noChangeArrowheads="1"/>
          </p:cNvSpPr>
          <p:nvPr/>
        </p:nvSpPr>
        <p:spPr bwMode="auto">
          <a:xfrm>
            <a:off x="4268193" y="3973227"/>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CT x 1356</a:t>
            </a:r>
          </a:p>
        </p:txBody>
      </p:sp>
      <p:sp>
        <p:nvSpPr>
          <p:cNvPr id="11300" name="Text Box 43"/>
          <p:cNvSpPr txBox="1">
            <a:spLocks noChangeArrowheads="1"/>
          </p:cNvSpPr>
          <p:nvPr/>
        </p:nvSpPr>
        <p:spPr bwMode="auto">
          <a:xfrm>
            <a:off x="3333156" y="3973227"/>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CD x 2456</a:t>
            </a:r>
          </a:p>
        </p:txBody>
      </p:sp>
      <p:sp>
        <p:nvSpPr>
          <p:cNvPr id="11301" name="Text Box 44"/>
          <p:cNvSpPr txBox="1">
            <a:spLocks noChangeArrowheads="1"/>
          </p:cNvSpPr>
          <p:nvPr/>
        </p:nvSpPr>
        <p:spPr bwMode="auto">
          <a:xfrm>
            <a:off x="4136431" y="5009864"/>
            <a:ext cx="1111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5D9FFF"/>
                </a:solidFill>
              </a:rPr>
              <a:t>CDW x 245</a:t>
            </a:r>
          </a:p>
        </p:txBody>
      </p:sp>
      <p:sp>
        <p:nvSpPr>
          <p:cNvPr id="11302" name="Text Box 45"/>
          <p:cNvSpPr txBox="1">
            <a:spLocks noChangeArrowheads="1"/>
          </p:cNvSpPr>
          <p:nvPr/>
        </p:nvSpPr>
        <p:spPr bwMode="auto">
          <a:xfrm>
            <a:off x="5508031" y="5009864"/>
            <a:ext cx="1111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5D9FFF"/>
                </a:solidFill>
              </a:rPr>
              <a:t>CTW x 135</a:t>
            </a:r>
          </a:p>
        </p:txBody>
      </p:sp>
      <p:sp>
        <p:nvSpPr>
          <p:cNvPr id="11314" name="Text Box 58"/>
          <p:cNvSpPr txBox="1">
            <a:spLocks noChangeArrowheads="1"/>
          </p:cNvSpPr>
          <p:nvPr/>
        </p:nvSpPr>
        <p:spPr bwMode="auto">
          <a:xfrm>
            <a:off x="859831" y="2892139"/>
            <a:ext cx="10080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A50021"/>
                </a:solidFill>
              </a:rPr>
              <a:t>A x 1345</a:t>
            </a:r>
          </a:p>
        </p:txBody>
      </p:sp>
      <p:sp>
        <p:nvSpPr>
          <p:cNvPr id="11315" name="Text Box 59"/>
          <p:cNvSpPr txBox="1">
            <a:spLocks noChangeArrowheads="1"/>
          </p:cNvSpPr>
          <p:nvPr/>
        </p:nvSpPr>
        <p:spPr bwMode="auto">
          <a:xfrm>
            <a:off x="2521943" y="2879439"/>
            <a:ext cx="12442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3399"/>
                </a:solidFill>
              </a:rPr>
              <a:t>C x 123456</a:t>
            </a:r>
          </a:p>
        </p:txBody>
      </p:sp>
      <p:sp>
        <p:nvSpPr>
          <p:cNvPr id="11316" name="Text Box 60"/>
          <p:cNvSpPr txBox="1">
            <a:spLocks noChangeArrowheads="1"/>
          </p:cNvSpPr>
          <p:nvPr/>
        </p:nvSpPr>
        <p:spPr bwMode="auto">
          <a:xfrm>
            <a:off x="4288831" y="2879439"/>
            <a:ext cx="10166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8000"/>
                </a:solidFill>
              </a:rPr>
              <a:t>D x 2456</a:t>
            </a:r>
          </a:p>
        </p:txBody>
      </p:sp>
      <p:sp>
        <p:nvSpPr>
          <p:cNvPr id="11317" name="Text Box 61"/>
          <p:cNvSpPr txBox="1">
            <a:spLocks noChangeArrowheads="1"/>
          </p:cNvSpPr>
          <p:nvPr/>
        </p:nvSpPr>
        <p:spPr bwMode="auto">
          <a:xfrm>
            <a:off x="5817593" y="2879439"/>
            <a:ext cx="10166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FF9900"/>
                </a:solidFill>
              </a:rPr>
              <a:t>T x 1356</a:t>
            </a:r>
          </a:p>
        </p:txBody>
      </p:sp>
      <p:sp>
        <p:nvSpPr>
          <p:cNvPr id="11318" name="Text Box 62"/>
          <p:cNvSpPr txBox="1">
            <a:spLocks noChangeArrowheads="1"/>
          </p:cNvSpPr>
          <p:nvPr/>
        </p:nvSpPr>
        <p:spPr bwMode="auto">
          <a:xfrm>
            <a:off x="7549556" y="2879439"/>
            <a:ext cx="11769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t>W x 12345</a:t>
            </a:r>
          </a:p>
        </p:txBody>
      </p:sp>
      <p:sp>
        <p:nvSpPr>
          <p:cNvPr id="11320" name="Text Box 71"/>
          <p:cNvSpPr txBox="1">
            <a:spLocks noChangeArrowheads="1"/>
          </p:cNvSpPr>
          <p:nvPr/>
        </p:nvSpPr>
        <p:spPr bwMode="auto">
          <a:xfrm>
            <a:off x="5739155" y="5753970"/>
            <a:ext cx="32800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000">
                <a:cs typeface="Arial" panose="020B0604020202020204" pitchFamily="34" charset="0"/>
              </a:rPr>
              <a:t>Minimum support count = 3</a:t>
            </a:r>
          </a:p>
        </p:txBody>
      </p:sp>
      <p:sp>
        <p:nvSpPr>
          <p:cNvPr id="64" name="Title 1"/>
          <p:cNvSpPr txBox="1">
            <a:spLocks/>
          </p:cNvSpPr>
          <p:nvPr/>
        </p:nvSpPr>
        <p:spPr>
          <a:xfrm>
            <a:off x="821708" y="287555"/>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b="1">
                <a:solidFill>
                  <a:schemeClr val="tx1"/>
                </a:solidFill>
              </a:rPr>
              <a:t>2.2 Thuật toán Eclat</a:t>
            </a:r>
            <a:endParaRPr lang="en-US">
              <a:solidFill>
                <a:schemeClr val="tx1"/>
              </a:solidFill>
            </a:endParaRPr>
          </a:p>
        </p:txBody>
      </p:sp>
      <p:cxnSp>
        <p:nvCxnSpPr>
          <p:cNvPr id="5" name="Straight Arrow Connector 4"/>
          <p:cNvCxnSpPr>
            <a:stCxn id="11268" idx="2"/>
            <a:endCxn id="11314" idx="0"/>
          </p:cNvCxnSpPr>
          <p:nvPr/>
        </p:nvCxnSpPr>
        <p:spPr>
          <a:xfrm flipH="1">
            <a:off x="1363862" y="2176969"/>
            <a:ext cx="3157538" cy="715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1268" idx="2"/>
            <a:endCxn id="11315" idx="0"/>
          </p:cNvCxnSpPr>
          <p:nvPr/>
        </p:nvCxnSpPr>
        <p:spPr>
          <a:xfrm flipH="1">
            <a:off x="3144069" y="2176969"/>
            <a:ext cx="1377331"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1268" idx="2"/>
            <a:endCxn id="11316" idx="0"/>
          </p:cNvCxnSpPr>
          <p:nvPr/>
        </p:nvCxnSpPr>
        <p:spPr>
          <a:xfrm>
            <a:off x="4521400" y="2176969"/>
            <a:ext cx="275744"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1268" idx="2"/>
            <a:endCxn id="11317" idx="0"/>
          </p:cNvCxnSpPr>
          <p:nvPr/>
        </p:nvCxnSpPr>
        <p:spPr>
          <a:xfrm>
            <a:off x="4521400" y="2176969"/>
            <a:ext cx="1804506"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1268" idx="2"/>
            <a:endCxn id="11318" idx="0"/>
          </p:cNvCxnSpPr>
          <p:nvPr/>
        </p:nvCxnSpPr>
        <p:spPr>
          <a:xfrm>
            <a:off x="4521400" y="2176969"/>
            <a:ext cx="3616619"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11314" idx="2"/>
            <a:endCxn id="11271" idx="0"/>
          </p:cNvCxnSpPr>
          <p:nvPr/>
        </p:nvCxnSpPr>
        <p:spPr>
          <a:xfrm flipH="1">
            <a:off x="842369" y="3228689"/>
            <a:ext cx="521493" cy="744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1314" idx="2"/>
            <a:endCxn id="11272" idx="0"/>
          </p:cNvCxnSpPr>
          <p:nvPr/>
        </p:nvCxnSpPr>
        <p:spPr>
          <a:xfrm>
            <a:off x="1363862" y="3228689"/>
            <a:ext cx="452386" cy="744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11314" idx="2"/>
            <a:endCxn id="11273" idx="0"/>
          </p:cNvCxnSpPr>
          <p:nvPr/>
        </p:nvCxnSpPr>
        <p:spPr>
          <a:xfrm>
            <a:off x="1363862" y="3228689"/>
            <a:ext cx="1474442" cy="744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11315" idx="2"/>
            <a:endCxn id="11300" idx="0"/>
          </p:cNvCxnSpPr>
          <p:nvPr/>
        </p:nvCxnSpPr>
        <p:spPr>
          <a:xfrm>
            <a:off x="3144069" y="3217993"/>
            <a:ext cx="709422" cy="755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11315" idx="2"/>
            <a:endCxn id="11299" idx="0"/>
          </p:cNvCxnSpPr>
          <p:nvPr/>
        </p:nvCxnSpPr>
        <p:spPr>
          <a:xfrm>
            <a:off x="3144069" y="3217993"/>
            <a:ext cx="1644459" cy="755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11315" idx="2"/>
            <a:endCxn id="11298" idx="0"/>
          </p:cNvCxnSpPr>
          <p:nvPr/>
        </p:nvCxnSpPr>
        <p:spPr>
          <a:xfrm>
            <a:off x="3144069" y="3217993"/>
            <a:ext cx="2698440" cy="755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11316" idx="2"/>
            <a:endCxn id="11280" idx="0"/>
          </p:cNvCxnSpPr>
          <p:nvPr/>
        </p:nvCxnSpPr>
        <p:spPr>
          <a:xfrm>
            <a:off x="4797144" y="3217993"/>
            <a:ext cx="2115967" cy="755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11317" idx="2"/>
            <a:endCxn id="11284" idx="0"/>
          </p:cNvCxnSpPr>
          <p:nvPr/>
        </p:nvCxnSpPr>
        <p:spPr>
          <a:xfrm>
            <a:off x="6325906" y="3217993"/>
            <a:ext cx="1876255" cy="733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1272" idx="2"/>
            <a:endCxn id="11294" idx="0"/>
          </p:cNvCxnSpPr>
          <p:nvPr/>
        </p:nvCxnSpPr>
        <p:spPr>
          <a:xfrm>
            <a:off x="1816248" y="4281004"/>
            <a:ext cx="1504184" cy="744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1300" idx="2"/>
            <a:endCxn id="11301" idx="0"/>
          </p:cNvCxnSpPr>
          <p:nvPr/>
        </p:nvCxnSpPr>
        <p:spPr>
          <a:xfrm>
            <a:off x="3853491" y="4281004"/>
            <a:ext cx="838541" cy="728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1299" idx="2"/>
            <a:endCxn id="11302" idx="0"/>
          </p:cNvCxnSpPr>
          <p:nvPr/>
        </p:nvCxnSpPr>
        <p:spPr>
          <a:xfrm>
            <a:off x="4788528" y="4281004"/>
            <a:ext cx="1275104" cy="728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1288" idx="2"/>
            <a:endCxn id="11269" idx="0"/>
          </p:cNvCxnSpPr>
          <p:nvPr/>
        </p:nvCxnSpPr>
        <p:spPr>
          <a:xfrm>
            <a:off x="861995" y="5333516"/>
            <a:ext cx="84959" cy="4681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1271" idx="2"/>
            <a:endCxn id="11288" idx="0"/>
          </p:cNvCxnSpPr>
          <p:nvPr/>
        </p:nvCxnSpPr>
        <p:spPr>
          <a:xfrm>
            <a:off x="842369" y="4278027"/>
            <a:ext cx="19626" cy="747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271" idx="2"/>
            <a:endCxn id="11289" idx="0"/>
          </p:cNvCxnSpPr>
          <p:nvPr/>
        </p:nvCxnSpPr>
        <p:spPr>
          <a:xfrm>
            <a:off x="842369" y="4278027"/>
            <a:ext cx="1175206" cy="7318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3710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86604"/>
            <a:ext cx="7765869" cy="1450757"/>
          </a:xfrm>
        </p:spPr>
        <p:txBody>
          <a:bodyPr>
            <a:normAutofit/>
          </a:bodyPr>
          <a:lstStyle/>
          <a:p>
            <a:r>
              <a:rPr lang="en-US" sz="4200" b="1"/>
              <a:t>3. Khai thác tập phổ biến đóng</a:t>
            </a:r>
            <a:endParaRPr lang="en-US" sz="4200"/>
          </a:p>
        </p:txBody>
      </p:sp>
      <p:sp>
        <p:nvSpPr>
          <p:cNvPr id="3" name="Content Placeholder 2"/>
          <p:cNvSpPr>
            <a:spLocks noGrp="1"/>
          </p:cNvSpPr>
          <p:nvPr>
            <p:ph idx="1"/>
          </p:nvPr>
        </p:nvSpPr>
        <p:spPr>
          <a:xfrm>
            <a:off x="822959" y="1763845"/>
            <a:ext cx="7543801" cy="4473179"/>
          </a:xfrm>
        </p:spPr>
        <p:txBody>
          <a:bodyPr>
            <a:noAutofit/>
          </a:bodyPr>
          <a:lstStyle/>
          <a:p>
            <a:pPr algn="just">
              <a:lnSpc>
                <a:spcPct val="110000"/>
              </a:lnSpc>
              <a:buClrTx/>
              <a:buFont typeface="Wingdings" panose="05000000000000000000" pitchFamily="2" charset="2"/>
              <a:buChar char="v"/>
            </a:pPr>
            <a:r>
              <a:rPr lang="en-US" sz="2700" dirty="0"/>
              <a:t>M. J. </a:t>
            </a:r>
            <a:r>
              <a:rPr lang="en-US" sz="2700" dirty="0" err="1"/>
              <a:t>Zaki</a:t>
            </a:r>
            <a:r>
              <a:rPr lang="en-US" sz="2700" dirty="0"/>
              <a:t> </a:t>
            </a:r>
            <a:r>
              <a:rPr lang="en-US" sz="2700" dirty="0" err="1"/>
              <a:t>cùng</a:t>
            </a:r>
            <a:r>
              <a:rPr lang="en-US" sz="2700" dirty="0"/>
              <a:t> </a:t>
            </a:r>
            <a:r>
              <a:rPr lang="en-US" sz="2700" dirty="0" err="1"/>
              <a:t>đồng</a:t>
            </a:r>
            <a:r>
              <a:rPr lang="en-US" sz="2700" dirty="0"/>
              <a:t> </a:t>
            </a:r>
            <a:r>
              <a:rPr lang="en-US" sz="2700" dirty="0" err="1"/>
              <a:t>sự</a:t>
            </a:r>
            <a:r>
              <a:rPr lang="en-US" sz="2700" dirty="0"/>
              <a:t> </a:t>
            </a:r>
            <a:r>
              <a:rPr lang="en-US" sz="2700" dirty="0" err="1"/>
              <a:t>đề</a:t>
            </a:r>
            <a:r>
              <a:rPr lang="en-US" sz="2700" dirty="0"/>
              <a:t> </a:t>
            </a:r>
            <a:r>
              <a:rPr lang="en-US" sz="2700" dirty="0" err="1"/>
              <a:t>xuất</a:t>
            </a:r>
            <a:r>
              <a:rPr lang="en-US" sz="2700" dirty="0"/>
              <a:t> </a:t>
            </a:r>
            <a:r>
              <a:rPr lang="en-US" sz="2700" dirty="0" err="1"/>
              <a:t>Thuật</a:t>
            </a:r>
            <a:r>
              <a:rPr lang="en-US" sz="2700" dirty="0"/>
              <a:t> </a:t>
            </a:r>
            <a:r>
              <a:rPr lang="en-US" sz="2700" dirty="0" err="1"/>
              <a:t>toán</a:t>
            </a:r>
            <a:r>
              <a:rPr lang="en-US" sz="2700" dirty="0"/>
              <a:t> CHARM </a:t>
            </a:r>
            <a:r>
              <a:rPr lang="en-US" sz="2700" dirty="0" err="1"/>
              <a:t>để</a:t>
            </a:r>
            <a:r>
              <a:rPr lang="en-US" sz="2700" dirty="0"/>
              <a:t> </a:t>
            </a:r>
            <a:r>
              <a:rPr lang="en-US" sz="2700" dirty="0" err="1"/>
              <a:t>khai</a:t>
            </a:r>
            <a:r>
              <a:rPr lang="en-US" sz="2700" dirty="0"/>
              <a:t> </a:t>
            </a:r>
            <a:r>
              <a:rPr lang="en-US" sz="2700" dirty="0" err="1"/>
              <a:t>thác</a:t>
            </a:r>
            <a:r>
              <a:rPr lang="en-US" sz="2700" dirty="0"/>
              <a:t> </a:t>
            </a:r>
            <a:r>
              <a:rPr lang="en-US" sz="2700" dirty="0" err="1"/>
              <a:t>những</a:t>
            </a:r>
            <a:r>
              <a:rPr lang="en-US" sz="2700" dirty="0"/>
              <a:t> </a:t>
            </a:r>
            <a:r>
              <a:rPr lang="en-US" sz="2700" dirty="0" err="1"/>
              <a:t>mẫu</a:t>
            </a:r>
            <a:r>
              <a:rPr lang="en-US" sz="2700" dirty="0"/>
              <a:t> </a:t>
            </a:r>
            <a:r>
              <a:rPr lang="en-US" sz="2700" dirty="0" err="1"/>
              <a:t>phổ</a:t>
            </a:r>
            <a:r>
              <a:rPr lang="en-US" sz="2700" dirty="0"/>
              <a:t> </a:t>
            </a:r>
            <a:r>
              <a:rPr lang="en-US" sz="2700" dirty="0" err="1"/>
              <a:t>biến</a:t>
            </a:r>
            <a:r>
              <a:rPr lang="en-US" sz="2700" dirty="0"/>
              <a:t> </a:t>
            </a:r>
            <a:r>
              <a:rPr lang="en-US" sz="2700" dirty="0" err="1"/>
              <a:t>đóng</a:t>
            </a:r>
            <a:r>
              <a:rPr lang="en-US" sz="2700" dirty="0"/>
              <a:t>.</a:t>
            </a:r>
          </a:p>
          <a:p>
            <a:pPr algn="just">
              <a:lnSpc>
                <a:spcPct val="110000"/>
              </a:lnSpc>
              <a:buClrTx/>
              <a:buFont typeface="Wingdings" panose="05000000000000000000" pitchFamily="2" charset="2"/>
              <a:buChar char="v"/>
            </a:pPr>
            <a:r>
              <a:rPr lang="en-US" sz="2700" dirty="0"/>
              <a:t> </a:t>
            </a:r>
            <a:r>
              <a:rPr lang="en-US" sz="2700" dirty="0" err="1"/>
              <a:t>Thuật</a:t>
            </a:r>
            <a:r>
              <a:rPr lang="en-US" sz="2700" dirty="0"/>
              <a:t> </a:t>
            </a:r>
            <a:r>
              <a:rPr lang="en-US" sz="2700" dirty="0" err="1"/>
              <a:t>toán</a:t>
            </a:r>
            <a:r>
              <a:rPr lang="en-US" sz="2700" dirty="0"/>
              <a:t> </a:t>
            </a:r>
            <a:r>
              <a:rPr lang="en-US" sz="2700" dirty="0" err="1"/>
              <a:t>sử</a:t>
            </a:r>
            <a:r>
              <a:rPr lang="en-US" sz="2700" dirty="0"/>
              <a:t> </a:t>
            </a:r>
            <a:r>
              <a:rPr lang="en-US" sz="2700" dirty="0" err="1"/>
              <a:t>dụng</a:t>
            </a:r>
            <a:r>
              <a:rPr lang="en-US" sz="2700" dirty="0"/>
              <a:t> </a:t>
            </a:r>
            <a:r>
              <a:rPr lang="en-US" sz="2700" b="1" i="1" dirty="0" err="1"/>
              <a:t>tidset</a:t>
            </a:r>
            <a:r>
              <a:rPr lang="en-US" sz="2700" dirty="0"/>
              <a:t> </a:t>
            </a:r>
            <a:r>
              <a:rPr lang="en-US" sz="2700" dirty="0" err="1"/>
              <a:t>và</a:t>
            </a:r>
            <a:r>
              <a:rPr lang="en-US" sz="2700" dirty="0"/>
              <a:t> </a:t>
            </a:r>
            <a:r>
              <a:rPr lang="en-US" sz="2700" b="1" i="1" dirty="0" err="1"/>
              <a:t>duyệt</a:t>
            </a:r>
            <a:r>
              <a:rPr lang="en-US" sz="2700" b="1" i="1" dirty="0"/>
              <a:t> </a:t>
            </a:r>
            <a:r>
              <a:rPr lang="en-US" sz="2700" b="1" i="1" dirty="0" err="1"/>
              <a:t>theo</a:t>
            </a:r>
            <a:r>
              <a:rPr lang="en-US" sz="2700" b="1" i="1" dirty="0"/>
              <a:t> </a:t>
            </a:r>
            <a:r>
              <a:rPr lang="en-US" sz="2700" b="1" i="1" dirty="0" err="1"/>
              <a:t>chiều</a:t>
            </a:r>
            <a:r>
              <a:rPr lang="en-US" sz="2700" b="1" i="1" dirty="0"/>
              <a:t> </a:t>
            </a:r>
            <a:r>
              <a:rPr lang="en-US" sz="2700" b="1" i="1" dirty="0" err="1"/>
              <a:t>sâu</a:t>
            </a:r>
            <a:r>
              <a:rPr lang="en-US" sz="2700" b="1" i="1" dirty="0"/>
              <a:t> </a:t>
            </a:r>
            <a:r>
              <a:rPr lang="en-US" sz="2700" b="1" i="1" dirty="0" err="1"/>
              <a:t>trước</a:t>
            </a:r>
            <a:r>
              <a:rPr lang="en-US" sz="2700" dirty="0"/>
              <a:t> </a:t>
            </a:r>
            <a:r>
              <a:rPr lang="en-US" sz="2700" dirty="0" err="1"/>
              <a:t>tương</a:t>
            </a:r>
            <a:r>
              <a:rPr lang="en-US" sz="2700" dirty="0"/>
              <a:t> </a:t>
            </a:r>
            <a:r>
              <a:rPr lang="en-US" sz="2700" dirty="0" err="1"/>
              <a:t>tự</a:t>
            </a:r>
            <a:r>
              <a:rPr lang="en-US" sz="2700" dirty="0"/>
              <a:t> </a:t>
            </a:r>
            <a:r>
              <a:rPr lang="en-US" sz="2700" dirty="0" err="1"/>
              <a:t>như</a:t>
            </a:r>
            <a:r>
              <a:rPr lang="en-US" sz="2700" dirty="0"/>
              <a:t> </a:t>
            </a:r>
            <a:r>
              <a:rPr lang="en-US" sz="2700" dirty="0" err="1"/>
              <a:t>thuật</a:t>
            </a:r>
            <a:r>
              <a:rPr lang="en-US" sz="2700" dirty="0"/>
              <a:t> </a:t>
            </a:r>
            <a:r>
              <a:rPr lang="en-US" sz="2700" dirty="0" err="1"/>
              <a:t>toán</a:t>
            </a:r>
            <a:r>
              <a:rPr lang="en-US" sz="2700" dirty="0"/>
              <a:t> </a:t>
            </a:r>
            <a:r>
              <a:rPr lang="en-US" sz="2700" dirty="0" err="1"/>
              <a:t>Eclat</a:t>
            </a:r>
            <a:r>
              <a:rPr lang="en-US" sz="2700" dirty="0"/>
              <a:t>.</a:t>
            </a:r>
          </a:p>
          <a:p>
            <a:pPr algn="just">
              <a:lnSpc>
                <a:spcPct val="110000"/>
              </a:lnSpc>
              <a:buClrTx/>
              <a:buFont typeface="Wingdings" panose="05000000000000000000" pitchFamily="2" charset="2"/>
              <a:buChar char="v"/>
            </a:pPr>
            <a:r>
              <a:rPr lang="en-US" sz="2700" dirty="0"/>
              <a:t> </a:t>
            </a:r>
            <a:r>
              <a:rPr lang="en-US" sz="2700" dirty="0" err="1"/>
              <a:t>Thuật</a:t>
            </a:r>
            <a:r>
              <a:rPr lang="en-US" sz="2700" dirty="0"/>
              <a:t> </a:t>
            </a:r>
            <a:r>
              <a:rPr lang="en-US" sz="2700" dirty="0" err="1"/>
              <a:t>toán</a:t>
            </a:r>
            <a:r>
              <a:rPr lang="en-US" sz="2700" dirty="0"/>
              <a:t> </a:t>
            </a:r>
            <a:r>
              <a:rPr lang="en-US" sz="2700" dirty="0" err="1"/>
              <a:t>áp</a:t>
            </a:r>
            <a:r>
              <a:rPr lang="en-US" sz="2700" dirty="0"/>
              <a:t> </a:t>
            </a:r>
            <a:r>
              <a:rPr lang="en-US" sz="2700" dirty="0" err="1"/>
              <a:t>dụng</a:t>
            </a:r>
            <a:r>
              <a:rPr lang="en-US" sz="2700" dirty="0"/>
              <a:t> </a:t>
            </a:r>
            <a:r>
              <a:rPr lang="en-US" sz="2700" dirty="0" err="1"/>
              <a:t>một</a:t>
            </a:r>
            <a:r>
              <a:rPr lang="en-US" sz="2700" dirty="0"/>
              <a:t> </a:t>
            </a:r>
            <a:r>
              <a:rPr lang="en-US" sz="2700" dirty="0" err="1"/>
              <a:t>số</a:t>
            </a:r>
            <a:r>
              <a:rPr lang="en-US" sz="2700" dirty="0"/>
              <a:t> </a:t>
            </a:r>
            <a:r>
              <a:rPr lang="en-US" sz="2700" dirty="0" err="1"/>
              <a:t>cải</a:t>
            </a:r>
            <a:r>
              <a:rPr lang="en-US" sz="2700" dirty="0"/>
              <a:t> </a:t>
            </a:r>
            <a:r>
              <a:rPr lang="en-US" sz="2700" dirty="0" err="1"/>
              <a:t>tiến</a:t>
            </a:r>
            <a:r>
              <a:rPr lang="en-US" sz="2700" dirty="0"/>
              <a:t> </a:t>
            </a:r>
            <a:r>
              <a:rPr lang="en-US" sz="2700" dirty="0" err="1"/>
              <a:t>để</a:t>
            </a:r>
            <a:r>
              <a:rPr lang="en-US" sz="2700" dirty="0"/>
              <a:t> </a:t>
            </a:r>
            <a:r>
              <a:rPr lang="en-US" sz="2700" dirty="0" err="1"/>
              <a:t>cắt</a:t>
            </a:r>
            <a:r>
              <a:rPr lang="en-US" sz="2700" dirty="0"/>
              <a:t> </a:t>
            </a:r>
            <a:r>
              <a:rPr lang="en-US" sz="2700" dirty="0" err="1"/>
              <a:t>tỉa</a:t>
            </a:r>
            <a:r>
              <a:rPr lang="en-US" sz="2700" dirty="0"/>
              <a:t> </a:t>
            </a:r>
            <a:r>
              <a:rPr lang="en-US" sz="2700" dirty="0" err="1"/>
              <a:t>bớt</a:t>
            </a:r>
            <a:r>
              <a:rPr lang="en-US" sz="2700" dirty="0"/>
              <a:t> </a:t>
            </a:r>
            <a:r>
              <a:rPr lang="en-US" sz="2700" dirty="0" err="1"/>
              <a:t>các</a:t>
            </a:r>
            <a:r>
              <a:rPr lang="en-US" sz="2700" dirty="0"/>
              <a:t> </a:t>
            </a:r>
            <a:r>
              <a:rPr lang="en-US" sz="2700" dirty="0" err="1"/>
              <a:t>tập</a:t>
            </a:r>
            <a:r>
              <a:rPr lang="en-US" sz="2700" dirty="0"/>
              <a:t> </a:t>
            </a:r>
            <a:r>
              <a:rPr lang="en-US" sz="2700" dirty="0" err="1"/>
              <a:t>hạng</a:t>
            </a:r>
            <a:r>
              <a:rPr lang="en-US" sz="2700" dirty="0"/>
              <a:t> </a:t>
            </a:r>
            <a:r>
              <a:rPr lang="en-US" sz="2700" dirty="0" err="1"/>
              <a:t>mục</a:t>
            </a:r>
            <a:r>
              <a:rPr lang="en-US" sz="2700" dirty="0"/>
              <a:t> </a:t>
            </a:r>
            <a:r>
              <a:rPr lang="en-US" sz="2700" dirty="0" err="1"/>
              <a:t>không</a:t>
            </a:r>
            <a:r>
              <a:rPr lang="en-US" sz="2700" dirty="0"/>
              <a:t> </a:t>
            </a:r>
            <a:r>
              <a:rPr lang="en-US" sz="2700" dirty="0" err="1"/>
              <a:t>phổ</a:t>
            </a:r>
            <a:r>
              <a:rPr lang="en-US" sz="2700" dirty="0"/>
              <a:t> </a:t>
            </a:r>
            <a:r>
              <a:rPr lang="en-US" sz="2700" dirty="0" err="1"/>
              <a:t>biến</a:t>
            </a:r>
            <a:r>
              <a:rPr lang="en-US" sz="2700" dirty="0"/>
              <a:t> </a:t>
            </a:r>
            <a:r>
              <a:rPr lang="en-US" sz="2700" dirty="0" err="1"/>
              <a:t>và</a:t>
            </a:r>
            <a:r>
              <a:rPr lang="en-US" sz="2700" dirty="0"/>
              <a:t> </a:t>
            </a:r>
            <a:r>
              <a:rPr lang="en-US" sz="2700" dirty="0" err="1"/>
              <a:t>tìm</a:t>
            </a:r>
            <a:r>
              <a:rPr lang="en-US" sz="2700" dirty="0"/>
              <a:t> </a:t>
            </a:r>
            <a:r>
              <a:rPr lang="en-US" sz="2700" dirty="0" err="1"/>
              <a:t>tập</a:t>
            </a:r>
            <a:r>
              <a:rPr lang="en-US" sz="2700" dirty="0"/>
              <a:t> </a:t>
            </a:r>
            <a:r>
              <a:rPr lang="en-US" sz="2700" dirty="0" err="1"/>
              <a:t>đóng</a:t>
            </a:r>
            <a:r>
              <a:rPr lang="en-US" sz="2700" dirty="0"/>
              <a:t> </a:t>
            </a:r>
            <a:r>
              <a:rPr lang="en-US" sz="2700" dirty="0" err="1"/>
              <a:t>bằng</a:t>
            </a:r>
            <a:r>
              <a:rPr lang="en-US" sz="2700" dirty="0"/>
              <a:t> </a:t>
            </a:r>
            <a:r>
              <a:rPr lang="en-US" sz="2700" dirty="0" err="1"/>
              <a:t>phương</a:t>
            </a:r>
            <a:r>
              <a:rPr lang="en-US" sz="2700" dirty="0"/>
              <a:t> </a:t>
            </a:r>
            <a:r>
              <a:rPr lang="en-US" sz="2700" dirty="0" err="1"/>
              <a:t>pháp</a:t>
            </a:r>
            <a:r>
              <a:rPr lang="en-US" sz="2700" dirty="0"/>
              <a:t> </a:t>
            </a:r>
            <a:r>
              <a:rPr lang="en-US" sz="2700" dirty="0" err="1"/>
              <a:t>dự</a:t>
            </a:r>
            <a:r>
              <a:rPr lang="en-US" sz="2700" dirty="0"/>
              <a:t> </a:t>
            </a:r>
            <a:r>
              <a:rPr lang="en-US" sz="2700" dirty="0" err="1"/>
              <a:t>trên</a:t>
            </a:r>
            <a:r>
              <a:rPr lang="en-US" sz="2700" dirty="0"/>
              <a:t> </a:t>
            </a:r>
            <a:r>
              <a:rPr lang="en-US" sz="2700" dirty="0" err="1"/>
              <a:t>mối</a:t>
            </a:r>
            <a:r>
              <a:rPr lang="en-US" sz="2700" dirty="0"/>
              <a:t> </a:t>
            </a:r>
            <a:r>
              <a:rPr lang="en-US" sz="2700" dirty="0" err="1"/>
              <a:t>quan</a:t>
            </a:r>
            <a:r>
              <a:rPr lang="en-US" sz="2700" dirty="0"/>
              <a:t> </a:t>
            </a:r>
            <a:r>
              <a:rPr lang="en-US" sz="2700" dirty="0" err="1"/>
              <a:t>hệ</a:t>
            </a:r>
            <a:r>
              <a:rPr lang="en-US" sz="2700" dirty="0"/>
              <a:t> </a:t>
            </a:r>
            <a:r>
              <a:rPr lang="en-US" sz="2700" dirty="0" err="1"/>
              <a:t>của</a:t>
            </a:r>
            <a:r>
              <a:rPr lang="en-US" sz="2700" dirty="0"/>
              <a:t> </a:t>
            </a:r>
            <a:r>
              <a:rPr lang="en-US" sz="2700" dirty="0" err="1"/>
              <a:t>các</a:t>
            </a:r>
            <a:r>
              <a:rPr lang="en-US" sz="2700" dirty="0"/>
              <a:t> </a:t>
            </a:r>
            <a:r>
              <a:rPr lang="en-US" sz="2700" dirty="0" err="1"/>
              <a:t>tập</a:t>
            </a:r>
            <a:r>
              <a:rPr lang="en-US" sz="2700" dirty="0"/>
              <a:t> </a:t>
            </a:r>
            <a:r>
              <a:rPr lang="en-US" sz="2700" dirty="0" err="1"/>
              <a:t>hạng</a:t>
            </a:r>
            <a:r>
              <a:rPr lang="en-US" sz="2700" dirty="0"/>
              <a:t> </a:t>
            </a:r>
            <a:r>
              <a:rPr lang="en-US" sz="2700" dirty="0" err="1"/>
              <a:t>mục</a:t>
            </a:r>
            <a:r>
              <a:rPr lang="en-US" sz="2700" dirty="0"/>
              <a:t>.</a:t>
            </a:r>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28</a:t>
            </a:fld>
            <a:endParaRPr lang="en-US"/>
          </a:p>
        </p:txBody>
      </p:sp>
    </p:spTree>
    <p:extLst>
      <p:ext uri="{BB962C8B-B14F-4D97-AF65-F5344CB8AC3E}">
        <p14:creationId xmlns:p14="http://schemas.microsoft.com/office/powerpoint/2010/main" val="3036875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2067697" y="1771136"/>
            <a:ext cx="5725298" cy="2196523"/>
          </a:xfrm>
          <a:prstGeom prst="rect">
            <a:avLst/>
          </a:prstGeom>
        </p:spPr>
      </p:pic>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E5DE243-A8A4-4A4B-869C-8FDBC7E4D224}" type="datetime1">
              <a:rPr kumimoji="0" lang="en-US" sz="11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11/4/2022</a:t>
            </a:fld>
            <a:endParaRPr kumimoji="0" lang="en-US" sz="11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all"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Bộ môn khoa học máy tính</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828B6B-8E55-4AAA-B081-195633192144}" type="slidenum">
              <a:rPr kumimoji="0" lang="en-US" sz="11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1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0" name="Rectangle 9"/>
          <p:cNvSpPr/>
          <p:nvPr/>
        </p:nvSpPr>
        <p:spPr>
          <a:xfrm>
            <a:off x="1902941" y="3967659"/>
            <a:ext cx="5852504" cy="2885405"/>
          </a:xfrm>
          <a:prstGeom prst="rect">
            <a:avLst/>
          </a:prstGeom>
        </p:spPr>
        <p:txBody>
          <a:bodyPr wrap="square">
            <a:spAutoFit/>
          </a:bodyPr>
          <a:lstStyle/>
          <a:p>
            <a:pPr marL="271463" marR="0" lvl="0" indent="-42863" algn="just" defTabSz="914400" rtl="0" eaLnBrk="1" fontAlgn="auto" latinLnBrk="0" hangingPunct="1">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Định lý 1: Đặt X</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t(X</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và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25000" noProof="0" dirty="0" err="1">
                <a:ln>
                  <a:noFill/>
                </a:ln>
                <a:solidFill>
                  <a:prstClr val="black"/>
                </a:solidFill>
                <a:effectLst/>
                <a:uLnTx/>
                <a:uFillTx/>
                <a:latin typeface="Calibri" panose="020F0502020204030204"/>
                <a:ea typeface="+mn-ea"/>
                <a:cs typeface="+mn-cs"/>
              </a:rPr>
              <a:t>j</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t(</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25000" noProof="0" dirty="0" err="1">
                <a:ln>
                  <a:noFill/>
                </a:ln>
                <a:solidFill>
                  <a:prstClr val="black"/>
                </a:solidFill>
                <a:effectLst/>
                <a:uLnTx/>
                <a:uFillTx/>
                <a:latin typeface="Calibri" panose="020F0502020204030204"/>
                <a:ea typeface="+mn-ea"/>
                <a:cs typeface="+mn-cs"/>
              </a:rPr>
              <a:t>j</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là hai thành viên bất kỳ của một lớp [P]. Bốn thuộc tính sau là:</a:t>
            </a:r>
          </a:p>
          <a:p>
            <a:pPr marL="0" marR="0" lvl="0" indent="228600" algn="just"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Nếu t(Xi) = t(</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Xj</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thì c(Xi)= c(</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Xj</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c(Xi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Xj</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28600" marR="0" lvl="0" indent="0" algn="just"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 Nếu t(Xi)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Xj</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thì c(Xi)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Xj</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nhưng c(Xi)= c(Xi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Xj</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28600" marR="0" lvl="0" indent="0" algn="just"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 Nếu t(Xi)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Xj</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thì c(Xi)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Xj</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nhưng c(</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Xj</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c(Xi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Xj</a:t>
            </a:r>
            <a:r>
              <a:rPr kumimoji="0" lang="en-US" sz="13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a:t>
            </a:r>
          </a:p>
          <a:p>
            <a:pPr marL="228600" marR="0" lvl="0" indent="0" algn="just"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a:t>
            </a:r>
            <a:r>
              <a:rPr kumimoji="0" lang="en-US" sz="13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Nếu t(Xi)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Xj</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)và t(</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Xj</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t(Xi), thì c(Xi)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Xj</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c(Xi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Xj</a:t>
            </a:r>
            <a:endParaRPr kumimoji="0" lang="en-US" sz="13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228600" marR="0" lvl="0" indent="0" algn="just" defTabSz="914400" rtl="0" eaLnBrk="1" fontAlgn="auto" latinLnBrk="0" hangingPunct="1">
              <a:lnSpc>
                <a:spcPct val="15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271463"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p:cNvSpPr txBox="1"/>
          <p:nvPr/>
        </p:nvSpPr>
        <p:spPr>
          <a:xfrm>
            <a:off x="848987" y="923453"/>
            <a:ext cx="6944008" cy="720197"/>
          </a:xfrm>
          <a:prstGeom prst="rect">
            <a:avLst/>
          </a:prstGeom>
          <a:noFill/>
        </p:spPr>
        <p:txBody>
          <a:bodyPr wrap="square" rtlCol="0">
            <a:spAutoFit/>
          </a:bodyPr>
          <a:lstStyle/>
          <a:p>
            <a:pPr>
              <a:lnSpc>
                <a:spcPct val="85000"/>
              </a:lnSpc>
              <a:spcBef>
                <a:spcPct val="0"/>
              </a:spcBef>
            </a:pPr>
            <a:r>
              <a:rPr lang="en-US" sz="4800" b="1" spc="-50" dirty="0">
                <a:latin typeface="Arial" panose="020B0604020202020204" pitchFamily="34" charset="0"/>
                <a:ea typeface="+mj-ea"/>
                <a:cs typeface="Arial" panose="020B0604020202020204" pitchFamily="34" charset="0"/>
              </a:rPr>
              <a:t>3. Thuật toán Charm</a:t>
            </a:r>
          </a:p>
        </p:txBody>
      </p:sp>
    </p:spTree>
    <p:extLst>
      <p:ext uri="{BB962C8B-B14F-4D97-AF65-F5344CB8AC3E}">
        <p14:creationId xmlns:p14="http://schemas.microsoft.com/office/powerpoint/2010/main" val="112118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1. </a:t>
            </a:r>
            <a:r>
              <a:rPr lang="en-US" b="1" err="1"/>
              <a:t>Các</a:t>
            </a:r>
            <a:r>
              <a:rPr lang="en-US" b="1"/>
              <a:t> </a:t>
            </a:r>
            <a:r>
              <a:rPr lang="en-US" b="1" err="1"/>
              <a:t>khái</a:t>
            </a:r>
            <a:r>
              <a:rPr lang="en-US" b="1"/>
              <a:t> </a:t>
            </a:r>
            <a:r>
              <a:rPr lang="en-US" b="1" err="1"/>
              <a:t>niệm</a:t>
            </a:r>
            <a:endParaRPr lang="en-US" b="1"/>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22960" y="1845733"/>
                <a:ext cx="7543800" cy="4486827"/>
              </a:xfrm>
            </p:spPr>
            <p:txBody>
              <a:bodyPr>
                <a:noAutofit/>
              </a:bodyPr>
              <a:lstStyle/>
              <a:p>
                <a:pPr algn="just">
                  <a:lnSpc>
                    <a:spcPct val="100000"/>
                  </a:lnSpc>
                  <a:buClrTx/>
                  <a:buFont typeface="Wingdings" panose="05000000000000000000" pitchFamily="2" charset="2"/>
                  <a:buChar char="v"/>
                </a:pPr>
                <a:r>
                  <a:rPr lang="en-US" sz="2800" dirty="0"/>
                  <a:t> </a:t>
                </a:r>
                <a:r>
                  <a:rPr lang="en-US" sz="2800" b="1" i="1" dirty="0"/>
                  <a:t>Item</a:t>
                </a:r>
                <a:r>
                  <a:rPr lang="en-US" sz="2800" dirty="0"/>
                  <a:t>: Cho </a:t>
                </a:r>
                <a:r>
                  <a:rPr lang="en-US" sz="2800" i="1" dirty="0">
                    <a:latin typeface="Times New Roman" panose="02020603050405020304" pitchFamily="18" charset="0"/>
                    <a:cs typeface="Times New Roman" panose="02020603050405020304" pitchFamily="18" charset="0"/>
                  </a:rPr>
                  <a:t>I</a:t>
                </a:r>
                <a:r>
                  <a:rPr lang="en-US" sz="2800" dirty="0"/>
                  <a:t> </a:t>
                </a:r>
                <a:r>
                  <a:rPr lang="en-US" sz="2800" dirty="0" err="1"/>
                  <a:t>là</a:t>
                </a:r>
                <a:r>
                  <a:rPr lang="en-US" sz="2800" dirty="0"/>
                  <a:t> </a:t>
                </a:r>
                <a:r>
                  <a:rPr lang="en-US" sz="2800" dirty="0" err="1"/>
                  <a:t>một</a:t>
                </a:r>
                <a:r>
                  <a:rPr lang="en-US" sz="2800" dirty="0"/>
                  <a:t> </a:t>
                </a:r>
                <a:r>
                  <a:rPr lang="en-US" sz="2800" dirty="0" err="1"/>
                  <a:t>tập</a:t>
                </a:r>
                <a:r>
                  <a:rPr lang="en-US" sz="2800" dirty="0"/>
                  <a:t> </a:t>
                </a:r>
                <a:r>
                  <a:rPr lang="en-US" sz="2800" dirty="0" err="1"/>
                  <a:t>các</a:t>
                </a:r>
                <a:r>
                  <a:rPr lang="en-US" sz="2800" dirty="0"/>
                  <a:t> </a:t>
                </a:r>
                <a:r>
                  <a:rPr lang="en-US" sz="2800" dirty="0" err="1"/>
                  <a:t>thuộc</a:t>
                </a:r>
                <a:r>
                  <a:rPr lang="en-US" sz="2800" dirty="0"/>
                  <a:t> </a:t>
                </a:r>
                <a:r>
                  <a:rPr lang="en-US" sz="2800" dirty="0" err="1"/>
                  <a:t>tính</a:t>
                </a:r>
                <a:r>
                  <a:rPr lang="en-US" sz="2800" dirty="0"/>
                  <a:t> </a:t>
                </a:r>
                <a:r>
                  <a:rPr lang="en-US" sz="2800" dirty="0" err="1"/>
                  <a:t>nhị</a:t>
                </a:r>
                <a:r>
                  <a:rPr lang="en-US" sz="2800" dirty="0"/>
                  <a:t> </a:t>
                </a:r>
                <a:r>
                  <a:rPr lang="en-US" sz="2800" dirty="0" err="1"/>
                  <a:t>phân</a:t>
                </a:r>
                <a:r>
                  <a:rPr lang="en-US" sz="2800" dirty="0"/>
                  <a:t>. Cho </a:t>
                </a:r>
                <a:r>
                  <a:rPr lang="en-US" sz="2800" i="1" dirty="0">
                    <a:latin typeface="Times New Roman" panose="02020603050405020304" pitchFamily="18" charset="0"/>
                    <a:cs typeface="Times New Roman" panose="02020603050405020304" pitchFamily="18" charset="0"/>
                  </a:rPr>
                  <a:t>I = </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I</a:t>
                </a:r>
                <a:r>
                  <a:rPr lang="en-US" sz="2800" i="1" baseline="-25000" dirty="0">
                    <a:latin typeface="Times New Roman" panose="02020603050405020304" pitchFamily="18" charset="0"/>
                    <a:cs typeface="Times New Roman" panose="02020603050405020304" pitchFamily="18" charset="0"/>
                  </a:rPr>
                  <a:t>1</a:t>
                </a:r>
                <a:r>
                  <a:rPr lang="en-US" sz="2800" i="1" dirty="0">
                    <a:latin typeface="Times New Roman" panose="02020603050405020304" pitchFamily="18" charset="0"/>
                    <a:cs typeface="Times New Roman" panose="02020603050405020304" pitchFamily="18" charset="0"/>
                  </a:rPr>
                  <a:t>, I</a:t>
                </a:r>
                <a:r>
                  <a:rPr lang="en-US" sz="2800" i="1" baseline="-25000" dirty="0">
                    <a:latin typeface="Times New Roman" panose="02020603050405020304" pitchFamily="18" charset="0"/>
                    <a:cs typeface="Times New Roman" panose="02020603050405020304" pitchFamily="18" charset="0"/>
                  </a:rPr>
                  <a:t>2</a:t>
                </a:r>
                <a:r>
                  <a:rPr lang="en-US" sz="2800" i="1" dirty="0">
                    <a:latin typeface="Times New Roman" panose="02020603050405020304" pitchFamily="18" charset="0"/>
                    <a:cs typeface="Times New Roman" panose="02020603050405020304" pitchFamily="18" charset="0"/>
                  </a:rPr>
                  <a:t>, …, </a:t>
                </a:r>
                <a:r>
                  <a:rPr lang="en-US" sz="2800" i="1" dirty="0" err="1">
                    <a:latin typeface="Times New Roman" panose="02020603050405020304" pitchFamily="18" charset="0"/>
                    <a:cs typeface="Times New Roman" panose="02020603050405020304" pitchFamily="18" charset="0"/>
                  </a:rPr>
                  <a:t>I</a:t>
                </a:r>
                <a:r>
                  <a:rPr lang="en-US" sz="2800" i="1" baseline="-25000" dirty="0" err="1">
                    <a:latin typeface="Times New Roman" panose="02020603050405020304" pitchFamily="18" charset="0"/>
                    <a:cs typeface="Times New Roman" panose="02020603050405020304" pitchFamily="18" charset="0"/>
                  </a:rPr>
                  <a:t>m</a:t>
                </a:r>
                <a:r>
                  <a:rPr lang="en-US" sz="2800" dirty="0">
                    <a:latin typeface="Times New Roman" panose="02020603050405020304" pitchFamily="18" charset="0"/>
                    <a:cs typeface="Times New Roman" panose="02020603050405020304" pitchFamily="18" charset="0"/>
                  </a:rPr>
                  <a:t>}, </a:t>
                </a:r>
                <a:r>
                  <a:rPr lang="en-US" sz="2800" dirty="0" err="1"/>
                  <a:t>mỗi</a:t>
                </a:r>
                <a:r>
                  <a:rPr lang="en-US" sz="2800" dirty="0"/>
                  <a:t> </a:t>
                </a:r>
                <a:r>
                  <a:rPr lang="en-US" sz="2800" i="1" dirty="0" err="1">
                    <a:latin typeface="Times New Roman" panose="02020603050405020304" pitchFamily="18" charset="0"/>
                    <a:cs typeface="Times New Roman" panose="02020603050405020304" pitchFamily="18" charset="0"/>
                  </a:rPr>
                  <a:t>I</a:t>
                </a:r>
                <a:r>
                  <a:rPr lang="en-US" sz="2800" i="1" baseline="-25000" dirty="0" err="1">
                    <a:latin typeface="Times New Roman" panose="02020603050405020304" pitchFamily="18" charset="0"/>
                    <a:cs typeface="Times New Roman" panose="02020603050405020304" pitchFamily="18" charset="0"/>
                  </a:rPr>
                  <a:t>m</a:t>
                </a:r>
                <a:r>
                  <a:rPr lang="en-US" sz="2800" dirty="0"/>
                  <a:t> </a:t>
                </a:r>
                <a:r>
                  <a:rPr lang="en-US" sz="2800" dirty="0" err="1"/>
                  <a:t>là</a:t>
                </a:r>
                <a:r>
                  <a:rPr lang="en-US" sz="2800" dirty="0"/>
                  <a:t> </a:t>
                </a:r>
                <a:r>
                  <a:rPr lang="en-US" sz="2800" dirty="0" err="1"/>
                  <a:t>một</a:t>
                </a:r>
                <a:r>
                  <a:rPr lang="en-US" sz="2800" dirty="0"/>
                  <a:t> item</a:t>
                </a:r>
                <a:r>
                  <a:rPr lang="en-US" sz="2800" dirty="0">
                    <a:latin typeface="Times New Roman" panose="02020603050405020304" pitchFamily="18" charset="0"/>
                    <a:cs typeface="Times New Roman" panose="02020603050405020304" pitchFamily="18" charset="0"/>
                  </a:rPr>
                  <a:t>.</a:t>
                </a:r>
              </a:p>
              <a:p>
                <a:pPr algn="just">
                  <a:lnSpc>
                    <a:spcPct val="100000"/>
                  </a:lnSpc>
                  <a:buClrTx/>
                  <a:buFont typeface="Wingdings" panose="05000000000000000000" pitchFamily="2" charset="2"/>
                  <a:buChar char="v"/>
                </a:pPr>
                <a:r>
                  <a:rPr lang="en-US" sz="2800" dirty="0"/>
                  <a:t> </a:t>
                </a:r>
                <a:r>
                  <a:rPr lang="en-US" sz="2800" b="1" i="1" dirty="0"/>
                  <a:t>Itemset</a:t>
                </a:r>
                <a:r>
                  <a:rPr lang="en-US" sz="2800" dirty="0"/>
                  <a:t>: </a:t>
                </a:r>
                <a:r>
                  <a:rPr lang="en-US" sz="2800" dirty="0" err="1"/>
                  <a:t>Một</a:t>
                </a:r>
                <a:r>
                  <a:rPr lang="en-US" sz="2800" dirty="0"/>
                  <a:t> </a:t>
                </a:r>
                <a:r>
                  <a:rPr lang="en-US" sz="2800" dirty="0" err="1"/>
                  <a:t>tập</a:t>
                </a:r>
                <a:r>
                  <a:rPr lang="en-US" sz="2800" dirty="0"/>
                  <a:t> con </a:t>
                </a:r>
                <a14:m>
                  <m:oMath xmlns:m="http://schemas.openxmlformats.org/officeDocument/2006/math">
                    <m:r>
                      <a:rPr lang="en-US" sz="2800" i="1">
                        <a:latin typeface="Cambria Math" panose="02040503050406030204" pitchFamily="18" charset="0"/>
                        <a:ea typeface="Cambria Math" panose="02040503050406030204" pitchFamily="18" charset="0"/>
                      </a:rPr>
                      <m:t>𝑋</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𝐼</m:t>
                    </m:r>
                    <m:r>
                      <a:rPr lang="en-US" sz="2800" b="0" i="1" smtClean="0">
                        <a:latin typeface="Cambria Math" panose="02040503050406030204" pitchFamily="18" charset="0"/>
                        <a:ea typeface="Cambria Math" panose="02040503050406030204" pitchFamily="18" charset="0"/>
                      </a:rPr>
                      <m:t> </m:t>
                    </m:r>
                  </m:oMath>
                </a14:m>
                <a:r>
                  <a:rPr lang="en-US" sz="2800" dirty="0"/>
                  <a:t> </a:t>
                </a:r>
                <a:r>
                  <a:rPr lang="en-US" sz="2800" dirty="0" err="1">
                    <a:ea typeface="Cambria Math" panose="02040503050406030204" pitchFamily="18" charset="0"/>
                  </a:rPr>
                  <a:t>là</a:t>
                </a:r>
                <a:r>
                  <a:rPr lang="en-US" sz="2800" dirty="0">
                    <a:ea typeface="Cambria Math" panose="02040503050406030204" pitchFamily="18" charset="0"/>
                  </a:rPr>
                  <a:t>  </a:t>
                </a:r>
                <a:r>
                  <a:rPr lang="en-US" sz="2800" dirty="0" err="1">
                    <a:ea typeface="Cambria Math" panose="02040503050406030204" pitchFamily="18" charset="0"/>
                  </a:rPr>
                  <a:t>tập</a:t>
                </a:r>
                <a:r>
                  <a:rPr lang="en-US" sz="2800" dirty="0">
                    <a:ea typeface="Cambria Math" panose="02040503050406030204" pitchFamily="18" charset="0"/>
                  </a:rPr>
                  <a:t> </a:t>
                </a:r>
                <a:r>
                  <a:rPr lang="en-US" sz="2800" b="1" i="1" dirty="0">
                    <a:ea typeface="Cambria Math" panose="02040503050406030204" pitchFamily="18" charset="0"/>
                  </a:rPr>
                  <a:t>items.</a:t>
                </a:r>
              </a:p>
              <a:p>
                <a:pPr algn="just">
                  <a:lnSpc>
                    <a:spcPct val="100000"/>
                  </a:lnSpc>
                  <a:buClrTx/>
                  <a:buFont typeface="Wingdings" panose="05000000000000000000" pitchFamily="2" charset="2"/>
                  <a:buChar char="v"/>
                </a:pPr>
                <a:r>
                  <a:rPr lang="en-US" sz="2800" dirty="0">
                    <a:ea typeface="Cambria Math" panose="02040503050406030204" pitchFamily="18" charset="0"/>
                  </a:rPr>
                  <a:t> </a:t>
                </a:r>
                <a:r>
                  <a:rPr lang="en-US" sz="2800" dirty="0" err="1">
                    <a:ea typeface="Cambria Math" panose="02040503050406030204" pitchFamily="18" charset="0"/>
                  </a:rPr>
                  <a:t>Một</a:t>
                </a:r>
                <a:r>
                  <a:rPr lang="en-US" sz="2800" dirty="0">
                    <a:ea typeface="Cambria Math" panose="02040503050406030204" pitchFamily="18" charset="0"/>
                  </a:rPr>
                  <a:t> CSDL </a:t>
                </a:r>
                <a:r>
                  <a:rPr lang="en-US" sz="2800" dirty="0" err="1">
                    <a:ea typeface="Cambria Math" panose="02040503050406030204" pitchFamily="18" charset="0"/>
                  </a:rPr>
                  <a:t>giao</a:t>
                </a:r>
                <a:r>
                  <a:rPr lang="en-US" sz="2800" dirty="0">
                    <a:ea typeface="Cambria Math" panose="02040503050406030204" pitchFamily="18" charset="0"/>
                  </a:rPr>
                  <a:t> </a:t>
                </a:r>
                <a:r>
                  <a:rPr lang="en-US" sz="2800" dirty="0" err="1">
                    <a:ea typeface="Cambria Math" panose="02040503050406030204" pitchFamily="18" charset="0"/>
                  </a:rPr>
                  <a:t>tác</a:t>
                </a:r>
                <a:r>
                  <a:rPr lang="en-US" sz="2800" dirty="0">
                    <a:ea typeface="Cambria Math" panose="02040503050406030204" pitchFamily="18" charset="0"/>
                  </a:rPr>
                  <a:t> </a:t>
                </a:r>
                <a:r>
                  <a:rPr lang="en-US" sz="2800" dirty="0" err="1">
                    <a:ea typeface="Cambria Math" panose="02040503050406030204" pitchFamily="18" charset="0"/>
                  </a:rPr>
                  <a:t>là</a:t>
                </a:r>
                <a:r>
                  <a:rPr lang="en-US" sz="2800" dirty="0">
                    <a:ea typeface="Cambria Math" panose="02040503050406030204" pitchFamily="18" charset="0"/>
                  </a:rPr>
                  <a:t> </a:t>
                </a:r>
                <a:r>
                  <a:rPr lang="en-US" sz="2800" dirty="0" err="1">
                    <a:ea typeface="Cambria Math" panose="02040503050406030204" pitchFamily="18" charset="0"/>
                  </a:rPr>
                  <a:t>một</a:t>
                </a:r>
                <a:r>
                  <a:rPr lang="en-US" sz="2800" dirty="0">
                    <a:ea typeface="Cambria Math" panose="02040503050406030204" pitchFamily="18" charset="0"/>
                  </a:rPr>
                  <a:t> </a:t>
                </a:r>
                <a:r>
                  <a:rPr lang="en-US" sz="2800" dirty="0" err="1">
                    <a:ea typeface="Cambria Math" panose="02040503050406030204" pitchFamily="18" charset="0"/>
                  </a:rPr>
                  <a:t>tập</a:t>
                </a:r>
                <a:r>
                  <a:rPr lang="en-US" sz="2800" dirty="0">
                    <a:ea typeface="Cambria Math" panose="02040503050406030204" pitchFamily="18" charset="0"/>
                  </a:rPr>
                  <a:t> </a:t>
                </a:r>
                <a:r>
                  <a:rPr lang="en-US" sz="2800" dirty="0" err="1">
                    <a:ea typeface="Cambria Math" panose="02040503050406030204" pitchFamily="18" charset="0"/>
                  </a:rPr>
                  <a:t>gồm</a:t>
                </a:r>
                <a:r>
                  <a:rPr lang="en-US" sz="2800" dirty="0">
                    <a:ea typeface="Cambria Math" panose="02040503050406030204" pitchFamily="18" charset="0"/>
                  </a:rPr>
                  <a:t> </a:t>
                </a:r>
                <a:r>
                  <a:rPr lang="en-US" sz="2800" dirty="0" err="1">
                    <a:ea typeface="Cambria Math" panose="02040503050406030204" pitchFamily="18" charset="0"/>
                  </a:rPr>
                  <a:t>nhiều</a:t>
                </a:r>
                <a:r>
                  <a:rPr lang="en-US" sz="2800" dirty="0">
                    <a:ea typeface="Cambria Math" panose="02040503050406030204" pitchFamily="18" charset="0"/>
                  </a:rPr>
                  <a:t> </a:t>
                </a:r>
                <a:r>
                  <a:rPr lang="en-US" sz="2800" b="1" i="1" dirty="0" err="1">
                    <a:ea typeface="Cambria Math" panose="02040503050406030204" pitchFamily="18" charset="0"/>
                  </a:rPr>
                  <a:t>itemset</a:t>
                </a:r>
                <a:r>
                  <a:rPr lang="en-US" sz="2800" dirty="0">
                    <a:ea typeface="Cambria Math" panose="02040503050406030204" pitchFamily="18" charset="0"/>
                  </a:rPr>
                  <a:t>, </a:t>
                </a:r>
                <a:r>
                  <a:rPr lang="en-US" sz="2800" dirty="0" err="1">
                    <a:ea typeface="Cambria Math" panose="02040503050406030204" pitchFamily="18" charset="0"/>
                  </a:rPr>
                  <a:t>mỗi</a:t>
                </a:r>
                <a:r>
                  <a:rPr lang="en-US" sz="2800" dirty="0">
                    <a:ea typeface="Cambria Math" panose="02040503050406030204" pitchFamily="18" charset="0"/>
                  </a:rPr>
                  <a:t> </a:t>
                </a:r>
                <a:r>
                  <a:rPr lang="en-US" sz="2800" b="1" i="1" dirty="0" err="1">
                    <a:ea typeface="Cambria Math" panose="02040503050406030204" pitchFamily="18" charset="0"/>
                  </a:rPr>
                  <a:t>itemset</a:t>
                </a:r>
                <a:r>
                  <a:rPr lang="en-US" sz="2800" dirty="0">
                    <a:ea typeface="Cambria Math" panose="02040503050406030204" pitchFamily="18" charset="0"/>
                  </a:rPr>
                  <a:t> </a:t>
                </a:r>
                <a:r>
                  <a:rPr lang="en-US" sz="2800" dirty="0" err="1">
                    <a:ea typeface="Cambria Math" panose="02040503050406030204" pitchFamily="18" charset="0"/>
                  </a:rPr>
                  <a:t>là</a:t>
                </a:r>
                <a:r>
                  <a:rPr lang="en-US" sz="2800" dirty="0">
                    <a:ea typeface="Cambria Math" panose="02040503050406030204" pitchFamily="18" charset="0"/>
                  </a:rPr>
                  <a:t> </a:t>
                </a:r>
                <a:r>
                  <a:rPr lang="en-US" sz="2800" dirty="0" err="1">
                    <a:ea typeface="Cambria Math" panose="02040503050406030204" pitchFamily="18" charset="0"/>
                  </a:rPr>
                  <a:t>một</a:t>
                </a:r>
                <a:r>
                  <a:rPr lang="en-US" sz="2800" dirty="0">
                    <a:ea typeface="Cambria Math" panose="02040503050406030204" pitchFamily="18" charset="0"/>
                  </a:rPr>
                  <a:t> </a:t>
                </a:r>
                <a:r>
                  <a:rPr lang="en-US" sz="2800" dirty="0" err="1">
                    <a:ea typeface="Cambria Math" panose="02040503050406030204" pitchFamily="18" charset="0"/>
                  </a:rPr>
                  <a:t>giao</a:t>
                </a:r>
                <a:r>
                  <a:rPr lang="en-US" sz="2800" dirty="0">
                    <a:ea typeface="Cambria Math" panose="02040503050406030204" pitchFamily="18" charset="0"/>
                  </a:rPr>
                  <a:t> </a:t>
                </a:r>
                <a:r>
                  <a:rPr lang="en-US" sz="2800" dirty="0" err="1">
                    <a:ea typeface="Cambria Math" panose="02040503050406030204" pitchFamily="18" charset="0"/>
                  </a:rPr>
                  <a:t>tác</a:t>
                </a:r>
                <a:r>
                  <a:rPr lang="en-US" sz="2800" dirty="0">
                    <a:ea typeface="Cambria Math" panose="02040503050406030204" pitchFamily="18" charset="0"/>
                  </a:rPr>
                  <a:t> </a:t>
                </a:r>
                <a:r>
                  <a:rPr lang="en-US" sz="2800" dirty="0" err="1">
                    <a:ea typeface="Cambria Math" panose="02040503050406030204" pitchFamily="18" charset="0"/>
                  </a:rPr>
                  <a:t>được</a:t>
                </a:r>
                <a:r>
                  <a:rPr lang="en-US" sz="2800" dirty="0">
                    <a:ea typeface="Cambria Math" panose="02040503050406030204" pitchFamily="18" charset="0"/>
                  </a:rPr>
                  <a:t> </a:t>
                </a:r>
                <a:r>
                  <a:rPr lang="en-US" sz="2800" dirty="0" err="1">
                    <a:ea typeface="Cambria Math" panose="02040503050406030204" pitchFamily="18" charset="0"/>
                  </a:rPr>
                  <a:t>định</a:t>
                </a:r>
                <a:r>
                  <a:rPr lang="en-US" sz="2800" dirty="0">
                    <a:ea typeface="Cambria Math" panose="02040503050406030204" pitchFamily="18" charset="0"/>
                  </a:rPr>
                  <a:t> </a:t>
                </a:r>
                <a:r>
                  <a:rPr lang="en-US" sz="2800" dirty="0" err="1">
                    <a:ea typeface="Cambria Math" panose="02040503050406030204" pitchFamily="18" charset="0"/>
                  </a:rPr>
                  <a:t>danh</a:t>
                </a:r>
                <a:r>
                  <a:rPr lang="en-US" sz="2800" dirty="0">
                    <a:ea typeface="Cambria Math" panose="02040503050406030204" pitchFamily="18" charset="0"/>
                  </a:rPr>
                  <a:t> </a:t>
                </a:r>
                <a:r>
                  <a:rPr lang="en-US" sz="2800" dirty="0" err="1">
                    <a:ea typeface="Cambria Math" panose="02040503050406030204" pitchFamily="18" charset="0"/>
                  </a:rPr>
                  <a:t>bởi</a:t>
                </a:r>
                <a:r>
                  <a:rPr lang="en-US" sz="2800" dirty="0">
                    <a:ea typeface="Cambria Math" panose="02040503050406030204" pitchFamily="18" charset="0"/>
                  </a:rPr>
                  <a:t> </a:t>
                </a:r>
                <a:r>
                  <a:rPr lang="en-US" sz="2800" dirty="0" err="1">
                    <a:ea typeface="Cambria Math" panose="02040503050406030204" pitchFamily="18" charset="0"/>
                  </a:rPr>
                  <a:t>một</a:t>
                </a:r>
                <a:r>
                  <a:rPr lang="en-US" sz="2800" dirty="0">
                    <a:ea typeface="Cambria Math" panose="02040503050406030204" pitchFamily="18" charset="0"/>
                  </a:rPr>
                  <a:t> </a:t>
                </a:r>
                <a:r>
                  <a:rPr lang="en-US" sz="2800" dirty="0" err="1">
                    <a:ea typeface="Cambria Math" panose="02040503050406030204" pitchFamily="18" charset="0"/>
                  </a:rPr>
                  <a:t>giá</a:t>
                </a:r>
                <a:r>
                  <a:rPr lang="en-US" sz="2800" dirty="0">
                    <a:ea typeface="Cambria Math" panose="02040503050406030204" pitchFamily="18" charset="0"/>
                  </a:rPr>
                  <a:t> </a:t>
                </a:r>
                <a:r>
                  <a:rPr lang="en-US" sz="2800" dirty="0" err="1">
                    <a:ea typeface="Cambria Math" panose="02040503050406030204" pitchFamily="18" charset="0"/>
                  </a:rPr>
                  <a:t>trị</a:t>
                </a:r>
                <a:r>
                  <a:rPr lang="en-US" sz="2800" dirty="0">
                    <a:ea typeface="Cambria Math" panose="02040503050406030204" pitchFamily="18" charset="0"/>
                  </a:rPr>
                  <a:t> </a:t>
                </a:r>
                <a:r>
                  <a:rPr lang="en-US" sz="2800" dirty="0" err="1">
                    <a:ea typeface="Cambria Math" panose="02040503050406030204" pitchFamily="18" charset="0"/>
                  </a:rPr>
                  <a:t>duy</a:t>
                </a:r>
                <a:r>
                  <a:rPr lang="en-US" sz="2800" dirty="0">
                    <a:ea typeface="Cambria Math" panose="02040503050406030204" pitchFamily="18" charset="0"/>
                  </a:rPr>
                  <a:t> </a:t>
                </a:r>
                <a:r>
                  <a:rPr lang="en-US" sz="2800" dirty="0" err="1">
                    <a:ea typeface="Cambria Math" panose="02040503050406030204" pitchFamily="18" charset="0"/>
                  </a:rPr>
                  <a:t>nhất</a:t>
                </a:r>
                <a:r>
                  <a:rPr lang="en-US" sz="2800" dirty="0">
                    <a:ea typeface="Cambria Math" panose="02040503050406030204" pitchFamily="18" charset="0"/>
                  </a:rPr>
                  <a:t> </a:t>
                </a:r>
                <a:r>
                  <a:rPr lang="en-US" sz="2800" dirty="0" err="1">
                    <a:ea typeface="Cambria Math" panose="02040503050406030204" pitchFamily="18" charset="0"/>
                  </a:rPr>
                  <a:t>là</a:t>
                </a:r>
                <a:r>
                  <a:rPr lang="en-US" sz="2800" dirty="0">
                    <a:ea typeface="Cambria Math" panose="02040503050406030204" pitchFamily="18" charset="0"/>
                  </a:rPr>
                  <a:t> </a:t>
                </a:r>
                <a:r>
                  <a:rPr lang="en-US" sz="2800" dirty="0" err="1">
                    <a:ea typeface="Cambria Math" panose="02040503050406030204" pitchFamily="18" charset="0"/>
                  </a:rPr>
                  <a:t>mã</a:t>
                </a:r>
                <a:r>
                  <a:rPr lang="en-US" sz="2800" dirty="0">
                    <a:ea typeface="Cambria Math" panose="02040503050406030204" pitchFamily="18" charset="0"/>
                  </a:rPr>
                  <a:t> </a:t>
                </a:r>
                <a:r>
                  <a:rPr lang="en-US" sz="2800" dirty="0" err="1">
                    <a:ea typeface="Cambria Math" panose="02040503050406030204" pitchFamily="18" charset="0"/>
                  </a:rPr>
                  <a:t>giao</a:t>
                </a:r>
                <a:r>
                  <a:rPr lang="en-US" sz="2800" dirty="0">
                    <a:ea typeface="Cambria Math" panose="02040503050406030204" pitchFamily="18" charset="0"/>
                  </a:rPr>
                  <a:t> </a:t>
                </a:r>
                <a:r>
                  <a:rPr lang="en-US" sz="2800" dirty="0" err="1">
                    <a:ea typeface="Cambria Math" panose="02040503050406030204" pitchFamily="18" charset="0"/>
                  </a:rPr>
                  <a:t>tác</a:t>
                </a:r>
                <a:r>
                  <a:rPr lang="en-US" sz="2800" dirty="0">
                    <a:ea typeface="Cambria Math" panose="02040503050406030204" pitchFamily="18" charset="0"/>
                  </a:rPr>
                  <a:t> (</a:t>
                </a:r>
                <a:r>
                  <a:rPr lang="en-US" sz="2800" b="1" i="1" dirty="0" err="1">
                    <a:ea typeface="Cambria Math" panose="02040503050406030204" pitchFamily="18" charset="0"/>
                  </a:rPr>
                  <a:t>tid</a:t>
                </a:r>
                <a:r>
                  <a:rPr lang="en-US" sz="2800" dirty="0">
                    <a:ea typeface="Cambria Math" panose="02040503050406030204" pitchFamily="18" charset="0"/>
                  </a:rPr>
                  <a:t>).</a:t>
                </a:r>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22960" y="1845733"/>
                <a:ext cx="7543800" cy="4486827"/>
              </a:xfrm>
              <a:blipFill>
                <a:blip r:embed="rId2"/>
                <a:stretch>
                  <a:fillRect l="-2585" t="-1630" r="-282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3</a:t>
            </a:fld>
            <a:endParaRPr lang="en-US"/>
          </a:p>
        </p:txBody>
      </p:sp>
    </p:spTree>
    <p:extLst>
      <p:ext uri="{BB962C8B-B14F-4D97-AF65-F5344CB8AC3E}">
        <p14:creationId xmlns:p14="http://schemas.microsoft.com/office/powerpoint/2010/main" val="274530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2958" y="2604926"/>
            <a:ext cx="7586405" cy="363258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t>3. </a:t>
            </a:r>
            <a:r>
              <a:rPr lang="en-US" b="1" dirty="0" err="1"/>
              <a:t>Thuật</a:t>
            </a:r>
            <a:r>
              <a:rPr lang="en-US" b="1" dirty="0"/>
              <a:t> </a:t>
            </a:r>
            <a:r>
              <a:rPr lang="en-US" b="1" dirty="0" err="1"/>
              <a:t>toán</a:t>
            </a:r>
            <a:r>
              <a:rPr lang="en-US" b="1" dirty="0"/>
              <a:t> Charm</a:t>
            </a:r>
          </a:p>
        </p:txBody>
      </p:sp>
      <p:sp>
        <p:nvSpPr>
          <p:cNvPr id="3" name="Content Placeholder 2"/>
          <p:cNvSpPr>
            <a:spLocks noGrp="1"/>
          </p:cNvSpPr>
          <p:nvPr>
            <p:ph idx="1"/>
          </p:nvPr>
        </p:nvSpPr>
        <p:spPr/>
        <p:txBody>
          <a:bodyPr>
            <a:noAutofit/>
          </a:bodyPr>
          <a:lstStyle/>
          <a:p>
            <a:r>
              <a:rPr lang="en-US" sz="1800" b="1" dirty="0" err="1"/>
              <a:t>Đầu</a:t>
            </a:r>
            <a:r>
              <a:rPr lang="en-US" sz="1800" b="1" dirty="0"/>
              <a:t> </a:t>
            </a:r>
            <a:r>
              <a:rPr lang="en-US" sz="1800" b="1" dirty="0" err="1"/>
              <a:t>vào</a:t>
            </a:r>
            <a:r>
              <a:rPr lang="en-US" sz="1800" b="1" dirty="0"/>
              <a:t>: </a:t>
            </a:r>
            <a:r>
              <a:rPr lang="en-US" sz="1800" dirty="0"/>
              <a:t>CSDL </a:t>
            </a:r>
            <a:r>
              <a:rPr lang="en-US" sz="1800" i="1" dirty="0">
                <a:latin typeface="Times New Roman" panose="02020603050405020304" pitchFamily="18" charset="0"/>
                <a:cs typeface="Times New Roman" panose="02020603050405020304" pitchFamily="18" charset="0"/>
              </a:rPr>
              <a:t>D</a:t>
            </a:r>
            <a:r>
              <a:rPr lang="en-US" sz="1800" dirty="0"/>
              <a:t>, </a:t>
            </a:r>
            <a:r>
              <a:rPr lang="en-US" sz="1800" i="1" dirty="0" err="1">
                <a:latin typeface="Times New Roman" panose="02020603050405020304" pitchFamily="18" charset="0"/>
                <a:cs typeface="Times New Roman" panose="02020603050405020304" pitchFamily="18" charset="0"/>
              </a:rPr>
              <a:t>minsup</a:t>
            </a:r>
            <a:endParaRPr lang="en-US" sz="1800" i="1" dirty="0">
              <a:latin typeface="Times New Roman" panose="02020603050405020304" pitchFamily="18" charset="0"/>
              <a:cs typeface="Times New Roman" panose="02020603050405020304" pitchFamily="18" charset="0"/>
            </a:endParaRPr>
          </a:p>
          <a:p>
            <a:r>
              <a:rPr lang="en-US" sz="1800" b="1" dirty="0" err="1"/>
              <a:t>Kết</a:t>
            </a:r>
            <a:r>
              <a:rPr lang="en-US" sz="1800" b="1" dirty="0"/>
              <a:t> </a:t>
            </a:r>
            <a:r>
              <a:rPr lang="en-US" sz="1800" b="1" dirty="0" err="1"/>
              <a:t>quả</a:t>
            </a:r>
            <a:r>
              <a:rPr lang="en-US" sz="1800" b="1" dirty="0"/>
              <a:t>: </a:t>
            </a:r>
            <a:r>
              <a:rPr lang="en-US" sz="1800" dirty="0" err="1"/>
              <a:t>tập</a:t>
            </a:r>
            <a:r>
              <a:rPr lang="en-US" sz="1800" dirty="0"/>
              <a:t> </a:t>
            </a:r>
            <a:r>
              <a:rPr lang="en-US" sz="1800" i="1" dirty="0">
                <a:latin typeface="Times New Roman" panose="02020603050405020304" pitchFamily="18" charset="0"/>
                <a:cs typeface="Times New Roman" panose="02020603050405020304" pitchFamily="18" charset="0"/>
              </a:rPr>
              <a:t>FCI</a:t>
            </a:r>
            <a:r>
              <a:rPr lang="en-US" sz="1800" dirty="0"/>
              <a:t> </a:t>
            </a:r>
            <a:r>
              <a:rPr lang="en-US" sz="1800" dirty="0" err="1"/>
              <a:t>gồm</a:t>
            </a:r>
            <a:r>
              <a:rPr lang="en-US" sz="1800" dirty="0"/>
              <a:t> </a:t>
            </a:r>
            <a:r>
              <a:rPr lang="en-US" sz="1800" dirty="0" err="1"/>
              <a:t>tất</a:t>
            </a:r>
            <a:r>
              <a:rPr lang="en-US" sz="1800" dirty="0"/>
              <a:t> </a:t>
            </a:r>
            <a:r>
              <a:rPr lang="en-US" sz="1800" dirty="0" err="1"/>
              <a:t>cả</a:t>
            </a:r>
            <a:r>
              <a:rPr lang="en-US" sz="1800" dirty="0"/>
              <a:t> </a:t>
            </a:r>
            <a:r>
              <a:rPr lang="en-US" sz="1800" dirty="0" err="1"/>
              <a:t>các</a:t>
            </a:r>
            <a:r>
              <a:rPr lang="en-US" sz="1800" dirty="0"/>
              <a:t> </a:t>
            </a:r>
            <a:r>
              <a:rPr lang="en-US" sz="1800" dirty="0" err="1"/>
              <a:t>tập</a:t>
            </a:r>
            <a:r>
              <a:rPr lang="en-US" sz="1800" dirty="0"/>
              <a:t> </a:t>
            </a:r>
            <a:r>
              <a:rPr lang="en-US" sz="1800" dirty="0" err="1"/>
              <a:t>phổ</a:t>
            </a:r>
            <a:r>
              <a:rPr lang="en-US" sz="1800" dirty="0"/>
              <a:t> </a:t>
            </a:r>
            <a:r>
              <a:rPr lang="en-US" sz="1800" dirty="0" err="1"/>
              <a:t>biến</a:t>
            </a:r>
            <a:r>
              <a:rPr lang="en-US" sz="1800" dirty="0"/>
              <a:t> </a:t>
            </a:r>
            <a:r>
              <a:rPr lang="en-US" sz="1800" dirty="0" err="1"/>
              <a:t>đóng</a:t>
            </a:r>
            <a:r>
              <a:rPr lang="en-US" sz="1800" dirty="0"/>
              <a:t> </a:t>
            </a:r>
            <a:r>
              <a:rPr lang="en-US" sz="1800" dirty="0" err="1"/>
              <a:t>của</a:t>
            </a:r>
            <a:r>
              <a:rPr lang="en-US" sz="1800" dirty="0"/>
              <a:t> CSDL</a:t>
            </a:r>
          </a:p>
          <a:p>
            <a:endParaRPr lang="en-US" sz="1800" dirty="0"/>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dirty="0" err="1"/>
              <a:t>Bộ</a:t>
            </a:r>
            <a:r>
              <a:rPr lang="en-US" dirty="0"/>
              <a:t> </a:t>
            </a:r>
            <a:r>
              <a:rPr lang="en-US" dirty="0" err="1"/>
              <a:t>môn</a:t>
            </a:r>
            <a:r>
              <a:rPr lang="en-US" dirty="0"/>
              <a:t> </a:t>
            </a:r>
            <a:r>
              <a:rPr lang="en-US" dirty="0" err="1"/>
              <a:t>khoa</a:t>
            </a:r>
            <a:r>
              <a:rPr lang="en-US" dirty="0"/>
              <a:t> </a:t>
            </a:r>
            <a:r>
              <a:rPr lang="en-US" dirty="0" err="1"/>
              <a:t>học</a:t>
            </a:r>
            <a:r>
              <a:rPr lang="en-US" dirty="0"/>
              <a:t> </a:t>
            </a:r>
            <a:r>
              <a:rPr lang="en-US" dirty="0" err="1"/>
              <a:t>máy</a:t>
            </a:r>
            <a:r>
              <a:rPr lang="en-US" dirty="0"/>
              <a:t> </a:t>
            </a:r>
            <a:r>
              <a:rPr lang="en-US" dirty="0" err="1"/>
              <a:t>tính</a:t>
            </a:r>
            <a:endParaRPr lang="en-US" dirty="0"/>
          </a:p>
        </p:txBody>
      </p:sp>
      <p:sp>
        <p:nvSpPr>
          <p:cNvPr id="6" name="Slide Number Placeholder 5"/>
          <p:cNvSpPr>
            <a:spLocks noGrp="1"/>
          </p:cNvSpPr>
          <p:nvPr>
            <p:ph type="sldNum" sz="quarter" idx="12"/>
          </p:nvPr>
        </p:nvSpPr>
        <p:spPr/>
        <p:txBody>
          <a:bodyPr/>
          <a:lstStyle/>
          <a:p>
            <a:fld id="{A5828B6B-8E55-4AAA-B081-195633192144}" type="slidenum">
              <a:rPr lang="en-US" smtClean="0"/>
              <a:pPr/>
              <a:t>30</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853365" y="2604926"/>
                <a:ext cx="6803994"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CHARM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minsup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1:  [Ø] = {</a:t>
                </a:r>
                <a:r>
                  <a:rPr lang="en-US" i="1" dirty="0">
                    <a:latin typeface="Times New Roman" panose="02020603050405020304" pitchFamily="18" charset="0"/>
                    <a:cs typeface="Times New Roman" panose="02020603050405020304" pitchFamily="18" charset="0"/>
                  </a:rPr>
                  <a:t>l</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l</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l</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14:m>
                  <m:oMath xmlns:m="http://schemas.openxmlformats.org/officeDocument/2006/math">
                    <m:r>
                      <a:rPr lang="en-US" i="1">
                        <a:latin typeface="Cambria Math" panose="02040503050406030204" pitchFamily="18" charset="0"/>
                      </a:rPr>
                      <m:t>𝜎</m:t>
                    </m:r>
                  </m:oMath>
                </a14:m>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l</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minsup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CHARM-EXTEND ([Ø], </a:t>
                </a:r>
                <a:r>
                  <a:rPr lang="en-US" i="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 Ø)</a:t>
                </a:r>
              </a:p>
              <a:p>
                <a:r>
                  <a:rPr lang="en-US" dirty="0">
                    <a:latin typeface="Times New Roman" panose="02020603050405020304" pitchFamily="18" charset="0"/>
                    <a:cs typeface="Times New Roman" panose="02020603050405020304" pitchFamily="18" charset="0"/>
                  </a:rPr>
                  <a:t>3:  return </a:t>
                </a:r>
                <a:r>
                  <a:rPr lang="en-US" i="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itemset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đóng</a:t>
                </a:r>
                <a:endParaRPr lang="en-US" dirty="0">
                  <a:latin typeface="Times New Roman" panose="02020603050405020304" pitchFamily="18" charset="0"/>
                  <a:cs typeface="Times New Roman" panose="02020603050405020304" pitchFamily="18" charset="0"/>
                </a:endParaRPr>
              </a:p>
              <a:p>
                <a:pPr>
                  <a:spcBef>
                    <a:spcPts val="0"/>
                  </a:spcBef>
                  <a:spcAft>
                    <a:spcPts val="0"/>
                  </a:spcAft>
                </a:pPr>
                <a:r>
                  <a:rPr lang="en-US" b="1" dirty="0">
                    <a:latin typeface="Times New Roman" panose="02020603050405020304" pitchFamily="18" charset="0"/>
                    <a:cs typeface="Times New Roman" panose="02020603050405020304" pitchFamily="18" charset="0"/>
                  </a:rPr>
                  <a:t>CHARM-EXTEND</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a:t>
                </a:r>
              </a:p>
              <a:p>
                <a:pPr>
                  <a:spcBef>
                    <a:spcPts val="0"/>
                  </a:spcBef>
                  <a:spcAft>
                    <a:spcPts val="0"/>
                  </a:spcAft>
                </a:pPr>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for each</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l</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l</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in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p>
              <a:p>
                <a:pPr>
                  <a:spcBef>
                    <a:spcPts val="0"/>
                  </a:spcBef>
                  <a:spcAft>
                    <a:spcPts val="0"/>
                  </a:spcAft>
                </a:pPr>
                <a:r>
                  <a:rPr lang="en-US" dirty="0">
                    <a:latin typeface="Times New Roman" panose="02020603050405020304" pitchFamily="18" charset="0"/>
                    <a:cs typeface="Times New Roman" panose="02020603050405020304" pitchFamily="18" charset="0"/>
                  </a:rPr>
                  <a:t>5:	</a:t>
                </a:r>
                <a:r>
                  <a:rPr lang="en-US" i="1" dirty="0">
                    <a:latin typeface="Times New Roman" panose="02020603050405020304" pitchFamily="18" charset="0"/>
                    <a:cs typeface="Times New Roman" panose="02020603050405020304" pitchFamily="18" charset="0"/>
                  </a:rPr>
                  <a:t>P</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l</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P</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Ø</a:t>
                </a:r>
              </a:p>
              <a:p>
                <a:pPr>
                  <a:spcBef>
                    <a:spcPts val="0"/>
                  </a:spcBef>
                  <a:spcAft>
                    <a:spcPts val="0"/>
                  </a:spcAft>
                </a:pPr>
                <a:r>
                  <a:rPr lang="en-US" dirty="0">
                    <a:latin typeface="Times New Roman" panose="02020603050405020304" pitchFamily="18" charset="0"/>
                    <a:cs typeface="Times New Roman" panose="02020603050405020304" pitchFamily="18" charset="0"/>
                  </a:rPr>
                  <a:t>6:	</a:t>
                </a:r>
                <a:r>
                  <a:rPr lang="en-US" b="1" dirty="0">
                    <a:latin typeface="Times New Roman" panose="02020603050405020304" pitchFamily="18" charset="0"/>
                    <a:cs typeface="Times New Roman" panose="02020603050405020304" pitchFamily="18" charset="0"/>
                  </a:rPr>
                  <a:t>for each</a:t>
                </a: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a:t>
                </a:r>
                <a:r>
                  <a:rPr lang="en-US"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l</a:t>
                </a:r>
                <a:r>
                  <a:rPr lang="en-US"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in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with j &gt; </a:t>
                </a:r>
                <a:r>
                  <a:rPr lang="en-US" dirty="0" err="1">
                    <a:latin typeface="Times New Roman" panose="02020603050405020304" pitchFamily="18" charset="0"/>
                    <a:cs typeface="Times New Roman" panose="02020603050405020304" pitchFamily="18" charset="0"/>
                  </a:rPr>
                  <a:t>i</a:t>
                </a:r>
                <a:endParaRPr lang="en-US" dirty="0">
                  <a:latin typeface="Times New Roman" panose="02020603050405020304" pitchFamily="18" charset="0"/>
                  <a:cs typeface="Times New Roman" panose="02020603050405020304" pitchFamily="18" charset="0"/>
                </a:endParaRPr>
              </a:p>
              <a:p>
                <a:pPr>
                  <a:spcBef>
                    <a:spcPts val="0"/>
                  </a:spcBef>
                  <a:spcAft>
                    <a:spcPts val="0"/>
                  </a:spcAft>
                </a:pPr>
                <a:r>
                  <a:rPr lang="en-US" dirty="0">
                    <a:latin typeface="Times New Roman" panose="02020603050405020304" pitchFamily="18" charset="0"/>
                    <a:cs typeface="Times New Roman" panose="02020603050405020304" pitchFamily="18" charset="0"/>
                  </a:rPr>
                  <a:t>7: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l</a:t>
                </a:r>
                <a:r>
                  <a:rPr lang="en-US"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l</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l</a:t>
                </a:r>
                <a:r>
                  <a:rPr lang="en-US"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a:t>
                </a:r>
              </a:p>
              <a:p>
                <a:pPr>
                  <a:spcBef>
                    <a:spcPts val="0"/>
                  </a:spcBef>
                  <a:spcAft>
                    <a:spcPts val="0"/>
                  </a:spcAft>
                </a:pPr>
                <a:r>
                  <a:rPr lang="en-US" dirty="0">
                    <a:latin typeface="Times New Roman" panose="02020603050405020304" pitchFamily="18" charset="0"/>
                    <a:cs typeface="Times New Roman" panose="02020603050405020304" pitchFamily="18" charset="0"/>
                  </a:rPr>
                  <a:t>8:		CHARM-PROPERTY (</a:t>
                </a:r>
                <a:r>
                  <a:rPr lang="en-US" i="1" dirty="0">
                    <a:latin typeface="Times New Roman" panose="02020603050405020304" pitchFamily="18" charset="0"/>
                    <a:cs typeface="Times New Roman" panose="02020603050405020304" pitchFamily="18" charset="0"/>
                  </a:rPr>
                  <a:t>X × Y</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l</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a:t>
                </a:r>
                <a:r>
                  <a:rPr lang="en-US"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p>
              <a:p>
                <a:pPr>
                  <a:spcBef>
                    <a:spcPts val="0"/>
                  </a:spcBef>
                  <a:spcAft>
                    <a:spcPts val="0"/>
                  </a:spcAft>
                </a:pPr>
                <a:r>
                  <a:rPr lang="en-US" dirty="0">
                    <a:latin typeface="Times New Roman" panose="02020603050405020304" pitchFamily="18" charset="0"/>
                    <a:cs typeface="Times New Roman" panose="02020603050405020304" pitchFamily="18" charset="0"/>
                  </a:rPr>
                  <a:t>9:	SUBSUMPTION-CHECK (</a:t>
                </a:r>
                <a:r>
                  <a:rPr lang="en-US" i="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pPr>
                  <a:spcBef>
                    <a:spcPts val="0"/>
                  </a:spcBef>
                  <a:spcAft>
                    <a:spcPts val="0"/>
                  </a:spcAft>
                </a:pPr>
                <a:r>
                  <a:rPr lang="en-US" dirty="0">
                    <a:latin typeface="Times New Roman" panose="02020603050405020304" pitchFamily="18" charset="0"/>
                    <a:cs typeface="Times New Roman" panose="02020603050405020304" pitchFamily="18" charset="0"/>
                  </a:rPr>
                  <a:t>10:	CHARM-EXTEND ([</a:t>
                </a:r>
                <a:r>
                  <a:rPr lang="en-US" i="1" dirty="0">
                    <a:latin typeface="Times New Roman" panose="02020603050405020304" pitchFamily="18" charset="0"/>
                    <a:cs typeface="Times New Roman" panose="02020603050405020304" pitchFamily="18" charset="0"/>
                  </a:rPr>
                  <a:t>P</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a:t>
                </a:r>
              </a:p>
              <a:p>
                <a:pPr>
                  <a:spcBef>
                    <a:spcPts val="0"/>
                  </a:spcBef>
                  <a:spcAft>
                    <a:spcPts val="0"/>
                  </a:spcAft>
                </a:pPr>
                <a:r>
                  <a:rPr lang="en-US" dirty="0">
                    <a:latin typeface="Times New Roman" panose="02020603050405020304" pitchFamily="18" charset="0"/>
                    <a:cs typeface="Times New Roman" panose="02020603050405020304" pitchFamily="18" charset="0"/>
                  </a:rPr>
                  <a:t>11:	</a:t>
                </a:r>
                <a:r>
                  <a:rPr lang="en-US" b="1" dirty="0">
                    <a:latin typeface="Times New Roman" panose="02020603050405020304" pitchFamily="18" charset="0"/>
                    <a:cs typeface="Times New Roman" panose="02020603050405020304" pitchFamily="18" charset="0"/>
                  </a:rPr>
                  <a:t>delete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endParaRPr lang="en-US" dirty="0"/>
              </a:p>
              <a:p>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853365" y="2604926"/>
                <a:ext cx="6803994" cy="4247317"/>
              </a:xfrm>
              <a:prstGeom prst="rect">
                <a:avLst/>
              </a:prstGeom>
              <a:blipFill rotWithShape="0">
                <a:blip r:embed="rId2"/>
                <a:stretch>
                  <a:fillRect l="-806" t="-717"/>
                </a:stretch>
              </a:blipFill>
            </p:spPr>
            <p:txBody>
              <a:bodyPr/>
              <a:lstStyle/>
              <a:p>
                <a:r>
                  <a:rPr lang="en-US">
                    <a:noFill/>
                  </a:rPr>
                  <a:t> </a:t>
                </a:r>
              </a:p>
            </p:txBody>
          </p:sp>
        </mc:Fallback>
      </mc:AlternateContent>
    </p:spTree>
    <p:extLst>
      <p:ext uri="{BB962C8B-B14F-4D97-AF65-F5344CB8AC3E}">
        <p14:creationId xmlns:p14="http://schemas.microsoft.com/office/powerpoint/2010/main" val="3224786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2959" y="1737361"/>
            <a:ext cx="7543801" cy="452431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t>3. </a:t>
            </a:r>
            <a:r>
              <a:rPr lang="en-US" b="1" dirty="0" err="1"/>
              <a:t>Thuật</a:t>
            </a:r>
            <a:r>
              <a:rPr lang="en-US" b="1" dirty="0"/>
              <a:t> </a:t>
            </a:r>
            <a:r>
              <a:rPr lang="en-US" b="1" dirty="0" err="1"/>
              <a:t>toán</a:t>
            </a:r>
            <a:r>
              <a:rPr lang="en-US" b="1" dirty="0"/>
              <a:t> Charm</a:t>
            </a:r>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31</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822959" y="1737361"/>
                <a:ext cx="7586403"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CHARM-PROPERTY</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X</a:t>
                </a:r>
                <a:r>
                  <a:rPr lang="en-US" sz="2400" baseline="-25000">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12:  </a:t>
                </a:r>
                <a:r>
                  <a:rPr lang="en-US" sz="2400" b="1" dirty="0">
                    <a:latin typeface="Times New Roman" panose="02020603050405020304" pitchFamily="18" charset="0"/>
                    <a:cs typeface="Times New Roman" panose="02020603050405020304" pitchFamily="18" charset="0"/>
                  </a:rPr>
                  <a:t>if</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rPr>
                      <m:t>𝜎</m:t>
                    </m:r>
                  </m:oMath>
                </a14:m>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err="1">
                    <a:latin typeface="Times New Roman" panose="02020603050405020304" pitchFamily="18" charset="0"/>
                    <a:cs typeface="Times New Roman" panose="02020603050405020304" pitchFamily="18" charset="0"/>
                  </a:rPr>
                  <a:t>minsup</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then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13:	</a:t>
                </a:r>
                <a:r>
                  <a:rPr lang="en-US" sz="2400" b="1" dirty="0">
                    <a:latin typeface="Times New Roman" panose="02020603050405020304" pitchFamily="18" charset="0"/>
                    <a:cs typeface="Times New Roman" panose="02020603050405020304" pitchFamily="18" charset="0"/>
                  </a:rPr>
                  <a:t>if</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then</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14:		remove </a:t>
                </a:r>
                <a:r>
                  <a:rPr lang="en-US" sz="2400" i="1"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from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15:		</a:t>
                </a:r>
                <a:r>
                  <a:rPr lang="en-US" sz="2400" i="1" dirty="0">
                    <a:latin typeface="Times New Roman" panose="02020603050405020304" pitchFamily="18" charset="0"/>
                    <a:cs typeface="Times New Roman" panose="02020603050405020304" pitchFamily="18" charset="0"/>
                  </a:rPr>
                  <a:t>P</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P</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j</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16:	</a:t>
                </a:r>
                <a:r>
                  <a:rPr lang="en-US" sz="2400" b="1" dirty="0">
                    <a:latin typeface="Times New Roman" panose="02020603050405020304" pitchFamily="18" charset="0"/>
                    <a:cs typeface="Times New Roman" panose="02020603050405020304" pitchFamily="18" charset="0"/>
                  </a:rPr>
                  <a:t>else if</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then (2)</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17:		</a:t>
                </a:r>
                <a:r>
                  <a:rPr lang="en-US" sz="2400" i="1" dirty="0">
                    <a:latin typeface="Times New Roman" panose="02020603050405020304" pitchFamily="18" charset="0"/>
                    <a:cs typeface="Times New Roman" panose="02020603050405020304" pitchFamily="18" charset="0"/>
                  </a:rPr>
                  <a:t>P</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P</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j</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18:	</a:t>
                </a:r>
                <a:r>
                  <a:rPr lang="en-US" sz="2400" b="1" dirty="0">
                    <a:latin typeface="Times New Roman" panose="02020603050405020304" pitchFamily="18" charset="0"/>
                    <a:cs typeface="Times New Roman" panose="02020603050405020304" pitchFamily="18" charset="0"/>
                  </a:rPr>
                  <a:t>else if</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then (3)</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19:		remove </a:t>
                </a:r>
                <a:r>
                  <a:rPr lang="en-US" sz="2400" i="1"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from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20:		Add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to [</a:t>
                </a:r>
                <a:r>
                  <a:rPr lang="en-US" sz="2400" i="1" dirty="0">
                    <a:latin typeface="Times New Roman" panose="02020603050405020304" pitchFamily="18" charset="0"/>
                    <a:cs typeface="Times New Roman" panose="02020603050405020304" pitchFamily="18" charset="0"/>
                  </a:rPr>
                  <a:t>P</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21:	</a:t>
                </a:r>
                <a:r>
                  <a:rPr lang="en-US" sz="2400" b="1" dirty="0">
                    <a:latin typeface="Times New Roman" panose="02020603050405020304" pitchFamily="18" charset="0"/>
                    <a:cs typeface="Times New Roman" panose="02020603050405020304" pitchFamily="18" charset="0"/>
                  </a:rPr>
                  <a:t>else if</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then</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(4)</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22:		Add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to [</a:t>
                </a:r>
                <a:r>
                  <a:rPr lang="en-US" sz="2400" i="1" dirty="0">
                    <a:latin typeface="Times New Roman" panose="02020603050405020304" pitchFamily="18" charset="0"/>
                    <a:cs typeface="Times New Roman" panose="02020603050405020304" pitchFamily="18" charset="0"/>
                  </a:rPr>
                  <a:t>P</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p:txBody>
          </p:sp>
        </mc:Choice>
        <mc:Fallback xmlns="">
          <p:sp>
            <p:nvSpPr>
              <p:cNvPr id="7" name="TextBox 6"/>
              <p:cNvSpPr txBox="1">
                <a:spLocks noRot="1" noChangeAspect="1" noMove="1" noResize="1" noEditPoints="1" noAdjustHandles="1" noChangeArrowheads="1" noChangeShapeType="1" noTextEdit="1"/>
              </p:cNvSpPr>
              <p:nvPr/>
            </p:nvSpPr>
            <p:spPr>
              <a:xfrm>
                <a:off x="822959" y="1737361"/>
                <a:ext cx="7586403" cy="4524315"/>
              </a:xfrm>
              <a:prstGeom prst="rect">
                <a:avLst/>
              </a:prstGeom>
              <a:blipFill rotWithShape="0">
                <a:blip r:embed="rId2"/>
                <a:stretch>
                  <a:fillRect l="-1206" t="-1078" b="-2156"/>
                </a:stretch>
              </a:blipFill>
            </p:spPr>
            <p:txBody>
              <a:bodyPr/>
              <a:lstStyle/>
              <a:p>
                <a:r>
                  <a:rPr lang="en-US">
                    <a:noFill/>
                  </a:rPr>
                  <a:t> </a:t>
                </a:r>
              </a:p>
            </p:txBody>
          </p:sp>
        </mc:Fallback>
      </mc:AlternateContent>
    </p:spTree>
    <p:extLst>
      <p:ext uri="{BB962C8B-B14F-4D97-AF65-F5344CB8AC3E}">
        <p14:creationId xmlns:p14="http://schemas.microsoft.com/office/powerpoint/2010/main" val="1498536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Box 62"/>
          <p:cNvSpPr txBox="1">
            <a:spLocks noChangeArrowheads="1"/>
          </p:cNvSpPr>
          <p:nvPr/>
        </p:nvSpPr>
        <p:spPr bwMode="auto">
          <a:xfrm>
            <a:off x="7549556" y="2878442"/>
            <a:ext cx="11769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t>W x 12345</a:t>
            </a:r>
          </a:p>
        </p:txBody>
      </p:sp>
      <p:sp>
        <p:nvSpPr>
          <p:cNvPr id="89" name="Text Box 61"/>
          <p:cNvSpPr txBox="1">
            <a:spLocks noChangeArrowheads="1"/>
          </p:cNvSpPr>
          <p:nvPr/>
        </p:nvSpPr>
        <p:spPr bwMode="auto">
          <a:xfrm>
            <a:off x="5815854" y="2880728"/>
            <a:ext cx="99418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solidFill>
                  <a:srgbClr val="FF9900"/>
                </a:solidFill>
              </a:rPr>
              <a:t>T x 1356</a:t>
            </a:r>
          </a:p>
        </p:txBody>
      </p:sp>
      <p:sp>
        <p:nvSpPr>
          <p:cNvPr id="84" name="Text Box 60"/>
          <p:cNvSpPr txBox="1">
            <a:spLocks noChangeArrowheads="1"/>
          </p:cNvSpPr>
          <p:nvPr/>
        </p:nvSpPr>
        <p:spPr bwMode="auto">
          <a:xfrm>
            <a:off x="4289694" y="2878973"/>
            <a:ext cx="10166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solidFill>
                  <a:srgbClr val="008000"/>
                </a:solidFill>
              </a:rPr>
              <a:t>D x 2456</a:t>
            </a:r>
          </a:p>
        </p:txBody>
      </p:sp>
      <p:sp>
        <p:nvSpPr>
          <p:cNvPr id="11315" name="Text Box 59"/>
          <p:cNvSpPr txBox="1">
            <a:spLocks noChangeArrowheads="1"/>
          </p:cNvSpPr>
          <p:nvPr/>
        </p:nvSpPr>
        <p:spPr bwMode="auto">
          <a:xfrm>
            <a:off x="2877585" y="2879439"/>
            <a:ext cx="12442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solidFill>
                  <a:srgbClr val="003399"/>
                </a:solidFill>
              </a:rPr>
              <a:t>C x 123456</a:t>
            </a:r>
          </a:p>
        </p:txBody>
      </p:sp>
      <p:sp>
        <p:nvSpPr>
          <p:cNvPr id="83" name="Text Box 59"/>
          <p:cNvSpPr txBox="1">
            <a:spLocks noChangeArrowheads="1"/>
          </p:cNvSpPr>
          <p:nvPr/>
        </p:nvSpPr>
        <p:spPr bwMode="auto">
          <a:xfrm>
            <a:off x="2875609" y="2878973"/>
            <a:ext cx="12442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solidFill>
                  <a:srgbClr val="003399"/>
                </a:solidFill>
              </a:rPr>
              <a:t>C x 123456</a:t>
            </a:r>
          </a:p>
        </p:txBody>
      </p:sp>
      <p:sp>
        <p:nvSpPr>
          <p:cNvPr id="11266" name="Slide Number Placeholder 5"/>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25FFB27-5DED-4C88-8A5B-7BD60858C88B}" type="slidenum">
              <a:rPr kumimoji="0" lang="en-US" altLang="zh-TW"/>
              <a:pPr/>
              <a:t>32</a:t>
            </a:fld>
            <a:endParaRPr kumimoji="0" lang="en-US" altLang="zh-TW"/>
          </a:p>
        </p:txBody>
      </p:sp>
      <p:sp>
        <p:nvSpPr>
          <p:cNvPr id="11268" name="Text Box 3"/>
          <p:cNvSpPr txBox="1">
            <a:spLocks noChangeArrowheads="1"/>
          </p:cNvSpPr>
          <p:nvPr/>
        </p:nvSpPr>
        <p:spPr bwMode="auto">
          <a:xfrm>
            <a:off x="4220568" y="1840419"/>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latin typeface="Times New Roman" panose="02020603050405020304" pitchFamily="18" charset="0"/>
              </a:rPr>
              <a:t>Root</a:t>
            </a:r>
          </a:p>
        </p:txBody>
      </p:sp>
      <p:sp>
        <p:nvSpPr>
          <p:cNvPr id="11269" name="Text Box 5"/>
          <p:cNvSpPr txBox="1">
            <a:spLocks noChangeArrowheads="1"/>
          </p:cNvSpPr>
          <p:nvPr/>
        </p:nvSpPr>
        <p:spPr bwMode="auto">
          <a:xfrm>
            <a:off x="2027891" y="4486466"/>
            <a:ext cx="12202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6600"/>
                </a:solidFill>
              </a:rPr>
              <a:t>ACTW x 135</a:t>
            </a:r>
          </a:p>
        </p:txBody>
      </p:sp>
      <p:sp>
        <p:nvSpPr>
          <p:cNvPr id="11271" name="Text Box 8"/>
          <p:cNvSpPr txBox="1">
            <a:spLocks noChangeArrowheads="1"/>
          </p:cNvSpPr>
          <p:nvPr/>
        </p:nvSpPr>
        <p:spPr bwMode="auto">
          <a:xfrm>
            <a:off x="960854" y="3178937"/>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AC x 1345</a:t>
            </a:r>
          </a:p>
        </p:txBody>
      </p:sp>
      <p:sp>
        <p:nvSpPr>
          <p:cNvPr id="11272" name="Text Box 9"/>
          <p:cNvSpPr txBox="1">
            <a:spLocks noChangeArrowheads="1"/>
          </p:cNvSpPr>
          <p:nvPr/>
        </p:nvSpPr>
        <p:spPr bwMode="auto">
          <a:xfrm>
            <a:off x="518266" y="4267086"/>
            <a:ext cx="97174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ACD x 45</a:t>
            </a:r>
          </a:p>
        </p:txBody>
      </p:sp>
      <p:sp>
        <p:nvSpPr>
          <p:cNvPr id="11279" name="Line 16"/>
          <p:cNvSpPr>
            <a:spLocks noChangeShapeType="1"/>
          </p:cNvSpPr>
          <p:nvPr/>
        </p:nvSpPr>
        <p:spPr bwMode="auto">
          <a:xfrm>
            <a:off x="4822231" y="3333464"/>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8" name="Text Box 29"/>
          <p:cNvSpPr txBox="1">
            <a:spLocks noChangeArrowheads="1"/>
          </p:cNvSpPr>
          <p:nvPr/>
        </p:nvSpPr>
        <p:spPr bwMode="auto">
          <a:xfrm>
            <a:off x="1857568" y="4265285"/>
            <a:ext cx="10502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ACT x 135</a:t>
            </a:r>
          </a:p>
        </p:txBody>
      </p:sp>
      <p:sp>
        <p:nvSpPr>
          <p:cNvPr id="11289" name="Text Box 30"/>
          <p:cNvSpPr txBox="1">
            <a:spLocks noChangeArrowheads="1"/>
          </p:cNvSpPr>
          <p:nvPr/>
        </p:nvSpPr>
        <p:spPr bwMode="auto">
          <a:xfrm>
            <a:off x="1741160" y="3391125"/>
            <a:ext cx="12105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ACW x 1345</a:t>
            </a:r>
          </a:p>
        </p:txBody>
      </p:sp>
      <p:sp>
        <p:nvSpPr>
          <p:cNvPr id="11314" name="Text Box 58"/>
          <p:cNvSpPr txBox="1">
            <a:spLocks noChangeArrowheads="1"/>
          </p:cNvSpPr>
          <p:nvPr/>
        </p:nvSpPr>
        <p:spPr bwMode="auto">
          <a:xfrm>
            <a:off x="1415822" y="2933153"/>
            <a:ext cx="100899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solidFill>
                  <a:srgbClr val="A50021"/>
                </a:solidFill>
              </a:rPr>
              <a:t>A x 1345</a:t>
            </a:r>
          </a:p>
        </p:txBody>
      </p:sp>
      <p:sp>
        <p:nvSpPr>
          <p:cNvPr id="11316" name="Text Box 60"/>
          <p:cNvSpPr txBox="1">
            <a:spLocks noChangeArrowheads="1"/>
          </p:cNvSpPr>
          <p:nvPr/>
        </p:nvSpPr>
        <p:spPr bwMode="auto">
          <a:xfrm>
            <a:off x="4288831" y="2879439"/>
            <a:ext cx="10166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solidFill>
                  <a:srgbClr val="008000"/>
                </a:solidFill>
              </a:rPr>
              <a:t>D x 2456</a:t>
            </a:r>
          </a:p>
        </p:txBody>
      </p:sp>
      <p:sp>
        <p:nvSpPr>
          <p:cNvPr id="11317" name="Text Box 61"/>
          <p:cNvSpPr txBox="1">
            <a:spLocks noChangeArrowheads="1"/>
          </p:cNvSpPr>
          <p:nvPr/>
        </p:nvSpPr>
        <p:spPr bwMode="auto">
          <a:xfrm>
            <a:off x="5817593" y="2879439"/>
            <a:ext cx="99418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solidFill>
                  <a:srgbClr val="FF9900"/>
                </a:solidFill>
              </a:rPr>
              <a:t>T x 1356</a:t>
            </a:r>
          </a:p>
        </p:txBody>
      </p:sp>
      <p:sp>
        <p:nvSpPr>
          <p:cNvPr id="11318" name="Text Box 62"/>
          <p:cNvSpPr txBox="1">
            <a:spLocks noChangeArrowheads="1"/>
          </p:cNvSpPr>
          <p:nvPr/>
        </p:nvSpPr>
        <p:spPr bwMode="auto">
          <a:xfrm>
            <a:off x="7549556" y="2879439"/>
            <a:ext cx="11769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t>W x 12345</a:t>
            </a:r>
          </a:p>
        </p:txBody>
      </p:sp>
      <p:sp>
        <p:nvSpPr>
          <p:cNvPr id="11320" name="Text Box 71"/>
          <p:cNvSpPr txBox="1">
            <a:spLocks noChangeArrowheads="1"/>
          </p:cNvSpPr>
          <p:nvPr/>
        </p:nvSpPr>
        <p:spPr bwMode="auto">
          <a:xfrm>
            <a:off x="580074" y="1874807"/>
            <a:ext cx="32800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000" dirty="0">
                <a:cs typeface="Arial" panose="020B0604020202020204" pitchFamily="34" charset="0"/>
              </a:rPr>
              <a:t>Minimum support count = 3</a:t>
            </a:r>
          </a:p>
        </p:txBody>
      </p:sp>
      <p:sp>
        <p:nvSpPr>
          <p:cNvPr id="64" name="Title 1"/>
          <p:cNvSpPr txBox="1">
            <a:spLocks/>
          </p:cNvSpPr>
          <p:nvPr/>
        </p:nvSpPr>
        <p:spPr>
          <a:xfrm>
            <a:off x="821708" y="287555"/>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b="1" dirty="0">
                <a:solidFill>
                  <a:schemeClr val="tx1"/>
                </a:solidFill>
              </a:rPr>
              <a:t>3. </a:t>
            </a:r>
            <a:r>
              <a:rPr lang="en-US" b="1" dirty="0" err="1">
                <a:solidFill>
                  <a:schemeClr val="tx1"/>
                </a:solidFill>
              </a:rPr>
              <a:t>Thuật</a:t>
            </a:r>
            <a:r>
              <a:rPr lang="en-US" b="1" dirty="0">
                <a:solidFill>
                  <a:schemeClr val="tx1"/>
                </a:solidFill>
              </a:rPr>
              <a:t> </a:t>
            </a:r>
            <a:r>
              <a:rPr lang="en-US" b="1" dirty="0" err="1">
                <a:solidFill>
                  <a:schemeClr val="tx1"/>
                </a:solidFill>
              </a:rPr>
              <a:t>toán</a:t>
            </a:r>
            <a:r>
              <a:rPr lang="en-US" b="1" dirty="0">
                <a:solidFill>
                  <a:schemeClr val="tx1"/>
                </a:solidFill>
              </a:rPr>
              <a:t> Charm</a:t>
            </a:r>
          </a:p>
        </p:txBody>
      </p:sp>
      <p:cxnSp>
        <p:nvCxnSpPr>
          <p:cNvPr id="5" name="Straight Arrow Connector 4"/>
          <p:cNvCxnSpPr>
            <a:stCxn id="11268" idx="2"/>
            <a:endCxn id="11314" idx="0"/>
          </p:cNvCxnSpPr>
          <p:nvPr/>
        </p:nvCxnSpPr>
        <p:spPr>
          <a:xfrm flipH="1">
            <a:off x="1920319" y="2176969"/>
            <a:ext cx="2601081" cy="756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1268" idx="2"/>
            <a:endCxn id="11315" idx="0"/>
          </p:cNvCxnSpPr>
          <p:nvPr/>
        </p:nvCxnSpPr>
        <p:spPr>
          <a:xfrm flipH="1">
            <a:off x="3499711" y="2176969"/>
            <a:ext cx="1021689"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1268" idx="2"/>
            <a:endCxn id="11316" idx="0"/>
          </p:cNvCxnSpPr>
          <p:nvPr/>
        </p:nvCxnSpPr>
        <p:spPr>
          <a:xfrm>
            <a:off x="4521400" y="2176969"/>
            <a:ext cx="275744"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1268" idx="2"/>
            <a:endCxn id="11317" idx="0"/>
          </p:cNvCxnSpPr>
          <p:nvPr/>
        </p:nvCxnSpPr>
        <p:spPr>
          <a:xfrm>
            <a:off x="4521400" y="2176969"/>
            <a:ext cx="1793285"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1268" idx="2"/>
            <a:endCxn id="11318" idx="0"/>
          </p:cNvCxnSpPr>
          <p:nvPr/>
        </p:nvCxnSpPr>
        <p:spPr>
          <a:xfrm>
            <a:off x="4521400" y="2176969"/>
            <a:ext cx="3616619"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46714" y="3329743"/>
            <a:ext cx="5994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1314" idx="3"/>
          </p:cNvCxnSpPr>
          <p:nvPr/>
        </p:nvCxnSpPr>
        <p:spPr>
          <a:xfrm>
            <a:off x="1506764" y="3081383"/>
            <a:ext cx="918052" cy="210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25632" y="4420974"/>
            <a:ext cx="99581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1271" idx="2"/>
            <a:endCxn id="11272" idx="0"/>
          </p:cNvCxnSpPr>
          <p:nvPr/>
        </p:nvCxnSpPr>
        <p:spPr>
          <a:xfrm flipH="1">
            <a:off x="1004137" y="3486714"/>
            <a:ext cx="477052" cy="780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1271" idx="2"/>
            <a:endCxn id="11288" idx="0"/>
          </p:cNvCxnSpPr>
          <p:nvPr/>
        </p:nvCxnSpPr>
        <p:spPr>
          <a:xfrm>
            <a:off x="1481189" y="3486714"/>
            <a:ext cx="901523" cy="778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774753" y="4417458"/>
            <a:ext cx="11394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Content Placeholder 2"/>
              <p:cNvSpPr>
                <a:spLocks noGrp="1"/>
              </p:cNvSpPr>
              <p:nvPr>
                <p:ph idx="1"/>
              </p:nvPr>
            </p:nvSpPr>
            <p:spPr>
              <a:xfrm>
                <a:off x="3860140" y="3918468"/>
                <a:ext cx="4866341" cy="2373149"/>
              </a:xfrm>
            </p:spPr>
            <p:txBody>
              <a:bodyPr>
                <a:noAutofit/>
              </a:bodyPr>
              <a:lstStyle/>
              <a:p>
                <a:pPr marL="0" indent="0" algn="just">
                  <a:lnSpc>
                    <a:spcPct val="110000"/>
                  </a:lnSpc>
                  <a:spcBef>
                    <a:spcPts val="0"/>
                  </a:spcBef>
                  <a:spcAft>
                    <a:spcPts val="0"/>
                  </a:spcAft>
                  <a:buClrTx/>
                  <a:buNone/>
                </a:pPr>
                <a:r>
                  <a:rPr lang="en-US" sz="2700" b="1" i="1" dirty="0">
                    <a:latin typeface="Times New Roman" panose="02020603050405020304" pitchFamily="18" charset="0"/>
                    <a:cs typeface="Times New Roman" panose="02020603050405020304" pitchFamily="18" charset="0"/>
                  </a:rPr>
                  <a:t>A</a:t>
                </a:r>
                <a14:m>
                  <m:oMath xmlns:m="http://schemas.openxmlformats.org/officeDocument/2006/math">
                    <m:r>
                      <a:rPr lang="en-US" sz="2700" i="1" dirty="0" smtClean="0">
                        <a:latin typeface="Cambria Math" panose="02040503050406030204" pitchFamily="18" charset="0"/>
                        <a:ea typeface="Cambria Math" panose="02040503050406030204" pitchFamily="18" charset="0"/>
                      </a:rPr>
                      <m:t>×</m:t>
                    </m:r>
                  </m:oMath>
                </a14:m>
                <a:r>
                  <a:rPr lang="en-US" sz="2700" dirty="0"/>
                  <a:t>1345 </a:t>
                </a:r>
                <a14:m>
                  <m:oMath xmlns:m="http://schemas.openxmlformats.org/officeDocument/2006/math">
                    <m:r>
                      <a:rPr lang="en-US" sz="2700" i="1" smtClean="0">
                        <a:latin typeface="Cambria Math" panose="02040503050406030204" pitchFamily="18" charset="0"/>
                        <a:ea typeface="Cambria Math" panose="02040503050406030204" pitchFamily="18" charset="0"/>
                      </a:rPr>
                      <m:t>⊂</m:t>
                    </m:r>
                  </m:oMath>
                </a14:m>
                <a:r>
                  <a:rPr lang="en-US" sz="2700" dirty="0"/>
                  <a:t> </a:t>
                </a:r>
                <a:r>
                  <a:rPr lang="en-US" sz="2700" b="1" i="1" dirty="0">
                    <a:latin typeface="Times New Roman" panose="02020603050405020304" pitchFamily="18" charset="0"/>
                    <a:cs typeface="Times New Roman" panose="02020603050405020304" pitchFamily="18" charset="0"/>
                  </a:rPr>
                  <a:t>C</a:t>
                </a:r>
                <a14:m>
                  <m:oMath xmlns:m="http://schemas.openxmlformats.org/officeDocument/2006/math">
                    <m:r>
                      <a:rPr lang="en-US" sz="2700" i="1" dirty="0">
                        <a:latin typeface="Cambria Math" panose="02040503050406030204" pitchFamily="18" charset="0"/>
                        <a:ea typeface="Cambria Math" panose="02040503050406030204" pitchFamily="18" charset="0"/>
                      </a:rPr>
                      <m:t>×</m:t>
                    </m:r>
                  </m:oMath>
                </a14:m>
                <a:r>
                  <a:rPr lang="en-US" sz="2700" dirty="0"/>
                  <a:t>123456 (2)</a:t>
                </a:r>
              </a:p>
              <a:p>
                <a:pPr algn="just">
                  <a:lnSpc>
                    <a:spcPct val="110000"/>
                  </a:lnSpc>
                  <a:spcBef>
                    <a:spcPts val="0"/>
                  </a:spcBef>
                  <a:spcAft>
                    <a:spcPts val="0"/>
                  </a:spcAft>
                  <a:buClrTx/>
                  <a:buFont typeface="Symbol" panose="05050102010706020507" pitchFamily="18" charset="2"/>
                  <a:buChar char="Þ"/>
                </a:pPr>
                <a:r>
                  <a:rPr lang="en-US" sz="2700" dirty="0" err="1"/>
                  <a:t>Thay</a:t>
                </a:r>
                <a:r>
                  <a:rPr lang="en-US" sz="2700" dirty="0"/>
                  <a:t> </a:t>
                </a:r>
                <a:r>
                  <a:rPr lang="en-US" sz="2700" dirty="0" err="1"/>
                  <a:t>tất</a:t>
                </a:r>
                <a:r>
                  <a:rPr lang="en-US" sz="2700" dirty="0"/>
                  <a:t> </a:t>
                </a:r>
                <a:r>
                  <a:rPr lang="en-US" sz="2700" dirty="0" err="1"/>
                  <a:t>cả</a:t>
                </a:r>
                <a:r>
                  <a:rPr lang="en-US" sz="2700" dirty="0"/>
                  <a:t> </a:t>
                </a:r>
                <a:r>
                  <a:rPr lang="en-US" sz="2700" b="1" i="1" dirty="0">
                    <a:latin typeface="Times New Roman" panose="02020603050405020304" pitchFamily="18" charset="0"/>
                    <a:cs typeface="Times New Roman" panose="02020603050405020304" pitchFamily="18" charset="0"/>
                  </a:rPr>
                  <a:t>A</a:t>
                </a:r>
                <a:r>
                  <a:rPr lang="en-US" sz="2700" dirty="0"/>
                  <a:t> </a:t>
                </a:r>
                <a:r>
                  <a:rPr lang="en-US" sz="2700" dirty="0" err="1"/>
                  <a:t>bằng</a:t>
                </a:r>
                <a:r>
                  <a:rPr lang="en-US" sz="2700" dirty="0"/>
                  <a:t> </a:t>
                </a:r>
                <a:r>
                  <a:rPr lang="en-US" sz="2700" b="1" i="1" dirty="0">
                    <a:latin typeface="Times New Roman" panose="02020603050405020304" pitchFamily="18" charset="0"/>
                    <a:cs typeface="Times New Roman" panose="02020603050405020304" pitchFamily="18" charset="0"/>
                  </a:rPr>
                  <a:t>AC</a:t>
                </a:r>
              </a:p>
              <a:p>
                <a:pPr marL="0" indent="0" algn="just">
                  <a:lnSpc>
                    <a:spcPct val="110000"/>
                  </a:lnSpc>
                  <a:spcBef>
                    <a:spcPts val="0"/>
                  </a:spcBef>
                  <a:spcAft>
                    <a:spcPts val="0"/>
                  </a:spcAft>
                  <a:buClrTx/>
                  <a:buNone/>
                </a:pPr>
                <a:r>
                  <a:rPr lang="en-US" sz="2700" b="1" i="1" dirty="0">
                    <a:latin typeface="Times New Roman" panose="02020603050405020304" pitchFamily="18" charset="0"/>
                    <a:cs typeface="Times New Roman" panose="02020603050405020304" pitchFamily="18" charset="0"/>
                  </a:rPr>
                  <a:t>AC</a:t>
                </a:r>
                <a14:m>
                  <m:oMath xmlns:m="http://schemas.openxmlformats.org/officeDocument/2006/math">
                    <m:r>
                      <a:rPr lang="en-US" sz="2700" i="1" dirty="0" smtClean="0">
                        <a:latin typeface="Cambria Math" panose="02040503050406030204" pitchFamily="18" charset="0"/>
                        <a:ea typeface="Cambria Math" panose="02040503050406030204" pitchFamily="18" charset="0"/>
                      </a:rPr>
                      <m:t>×</m:t>
                    </m:r>
                  </m:oMath>
                </a14:m>
                <a:r>
                  <a:rPr lang="en-US" sz="2700" dirty="0"/>
                  <a:t>1345 ≠ </a:t>
                </a:r>
                <a:r>
                  <a:rPr lang="en-US" sz="2700" b="1" i="1" dirty="0">
                    <a:latin typeface="Times New Roman" panose="02020603050405020304" pitchFamily="18" charset="0"/>
                    <a:cs typeface="Times New Roman" panose="02020603050405020304" pitchFamily="18" charset="0"/>
                  </a:rPr>
                  <a:t>D</a:t>
                </a:r>
                <a14:m>
                  <m:oMath xmlns:m="http://schemas.openxmlformats.org/officeDocument/2006/math">
                    <m:r>
                      <a:rPr lang="en-US" sz="2700" i="1" dirty="0">
                        <a:latin typeface="Cambria Math" panose="02040503050406030204" pitchFamily="18" charset="0"/>
                        <a:ea typeface="Cambria Math" panose="02040503050406030204" pitchFamily="18" charset="0"/>
                      </a:rPr>
                      <m:t>×</m:t>
                    </m:r>
                  </m:oMath>
                </a14:m>
                <a:r>
                  <a:rPr lang="en-US" sz="2700" dirty="0"/>
                  <a:t>2456 (4)</a:t>
                </a:r>
              </a:p>
              <a:p>
                <a:pPr algn="just">
                  <a:lnSpc>
                    <a:spcPct val="110000"/>
                  </a:lnSpc>
                  <a:spcBef>
                    <a:spcPts val="0"/>
                  </a:spcBef>
                  <a:spcAft>
                    <a:spcPts val="0"/>
                  </a:spcAft>
                  <a:buClrTx/>
                  <a:buFont typeface="Symbol" panose="05050102010706020507" pitchFamily="18" charset="2"/>
                  <a:buChar char="Þ"/>
                </a:pPr>
                <a:r>
                  <a:rPr lang="en-US" sz="2700" dirty="0" err="1"/>
                  <a:t>Thêm</a:t>
                </a:r>
                <a:r>
                  <a:rPr lang="en-US" sz="2700" dirty="0"/>
                  <a:t> </a:t>
                </a:r>
                <a:r>
                  <a:rPr lang="en-US" sz="2700" b="1" i="1" dirty="0">
                    <a:latin typeface="Times New Roman" panose="02020603050405020304" pitchFamily="18" charset="0"/>
                    <a:cs typeface="Times New Roman" panose="02020603050405020304" pitchFamily="18" charset="0"/>
                  </a:rPr>
                  <a:t>ACD</a:t>
                </a:r>
                <a:r>
                  <a:rPr lang="en-US" sz="2700" dirty="0"/>
                  <a:t>, </a:t>
                </a:r>
                <a:r>
                  <a:rPr lang="en-US" sz="2700" dirty="0" err="1"/>
                  <a:t>loại</a:t>
                </a:r>
                <a:r>
                  <a:rPr lang="en-US" sz="2700" dirty="0"/>
                  <a:t> </a:t>
                </a:r>
                <a:r>
                  <a:rPr lang="en-US" sz="2700" dirty="0" err="1"/>
                  <a:t>vì</a:t>
                </a:r>
                <a:r>
                  <a:rPr lang="en-US" sz="2700" dirty="0"/>
                  <a:t> &lt; </a:t>
                </a:r>
                <a:r>
                  <a:rPr lang="en-US" sz="2700" dirty="0" err="1">
                    <a:latin typeface="Times New Roman" panose="02020603050405020304" pitchFamily="18" charset="0"/>
                    <a:cs typeface="Times New Roman" panose="02020603050405020304" pitchFamily="18" charset="0"/>
                  </a:rPr>
                  <a:t>minsup</a:t>
                </a:r>
                <a:endParaRPr lang="en-US" sz="2700" dirty="0">
                  <a:latin typeface="Times New Roman" panose="02020603050405020304" pitchFamily="18" charset="0"/>
                  <a:cs typeface="Times New Roman" panose="02020603050405020304" pitchFamily="18" charset="0"/>
                </a:endParaRPr>
              </a:p>
              <a:p>
                <a:pPr marL="0" indent="0" algn="just">
                  <a:lnSpc>
                    <a:spcPct val="110000"/>
                  </a:lnSpc>
                  <a:spcBef>
                    <a:spcPts val="0"/>
                  </a:spcBef>
                  <a:spcAft>
                    <a:spcPts val="0"/>
                  </a:spcAft>
                  <a:buClrTx/>
                  <a:buNone/>
                </a:pPr>
                <a:r>
                  <a:rPr lang="en-US" sz="2700" dirty="0" err="1">
                    <a:latin typeface="Times New Roman" panose="02020603050405020304" pitchFamily="18" charset="0"/>
                    <a:cs typeface="Times New Roman" panose="02020603050405020304" pitchFamily="18" charset="0"/>
                  </a:rPr>
                  <a:t>Tương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tự</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các</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trường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hợp</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còn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lại</a:t>
                </a:r>
                <a:r>
                  <a:rPr lang="en-US" sz="2700" dirty="0">
                    <a:latin typeface="Times New Roman" panose="02020603050405020304" pitchFamily="18" charset="0"/>
                    <a:cs typeface="Times New Roman" panose="02020603050405020304" pitchFamily="18" charset="0"/>
                  </a:rPr>
                  <a:t>.</a:t>
                </a:r>
              </a:p>
            </p:txBody>
          </p:sp>
        </mc:Choice>
        <mc:Fallback xmlns="">
          <p:sp>
            <p:nvSpPr>
              <p:cNvPr id="39" name="Content Placeholder 2"/>
              <p:cNvSpPr>
                <a:spLocks noGrp="1" noRot="1" noChangeAspect="1" noMove="1" noResize="1" noEditPoints="1" noAdjustHandles="1" noChangeArrowheads="1" noChangeShapeType="1" noTextEdit="1"/>
              </p:cNvSpPr>
              <p:nvPr>
                <p:ph idx="1"/>
              </p:nvPr>
            </p:nvSpPr>
            <p:spPr>
              <a:xfrm>
                <a:off x="3860140" y="3918468"/>
                <a:ext cx="4866341" cy="2373149"/>
              </a:xfrm>
              <a:blipFill rotWithShape="0">
                <a:blip r:embed="rId2"/>
                <a:stretch>
                  <a:fillRect l="-4255" t="-2057" b="-4627"/>
                </a:stretch>
              </a:blipFill>
            </p:spPr>
            <p:txBody>
              <a:bodyPr/>
              <a:lstStyle/>
              <a:p>
                <a:r>
                  <a:rPr lang="en-US">
                    <a:noFill/>
                  </a:rPr>
                  <a:t> </a:t>
                </a:r>
              </a:p>
            </p:txBody>
          </p:sp>
        </mc:Fallback>
      </mc:AlternateContent>
    </p:spTree>
    <p:extLst>
      <p:ext uri="{BB962C8B-B14F-4D97-AF65-F5344CB8AC3E}">
        <p14:creationId xmlns:p14="http://schemas.microsoft.com/office/powerpoint/2010/main" val="100698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2.22222E-6 0.0125 L -0.04792 0.05255 C -0.05799 0.06158 -0.07292 0.06644 -0.08854 0.06644 C -0.10625 0.06644 -0.12049 0.06158 -0.13056 0.05255 L -0.1783 0.0125 " pathEditMode="relative" rAng="0" ptsTypes="AAAAA">
                                      <p:cBhvr>
                                        <p:cTn id="6" dur="2000" fill="hold"/>
                                        <p:tgtEl>
                                          <p:spTgt spid="83"/>
                                        </p:tgtEl>
                                        <p:attrNameLst>
                                          <p:attrName>ppt_x</p:attrName>
                                          <p:attrName>ppt_y</p:attrName>
                                        </p:attrNameLst>
                                      </p:cBhvr>
                                      <p:rCtr x="-8924" y="2685"/>
                                    </p:animMotion>
                                  </p:childTnLst>
                                </p:cTn>
                              </p:par>
                            </p:childTnLst>
                          </p:cTn>
                        </p:par>
                        <p:par>
                          <p:cTn id="7" fill="hold">
                            <p:stCondLst>
                              <p:cond delay="2000"/>
                            </p:stCondLst>
                            <p:childTnLst>
                              <p:par>
                                <p:cTn id="8" presetID="10" presetClass="exit" presetSubtype="0" fill="hold" grpId="1" nodeType="afterEffect">
                                  <p:stCondLst>
                                    <p:cond delay="0"/>
                                  </p:stCondLst>
                                  <p:childTnLst>
                                    <p:animEffect transition="out" filter="fade">
                                      <p:cBhvr>
                                        <p:cTn id="9" dur="500"/>
                                        <p:tgtEl>
                                          <p:spTgt spid="83"/>
                                        </p:tgtEl>
                                      </p:cBhvr>
                                    </p:animEffect>
                                    <p:set>
                                      <p:cBhvr>
                                        <p:cTn id="10" dur="1" fill="hold">
                                          <p:stCondLst>
                                            <p:cond delay="499"/>
                                          </p:stCondLst>
                                        </p:cTn>
                                        <p:tgtEl>
                                          <p:spTgt spid="83"/>
                                        </p:tgtEl>
                                        <p:attrNameLst>
                                          <p:attrName>style.visibility</p:attrName>
                                        </p:attrNameLst>
                                      </p:cBhvr>
                                      <p:to>
                                        <p:strVal val="hidden"/>
                                      </p:to>
                                    </p:set>
                                  </p:childTnLst>
                                </p:cTn>
                              </p:par>
                            </p:childTnLst>
                          </p:cTn>
                        </p:par>
                        <p:par>
                          <p:cTn id="11" fill="hold">
                            <p:stCondLst>
                              <p:cond delay="2500"/>
                            </p:stCondLst>
                            <p:childTnLst>
                              <p:par>
                                <p:cTn id="12" presetID="10" presetClass="entr" presetSubtype="0" fill="hold" grpId="0" nodeType="afterEffect">
                                  <p:stCondLst>
                                    <p:cond delay="0"/>
                                  </p:stCondLst>
                                  <p:childTnLst>
                                    <p:set>
                                      <p:cBhvr>
                                        <p:cTn id="13" dur="1" fill="hold">
                                          <p:stCondLst>
                                            <p:cond delay="0"/>
                                          </p:stCondLst>
                                        </p:cTn>
                                        <p:tgtEl>
                                          <p:spTgt spid="11271"/>
                                        </p:tgtEl>
                                        <p:attrNameLst>
                                          <p:attrName>style.visibility</p:attrName>
                                        </p:attrNameLst>
                                      </p:cBhvr>
                                      <p:to>
                                        <p:strVal val="visible"/>
                                      </p:to>
                                    </p:set>
                                    <p:animEffect transition="in" filter="fade">
                                      <p:cBhvr>
                                        <p:cTn id="14" dur="500"/>
                                        <p:tgtEl>
                                          <p:spTgt spid="11271"/>
                                        </p:tgtEl>
                                      </p:cBhvr>
                                    </p:animEffect>
                                  </p:childTnLst>
                                </p:cTn>
                              </p:par>
                            </p:childTnLst>
                          </p:cTn>
                        </p:par>
                        <p:par>
                          <p:cTn id="15" fill="hold">
                            <p:stCondLst>
                              <p:cond delay="3000"/>
                            </p:stCondLst>
                            <p:childTnLst>
                              <p:par>
                                <p:cTn id="16" presetID="1" presetClass="entr" presetSubtype="0" fill="hold" nodeType="afterEffect">
                                  <p:stCondLst>
                                    <p:cond delay="0"/>
                                  </p:stCondLst>
                                  <p:childTnLst>
                                    <p:set>
                                      <p:cBhvr>
                                        <p:cTn id="17" dur="1" fill="hold">
                                          <p:stCondLst>
                                            <p:cond delay="0"/>
                                          </p:stCondLst>
                                        </p:cTn>
                                        <p:tgtEl>
                                          <p:spTgt spid="5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
                                            <p:txEl>
                                              <p:pRg st="0" end="0"/>
                                            </p:txEl>
                                          </p:spTgt>
                                        </p:tgtEl>
                                        <p:attrNameLst>
                                          <p:attrName>style.visibility</p:attrName>
                                        </p:attrNameLst>
                                      </p:cBhvr>
                                      <p:to>
                                        <p:strVal val="visible"/>
                                      </p:to>
                                    </p:set>
                                    <p:animEffect transition="in" filter="fade">
                                      <p:cBhvr>
                                        <p:cTn id="22" dur="500"/>
                                        <p:tgtEl>
                                          <p:spTgt spid="39">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xEl>
                                              <p:pRg st="1" end="1"/>
                                            </p:txEl>
                                          </p:spTgt>
                                        </p:tgtEl>
                                        <p:attrNameLst>
                                          <p:attrName>style.visibility</p:attrName>
                                        </p:attrNameLst>
                                      </p:cBhvr>
                                      <p:to>
                                        <p:strVal val="visible"/>
                                      </p:to>
                                    </p:set>
                                    <p:animEffect transition="in" filter="fade">
                                      <p:cBhvr>
                                        <p:cTn id="25" dur="500"/>
                                        <p:tgtEl>
                                          <p:spTgt spid="39">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7" presetClass="path" presetSubtype="0" accel="50000" decel="50000" fill="hold" grpId="0" nodeType="clickEffect">
                                  <p:stCondLst>
                                    <p:cond delay="0"/>
                                  </p:stCondLst>
                                  <p:childTnLst>
                                    <p:animMotion origin="layout" path="M -2.77778E-6 -4.44444E-6 L -0.08298 0.07732 C -0.10052 0.09491 -0.12639 0.1044 -0.15347 0.1044 C -0.18437 0.1044 -0.20902 0.09491 -0.22639 0.07732 C -0.25399 0.05139 -0.26371 0.06737 -0.29114 0.04167 " pathEditMode="relative" rAng="0" ptsTypes="AAAAA">
                                      <p:cBhvr>
                                        <p:cTn id="29" dur="2000" fill="hold"/>
                                        <p:tgtEl>
                                          <p:spTgt spid="84"/>
                                        </p:tgtEl>
                                        <p:attrNameLst>
                                          <p:attrName>ppt_x</p:attrName>
                                          <p:attrName>ppt_y</p:attrName>
                                        </p:attrNameLst>
                                      </p:cBhvr>
                                      <p:rCtr x="-14566" y="5208"/>
                                    </p:animMotion>
                                  </p:childTnLst>
                                </p:cTn>
                              </p:par>
                            </p:childTnLst>
                          </p:cTn>
                        </p:par>
                        <p:par>
                          <p:cTn id="30" fill="hold">
                            <p:stCondLst>
                              <p:cond delay="2000"/>
                            </p:stCondLst>
                            <p:childTnLst>
                              <p:par>
                                <p:cTn id="31" presetID="10" presetClass="exit" presetSubtype="0" fill="hold" grpId="1" nodeType="afterEffect">
                                  <p:stCondLst>
                                    <p:cond delay="0"/>
                                  </p:stCondLst>
                                  <p:childTnLst>
                                    <p:animEffect transition="out" filter="fade">
                                      <p:cBhvr>
                                        <p:cTn id="32" dur="500"/>
                                        <p:tgtEl>
                                          <p:spTgt spid="84"/>
                                        </p:tgtEl>
                                      </p:cBhvr>
                                    </p:animEffect>
                                    <p:set>
                                      <p:cBhvr>
                                        <p:cTn id="33" dur="1" fill="hold">
                                          <p:stCondLst>
                                            <p:cond delay="499"/>
                                          </p:stCondLst>
                                        </p:cTn>
                                        <p:tgtEl>
                                          <p:spTgt spid="84"/>
                                        </p:tgtEl>
                                        <p:attrNameLst>
                                          <p:attrName>style.visibility</p:attrName>
                                        </p:attrNameLst>
                                      </p:cBhvr>
                                      <p:to>
                                        <p:strVal val="hidden"/>
                                      </p:to>
                                    </p:set>
                                  </p:childTnLst>
                                </p:cTn>
                              </p:par>
                            </p:childTnLst>
                          </p:cTn>
                        </p:par>
                        <p:par>
                          <p:cTn id="34" fill="hold">
                            <p:stCondLst>
                              <p:cond delay="2500"/>
                            </p:stCondLst>
                            <p:childTnLst>
                              <p:par>
                                <p:cTn id="35" presetID="10" presetClass="entr" presetSubtype="0" fill="hold"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272"/>
                                        </p:tgtEl>
                                        <p:attrNameLst>
                                          <p:attrName>style.visibility</p:attrName>
                                        </p:attrNameLst>
                                      </p:cBhvr>
                                      <p:to>
                                        <p:strVal val="visible"/>
                                      </p:to>
                                    </p:set>
                                    <p:animEffect transition="in" filter="fade">
                                      <p:cBhvr>
                                        <p:cTn id="40" dur="500"/>
                                        <p:tgtEl>
                                          <p:spTgt spid="11272"/>
                                        </p:tgtEl>
                                      </p:cBhvr>
                                    </p:animEffect>
                                  </p:childTnLst>
                                </p:cTn>
                              </p:par>
                            </p:childTnLst>
                          </p:cTn>
                        </p:par>
                        <p:par>
                          <p:cTn id="41" fill="hold">
                            <p:stCondLst>
                              <p:cond delay="3000"/>
                            </p:stCondLst>
                            <p:childTnLst>
                              <p:par>
                                <p:cTn id="42" presetID="10" presetClass="entr" presetSubtype="0" fill="hold"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500"/>
                                        <p:tgtEl>
                                          <p:spTgt spid="5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9">
                                            <p:txEl>
                                              <p:pRg st="2" end="2"/>
                                            </p:txEl>
                                          </p:spTgt>
                                        </p:tgtEl>
                                        <p:attrNameLst>
                                          <p:attrName>style.visibility</p:attrName>
                                        </p:attrNameLst>
                                      </p:cBhvr>
                                      <p:to>
                                        <p:strVal val="visible"/>
                                      </p:to>
                                    </p:set>
                                    <p:animEffect transition="in" filter="fade">
                                      <p:cBhvr>
                                        <p:cTn id="49" dur="500"/>
                                        <p:tgtEl>
                                          <p:spTgt spid="39">
                                            <p:txEl>
                                              <p:pRg st="2" end="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9">
                                            <p:txEl>
                                              <p:pRg st="3" end="3"/>
                                            </p:txEl>
                                          </p:spTgt>
                                        </p:tgtEl>
                                        <p:attrNameLst>
                                          <p:attrName>style.visibility</p:attrName>
                                        </p:attrNameLst>
                                      </p:cBhvr>
                                      <p:to>
                                        <p:strVal val="visible"/>
                                      </p:to>
                                    </p:set>
                                    <p:animEffect transition="in" filter="fade">
                                      <p:cBhvr>
                                        <p:cTn id="52" dur="500"/>
                                        <p:tgtEl>
                                          <p:spTgt spid="39">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9">
                                            <p:txEl>
                                              <p:pRg st="4" end="4"/>
                                            </p:txEl>
                                          </p:spTgt>
                                        </p:tgtEl>
                                        <p:attrNameLst>
                                          <p:attrName>style.visibility</p:attrName>
                                        </p:attrNameLst>
                                      </p:cBhvr>
                                      <p:to>
                                        <p:strVal val="visible"/>
                                      </p:to>
                                    </p:set>
                                    <p:animEffect transition="in" filter="fade">
                                      <p:cBhvr>
                                        <p:cTn id="57" dur="500"/>
                                        <p:tgtEl>
                                          <p:spTgt spid="39">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7" presetClass="path" presetSubtype="0" accel="50000" decel="50000" fill="hold" grpId="0" nodeType="clickEffect">
                                  <p:stCondLst>
                                    <p:cond delay="0"/>
                                  </p:stCondLst>
                                  <p:childTnLst>
                                    <p:animMotion origin="layout" path="M -2.77778E-7 -4.44444E-6 L -0.11597 0.11991 C -0.13993 0.14723 -0.17326 0.16065 -0.21441 0.16204 C -0.25538 0.16343 -0.33819 0.1551 -0.36233 0.12778 C -0.40087 0.08797 -0.40955 0.08774 -0.44792 0.04769 " pathEditMode="relative" rAng="0" ptsTypes="AAAAA">
                                      <p:cBhvr>
                                        <p:cTn id="61" dur="2000" fill="hold"/>
                                        <p:tgtEl>
                                          <p:spTgt spid="11317"/>
                                        </p:tgtEl>
                                        <p:attrNameLst>
                                          <p:attrName>ppt_x</p:attrName>
                                          <p:attrName>ppt_y</p:attrName>
                                        </p:attrNameLst>
                                      </p:cBhvr>
                                      <p:rCtr x="-22396" y="8102"/>
                                    </p:animMotion>
                                  </p:childTnLst>
                                </p:cTn>
                              </p:par>
                            </p:childTnLst>
                          </p:cTn>
                        </p:par>
                        <p:par>
                          <p:cTn id="62" fill="hold">
                            <p:stCondLst>
                              <p:cond delay="2000"/>
                            </p:stCondLst>
                            <p:childTnLst>
                              <p:par>
                                <p:cTn id="63" presetID="10" presetClass="exit" presetSubtype="0" fill="hold" grpId="1" nodeType="afterEffect">
                                  <p:stCondLst>
                                    <p:cond delay="0"/>
                                  </p:stCondLst>
                                  <p:childTnLst>
                                    <p:animEffect transition="out" filter="fade">
                                      <p:cBhvr>
                                        <p:cTn id="64" dur="500"/>
                                        <p:tgtEl>
                                          <p:spTgt spid="11317"/>
                                        </p:tgtEl>
                                      </p:cBhvr>
                                    </p:animEffect>
                                    <p:set>
                                      <p:cBhvr>
                                        <p:cTn id="65" dur="1" fill="hold">
                                          <p:stCondLst>
                                            <p:cond delay="499"/>
                                          </p:stCondLst>
                                        </p:cTn>
                                        <p:tgtEl>
                                          <p:spTgt spid="11317"/>
                                        </p:tgtEl>
                                        <p:attrNameLst>
                                          <p:attrName>style.visibility</p:attrName>
                                        </p:attrNameLst>
                                      </p:cBhvr>
                                      <p:to>
                                        <p:strVal val="hidden"/>
                                      </p:to>
                                    </p:set>
                                  </p:childTnLst>
                                </p:cTn>
                              </p:par>
                            </p:childTnLst>
                          </p:cTn>
                        </p:par>
                        <p:par>
                          <p:cTn id="66" fill="hold">
                            <p:stCondLst>
                              <p:cond delay="2500"/>
                            </p:stCondLst>
                            <p:childTnLst>
                              <p:par>
                                <p:cTn id="67" presetID="10" presetClass="entr" presetSubtype="0" fill="hold" nodeType="after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288"/>
                                        </p:tgtEl>
                                        <p:attrNameLst>
                                          <p:attrName>style.visibility</p:attrName>
                                        </p:attrNameLst>
                                      </p:cBhvr>
                                      <p:to>
                                        <p:strVal val="visible"/>
                                      </p:to>
                                    </p:set>
                                    <p:animEffect transition="in" filter="fade">
                                      <p:cBhvr>
                                        <p:cTn id="72" dur="500"/>
                                        <p:tgtEl>
                                          <p:spTgt spid="11288"/>
                                        </p:tgtEl>
                                      </p:cBhvr>
                                    </p:animEffect>
                                  </p:childTnLst>
                                </p:cTn>
                              </p:par>
                            </p:childTnLst>
                          </p:cTn>
                        </p:par>
                      </p:childTnLst>
                    </p:cTn>
                  </p:par>
                  <p:par>
                    <p:cTn id="73" fill="hold">
                      <p:stCondLst>
                        <p:cond delay="indefinite"/>
                      </p:stCondLst>
                      <p:childTnLst>
                        <p:par>
                          <p:cTn id="74" fill="hold">
                            <p:stCondLst>
                              <p:cond delay="0"/>
                            </p:stCondLst>
                            <p:childTnLst>
                              <p:par>
                                <p:cTn id="75" presetID="37" presetClass="path" presetSubtype="0" accel="50000" decel="50000" fill="hold" grpId="0" nodeType="clickEffect">
                                  <p:stCondLst>
                                    <p:cond delay="0"/>
                                  </p:stCondLst>
                                  <p:childTnLst>
                                    <p:animMotion origin="layout" path="M 8.33333E-7 -4.44444E-6 L -0.17257 0.16482 C -0.20885 0.20232 -0.26476 0.21783 -0.31927 0.22246 C -0.37379 0.22709 -0.46337 0.2301 -0.49965 0.1926 C -0.55712 0.13774 -0.57431 0.10463 -0.63142 0.04954 " pathEditMode="relative" rAng="0" ptsTypes="AAAAA">
                                      <p:cBhvr>
                                        <p:cTn id="76" dur="2000" fill="hold"/>
                                        <p:tgtEl>
                                          <p:spTgt spid="11318"/>
                                        </p:tgtEl>
                                        <p:attrNameLst>
                                          <p:attrName>ppt_x</p:attrName>
                                          <p:attrName>ppt_y</p:attrName>
                                        </p:attrNameLst>
                                      </p:cBhvr>
                                      <p:rCtr x="-31580" y="11250"/>
                                    </p:animMotion>
                                  </p:childTnLst>
                                </p:cTn>
                              </p:par>
                            </p:childTnLst>
                          </p:cTn>
                        </p:par>
                        <p:par>
                          <p:cTn id="77" fill="hold">
                            <p:stCondLst>
                              <p:cond delay="2000"/>
                            </p:stCondLst>
                            <p:childTnLst>
                              <p:par>
                                <p:cTn id="78" presetID="10" presetClass="exit" presetSubtype="0" fill="hold" grpId="1" nodeType="afterEffect">
                                  <p:stCondLst>
                                    <p:cond delay="0"/>
                                  </p:stCondLst>
                                  <p:childTnLst>
                                    <p:animEffect transition="out" filter="fade">
                                      <p:cBhvr>
                                        <p:cTn id="79" dur="500"/>
                                        <p:tgtEl>
                                          <p:spTgt spid="11318"/>
                                        </p:tgtEl>
                                      </p:cBhvr>
                                    </p:animEffect>
                                    <p:set>
                                      <p:cBhvr>
                                        <p:cTn id="80" dur="1" fill="hold">
                                          <p:stCondLst>
                                            <p:cond delay="499"/>
                                          </p:stCondLst>
                                        </p:cTn>
                                        <p:tgtEl>
                                          <p:spTgt spid="11318"/>
                                        </p:tgtEl>
                                        <p:attrNameLst>
                                          <p:attrName>style.visibility</p:attrName>
                                        </p:attrNameLst>
                                      </p:cBhvr>
                                      <p:to>
                                        <p:strVal val="hidden"/>
                                      </p:to>
                                    </p:set>
                                  </p:childTnLst>
                                </p:cTn>
                              </p:par>
                            </p:childTnLst>
                          </p:cTn>
                        </p:par>
                        <p:par>
                          <p:cTn id="81" fill="hold">
                            <p:stCondLst>
                              <p:cond delay="2500"/>
                            </p:stCondLst>
                            <p:childTnLst>
                              <p:par>
                                <p:cTn id="82" presetID="10" presetClass="entr" presetSubtype="0" fill="hold" grpId="0" nodeType="afterEffect">
                                  <p:stCondLst>
                                    <p:cond delay="0"/>
                                  </p:stCondLst>
                                  <p:childTnLst>
                                    <p:set>
                                      <p:cBhvr>
                                        <p:cTn id="83" dur="1" fill="hold">
                                          <p:stCondLst>
                                            <p:cond delay="0"/>
                                          </p:stCondLst>
                                        </p:cTn>
                                        <p:tgtEl>
                                          <p:spTgt spid="11289"/>
                                        </p:tgtEl>
                                        <p:attrNameLst>
                                          <p:attrName>style.visibility</p:attrName>
                                        </p:attrNameLst>
                                      </p:cBhvr>
                                      <p:to>
                                        <p:strVal val="visible"/>
                                      </p:to>
                                    </p:set>
                                    <p:animEffect transition="in" filter="fade">
                                      <p:cBhvr>
                                        <p:cTn id="84" dur="500"/>
                                        <p:tgtEl>
                                          <p:spTgt spid="11289"/>
                                        </p:tgtEl>
                                      </p:cBhvr>
                                    </p:animEffect>
                                  </p:childTnLst>
                                </p:cTn>
                              </p:par>
                            </p:childTnLst>
                          </p:cTn>
                        </p:par>
                        <p:par>
                          <p:cTn id="85" fill="hold">
                            <p:stCondLst>
                              <p:cond delay="3000"/>
                            </p:stCondLst>
                            <p:childTnLst>
                              <p:par>
                                <p:cTn id="86" presetID="10" presetClass="entr" presetSubtype="0" fill="hold" nodeType="after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fade">
                                      <p:cBhvr>
                                        <p:cTn id="88" dur="500"/>
                                        <p:tgtEl>
                                          <p:spTgt spid="7"/>
                                        </p:tgtEl>
                                      </p:cBhvr>
                                    </p:animEffect>
                                  </p:childTnLst>
                                </p:cTn>
                              </p:par>
                            </p:childTnLst>
                          </p:cTn>
                        </p:par>
                        <p:par>
                          <p:cTn id="89" fill="hold">
                            <p:stCondLst>
                              <p:cond delay="3500"/>
                            </p:stCondLst>
                            <p:childTnLst>
                              <p:par>
                                <p:cTn id="90" presetID="10" presetClass="entr" presetSubtype="0" fill="hold" grpId="0" nodeType="afterEffect">
                                  <p:stCondLst>
                                    <p:cond delay="0"/>
                                  </p:stCondLst>
                                  <p:childTnLst>
                                    <p:set>
                                      <p:cBhvr>
                                        <p:cTn id="91" dur="1" fill="hold">
                                          <p:stCondLst>
                                            <p:cond delay="0"/>
                                          </p:stCondLst>
                                        </p:cTn>
                                        <p:tgtEl>
                                          <p:spTgt spid="11269"/>
                                        </p:tgtEl>
                                        <p:attrNameLst>
                                          <p:attrName>style.visibility</p:attrName>
                                        </p:attrNameLst>
                                      </p:cBhvr>
                                      <p:to>
                                        <p:strVal val="visible"/>
                                      </p:to>
                                    </p:set>
                                    <p:animEffect transition="in" filter="fade">
                                      <p:cBhvr>
                                        <p:cTn id="92" dur="500"/>
                                        <p:tgtEl>
                                          <p:spTgt spid="11269"/>
                                        </p:tgtEl>
                                      </p:cBhvr>
                                    </p:animEffect>
                                  </p:childTnLst>
                                </p:cTn>
                              </p:par>
                            </p:childTnLst>
                          </p:cTn>
                        </p:par>
                        <p:par>
                          <p:cTn id="93" fill="hold">
                            <p:stCondLst>
                              <p:cond delay="4000"/>
                            </p:stCondLst>
                            <p:childTnLst>
                              <p:par>
                                <p:cTn id="94" presetID="10" presetClass="entr" presetSubtype="0" fill="hold" nodeType="afterEffect">
                                  <p:stCondLst>
                                    <p:cond delay="0"/>
                                  </p:stCondLst>
                                  <p:childTnLst>
                                    <p:set>
                                      <p:cBhvr>
                                        <p:cTn id="95" dur="1" fill="hold">
                                          <p:stCondLst>
                                            <p:cond delay="0"/>
                                          </p:stCondLst>
                                        </p:cTn>
                                        <p:tgtEl>
                                          <p:spTgt spid="72"/>
                                        </p:tgtEl>
                                        <p:attrNameLst>
                                          <p:attrName>style.visibility</p:attrName>
                                        </p:attrNameLst>
                                      </p:cBhvr>
                                      <p:to>
                                        <p:strVal val="visible"/>
                                      </p:to>
                                    </p:set>
                                    <p:animEffect transition="in" filter="fade">
                                      <p:cBhvr>
                                        <p:cTn id="9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4" grpId="1"/>
      <p:bldP spid="83" grpId="0"/>
      <p:bldP spid="83" grpId="1"/>
      <p:bldP spid="11269" grpId="0"/>
      <p:bldP spid="11271" grpId="0"/>
      <p:bldP spid="11272" grpId="0"/>
      <p:bldP spid="11288" grpId="0"/>
      <p:bldP spid="11289" grpId="0"/>
      <p:bldP spid="11317" grpId="0"/>
      <p:bldP spid="11317" grpId="1"/>
      <p:bldP spid="11318" grpId="0"/>
      <p:bldP spid="11318"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Box 62"/>
          <p:cNvSpPr txBox="1">
            <a:spLocks noChangeArrowheads="1"/>
          </p:cNvSpPr>
          <p:nvPr/>
        </p:nvSpPr>
        <p:spPr bwMode="auto">
          <a:xfrm>
            <a:off x="7549556" y="2878442"/>
            <a:ext cx="11769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t>W x 12345</a:t>
            </a:r>
          </a:p>
        </p:txBody>
      </p:sp>
      <p:sp>
        <p:nvSpPr>
          <p:cNvPr id="89" name="Text Box 61"/>
          <p:cNvSpPr txBox="1">
            <a:spLocks noChangeArrowheads="1"/>
          </p:cNvSpPr>
          <p:nvPr/>
        </p:nvSpPr>
        <p:spPr bwMode="auto">
          <a:xfrm>
            <a:off x="5815854" y="2880728"/>
            <a:ext cx="99418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solidFill>
                  <a:srgbClr val="FF9900"/>
                </a:solidFill>
              </a:rPr>
              <a:t>T x 1356</a:t>
            </a:r>
          </a:p>
        </p:txBody>
      </p:sp>
      <p:sp>
        <p:nvSpPr>
          <p:cNvPr id="84" name="Text Box 60"/>
          <p:cNvSpPr txBox="1">
            <a:spLocks noChangeArrowheads="1"/>
          </p:cNvSpPr>
          <p:nvPr/>
        </p:nvSpPr>
        <p:spPr bwMode="auto">
          <a:xfrm>
            <a:off x="4289694" y="2878973"/>
            <a:ext cx="10166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solidFill>
                  <a:srgbClr val="008000"/>
                </a:solidFill>
              </a:rPr>
              <a:t>D x 2456</a:t>
            </a:r>
          </a:p>
        </p:txBody>
      </p:sp>
      <p:sp>
        <p:nvSpPr>
          <p:cNvPr id="11315" name="Text Box 59"/>
          <p:cNvSpPr txBox="1">
            <a:spLocks noChangeArrowheads="1"/>
          </p:cNvSpPr>
          <p:nvPr/>
        </p:nvSpPr>
        <p:spPr bwMode="auto">
          <a:xfrm>
            <a:off x="2262263" y="2880111"/>
            <a:ext cx="12442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solidFill>
                  <a:srgbClr val="003399"/>
                </a:solidFill>
              </a:rPr>
              <a:t>C x 123456</a:t>
            </a:r>
          </a:p>
        </p:txBody>
      </p:sp>
      <p:sp>
        <p:nvSpPr>
          <p:cNvPr id="83" name="Text Box 59"/>
          <p:cNvSpPr txBox="1">
            <a:spLocks noChangeArrowheads="1"/>
          </p:cNvSpPr>
          <p:nvPr/>
        </p:nvSpPr>
        <p:spPr bwMode="auto">
          <a:xfrm>
            <a:off x="2260524" y="2878442"/>
            <a:ext cx="12442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solidFill>
                  <a:srgbClr val="003399"/>
                </a:solidFill>
              </a:rPr>
              <a:t>C x 123456</a:t>
            </a:r>
          </a:p>
        </p:txBody>
      </p:sp>
      <p:sp>
        <p:nvSpPr>
          <p:cNvPr id="11266" name="Slide Number Placeholder 5"/>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25FFB27-5DED-4C88-8A5B-7BD60858C88B}" type="slidenum">
              <a:rPr kumimoji="0" lang="en-US" altLang="zh-TW"/>
              <a:pPr/>
              <a:t>33</a:t>
            </a:fld>
            <a:endParaRPr kumimoji="0" lang="en-US" altLang="zh-TW"/>
          </a:p>
        </p:txBody>
      </p:sp>
      <p:sp>
        <p:nvSpPr>
          <p:cNvPr id="11268" name="Text Box 3"/>
          <p:cNvSpPr txBox="1">
            <a:spLocks noChangeArrowheads="1"/>
          </p:cNvSpPr>
          <p:nvPr/>
        </p:nvSpPr>
        <p:spPr bwMode="auto">
          <a:xfrm>
            <a:off x="4220568" y="1840419"/>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latin typeface="Times New Roman" panose="02020603050405020304" pitchFamily="18" charset="0"/>
              </a:rPr>
              <a:t>Root</a:t>
            </a:r>
          </a:p>
        </p:txBody>
      </p:sp>
      <p:sp>
        <p:nvSpPr>
          <p:cNvPr id="11269" name="Text Box 5"/>
          <p:cNvSpPr txBox="1">
            <a:spLocks noChangeArrowheads="1"/>
          </p:cNvSpPr>
          <p:nvPr/>
        </p:nvSpPr>
        <p:spPr bwMode="auto">
          <a:xfrm>
            <a:off x="503238" y="4392556"/>
            <a:ext cx="12202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6600"/>
                </a:solidFill>
              </a:rPr>
              <a:t>ACTW x 135</a:t>
            </a:r>
          </a:p>
        </p:txBody>
      </p:sp>
      <p:sp>
        <p:nvSpPr>
          <p:cNvPr id="11279" name="Line 16"/>
          <p:cNvSpPr>
            <a:spLocks noChangeShapeType="1"/>
          </p:cNvSpPr>
          <p:nvPr/>
        </p:nvSpPr>
        <p:spPr bwMode="auto">
          <a:xfrm>
            <a:off x="4822231" y="3333464"/>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Text Box 30"/>
          <p:cNvSpPr txBox="1">
            <a:spLocks noChangeArrowheads="1"/>
          </p:cNvSpPr>
          <p:nvPr/>
        </p:nvSpPr>
        <p:spPr bwMode="auto">
          <a:xfrm>
            <a:off x="738004" y="2878442"/>
            <a:ext cx="12105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ACW x 1345</a:t>
            </a:r>
          </a:p>
        </p:txBody>
      </p:sp>
      <p:sp>
        <p:nvSpPr>
          <p:cNvPr id="11316" name="Text Box 60"/>
          <p:cNvSpPr txBox="1">
            <a:spLocks noChangeArrowheads="1"/>
          </p:cNvSpPr>
          <p:nvPr/>
        </p:nvSpPr>
        <p:spPr bwMode="auto">
          <a:xfrm>
            <a:off x="4288831" y="2879439"/>
            <a:ext cx="10166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solidFill>
                  <a:srgbClr val="008000"/>
                </a:solidFill>
              </a:rPr>
              <a:t>D x 2456</a:t>
            </a:r>
          </a:p>
        </p:txBody>
      </p:sp>
      <p:sp>
        <p:nvSpPr>
          <p:cNvPr id="11317" name="Text Box 61"/>
          <p:cNvSpPr txBox="1">
            <a:spLocks noChangeArrowheads="1"/>
          </p:cNvSpPr>
          <p:nvPr/>
        </p:nvSpPr>
        <p:spPr bwMode="auto">
          <a:xfrm>
            <a:off x="5817593" y="2879439"/>
            <a:ext cx="99418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solidFill>
                  <a:srgbClr val="FF9900"/>
                </a:solidFill>
              </a:rPr>
              <a:t>T x 1356</a:t>
            </a:r>
          </a:p>
        </p:txBody>
      </p:sp>
      <p:sp>
        <p:nvSpPr>
          <p:cNvPr id="11318" name="Text Box 62"/>
          <p:cNvSpPr txBox="1">
            <a:spLocks noChangeArrowheads="1"/>
          </p:cNvSpPr>
          <p:nvPr/>
        </p:nvSpPr>
        <p:spPr bwMode="auto">
          <a:xfrm>
            <a:off x="7549556" y="2879439"/>
            <a:ext cx="11769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t>W x 12345</a:t>
            </a:r>
          </a:p>
        </p:txBody>
      </p:sp>
      <p:sp>
        <p:nvSpPr>
          <p:cNvPr id="11320" name="Text Box 71"/>
          <p:cNvSpPr txBox="1">
            <a:spLocks noChangeArrowheads="1"/>
          </p:cNvSpPr>
          <p:nvPr/>
        </p:nvSpPr>
        <p:spPr bwMode="auto">
          <a:xfrm>
            <a:off x="432190" y="1838415"/>
            <a:ext cx="32800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000" dirty="0">
                <a:cs typeface="Arial" panose="020B0604020202020204" pitchFamily="34" charset="0"/>
              </a:rPr>
              <a:t>Minimum support count = 3</a:t>
            </a:r>
          </a:p>
        </p:txBody>
      </p:sp>
      <p:sp>
        <p:nvSpPr>
          <p:cNvPr id="64" name="Title 1"/>
          <p:cNvSpPr txBox="1">
            <a:spLocks/>
          </p:cNvSpPr>
          <p:nvPr/>
        </p:nvSpPr>
        <p:spPr>
          <a:xfrm>
            <a:off x="821708" y="287555"/>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b="1" dirty="0">
                <a:solidFill>
                  <a:schemeClr val="tx1"/>
                </a:solidFill>
              </a:rPr>
              <a:t>3. </a:t>
            </a:r>
            <a:r>
              <a:rPr lang="en-US" b="1" dirty="0" err="1">
                <a:solidFill>
                  <a:schemeClr val="tx1"/>
                </a:solidFill>
              </a:rPr>
              <a:t>Thuật</a:t>
            </a:r>
            <a:r>
              <a:rPr lang="en-US" b="1" dirty="0">
                <a:solidFill>
                  <a:schemeClr val="tx1"/>
                </a:solidFill>
              </a:rPr>
              <a:t> </a:t>
            </a:r>
            <a:r>
              <a:rPr lang="en-US" b="1" dirty="0" err="1">
                <a:solidFill>
                  <a:schemeClr val="tx1"/>
                </a:solidFill>
              </a:rPr>
              <a:t>toán</a:t>
            </a:r>
            <a:r>
              <a:rPr lang="en-US" b="1" dirty="0">
                <a:solidFill>
                  <a:schemeClr val="tx1"/>
                </a:solidFill>
              </a:rPr>
              <a:t> Charm</a:t>
            </a:r>
          </a:p>
        </p:txBody>
      </p:sp>
      <p:cxnSp>
        <p:nvCxnSpPr>
          <p:cNvPr id="5" name="Straight Arrow Connector 4"/>
          <p:cNvCxnSpPr>
            <a:stCxn id="11268" idx="2"/>
            <a:endCxn id="11289" idx="0"/>
          </p:cNvCxnSpPr>
          <p:nvPr/>
        </p:nvCxnSpPr>
        <p:spPr>
          <a:xfrm flipH="1">
            <a:off x="1343298" y="2176969"/>
            <a:ext cx="3178102" cy="701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1268" idx="2"/>
            <a:endCxn id="11315" idx="0"/>
          </p:cNvCxnSpPr>
          <p:nvPr/>
        </p:nvCxnSpPr>
        <p:spPr>
          <a:xfrm flipH="1">
            <a:off x="2884389" y="2176969"/>
            <a:ext cx="1637011" cy="703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1268" idx="2"/>
            <a:endCxn id="11316" idx="0"/>
          </p:cNvCxnSpPr>
          <p:nvPr/>
        </p:nvCxnSpPr>
        <p:spPr>
          <a:xfrm>
            <a:off x="4521400" y="2176969"/>
            <a:ext cx="275744"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1268" idx="2"/>
            <a:endCxn id="11317" idx="0"/>
          </p:cNvCxnSpPr>
          <p:nvPr/>
        </p:nvCxnSpPr>
        <p:spPr>
          <a:xfrm>
            <a:off x="4521400" y="2176969"/>
            <a:ext cx="1793285"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1268" idx="2"/>
            <a:endCxn id="11318" idx="0"/>
          </p:cNvCxnSpPr>
          <p:nvPr/>
        </p:nvCxnSpPr>
        <p:spPr>
          <a:xfrm>
            <a:off x="4521400" y="2176969"/>
            <a:ext cx="3616619"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1289" idx="2"/>
            <a:endCxn id="11269" idx="0"/>
          </p:cNvCxnSpPr>
          <p:nvPr/>
        </p:nvCxnSpPr>
        <p:spPr>
          <a:xfrm flipH="1">
            <a:off x="1113341" y="3186219"/>
            <a:ext cx="229957" cy="1206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2"/>
              <p:cNvSpPr>
                <a:spLocks noGrp="1"/>
              </p:cNvSpPr>
              <p:nvPr>
                <p:ph idx="1"/>
              </p:nvPr>
            </p:nvSpPr>
            <p:spPr>
              <a:xfrm>
                <a:off x="4270791" y="4980105"/>
                <a:ext cx="4866341" cy="1311513"/>
              </a:xfrm>
            </p:spPr>
            <p:txBody>
              <a:bodyPr>
                <a:noAutofit/>
              </a:bodyPr>
              <a:lstStyle/>
              <a:p>
                <a:pPr marL="0" indent="0" algn="just">
                  <a:lnSpc>
                    <a:spcPct val="110000"/>
                  </a:lnSpc>
                  <a:spcBef>
                    <a:spcPts val="0"/>
                  </a:spcBef>
                  <a:spcAft>
                    <a:spcPts val="0"/>
                  </a:spcAft>
                  <a:buClrTx/>
                  <a:buNone/>
                </a:pPr>
                <a:r>
                  <a:rPr lang="en-US" sz="2700" b="1" i="1" dirty="0">
                    <a:latin typeface="Times New Roman" panose="02020603050405020304" pitchFamily="18" charset="0"/>
                    <a:cs typeface="Times New Roman" panose="02020603050405020304" pitchFamily="18" charset="0"/>
                  </a:rPr>
                  <a:t>C</a:t>
                </a:r>
                <a14:m>
                  <m:oMath xmlns:m="http://schemas.openxmlformats.org/officeDocument/2006/math">
                    <m:r>
                      <a:rPr lang="en-US" sz="2700" i="1" dirty="0" smtClean="0">
                        <a:latin typeface="Cambria Math" panose="02040503050406030204" pitchFamily="18" charset="0"/>
                        <a:ea typeface="Cambria Math" panose="02040503050406030204" pitchFamily="18" charset="0"/>
                      </a:rPr>
                      <m:t>×</m:t>
                    </m:r>
                  </m:oMath>
                </a14:m>
                <a:r>
                  <a:rPr lang="en-US" sz="2700" dirty="0"/>
                  <a:t>123456 </a:t>
                </a:r>
                <a14:m>
                  <m:oMath xmlns:m="http://schemas.openxmlformats.org/officeDocument/2006/math">
                    <m:r>
                      <a:rPr lang="en-US" sz="2700" i="1" dirty="0" smtClean="0">
                        <a:latin typeface="Cambria Math" panose="02040503050406030204" pitchFamily="18" charset="0"/>
                        <a:ea typeface="Cambria Math" panose="02040503050406030204" pitchFamily="18" charset="0"/>
                      </a:rPr>
                      <m:t>⊃</m:t>
                    </m:r>
                  </m:oMath>
                </a14:m>
                <a:r>
                  <a:rPr lang="en-US" sz="2700" dirty="0"/>
                  <a:t> </a:t>
                </a:r>
                <a:r>
                  <a:rPr lang="en-US" sz="2700" b="1" i="1" dirty="0">
                    <a:latin typeface="Times New Roman" panose="02020603050405020304" pitchFamily="18" charset="0"/>
                    <a:cs typeface="Times New Roman" panose="02020603050405020304" pitchFamily="18" charset="0"/>
                  </a:rPr>
                  <a:t>D</a:t>
                </a:r>
                <a14:m>
                  <m:oMath xmlns:m="http://schemas.openxmlformats.org/officeDocument/2006/math">
                    <m:r>
                      <a:rPr lang="en-US" sz="2700" i="1" dirty="0">
                        <a:latin typeface="Cambria Math" panose="02040503050406030204" pitchFamily="18" charset="0"/>
                        <a:ea typeface="Cambria Math" panose="02040503050406030204" pitchFamily="18" charset="0"/>
                      </a:rPr>
                      <m:t>×</m:t>
                    </m:r>
                  </m:oMath>
                </a14:m>
                <a:r>
                  <a:rPr lang="en-US" sz="2700" dirty="0"/>
                  <a:t>2456 (3)</a:t>
                </a:r>
              </a:p>
              <a:p>
                <a:pPr algn="just">
                  <a:lnSpc>
                    <a:spcPct val="110000"/>
                  </a:lnSpc>
                  <a:spcBef>
                    <a:spcPts val="0"/>
                  </a:spcBef>
                  <a:spcAft>
                    <a:spcPts val="0"/>
                  </a:spcAft>
                  <a:buClrTx/>
                  <a:buFont typeface="Symbol" panose="05050102010706020507" pitchFamily="18" charset="2"/>
                  <a:buChar char="Þ"/>
                </a:pPr>
                <a:r>
                  <a:rPr lang="en-US" sz="2700" dirty="0" err="1"/>
                  <a:t>Thêm</a:t>
                </a:r>
                <a:r>
                  <a:rPr lang="en-US" sz="2700" dirty="0"/>
                  <a:t> </a:t>
                </a:r>
                <a:r>
                  <a:rPr lang="en-US" sz="2700" b="1" i="1" dirty="0">
                    <a:latin typeface="Times New Roman" panose="02020603050405020304" pitchFamily="18" charset="0"/>
                    <a:cs typeface="Times New Roman" panose="02020603050405020304" pitchFamily="18" charset="0"/>
                  </a:rPr>
                  <a:t>CD,</a:t>
                </a:r>
                <a:r>
                  <a:rPr lang="en-US" sz="2700" dirty="0"/>
                  <a:t> </a:t>
                </a:r>
                <a:r>
                  <a:rPr lang="en-US" sz="2700" dirty="0" err="1"/>
                  <a:t>xóa</a:t>
                </a:r>
                <a:r>
                  <a:rPr lang="en-US" sz="2700" dirty="0"/>
                  <a:t> </a:t>
                </a:r>
                <a:r>
                  <a:rPr lang="en-US" sz="2700" b="1" i="1" dirty="0">
                    <a:latin typeface="Times New Roman" panose="02020603050405020304" pitchFamily="18" charset="0"/>
                    <a:cs typeface="Times New Roman" panose="02020603050405020304" pitchFamily="18" charset="0"/>
                  </a:rPr>
                  <a:t>D</a:t>
                </a:r>
              </a:p>
              <a:p>
                <a:pPr marL="0" indent="0" algn="just">
                  <a:lnSpc>
                    <a:spcPct val="110000"/>
                  </a:lnSpc>
                  <a:spcBef>
                    <a:spcPts val="0"/>
                  </a:spcBef>
                  <a:spcAft>
                    <a:spcPts val="0"/>
                  </a:spcAft>
                  <a:buClrTx/>
                  <a:buNone/>
                </a:pPr>
                <a:r>
                  <a:rPr lang="en-US" sz="2700" dirty="0" err="1">
                    <a:latin typeface="Times New Roman" panose="02020603050405020304" pitchFamily="18" charset="0"/>
                    <a:cs typeface="Times New Roman" panose="02020603050405020304" pitchFamily="18" charset="0"/>
                  </a:rPr>
                  <a:t>Tương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tự</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các</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trường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hợp</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còn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lại</a:t>
                </a:r>
                <a:r>
                  <a:rPr lang="en-US" sz="2700" dirty="0">
                    <a:latin typeface="Times New Roman" panose="02020603050405020304" pitchFamily="18" charset="0"/>
                    <a:cs typeface="Times New Roman" panose="02020603050405020304" pitchFamily="18" charset="0"/>
                  </a:rPr>
                  <a:t>.</a:t>
                </a:r>
              </a:p>
            </p:txBody>
          </p:sp>
        </mc:Choice>
        <mc:Fallback xmlns="">
          <p:sp>
            <p:nvSpPr>
              <p:cNvPr id="41" name="Content Placeholder 2"/>
              <p:cNvSpPr>
                <a:spLocks noGrp="1" noRot="1" noChangeAspect="1" noMove="1" noResize="1" noEditPoints="1" noAdjustHandles="1" noChangeArrowheads="1" noChangeShapeType="1" noTextEdit="1"/>
              </p:cNvSpPr>
              <p:nvPr>
                <p:ph idx="1"/>
              </p:nvPr>
            </p:nvSpPr>
            <p:spPr>
              <a:xfrm>
                <a:off x="4270791" y="4980105"/>
                <a:ext cx="4866341" cy="1311513"/>
              </a:xfrm>
              <a:blipFill rotWithShape="0">
                <a:blip r:embed="rId2"/>
                <a:stretch>
                  <a:fillRect l="-4386" t="-3721" b="-20000"/>
                </a:stretch>
              </a:blipFill>
            </p:spPr>
            <p:txBody>
              <a:bodyPr/>
              <a:lstStyle/>
              <a:p>
                <a:r>
                  <a:rPr lang="en-US">
                    <a:noFill/>
                  </a:rPr>
                  <a:t> </a:t>
                </a:r>
              </a:p>
            </p:txBody>
          </p:sp>
        </mc:Fallback>
      </mc:AlternateContent>
      <p:sp>
        <p:nvSpPr>
          <p:cNvPr id="42" name="Text Box 43"/>
          <p:cNvSpPr txBox="1">
            <a:spLocks noChangeArrowheads="1"/>
          </p:cNvSpPr>
          <p:nvPr/>
        </p:nvSpPr>
        <p:spPr bwMode="auto">
          <a:xfrm>
            <a:off x="1891679" y="4392556"/>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CD x 2456</a:t>
            </a:r>
          </a:p>
        </p:txBody>
      </p:sp>
      <p:cxnSp>
        <p:nvCxnSpPr>
          <p:cNvPr id="43" name="Straight Arrow Connector 42"/>
          <p:cNvCxnSpPr>
            <a:stCxn id="11315" idx="2"/>
            <a:endCxn id="42" idx="0"/>
          </p:cNvCxnSpPr>
          <p:nvPr/>
        </p:nvCxnSpPr>
        <p:spPr>
          <a:xfrm flipH="1">
            <a:off x="2412014" y="3218665"/>
            <a:ext cx="472375" cy="1173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1316" idx="1"/>
          </p:cNvCxnSpPr>
          <p:nvPr/>
        </p:nvCxnSpPr>
        <p:spPr>
          <a:xfrm flipV="1">
            <a:off x="4288831" y="3033932"/>
            <a:ext cx="992426" cy="147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 Box 42"/>
          <p:cNvSpPr txBox="1">
            <a:spLocks noChangeArrowheads="1"/>
          </p:cNvSpPr>
          <p:nvPr/>
        </p:nvSpPr>
        <p:spPr bwMode="auto">
          <a:xfrm>
            <a:off x="2984440" y="4360110"/>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CT x 1356</a:t>
            </a:r>
          </a:p>
        </p:txBody>
      </p:sp>
      <p:cxnSp>
        <p:nvCxnSpPr>
          <p:cNvPr id="51" name="Straight Arrow Connector 50"/>
          <p:cNvCxnSpPr>
            <a:stCxn id="11315" idx="2"/>
            <a:endCxn id="50" idx="0"/>
          </p:cNvCxnSpPr>
          <p:nvPr/>
        </p:nvCxnSpPr>
        <p:spPr>
          <a:xfrm>
            <a:off x="2884389" y="3218665"/>
            <a:ext cx="620386" cy="1141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5817611" y="3047719"/>
            <a:ext cx="992426" cy="147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 Box 41"/>
          <p:cNvSpPr txBox="1">
            <a:spLocks noChangeArrowheads="1"/>
          </p:cNvSpPr>
          <p:nvPr/>
        </p:nvSpPr>
        <p:spPr bwMode="auto">
          <a:xfrm>
            <a:off x="4025110" y="4350752"/>
            <a:ext cx="11801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CW x 12345</a:t>
            </a:r>
          </a:p>
        </p:txBody>
      </p:sp>
      <p:cxnSp>
        <p:nvCxnSpPr>
          <p:cNvPr id="58" name="Straight Arrow Connector 57"/>
          <p:cNvCxnSpPr>
            <a:stCxn id="11315" idx="2"/>
            <a:endCxn id="55" idx="0"/>
          </p:cNvCxnSpPr>
          <p:nvPr/>
        </p:nvCxnSpPr>
        <p:spPr>
          <a:xfrm>
            <a:off x="2884389" y="3218665"/>
            <a:ext cx="1730787" cy="11320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7641805" y="3017546"/>
            <a:ext cx="992426" cy="147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05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2.77778E-6 -4.44444E-6 L -0.06024 0.07732 C -0.07257 0.09491 -0.09097 0.1044 -0.11093 0.1044 C -0.13073 0.1044 -0.16701 0.09491 -0.17934 0.07732 C -0.1993 0.0507 -0.20781 0.04537 -0.21823 0.00139 " pathEditMode="relative" rAng="0" ptsTypes="AAAAA">
                                      <p:cBhvr>
                                        <p:cTn id="6" dur="2000" fill="hold"/>
                                        <p:tgtEl>
                                          <p:spTgt spid="84"/>
                                        </p:tgtEl>
                                        <p:attrNameLst>
                                          <p:attrName>ppt_x</p:attrName>
                                          <p:attrName>ppt_y</p:attrName>
                                        </p:attrNameLst>
                                      </p:cBhvr>
                                      <p:rCtr x="-10920" y="5208"/>
                                    </p:animMotion>
                                  </p:childTnLst>
                                </p:cTn>
                              </p:par>
                            </p:childTnLst>
                          </p:cTn>
                        </p:par>
                        <p:par>
                          <p:cTn id="7" fill="hold">
                            <p:stCondLst>
                              <p:cond delay="2000"/>
                            </p:stCondLst>
                            <p:childTnLst>
                              <p:par>
                                <p:cTn id="8" presetID="10" presetClass="exit" presetSubtype="0" fill="hold" grpId="1" nodeType="afterEffect">
                                  <p:stCondLst>
                                    <p:cond delay="0"/>
                                  </p:stCondLst>
                                  <p:childTnLst>
                                    <p:animEffect transition="out" filter="fade">
                                      <p:cBhvr>
                                        <p:cTn id="9" dur="500"/>
                                        <p:tgtEl>
                                          <p:spTgt spid="84"/>
                                        </p:tgtEl>
                                      </p:cBhvr>
                                    </p:animEffect>
                                    <p:set>
                                      <p:cBhvr>
                                        <p:cTn id="10" dur="1" fill="hold">
                                          <p:stCondLst>
                                            <p:cond delay="499"/>
                                          </p:stCondLst>
                                        </p:cTn>
                                        <p:tgtEl>
                                          <p:spTgt spid="8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
                                            <p:txEl>
                                              <p:pRg st="0" end="0"/>
                                            </p:txEl>
                                          </p:spTgt>
                                        </p:tgtEl>
                                        <p:attrNameLst>
                                          <p:attrName>style.visibility</p:attrName>
                                        </p:attrNameLst>
                                      </p:cBhvr>
                                      <p:to>
                                        <p:strVal val="visible"/>
                                      </p:to>
                                    </p:set>
                                    <p:animEffect transition="in" filter="fade">
                                      <p:cBhvr>
                                        <p:cTn id="15" dur="500"/>
                                        <p:tgtEl>
                                          <p:spTgt spid="41">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1">
                                            <p:txEl>
                                              <p:pRg st="1" end="1"/>
                                            </p:txEl>
                                          </p:spTgt>
                                        </p:tgtEl>
                                        <p:attrNameLst>
                                          <p:attrName>style.visibility</p:attrName>
                                        </p:attrNameLst>
                                      </p:cBhvr>
                                      <p:to>
                                        <p:strVal val="visible"/>
                                      </p:to>
                                    </p:set>
                                    <p:animEffect transition="in" filter="fade">
                                      <p:cBhvr>
                                        <p:cTn id="18" dur="500"/>
                                        <p:tgtEl>
                                          <p:spTgt spid="4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4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1">
                                            <p:txEl>
                                              <p:pRg st="2" end="2"/>
                                            </p:txEl>
                                          </p:spTgt>
                                        </p:tgtEl>
                                        <p:attrNameLst>
                                          <p:attrName>style.visibility</p:attrName>
                                        </p:attrNameLst>
                                      </p:cBhvr>
                                      <p:to>
                                        <p:strVal val="visible"/>
                                      </p:to>
                                    </p:set>
                                    <p:animEffect transition="in" filter="fade">
                                      <p:cBhvr>
                                        <p:cTn id="34" dur="500"/>
                                        <p:tgtEl>
                                          <p:spTgt spid="41">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grpId="0" nodeType="clickEffect">
                                  <p:stCondLst>
                                    <p:cond delay="0"/>
                                  </p:stCondLst>
                                  <p:childTnLst>
                                    <p:animMotion origin="layout" path="M 5E-6 -4.44444E-6 L -0.11632 0.11968 C -0.14028 0.147 -0.1856 0.16088 -0.21459 0.16181 C -0.24375 0.16274 -0.26685 0.15301 -0.29098 0.1257 C -0.32952 0.08588 -0.34688 0.04352 -0.38525 0.00371 " pathEditMode="relative" rAng="0" ptsTypes="AAAAA">
                                      <p:cBhvr>
                                        <p:cTn id="38" dur="2000" fill="hold"/>
                                        <p:tgtEl>
                                          <p:spTgt spid="11317"/>
                                        </p:tgtEl>
                                        <p:attrNameLst>
                                          <p:attrName>ppt_x</p:attrName>
                                          <p:attrName>ppt_y</p:attrName>
                                        </p:attrNameLst>
                                      </p:cBhvr>
                                      <p:rCtr x="-19271" y="8102"/>
                                    </p:animMotion>
                                  </p:childTnLst>
                                </p:cTn>
                              </p:par>
                            </p:childTnLst>
                          </p:cTn>
                        </p:par>
                        <p:par>
                          <p:cTn id="39" fill="hold">
                            <p:stCondLst>
                              <p:cond delay="2000"/>
                            </p:stCondLst>
                            <p:childTnLst>
                              <p:par>
                                <p:cTn id="40" presetID="10" presetClass="exit" presetSubtype="0" fill="hold" grpId="1" nodeType="afterEffect">
                                  <p:stCondLst>
                                    <p:cond delay="0"/>
                                  </p:stCondLst>
                                  <p:childTnLst>
                                    <p:animEffect transition="out" filter="fade">
                                      <p:cBhvr>
                                        <p:cTn id="41" dur="500"/>
                                        <p:tgtEl>
                                          <p:spTgt spid="11317"/>
                                        </p:tgtEl>
                                      </p:cBhvr>
                                    </p:animEffect>
                                    <p:set>
                                      <p:cBhvr>
                                        <p:cTn id="42" dur="1" fill="hold">
                                          <p:stCondLst>
                                            <p:cond delay="499"/>
                                          </p:stCondLst>
                                        </p:cTn>
                                        <p:tgtEl>
                                          <p:spTgt spid="113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par>
                                <p:cTn id="48" presetID="10" presetClass="entr" presetSubtype="0" fill="hold"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0"/>
                                          </p:stCondLst>
                                        </p:cTn>
                                        <p:tgtEl>
                                          <p:spTgt spid="5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7" presetClass="path" presetSubtype="0" accel="50000" decel="50000" fill="hold" grpId="0" nodeType="clickEffect">
                                  <p:stCondLst>
                                    <p:cond delay="0"/>
                                  </p:stCondLst>
                                  <p:childTnLst>
                                    <p:animMotion origin="layout" path="M -5.55556E-7 -4.44444E-6 C -0.05781 0.05463 -0.03333 0.07963 -0.09097 0.1345 C -0.12726 0.172 -0.19479 0.19815 -0.24792 0.20811 C -0.30121 0.21806 -0.37396 0.23172 -0.41024 0.19422 C -0.46771 0.13936 -0.52049 0.05857 -0.5776 0.00348 " pathEditMode="relative" rAng="0" ptsTypes="AAAAA">
                                      <p:cBhvr>
                                        <p:cTn id="57" dur="2000" fill="hold"/>
                                        <p:tgtEl>
                                          <p:spTgt spid="11318"/>
                                        </p:tgtEl>
                                        <p:attrNameLst>
                                          <p:attrName>ppt_x</p:attrName>
                                          <p:attrName>ppt_y</p:attrName>
                                        </p:attrNameLst>
                                      </p:cBhvr>
                                      <p:rCtr x="-28889" y="10949"/>
                                    </p:animMotion>
                                  </p:childTnLst>
                                </p:cTn>
                              </p:par>
                            </p:childTnLst>
                          </p:cTn>
                        </p:par>
                        <p:par>
                          <p:cTn id="58" fill="hold">
                            <p:stCondLst>
                              <p:cond delay="2000"/>
                            </p:stCondLst>
                            <p:childTnLst>
                              <p:par>
                                <p:cTn id="59" presetID="10" presetClass="exit" presetSubtype="0" fill="hold" grpId="1" nodeType="afterEffect">
                                  <p:stCondLst>
                                    <p:cond delay="0"/>
                                  </p:stCondLst>
                                  <p:childTnLst>
                                    <p:animEffect transition="out" filter="fade">
                                      <p:cBhvr>
                                        <p:cTn id="60" dur="500"/>
                                        <p:tgtEl>
                                          <p:spTgt spid="11318"/>
                                        </p:tgtEl>
                                      </p:cBhvr>
                                    </p:animEffect>
                                    <p:set>
                                      <p:cBhvr>
                                        <p:cTn id="61" dur="1" fill="hold">
                                          <p:stCondLst>
                                            <p:cond delay="499"/>
                                          </p:stCondLst>
                                        </p:cTn>
                                        <p:tgtEl>
                                          <p:spTgt spid="1131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par>
                                <p:cTn id="67" presetID="10" presetClass="entr" presetSubtype="0" fill="hold"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4" grpId="1"/>
      <p:bldP spid="11317" grpId="0"/>
      <p:bldP spid="11317" grpId="1"/>
      <p:bldP spid="11318" grpId="0"/>
      <p:bldP spid="11318" grpId="1"/>
      <p:bldP spid="42" grpId="0"/>
      <p:bldP spid="50" grpId="0"/>
      <p:bldP spid="5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 name="Text Box 59"/>
          <p:cNvSpPr txBox="1">
            <a:spLocks noChangeArrowheads="1"/>
          </p:cNvSpPr>
          <p:nvPr/>
        </p:nvSpPr>
        <p:spPr bwMode="auto">
          <a:xfrm>
            <a:off x="5408029" y="2509460"/>
            <a:ext cx="12442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solidFill>
                  <a:srgbClr val="003399"/>
                </a:solidFill>
              </a:rPr>
              <a:t>C x 123456</a:t>
            </a:r>
          </a:p>
        </p:txBody>
      </p:sp>
      <p:sp>
        <p:nvSpPr>
          <p:cNvPr id="11266" name="Slide Number Placeholder 5"/>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25FFB27-5DED-4C88-8A5B-7BD60858C88B}" type="slidenum">
              <a:rPr kumimoji="0" lang="en-US" altLang="zh-TW"/>
              <a:pPr/>
              <a:t>34</a:t>
            </a:fld>
            <a:endParaRPr kumimoji="0" lang="en-US" altLang="zh-TW"/>
          </a:p>
        </p:txBody>
      </p:sp>
      <p:sp>
        <p:nvSpPr>
          <p:cNvPr id="11268" name="Text Box 3"/>
          <p:cNvSpPr txBox="1">
            <a:spLocks noChangeArrowheads="1"/>
          </p:cNvSpPr>
          <p:nvPr/>
        </p:nvSpPr>
        <p:spPr bwMode="auto">
          <a:xfrm>
            <a:off x="4220568" y="1840419"/>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latin typeface="Times New Roman" panose="02020603050405020304" pitchFamily="18" charset="0"/>
              </a:rPr>
              <a:t>Root</a:t>
            </a:r>
          </a:p>
        </p:txBody>
      </p:sp>
      <p:sp>
        <p:nvSpPr>
          <p:cNvPr id="11269" name="Text Box 5"/>
          <p:cNvSpPr txBox="1">
            <a:spLocks noChangeArrowheads="1"/>
          </p:cNvSpPr>
          <p:nvPr/>
        </p:nvSpPr>
        <p:spPr bwMode="auto">
          <a:xfrm>
            <a:off x="432190" y="5328084"/>
            <a:ext cx="12202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6600"/>
                </a:solidFill>
              </a:rPr>
              <a:t>ACTW x 135</a:t>
            </a:r>
          </a:p>
        </p:txBody>
      </p:sp>
      <p:sp>
        <p:nvSpPr>
          <p:cNvPr id="11279" name="Line 16"/>
          <p:cNvSpPr>
            <a:spLocks noChangeShapeType="1"/>
          </p:cNvSpPr>
          <p:nvPr/>
        </p:nvSpPr>
        <p:spPr bwMode="auto">
          <a:xfrm>
            <a:off x="4822231" y="3333464"/>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Text Box 30"/>
          <p:cNvSpPr txBox="1">
            <a:spLocks noChangeArrowheads="1"/>
          </p:cNvSpPr>
          <p:nvPr/>
        </p:nvSpPr>
        <p:spPr bwMode="auto">
          <a:xfrm>
            <a:off x="629385" y="4333227"/>
            <a:ext cx="12105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ACW x 1345</a:t>
            </a:r>
          </a:p>
        </p:txBody>
      </p:sp>
      <p:sp>
        <p:nvSpPr>
          <p:cNvPr id="11320" name="Text Box 71"/>
          <p:cNvSpPr txBox="1">
            <a:spLocks noChangeArrowheads="1"/>
          </p:cNvSpPr>
          <p:nvPr/>
        </p:nvSpPr>
        <p:spPr bwMode="auto">
          <a:xfrm>
            <a:off x="432190" y="1838415"/>
            <a:ext cx="32800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000" dirty="0">
                <a:cs typeface="Arial" panose="020B0604020202020204" pitchFamily="34" charset="0"/>
              </a:rPr>
              <a:t>Minimum support count = 3</a:t>
            </a:r>
          </a:p>
        </p:txBody>
      </p:sp>
      <p:sp>
        <p:nvSpPr>
          <p:cNvPr id="64" name="Title 1"/>
          <p:cNvSpPr txBox="1">
            <a:spLocks/>
          </p:cNvSpPr>
          <p:nvPr/>
        </p:nvSpPr>
        <p:spPr>
          <a:xfrm>
            <a:off x="821708" y="287555"/>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b="1" dirty="0">
                <a:solidFill>
                  <a:schemeClr val="tx1"/>
                </a:solidFill>
              </a:rPr>
              <a:t>3. </a:t>
            </a:r>
            <a:r>
              <a:rPr lang="en-US" b="1" dirty="0" err="1">
                <a:solidFill>
                  <a:schemeClr val="tx1"/>
                </a:solidFill>
              </a:rPr>
              <a:t>Thuật</a:t>
            </a:r>
            <a:r>
              <a:rPr lang="en-US" b="1" dirty="0">
                <a:solidFill>
                  <a:schemeClr val="tx1"/>
                </a:solidFill>
              </a:rPr>
              <a:t> </a:t>
            </a:r>
            <a:r>
              <a:rPr lang="en-US" b="1" dirty="0" err="1">
                <a:solidFill>
                  <a:schemeClr val="tx1"/>
                </a:solidFill>
              </a:rPr>
              <a:t>toán</a:t>
            </a:r>
            <a:r>
              <a:rPr lang="en-US" b="1" dirty="0">
                <a:solidFill>
                  <a:schemeClr val="tx1"/>
                </a:solidFill>
              </a:rPr>
              <a:t> Charm</a:t>
            </a:r>
          </a:p>
        </p:txBody>
      </p:sp>
      <p:cxnSp>
        <p:nvCxnSpPr>
          <p:cNvPr id="5" name="Straight Arrow Connector 4"/>
          <p:cNvCxnSpPr>
            <a:stCxn id="11268" idx="2"/>
            <a:endCxn id="11289" idx="0"/>
          </p:cNvCxnSpPr>
          <p:nvPr/>
        </p:nvCxnSpPr>
        <p:spPr>
          <a:xfrm flipH="1">
            <a:off x="1234679" y="2176969"/>
            <a:ext cx="3286721" cy="21562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1268" idx="2"/>
            <a:endCxn id="11315" idx="0"/>
          </p:cNvCxnSpPr>
          <p:nvPr/>
        </p:nvCxnSpPr>
        <p:spPr>
          <a:xfrm>
            <a:off x="4521400" y="2176969"/>
            <a:ext cx="1508755" cy="332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1289" idx="2"/>
            <a:endCxn id="11269" idx="0"/>
          </p:cNvCxnSpPr>
          <p:nvPr/>
        </p:nvCxnSpPr>
        <p:spPr>
          <a:xfrm flipH="1">
            <a:off x="1042293" y="4641004"/>
            <a:ext cx="192386" cy="687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2"/>
              <p:cNvSpPr>
                <a:spLocks noGrp="1"/>
              </p:cNvSpPr>
              <p:nvPr>
                <p:ph idx="1"/>
              </p:nvPr>
            </p:nvSpPr>
            <p:spPr>
              <a:xfrm>
                <a:off x="3712255" y="4980105"/>
                <a:ext cx="5424877" cy="1311513"/>
              </a:xfrm>
            </p:spPr>
            <p:txBody>
              <a:bodyPr>
                <a:noAutofit/>
              </a:bodyPr>
              <a:lstStyle/>
              <a:p>
                <a:pPr marL="0" indent="0" algn="just">
                  <a:lnSpc>
                    <a:spcPct val="110000"/>
                  </a:lnSpc>
                  <a:spcBef>
                    <a:spcPts val="0"/>
                  </a:spcBef>
                  <a:spcAft>
                    <a:spcPts val="0"/>
                  </a:spcAft>
                  <a:buClrTx/>
                  <a:buNone/>
                </a:pPr>
                <a:r>
                  <a:rPr lang="en-US" sz="2700" b="1" i="1" dirty="0">
                    <a:latin typeface="Times New Roman" panose="02020603050405020304" pitchFamily="18" charset="0"/>
                    <a:cs typeface="Times New Roman" panose="02020603050405020304" pitchFamily="18" charset="0"/>
                  </a:rPr>
                  <a:t>CD</a:t>
                </a:r>
                <a14:m>
                  <m:oMath xmlns:m="http://schemas.openxmlformats.org/officeDocument/2006/math">
                    <m:r>
                      <a:rPr lang="en-US" sz="2700" i="1" dirty="0" smtClean="0">
                        <a:latin typeface="Cambria Math" panose="02040503050406030204" pitchFamily="18" charset="0"/>
                        <a:ea typeface="Cambria Math" panose="02040503050406030204" pitchFamily="18" charset="0"/>
                      </a:rPr>
                      <m:t>×</m:t>
                    </m:r>
                  </m:oMath>
                </a14:m>
                <a:r>
                  <a:rPr lang="en-US" sz="2700" dirty="0"/>
                  <a:t>2456 ≠ </a:t>
                </a:r>
                <a:r>
                  <a:rPr lang="en-US" sz="2700" b="1" i="1" dirty="0">
                    <a:latin typeface="Times New Roman" panose="02020603050405020304" pitchFamily="18" charset="0"/>
                    <a:cs typeface="Times New Roman" panose="02020603050405020304" pitchFamily="18" charset="0"/>
                  </a:rPr>
                  <a:t>CW</a:t>
                </a:r>
                <a14:m>
                  <m:oMath xmlns:m="http://schemas.openxmlformats.org/officeDocument/2006/math">
                    <m:r>
                      <a:rPr lang="en-US" sz="2700" i="1" dirty="0">
                        <a:latin typeface="Cambria Math" panose="02040503050406030204" pitchFamily="18" charset="0"/>
                        <a:ea typeface="Cambria Math" panose="02040503050406030204" pitchFamily="18" charset="0"/>
                      </a:rPr>
                      <m:t>×</m:t>
                    </m:r>
                  </m:oMath>
                </a14:m>
                <a:r>
                  <a:rPr lang="en-US" sz="2700" dirty="0"/>
                  <a:t>12345 (4)</a:t>
                </a:r>
              </a:p>
              <a:p>
                <a:pPr algn="just">
                  <a:lnSpc>
                    <a:spcPct val="110000"/>
                  </a:lnSpc>
                  <a:spcBef>
                    <a:spcPts val="0"/>
                  </a:spcBef>
                  <a:spcAft>
                    <a:spcPts val="0"/>
                  </a:spcAft>
                  <a:buClrTx/>
                  <a:buFont typeface="Symbol" panose="05050102010706020507" pitchFamily="18" charset="2"/>
                  <a:buChar char="Þ"/>
                </a:pPr>
                <a:r>
                  <a:rPr lang="en-US" sz="2700" dirty="0" err="1"/>
                  <a:t>Thêm</a:t>
                </a:r>
                <a:r>
                  <a:rPr lang="en-US" sz="2700" dirty="0"/>
                  <a:t> </a:t>
                </a:r>
                <a:r>
                  <a:rPr lang="en-US" sz="2700" b="1" i="1" dirty="0">
                    <a:latin typeface="Times New Roman" panose="02020603050405020304" pitchFamily="18" charset="0"/>
                    <a:cs typeface="Times New Roman" panose="02020603050405020304" pitchFamily="18" charset="0"/>
                  </a:rPr>
                  <a:t>CDT, </a:t>
                </a:r>
                <a:r>
                  <a:rPr lang="en-US" sz="2700" dirty="0" err="1"/>
                  <a:t>loại</a:t>
                </a:r>
                <a:r>
                  <a:rPr lang="en-US" sz="2700" b="1" i="1" dirty="0">
                    <a:latin typeface="Times New Roman" panose="02020603050405020304" pitchFamily="18" charset="0"/>
                    <a:cs typeface="Times New Roman" panose="02020603050405020304" pitchFamily="18" charset="0"/>
                  </a:rPr>
                  <a:t> CDT </a:t>
                </a:r>
                <a:r>
                  <a:rPr lang="en-US" sz="2700" i="1" dirty="0" err="1"/>
                  <a:t>vì</a:t>
                </a:r>
                <a:r>
                  <a:rPr lang="en-US" sz="2700" b="1" i="1" dirty="0">
                    <a:latin typeface="Times New Roman" panose="02020603050405020304" pitchFamily="18" charset="0"/>
                    <a:cs typeface="Times New Roman" panose="02020603050405020304" pitchFamily="18" charset="0"/>
                  </a:rPr>
                  <a:t> &lt; </a:t>
                </a:r>
                <a:r>
                  <a:rPr lang="en-US" sz="2700" b="1" i="1" dirty="0" err="1">
                    <a:latin typeface="Times New Roman" panose="02020603050405020304" pitchFamily="18" charset="0"/>
                    <a:cs typeface="Times New Roman" panose="02020603050405020304" pitchFamily="18" charset="0"/>
                  </a:rPr>
                  <a:t>minsup</a:t>
                </a:r>
                <a:endParaRPr lang="en-US" sz="2700" b="1" i="1" dirty="0">
                  <a:latin typeface="Times New Roman" panose="02020603050405020304" pitchFamily="18" charset="0"/>
                  <a:cs typeface="Times New Roman" panose="02020603050405020304" pitchFamily="18" charset="0"/>
                </a:endParaRPr>
              </a:p>
            </p:txBody>
          </p:sp>
        </mc:Choice>
        <mc:Fallback xmlns="">
          <p:sp>
            <p:nvSpPr>
              <p:cNvPr id="41" name="Content Placeholder 2"/>
              <p:cNvSpPr>
                <a:spLocks noGrp="1" noRot="1" noChangeAspect="1" noMove="1" noResize="1" noEditPoints="1" noAdjustHandles="1" noChangeArrowheads="1" noChangeShapeType="1" noTextEdit="1"/>
              </p:cNvSpPr>
              <p:nvPr>
                <p:ph idx="1"/>
              </p:nvPr>
            </p:nvSpPr>
            <p:spPr>
              <a:xfrm>
                <a:off x="3712255" y="4980105"/>
                <a:ext cx="5424877" cy="1311513"/>
              </a:xfrm>
              <a:blipFill rotWithShape="0">
                <a:blip r:embed="rId2"/>
                <a:stretch>
                  <a:fillRect l="-3933" t="-3721"/>
                </a:stretch>
              </a:blipFill>
            </p:spPr>
            <p:txBody>
              <a:bodyPr/>
              <a:lstStyle/>
              <a:p>
                <a:r>
                  <a:rPr lang="en-US">
                    <a:noFill/>
                  </a:rPr>
                  <a:t> </a:t>
                </a:r>
              </a:p>
            </p:txBody>
          </p:sp>
        </mc:Fallback>
      </mc:AlternateContent>
      <p:sp>
        <p:nvSpPr>
          <p:cNvPr id="42" name="Text Box 43"/>
          <p:cNvSpPr txBox="1">
            <a:spLocks noChangeArrowheads="1"/>
          </p:cNvSpPr>
          <p:nvPr/>
        </p:nvSpPr>
        <p:spPr bwMode="auto">
          <a:xfrm>
            <a:off x="3446011" y="3478848"/>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CD x 2456</a:t>
            </a:r>
          </a:p>
        </p:txBody>
      </p:sp>
      <p:cxnSp>
        <p:nvCxnSpPr>
          <p:cNvPr id="43" name="Straight Arrow Connector 42"/>
          <p:cNvCxnSpPr>
            <a:stCxn id="11315" idx="2"/>
            <a:endCxn id="42" idx="0"/>
          </p:cNvCxnSpPr>
          <p:nvPr/>
        </p:nvCxnSpPr>
        <p:spPr>
          <a:xfrm flipH="1">
            <a:off x="3966346" y="2848014"/>
            <a:ext cx="2063809" cy="63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 Box 42"/>
          <p:cNvSpPr txBox="1">
            <a:spLocks noChangeArrowheads="1"/>
          </p:cNvSpPr>
          <p:nvPr/>
        </p:nvSpPr>
        <p:spPr bwMode="auto">
          <a:xfrm>
            <a:off x="5045252" y="3497354"/>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CT x 1356</a:t>
            </a:r>
          </a:p>
        </p:txBody>
      </p:sp>
      <p:cxnSp>
        <p:nvCxnSpPr>
          <p:cNvPr id="51" name="Straight Arrow Connector 50"/>
          <p:cNvCxnSpPr>
            <a:stCxn id="11315" idx="2"/>
            <a:endCxn id="50" idx="0"/>
          </p:cNvCxnSpPr>
          <p:nvPr/>
        </p:nvCxnSpPr>
        <p:spPr>
          <a:xfrm flipH="1">
            <a:off x="5565587" y="2848014"/>
            <a:ext cx="464568" cy="649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 Box 41"/>
          <p:cNvSpPr txBox="1">
            <a:spLocks noChangeArrowheads="1"/>
          </p:cNvSpPr>
          <p:nvPr/>
        </p:nvSpPr>
        <p:spPr bwMode="auto">
          <a:xfrm>
            <a:off x="7095097" y="3497354"/>
            <a:ext cx="11801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CW x 12345</a:t>
            </a:r>
          </a:p>
        </p:txBody>
      </p:sp>
      <p:cxnSp>
        <p:nvCxnSpPr>
          <p:cNvPr id="58" name="Straight Arrow Connector 57"/>
          <p:cNvCxnSpPr>
            <a:stCxn id="11315" idx="2"/>
            <a:endCxn id="55" idx="0"/>
          </p:cNvCxnSpPr>
          <p:nvPr/>
        </p:nvCxnSpPr>
        <p:spPr>
          <a:xfrm>
            <a:off x="6030155" y="2848014"/>
            <a:ext cx="1655008" cy="649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 Box 42"/>
          <p:cNvSpPr txBox="1">
            <a:spLocks noChangeArrowheads="1"/>
          </p:cNvSpPr>
          <p:nvPr/>
        </p:nvSpPr>
        <p:spPr bwMode="auto">
          <a:xfrm>
            <a:off x="5045804" y="3506143"/>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CT x 1356</a:t>
            </a:r>
          </a:p>
        </p:txBody>
      </p:sp>
      <p:sp>
        <p:nvSpPr>
          <p:cNvPr id="63" name="Text Box 44"/>
          <p:cNvSpPr txBox="1">
            <a:spLocks noChangeArrowheads="1"/>
          </p:cNvSpPr>
          <p:nvPr/>
        </p:nvSpPr>
        <p:spPr bwMode="auto">
          <a:xfrm>
            <a:off x="2334809" y="4333226"/>
            <a:ext cx="1111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5D9FFF"/>
                </a:solidFill>
              </a:rPr>
              <a:t>CDT x 56</a:t>
            </a:r>
          </a:p>
        </p:txBody>
      </p:sp>
      <p:cxnSp>
        <p:nvCxnSpPr>
          <p:cNvPr id="65" name="Straight Arrow Connector 64"/>
          <p:cNvCxnSpPr>
            <a:stCxn id="42" idx="2"/>
            <a:endCxn id="63" idx="0"/>
          </p:cNvCxnSpPr>
          <p:nvPr/>
        </p:nvCxnSpPr>
        <p:spPr>
          <a:xfrm flipH="1">
            <a:off x="2890410" y="3786625"/>
            <a:ext cx="1075936" cy="546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2334809" y="4487114"/>
            <a:ext cx="992426" cy="147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03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5.55556E-7 2.59259E-6 L -0.04705 0.04004 C -0.05677 0.04907 -0.07153 0.05393 -0.0868 0.05393 C -0.10434 0.05393 -0.1184 0.04907 -0.12812 0.04004 L -0.175 2.59259E-6 " pathEditMode="relative" rAng="0" ptsTypes="AAAAA">
                                      <p:cBhvr>
                                        <p:cTn id="6" dur="2000" fill="hold"/>
                                        <p:tgtEl>
                                          <p:spTgt spid="50"/>
                                        </p:tgtEl>
                                        <p:attrNameLst>
                                          <p:attrName>ppt_x</p:attrName>
                                          <p:attrName>ppt_y</p:attrName>
                                        </p:attrNameLst>
                                      </p:cBhvr>
                                      <p:rCtr x="-8750" y="2685"/>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50"/>
                                        </p:tgtEl>
                                      </p:cBhvr>
                                    </p:animEffect>
                                    <p:set>
                                      <p:cBhvr>
                                        <p:cTn id="11" dur="1" fill="hold">
                                          <p:stCondLst>
                                            <p:cond delay="499"/>
                                          </p:stCondLst>
                                        </p:cTn>
                                        <p:tgtEl>
                                          <p:spTgt spid="5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
                                            <p:txEl>
                                              <p:pRg st="0" end="0"/>
                                            </p:txEl>
                                          </p:spTgt>
                                        </p:tgtEl>
                                        <p:attrNameLst>
                                          <p:attrName>style.visibility</p:attrName>
                                        </p:attrNameLst>
                                      </p:cBhvr>
                                      <p:to>
                                        <p:strVal val="visible"/>
                                      </p:to>
                                    </p:set>
                                    <p:animEffect transition="in" filter="fade">
                                      <p:cBhvr>
                                        <p:cTn id="16" dur="500"/>
                                        <p:tgtEl>
                                          <p:spTgt spid="41">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xEl>
                                              <p:pRg st="1" end="1"/>
                                            </p:txEl>
                                          </p:spTgt>
                                        </p:tgtEl>
                                        <p:attrNameLst>
                                          <p:attrName>style.visibility</p:attrName>
                                        </p:attrNameLst>
                                      </p:cBhvr>
                                      <p:to>
                                        <p:strVal val="visible"/>
                                      </p:to>
                                    </p:set>
                                    <p:animEffect transition="in" filter="fade">
                                      <p:cBhvr>
                                        <p:cTn id="19" dur="500"/>
                                        <p:tgtEl>
                                          <p:spTgt spid="4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0" grpId="1"/>
      <p:bldP spid="6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 name="Text Box 59"/>
          <p:cNvSpPr txBox="1">
            <a:spLocks noChangeArrowheads="1"/>
          </p:cNvSpPr>
          <p:nvPr/>
        </p:nvSpPr>
        <p:spPr bwMode="auto">
          <a:xfrm>
            <a:off x="5408029" y="2509460"/>
            <a:ext cx="12442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solidFill>
                  <a:srgbClr val="003399"/>
                </a:solidFill>
              </a:rPr>
              <a:t>C x 123456</a:t>
            </a:r>
          </a:p>
        </p:txBody>
      </p:sp>
      <p:sp>
        <p:nvSpPr>
          <p:cNvPr id="11266" name="Slide Number Placeholder 5"/>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25FFB27-5DED-4C88-8A5B-7BD60858C88B}" type="slidenum">
              <a:rPr kumimoji="0" lang="en-US" altLang="zh-TW"/>
              <a:pPr/>
              <a:t>35</a:t>
            </a:fld>
            <a:endParaRPr kumimoji="0" lang="en-US" altLang="zh-TW"/>
          </a:p>
        </p:txBody>
      </p:sp>
      <p:sp>
        <p:nvSpPr>
          <p:cNvPr id="11268" name="Text Box 3"/>
          <p:cNvSpPr txBox="1">
            <a:spLocks noChangeArrowheads="1"/>
          </p:cNvSpPr>
          <p:nvPr/>
        </p:nvSpPr>
        <p:spPr bwMode="auto">
          <a:xfrm>
            <a:off x="4220568" y="1840419"/>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latin typeface="Times New Roman" panose="02020603050405020304" pitchFamily="18" charset="0"/>
              </a:rPr>
              <a:t>Root</a:t>
            </a:r>
          </a:p>
        </p:txBody>
      </p:sp>
      <p:sp>
        <p:nvSpPr>
          <p:cNvPr id="11269" name="Text Box 5"/>
          <p:cNvSpPr txBox="1">
            <a:spLocks noChangeArrowheads="1"/>
          </p:cNvSpPr>
          <p:nvPr/>
        </p:nvSpPr>
        <p:spPr bwMode="auto">
          <a:xfrm>
            <a:off x="432190" y="5328084"/>
            <a:ext cx="12202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6600"/>
                </a:solidFill>
              </a:rPr>
              <a:t>ACTW x 135</a:t>
            </a:r>
          </a:p>
        </p:txBody>
      </p:sp>
      <p:sp>
        <p:nvSpPr>
          <p:cNvPr id="11279" name="Line 16"/>
          <p:cNvSpPr>
            <a:spLocks noChangeShapeType="1"/>
          </p:cNvSpPr>
          <p:nvPr/>
        </p:nvSpPr>
        <p:spPr bwMode="auto">
          <a:xfrm>
            <a:off x="4822231" y="3333464"/>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Text Box 30"/>
          <p:cNvSpPr txBox="1">
            <a:spLocks noChangeArrowheads="1"/>
          </p:cNvSpPr>
          <p:nvPr/>
        </p:nvSpPr>
        <p:spPr bwMode="auto">
          <a:xfrm>
            <a:off x="629385" y="4333227"/>
            <a:ext cx="12105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ACW x 1345</a:t>
            </a:r>
          </a:p>
        </p:txBody>
      </p:sp>
      <p:sp>
        <p:nvSpPr>
          <p:cNvPr id="11320" name="Text Box 71"/>
          <p:cNvSpPr txBox="1">
            <a:spLocks noChangeArrowheads="1"/>
          </p:cNvSpPr>
          <p:nvPr/>
        </p:nvSpPr>
        <p:spPr bwMode="auto">
          <a:xfrm>
            <a:off x="432190" y="1838415"/>
            <a:ext cx="32800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000" dirty="0">
                <a:cs typeface="Arial" panose="020B0604020202020204" pitchFamily="34" charset="0"/>
              </a:rPr>
              <a:t>Minimum support count = 3</a:t>
            </a:r>
          </a:p>
        </p:txBody>
      </p:sp>
      <p:sp>
        <p:nvSpPr>
          <p:cNvPr id="64" name="Title 1"/>
          <p:cNvSpPr txBox="1">
            <a:spLocks/>
          </p:cNvSpPr>
          <p:nvPr/>
        </p:nvSpPr>
        <p:spPr>
          <a:xfrm>
            <a:off x="821708" y="287555"/>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b="1" dirty="0">
                <a:solidFill>
                  <a:schemeClr val="tx1"/>
                </a:solidFill>
              </a:rPr>
              <a:t>3. </a:t>
            </a:r>
            <a:r>
              <a:rPr lang="en-US" b="1" dirty="0" err="1">
                <a:solidFill>
                  <a:schemeClr val="tx1"/>
                </a:solidFill>
              </a:rPr>
              <a:t>Thuật</a:t>
            </a:r>
            <a:r>
              <a:rPr lang="en-US" b="1" dirty="0">
                <a:solidFill>
                  <a:schemeClr val="tx1"/>
                </a:solidFill>
              </a:rPr>
              <a:t> </a:t>
            </a:r>
            <a:r>
              <a:rPr lang="en-US" b="1" dirty="0" err="1">
                <a:solidFill>
                  <a:schemeClr val="tx1"/>
                </a:solidFill>
              </a:rPr>
              <a:t>toán</a:t>
            </a:r>
            <a:r>
              <a:rPr lang="en-US" b="1" dirty="0">
                <a:solidFill>
                  <a:schemeClr val="tx1"/>
                </a:solidFill>
              </a:rPr>
              <a:t> Charm</a:t>
            </a:r>
          </a:p>
        </p:txBody>
      </p:sp>
      <p:cxnSp>
        <p:nvCxnSpPr>
          <p:cNvPr id="5" name="Straight Arrow Connector 4"/>
          <p:cNvCxnSpPr>
            <a:stCxn id="11268" idx="2"/>
            <a:endCxn id="11289" idx="0"/>
          </p:cNvCxnSpPr>
          <p:nvPr/>
        </p:nvCxnSpPr>
        <p:spPr>
          <a:xfrm flipH="1">
            <a:off x="1234679" y="2176969"/>
            <a:ext cx="3286721" cy="21562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1268" idx="2"/>
            <a:endCxn id="11315" idx="0"/>
          </p:cNvCxnSpPr>
          <p:nvPr/>
        </p:nvCxnSpPr>
        <p:spPr>
          <a:xfrm>
            <a:off x="4521400" y="2176969"/>
            <a:ext cx="1508755" cy="332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1289" idx="2"/>
            <a:endCxn id="11269" idx="0"/>
          </p:cNvCxnSpPr>
          <p:nvPr/>
        </p:nvCxnSpPr>
        <p:spPr>
          <a:xfrm flipH="1">
            <a:off x="1042293" y="4641004"/>
            <a:ext cx="192386" cy="687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2"/>
              <p:cNvSpPr>
                <a:spLocks noGrp="1"/>
              </p:cNvSpPr>
              <p:nvPr>
                <p:ph idx="1"/>
              </p:nvPr>
            </p:nvSpPr>
            <p:spPr>
              <a:xfrm>
                <a:off x="3712255" y="4980105"/>
                <a:ext cx="5424877" cy="1311513"/>
              </a:xfrm>
            </p:spPr>
            <p:txBody>
              <a:bodyPr>
                <a:noAutofit/>
              </a:bodyPr>
              <a:lstStyle/>
              <a:p>
                <a:pPr marL="0" indent="0" algn="just">
                  <a:lnSpc>
                    <a:spcPct val="110000"/>
                  </a:lnSpc>
                  <a:spcBef>
                    <a:spcPts val="0"/>
                  </a:spcBef>
                  <a:spcAft>
                    <a:spcPts val="0"/>
                  </a:spcAft>
                  <a:buClrTx/>
                  <a:buNone/>
                </a:pPr>
                <a:r>
                  <a:rPr lang="en-US" sz="2700" b="1" i="1" dirty="0">
                    <a:latin typeface="Times New Roman" panose="02020603050405020304" pitchFamily="18" charset="0"/>
                    <a:cs typeface="Times New Roman" panose="02020603050405020304" pitchFamily="18" charset="0"/>
                  </a:rPr>
                  <a:t>CD</a:t>
                </a:r>
                <a14:m>
                  <m:oMath xmlns:m="http://schemas.openxmlformats.org/officeDocument/2006/math">
                    <m:r>
                      <a:rPr lang="en-US" sz="2700" i="1" dirty="0" smtClean="0">
                        <a:latin typeface="Cambria Math" panose="02040503050406030204" pitchFamily="18" charset="0"/>
                        <a:ea typeface="Cambria Math" panose="02040503050406030204" pitchFamily="18" charset="0"/>
                      </a:rPr>
                      <m:t>×</m:t>
                    </m:r>
                  </m:oMath>
                </a14:m>
                <a:r>
                  <a:rPr lang="en-US" sz="2700" dirty="0"/>
                  <a:t>2456 ≠ </a:t>
                </a:r>
                <a:r>
                  <a:rPr lang="en-US" sz="2700" b="1" i="1" dirty="0">
                    <a:latin typeface="Times New Roman" panose="02020603050405020304" pitchFamily="18" charset="0"/>
                    <a:cs typeface="Times New Roman" panose="02020603050405020304" pitchFamily="18" charset="0"/>
                  </a:rPr>
                  <a:t>CW</a:t>
                </a:r>
                <a14:m>
                  <m:oMath xmlns:m="http://schemas.openxmlformats.org/officeDocument/2006/math">
                    <m:r>
                      <a:rPr lang="en-US" sz="2700" i="1" dirty="0">
                        <a:latin typeface="Cambria Math" panose="02040503050406030204" pitchFamily="18" charset="0"/>
                        <a:ea typeface="Cambria Math" panose="02040503050406030204" pitchFamily="18" charset="0"/>
                      </a:rPr>
                      <m:t>×</m:t>
                    </m:r>
                  </m:oMath>
                </a14:m>
                <a:r>
                  <a:rPr lang="en-US" sz="2700" dirty="0"/>
                  <a:t>12345 (4)</a:t>
                </a:r>
              </a:p>
              <a:p>
                <a:pPr algn="just">
                  <a:lnSpc>
                    <a:spcPct val="110000"/>
                  </a:lnSpc>
                  <a:spcBef>
                    <a:spcPts val="0"/>
                  </a:spcBef>
                  <a:spcAft>
                    <a:spcPts val="0"/>
                  </a:spcAft>
                  <a:buClrTx/>
                  <a:buFont typeface="Symbol" panose="05050102010706020507" pitchFamily="18" charset="2"/>
                  <a:buChar char="Þ"/>
                </a:pPr>
                <a:r>
                  <a:rPr lang="en-US" sz="2700" dirty="0" err="1"/>
                  <a:t>Thêm</a:t>
                </a:r>
                <a:r>
                  <a:rPr lang="en-US" sz="2700" dirty="0"/>
                  <a:t> </a:t>
                </a:r>
                <a:r>
                  <a:rPr lang="en-US" sz="2700" b="1" i="1" dirty="0">
                    <a:latin typeface="Times New Roman" panose="02020603050405020304" pitchFamily="18" charset="0"/>
                    <a:cs typeface="Times New Roman" panose="02020603050405020304" pitchFamily="18" charset="0"/>
                  </a:rPr>
                  <a:t>CDW</a:t>
                </a:r>
                <a14:m>
                  <m:oMath xmlns:m="http://schemas.openxmlformats.org/officeDocument/2006/math">
                    <m:r>
                      <a:rPr lang="en-US" sz="2700" i="1" dirty="0">
                        <a:latin typeface="Cambria Math" panose="02040503050406030204" pitchFamily="18" charset="0"/>
                        <a:ea typeface="Cambria Math" panose="02040503050406030204" pitchFamily="18" charset="0"/>
                      </a:rPr>
                      <m:t>×</m:t>
                    </m:r>
                  </m:oMath>
                </a14:m>
                <a:r>
                  <a:rPr lang="en-US" sz="2700" dirty="0"/>
                  <a:t>245</a:t>
                </a:r>
              </a:p>
            </p:txBody>
          </p:sp>
        </mc:Choice>
        <mc:Fallback xmlns="">
          <p:sp>
            <p:nvSpPr>
              <p:cNvPr id="41" name="Content Placeholder 2"/>
              <p:cNvSpPr>
                <a:spLocks noGrp="1" noRot="1" noChangeAspect="1" noMove="1" noResize="1" noEditPoints="1" noAdjustHandles="1" noChangeArrowheads="1" noChangeShapeType="1" noTextEdit="1"/>
              </p:cNvSpPr>
              <p:nvPr>
                <p:ph idx="1"/>
              </p:nvPr>
            </p:nvSpPr>
            <p:spPr>
              <a:xfrm>
                <a:off x="3712255" y="4980105"/>
                <a:ext cx="5424877" cy="1311513"/>
              </a:xfrm>
              <a:blipFill rotWithShape="0">
                <a:blip r:embed="rId2"/>
                <a:stretch>
                  <a:fillRect l="-3933" t="-3721"/>
                </a:stretch>
              </a:blipFill>
            </p:spPr>
            <p:txBody>
              <a:bodyPr/>
              <a:lstStyle/>
              <a:p>
                <a:r>
                  <a:rPr lang="en-US">
                    <a:noFill/>
                  </a:rPr>
                  <a:t> </a:t>
                </a:r>
              </a:p>
            </p:txBody>
          </p:sp>
        </mc:Fallback>
      </mc:AlternateContent>
      <p:sp>
        <p:nvSpPr>
          <p:cNvPr id="42" name="Text Box 43"/>
          <p:cNvSpPr txBox="1">
            <a:spLocks noChangeArrowheads="1"/>
          </p:cNvSpPr>
          <p:nvPr/>
        </p:nvSpPr>
        <p:spPr bwMode="auto">
          <a:xfrm>
            <a:off x="3446011" y="3478848"/>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CD x 2456</a:t>
            </a:r>
          </a:p>
        </p:txBody>
      </p:sp>
      <p:cxnSp>
        <p:nvCxnSpPr>
          <p:cNvPr id="43" name="Straight Arrow Connector 42"/>
          <p:cNvCxnSpPr>
            <a:stCxn id="11315" idx="2"/>
            <a:endCxn id="42" idx="0"/>
          </p:cNvCxnSpPr>
          <p:nvPr/>
        </p:nvCxnSpPr>
        <p:spPr>
          <a:xfrm flipH="1">
            <a:off x="3966346" y="2848014"/>
            <a:ext cx="2063809" cy="63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 Box 42"/>
          <p:cNvSpPr txBox="1">
            <a:spLocks noChangeArrowheads="1"/>
          </p:cNvSpPr>
          <p:nvPr/>
        </p:nvSpPr>
        <p:spPr bwMode="auto">
          <a:xfrm>
            <a:off x="5045252" y="3497354"/>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CT x 1356</a:t>
            </a:r>
          </a:p>
        </p:txBody>
      </p:sp>
      <p:cxnSp>
        <p:nvCxnSpPr>
          <p:cNvPr id="51" name="Straight Arrow Connector 50"/>
          <p:cNvCxnSpPr>
            <a:stCxn id="11315" idx="2"/>
            <a:endCxn id="50" idx="0"/>
          </p:cNvCxnSpPr>
          <p:nvPr/>
        </p:nvCxnSpPr>
        <p:spPr>
          <a:xfrm flipH="1">
            <a:off x="5565587" y="2848014"/>
            <a:ext cx="464568" cy="649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 Box 41"/>
          <p:cNvSpPr txBox="1">
            <a:spLocks noChangeArrowheads="1"/>
          </p:cNvSpPr>
          <p:nvPr/>
        </p:nvSpPr>
        <p:spPr bwMode="auto">
          <a:xfrm>
            <a:off x="7095097" y="3497354"/>
            <a:ext cx="11801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CW x 12345</a:t>
            </a:r>
          </a:p>
        </p:txBody>
      </p:sp>
      <p:cxnSp>
        <p:nvCxnSpPr>
          <p:cNvPr id="58" name="Straight Arrow Connector 57"/>
          <p:cNvCxnSpPr>
            <a:stCxn id="11315" idx="2"/>
            <a:endCxn id="55" idx="0"/>
          </p:cNvCxnSpPr>
          <p:nvPr/>
        </p:nvCxnSpPr>
        <p:spPr>
          <a:xfrm>
            <a:off x="6030155" y="2848014"/>
            <a:ext cx="1655008" cy="649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 Box 42"/>
          <p:cNvSpPr txBox="1">
            <a:spLocks noChangeArrowheads="1"/>
          </p:cNvSpPr>
          <p:nvPr/>
        </p:nvSpPr>
        <p:spPr bwMode="auto">
          <a:xfrm>
            <a:off x="5045804" y="3506143"/>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CT x 1356</a:t>
            </a:r>
          </a:p>
        </p:txBody>
      </p:sp>
      <p:sp>
        <p:nvSpPr>
          <p:cNvPr id="63" name="Text Box 44"/>
          <p:cNvSpPr txBox="1">
            <a:spLocks noChangeArrowheads="1"/>
          </p:cNvSpPr>
          <p:nvPr/>
        </p:nvSpPr>
        <p:spPr bwMode="auto">
          <a:xfrm>
            <a:off x="2334809" y="4333226"/>
            <a:ext cx="1111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5D9FFF"/>
                </a:solidFill>
              </a:rPr>
              <a:t>CDT x 56</a:t>
            </a:r>
          </a:p>
        </p:txBody>
      </p:sp>
      <p:cxnSp>
        <p:nvCxnSpPr>
          <p:cNvPr id="65" name="Straight Arrow Connector 64"/>
          <p:cNvCxnSpPr>
            <a:stCxn id="42" idx="2"/>
            <a:endCxn id="63" idx="0"/>
          </p:cNvCxnSpPr>
          <p:nvPr/>
        </p:nvCxnSpPr>
        <p:spPr>
          <a:xfrm flipH="1">
            <a:off x="2890410" y="3786625"/>
            <a:ext cx="1075936" cy="546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2334809" y="4487114"/>
            <a:ext cx="992426" cy="147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 Box 44"/>
          <p:cNvSpPr txBox="1">
            <a:spLocks noChangeArrowheads="1"/>
          </p:cNvSpPr>
          <p:nvPr/>
        </p:nvSpPr>
        <p:spPr bwMode="auto">
          <a:xfrm>
            <a:off x="3721039" y="4333225"/>
            <a:ext cx="1111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5D9FFF"/>
                </a:solidFill>
              </a:rPr>
              <a:t>CDW x 245</a:t>
            </a:r>
          </a:p>
        </p:txBody>
      </p:sp>
      <p:cxnSp>
        <p:nvCxnSpPr>
          <p:cNvPr id="68" name="Straight Arrow Connector 67"/>
          <p:cNvCxnSpPr>
            <a:stCxn id="42" idx="2"/>
            <a:endCxn id="67" idx="0"/>
          </p:cNvCxnSpPr>
          <p:nvPr/>
        </p:nvCxnSpPr>
        <p:spPr>
          <a:xfrm>
            <a:off x="3966346" y="3786625"/>
            <a:ext cx="310294" cy="546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 Box 41"/>
          <p:cNvSpPr txBox="1">
            <a:spLocks noChangeArrowheads="1"/>
          </p:cNvSpPr>
          <p:nvPr/>
        </p:nvSpPr>
        <p:spPr bwMode="auto">
          <a:xfrm>
            <a:off x="7094545" y="3506143"/>
            <a:ext cx="11801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CW x 12345</a:t>
            </a:r>
          </a:p>
        </p:txBody>
      </p:sp>
    </p:spTree>
    <p:extLst>
      <p:ext uri="{BB962C8B-B14F-4D97-AF65-F5344CB8AC3E}">
        <p14:creationId xmlns:p14="http://schemas.microsoft.com/office/powerpoint/2010/main" val="131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1.38889E-6 2.59259E-6 L -0.1092 0.04004 C -0.13194 0.04907 -0.16614 0.05393 -0.20173 0.05393 C -0.24253 0.05393 -0.275 0.04907 -0.29774 0.04004 L -0.40677 2.59259E-6 " pathEditMode="relative" rAng="0" ptsTypes="AAAAA">
                                      <p:cBhvr>
                                        <p:cTn id="6" dur="2000" fill="hold"/>
                                        <p:tgtEl>
                                          <p:spTgt spid="55"/>
                                        </p:tgtEl>
                                        <p:attrNameLst>
                                          <p:attrName>ppt_x</p:attrName>
                                          <p:attrName>ppt_y</p:attrName>
                                        </p:attrNameLst>
                                      </p:cBhvr>
                                      <p:rCtr x="-20347" y="2685"/>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
                                            <p:txEl>
                                              <p:pRg st="0" end="0"/>
                                            </p:txEl>
                                          </p:spTgt>
                                        </p:tgtEl>
                                        <p:attrNameLst>
                                          <p:attrName>style.visibility</p:attrName>
                                        </p:attrNameLst>
                                      </p:cBhvr>
                                      <p:to>
                                        <p:strVal val="visible"/>
                                      </p:to>
                                    </p:set>
                                    <p:animEffect transition="in" filter="fade">
                                      <p:cBhvr>
                                        <p:cTn id="11" dur="500"/>
                                        <p:tgtEl>
                                          <p:spTgt spid="41">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1">
                                            <p:txEl>
                                              <p:pRg st="1" end="1"/>
                                            </p:txEl>
                                          </p:spTgt>
                                        </p:tgtEl>
                                        <p:attrNameLst>
                                          <p:attrName>style.visibility</p:attrName>
                                        </p:attrNameLst>
                                      </p:cBhvr>
                                      <p:to>
                                        <p:strVal val="visible"/>
                                      </p:to>
                                    </p:set>
                                    <p:animEffect transition="in" filter="fade">
                                      <p:cBhvr>
                                        <p:cTn id="14" dur="500"/>
                                        <p:tgtEl>
                                          <p:spTgt spid="4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500"/>
                                        <p:tgtEl>
                                          <p:spTgt spid="67"/>
                                        </p:tgtEl>
                                      </p:cBhvr>
                                    </p:animEffect>
                                  </p:childTnLst>
                                </p:cTn>
                              </p:par>
                              <p:par>
                                <p:cTn id="20" presetID="10" presetClass="entr" presetSubtype="0" fill="hold" nodeType="with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 name="Text Box 59"/>
          <p:cNvSpPr txBox="1">
            <a:spLocks noChangeArrowheads="1"/>
          </p:cNvSpPr>
          <p:nvPr/>
        </p:nvSpPr>
        <p:spPr bwMode="auto">
          <a:xfrm>
            <a:off x="5408029" y="2509460"/>
            <a:ext cx="12442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solidFill>
                  <a:srgbClr val="003399"/>
                </a:solidFill>
              </a:rPr>
              <a:t>C x 123456</a:t>
            </a:r>
          </a:p>
        </p:txBody>
      </p:sp>
      <p:sp>
        <p:nvSpPr>
          <p:cNvPr id="11266" name="Slide Number Placeholder 5"/>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25FFB27-5DED-4C88-8A5B-7BD60858C88B}" type="slidenum">
              <a:rPr kumimoji="0" lang="en-US" altLang="zh-TW"/>
              <a:pPr/>
              <a:t>36</a:t>
            </a:fld>
            <a:endParaRPr kumimoji="0" lang="en-US" altLang="zh-TW"/>
          </a:p>
        </p:txBody>
      </p:sp>
      <p:sp>
        <p:nvSpPr>
          <p:cNvPr id="11268" name="Text Box 3"/>
          <p:cNvSpPr txBox="1">
            <a:spLocks noChangeArrowheads="1"/>
          </p:cNvSpPr>
          <p:nvPr/>
        </p:nvSpPr>
        <p:spPr bwMode="auto">
          <a:xfrm>
            <a:off x="4220568" y="1840419"/>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latin typeface="Times New Roman" panose="02020603050405020304" pitchFamily="18" charset="0"/>
              </a:rPr>
              <a:t>Root</a:t>
            </a:r>
          </a:p>
        </p:txBody>
      </p:sp>
      <p:sp>
        <p:nvSpPr>
          <p:cNvPr id="11269" name="Text Box 5"/>
          <p:cNvSpPr txBox="1">
            <a:spLocks noChangeArrowheads="1"/>
          </p:cNvSpPr>
          <p:nvPr/>
        </p:nvSpPr>
        <p:spPr bwMode="auto">
          <a:xfrm>
            <a:off x="432190" y="5328084"/>
            <a:ext cx="12202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6600"/>
                </a:solidFill>
              </a:rPr>
              <a:t>ACTW x 135</a:t>
            </a:r>
          </a:p>
        </p:txBody>
      </p:sp>
      <p:sp>
        <p:nvSpPr>
          <p:cNvPr id="11279" name="Line 16"/>
          <p:cNvSpPr>
            <a:spLocks noChangeShapeType="1"/>
          </p:cNvSpPr>
          <p:nvPr/>
        </p:nvSpPr>
        <p:spPr bwMode="auto">
          <a:xfrm>
            <a:off x="4822231" y="3333464"/>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Text Box 30"/>
          <p:cNvSpPr txBox="1">
            <a:spLocks noChangeArrowheads="1"/>
          </p:cNvSpPr>
          <p:nvPr/>
        </p:nvSpPr>
        <p:spPr bwMode="auto">
          <a:xfrm>
            <a:off x="629385" y="4333227"/>
            <a:ext cx="12105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ACW x 1345</a:t>
            </a:r>
          </a:p>
        </p:txBody>
      </p:sp>
      <p:sp>
        <p:nvSpPr>
          <p:cNvPr id="11320" name="Text Box 71"/>
          <p:cNvSpPr txBox="1">
            <a:spLocks noChangeArrowheads="1"/>
          </p:cNvSpPr>
          <p:nvPr/>
        </p:nvSpPr>
        <p:spPr bwMode="auto">
          <a:xfrm>
            <a:off x="432190" y="1838415"/>
            <a:ext cx="32800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000" dirty="0">
                <a:cs typeface="Arial" panose="020B0604020202020204" pitchFamily="34" charset="0"/>
              </a:rPr>
              <a:t>Minimum support count = 3</a:t>
            </a:r>
          </a:p>
        </p:txBody>
      </p:sp>
      <p:sp>
        <p:nvSpPr>
          <p:cNvPr id="64" name="Title 1"/>
          <p:cNvSpPr txBox="1">
            <a:spLocks/>
          </p:cNvSpPr>
          <p:nvPr/>
        </p:nvSpPr>
        <p:spPr>
          <a:xfrm>
            <a:off x="821708" y="287555"/>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b="1" dirty="0">
                <a:solidFill>
                  <a:schemeClr val="tx1"/>
                </a:solidFill>
              </a:rPr>
              <a:t>3. </a:t>
            </a:r>
            <a:r>
              <a:rPr lang="en-US" b="1" dirty="0" err="1">
                <a:solidFill>
                  <a:schemeClr val="tx1"/>
                </a:solidFill>
              </a:rPr>
              <a:t>Thuật</a:t>
            </a:r>
            <a:r>
              <a:rPr lang="en-US" b="1" dirty="0">
                <a:solidFill>
                  <a:schemeClr val="tx1"/>
                </a:solidFill>
              </a:rPr>
              <a:t> </a:t>
            </a:r>
            <a:r>
              <a:rPr lang="en-US" b="1" dirty="0" err="1">
                <a:solidFill>
                  <a:schemeClr val="tx1"/>
                </a:solidFill>
              </a:rPr>
              <a:t>toán</a:t>
            </a:r>
            <a:r>
              <a:rPr lang="en-US" b="1" dirty="0">
                <a:solidFill>
                  <a:schemeClr val="tx1"/>
                </a:solidFill>
              </a:rPr>
              <a:t> Charm</a:t>
            </a:r>
          </a:p>
        </p:txBody>
      </p:sp>
      <p:cxnSp>
        <p:nvCxnSpPr>
          <p:cNvPr id="5" name="Straight Arrow Connector 4"/>
          <p:cNvCxnSpPr>
            <a:stCxn id="11268" idx="2"/>
            <a:endCxn id="11289" idx="0"/>
          </p:cNvCxnSpPr>
          <p:nvPr/>
        </p:nvCxnSpPr>
        <p:spPr>
          <a:xfrm flipH="1">
            <a:off x="1234679" y="2176969"/>
            <a:ext cx="3286721" cy="21562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1268" idx="2"/>
            <a:endCxn id="11315" idx="0"/>
          </p:cNvCxnSpPr>
          <p:nvPr/>
        </p:nvCxnSpPr>
        <p:spPr>
          <a:xfrm>
            <a:off x="4521400" y="2176969"/>
            <a:ext cx="1508755" cy="332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1289" idx="2"/>
            <a:endCxn id="11269" idx="0"/>
          </p:cNvCxnSpPr>
          <p:nvPr/>
        </p:nvCxnSpPr>
        <p:spPr>
          <a:xfrm flipH="1">
            <a:off x="1042293" y="4641004"/>
            <a:ext cx="192386" cy="687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2"/>
              <p:cNvSpPr>
                <a:spLocks noGrp="1"/>
              </p:cNvSpPr>
              <p:nvPr>
                <p:ph idx="1"/>
              </p:nvPr>
            </p:nvSpPr>
            <p:spPr>
              <a:xfrm>
                <a:off x="3712255" y="4980105"/>
                <a:ext cx="5424877" cy="1311513"/>
              </a:xfrm>
            </p:spPr>
            <p:txBody>
              <a:bodyPr>
                <a:noAutofit/>
              </a:bodyPr>
              <a:lstStyle/>
              <a:p>
                <a:pPr marL="0" indent="0" algn="just">
                  <a:lnSpc>
                    <a:spcPct val="110000"/>
                  </a:lnSpc>
                  <a:spcBef>
                    <a:spcPts val="0"/>
                  </a:spcBef>
                  <a:spcAft>
                    <a:spcPts val="0"/>
                  </a:spcAft>
                  <a:buClrTx/>
                  <a:buNone/>
                </a:pPr>
                <a:r>
                  <a:rPr lang="en-US" sz="2700" b="1" i="1" dirty="0">
                    <a:latin typeface="Times New Roman" panose="02020603050405020304" pitchFamily="18" charset="0"/>
                    <a:cs typeface="Times New Roman" panose="02020603050405020304" pitchFamily="18" charset="0"/>
                  </a:rPr>
                  <a:t>CT</a:t>
                </a:r>
                <a14:m>
                  <m:oMath xmlns:m="http://schemas.openxmlformats.org/officeDocument/2006/math">
                    <m:r>
                      <a:rPr lang="en-US" sz="2700" i="1" dirty="0" smtClean="0">
                        <a:latin typeface="Cambria Math" panose="02040503050406030204" pitchFamily="18" charset="0"/>
                        <a:ea typeface="Cambria Math" panose="02040503050406030204" pitchFamily="18" charset="0"/>
                      </a:rPr>
                      <m:t>×</m:t>
                    </m:r>
                  </m:oMath>
                </a14:m>
                <a:r>
                  <a:rPr lang="en-US" sz="2700" dirty="0"/>
                  <a:t>1356 ≠ </a:t>
                </a:r>
                <a:r>
                  <a:rPr lang="en-US" sz="2700" b="1" i="1" dirty="0">
                    <a:latin typeface="Times New Roman" panose="02020603050405020304" pitchFamily="18" charset="0"/>
                    <a:cs typeface="Times New Roman" panose="02020603050405020304" pitchFamily="18" charset="0"/>
                  </a:rPr>
                  <a:t>CW</a:t>
                </a:r>
                <a14:m>
                  <m:oMath xmlns:m="http://schemas.openxmlformats.org/officeDocument/2006/math">
                    <m:r>
                      <a:rPr lang="en-US" sz="2700" i="1" dirty="0">
                        <a:latin typeface="Cambria Math" panose="02040503050406030204" pitchFamily="18" charset="0"/>
                        <a:ea typeface="Cambria Math" panose="02040503050406030204" pitchFamily="18" charset="0"/>
                      </a:rPr>
                      <m:t>×</m:t>
                    </m:r>
                  </m:oMath>
                </a14:m>
                <a:r>
                  <a:rPr lang="en-US" sz="2700" dirty="0"/>
                  <a:t>12345 (4)</a:t>
                </a:r>
              </a:p>
              <a:p>
                <a:pPr algn="just">
                  <a:lnSpc>
                    <a:spcPct val="110000"/>
                  </a:lnSpc>
                  <a:spcBef>
                    <a:spcPts val="0"/>
                  </a:spcBef>
                  <a:spcAft>
                    <a:spcPts val="0"/>
                  </a:spcAft>
                  <a:buClrTx/>
                  <a:buFont typeface="Symbol" panose="05050102010706020507" pitchFamily="18" charset="2"/>
                  <a:buChar char="Þ"/>
                </a:pPr>
                <a:r>
                  <a:rPr lang="en-US" sz="2700" dirty="0" err="1"/>
                  <a:t>Thêm</a:t>
                </a:r>
                <a:r>
                  <a:rPr lang="en-US" sz="2700" dirty="0"/>
                  <a:t> </a:t>
                </a:r>
                <a:r>
                  <a:rPr lang="en-US" sz="2700" b="1" i="1" dirty="0">
                    <a:latin typeface="Times New Roman" panose="02020603050405020304" pitchFamily="18" charset="0"/>
                    <a:cs typeface="Times New Roman" panose="02020603050405020304" pitchFamily="18" charset="0"/>
                  </a:rPr>
                  <a:t>CTW</a:t>
                </a:r>
                <a14:m>
                  <m:oMath xmlns:m="http://schemas.openxmlformats.org/officeDocument/2006/math">
                    <m:r>
                      <a:rPr lang="en-US" sz="2700" i="1" dirty="0">
                        <a:latin typeface="Cambria Math" panose="02040503050406030204" pitchFamily="18" charset="0"/>
                        <a:ea typeface="Cambria Math" panose="02040503050406030204" pitchFamily="18" charset="0"/>
                      </a:rPr>
                      <m:t>×</m:t>
                    </m:r>
                  </m:oMath>
                </a14:m>
                <a:r>
                  <a:rPr lang="en-US" sz="2700" dirty="0"/>
                  <a:t>135</a:t>
                </a:r>
              </a:p>
              <a:p>
                <a:pPr marL="0" indent="0" algn="just">
                  <a:lnSpc>
                    <a:spcPct val="110000"/>
                  </a:lnSpc>
                  <a:spcBef>
                    <a:spcPts val="0"/>
                  </a:spcBef>
                  <a:spcAft>
                    <a:spcPts val="0"/>
                  </a:spcAft>
                  <a:buClrTx/>
                  <a:buNone/>
                </a:pPr>
                <a:r>
                  <a:rPr lang="en-US" sz="2700" dirty="0" err="1"/>
                  <a:t>Loại</a:t>
                </a:r>
                <a:r>
                  <a:rPr lang="en-US" sz="2700" dirty="0"/>
                  <a:t> </a:t>
                </a:r>
                <a:r>
                  <a:rPr lang="en-US" sz="2700" dirty="0" err="1"/>
                  <a:t>vì</a:t>
                </a:r>
                <a:r>
                  <a:rPr lang="en-US" sz="2700" dirty="0"/>
                  <a:t> </a:t>
                </a:r>
                <a:r>
                  <a:rPr lang="en-US" sz="2700" dirty="0" err="1"/>
                  <a:t>bị</a:t>
                </a:r>
                <a:r>
                  <a:rPr lang="en-US" sz="2700" dirty="0"/>
                  <a:t> </a:t>
                </a:r>
                <a:r>
                  <a:rPr lang="en-US" sz="2700" dirty="0" err="1"/>
                  <a:t>bao</a:t>
                </a:r>
                <a:r>
                  <a:rPr lang="en-US" sz="2700" dirty="0"/>
                  <a:t> </a:t>
                </a:r>
                <a:r>
                  <a:rPr lang="en-US" sz="2700" dirty="0" err="1"/>
                  <a:t>bởi</a:t>
                </a:r>
                <a:r>
                  <a:rPr lang="en-US" sz="2700" dirty="0"/>
                  <a:t> </a:t>
                </a:r>
                <a:r>
                  <a:rPr lang="en-US" sz="2700" b="1" i="1" dirty="0">
                    <a:latin typeface="Times New Roman" panose="02020603050405020304" pitchFamily="18" charset="0"/>
                    <a:cs typeface="Times New Roman" panose="02020603050405020304" pitchFamily="18" charset="0"/>
                  </a:rPr>
                  <a:t>ACTW</a:t>
                </a:r>
                <a14:m>
                  <m:oMath xmlns:m="http://schemas.openxmlformats.org/officeDocument/2006/math">
                    <m:r>
                      <a:rPr lang="en-US" sz="2700" i="1" dirty="0">
                        <a:latin typeface="Cambria Math" panose="02040503050406030204" pitchFamily="18" charset="0"/>
                        <a:ea typeface="Cambria Math" panose="02040503050406030204" pitchFamily="18" charset="0"/>
                      </a:rPr>
                      <m:t>×</m:t>
                    </m:r>
                  </m:oMath>
                </a14:m>
                <a:r>
                  <a:rPr lang="en-US" sz="2700" dirty="0"/>
                  <a:t>135</a:t>
                </a:r>
                <a:endParaRPr lang="en-US" sz="2700" b="1" i="1" dirty="0">
                  <a:latin typeface="Times New Roman" panose="02020603050405020304" pitchFamily="18" charset="0"/>
                  <a:cs typeface="Times New Roman" panose="02020603050405020304" pitchFamily="18" charset="0"/>
                </a:endParaRPr>
              </a:p>
            </p:txBody>
          </p:sp>
        </mc:Choice>
        <mc:Fallback xmlns="">
          <p:sp>
            <p:nvSpPr>
              <p:cNvPr id="41" name="Content Placeholder 2"/>
              <p:cNvSpPr>
                <a:spLocks noGrp="1" noRot="1" noChangeAspect="1" noMove="1" noResize="1" noEditPoints="1" noAdjustHandles="1" noChangeArrowheads="1" noChangeShapeType="1" noTextEdit="1"/>
              </p:cNvSpPr>
              <p:nvPr>
                <p:ph idx="1"/>
              </p:nvPr>
            </p:nvSpPr>
            <p:spPr>
              <a:xfrm>
                <a:off x="3712255" y="4980105"/>
                <a:ext cx="5424877" cy="1311513"/>
              </a:xfrm>
              <a:blipFill rotWithShape="0">
                <a:blip r:embed="rId2"/>
                <a:stretch>
                  <a:fillRect l="-3933" t="-3721" b="-20000"/>
                </a:stretch>
              </a:blipFill>
            </p:spPr>
            <p:txBody>
              <a:bodyPr/>
              <a:lstStyle/>
              <a:p>
                <a:r>
                  <a:rPr lang="en-US">
                    <a:noFill/>
                  </a:rPr>
                  <a:t> </a:t>
                </a:r>
              </a:p>
            </p:txBody>
          </p:sp>
        </mc:Fallback>
      </mc:AlternateContent>
      <p:sp>
        <p:nvSpPr>
          <p:cNvPr id="42" name="Text Box 43"/>
          <p:cNvSpPr txBox="1">
            <a:spLocks noChangeArrowheads="1"/>
          </p:cNvSpPr>
          <p:nvPr/>
        </p:nvSpPr>
        <p:spPr bwMode="auto">
          <a:xfrm>
            <a:off x="3446011" y="3478848"/>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CD x 2456</a:t>
            </a:r>
          </a:p>
        </p:txBody>
      </p:sp>
      <p:cxnSp>
        <p:nvCxnSpPr>
          <p:cNvPr id="43" name="Straight Arrow Connector 42"/>
          <p:cNvCxnSpPr>
            <a:stCxn id="11315" idx="2"/>
            <a:endCxn id="42" idx="0"/>
          </p:cNvCxnSpPr>
          <p:nvPr/>
        </p:nvCxnSpPr>
        <p:spPr>
          <a:xfrm flipH="1">
            <a:off x="3966346" y="2848014"/>
            <a:ext cx="2063809" cy="63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 Box 42"/>
          <p:cNvSpPr txBox="1">
            <a:spLocks noChangeArrowheads="1"/>
          </p:cNvSpPr>
          <p:nvPr/>
        </p:nvSpPr>
        <p:spPr bwMode="auto">
          <a:xfrm>
            <a:off x="5045252" y="3497354"/>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CT x 1356</a:t>
            </a:r>
          </a:p>
        </p:txBody>
      </p:sp>
      <p:cxnSp>
        <p:nvCxnSpPr>
          <p:cNvPr id="51" name="Straight Arrow Connector 50"/>
          <p:cNvCxnSpPr>
            <a:stCxn id="11315" idx="2"/>
            <a:endCxn id="50" idx="0"/>
          </p:cNvCxnSpPr>
          <p:nvPr/>
        </p:nvCxnSpPr>
        <p:spPr>
          <a:xfrm flipH="1">
            <a:off x="5565587" y="2848014"/>
            <a:ext cx="464568" cy="649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 Box 41"/>
          <p:cNvSpPr txBox="1">
            <a:spLocks noChangeArrowheads="1"/>
          </p:cNvSpPr>
          <p:nvPr/>
        </p:nvSpPr>
        <p:spPr bwMode="auto">
          <a:xfrm>
            <a:off x="7095097" y="3497354"/>
            <a:ext cx="11801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CW x 12345</a:t>
            </a:r>
          </a:p>
        </p:txBody>
      </p:sp>
      <p:cxnSp>
        <p:nvCxnSpPr>
          <p:cNvPr id="58" name="Straight Arrow Connector 57"/>
          <p:cNvCxnSpPr>
            <a:stCxn id="11315" idx="2"/>
            <a:endCxn id="55" idx="0"/>
          </p:cNvCxnSpPr>
          <p:nvPr/>
        </p:nvCxnSpPr>
        <p:spPr>
          <a:xfrm>
            <a:off x="6030155" y="2848014"/>
            <a:ext cx="1655008" cy="649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 Box 42"/>
          <p:cNvSpPr txBox="1">
            <a:spLocks noChangeArrowheads="1"/>
          </p:cNvSpPr>
          <p:nvPr/>
        </p:nvSpPr>
        <p:spPr bwMode="auto">
          <a:xfrm>
            <a:off x="5045804" y="3506143"/>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CT x 1356</a:t>
            </a:r>
          </a:p>
        </p:txBody>
      </p:sp>
      <p:sp>
        <p:nvSpPr>
          <p:cNvPr id="63" name="Text Box 44"/>
          <p:cNvSpPr txBox="1">
            <a:spLocks noChangeArrowheads="1"/>
          </p:cNvSpPr>
          <p:nvPr/>
        </p:nvSpPr>
        <p:spPr bwMode="auto">
          <a:xfrm>
            <a:off x="2334809" y="4333226"/>
            <a:ext cx="1111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5D9FFF"/>
                </a:solidFill>
              </a:rPr>
              <a:t>CDT x 56</a:t>
            </a:r>
          </a:p>
        </p:txBody>
      </p:sp>
      <p:cxnSp>
        <p:nvCxnSpPr>
          <p:cNvPr id="65" name="Straight Arrow Connector 64"/>
          <p:cNvCxnSpPr>
            <a:stCxn id="42" idx="2"/>
            <a:endCxn id="63" idx="0"/>
          </p:cNvCxnSpPr>
          <p:nvPr/>
        </p:nvCxnSpPr>
        <p:spPr>
          <a:xfrm flipH="1">
            <a:off x="2890410" y="3786625"/>
            <a:ext cx="1075936" cy="546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2334809" y="4487114"/>
            <a:ext cx="992426" cy="147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 Box 44"/>
          <p:cNvSpPr txBox="1">
            <a:spLocks noChangeArrowheads="1"/>
          </p:cNvSpPr>
          <p:nvPr/>
        </p:nvSpPr>
        <p:spPr bwMode="auto">
          <a:xfrm>
            <a:off x="3721039" y="4333225"/>
            <a:ext cx="1111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5D9FFF"/>
                </a:solidFill>
              </a:rPr>
              <a:t>CDW x 245</a:t>
            </a:r>
          </a:p>
        </p:txBody>
      </p:sp>
      <p:cxnSp>
        <p:nvCxnSpPr>
          <p:cNvPr id="68" name="Straight Arrow Connector 67"/>
          <p:cNvCxnSpPr>
            <a:stCxn id="42" idx="2"/>
            <a:endCxn id="67" idx="0"/>
          </p:cNvCxnSpPr>
          <p:nvPr/>
        </p:nvCxnSpPr>
        <p:spPr>
          <a:xfrm>
            <a:off x="3966346" y="3786625"/>
            <a:ext cx="310294" cy="546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 Box 41"/>
          <p:cNvSpPr txBox="1">
            <a:spLocks noChangeArrowheads="1"/>
          </p:cNvSpPr>
          <p:nvPr/>
        </p:nvSpPr>
        <p:spPr bwMode="auto">
          <a:xfrm>
            <a:off x="7094545" y="3506143"/>
            <a:ext cx="11801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CW x 12345</a:t>
            </a:r>
          </a:p>
        </p:txBody>
      </p:sp>
      <p:sp>
        <p:nvSpPr>
          <p:cNvPr id="27" name="Text Box 45"/>
          <p:cNvSpPr txBox="1">
            <a:spLocks noChangeArrowheads="1"/>
          </p:cNvSpPr>
          <p:nvPr/>
        </p:nvSpPr>
        <p:spPr bwMode="auto">
          <a:xfrm>
            <a:off x="4907287" y="4327139"/>
            <a:ext cx="1111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5D9FFF"/>
                </a:solidFill>
              </a:rPr>
              <a:t>CTW x 135</a:t>
            </a:r>
          </a:p>
        </p:txBody>
      </p:sp>
      <p:cxnSp>
        <p:nvCxnSpPr>
          <p:cNvPr id="28" name="Straight Arrow Connector 27"/>
          <p:cNvCxnSpPr>
            <a:stCxn id="59" idx="2"/>
            <a:endCxn id="27" idx="0"/>
          </p:cNvCxnSpPr>
          <p:nvPr/>
        </p:nvCxnSpPr>
        <p:spPr>
          <a:xfrm flipH="1">
            <a:off x="5462888" y="3813920"/>
            <a:ext cx="103251" cy="5132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884513" y="4475704"/>
            <a:ext cx="992426" cy="147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51960" y="5177296"/>
            <a:ext cx="1580666" cy="5459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9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1.38889E-6 2.59259E-6 L -0.06146 0.04004 C -0.07413 0.04907 -0.0934 0.05393 -0.11337 0.05393 C -0.13628 0.05393 -0.15451 0.04907 -0.16719 0.04004 L -0.2283 2.59259E-6 " pathEditMode="relative" rAng="0" ptsTypes="AAAAA">
                                      <p:cBhvr>
                                        <p:cTn id="6" dur="2000" fill="hold"/>
                                        <p:tgtEl>
                                          <p:spTgt spid="55"/>
                                        </p:tgtEl>
                                        <p:attrNameLst>
                                          <p:attrName>ppt_x</p:attrName>
                                          <p:attrName>ppt_y</p:attrName>
                                        </p:attrNameLst>
                                      </p:cBhvr>
                                      <p:rCtr x="-11424" y="2685"/>
                                    </p:animMotion>
                                  </p:childTnLst>
                                </p:cTn>
                              </p:par>
                            </p:childTnLst>
                          </p:cTn>
                        </p:par>
                        <p:par>
                          <p:cTn id="7" fill="hold">
                            <p:stCondLst>
                              <p:cond delay="2000"/>
                            </p:stCondLst>
                            <p:childTnLst>
                              <p:par>
                                <p:cTn id="8" presetID="10" presetClass="exit" presetSubtype="0" fill="hold" grpId="1" nodeType="afterEffect">
                                  <p:stCondLst>
                                    <p:cond delay="0"/>
                                  </p:stCondLst>
                                  <p:childTnLst>
                                    <p:animEffect transition="out" filter="fade">
                                      <p:cBhvr>
                                        <p:cTn id="9" dur="500"/>
                                        <p:tgtEl>
                                          <p:spTgt spid="55"/>
                                        </p:tgtEl>
                                      </p:cBhvr>
                                    </p:animEffect>
                                    <p:set>
                                      <p:cBhvr>
                                        <p:cTn id="10" dur="1" fill="hold">
                                          <p:stCondLst>
                                            <p:cond delay="499"/>
                                          </p:stCondLst>
                                        </p:cTn>
                                        <p:tgtEl>
                                          <p:spTgt spid="5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
                                            <p:txEl>
                                              <p:pRg st="0" end="0"/>
                                            </p:txEl>
                                          </p:spTgt>
                                        </p:tgtEl>
                                        <p:attrNameLst>
                                          <p:attrName>style.visibility</p:attrName>
                                        </p:attrNameLst>
                                      </p:cBhvr>
                                      <p:to>
                                        <p:strVal val="visible"/>
                                      </p:to>
                                    </p:set>
                                    <p:animEffect transition="in" filter="fade">
                                      <p:cBhvr>
                                        <p:cTn id="15" dur="500"/>
                                        <p:tgtEl>
                                          <p:spTgt spid="4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
                                            <p:txEl>
                                              <p:pRg st="1" end="1"/>
                                            </p:txEl>
                                          </p:spTgt>
                                        </p:tgtEl>
                                        <p:attrNameLst>
                                          <p:attrName>style.visibility</p:attrName>
                                        </p:attrNameLst>
                                      </p:cBhvr>
                                      <p:to>
                                        <p:strVal val="visible"/>
                                      </p:to>
                                    </p:set>
                                    <p:animEffect transition="in" filter="fade">
                                      <p:cBhvr>
                                        <p:cTn id="20" dur="500"/>
                                        <p:tgtEl>
                                          <p:spTgt spid="4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1">
                                            <p:txEl>
                                              <p:pRg st="2" end="2"/>
                                            </p:txEl>
                                          </p:spTgt>
                                        </p:tgtEl>
                                        <p:attrNameLst>
                                          <p:attrName>style.visibility</p:attrName>
                                        </p:attrNameLst>
                                      </p:cBhvr>
                                      <p:to>
                                        <p:strVal val="visible"/>
                                      </p:to>
                                    </p:set>
                                    <p:animEffect transition="in" filter="fade">
                                      <p:cBhvr>
                                        <p:cTn id="33" dur="500"/>
                                        <p:tgtEl>
                                          <p:spTgt spid="41">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5" grpId="1"/>
      <p:bldP spid="27" grpId="0"/>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 name="Text Box 59"/>
          <p:cNvSpPr txBox="1">
            <a:spLocks noChangeArrowheads="1"/>
          </p:cNvSpPr>
          <p:nvPr/>
        </p:nvSpPr>
        <p:spPr bwMode="auto">
          <a:xfrm>
            <a:off x="5372477" y="2519238"/>
            <a:ext cx="12442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solidFill>
                  <a:srgbClr val="003399"/>
                </a:solidFill>
              </a:rPr>
              <a:t>C x 123456</a:t>
            </a:r>
          </a:p>
        </p:txBody>
      </p:sp>
      <p:sp>
        <p:nvSpPr>
          <p:cNvPr id="11266" name="Slide Number Placeholder 5"/>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25FFB27-5DED-4C88-8A5B-7BD60858C88B}" type="slidenum">
              <a:rPr kumimoji="0" lang="en-US" altLang="zh-TW"/>
              <a:pPr/>
              <a:t>37</a:t>
            </a:fld>
            <a:endParaRPr kumimoji="0" lang="en-US" altLang="zh-TW"/>
          </a:p>
        </p:txBody>
      </p:sp>
      <p:sp>
        <p:nvSpPr>
          <p:cNvPr id="11268" name="Text Box 3"/>
          <p:cNvSpPr txBox="1">
            <a:spLocks noChangeArrowheads="1"/>
          </p:cNvSpPr>
          <p:nvPr/>
        </p:nvSpPr>
        <p:spPr bwMode="auto">
          <a:xfrm>
            <a:off x="4220568" y="1840419"/>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latin typeface="Times New Roman" panose="02020603050405020304" pitchFamily="18" charset="0"/>
              </a:rPr>
              <a:t>Root</a:t>
            </a:r>
          </a:p>
        </p:txBody>
      </p:sp>
      <p:sp>
        <p:nvSpPr>
          <p:cNvPr id="11269" name="Text Box 5"/>
          <p:cNvSpPr txBox="1">
            <a:spLocks noChangeArrowheads="1"/>
          </p:cNvSpPr>
          <p:nvPr/>
        </p:nvSpPr>
        <p:spPr bwMode="auto">
          <a:xfrm>
            <a:off x="4414531" y="5766672"/>
            <a:ext cx="12202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6600"/>
                </a:solidFill>
              </a:rPr>
              <a:t>ACTW x 135</a:t>
            </a:r>
          </a:p>
        </p:txBody>
      </p:sp>
      <p:sp>
        <p:nvSpPr>
          <p:cNvPr id="11279" name="Line 16"/>
          <p:cNvSpPr>
            <a:spLocks noChangeShapeType="1"/>
          </p:cNvSpPr>
          <p:nvPr/>
        </p:nvSpPr>
        <p:spPr bwMode="auto">
          <a:xfrm>
            <a:off x="4822231" y="3333464"/>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Text Box 30"/>
          <p:cNvSpPr txBox="1">
            <a:spLocks noChangeArrowheads="1"/>
          </p:cNvSpPr>
          <p:nvPr/>
        </p:nvSpPr>
        <p:spPr bwMode="auto">
          <a:xfrm>
            <a:off x="1638164" y="4680197"/>
            <a:ext cx="12105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ACW x 1345</a:t>
            </a:r>
          </a:p>
        </p:txBody>
      </p:sp>
      <p:sp>
        <p:nvSpPr>
          <p:cNvPr id="11320" name="Text Box 71"/>
          <p:cNvSpPr txBox="1">
            <a:spLocks noChangeArrowheads="1"/>
          </p:cNvSpPr>
          <p:nvPr/>
        </p:nvSpPr>
        <p:spPr bwMode="auto">
          <a:xfrm>
            <a:off x="597278" y="1927606"/>
            <a:ext cx="354340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000" dirty="0" err="1">
                <a:cs typeface="Arial" panose="020B0604020202020204" pitchFamily="34" charset="0"/>
              </a:rPr>
              <a:t>Với</a:t>
            </a:r>
            <a:r>
              <a:rPr lang="en-US" altLang="zh-TW" sz="2000" dirty="0">
                <a:cs typeface="Arial" panose="020B0604020202020204" pitchFamily="34" charset="0"/>
              </a:rPr>
              <a:t> </a:t>
            </a:r>
            <a:r>
              <a:rPr lang="en-US" altLang="zh-TW" sz="2000" b="1" i="1" dirty="0" err="1">
                <a:latin typeface="Times New Roman" panose="02020603050405020304" pitchFamily="18" charset="0"/>
                <a:cs typeface="Times New Roman" panose="02020603050405020304" pitchFamily="18" charset="0"/>
              </a:rPr>
              <a:t>minsup</a:t>
            </a:r>
            <a:r>
              <a:rPr lang="en-US" altLang="zh-TW" sz="2000" dirty="0">
                <a:cs typeface="Arial" panose="020B0604020202020204" pitchFamily="34" charset="0"/>
              </a:rPr>
              <a:t> = 50%</a:t>
            </a:r>
          </a:p>
          <a:p>
            <a:pPr eaLnBrk="1" hangingPunct="1"/>
            <a:r>
              <a:rPr lang="en-US" altLang="zh-TW" sz="2000" dirty="0">
                <a:cs typeface="Arial" panose="020B0604020202020204" pitchFamily="34" charset="0"/>
              </a:rPr>
              <a:t>Ta </a:t>
            </a:r>
            <a:r>
              <a:rPr lang="en-US" altLang="zh-TW" sz="2000" dirty="0" err="1">
                <a:cs typeface="Arial" panose="020B0604020202020204" pitchFamily="34" charset="0"/>
              </a:rPr>
              <a:t>được</a:t>
            </a:r>
            <a:r>
              <a:rPr lang="en-US" altLang="zh-TW" sz="2000" dirty="0">
                <a:cs typeface="Arial" panose="020B0604020202020204" pitchFamily="34" charset="0"/>
              </a:rPr>
              <a:t> 7 </a:t>
            </a:r>
            <a:r>
              <a:rPr lang="en-US" altLang="zh-TW" sz="2000" dirty="0" err="1">
                <a:cs typeface="Arial" panose="020B0604020202020204" pitchFamily="34" charset="0"/>
              </a:rPr>
              <a:t>tập</a:t>
            </a:r>
            <a:r>
              <a:rPr lang="en-US" altLang="zh-TW" sz="2000" dirty="0">
                <a:cs typeface="Arial" panose="020B0604020202020204" pitchFamily="34" charset="0"/>
              </a:rPr>
              <a:t> </a:t>
            </a:r>
            <a:r>
              <a:rPr lang="en-US" altLang="zh-TW" sz="2000" dirty="0" err="1">
                <a:cs typeface="Arial" panose="020B0604020202020204" pitchFamily="34" charset="0"/>
              </a:rPr>
              <a:t>phổ</a:t>
            </a:r>
            <a:r>
              <a:rPr lang="en-US" altLang="zh-TW" sz="2000" dirty="0">
                <a:cs typeface="Arial" panose="020B0604020202020204" pitchFamily="34" charset="0"/>
              </a:rPr>
              <a:t> </a:t>
            </a:r>
            <a:r>
              <a:rPr lang="en-US" altLang="zh-TW" sz="2000" dirty="0" err="1">
                <a:cs typeface="Arial" panose="020B0604020202020204" pitchFamily="34" charset="0"/>
              </a:rPr>
              <a:t>biến</a:t>
            </a:r>
            <a:r>
              <a:rPr lang="en-US" altLang="zh-TW" sz="2000" dirty="0">
                <a:cs typeface="Arial" panose="020B0604020202020204" pitchFamily="34" charset="0"/>
              </a:rPr>
              <a:t> </a:t>
            </a:r>
            <a:r>
              <a:rPr lang="en-US" altLang="zh-TW" sz="2000" dirty="0" err="1">
                <a:cs typeface="Arial" panose="020B0604020202020204" pitchFamily="34" charset="0"/>
              </a:rPr>
              <a:t>đóng</a:t>
            </a:r>
            <a:r>
              <a:rPr lang="en-US" altLang="zh-TW" sz="2000" dirty="0">
                <a:cs typeface="Arial" panose="020B0604020202020204" pitchFamily="34" charset="0"/>
              </a:rPr>
              <a:t>.</a:t>
            </a:r>
          </a:p>
        </p:txBody>
      </p:sp>
      <p:sp>
        <p:nvSpPr>
          <p:cNvPr id="64" name="Title 1"/>
          <p:cNvSpPr txBox="1">
            <a:spLocks/>
          </p:cNvSpPr>
          <p:nvPr/>
        </p:nvSpPr>
        <p:spPr>
          <a:xfrm>
            <a:off x="821708" y="287555"/>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b="1" dirty="0"/>
              <a:t>3. </a:t>
            </a:r>
            <a:r>
              <a:rPr lang="en-US" b="1" dirty="0" err="1"/>
              <a:t>Thuật</a:t>
            </a:r>
            <a:r>
              <a:rPr lang="en-US" b="1" dirty="0"/>
              <a:t> </a:t>
            </a:r>
            <a:r>
              <a:rPr lang="en-US" b="1" dirty="0" err="1"/>
              <a:t>toán</a:t>
            </a:r>
            <a:r>
              <a:rPr lang="en-US" b="1" dirty="0"/>
              <a:t> Charm</a:t>
            </a:r>
          </a:p>
        </p:txBody>
      </p:sp>
      <p:cxnSp>
        <p:nvCxnSpPr>
          <p:cNvPr id="5" name="Straight Arrow Connector 4"/>
          <p:cNvCxnSpPr>
            <a:stCxn id="11268" idx="2"/>
            <a:endCxn id="11289" idx="0"/>
          </p:cNvCxnSpPr>
          <p:nvPr/>
        </p:nvCxnSpPr>
        <p:spPr>
          <a:xfrm flipH="1">
            <a:off x="2243458" y="2176969"/>
            <a:ext cx="2277942" cy="2503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1268" idx="2"/>
            <a:endCxn id="11315" idx="0"/>
          </p:cNvCxnSpPr>
          <p:nvPr/>
        </p:nvCxnSpPr>
        <p:spPr>
          <a:xfrm>
            <a:off x="4521400" y="2176969"/>
            <a:ext cx="1473203" cy="342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1289" idx="2"/>
            <a:endCxn id="11269" idx="0"/>
          </p:cNvCxnSpPr>
          <p:nvPr/>
        </p:nvCxnSpPr>
        <p:spPr>
          <a:xfrm>
            <a:off x="2243458" y="4987974"/>
            <a:ext cx="2781176" cy="778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 Box 43"/>
          <p:cNvSpPr txBox="1">
            <a:spLocks noChangeArrowheads="1"/>
          </p:cNvSpPr>
          <p:nvPr/>
        </p:nvSpPr>
        <p:spPr bwMode="auto">
          <a:xfrm>
            <a:off x="3580698" y="3566429"/>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CD x 2456</a:t>
            </a:r>
          </a:p>
        </p:txBody>
      </p:sp>
      <p:cxnSp>
        <p:nvCxnSpPr>
          <p:cNvPr id="43" name="Straight Arrow Connector 42"/>
          <p:cNvCxnSpPr>
            <a:stCxn id="11315" idx="2"/>
            <a:endCxn id="42" idx="0"/>
          </p:cNvCxnSpPr>
          <p:nvPr/>
        </p:nvCxnSpPr>
        <p:spPr>
          <a:xfrm flipH="1">
            <a:off x="4101033" y="2857792"/>
            <a:ext cx="1893570" cy="708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1315" idx="2"/>
            <a:endCxn id="59" idx="0"/>
          </p:cNvCxnSpPr>
          <p:nvPr/>
        </p:nvCxnSpPr>
        <p:spPr>
          <a:xfrm flipH="1">
            <a:off x="5700826" y="2857792"/>
            <a:ext cx="293777" cy="735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1315" idx="2"/>
            <a:endCxn id="72" idx="0"/>
          </p:cNvCxnSpPr>
          <p:nvPr/>
        </p:nvCxnSpPr>
        <p:spPr>
          <a:xfrm>
            <a:off x="5994603" y="2857792"/>
            <a:ext cx="1026208" cy="708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 Box 42"/>
          <p:cNvSpPr txBox="1">
            <a:spLocks noChangeArrowheads="1"/>
          </p:cNvSpPr>
          <p:nvPr/>
        </p:nvSpPr>
        <p:spPr bwMode="auto">
          <a:xfrm>
            <a:off x="5180491" y="3593724"/>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CT x 1356</a:t>
            </a:r>
          </a:p>
        </p:txBody>
      </p:sp>
      <p:sp>
        <p:nvSpPr>
          <p:cNvPr id="67" name="Text Box 44"/>
          <p:cNvSpPr txBox="1">
            <a:spLocks noChangeArrowheads="1"/>
          </p:cNvSpPr>
          <p:nvPr/>
        </p:nvSpPr>
        <p:spPr bwMode="auto">
          <a:xfrm>
            <a:off x="3936616" y="4680197"/>
            <a:ext cx="1111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5D9FFF"/>
                </a:solidFill>
              </a:rPr>
              <a:t>CDW x 245</a:t>
            </a:r>
          </a:p>
        </p:txBody>
      </p:sp>
      <p:cxnSp>
        <p:nvCxnSpPr>
          <p:cNvPr id="68" name="Straight Arrow Connector 67"/>
          <p:cNvCxnSpPr>
            <a:stCxn id="42" idx="2"/>
            <a:endCxn id="67" idx="0"/>
          </p:cNvCxnSpPr>
          <p:nvPr/>
        </p:nvCxnSpPr>
        <p:spPr>
          <a:xfrm>
            <a:off x="4101033" y="3874206"/>
            <a:ext cx="391184" cy="8059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 Box 41"/>
          <p:cNvSpPr txBox="1">
            <a:spLocks noChangeArrowheads="1"/>
          </p:cNvSpPr>
          <p:nvPr/>
        </p:nvSpPr>
        <p:spPr bwMode="auto">
          <a:xfrm>
            <a:off x="6430745" y="3566428"/>
            <a:ext cx="11801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CW x 12345</a:t>
            </a:r>
          </a:p>
        </p:txBody>
      </p:sp>
      <p:cxnSp>
        <p:nvCxnSpPr>
          <p:cNvPr id="28" name="Straight Arrow Connector 27"/>
          <p:cNvCxnSpPr>
            <a:stCxn id="59" idx="2"/>
            <a:endCxn id="11269" idx="0"/>
          </p:cNvCxnSpPr>
          <p:nvPr/>
        </p:nvCxnSpPr>
        <p:spPr>
          <a:xfrm flipH="1">
            <a:off x="5024634" y="3901501"/>
            <a:ext cx="676192" cy="1865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2" idx="2"/>
            <a:endCxn id="11269" idx="0"/>
          </p:cNvCxnSpPr>
          <p:nvPr/>
        </p:nvCxnSpPr>
        <p:spPr>
          <a:xfrm flipH="1">
            <a:off x="5024634" y="3874205"/>
            <a:ext cx="1996177" cy="1892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2" idx="2"/>
            <a:endCxn id="67" idx="0"/>
          </p:cNvCxnSpPr>
          <p:nvPr/>
        </p:nvCxnSpPr>
        <p:spPr>
          <a:xfrm flipH="1">
            <a:off x="4492217" y="3874205"/>
            <a:ext cx="2528594" cy="805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2" idx="2"/>
            <a:endCxn id="11289" idx="0"/>
          </p:cNvCxnSpPr>
          <p:nvPr/>
        </p:nvCxnSpPr>
        <p:spPr>
          <a:xfrm flipH="1">
            <a:off x="2243458" y="3874205"/>
            <a:ext cx="4777353" cy="805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815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86604"/>
            <a:ext cx="7765869" cy="1450757"/>
          </a:xfrm>
        </p:spPr>
        <p:txBody>
          <a:bodyPr>
            <a:normAutofit/>
          </a:bodyPr>
          <a:lstStyle/>
          <a:p>
            <a:r>
              <a:rPr lang="en-US" sz="4000" b="1" dirty="0"/>
              <a:t>4. </a:t>
            </a:r>
            <a:r>
              <a:rPr lang="en-US" sz="4000" b="1" dirty="0" err="1"/>
              <a:t>Khai</a:t>
            </a:r>
            <a:r>
              <a:rPr lang="en-US" sz="4000" b="1" dirty="0"/>
              <a:t> </a:t>
            </a:r>
            <a:r>
              <a:rPr lang="en-US" sz="4000" b="1" dirty="0" err="1"/>
              <a:t>thác</a:t>
            </a:r>
            <a:r>
              <a:rPr lang="en-US" sz="4000" b="1" dirty="0"/>
              <a:t> </a:t>
            </a:r>
            <a:r>
              <a:rPr lang="en-US" sz="4000" b="1" dirty="0" err="1"/>
              <a:t>tập</a:t>
            </a:r>
            <a:r>
              <a:rPr lang="en-US" sz="4000" b="1" dirty="0"/>
              <a:t> </a:t>
            </a:r>
            <a:r>
              <a:rPr lang="en-US" sz="4000" b="1" dirty="0" err="1"/>
              <a:t>phổ</a:t>
            </a:r>
            <a:r>
              <a:rPr lang="en-US" sz="4000" b="1" dirty="0"/>
              <a:t> </a:t>
            </a:r>
            <a:r>
              <a:rPr lang="en-US" sz="4000" b="1" dirty="0" err="1"/>
              <a:t>biến</a:t>
            </a:r>
            <a:r>
              <a:rPr lang="en-US" sz="4000" b="1" dirty="0"/>
              <a:t> </a:t>
            </a:r>
            <a:r>
              <a:rPr lang="en-US" sz="4000" b="1" dirty="0" err="1"/>
              <a:t>tối</a:t>
            </a:r>
            <a:r>
              <a:rPr lang="en-US" sz="4000" b="1" dirty="0"/>
              <a:t> </a:t>
            </a:r>
            <a:r>
              <a:rPr lang="en-US" sz="4000" b="1" dirty="0" err="1"/>
              <a:t>đại</a:t>
            </a:r>
            <a:endParaRPr lang="en-US" sz="4000" dirty="0"/>
          </a:p>
        </p:txBody>
      </p:sp>
      <p:sp>
        <p:nvSpPr>
          <p:cNvPr id="3" name="Content Placeholder 2"/>
          <p:cNvSpPr>
            <a:spLocks noGrp="1"/>
          </p:cNvSpPr>
          <p:nvPr>
            <p:ph idx="1"/>
          </p:nvPr>
        </p:nvSpPr>
        <p:spPr>
          <a:xfrm>
            <a:off x="822959" y="1763845"/>
            <a:ext cx="7543801" cy="4473179"/>
          </a:xfrm>
        </p:spPr>
        <p:txBody>
          <a:bodyPr>
            <a:noAutofit/>
          </a:bodyPr>
          <a:lstStyle/>
          <a:p>
            <a:pPr algn="just">
              <a:lnSpc>
                <a:spcPct val="110000"/>
              </a:lnSpc>
              <a:buClrTx/>
              <a:buFont typeface="Wingdings" panose="05000000000000000000" pitchFamily="2" charset="2"/>
              <a:buChar char="v"/>
            </a:pPr>
            <a:r>
              <a:rPr lang="en-US" sz="2800" dirty="0"/>
              <a:t> K. Gouda </a:t>
            </a:r>
            <a:r>
              <a:rPr lang="en-US" sz="2800" dirty="0" err="1"/>
              <a:t>và</a:t>
            </a:r>
            <a:r>
              <a:rPr lang="en-US" sz="2800" dirty="0"/>
              <a:t> M. </a:t>
            </a:r>
            <a:r>
              <a:rPr lang="en-US" sz="2800" dirty="0" err="1"/>
              <a:t>J.Zaki</a:t>
            </a:r>
            <a:r>
              <a:rPr lang="en-US" sz="2800" dirty="0"/>
              <a:t> </a:t>
            </a:r>
            <a:r>
              <a:rPr lang="en-US" sz="2800" dirty="0" err="1"/>
              <a:t>đề</a:t>
            </a:r>
            <a:r>
              <a:rPr lang="en-US" sz="2800" dirty="0"/>
              <a:t> </a:t>
            </a:r>
            <a:r>
              <a:rPr lang="en-US" sz="2800" dirty="0" err="1"/>
              <a:t>xuất</a:t>
            </a:r>
            <a:r>
              <a:rPr lang="en-US" sz="2800" dirty="0"/>
              <a:t> </a:t>
            </a:r>
            <a:r>
              <a:rPr lang="en-US" sz="2800" dirty="0" err="1"/>
              <a:t>Thuật</a:t>
            </a:r>
            <a:r>
              <a:rPr lang="en-US" sz="2800" dirty="0"/>
              <a:t> </a:t>
            </a:r>
            <a:r>
              <a:rPr lang="en-US" sz="2800" dirty="0" err="1"/>
              <a:t>toán</a:t>
            </a:r>
            <a:r>
              <a:rPr lang="en-US" sz="2800" dirty="0"/>
              <a:t> </a:t>
            </a:r>
            <a:r>
              <a:rPr lang="en-US" sz="2800" dirty="0" err="1"/>
              <a:t>GenMax</a:t>
            </a:r>
            <a:r>
              <a:rPr lang="en-US" sz="2800" dirty="0"/>
              <a:t> </a:t>
            </a:r>
            <a:r>
              <a:rPr lang="en-US" sz="2800" dirty="0" err="1"/>
              <a:t>để</a:t>
            </a:r>
            <a:r>
              <a:rPr lang="en-US" sz="2800" dirty="0"/>
              <a:t> </a:t>
            </a:r>
            <a:r>
              <a:rPr lang="en-US" sz="2800" dirty="0" err="1"/>
              <a:t>tìm</a:t>
            </a:r>
            <a:r>
              <a:rPr lang="en-US" sz="2800" dirty="0"/>
              <a:t> </a:t>
            </a:r>
            <a:r>
              <a:rPr lang="en-US" sz="2800" dirty="0" err="1"/>
              <a:t>tập</a:t>
            </a:r>
            <a:r>
              <a:rPr lang="en-US" sz="2800" dirty="0"/>
              <a:t> </a:t>
            </a:r>
            <a:r>
              <a:rPr lang="en-US" sz="2800" dirty="0" err="1"/>
              <a:t>phổ</a:t>
            </a:r>
            <a:r>
              <a:rPr lang="en-US" sz="2800" dirty="0"/>
              <a:t> </a:t>
            </a:r>
            <a:r>
              <a:rPr lang="en-US" sz="2800" dirty="0" err="1"/>
              <a:t>biến</a:t>
            </a:r>
            <a:r>
              <a:rPr lang="en-US" sz="2800" dirty="0"/>
              <a:t> </a:t>
            </a:r>
            <a:r>
              <a:rPr lang="en-US" sz="2800" dirty="0" err="1"/>
              <a:t>tối</a:t>
            </a:r>
            <a:r>
              <a:rPr lang="en-US" sz="2800" dirty="0"/>
              <a:t> </a:t>
            </a:r>
            <a:r>
              <a:rPr lang="en-US" sz="2800" dirty="0" err="1"/>
              <a:t>đại</a:t>
            </a:r>
            <a:r>
              <a:rPr lang="en-US" sz="2800" dirty="0"/>
              <a:t> </a:t>
            </a:r>
            <a:r>
              <a:rPr lang="en-US" sz="2800" dirty="0" err="1"/>
              <a:t>dựa</a:t>
            </a:r>
            <a:r>
              <a:rPr lang="en-US" sz="2800" dirty="0"/>
              <a:t> </a:t>
            </a:r>
            <a:r>
              <a:rPr lang="en-US" sz="2800" dirty="0" err="1"/>
              <a:t>trên</a:t>
            </a:r>
            <a:r>
              <a:rPr lang="en-US" sz="2800" dirty="0"/>
              <a:t> </a:t>
            </a:r>
            <a:r>
              <a:rPr lang="en-US" sz="2800" dirty="0" err="1"/>
              <a:t>tiến</a:t>
            </a:r>
            <a:r>
              <a:rPr lang="en-US" sz="2800" dirty="0"/>
              <a:t> </a:t>
            </a:r>
            <a:r>
              <a:rPr lang="en-US" sz="2800" dirty="0" err="1"/>
              <a:t>trình</a:t>
            </a:r>
            <a:r>
              <a:rPr lang="en-US" sz="2800" dirty="0"/>
              <a:t> backtrack.</a:t>
            </a:r>
          </a:p>
          <a:p>
            <a:pPr algn="just">
              <a:lnSpc>
                <a:spcPct val="110000"/>
              </a:lnSpc>
              <a:buClrTx/>
              <a:buFont typeface="Wingdings" panose="05000000000000000000" pitchFamily="2" charset="2"/>
              <a:buChar char="v"/>
            </a:pPr>
            <a:r>
              <a:rPr lang="en-US" sz="2800" dirty="0"/>
              <a:t> </a:t>
            </a:r>
            <a:r>
              <a:rPr lang="en-US" sz="2800" dirty="0" err="1"/>
              <a:t>Thuật</a:t>
            </a:r>
            <a:r>
              <a:rPr lang="en-US" sz="2800" dirty="0"/>
              <a:t> </a:t>
            </a:r>
            <a:r>
              <a:rPr lang="en-US" sz="2800" dirty="0" err="1"/>
              <a:t>toán</a:t>
            </a:r>
            <a:r>
              <a:rPr lang="en-US" sz="2800" dirty="0"/>
              <a:t> </a:t>
            </a:r>
            <a:r>
              <a:rPr lang="en-US" sz="2800" dirty="0" err="1"/>
              <a:t>cũng</a:t>
            </a:r>
            <a:r>
              <a:rPr lang="en-US" sz="2800" dirty="0"/>
              <a:t> </a:t>
            </a:r>
            <a:r>
              <a:rPr lang="en-US" sz="2800" dirty="0" err="1"/>
              <a:t>sử</a:t>
            </a:r>
            <a:r>
              <a:rPr lang="en-US" sz="2800" dirty="0"/>
              <a:t> </a:t>
            </a:r>
            <a:r>
              <a:rPr lang="en-US" sz="2800" dirty="0" err="1"/>
              <a:t>dụng</a:t>
            </a:r>
            <a:r>
              <a:rPr lang="en-US" sz="2800" dirty="0"/>
              <a:t> </a:t>
            </a:r>
            <a:r>
              <a:rPr lang="en-US" sz="2800" dirty="0" err="1"/>
              <a:t>tidset</a:t>
            </a:r>
            <a:r>
              <a:rPr lang="en-US" sz="2800" dirty="0"/>
              <a:t>, </a:t>
            </a:r>
            <a:r>
              <a:rPr lang="en-US" sz="2800" dirty="0" err="1"/>
              <a:t>và</a:t>
            </a:r>
            <a:r>
              <a:rPr lang="en-US" sz="2800" dirty="0"/>
              <a:t> </a:t>
            </a:r>
            <a:r>
              <a:rPr lang="en-US" sz="2800" dirty="0" err="1"/>
              <a:t>cách</a:t>
            </a:r>
            <a:r>
              <a:rPr lang="en-US" sz="2800" dirty="0"/>
              <a:t> </a:t>
            </a:r>
            <a:r>
              <a:rPr lang="en-US" sz="2800" dirty="0" err="1"/>
              <a:t>duyệt</a:t>
            </a:r>
            <a:r>
              <a:rPr lang="en-US" sz="2800" dirty="0"/>
              <a:t> </a:t>
            </a:r>
            <a:r>
              <a:rPr lang="en-US" sz="2800" dirty="0" err="1"/>
              <a:t>cây</a:t>
            </a:r>
            <a:r>
              <a:rPr lang="en-US" sz="2800" dirty="0"/>
              <a:t> </a:t>
            </a:r>
            <a:r>
              <a:rPr lang="en-US" sz="2800" dirty="0" err="1"/>
              <a:t>tương</a:t>
            </a:r>
            <a:r>
              <a:rPr lang="en-US" sz="2800" dirty="0"/>
              <a:t> </a:t>
            </a:r>
            <a:r>
              <a:rPr lang="en-US" sz="2800" dirty="0" err="1"/>
              <a:t>tự</a:t>
            </a:r>
            <a:r>
              <a:rPr lang="en-US" sz="2800" dirty="0"/>
              <a:t> </a:t>
            </a:r>
            <a:r>
              <a:rPr lang="en-US" sz="2800" dirty="0" err="1"/>
              <a:t>như</a:t>
            </a:r>
            <a:r>
              <a:rPr lang="en-US" sz="2800" dirty="0"/>
              <a:t> </a:t>
            </a:r>
            <a:r>
              <a:rPr lang="en-US" sz="2800" dirty="0" err="1"/>
              <a:t>Eclat</a:t>
            </a:r>
            <a:r>
              <a:rPr lang="en-US" sz="2800" dirty="0"/>
              <a:t>.</a:t>
            </a:r>
          </a:p>
          <a:p>
            <a:pPr algn="just">
              <a:lnSpc>
                <a:spcPct val="110000"/>
              </a:lnSpc>
              <a:buClrTx/>
              <a:buFont typeface="Wingdings" panose="05000000000000000000" pitchFamily="2" charset="2"/>
              <a:buChar char="v"/>
            </a:pPr>
            <a:r>
              <a:rPr lang="en-US" sz="2800" dirty="0"/>
              <a:t> </a:t>
            </a:r>
            <a:r>
              <a:rPr lang="en-US" sz="2800" dirty="0" err="1"/>
              <a:t>Từng</a:t>
            </a:r>
            <a:r>
              <a:rPr lang="en-US" sz="2800" dirty="0"/>
              <a:t> </a:t>
            </a:r>
            <a:r>
              <a:rPr lang="en-US" sz="2800" dirty="0" err="1"/>
              <a:t>hạng</a:t>
            </a:r>
            <a:r>
              <a:rPr lang="en-US" sz="2800" dirty="0"/>
              <a:t> </a:t>
            </a:r>
            <a:r>
              <a:rPr lang="en-US" sz="2800" dirty="0" err="1"/>
              <a:t>mục</a:t>
            </a:r>
            <a:r>
              <a:rPr lang="en-US" sz="2800" dirty="0"/>
              <a:t> </a:t>
            </a:r>
            <a:r>
              <a:rPr lang="en-US" sz="2800" dirty="0" err="1"/>
              <a:t>sẽ</a:t>
            </a:r>
            <a:r>
              <a:rPr lang="en-US" sz="2800" dirty="0"/>
              <a:t> </a:t>
            </a:r>
            <a:r>
              <a:rPr lang="en-US" sz="2800" dirty="0" err="1"/>
              <a:t>được</a:t>
            </a:r>
            <a:r>
              <a:rPr lang="en-US" sz="2800" dirty="0"/>
              <a:t> </a:t>
            </a:r>
            <a:r>
              <a:rPr lang="en-US" sz="2800" dirty="0" err="1"/>
              <a:t>lấy</a:t>
            </a:r>
            <a:r>
              <a:rPr lang="en-US" sz="2800" dirty="0"/>
              <a:t> </a:t>
            </a:r>
            <a:r>
              <a:rPr lang="en-US" sz="2800" dirty="0" err="1"/>
              <a:t>ra</a:t>
            </a:r>
            <a:r>
              <a:rPr lang="en-US" sz="2800" dirty="0"/>
              <a:t> </a:t>
            </a:r>
            <a:r>
              <a:rPr lang="en-US" sz="2800" dirty="0" err="1"/>
              <a:t>những</a:t>
            </a:r>
            <a:r>
              <a:rPr lang="en-US" sz="2800" dirty="0"/>
              <a:t> </a:t>
            </a:r>
            <a:r>
              <a:rPr lang="en-US" sz="2800" dirty="0" err="1"/>
              <a:t>hạng</a:t>
            </a:r>
            <a:r>
              <a:rPr lang="en-US" sz="2800" dirty="0"/>
              <a:t> </a:t>
            </a:r>
            <a:r>
              <a:rPr lang="en-US" sz="2800" dirty="0" err="1"/>
              <a:t>mục</a:t>
            </a:r>
            <a:r>
              <a:rPr lang="en-US" sz="2800" dirty="0"/>
              <a:t> </a:t>
            </a:r>
            <a:r>
              <a:rPr lang="en-US" sz="2800" dirty="0" err="1"/>
              <a:t>khả</a:t>
            </a:r>
            <a:r>
              <a:rPr lang="en-US" sz="2800" dirty="0"/>
              <a:t> </a:t>
            </a:r>
            <a:r>
              <a:rPr lang="en-US" sz="2800" dirty="0" err="1"/>
              <a:t>kết</a:t>
            </a:r>
            <a:r>
              <a:rPr lang="en-US" sz="2800" dirty="0"/>
              <a:t> </a:t>
            </a:r>
            <a:r>
              <a:rPr lang="en-US" sz="2800" dirty="0" err="1"/>
              <a:t>hợp</a:t>
            </a:r>
            <a:r>
              <a:rPr lang="en-US" sz="2800" dirty="0"/>
              <a:t> </a:t>
            </a:r>
            <a:r>
              <a:rPr lang="en-US" sz="2800" dirty="0" err="1"/>
              <a:t>với</a:t>
            </a:r>
            <a:r>
              <a:rPr lang="en-US" sz="2800" dirty="0"/>
              <a:t> </a:t>
            </a:r>
            <a:r>
              <a:rPr lang="en-US" sz="2800" dirty="0" err="1"/>
              <a:t>nó</a:t>
            </a:r>
            <a:r>
              <a:rPr lang="en-US" sz="2800" dirty="0"/>
              <a:t> (</a:t>
            </a:r>
            <a:r>
              <a:rPr lang="en-US" sz="2800" dirty="0" err="1"/>
              <a:t>tập</a:t>
            </a:r>
            <a:r>
              <a:rPr lang="en-US" sz="2800" dirty="0"/>
              <a:t> </a:t>
            </a:r>
            <a:r>
              <a:rPr lang="en-US" sz="2800" dirty="0" err="1"/>
              <a:t>kết</a:t>
            </a:r>
            <a:r>
              <a:rPr lang="en-US" sz="2800" dirty="0"/>
              <a:t> </a:t>
            </a:r>
            <a:r>
              <a:rPr lang="en-US" sz="2800" dirty="0" err="1"/>
              <a:t>hợp</a:t>
            </a:r>
            <a:r>
              <a:rPr lang="en-US" sz="2800" dirty="0"/>
              <a:t> </a:t>
            </a:r>
            <a:r>
              <a:rPr lang="en-US" sz="2800" dirty="0" err="1"/>
              <a:t>thỏa</a:t>
            </a:r>
            <a:r>
              <a:rPr lang="en-US" sz="2800" dirty="0"/>
              <a:t> </a:t>
            </a:r>
            <a:r>
              <a:rPr lang="en-US" sz="2800" i="1" dirty="0" err="1">
                <a:latin typeface="Times New Roman" panose="02020603050405020304" pitchFamily="18" charset="0"/>
                <a:cs typeface="Times New Roman" panose="02020603050405020304" pitchFamily="18" charset="0"/>
              </a:rPr>
              <a:t>minsup</a:t>
            </a:r>
            <a:r>
              <a:rPr lang="en-US" sz="2800" dirty="0"/>
              <a:t>).</a:t>
            </a:r>
            <a:endParaRPr lang="en-US" sz="2700" dirty="0"/>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38</a:t>
            </a:fld>
            <a:endParaRPr lang="en-US"/>
          </a:p>
        </p:txBody>
      </p:sp>
    </p:spTree>
    <p:extLst>
      <p:ext uri="{BB962C8B-B14F-4D97-AF65-F5344CB8AC3E}">
        <p14:creationId xmlns:p14="http://schemas.microsoft.com/office/powerpoint/2010/main" val="3579848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86604"/>
            <a:ext cx="7765869" cy="1450757"/>
          </a:xfrm>
        </p:spPr>
        <p:txBody>
          <a:bodyPr>
            <a:normAutofit/>
          </a:bodyPr>
          <a:lstStyle/>
          <a:p>
            <a:r>
              <a:rPr lang="en-US" b="1" dirty="0"/>
              <a:t>4. </a:t>
            </a:r>
            <a:r>
              <a:rPr lang="en-US" b="1" dirty="0" err="1"/>
              <a:t>Thuật</a:t>
            </a:r>
            <a:r>
              <a:rPr lang="en-US" b="1" dirty="0"/>
              <a:t> </a:t>
            </a:r>
            <a:r>
              <a:rPr lang="en-US" b="1" dirty="0" err="1"/>
              <a:t>toán</a:t>
            </a:r>
            <a:r>
              <a:rPr lang="en-US" b="1" dirty="0"/>
              <a:t> </a:t>
            </a:r>
            <a:r>
              <a:rPr lang="en-US" b="1" dirty="0" err="1"/>
              <a:t>GenMax</a:t>
            </a:r>
            <a:endParaRPr lang="en-US" dirty="0"/>
          </a:p>
        </p:txBody>
      </p:sp>
      <p:sp>
        <p:nvSpPr>
          <p:cNvPr id="3" name="Content Placeholder 2"/>
          <p:cNvSpPr>
            <a:spLocks noGrp="1"/>
          </p:cNvSpPr>
          <p:nvPr>
            <p:ph idx="1"/>
          </p:nvPr>
        </p:nvSpPr>
        <p:spPr>
          <a:xfrm>
            <a:off x="822959" y="1763845"/>
            <a:ext cx="7543801" cy="4473179"/>
          </a:xfrm>
        </p:spPr>
        <p:txBody>
          <a:bodyPr>
            <a:noAutofit/>
          </a:bodyPr>
          <a:lstStyle/>
          <a:p>
            <a:pPr algn="just">
              <a:lnSpc>
                <a:spcPct val="110000"/>
              </a:lnSpc>
              <a:buClrTx/>
              <a:buFont typeface="Wingdings" panose="05000000000000000000" pitchFamily="2" charset="2"/>
              <a:buChar char="v"/>
            </a:pPr>
            <a:r>
              <a:rPr lang="en-US" sz="2800" dirty="0"/>
              <a:t> K. Gouda </a:t>
            </a:r>
            <a:r>
              <a:rPr lang="en-US" sz="2800" dirty="0" err="1"/>
              <a:t>và</a:t>
            </a:r>
            <a:r>
              <a:rPr lang="en-US" sz="2800" dirty="0"/>
              <a:t> M. </a:t>
            </a:r>
            <a:r>
              <a:rPr lang="en-US" sz="2800" dirty="0" err="1"/>
              <a:t>J.Zaki</a:t>
            </a:r>
            <a:r>
              <a:rPr lang="en-US" sz="2800" dirty="0"/>
              <a:t> </a:t>
            </a:r>
            <a:r>
              <a:rPr lang="en-US" sz="2800" dirty="0" err="1"/>
              <a:t>đề</a:t>
            </a:r>
            <a:r>
              <a:rPr lang="en-US" sz="2800" dirty="0"/>
              <a:t> </a:t>
            </a:r>
            <a:r>
              <a:rPr lang="en-US" sz="2800" dirty="0" err="1"/>
              <a:t>xuất</a:t>
            </a:r>
            <a:r>
              <a:rPr lang="en-US" sz="2800" dirty="0"/>
              <a:t> </a:t>
            </a:r>
            <a:r>
              <a:rPr lang="en-US" sz="2800" dirty="0" err="1"/>
              <a:t>Thuật</a:t>
            </a:r>
            <a:r>
              <a:rPr lang="en-US" sz="2800" dirty="0"/>
              <a:t> </a:t>
            </a:r>
            <a:r>
              <a:rPr lang="en-US" sz="2800" dirty="0" err="1"/>
              <a:t>toán</a:t>
            </a:r>
            <a:r>
              <a:rPr lang="en-US" sz="2800" dirty="0"/>
              <a:t> </a:t>
            </a:r>
            <a:r>
              <a:rPr lang="en-US" sz="2800" dirty="0" err="1"/>
              <a:t>GenMax</a:t>
            </a:r>
            <a:r>
              <a:rPr lang="en-US" sz="2800" dirty="0"/>
              <a:t> </a:t>
            </a:r>
            <a:r>
              <a:rPr lang="en-US" sz="2800" dirty="0" err="1"/>
              <a:t>để</a:t>
            </a:r>
            <a:r>
              <a:rPr lang="en-US" sz="2800" dirty="0"/>
              <a:t> </a:t>
            </a:r>
            <a:r>
              <a:rPr lang="en-US" sz="2800" dirty="0" err="1"/>
              <a:t>tìm</a:t>
            </a:r>
            <a:r>
              <a:rPr lang="en-US" sz="2800" dirty="0"/>
              <a:t> </a:t>
            </a:r>
            <a:r>
              <a:rPr lang="en-US" sz="2800" dirty="0" err="1"/>
              <a:t>tập</a:t>
            </a:r>
            <a:r>
              <a:rPr lang="en-US" sz="2800" dirty="0"/>
              <a:t> </a:t>
            </a:r>
            <a:r>
              <a:rPr lang="en-US" sz="2800" dirty="0" err="1"/>
              <a:t>phổ</a:t>
            </a:r>
            <a:r>
              <a:rPr lang="en-US" sz="2800" dirty="0"/>
              <a:t> </a:t>
            </a:r>
            <a:r>
              <a:rPr lang="en-US" sz="2800" dirty="0" err="1"/>
              <a:t>biến</a:t>
            </a:r>
            <a:r>
              <a:rPr lang="en-US" sz="2800" dirty="0"/>
              <a:t> </a:t>
            </a:r>
            <a:r>
              <a:rPr lang="en-US" sz="2800" dirty="0" err="1"/>
              <a:t>tối</a:t>
            </a:r>
            <a:r>
              <a:rPr lang="en-US" sz="2800" dirty="0"/>
              <a:t> </a:t>
            </a:r>
            <a:r>
              <a:rPr lang="en-US" sz="2800" dirty="0" err="1"/>
              <a:t>đại</a:t>
            </a:r>
            <a:r>
              <a:rPr lang="en-US" sz="2800" dirty="0"/>
              <a:t> </a:t>
            </a:r>
            <a:r>
              <a:rPr lang="en-US" sz="2800" dirty="0" err="1"/>
              <a:t>dựa</a:t>
            </a:r>
            <a:r>
              <a:rPr lang="en-US" sz="2800" dirty="0"/>
              <a:t> </a:t>
            </a:r>
            <a:r>
              <a:rPr lang="en-US" sz="2800" dirty="0" err="1"/>
              <a:t>trên</a:t>
            </a:r>
            <a:r>
              <a:rPr lang="en-US" sz="2800" dirty="0"/>
              <a:t> </a:t>
            </a:r>
            <a:r>
              <a:rPr lang="en-US" sz="2800" dirty="0" err="1"/>
              <a:t>tiến</a:t>
            </a:r>
            <a:r>
              <a:rPr lang="en-US" sz="2800" dirty="0"/>
              <a:t> </a:t>
            </a:r>
            <a:r>
              <a:rPr lang="en-US" sz="2800" dirty="0" err="1"/>
              <a:t>trình</a:t>
            </a:r>
            <a:r>
              <a:rPr lang="en-US" sz="2800" dirty="0"/>
              <a:t> backtrack.</a:t>
            </a:r>
          </a:p>
          <a:p>
            <a:pPr algn="just">
              <a:lnSpc>
                <a:spcPct val="110000"/>
              </a:lnSpc>
              <a:buClrTx/>
              <a:buFont typeface="Wingdings" panose="05000000000000000000" pitchFamily="2" charset="2"/>
              <a:buChar char="v"/>
            </a:pPr>
            <a:r>
              <a:rPr lang="en-US" sz="2800" dirty="0"/>
              <a:t> </a:t>
            </a:r>
            <a:r>
              <a:rPr lang="en-US" sz="2800" dirty="0" err="1"/>
              <a:t>Thuật</a:t>
            </a:r>
            <a:r>
              <a:rPr lang="en-US" sz="2800" dirty="0"/>
              <a:t> </a:t>
            </a:r>
            <a:r>
              <a:rPr lang="en-US" sz="2800" dirty="0" err="1"/>
              <a:t>toán</a:t>
            </a:r>
            <a:r>
              <a:rPr lang="en-US" sz="2800" dirty="0"/>
              <a:t> </a:t>
            </a:r>
            <a:r>
              <a:rPr lang="en-US" sz="2800" dirty="0" err="1"/>
              <a:t>cũng</a:t>
            </a:r>
            <a:r>
              <a:rPr lang="en-US" sz="2800" dirty="0"/>
              <a:t> </a:t>
            </a:r>
            <a:r>
              <a:rPr lang="en-US" sz="2800" dirty="0" err="1"/>
              <a:t>sử</a:t>
            </a:r>
            <a:r>
              <a:rPr lang="en-US" sz="2800" dirty="0"/>
              <a:t> </a:t>
            </a:r>
            <a:r>
              <a:rPr lang="en-US" sz="2800" dirty="0" err="1"/>
              <a:t>dụng</a:t>
            </a:r>
            <a:r>
              <a:rPr lang="en-US" sz="2800" dirty="0"/>
              <a:t> </a:t>
            </a:r>
            <a:r>
              <a:rPr lang="en-US" sz="2800" dirty="0" err="1"/>
              <a:t>tidset</a:t>
            </a:r>
            <a:r>
              <a:rPr lang="en-US" sz="2800" dirty="0"/>
              <a:t>, </a:t>
            </a:r>
            <a:r>
              <a:rPr lang="en-US" sz="2800" dirty="0" err="1"/>
              <a:t>và</a:t>
            </a:r>
            <a:r>
              <a:rPr lang="en-US" sz="2800" dirty="0"/>
              <a:t> </a:t>
            </a:r>
            <a:r>
              <a:rPr lang="en-US" sz="2800" dirty="0" err="1"/>
              <a:t>cách</a:t>
            </a:r>
            <a:r>
              <a:rPr lang="en-US" sz="2800" dirty="0"/>
              <a:t> </a:t>
            </a:r>
            <a:r>
              <a:rPr lang="en-US" sz="2800" dirty="0" err="1"/>
              <a:t>duyệt</a:t>
            </a:r>
            <a:r>
              <a:rPr lang="en-US" sz="2800" dirty="0"/>
              <a:t> </a:t>
            </a:r>
            <a:r>
              <a:rPr lang="en-US" sz="2800" dirty="0" err="1"/>
              <a:t>cây</a:t>
            </a:r>
            <a:r>
              <a:rPr lang="en-US" sz="2800" dirty="0"/>
              <a:t> </a:t>
            </a:r>
            <a:r>
              <a:rPr lang="en-US" sz="2800" dirty="0" err="1"/>
              <a:t>tương</a:t>
            </a:r>
            <a:r>
              <a:rPr lang="en-US" sz="2800" dirty="0"/>
              <a:t> </a:t>
            </a:r>
            <a:r>
              <a:rPr lang="en-US" sz="2800" dirty="0" err="1"/>
              <a:t>tự</a:t>
            </a:r>
            <a:r>
              <a:rPr lang="en-US" sz="2800" dirty="0"/>
              <a:t> </a:t>
            </a:r>
            <a:r>
              <a:rPr lang="en-US" sz="2800" dirty="0" err="1"/>
              <a:t>như</a:t>
            </a:r>
            <a:r>
              <a:rPr lang="en-US" sz="2800" dirty="0"/>
              <a:t> </a:t>
            </a:r>
            <a:r>
              <a:rPr lang="en-US" sz="2800" dirty="0" err="1"/>
              <a:t>Eclat</a:t>
            </a:r>
            <a:r>
              <a:rPr lang="en-US" sz="2800" dirty="0"/>
              <a:t>.</a:t>
            </a:r>
          </a:p>
          <a:p>
            <a:pPr algn="just">
              <a:lnSpc>
                <a:spcPct val="110000"/>
              </a:lnSpc>
              <a:buClrTx/>
              <a:buFont typeface="Wingdings" panose="05000000000000000000" pitchFamily="2" charset="2"/>
              <a:buChar char="v"/>
            </a:pPr>
            <a:r>
              <a:rPr lang="en-US" sz="2800" dirty="0"/>
              <a:t> Từng hạng mục sẽ được lấy ra những hạng mục có thể kết hợp với nó (tập kết hợp thỏa </a:t>
            </a:r>
            <a:r>
              <a:rPr lang="en-US" sz="2800" i="1" dirty="0" err="1">
                <a:latin typeface="Times New Roman" panose="02020603050405020304" pitchFamily="18" charset="0"/>
                <a:cs typeface="Times New Roman" panose="02020603050405020304" pitchFamily="18" charset="0"/>
              </a:rPr>
              <a:t>minsup</a:t>
            </a:r>
            <a:r>
              <a:rPr lang="en-US" sz="2800" dirty="0"/>
              <a:t>).</a:t>
            </a:r>
            <a:endParaRPr lang="en-US" sz="2700" dirty="0"/>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39</a:t>
            </a:fld>
            <a:endParaRPr lang="en-US"/>
          </a:p>
        </p:txBody>
      </p:sp>
    </p:spTree>
    <p:extLst>
      <p:ext uri="{BB962C8B-B14F-4D97-AF65-F5344CB8AC3E}">
        <p14:creationId xmlns:p14="http://schemas.microsoft.com/office/powerpoint/2010/main" val="262791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1. </a:t>
            </a:r>
            <a:r>
              <a:rPr lang="en-US" b="1" err="1"/>
              <a:t>Các</a:t>
            </a:r>
            <a:r>
              <a:rPr lang="en-US" b="1"/>
              <a:t> </a:t>
            </a:r>
            <a:r>
              <a:rPr lang="en-US" b="1" err="1"/>
              <a:t>khái</a:t>
            </a:r>
            <a:r>
              <a:rPr lang="en-US" b="1"/>
              <a:t> </a:t>
            </a:r>
            <a:r>
              <a:rPr lang="en-US" b="1" err="1"/>
              <a:t>niệm</a:t>
            </a:r>
            <a:endParaRPr lang="en-US" b="1"/>
          </a:p>
        </p:txBody>
      </p:sp>
      <p:sp>
        <p:nvSpPr>
          <p:cNvPr id="3" name="Content Placeholder 2"/>
          <p:cNvSpPr>
            <a:spLocks noGrp="1"/>
          </p:cNvSpPr>
          <p:nvPr>
            <p:ph idx="1"/>
          </p:nvPr>
        </p:nvSpPr>
        <p:spPr>
          <a:xfrm>
            <a:off x="3780428" y="2324511"/>
            <a:ext cx="4735773" cy="3967107"/>
          </a:xfrm>
        </p:spPr>
        <p:txBody>
          <a:bodyPr>
            <a:noAutofit/>
          </a:bodyPr>
          <a:lstStyle/>
          <a:p>
            <a:pPr algn="just">
              <a:lnSpc>
                <a:spcPct val="100000"/>
              </a:lnSpc>
              <a:buClrTx/>
              <a:buFont typeface="Wingdings" panose="05000000000000000000" pitchFamily="2" charset="2"/>
              <a:buChar char="v"/>
            </a:pPr>
            <a:r>
              <a:rPr lang="en-US" sz="2800" dirty="0"/>
              <a:t> </a:t>
            </a:r>
            <a:r>
              <a:rPr lang="en-US" sz="2800" dirty="0" err="1"/>
              <a:t>Độ</a:t>
            </a:r>
            <a:r>
              <a:rPr lang="en-US" sz="2800" dirty="0"/>
              <a:t> </a:t>
            </a:r>
            <a:r>
              <a:rPr lang="en-US" sz="2800" dirty="0" err="1"/>
              <a:t>hỗ</a:t>
            </a:r>
            <a:r>
              <a:rPr lang="en-US" sz="2800" dirty="0"/>
              <a:t> </a:t>
            </a:r>
            <a:r>
              <a:rPr lang="en-US" sz="2800" dirty="0" err="1"/>
              <a:t>trợ</a:t>
            </a:r>
            <a:r>
              <a:rPr lang="en-US" sz="2800" dirty="0"/>
              <a:t> (</a:t>
            </a:r>
            <a:r>
              <a:rPr lang="en-US" sz="2800" b="1" i="1" dirty="0"/>
              <a:t>support</a:t>
            </a:r>
            <a:r>
              <a:rPr lang="en-US" sz="2800" dirty="0"/>
              <a:t>) </a:t>
            </a:r>
            <a:r>
              <a:rPr lang="en-US" sz="2800" dirty="0" err="1"/>
              <a:t>của</a:t>
            </a:r>
            <a:r>
              <a:rPr lang="en-US" sz="2800" dirty="0"/>
              <a:t> </a:t>
            </a:r>
            <a:r>
              <a:rPr lang="vi-VN" sz="2800" dirty="0"/>
              <a:t>tập hạng mục </a:t>
            </a:r>
            <a:r>
              <a:rPr lang="en-US" sz="2800" i="1" dirty="0">
                <a:latin typeface="Times New Roman" panose="02020603050405020304" pitchFamily="18" charset="0"/>
                <a:cs typeface="Times New Roman" panose="02020603050405020304" pitchFamily="18" charset="0"/>
              </a:rPr>
              <a:t>X</a:t>
            </a:r>
            <a:r>
              <a:rPr lang="en-US" sz="2800" dirty="0"/>
              <a:t> </a:t>
            </a:r>
            <a:r>
              <a:rPr lang="en-US" sz="2800" dirty="0" err="1"/>
              <a:t>trong</a:t>
            </a:r>
            <a:r>
              <a:rPr lang="en-US" sz="2800" dirty="0"/>
              <a:t> </a:t>
            </a:r>
            <a:r>
              <a:rPr lang="en-US" sz="2800" dirty="0" err="1"/>
              <a:t>cơ</a:t>
            </a:r>
            <a:r>
              <a:rPr lang="en-US" sz="2800" dirty="0"/>
              <a:t> </a:t>
            </a:r>
            <a:r>
              <a:rPr lang="en-US" sz="2800" dirty="0" err="1"/>
              <a:t>sở</a:t>
            </a:r>
            <a:r>
              <a:rPr lang="en-US" sz="2800" dirty="0"/>
              <a:t> </a:t>
            </a:r>
            <a:r>
              <a:rPr lang="en-US" sz="2800" dirty="0" err="1"/>
              <a:t>dữ</a:t>
            </a:r>
            <a:r>
              <a:rPr lang="en-US" sz="2800" dirty="0"/>
              <a:t> </a:t>
            </a:r>
            <a:r>
              <a:rPr lang="en-US" sz="2800" dirty="0" err="1"/>
              <a:t>liệu</a:t>
            </a:r>
            <a:r>
              <a:rPr lang="en-US" sz="2800" dirty="0"/>
              <a:t> D, </a:t>
            </a:r>
            <a:r>
              <a:rPr lang="en-US" sz="2800" i="1" dirty="0">
                <a:latin typeface="Times New Roman" panose="02020603050405020304" pitchFamily="18" charset="0"/>
                <a:cs typeface="Times New Roman" panose="02020603050405020304" pitchFamily="18" charset="0"/>
              </a:rPr>
              <a:t>sup</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a:t>
            </a:r>
            <a:r>
              <a:rPr lang="en-US" sz="2800" dirty="0"/>
              <a:t>, </a:t>
            </a:r>
            <a:r>
              <a:rPr lang="en-US" sz="2800" dirty="0" err="1"/>
              <a:t>là</a:t>
            </a:r>
            <a:r>
              <a:rPr lang="en-US" sz="2800" dirty="0"/>
              <a:t> </a:t>
            </a:r>
            <a:r>
              <a:rPr lang="en-US" sz="2800" dirty="0" err="1"/>
              <a:t>phần</a:t>
            </a:r>
            <a:r>
              <a:rPr lang="en-US" sz="2800" dirty="0"/>
              <a:t> </a:t>
            </a:r>
            <a:r>
              <a:rPr lang="en-US" sz="2800" dirty="0" err="1"/>
              <a:t>trăm</a:t>
            </a:r>
            <a:r>
              <a:rPr lang="en-US" sz="2800" dirty="0"/>
              <a:t> </a:t>
            </a:r>
            <a:r>
              <a:rPr lang="en-US" sz="2800" dirty="0" err="1"/>
              <a:t>số</a:t>
            </a:r>
            <a:r>
              <a:rPr lang="en-US" sz="2800" dirty="0"/>
              <a:t> </a:t>
            </a:r>
            <a:r>
              <a:rPr lang="en-US" sz="2800" dirty="0" err="1"/>
              <a:t>giao</a:t>
            </a:r>
            <a:r>
              <a:rPr lang="en-US" sz="2800" dirty="0"/>
              <a:t> </a:t>
            </a:r>
            <a:r>
              <a:rPr lang="en-US" sz="2800" dirty="0" err="1"/>
              <a:t>tác</a:t>
            </a:r>
            <a:r>
              <a:rPr lang="en-US" sz="2800" dirty="0"/>
              <a:t> </a:t>
            </a:r>
            <a:r>
              <a:rPr lang="en-US" sz="2800" dirty="0" err="1"/>
              <a:t>trong</a:t>
            </a:r>
            <a:r>
              <a:rPr lang="en-US" sz="2800" dirty="0"/>
              <a:t> D </a:t>
            </a:r>
            <a:r>
              <a:rPr lang="en-US" sz="2800" dirty="0" err="1"/>
              <a:t>có</a:t>
            </a:r>
            <a:r>
              <a:rPr lang="en-US" sz="2800" dirty="0"/>
              <a:t> </a:t>
            </a:r>
            <a:r>
              <a:rPr lang="en-US" sz="2800" dirty="0" err="1"/>
              <a:t>chứa</a:t>
            </a:r>
            <a:r>
              <a:rPr lang="en-US" sz="2800" dirty="0"/>
              <a:t> </a:t>
            </a:r>
            <a:r>
              <a:rPr lang="en-US" sz="2800" i="1" dirty="0">
                <a:latin typeface="Times New Roman" panose="02020603050405020304" pitchFamily="18" charset="0"/>
                <a:cs typeface="Times New Roman" panose="02020603050405020304" pitchFamily="18" charset="0"/>
              </a:rPr>
              <a:t>X</a:t>
            </a:r>
            <a:r>
              <a:rPr lang="en-US" sz="2800" dirty="0"/>
              <a:t>.</a:t>
            </a:r>
          </a:p>
          <a:p>
            <a:pPr algn="just">
              <a:lnSpc>
                <a:spcPct val="100000"/>
              </a:lnSpc>
              <a:spcBef>
                <a:spcPts val="600"/>
              </a:spcBef>
              <a:spcAft>
                <a:spcPts val="0"/>
              </a:spcAft>
              <a:buClrTx/>
              <a:buFont typeface="Wingdings" panose="05000000000000000000" pitchFamily="2" charset="2"/>
              <a:buChar char="v"/>
            </a:pPr>
            <a:r>
              <a:rPr lang="en-US" sz="2800" dirty="0"/>
              <a:t> </a:t>
            </a:r>
            <a:r>
              <a:rPr lang="en-US" sz="2800" dirty="0" err="1"/>
              <a:t>Ví</a:t>
            </a:r>
            <a:r>
              <a:rPr lang="en-US" sz="2800" dirty="0"/>
              <a:t> </a:t>
            </a:r>
            <a:r>
              <a:rPr lang="en-US" sz="2800" dirty="0" err="1"/>
              <a:t>dụ</a:t>
            </a:r>
            <a:r>
              <a:rPr lang="en-US" sz="2800" dirty="0"/>
              <a:t>:</a:t>
            </a:r>
          </a:p>
          <a:p>
            <a:pPr algn="just">
              <a:lnSpc>
                <a:spcPct val="100000"/>
              </a:lnSpc>
              <a:buClrTx/>
              <a:buFontTx/>
              <a:buChar char="-"/>
            </a:pPr>
            <a:r>
              <a:rPr lang="en-US" sz="2800" dirty="0"/>
              <a:t> </a:t>
            </a:r>
            <a:r>
              <a:rPr lang="en-US" sz="2800" i="1" dirty="0">
                <a:latin typeface="Times New Roman" panose="02020603050405020304" pitchFamily="18" charset="0"/>
                <a:cs typeface="Times New Roman" panose="02020603050405020304" pitchFamily="18" charset="0"/>
              </a:rPr>
              <a:t>sup</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A</a:t>
            </a:r>
            <a:r>
              <a:rPr lang="en-US" sz="2800" dirty="0">
                <a:latin typeface="Times New Roman" panose="02020603050405020304" pitchFamily="18" charset="0"/>
                <a:cs typeface="Times New Roman" panose="02020603050405020304" pitchFamily="18" charset="0"/>
              </a:rPr>
              <a:t>)</a:t>
            </a:r>
            <a:r>
              <a:rPr lang="en-US" sz="2800" dirty="0"/>
              <a:t> = 4/6×100 = 66.67%</a:t>
            </a:r>
          </a:p>
          <a:p>
            <a:pPr algn="just">
              <a:lnSpc>
                <a:spcPct val="100000"/>
              </a:lnSpc>
              <a:buClrTx/>
              <a:buFontTx/>
              <a:buChar char="-"/>
            </a:pPr>
            <a:r>
              <a:rPr lang="en-US" sz="2800" dirty="0"/>
              <a:t> </a:t>
            </a:r>
            <a:r>
              <a:rPr lang="en-US" sz="2800" i="1" dirty="0">
                <a:latin typeface="Times New Roman" panose="02020603050405020304" pitchFamily="18" charset="0"/>
                <a:cs typeface="Times New Roman" panose="02020603050405020304" pitchFamily="18" charset="0"/>
              </a:rPr>
              <a:t>sup</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A</a:t>
            </a:r>
            <a:r>
              <a:rPr lang="vi-VN" sz="2800" i="1" dirty="0">
                <a:latin typeface="Times New Roman" panose="02020603050405020304" pitchFamily="18" charset="0"/>
                <a:cs typeface="Times New Roman" panose="02020603050405020304" pitchFamily="18" charset="0"/>
              </a:rPr>
              <a:t>CD</a:t>
            </a:r>
            <a:r>
              <a:rPr lang="en-US" sz="2800" dirty="0">
                <a:latin typeface="Times New Roman" panose="02020603050405020304" pitchFamily="18" charset="0"/>
                <a:cs typeface="Times New Roman" panose="02020603050405020304" pitchFamily="18" charset="0"/>
              </a:rPr>
              <a:t>)</a:t>
            </a:r>
            <a:r>
              <a:rPr lang="en-US" sz="2800" dirty="0"/>
              <a:t>= 2/6×100 = 33.3%</a:t>
            </a:r>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13073936"/>
              </p:ext>
            </p:extLst>
          </p:nvPr>
        </p:nvGraphicFramePr>
        <p:xfrm>
          <a:off x="747092" y="2488784"/>
          <a:ext cx="2943824" cy="2595880"/>
        </p:xfrm>
        <a:graphic>
          <a:graphicData uri="http://schemas.openxmlformats.org/drawingml/2006/table">
            <a:tbl>
              <a:tblPr firstRow="1" bandRow="1">
                <a:tableStyleId>{5C22544A-7EE6-4342-B048-85BDC9FD1C3A}</a:tableStyleId>
              </a:tblPr>
              <a:tblGrid>
                <a:gridCol w="863620">
                  <a:extLst>
                    <a:ext uri="{9D8B030D-6E8A-4147-A177-3AD203B41FA5}">
                      <a16:colId xmlns:a16="http://schemas.microsoft.com/office/drawing/2014/main" val="20000"/>
                    </a:ext>
                  </a:extLst>
                </a:gridCol>
                <a:gridCol w="2080204">
                  <a:extLst>
                    <a:ext uri="{9D8B030D-6E8A-4147-A177-3AD203B41FA5}">
                      <a16:colId xmlns:a16="http://schemas.microsoft.com/office/drawing/2014/main" val="20001"/>
                    </a:ext>
                  </a:extLst>
                </a:gridCol>
              </a:tblGrid>
              <a:tr h="370840">
                <a:tc>
                  <a:txBody>
                    <a:bodyPr/>
                    <a:lstStyle/>
                    <a:p>
                      <a:pPr algn="ctr"/>
                      <a:r>
                        <a:rPr lang="en-US" b="1">
                          <a:latin typeface="Arial" panose="020B0604020202020204" pitchFamily="34" charset="0"/>
                          <a:cs typeface="Arial" panose="020B0604020202020204" pitchFamily="34" charset="0"/>
                        </a:rPr>
                        <a:t>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Arial" panose="020B0604020202020204" pitchFamily="34" charset="0"/>
                          <a:cs typeface="Arial" panose="020B0604020202020204" pitchFamily="34" charset="0"/>
                        </a:rPr>
                        <a:t>Items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 T,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b="1">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C, D,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b="1">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 T,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a:t>
                      </a:r>
                      <a:r>
                        <a:rPr lang="vi-VN" b="1" baseline="0">
                          <a:latin typeface="Arial" panose="020B0604020202020204" pitchFamily="34" charset="0"/>
                          <a:cs typeface="Arial" panose="020B0604020202020204" pitchFamily="34" charset="0"/>
                        </a:rPr>
                        <a:t> D,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b="1">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 D, T,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b="1">
                          <a:latin typeface="Arial" panose="020B0604020202020204" pitchFamily="34" charset="0"/>
                          <a:cs typeface="Arial" panose="020B0604020202020204"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C, D, T</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8" name="Content Placeholder 2"/>
          <p:cNvSpPr txBox="1">
            <a:spLocks/>
          </p:cNvSpPr>
          <p:nvPr/>
        </p:nvSpPr>
        <p:spPr>
          <a:xfrm>
            <a:off x="897220" y="1850938"/>
            <a:ext cx="7543800" cy="4828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00000"/>
              </a:lnSpc>
              <a:buClrTx/>
              <a:buNone/>
            </a:pPr>
            <a:r>
              <a:rPr lang="en-US" sz="2800">
                <a:solidFill>
                  <a:schemeClr val="tx1"/>
                </a:solidFill>
              </a:rPr>
              <a:t>Cho CSDL </a:t>
            </a:r>
            <a:r>
              <a:rPr lang="en-US" sz="2800" err="1">
                <a:solidFill>
                  <a:schemeClr val="tx1"/>
                </a:solidFill>
              </a:rPr>
              <a:t>giao</a:t>
            </a:r>
            <a:r>
              <a:rPr lang="en-US" sz="2800">
                <a:solidFill>
                  <a:schemeClr val="tx1"/>
                </a:solidFill>
              </a:rPr>
              <a:t> </a:t>
            </a:r>
            <a:r>
              <a:rPr lang="en-US" sz="2800" err="1">
                <a:solidFill>
                  <a:schemeClr val="tx1"/>
                </a:solidFill>
              </a:rPr>
              <a:t>tác</a:t>
            </a:r>
            <a:r>
              <a:rPr lang="en-US" sz="2800">
                <a:solidFill>
                  <a:schemeClr val="tx1"/>
                </a:solidFill>
              </a:rPr>
              <a:t> D </a:t>
            </a:r>
            <a:r>
              <a:rPr lang="en-US" sz="2800" err="1">
                <a:solidFill>
                  <a:schemeClr val="tx1"/>
                </a:solidFill>
              </a:rPr>
              <a:t>như</a:t>
            </a:r>
            <a:r>
              <a:rPr lang="en-US" sz="2800">
                <a:solidFill>
                  <a:schemeClr val="tx1"/>
                </a:solidFill>
              </a:rPr>
              <a:t> </a:t>
            </a:r>
            <a:r>
              <a:rPr lang="en-US" sz="2800" err="1">
                <a:solidFill>
                  <a:schemeClr val="tx1"/>
                </a:solidFill>
              </a:rPr>
              <a:t>sau</a:t>
            </a:r>
            <a:r>
              <a:rPr lang="en-US" sz="2800">
                <a:solidFill>
                  <a:schemeClr val="tx1"/>
                </a:solidFill>
              </a:rPr>
              <a:t>.</a:t>
            </a:r>
          </a:p>
        </p:txBody>
      </p:sp>
    </p:spTree>
    <p:extLst>
      <p:ext uri="{BB962C8B-B14F-4D97-AF65-F5344CB8AC3E}">
        <p14:creationId xmlns:p14="http://schemas.microsoft.com/office/powerpoint/2010/main" val="481771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86604"/>
            <a:ext cx="7765869" cy="1450757"/>
          </a:xfrm>
        </p:spPr>
        <p:txBody>
          <a:bodyPr>
            <a:normAutofit/>
          </a:bodyPr>
          <a:lstStyle/>
          <a:p>
            <a:r>
              <a:rPr lang="en-US" b="1" dirty="0"/>
              <a:t>4. </a:t>
            </a:r>
            <a:r>
              <a:rPr lang="en-US" b="1" dirty="0" err="1"/>
              <a:t>Thuật</a:t>
            </a:r>
            <a:r>
              <a:rPr lang="en-US" b="1" dirty="0"/>
              <a:t> </a:t>
            </a:r>
            <a:r>
              <a:rPr lang="en-US" b="1" dirty="0" err="1"/>
              <a:t>toán</a:t>
            </a:r>
            <a:r>
              <a:rPr lang="en-US" b="1" dirty="0"/>
              <a:t> </a:t>
            </a:r>
            <a:r>
              <a:rPr lang="en-US" b="1" dirty="0" err="1"/>
              <a:t>GenMax</a:t>
            </a:r>
            <a:endParaRPr lang="en-US" dirty="0"/>
          </a:p>
        </p:txBody>
      </p:sp>
      <p:sp>
        <p:nvSpPr>
          <p:cNvPr id="3" name="Content Placeholder 2"/>
          <p:cNvSpPr>
            <a:spLocks noGrp="1"/>
          </p:cNvSpPr>
          <p:nvPr>
            <p:ph idx="1"/>
          </p:nvPr>
        </p:nvSpPr>
        <p:spPr>
          <a:xfrm>
            <a:off x="822959" y="1763845"/>
            <a:ext cx="7543801" cy="4473179"/>
          </a:xfrm>
        </p:spPr>
        <p:txBody>
          <a:bodyPr>
            <a:noAutofit/>
          </a:bodyPr>
          <a:lstStyle/>
          <a:p>
            <a:pPr marL="0" indent="0" algn="just">
              <a:lnSpc>
                <a:spcPct val="110000"/>
              </a:lnSpc>
              <a:buClrTx/>
              <a:buNone/>
            </a:pPr>
            <a:r>
              <a:rPr lang="en-US" sz="2800" dirty="0" err="1"/>
              <a:t>Mục</a:t>
            </a:r>
            <a:r>
              <a:rPr lang="en-US" sz="2800" dirty="0"/>
              <a:t> </a:t>
            </a:r>
            <a:r>
              <a:rPr lang="en-US" sz="2800" dirty="0" err="1"/>
              <a:t>tiêu</a:t>
            </a:r>
            <a:r>
              <a:rPr lang="en-US" sz="2800" dirty="0"/>
              <a:t> </a:t>
            </a:r>
            <a:r>
              <a:rPr lang="en-US" sz="2800" dirty="0" err="1"/>
              <a:t>của</a:t>
            </a:r>
            <a:r>
              <a:rPr lang="en-US" sz="2800" dirty="0"/>
              <a:t> </a:t>
            </a:r>
            <a:r>
              <a:rPr lang="en-US" sz="2800" dirty="0" err="1"/>
              <a:t>tiến</a:t>
            </a:r>
            <a:r>
              <a:rPr lang="en-US" sz="2800" dirty="0"/>
              <a:t> </a:t>
            </a:r>
            <a:r>
              <a:rPr lang="en-US" sz="2800" dirty="0" err="1"/>
              <a:t>trình</a:t>
            </a:r>
            <a:r>
              <a:rPr lang="en-US" sz="2800" dirty="0"/>
              <a:t> backtrack </a:t>
            </a:r>
            <a:r>
              <a:rPr lang="en-US" sz="2800" dirty="0" err="1"/>
              <a:t>là</a:t>
            </a:r>
            <a:r>
              <a:rPr lang="en-US" sz="2800" dirty="0"/>
              <a:t>:</a:t>
            </a:r>
          </a:p>
          <a:p>
            <a:pPr algn="just">
              <a:lnSpc>
                <a:spcPct val="110000"/>
              </a:lnSpc>
              <a:buClrTx/>
              <a:buFont typeface="Wingdings" panose="05000000000000000000" pitchFamily="2" charset="2"/>
              <a:buChar char="v"/>
            </a:pPr>
            <a:r>
              <a:rPr lang="en-US" sz="2800" dirty="0"/>
              <a:t> </a:t>
            </a:r>
            <a:r>
              <a:rPr lang="en-US" sz="2800" dirty="0" err="1"/>
              <a:t>Lấy</a:t>
            </a:r>
            <a:r>
              <a:rPr lang="en-US" sz="2800" dirty="0"/>
              <a:t> </a:t>
            </a:r>
            <a:r>
              <a:rPr lang="en-US" sz="2800" dirty="0" err="1"/>
              <a:t>ra</a:t>
            </a:r>
            <a:r>
              <a:rPr lang="en-US" sz="2800" dirty="0"/>
              <a:t> </a:t>
            </a:r>
            <a:r>
              <a:rPr lang="en-US" sz="2800" dirty="0" err="1"/>
              <a:t>những</a:t>
            </a:r>
            <a:r>
              <a:rPr lang="en-US" sz="2800" dirty="0"/>
              <a:t> </a:t>
            </a:r>
            <a:r>
              <a:rPr lang="en-US" sz="2800" dirty="0" err="1"/>
              <a:t>tập</a:t>
            </a:r>
            <a:r>
              <a:rPr lang="en-US" sz="2800" dirty="0"/>
              <a:t> </a:t>
            </a:r>
            <a:r>
              <a:rPr lang="en-US" sz="2800" dirty="0" err="1"/>
              <a:t>khả</a:t>
            </a:r>
            <a:r>
              <a:rPr lang="en-US" sz="2800" dirty="0"/>
              <a:t> </a:t>
            </a:r>
            <a:r>
              <a:rPr lang="en-US" sz="2800" dirty="0" err="1"/>
              <a:t>kết</a:t>
            </a:r>
            <a:r>
              <a:rPr lang="en-US" sz="2800" dirty="0"/>
              <a:t> </a:t>
            </a:r>
            <a:r>
              <a:rPr lang="en-US" sz="2800" dirty="0" err="1"/>
              <a:t>hợp</a:t>
            </a:r>
            <a:r>
              <a:rPr lang="en-US" sz="2800" dirty="0"/>
              <a:t> </a:t>
            </a:r>
            <a:r>
              <a:rPr lang="en-US" sz="2800" dirty="0" err="1"/>
              <a:t>với</a:t>
            </a:r>
            <a:r>
              <a:rPr lang="en-US" sz="2800" dirty="0"/>
              <a:t> </a:t>
            </a:r>
            <a:r>
              <a:rPr lang="en-US" sz="2800" dirty="0" err="1"/>
              <a:t>tập</a:t>
            </a:r>
            <a:r>
              <a:rPr lang="en-US" sz="2800" dirty="0"/>
              <a:t> </a:t>
            </a:r>
            <a:r>
              <a:rPr lang="en-US" sz="2800" dirty="0" err="1"/>
              <a:t>hạng</a:t>
            </a:r>
            <a:r>
              <a:rPr lang="en-US" sz="2800" dirty="0"/>
              <a:t> </a:t>
            </a:r>
            <a:r>
              <a:rPr lang="en-US" sz="2800" dirty="0" err="1"/>
              <a:t>mục</a:t>
            </a:r>
            <a:r>
              <a:rPr lang="en-US" sz="2800" dirty="0"/>
              <a:t> </a:t>
            </a:r>
            <a:r>
              <a:rPr lang="en-US" sz="2800" dirty="0" err="1"/>
              <a:t>đang</a:t>
            </a:r>
            <a:r>
              <a:rPr lang="en-US" sz="2800" dirty="0"/>
              <a:t> </a:t>
            </a:r>
            <a:r>
              <a:rPr lang="en-US" sz="2800" dirty="0" err="1"/>
              <a:t>xét</a:t>
            </a:r>
            <a:r>
              <a:rPr lang="en-US" sz="2800" dirty="0"/>
              <a:t>.</a:t>
            </a:r>
          </a:p>
          <a:p>
            <a:pPr algn="just">
              <a:lnSpc>
                <a:spcPct val="110000"/>
              </a:lnSpc>
              <a:buClrTx/>
              <a:buFont typeface="Wingdings" panose="05000000000000000000" pitchFamily="2" charset="2"/>
              <a:buChar char="v"/>
            </a:pPr>
            <a:r>
              <a:rPr lang="en-US" sz="2800" dirty="0"/>
              <a:t> </a:t>
            </a:r>
            <a:r>
              <a:rPr lang="en-US" sz="2800" dirty="0" err="1"/>
              <a:t>Kết</a:t>
            </a:r>
            <a:r>
              <a:rPr lang="en-US" sz="2800" dirty="0"/>
              <a:t> </a:t>
            </a:r>
            <a:r>
              <a:rPr lang="en-US" sz="2800" dirty="0" err="1"/>
              <a:t>hợp</a:t>
            </a:r>
            <a:r>
              <a:rPr lang="en-US" sz="2800" dirty="0"/>
              <a:t> </a:t>
            </a:r>
            <a:r>
              <a:rPr lang="en-US" sz="2800" dirty="0" err="1"/>
              <a:t>tập</a:t>
            </a:r>
            <a:r>
              <a:rPr lang="en-US" sz="2800" dirty="0"/>
              <a:t> </a:t>
            </a:r>
            <a:r>
              <a:rPr lang="en-US" sz="2800" dirty="0" err="1"/>
              <a:t>hạng</a:t>
            </a:r>
            <a:r>
              <a:rPr lang="en-US" sz="2800" dirty="0"/>
              <a:t> </a:t>
            </a:r>
            <a:r>
              <a:rPr lang="en-US" sz="2800" dirty="0" err="1"/>
              <a:t>mục</a:t>
            </a:r>
            <a:r>
              <a:rPr lang="en-US" sz="2800" dirty="0"/>
              <a:t> </a:t>
            </a:r>
            <a:r>
              <a:rPr lang="en-US" sz="2800" dirty="0" err="1"/>
              <a:t>với</a:t>
            </a:r>
            <a:r>
              <a:rPr lang="en-US" sz="2800" dirty="0"/>
              <a:t> </a:t>
            </a:r>
            <a:r>
              <a:rPr lang="en-US" sz="2800" dirty="0" err="1"/>
              <a:t>các</a:t>
            </a:r>
            <a:r>
              <a:rPr lang="en-US" sz="2800" dirty="0"/>
              <a:t> </a:t>
            </a:r>
            <a:r>
              <a:rPr lang="en-US" sz="2800" dirty="0" err="1"/>
              <a:t>tập</a:t>
            </a:r>
            <a:r>
              <a:rPr lang="en-US" sz="2800" dirty="0"/>
              <a:t> </a:t>
            </a:r>
            <a:r>
              <a:rPr lang="en-US" sz="2800" dirty="0" err="1"/>
              <a:t>khả</a:t>
            </a:r>
            <a:r>
              <a:rPr lang="en-US" sz="2800" dirty="0"/>
              <a:t> </a:t>
            </a:r>
            <a:r>
              <a:rPr lang="en-US" sz="2800" dirty="0" err="1"/>
              <a:t>kết</a:t>
            </a:r>
            <a:r>
              <a:rPr lang="en-US" sz="2800" dirty="0"/>
              <a:t> </a:t>
            </a:r>
            <a:r>
              <a:rPr lang="en-US" sz="2800" dirty="0" err="1"/>
              <a:t>hợp</a:t>
            </a:r>
            <a:r>
              <a:rPr lang="en-US" sz="2800" dirty="0"/>
              <a:t> </a:t>
            </a:r>
            <a:r>
              <a:rPr lang="en-US" sz="2800" dirty="0" err="1"/>
              <a:t>với</a:t>
            </a:r>
            <a:r>
              <a:rPr lang="en-US" sz="2800" dirty="0"/>
              <a:t> </a:t>
            </a:r>
            <a:r>
              <a:rPr lang="en-US" sz="2800" dirty="0" err="1"/>
              <a:t>nó</a:t>
            </a:r>
            <a:r>
              <a:rPr lang="en-US" sz="2800" dirty="0"/>
              <a:t> </a:t>
            </a:r>
            <a:r>
              <a:rPr lang="en-US" sz="2800" dirty="0" err="1"/>
              <a:t>để</a:t>
            </a:r>
            <a:r>
              <a:rPr lang="en-US" sz="2800" dirty="0"/>
              <a:t> </a:t>
            </a:r>
            <a:r>
              <a:rPr lang="en-US" sz="2800" dirty="0" err="1"/>
              <a:t>tạo</a:t>
            </a:r>
            <a:r>
              <a:rPr lang="en-US" sz="2800" dirty="0"/>
              <a:t> </a:t>
            </a:r>
            <a:r>
              <a:rPr lang="en-US" sz="2800" dirty="0" err="1"/>
              <a:t>tập</a:t>
            </a:r>
            <a:r>
              <a:rPr lang="en-US" sz="2800" dirty="0"/>
              <a:t> k+1-hạng </a:t>
            </a:r>
            <a:r>
              <a:rPr lang="en-US" sz="2800" dirty="0" err="1"/>
              <a:t>mục</a:t>
            </a:r>
            <a:r>
              <a:rPr lang="en-US" sz="2800" dirty="0"/>
              <a:t> </a:t>
            </a:r>
            <a:r>
              <a:rPr lang="en-US" sz="2800" dirty="0" err="1"/>
              <a:t>tiếp</a:t>
            </a:r>
            <a:r>
              <a:rPr lang="en-US" sz="2800" dirty="0"/>
              <a:t> </a:t>
            </a:r>
            <a:r>
              <a:rPr lang="en-US" sz="2800" dirty="0" err="1"/>
              <a:t>theo.</a:t>
            </a:r>
            <a:endParaRPr lang="en-US" sz="2800" dirty="0"/>
          </a:p>
          <a:p>
            <a:pPr algn="just">
              <a:lnSpc>
                <a:spcPct val="110000"/>
              </a:lnSpc>
              <a:buClrTx/>
              <a:buFont typeface="Wingdings" panose="05000000000000000000" pitchFamily="2" charset="2"/>
              <a:buChar char="v"/>
            </a:pPr>
            <a:r>
              <a:rPr lang="en-US" sz="2800" dirty="0"/>
              <a:t> </a:t>
            </a:r>
            <a:r>
              <a:rPr lang="en-US" sz="2800" dirty="0" err="1"/>
              <a:t>Thực</a:t>
            </a:r>
            <a:r>
              <a:rPr lang="en-US" sz="2800" dirty="0"/>
              <a:t> </a:t>
            </a:r>
            <a:r>
              <a:rPr lang="en-US" sz="2800" dirty="0" err="1"/>
              <a:t>hiện</a:t>
            </a:r>
            <a:r>
              <a:rPr lang="en-US" sz="2800" dirty="0"/>
              <a:t> </a:t>
            </a:r>
            <a:r>
              <a:rPr lang="en-US" sz="2800" dirty="0" err="1"/>
              <a:t>đệ</a:t>
            </a:r>
            <a:r>
              <a:rPr lang="en-US" sz="2800" dirty="0"/>
              <a:t> </a:t>
            </a:r>
            <a:r>
              <a:rPr lang="en-US" sz="2800" dirty="0" err="1"/>
              <a:t>quy</a:t>
            </a:r>
            <a:r>
              <a:rPr lang="en-US" sz="2800" dirty="0"/>
              <a:t> </a:t>
            </a:r>
            <a:r>
              <a:rPr lang="en-US" sz="2800" dirty="0" err="1"/>
              <a:t>đến</a:t>
            </a:r>
            <a:r>
              <a:rPr lang="en-US" sz="2800" dirty="0"/>
              <a:t> </a:t>
            </a:r>
            <a:r>
              <a:rPr lang="en-US" sz="2800" dirty="0" err="1"/>
              <a:t>khi</a:t>
            </a:r>
            <a:r>
              <a:rPr lang="en-US" sz="2800" dirty="0"/>
              <a:t> </a:t>
            </a:r>
            <a:r>
              <a:rPr lang="en-US" sz="2800" dirty="0" err="1"/>
              <a:t>tất</a:t>
            </a:r>
            <a:r>
              <a:rPr lang="en-US" sz="2800" dirty="0"/>
              <a:t> </a:t>
            </a:r>
            <a:r>
              <a:rPr lang="en-US" sz="2800" dirty="0" err="1"/>
              <a:t>cả</a:t>
            </a:r>
            <a:r>
              <a:rPr lang="en-US" sz="2800" dirty="0"/>
              <a:t> </a:t>
            </a:r>
            <a:r>
              <a:rPr lang="en-US" sz="2800" dirty="0" err="1"/>
              <a:t>tập</a:t>
            </a:r>
            <a:r>
              <a:rPr lang="en-US" sz="2800" dirty="0"/>
              <a:t> </a:t>
            </a:r>
            <a:r>
              <a:rPr lang="en-US" sz="2800" dirty="0" err="1"/>
              <a:t>hạng</a:t>
            </a:r>
            <a:r>
              <a:rPr lang="en-US" sz="2800" dirty="0"/>
              <a:t> </a:t>
            </a:r>
            <a:r>
              <a:rPr lang="en-US" sz="2800" dirty="0" err="1"/>
              <a:t>mục</a:t>
            </a:r>
            <a:r>
              <a:rPr lang="en-US" sz="2800" dirty="0"/>
              <a:t> </a:t>
            </a:r>
            <a:r>
              <a:rPr lang="en-US" sz="2800" dirty="0" err="1"/>
              <a:t>phổ</a:t>
            </a:r>
            <a:r>
              <a:rPr lang="en-US" sz="2800" dirty="0"/>
              <a:t> </a:t>
            </a:r>
            <a:r>
              <a:rPr lang="en-US" sz="2800" dirty="0" err="1"/>
              <a:t>biến</a:t>
            </a:r>
            <a:r>
              <a:rPr lang="en-US" sz="2800" dirty="0"/>
              <a:t> </a:t>
            </a:r>
            <a:r>
              <a:rPr lang="en-US" sz="2800" dirty="0" err="1"/>
              <a:t>được</a:t>
            </a:r>
            <a:r>
              <a:rPr lang="en-US" sz="2800" dirty="0"/>
              <a:t> </a:t>
            </a:r>
            <a:r>
              <a:rPr lang="en-US" sz="2800" dirty="0" err="1"/>
              <a:t>rút</a:t>
            </a:r>
            <a:r>
              <a:rPr lang="en-US" sz="2800" dirty="0"/>
              <a:t> </a:t>
            </a:r>
            <a:r>
              <a:rPr lang="en-US" sz="2800" dirty="0" err="1"/>
              <a:t>trích</a:t>
            </a:r>
            <a:r>
              <a:rPr lang="en-US" sz="2800" dirty="0"/>
              <a:t>.</a:t>
            </a:r>
            <a:endParaRPr lang="en-US" sz="2700" dirty="0"/>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40</a:t>
            </a:fld>
            <a:endParaRPr lang="en-US"/>
          </a:p>
        </p:txBody>
      </p:sp>
    </p:spTree>
    <p:extLst>
      <p:ext uri="{BB962C8B-B14F-4D97-AF65-F5344CB8AC3E}">
        <p14:creationId xmlns:p14="http://schemas.microsoft.com/office/powerpoint/2010/main" val="743907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2959" y="4176215"/>
            <a:ext cx="7586404" cy="216999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2959" y="286604"/>
            <a:ext cx="7765869" cy="1450757"/>
          </a:xfrm>
        </p:spPr>
        <p:txBody>
          <a:bodyPr>
            <a:normAutofit/>
          </a:bodyPr>
          <a:lstStyle/>
          <a:p>
            <a:r>
              <a:rPr lang="en-US" b="1" dirty="0"/>
              <a:t>4. </a:t>
            </a:r>
            <a:r>
              <a:rPr lang="en-US" b="1" dirty="0" err="1"/>
              <a:t>Thuật</a:t>
            </a:r>
            <a:r>
              <a:rPr lang="en-US" b="1" dirty="0"/>
              <a:t> </a:t>
            </a:r>
            <a:r>
              <a:rPr lang="en-US" b="1" dirty="0" err="1"/>
              <a:t>toán</a:t>
            </a:r>
            <a:r>
              <a:rPr lang="en-US" b="1" dirty="0"/>
              <a:t> </a:t>
            </a:r>
            <a:r>
              <a:rPr lang="en-US" b="1" dirty="0" err="1"/>
              <a:t>GenMax</a:t>
            </a:r>
            <a:endParaRPr lang="en-US" dirty="0"/>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41</a:t>
            </a:fld>
            <a:endParaRPr lang="en-US"/>
          </a:p>
        </p:txBody>
      </p:sp>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822959" y="1654661"/>
                <a:ext cx="7543801" cy="4691548"/>
              </a:xfrm>
            </p:spPr>
            <p:txBody>
              <a:bodyPr>
                <a:noAutofit/>
              </a:bodyPr>
              <a:lstStyle/>
              <a:p>
                <a:pPr>
                  <a:lnSpc>
                    <a:spcPct val="100000"/>
                  </a:lnSpc>
                  <a:spcBef>
                    <a:spcPts val="0"/>
                  </a:spcBef>
                  <a:spcAft>
                    <a:spcPts val="0"/>
                  </a:spcAft>
                </a:pPr>
                <a:r>
                  <a:rPr lang="en-US" sz="2500" b="1" dirty="0" err="1"/>
                  <a:t>Thuật</a:t>
                </a:r>
                <a:r>
                  <a:rPr lang="en-US" sz="2500" b="1" dirty="0"/>
                  <a:t> </a:t>
                </a:r>
                <a:r>
                  <a:rPr lang="en-US" sz="2500" b="1" dirty="0" err="1"/>
                  <a:t>toán</a:t>
                </a:r>
                <a:r>
                  <a:rPr lang="en-US" sz="2500" b="1" dirty="0"/>
                  <a:t> FI-backtrack</a:t>
                </a:r>
              </a:p>
              <a:p>
                <a:pPr>
                  <a:lnSpc>
                    <a:spcPct val="100000"/>
                  </a:lnSpc>
                  <a:spcBef>
                    <a:spcPts val="0"/>
                  </a:spcBef>
                  <a:spcAft>
                    <a:spcPts val="0"/>
                  </a:spcAft>
                </a:pPr>
                <a:r>
                  <a:rPr lang="en-US" sz="2500" b="1" dirty="0" err="1"/>
                  <a:t>Đầu</a:t>
                </a:r>
                <a:r>
                  <a:rPr lang="en-US" sz="2500" b="1" dirty="0"/>
                  <a:t> </a:t>
                </a:r>
                <a:r>
                  <a:rPr lang="en-US" sz="2500" b="1" dirty="0" err="1"/>
                  <a:t>vào</a:t>
                </a:r>
                <a:r>
                  <a:rPr lang="en-US" sz="2500" b="1" dirty="0"/>
                  <a:t>:</a:t>
                </a:r>
                <a:endParaRPr lang="en-US" sz="2500" dirty="0"/>
              </a:p>
              <a:p>
                <a:pPr lvl="0">
                  <a:lnSpc>
                    <a:spcPct val="100000"/>
                  </a:lnSpc>
                  <a:spcBef>
                    <a:spcPts val="0"/>
                  </a:spcBef>
                  <a:spcAft>
                    <a:spcPts val="0"/>
                  </a:spcAft>
                </a:pPr>
                <a:r>
                  <a:rPr lang="en-US" sz="2500" dirty="0"/>
                  <a:t>- </a:t>
                </a:r>
                <a:r>
                  <a:rPr lang="en-US" sz="2500" i="1" dirty="0">
                    <a:latin typeface="Times New Roman" panose="02020603050405020304" pitchFamily="18" charset="0"/>
                    <a:cs typeface="Times New Roman" panose="02020603050405020304" pitchFamily="18" charset="0"/>
                  </a:rPr>
                  <a:t>I</a:t>
                </a:r>
                <a:r>
                  <a:rPr lang="en-US" sz="2500" baseline="-25000" dirty="0"/>
                  <a:t>ℓ</a:t>
                </a:r>
                <a:r>
                  <a:rPr lang="en-US" sz="2500" dirty="0"/>
                  <a:t> </a:t>
                </a:r>
                <a:r>
                  <a:rPr lang="en-US" sz="2500" dirty="0" err="1"/>
                  <a:t>tập</a:t>
                </a:r>
                <a:r>
                  <a:rPr lang="en-US" sz="2500" dirty="0"/>
                  <a:t> </a:t>
                </a:r>
                <a:r>
                  <a:rPr lang="en-US" sz="2500" dirty="0" err="1"/>
                  <a:t>các</a:t>
                </a:r>
                <a:r>
                  <a:rPr lang="en-US" sz="2500" dirty="0"/>
                  <a:t> </a:t>
                </a:r>
                <a:r>
                  <a:rPr lang="en-US" sz="2500" dirty="0" err="1"/>
                  <a:t>itemsets</a:t>
                </a:r>
                <a:r>
                  <a:rPr lang="en-US" sz="2500" dirty="0"/>
                  <a:t> </a:t>
                </a:r>
                <a:r>
                  <a:rPr lang="en-US" sz="2500" dirty="0" err="1"/>
                  <a:t>có</a:t>
                </a:r>
                <a:r>
                  <a:rPr lang="en-US" sz="2500" dirty="0"/>
                  <a:t> </a:t>
                </a:r>
                <a:r>
                  <a:rPr lang="en-US" sz="2500" dirty="0" err="1"/>
                  <a:t>độ</a:t>
                </a:r>
                <a:r>
                  <a:rPr lang="en-US" sz="2500" dirty="0"/>
                  <a:t> </a:t>
                </a:r>
                <a:r>
                  <a:rPr lang="en-US" sz="2500" dirty="0" err="1"/>
                  <a:t>dài</a:t>
                </a:r>
                <a:r>
                  <a:rPr lang="en-US" sz="2500" dirty="0"/>
                  <a:t> </a:t>
                </a:r>
                <a:r>
                  <a:rPr lang="en-US" sz="2500" i="1" dirty="0">
                    <a:latin typeface="Times New Roman" panose="02020603050405020304" pitchFamily="18" charset="0"/>
                    <a:cs typeface="Times New Roman" panose="02020603050405020304" pitchFamily="18" charset="0"/>
                  </a:rPr>
                  <a:t>l</a:t>
                </a:r>
                <a:r>
                  <a:rPr lang="en-US" sz="2500" dirty="0"/>
                  <a:t>.</a:t>
                </a:r>
              </a:p>
              <a:p>
                <a:pPr lvl="0">
                  <a:lnSpc>
                    <a:spcPct val="100000"/>
                  </a:lnSpc>
                  <a:spcBef>
                    <a:spcPts val="0"/>
                  </a:spcBef>
                  <a:spcAft>
                    <a:spcPts val="0"/>
                  </a:spcAft>
                </a:pPr>
                <a:r>
                  <a:rPr lang="en-US" sz="2500" dirty="0"/>
                  <a:t>- </a:t>
                </a:r>
                <a:r>
                  <a:rPr lang="en-US" sz="2500" i="1" dirty="0">
                    <a:latin typeface="Times New Roman" panose="02020603050405020304" pitchFamily="18" charset="0"/>
                    <a:cs typeface="Times New Roman" panose="02020603050405020304" pitchFamily="18" charset="0"/>
                  </a:rPr>
                  <a:t>C</a:t>
                </a:r>
                <a:r>
                  <a:rPr lang="en-US" sz="2500" baseline="-25000" dirty="0"/>
                  <a:t>ℓ </a:t>
                </a:r>
                <a:r>
                  <a:rPr lang="en-US" sz="2500" dirty="0" err="1"/>
                  <a:t>tập</a:t>
                </a:r>
                <a:r>
                  <a:rPr lang="en-US" sz="2500" dirty="0"/>
                  <a:t> </a:t>
                </a:r>
                <a:r>
                  <a:rPr lang="en-US" sz="2500" dirty="0" err="1"/>
                  <a:t>những</a:t>
                </a:r>
                <a:r>
                  <a:rPr lang="en-US" sz="2500" dirty="0"/>
                  <a:t> items </a:t>
                </a:r>
                <a:r>
                  <a:rPr lang="en-US" sz="2500" dirty="0" err="1"/>
                  <a:t>có</a:t>
                </a:r>
                <a:r>
                  <a:rPr lang="en-US" sz="2500" dirty="0"/>
                  <a:t> </a:t>
                </a:r>
                <a:r>
                  <a:rPr lang="en-US" sz="2500" dirty="0" err="1"/>
                  <a:t>thể</a:t>
                </a:r>
                <a:r>
                  <a:rPr lang="en-US" sz="2500" dirty="0"/>
                  <a:t> </a:t>
                </a:r>
                <a:r>
                  <a:rPr lang="en-US" sz="2500" dirty="0" err="1"/>
                  <a:t>kết</a:t>
                </a:r>
                <a:r>
                  <a:rPr lang="en-US" sz="2500" dirty="0"/>
                  <a:t> </a:t>
                </a:r>
                <a:r>
                  <a:rPr lang="en-US" sz="2500" dirty="0" err="1"/>
                  <a:t>hợp</a:t>
                </a:r>
                <a:r>
                  <a:rPr lang="en-US" sz="2500" dirty="0"/>
                  <a:t> </a:t>
                </a:r>
                <a:r>
                  <a:rPr lang="en-US" sz="2500" dirty="0" err="1"/>
                  <a:t>với</a:t>
                </a:r>
                <a:r>
                  <a:rPr lang="en-US" sz="2500" dirty="0"/>
                  <a:t> </a:t>
                </a:r>
                <a:r>
                  <a:rPr lang="en-US" sz="2500" i="1" dirty="0">
                    <a:latin typeface="Times New Roman" panose="02020603050405020304" pitchFamily="18" charset="0"/>
                    <a:cs typeface="Times New Roman" panose="02020603050405020304" pitchFamily="18" charset="0"/>
                  </a:rPr>
                  <a:t>I</a:t>
                </a:r>
                <a:r>
                  <a:rPr lang="en-US" sz="2500" dirty="0"/>
                  <a:t>.</a:t>
                </a:r>
              </a:p>
              <a:p>
                <a:pPr lvl="0">
                  <a:lnSpc>
                    <a:spcPct val="100000"/>
                  </a:lnSpc>
                  <a:spcBef>
                    <a:spcPts val="0"/>
                  </a:spcBef>
                  <a:spcAft>
                    <a:spcPts val="0"/>
                  </a:spcAft>
                </a:pPr>
                <a:r>
                  <a:rPr lang="en-US" sz="2500" dirty="0"/>
                  <a:t>- </a:t>
                </a:r>
                <a:r>
                  <a:rPr lang="en-US" sz="2500" i="1" dirty="0">
                    <a:latin typeface="Times New Roman" panose="02020603050405020304" pitchFamily="18" charset="0"/>
                    <a:cs typeface="Times New Roman" panose="02020603050405020304" pitchFamily="18" charset="0"/>
                  </a:rPr>
                  <a:t>l</a:t>
                </a:r>
                <a:r>
                  <a:rPr lang="en-US" sz="2500" dirty="0"/>
                  <a:t> </a:t>
                </a:r>
                <a:r>
                  <a:rPr lang="en-US" sz="2500" dirty="0" err="1"/>
                  <a:t>là</a:t>
                </a:r>
                <a:r>
                  <a:rPr lang="en-US" sz="2500" dirty="0"/>
                  <a:t> </a:t>
                </a:r>
                <a:r>
                  <a:rPr lang="en-US" sz="2500" dirty="0" err="1"/>
                  <a:t>độ</a:t>
                </a:r>
                <a:r>
                  <a:rPr lang="en-US" sz="2500" dirty="0"/>
                  <a:t> </a:t>
                </a:r>
                <a:r>
                  <a:rPr lang="en-US" sz="2500" dirty="0" err="1"/>
                  <a:t>dài</a:t>
                </a:r>
                <a:r>
                  <a:rPr lang="en-US" sz="2500" dirty="0"/>
                  <a:t> </a:t>
                </a:r>
                <a:r>
                  <a:rPr lang="en-US" sz="2500" dirty="0" err="1"/>
                  <a:t>của</a:t>
                </a:r>
                <a:r>
                  <a:rPr lang="en-US" sz="2500" dirty="0"/>
                  <a:t> </a:t>
                </a:r>
                <a:r>
                  <a:rPr lang="en-US" sz="2500" dirty="0" err="1"/>
                  <a:t>itemset</a:t>
                </a:r>
                <a:r>
                  <a:rPr lang="en-US" sz="2500" dirty="0"/>
                  <a:t>.</a:t>
                </a:r>
              </a:p>
              <a:p>
                <a:pPr>
                  <a:lnSpc>
                    <a:spcPct val="100000"/>
                  </a:lnSpc>
                  <a:spcBef>
                    <a:spcPts val="0"/>
                  </a:spcBef>
                  <a:spcAft>
                    <a:spcPts val="0"/>
                  </a:spcAft>
                </a:pPr>
                <a:r>
                  <a:rPr lang="en-US" sz="2500" b="1" dirty="0" err="1"/>
                  <a:t>Kết</a:t>
                </a:r>
                <a:r>
                  <a:rPr lang="en-US" sz="2500" b="1" dirty="0"/>
                  <a:t> </a:t>
                </a:r>
                <a:r>
                  <a:rPr lang="en-US" sz="2500" b="1" dirty="0" err="1"/>
                  <a:t>quả</a:t>
                </a:r>
                <a:r>
                  <a:rPr lang="en-US" sz="2500" b="1" dirty="0"/>
                  <a:t>: </a:t>
                </a:r>
                <a:r>
                  <a:rPr lang="en-US" sz="2500" dirty="0" err="1"/>
                  <a:t>itemset</a:t>
                </a:r>
                <a:r>
                  <a:rPr lang="en-US" sz="2500" dirty="0"/>
                  <a:t> </a:t>
                </a:r>
                <a:r>
                  <a:rPr lang="en-US" sz="2500" dirty="0" err="1"/>
                  <a:t>phổ</a:t>
                </a:r>
                <a:r>
                  <a:rPr lang="en-US" sz="2500" dirty="0"/>
                  <a:t> </a:t>
                </a:r>
                <a:r>
                  <a:rPr lang="en-US" sz="2500" dirty="0" err="1"/>
                  <a:t>biến</a:t>
                </a:r>
                <a:endParaRPr lang="en-US" sz="2500" dirty="0"/>
              </a:p>
              <a:p>
                <a:pPr>
                  <a:lnSpc>
                    <a:spcPct val="100000"/>
                  </a:lnSpc>
                  <a:spcBef>
                    <a:spcPts val="0"/>
                  </a:spcBef>
                  <a:spcAft>
                    <a:spcPts val="0"/>
                  </a:spcAft>
                </a:pPr>
                <a:endParaRPr lang="en-US" sz="1800" dirty="0"/>
              </a:p>
              <a:p>
                <a:pPr>
                  <a:spcBef>
                    <a:spcPts val="0"/>
                  </a:spcBef>
                  <a:spcAft>
                    <a:spcPts val="0"/>
                  </a:spcAft>
                </a:pPr>
                <a:r>
                  <a:rPr lang="en-US" sz="2500" b="1" dirty="0">
                    <a:latin typeface="Times New Roman" panose="02020603050405020304" pitchFamily="18" charset="0"/>
                    <a:cs typeface="Times New Roman" panose="02020603050405020304" pitchFamily="18" charset="0"/>
                  </a:rPr>
                  <a:t>FI-backtrack </a:t>
                </a:r>
                <a:r>
                  <a:rPr lang="en-US" sz="2500" dirty="0">
                    <a:latin typeface="Times New Roman" panose="02020603050405020304" pitchFamily="18" charset="0"/>
                    <a:cs typeface="Times New Roman" panose="02020603050405020304" pitchFamily="18" charset="0"/>
                  </a:rPr>
                  <a:t>(</a:t>
                </a:r>
                <a:r>
                  <a:rPr lang="en-US" sz="2500" i="1" dirty="0">
                    <a:latin typeface="Times New Roman" panose="02020603050405020304" pitchFamily="18" charset="0"/>
                    <a:cs typeface="Times New Roman" panose="02020603050405020304" pitchFamily="18" charset="0"/>
                  </a:rPr>
                  <a:t>I</a:t>
                </a:r>
                <a:r>
                  <a:rPr lang="en-US" sz="2500" baseline="-25000" dirty="0">
                    <a:latin typeface="Times New Roman" panose="02020603050405020304" pitchFamily="18" charset="0"/>
                    <a:cs typeface="Times New Roman" panose="02020603050405020304" pitchFamily="18" charset="0"/>
                  </a:rPr>
                  <a:t>ℓ</a:t>
                </a:r>
                <a:r>
                  <a:rPr lang="en-US" sz="2500" dirty="0">
                    <a:latin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cs typeface="Times New Roman" panose="02020603050405020304" pitchFamily="18" charset="0"/>
                  </a:rPr>
                  <a:t>C</a:t>
                </a:r>
                <a:r>
                  <a:rPr lang="en-US" sz="2500" baseline="-25000" dirty="0">
                    <a:latin typeface="Times New Roman" panose="02020603050405020304" pitchFamily="18" charset="0"/>
                    <a:cs typeface="Times New Roman" panose="02020603050405020304" pitchFamily="18" charset="0"/>
                  </a:rPr>
                  <a:t>ℓ</a:t>
                </a:r>
                <a:r>
                  <a:rPr lang="en-US" sz="2500" dirty="0">
                    <a:latin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cs typeface="Times New Roman" panose="02020603050405020304" pitchFamily="18" charset="0"/>
                  </a:rPr>
                  <a:t>l</a:t>
                </a:r>
                <a:r>
                  <a:rPr lang="en-US" sz="2500" dirty="0">
                    <a:latin typeface="Times New Roman" panose="02020603050405020304" pitchFamily="18" charset="0"/>
                    <a:cs typeface="Times New Roman" panose="02020603050405020304" pitchFamily="18" charset="0"/>
                  </a:rPr>
                  <a:t>)</a:t>
                </a:r>
                <a:br>
                  <a:rPr lang="en-US" sz="2500"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1: </a:t>
                </a:r>
                <a:r>
                  <a:rPr lang="en-US" sz="2500" b="1" dirty="0">
                    <a:latin typeface="Times New Roman" panose="02020603050405020304" pitchFamily="18" charset="0"/>
                    <a:cs typeface="Times New Roman" panose="02020603050405020304" pitchFamily="18" charset="0"/>
                  </a:rPr>
                  <a:t>for each</a:t>
                </a:r>
                <a:r>
                  <a:rPr lang="en-US" sz="2500" dirty="0">
                    <a:latin typeface="Times New Roman" panose="02020603050405020304" pitchFamily="18" charset="0"/>
                    <a:cs typeface="Times New Roman" panose="02020603050405020304" pitchFamily="18" charset="0"/>
                  </a:rPr>
                  <a:t> x </a:t>
                </a:r>
                <a14:m>
                  <m:oMath xmlns:m="http://schemas.openxmlformats.org/officeDocument/2006/math">
                    <m:r>
                      <a:rPr lang="en-US" sz="2500" i="1">
                        <a:latin typeface="Cambria Math" panose="02040503050406030204" pitchFamily="18" charset="0"/>
                      </a:rPr>
                      <m:t>∈</m:t>
                    </m:r>
                  </m:oMath>
                </a14:m>
                <a:r>
                  <a:rPr lang="en-US" sz="2500" dirty="0">
                    <a:latin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cs typeface="Times New Roman" panose="02020603050405020304" pitchFamily="18" charset="0"/>
                  </a:rPr>
                  <a:t>C</a:t>
                </a:r>
                <a:r>
                  <a:rPr lang="en-US" sz="2500" baseline="-25000" dirty="0">
                    <a:latin typeface="Times New Roman" panose="02020603050405020304" pitchFamily="18" charset="0"/>
                    <a:cs typeface="Times New Roman" panose="02020603050405020304" pitchFamily="18" charset="0"/>
                  </a:rPr>
                  <a:t>ℓ</a:t>
                </a:r>
                <a:endParaRPr lang="en-US" sz="2500" dirty="0">
                  <a:latin typeface="Times New Roman" panose="02020603050405020304" pitchFamily="18" charset="0"/>
                  <a:cs typeface="Times New Roman" panose="02020603050405020304" pitchFamily="18" charset="0"/>
                </a:endParaRPr>
              </a:p>
              <a:p>
                <a:pPr>
                  <a:spcBef>
                    <a:spcPts val="0"/>
                  </a:spcBef>
                  <a:spcAft>
                    <a:spcPts val="0"/>
                  </a:spcAft>
                </a:pPr>
                <a:r>
                  <a:rPr lang="en-US" sz="2500" dirty="0">
                    <a:latin typeface="Times New Roman" panose="02020603050405020304" pitchFamily="18" charset="0"/>
                    <a:cs typeface="Times New Roman" panose="02020603050405020304" pitchFamily="18" charset="0"/>
                  </a:rPr>
                  <a:t>2: 	</a:t>
                </a:r>
                <a:r>
                  <a:rPr lang="en-US" sz="2500" i="1" dirty="0">
                    <a:latin typeface="Times New Roman" panose="02020603050405020304" pitchFamily="18" charset="0"/>
                    <a:cs typeface="Times New Roman" panose="02020603050405020304" pitchFamily="18" charset="0"/>
                  </a:rPr>
                  <a:t>I</a:t>
                </a:r>
                <a:r>
                  <a:rPr lang="en-US" sz="2500" baseline="-25000" dirty="0">
                    <a:latin typeface="Times New Roman" panose="02020603050405020304" pitchFamily="18" charset="0"/>
                    <a:cs typeface="Times New Roman" panose="02020603050405020304" pitchFamily="18" charset="0"/>
                  </a:rPr>
                  <a:t>ℓ+1</a:t>
                </a:r>
                <a:r>
                  <a:rPr lang="en-US" sz="2500" dirty="0">
                    <a:latin typeface="Times New Roman" panose="02020603050405020304" pitchFamily="18" charset="0"/>
                    <a:cs typeface="Times New Roman" panose="02020603050405020304" pitchFamily="18" charset="0"/>
                  </a:rPr>
                  <a:t> = </a:t>
                </a:r>
                <a:r>
                  <a:rPr lang="en-US" sz="2500" i="1" dirty="0">
                    <a:latin typeface="Times New Roman" panose="02020603050405020304" pitchFamily="18" charset="0"/>
                    <a:cs typeface="Times New Roman" panose="02020603050405020304" pitchFamily="18" charset="0"/>
                  </a:rPr>
                  <a:t>I</a:t>
                </a:r>
                <a:r>
                  <a:rPr lang="en-US" sz="2500" baseline="-25000" dirty="0">
                    <a:latin typeface="Times New Roman" panose="02020603050405020304" pitchFamily="18" charset="0"/>
                    <a:cs typeface="Times New Roman" panose="02020603050405020304" pitchFamily="18" charset="0"/>
                  </a:rPr>
                  <a:t>ℓ</a:t>
                </a:r>
                <a:r>
                  <a:rPr lang="en-US" sz="2500" dirty="0">
                    <a:latin typeface="Times New Roman" panose="02020603050405020304" pitchFamily="18" charset="0"/>
                    <a:cs typeface="Times New Roman" panose="02020603050405020304" pitchFamily="18" charset="0"/>
                  </a:rPr>
                  <a:t> </a:t>
                </a:r>
                <a14:m>
                  <m:oMath xmlns:m="http://schemas.openxmlformats.org/officeDocument/2006/math">
                    <m:r>
                      <a:rPr lang="en-US" sz="2500" i="1">
                        <a:latin typeface="Cambria Math" panose="02040503050406030204" pitchFamily="18" charset="0"/>
                      </a:rPr>
                      <m:t>∪</m:t>
                    </m:r>
                  </m:oMath>
                </a14:m>
                <a:r>
                  <a:rPr lang="en-US" sz="2500" dirty="0">
                    <a:latin typeface="Times New Roman" panose="02020603050405020304" pitchFamily="18" charset="0"/>
                    <a:cs typeface="Times New Roman" panose="02020603050405020304" pitchFamily="18" charset="0"/>
                  </a:rPr>
                  <a:t> {x} //</a:t>
                </a:r>
                <a:r>
                  <a:rPr lang="en-US" sz="2500" dirty="0" err="1">
                    <a:latin typeface="Times New Roman" panose="02020603050405020304" pitchFamily="18" charset="0"/>
                    <a:cs typeface="Times New Roman" panose="02020603050405020304" pitchFamily="18" charset="0"/>
                  </a:rPr>
                  <a:t>đồng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thêm</a:t>
                </a:r>
                <a:r>
                  <a:rPr lang="en-US" sz="2500" dirty="0">
                    <a:latin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cs typeface="Times New Roman" panose="02020603050405020304" pitchFamily="18" charset="0"/>
                  </a:rPr>
                  <a:t>I</a:t>
                </a:r>
                <a:r>
                  <a:rPr lang="en-US" sz="2500" baseline="-25000" dirty="0">
                    <a:latin typeface="Times New Roman" panose="02020603050405020304" pitchFamily="18" charset="0"/>
                    <a:cs typeface="Times New Roman" panose="02020603050405020304" pitchFamily="18" charset="0"/>
                  </a:rPr>
                  <a:t>ℓ+1</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vào</a:t>
                </a:r>
                <a:r>
                  <a:rPr lang="en-US" sz="2500" b="1" dirty="0">
                    <a:latin typeface="Times New Roman" panose="02020603050405020304" pitchFamily="18" charset="0"/>
                    <a:cs typeface="Times New Roman" panose="02020603050405020304" pitchFamily="18" charset="0"/>
                  </a:rPr>
                  <a:t> </a:t>
                </a:r>
                <a:r>
                  <a:rPr lang="en-US" sz="2500" b="1" i="1" dirty="0">
                    <a:latin typeface="Times New Roman" panose="02020603050405020304" pitchFamily="18" charset="0"/>
                    <a:cs typeface="Times New Roman" panose="02020603050405020304" pitchFamily="18" charset="0"/>
                  </a:rPr>
                  <a:t>FI</a:t>
                </a:r>
                <a:endParaRPr lang="en-US" sz="2500" i="1" dirty="0">
                  <a:latin typeface="Times New Roman" panose="02020603050405020304" pitchFamily="18" charset="0"/>
                  <a:cs typeface="Times New Roman" panose="02020603050405020304" pitchFamily="18" charset="0"/>
                </a:endParaRPr>
              </a:p>
              <a:p>
                <a:pPr>
                  <a:spcBef>
                    <a:spcPts val="0"/>
                  </a:spcBef>
                  <a:spcAft>
                    <a:spcPts val="0"/>
                  </a:spcAft>
                </a:pPr>
                <a:r>
                  <a:rPr lang="en-US" sz="2500" dirty="0">
                    <a:latin typeface="Times New Roman" panose="02020603050405020304" pitchFamily="18" charset="0"/>
                    <a:cs typeface="Times New Roman" panose="02020603050405020304" pitchFamily="18" charset="0"/>
                  </a:rPr>
                  <a:t>3: 	</a:t>
                </a:r>
                <a:r>
                  <a:rPr lang="en-US" sz="2500" i="1" dirty="0">
                    <a:latin typeface="Times New Roman" panose="02020603050405020304" pitchFamily="18" charset="0"/>
                    <a:cs typeface="Times New Roman" panose="02020603050405020304" pitchFamily="18" charset="0"/>
                  </a:rPr>
                  <a:t>P</a:t>
                </a:r>
                <a:r>
                  <a:rPr lang="en-US" sz="2500" baseline="-25000" dirty="0">
                    <a:latin typeface="Times New Roman" panose="02020603050405020304" pitchFamily="18" charset="0"/>
                    <a:cs typeface="Times New Roman" panose="02020603050405020304" pitchFamily="18" charset="0"/>
                  </a:rPr>
                  <a:t>ℓ+1</a:t>
                </a:r>
                <a:r>
                  <a:rPr lang="en-US" sz="2500" dirty="0">
                    <a:latin typeface="Times New Roman" panose="02020603050405020304" pitchFamily="18" charset="0"/>
                    <a:cs typeface="Times New Roman" panose="02020603050405020304" pitchFamily="18" charset="0"/>
                  </a:rPr>
                  <a:t> </a:t>
                </a:r>
                <a14:m>
                  <m:oMath xmlns:m="http://schemas.openxmlformats.org/officeDocument/2006/math">
                    <m:r>
                      <a:rPr lang="en-US" sz="2500">
                        <a:latin typeface="Cambria Math" panose="02040503050406030204" pitchFamily="18" charset="0"/>
                      </a:rPr>
                      <m:t>=</m:t>
                    </m:r>
                  </m:oMath>
                </a14:m>
                <a:r>
                  <a:rPr lang="en-US" sz="2500" dirty="0">
                    <a:latin typeface="Times New Roman" panose="02020603050405020304" pitchFamily="18" charset="0"/>
                    <a:cs typeface="Times New Roman" panose="02020603050405020304" pitchFamily="18" charset="0"/>
                  </a:rPr>
                  <a:t> {y: y </a:t>
                </a:r>
                <a14:m>
                  <m:oMath xmlns:m="http://schemas.openxmlformats.org/officeDocument/2006/math">
                    <m:r>
                      <a:rPr lang="en-US" sz="2500" i="1">
                        <a:latin typeface="Cambria Math" panose="02040503050406030204" pitchFamily="18" charset="0"/>
                      </a:rPr>
                      <m:t>∈ </m:t>
                    </m:r>
                  </m:oMath>
                </a14:m>
                <a:r>
                  <a:rPr lang="en-US" sz="2500" dirty="0">
                    <a:latin typeface="Times New Roman" panose="02020603050405020304" pitchFamily="18" charset="0"/>
                    <a:cs typeface="Times New Roman" panose="02020603050405020304" pitchFamily="18" charset="0"/>
                  </a:rPr>
                  <a:t>C</a:t>
                </a:r>
                <a:r>
                  <a:rPr lang="en-US" sz="2500" baseline="-25000" dirty="0">
                    <a:latin typeface="Times New Roman" panose="02020603050405020304" pitchFamily="18" charset="0"/>
                    <a:cs typeface="Times New Roman" panose="02020603050405020304" pitchFamily="18" charset="0"/>
                  </a:rPr>
                  <a:t>ℓ</a:t>
                </a:r>
                <a:r>
                  <a:rPr lang="en-US" sz="2500" dirty="0">
                    <a:latin typeface="Times New Roman" panose="02020603050405020304" pitchFamily="18" charset="0"/>
                    <a:cs typeface="Times New Roman" panose="02020603050405020304" pitchFamily="18" charset="0"/>
                  </a:rPr>
                  <a:t> and y &gt; x}</a:t>
                </a:r>
              </a:p>
              <a:p>
                <a:pPr>
                  <a:spcBef>
                    <a:spcPts val="0"/>
                  </a:spcBef>
                  <a:spcAft>
                    <a:spcPts val="0"/>
                  </a:spcAft>
                </a:pPr>
                <a:r>
                  <a:rPr lang="en-US" sz="2500" dirty="0">
                    <a:latin typeface="Times New Roman" panose="02020603050405020304" pitchFamily="18" charset="0"/>
                    <a:cs typeface="Times New Roman" panose="02020603050405020304" pitchFamily="18" charset="0"/>
                  </a:rPr>
                  <a:t>4: 	</a:t>
                </a:r>
                <a:r>
                  <a:rPr lang="en-US" sz="2500" i="1" dirty="0">
                    <a:latin typeface="Times New Roman" panose="02020603050405020304" pitchFamily="18" charset="0"/>
                    <a:cs typeface="Times New Roman" panose="02020603050405020304" pitchFamily="18" charset="0"/>
                  </a:rPr>
                  <a:t>C</a:t>
                </a:r>
                <a:r>
                  <a:rPr lang="en-US" sz="2500" baseline="-25000" dirty="0">
                    <a:latin typeface="Times New Roman" panose="02020603050405020304" pitchFamily="18" charset="0"/>
                    <a:cs typeface="Times New Roman" panose="02020603050405020304" pitchFamily="18" charset="0"/>
                  </a:rPr>
                  <a:t>ℓ+1</a:t>
                </a:r>
                <a:r>
                  <a:rPr lang="en-US" sz="2500" dirty="0">
                    <a:latin typeface="Times New Roman" panose="02020603050405020304" pitchFamily="18" charset="0"/>
                    <a:cs typeface="Times New Roman" panose="02020603050405020304" pitchFamily="18" charset="0"/>
                  </a:rPr>
                  <a:t> = FI-combine (</a:t>
                </a:r>
                <a:r>
                  <a:rPr lang="en-US" sz="2500" i="1" dirty="0">
                    <a:latin typeface="Times New Roman" panose="02020603050405020304" pitchFamily="18" charset="0"/>
                    <a:cs typeface="Times New Roman" panose="02020603050405020304" pitchFamily="18" charset="0"/>
                  </a:rPr>
                  <a:t>I</a:t>
                </a:r>
                <a:r>
                  <a:rPr lang="en-US" sz="2500" baseline="-25000" dirty="0">
                    <a:latin typeface="Times New Roman" panose="02020603050405020304" pitchFamily="18" charset="0"/>
                    <a:cs typeface="Times New Roman" panose="02020603050405020304" pitchFamily="18" charset="0"/>
                  </a:rPr>
                  <a:t>ℓ+1</a:t>
                </a:r>
                <a:r>
                  <a:rPr lang="en-US" sz="2500" dirty="0">
                    <a:latin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cs typeface="Times New Roman" panose="02020603050405020304" pitchFamily="18" charset="0"/>
                  </a:rPr>
                  <a:t>P</a:t>
                </a:r>
                <a:r>
                  <a:rPr lang="en-US" sz="2500" baseline="-25000" dirty="0">
                    <a:latin typeface="Times New Roman" panose="02020603050405020304" pitchFamily="18" charset="0"/>
                    <a:cs typeface="Times New Roman" panose="02020603050405020304" pitchFamily="18" charset="0"/>
                  </a:rPr>
                  <a:t>ℓ+1</a:t>
                </a:r>
                <a:r>
                  <a:rPr lang="en-US" sz="2500" dirty="0">
                    <a:latin typeface="Times New Roman" panose="02020603050405020304" pitchFamily="18" charset="0"/>
                    <a:cs typeface="Times New Roman" panose="02020603050405020304" pitchFamily="18" charset="0"/>
                  </a:rPr>
                  <a:t>)</a:t>
                </a:r>
              </a:p>
              <a:p>
                <a:pPr>
                  <a:spcBef>
                    <a:spcPts val="0"/>
                  </a:spcBef>
                  <a:spcAft>
                    <a:spcPts val="0"/>
                  </a:spcAft>
                </a:pPr>
                <a:r>
                  <a:rPr lang="en-US" sz="2500" dirty="0">
                    <a:latin typeface="Times New Roman" panose="02020603050405020304" pitchFamily="18" charset="0"/>
                    <a:cs typeface="Times New Roman" panose="02020603050405020304" pitchFamily="18" charset="0"/>
                  </a:rPr>
                  <a:t>5: 	FI-backtrack</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a:t>
                </a:r>
                <a:r>
                  <a:rPr lang="en-US" sz="2500" i="1" dirty="0">
                    <a:latin typeface="Times New Roman" panose="02020603050405020304" pitchFamily="18" charset="0"/>
                    <a:cs typeface="Times New Roman" panose="02020603050405020304" pitchFamily="18" charset="0"/>
                  </a:rPr>
                  <a:t>I</a:t>
                </a:r>
                <a:r>
                  <a:rPr lang="en-US" sz="2500" baseline="-25000" dirty="0">
                    <a:latin typeface="Times New Roman" panose="02020603050405020304" pitchFamily="18" charset="0"/>
                    <a:cs typeface="Times New Roman" panose="02020603050405020304" pitchFamily="18" charset="0"/>
                  </a:rPr>
                  <a:t>ℓ+1</a:t>
                </a:r>
                <a:r>
                  <a:rPr lang="en-US" sz="2500" dirty="0">
                    <a:latin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cs typeface="Times New Roman" panose="02020603050405020304" pitchFamily="18" charset="0"/>
                  </a:rPr>
                  <a:t>C</a:t>
                </a:r>
                <a:r>
                  <a:rPr lang="en-US" sz="2500" baseline="-25000" dirty="0">
                    <a:latin typeface="Times New Roman" panose="02020603050405020304" pitchFamily="18" charset="0"/>
                    <a:cs typeface="Times New Roman" panose="02020603050405020304" pitchFamily="18" charset="0"/>
                  </a:rPr>
                  <a:t>ℓ+1</a:t>
                </a:r>
                <a:r>
                  <a:rPr lang="en-US" sz="2500" dirty="0">
                    <a:latin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cs typeface="Times New Roman" panose="02020603050405020304" pitchFamily="18" charset="0"/>
                  </a:rPr>
                  <a:t>l</a:t>
                </a:r>
                <a:r>
                  <a:rPr lang="en-US" sz="2500" dirty="0">
                    <a:latin typeface="Times New Roman" panose="02020603050405020304" pitchFamily="18" charset="0"/>
                    <a:cs typeface="Times New Roman" panose="02020603050405020304" pitchFamily="18" charset="0"/>
                  </a:rPr>
                  <a:t>+1)</a:t>
                </a:r>
              </a:p>
              <a:p>
                <a:endParaRPr lang="en-US" sz="1800" dirty="0"/>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822959" y="1654661"/>
                <a:ext cx="7543801" cy="4691548"/>
              </a:xfrm>
              <a:blipFill rotWithShape="0">
                <a:blip r:embed="rId3"/>
                <a:stretch>
                  <a:fillRect l="-1292" t="-909" b="-3377"/>
                </a:stretch>
              </a:blipFill>
            </p:spPr>
            <p:txBody>
              <a:bodyPr/>
              <a:lstStyle/>
              <a:p>
                <a:r>
                  <a:rPr lang="en-US">
                    <a:noFill/>
                  </a:rPr>
                  <a:t> </a:t>
                </a:r>
              </a:p>
            </p:txBody>
          </p:sp>
        </mc:Fallback>
      </mc:AlternateContent>
    </p:spTree>
    <p:extLst>
      <p:ext uri="{BB962C8B-B14F-4D97-AF65-F5344CB8AC3E}">
        <p14:creationId xmlns:p14="http://schemas.microsoft.com/office/powerpoint/2010/main" val="503696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2959" y="2977264"/>
            <a:ext cx="7586404" cy="26865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2959" y="286604"/>
            <a:ext cx="7765869" cy="1450757"/>
          </a:xfrm>
        </p:spPr>
        <p:txBody>
          <a:bodyPr>
            <a:normAutofit/>
          </a:bodyPr>
          <a:lstStyle/>
          <a:p>
            <a:r>
              <a:rPr lang="en-US" b="1" dirty="0"/>
              <a:t>4. </a:t>
            </a:r>
            <a:r>
              <a:rPr lang="en-US" b="1" dirty="0" err="1"/>
              <a:t>Thuật</a:t>
            </a:r>
            <a:r>
              <a:rPr lang="en-US" b="1" dirty="0"/>
              <a:t> </a:t>
            </a:r>
            <a:r>
              <a:rPr lang="en-US" b="1" dirty="0" err="1"/>
              <a:t>toán</a:t>
            </a:r>
            <a:r>
              <a:rPr lang="en-US" b="1" dirty="0"/>
              <a:t> </a:t>
            </a:r>
            <a:r>
              <a:rPr lang="en-US" b="1" dirty="0" err="1"/>
              <a:t>GenMax</a:t>
            </a:r>
            <a:endParaRPr lang="en-US" dirty="0"/>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42</a:t>
            </a:fld>
            <a:endParaRPr lang="en-US"/>
          </a:p>
        </p:txBody>
      </p:sp>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822959" y="1654662"/>
                <a:ext cx="7543801" cy="1047596"/>
              </a:xfrm>
            </p:spPr>
            <p:txBody>
              <a:bodyPr>
                <a:noAutofit/>
              </a:bodyPr>
              <a:lstStyle/>
              <a:p>
                <a:pPr>
                  <a:lnSpc>
                    <a:spcPct val="100000"/>
                  </a:lnSpc>
                  <a:spcBef>
                    <a:spcPts val="0"/>
                  </a:spcBef>
                  <a:spcAft>
                    <a:spcPts val="0"/>
                  </a:spcAft>
                </a:pPr>
                <a:r>
                  <a:rPr lang="en-US" sz="2800" b="1" dirty="0" err="1"/>
                  <a:t>Hàm</a:t>
                </a:r>
                <a:r>
                  <a:rPr lang="en-US" sz="2800" b="1" dirty="0"/>
                  <a:t> FI-combine: </a:t>
                </a:r>
                <a:r>
                  <a:rPr lang="en-US" sz="2800" b="1" dirty="0" err="1"/>
                  <a:t>dùng</a:t>
                </a:r>
                <a:r>
                  <a:rPr lang="en-US" sz="2800" b="1" dirty="0"/>
                  <a:t> </a:t>
                </a:r>
                <a:r>
                  <a:rPr lang="en-US" sz="2800" b="1" dirty="0" err="1"/>
                  <a:t>kết</a:t>
                </a:r>
                <a:r>
                  <a:rPr lang="en-US" sz="2800" b="1" dirty="0"/>
                  <a:t> </a:t>
                </a:r>
                <a:r>
                  <a:rPr lang="en-US" sz="2800" b="1" dirty="0" err="1"/>
                  <a:t>hợp</a:t>
                </a:r>
                <a:r>
                  <a:rPr lang="en-US" sz="2800" b="1" dirty="0"/>
                  <a:t> </a:t>
                </a:r>
                <a:r>
                  <a:rPr lang="en-US" sz="2800" b="1" dirty="0" err="1"/>
                  <a:t>các</a:t>
                </a:r>
                <a:r>
                  <a:rPr lang="en-US" sz="2800" b="1" dirty="0"/>
                  <a:t> </a:t>
                </a:r>
                <a:r>
                  <a:rPr lang="en-US" sz="2800" b="1" dirty="0" err="1"/>
                  <a:t>hạng</a:t>
                </a:r>
                <a:r>
                  <a:rPr lang="en-US" sz="2800" b="1" dirty="0"/>
                  <a:t> </a:t>
                </a:r>
                <a:r>
                  <a:rPr lang="en-US" sz="2800" b="1" dirty="0" err="1"/>
                  <a:t>mục</a:t>
                </a:r>
                <a:r>
                  <a:rPr lang="en-US" sz="2800" b="1" dirty="0"/>
                  <a:t> </a:t>
                </a:r>
                <a:r>
                  <a:rPr lang="en-US" sz="2800" b="1" dirty="0" err="1"/>
                  <a:t>lại</a:t>
                </a:r>
                <a:r>
                  <a:rPr lang="en-US" sz="2800" b="1" dirty="0"/>
                  <a:t> </a:t>
                </a:r>
                <a:r>
                  <a:rPr lang="en-US" sz="2800" b="1" dirty="0" err="1"/>
                  <a:t>với</a:t>
                </a:r>
                <a:r>
                  <a:rPr lang="en-US" sz="2800" b="1" dirty="0"/>
                  <a:t> </a:t>
                </a:r>
                <a:r>
                  <a:rPr lang="en-US" sz="2800" b="1" dirty="0" err="1"/>
                  <a:t>nhau</a:t>
                </a:r>
                <a:r>
                  <a:rPr lang="en-US" sz="2800" b="1" dirty="0"/>
                  <a:t>.</a:t>
                </a:r>
              </a:p>
              <a:p>
                <a:pPr>
                  <a:lnSpc>
                    <a:spcPct val="100000"/>
                  </a:lnSpc>
                  <a:spcBef>
                    <a:spcPts val="0"/>
                  </a:spcBef>
                  <a:spcAft>
                    <a:spcPts val="0"/>
                  </a:spcAft>
                </a:pPr>
                <a:endParaRPr lang="en-US" sz="2800" dirty="0"/>
              </a:p>
              <a:p>
                <a:pPr>
                  <a:lnSpc>
                    <a:spcPct val="100000"/>
                  </a:lnSpc>
                  <a:spcBef>
                    <a:spcPts val="0"/>
                  </a:spcBef>
                  <a:spcAft>
                    <a:spcPts val="0"/>
                  </a:spcAft>
                </a:pPr>
                <a:r>
                  <a:rPr lang="en-US" sz="2800" b="1" dirty="0">
                    <a:latin typeface="Times New Roman" panose="02020603050405020304" pitchFamily="18" charset="0"/>
                    <a:cs typeface="Times New Roman" panose="02020603050405020304" pitchFamily="18" charset="0"/>
                  </a:rPr>
                  <a:t>FI-combine</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I</a:t>
                </a:r>
                <a:r>
                  <a:rPr lang="en-US" sz="2800" baseline="-25000" dirty="0">
                    <a:latin typeface="Times New Roman" panose="02020603050405020304" pitchFamily="18" charset="0"/>
                    <a:cs typeface="Times New Roman" panose="02020603050405020304" pitchFamily="18" charset="0"/>
                  </a:rPr>
                  <a:t>ℓ+1</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P</a:t>
                </a:r>
                <a:r>
                  <a:rPr lang="en-US" sz="2800" baseline="-25000" dirty="0">
                    <a:latin typeface="Times New Roman" panose="02020603050405020304" pitchFamily="18" charset="0"/>
                    <a:cs typeface="Times New Roman" panose="02020603050405020304" pitchFamily="18" charset="0"/>
                  </a:rPr>
                  <a:t>ℓ+1</a:t>
                </a:r>
                <a:r>
                  <a:rPr lang="en-US" sz="2800" dirty="0">
                    <a:latin typeface="Times New Roman" panose="02020603050405020304" pitchFamily="18" charset="0"/>
                    <a:cs typeface="Times New Roman" panose="02020603050405020304" pitchFamily="18" charset="0"/>
                  </a:rPr>
                  <a:t>)</a:t>
                </a:r>
              </a:p>
              <a:p>
                <a:pPr>
                  <a:lnSpc>
                    <a:spcPct val="100000"/>
                  </a:lnSpc>
                  <a:spcBef>
                    <a:spcPts val="0"/>
                  </a:spcBef>
                  <a:spcAft>
                    <a:spcPts val="0"/>
                  </a:spcAft>
                </a:pPr>
                <a:r>
                  <a:rPr lang="en-US" sz="2800" dirty="0">
                    <a:latin typeface="Times New Roman" panose="02020603050405020304" pitchFamily="18" charset="0"/>
                    <a:cs typeface="Times New Roman" panose="02020603050405020304" pitchFamily="18" charset="0"/>
                  </a:rPr>
                  <a:t>1: </a:t>
                </a:r>
                <a:r>
                  <a:rPr lang="en-US" sz="2800" i="1" dirty="0">
                    <a:latin typeface="Times New Roman" panose="02020603050405020304" pitchFamily="18" charset="0"/>
                    <a:cs typeface="Times New Roman" panose="02020603050405020304" pitchFamily="18" charset="0"/>
                  </a:rPr>
                  <a:t>C</a:t>
                </a:r>
                <a:r>
                  <a:rPr lang="en-US" sz="2800" dirty="0">
                    <a:latin typeface="Times New Roman" panose="02020603050405020304" pitchFamily="18" charset="0"/>
                    <a:cs typeface="Times New Roman" panose="02020603050405020304" pitchFamily="18" charset="0"/>
                  </a:rPr>
                  <a:t> = Ø</a:t>
                </a:r>
              </a:p>
              <a:p>
                <a:pPr>
                  <a:lnSpc>
                    <a:spcPct val="100000"/>
                  </a:lnSpc>
                  <a:spcBef>
                    <a:spcPts val="0"/>
                  </a:spcBef>
                  <a:spcAft>
                    <a:spcPts val="0"/>
                  </a:spcAft>
                </a:pPr>
                <a:r>
                  <a:rPr lang="en-US" sz="2800" dirty="0">
                    <a:latin typeface="Times New Roman" panose="02020603050405020304" pitchFamily="18" charset="0"/>
                    <a:cs typeface="Times New Roman" panose="02020603050405020304" pitchFamily="18" charset="0"/>
                  </a:rPr>
                  <a:t>2: </a:t>
                </a:r>
                <a:r>
                  <a:rPr lang="en-US" sz="2800" b="1" dirty="0">
                    <a:latin typeface="Times New Roman" panose="02020603050405020304" pitchFamily="18" charset="0"/>
                    <a:cs typeface="Times New Roman" panose="02020603050405020304" pitchFamily="18" charset="0"/>
                  </a:rPr>
                  <a:t>for each</a:t>
                </a:r>
                <a:r>
                  <a:rPr lang="en-US" sz="2800" dirty="0">
                    <a:latin typeface="Times New Roman" panose="02020603050405020304" pitchFamily="18" charset="0"/>
                    <a:cs typeface="Times New Roman" panose="02020603050405020304" pitchFamily="18" charset="0"/>
                  </a:rPr>
                  <a:t> y </a:t>
                </a:r>
                <a14:m>
                  <m:oMath xmlns:m="http://schemas.openxmlformats.org/officeDocument/2006/math">
                    <m:r>
                      <a:rPr lang="en-US" sz="2800" i="1">
                        <a:latin typeface="Cambria Math" panose="02040503050406030204" pitchFamily="18" charset="0"/>
                      </a:rPr>
                      <m:t>∈</m:t>
                    </m:r>
                  </m:oMath>
                </a14:m>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P</a:t>
                </a:r>
                <a:r>
                  <a:rPr lang="en-US" sz="2800" baseline="-25000" dirty="0">
                    <a:latin typeface="Times New Roman" panose="02020603050405020304" pitchFamily="18" charset="0"/>
                    <a:cs typeface="Times New Roman" panose="02020603050405020304" pitchFamily="18" charset="0"/>
                  </a:rPr>
                  <a:t>ℓ+1</a:t>
                </a:r>
                <a:endParaRPr lang="en-US" sz="2800" dirty="0">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US" sz="2800" dirty="0">
                    <a:latin typeface="Times New Roman" panose="02020603050405020304" pitchFamily="18" charset="0"/>
                    <a:cs typeface="Times New Roman" panose="02020603050405020304" pitchFamily="18" charset="0"/>
                  </a:rPr>
                  <a:t>3: 	</a:t>
                </a:r>
                <a:r>
                  <a:rPr lang="en-US" sz="2800" b="1" dirty="0">
                    <a:latin typeface="Times New Roman" panose="02020603050405020304" pitchFamily="18" charset="0"/>
                    <a:cs typeface="Times New Roman" panose="02020603050405020304" pitchFamily="18" charset="0"/>
                  </a:rPr>
                  <a:t>if</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I</a:t>
                </a:r>
                <a:r>
                  <a:rPr lang="en-US" sz="2800" baseline="-25000" dirty="0">
                    <a:latin typeface="Times New Roman" panose="02020603050405020304" pitchFamily="18" charset="0"/>
                    <a:cs typeface="Times New Roman" panose="02020603050405020304" pitchFamily="18" charset="0"/>
                  </a:rPr>
                  <a:t>ℓ+1</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sz="2800" i="1">
                        <a:latin typeface="Cambria Math" panose="02040503050406030204" pitchFamily="18" charset="0"/>
                      </a:rPr>
                      <m:t>∪</m:t>
                    </m:r>
                  </m:oMath>
                </a14:m>
                <a:r>
                  <a:rPr lang="en-US" sz="2800" dirty="0">
                    <a:latin typeface="Times New Roman" panose="02020603050405020304" pitchFamily="18" charset="0"/>
                    <a:cs typeface="Times New Roman" panose="02020603050405020304" pitchFamily="18" charset="0"/>
                  </a:rPr>
                  <a:t> {y}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phổ</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endParaRPr lang="en-US" sz="2800" dirty="0">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US" sz="2800" dirty="0">
                    <a:latin typeface="Times New Roman" panose="02020603050405020304" pitchFamily="18" charset="0"/>
                    <a:cs typeface="Times New Roman" panose="02020603050405020304" pitchFamily="18" charset="0"/>
                  </a:rPr>
                  <a:t>4:		</a:t>
                </a:r>
                <a:r>
                  <a:rPr lang="en-US" sz="2800" i="1" dirty="0">
                    <a:latin typeface="Times New Roman" panose="02020603050405020304" pitchFamily="18" charset="0"/>
                    <a:cs typeface="Times New Roman" panose="02020603050405020304" pitchFamily="18" charset="0"/>
                  </a:rPr>
                  <a:t>C</a:t>
                </a:r>
                <a:r>
                  <a:rPr lang="en-US" sz="2800" dirty="0">
                    <a:latin typeface="Times New Roman" panose="02020603050405020304" pitchFamily="18" charset="0"/>
                    <a:cs typeface="Times New Roman" panose="02020603050405020304" pitchFamily="18" charset="0"/>
                  </a:rPr>
                  <a:t> = </a:t>
                </a:r>
                <a:r>
                  <a:rPr lang="en-US" sz="2800" i="1" dirty="0">
                    <a:latin typeface="Times New Roman" panose="02020603050405020304" pitchFamily="18" charset="0"/>
                    <a:cs typeface="Times New Roman" panose="02020603050405020304" pitchFamily="18" charset="0"/>
                  </a:rPr>
                  <a:t>C</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sz="2800" i="1">
                        <a:latin typeface="Cambria Math" panose="02040503050406030204" pitchFamily="18" charset="0"/>
                      </a:rPr>
                      <m:t>∪</m:t>
                    </m:r>
                  </m:oMath>
                </a14:m>
                <a:r>
                  <a:rPr lang="en-US" sz="2800" dirty="0">
                    <a:latin typeface="Times New Roman" panose="02020603050405020304" pitchFamily="18" charset="0"/>
                    <a:cs typeface="Times New Roman" panose="02020603050405020304" pitchFamily="18" charset="0"/>
                  </a:rPr>
                  <a:t> {y} //</a:t>
                </a:r>
                <a:r>
                  <a:rPr lang="en-US" sz="2800" dirty="0" err="1">
                    <a:latin typeface="Times New Roman" panose="02020603050405020304" pitchFamily="18" charset="0"/>
                    <a:cs typeface="Times New Roman" panose="02020603050405020304" pitchFamily="18" charset="0"/>
                  </a:rPr>
                  <a:t>sắp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xếp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endParaRPr lang="en-US" sz="2800" dirty="0">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en-US" sz="2800" dirty="0">
                    <a:latin typeface="Times New Roman" panose="02020603050405020304" pitchFamily="18" charset="0"/>
                    <a:cs typeface="Times New Roman" panose="02020603050405020304" pitchFamily="18" charset="0"/>
                  </a:rPr>
                  <a:t>5: return </a:t>
                </a:r>
                <a:r>
                  <a:rPr lang="en-US" sz="2800" i="1" dirty="0">
                    <a:latin typeface="Times New Roman" panose="02020603050405020304" pitchFamily="18" charset="0"/>
                    <a:cs typeface="Times New Roman" panose="02020603050405020304" pitchFamily="18" charset="0"/>
                  </a:rPr>
                  <a:t>C</a:t>
                </a:r>
                <a:r>
                  <a:rPr lang="en-US" sz="2800" dirty="0">
                    <a:latin typeface="Times New Roman" panose="02020603050405020304" pitchFamily="18" charset="0"/>
                    <a:cs typeface="Times New Roman" panose="02020603050405020304" pitchFamily="18" charset="0"/>
                  </a:rPr>
                  <a:t>;</a:t>
                </a:r>
              </a:p>
              <a:p>
                <a:endParaRPr lang="en-US" sz="2800" dirty="0"/>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822959" y="1654662"/>
                <a:ext cx="7543801" cy="1047596"/>
              </a:xfrm>
              <a:blipFill rotWithShape="0">
                <a:blip r:embed="rId3"/>
                <a:stretch>
                  <a:fillRect l="-1616" t="-5814" b="-291279"/>
                </a:stretch>
              </a:blipFill>
            </p:spPr>
            <p:txBody>
              <a:bodyPr/>
              <a:lstStyle/>
              <a:p>
                <a:r>
                  <a:rPr lang="en-US">
                    <a:noFill/>
                  </a:rPr>
                  <a:t> </a:t>
                </a:r>
              </a:p>
            </p:txBody>
          </p:sp>
        </mc:Fallback>
      </mc:AlternateContent>
    </p:spTree>
    <p:extLst>
      <p:ext uri="{BB962C8B-B14F-4D97-AF65-F5344CB8AC3E}">
        <p14:creationId xmlns:p14="http://schemas.microsoft.com/office/powerpoint/2010/main" val="4278126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93636" y="2634017"/>
            <a:ext cx="7586404" cy="370293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2959" y="286604"/>
            <a:ext cx="7765869" cy="1450757"/>
          </a:xfrm>
        </p:spPr>
        <p:txBody>
          <a:bodyPr>
            <a:normAutofit/>
          </a:bodyPr>
          <a:lstStyle/>
          <a:p>
            <a:r>
              <a:rPr lang="en-US" b="1" dirty="0"/>
              <a:t>4. </a:t>
            </a:r>
            <a:r>
              <a:rPr lang="en-US" b="1" dirty="0" err="1"/>
              <a:t>Thuật</a:t>
            </a:r>
            <a:r>
              <a:rPr lang="en-US" b="1" dirty="0"/>
              <a:t> </a:t>
            </a:r>
            <a:r>
              <a:rPr lang="en-US" b="1" dirty="0" err="1"/>
              <a:t>toán</a:t>
            </a:r>
            <a:r>
              <a:rPr lang="en-US" b="1" dirty="0"/>
              <a:t> </a:t>
            </a:r>
            <a:r>
              <a:rPr lang="en-US" b="1" dirty="0" err="1"/>
              <a:t>GenMax</a:t>
            </a:r>
            <a:endParaRPr lang="en-US" dirty="0"/>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43</a:t>
            </a:fld>
            <a:endParaRPr lang="en-US"/>
          </a:p>
        </p:txBody>
      </p:sp>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822959" y="2674961"/>
                <a:ext cx="7543801" cy="3643952"/>
              </a:xfrm>
            </p:spPr>
            <p:txBody>
              <a:bodyPr>
                <a:noAutofit/>
              </a:bodyPr>
              <a:lstStyle/>
              <a:p>
                <a:pPr>
                  <a:spcBef>
                    <a:spcPts val="0"/>
                  </a:spcBef>
                  <a:spcAft>
                    <a:spcPts val="0"/>
                  </a:spcAft>
                </a:pPr>
                <a:r>
                  <a:rPr lang="en-US" sz="2400" b="1" dirty="0">
                    <a:latin typeface="Times New Roman" panose="02020603050405020304" pitchFamily="18" charset="0"/>
                    <a:cs typeface="Times New Roman" panose="02020603050405020304" pitchFamily="18" charset="0"/>
                  </a:rPr>
                  <a:t>MFI-backtrack</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I</a:t>
                </a:r>
                <a:r>
                  <a:rPr lang="en-US" sz="2400" baseline="-25000" dirty="0">
                    <a:latin typeface="Times New Roman" panose="02020603050405020304" pitchFamily="18" charset="0"/>
                    <a:cs typeface="Times New Roman" panose="02020603050405020304" pitchFamily="18" charset="0"/>
                  </a:rPr>
                  <a:t>ℓ</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C</a:t>
                </a:r>
                <a:r>
                  <a:rPr lang="en-US" sz="2400" baseline="-25000" dirty="0">
                    <a:latin typeface="Times New Roman" panose="02020603050405020304" pitchFamily="18" charset="0"/>
                    <a:cs typeface="Times New Roman" panose="02020603050405020304" pitchFamily="18" charset="0"/>
                  </a:rPr>
                  <a:t>ℓ</a:t>
                </a:r>
                <a:r>
                  <a:rPr lang="en-US" sz="2400" dirty="0">
                    <a:latin typeface="Times New Roman" panose="02020603050405020304" pitchFamily="18" charset="0"/>
                    <a:cs typeface="Times New Roman" panose="02020603050405020304" pitchFamily="18" charset="0"/>
                  </a:rPr>
                  <a:t>, l)</a:t>
                </a:r>
              </a:p>
              <a:p>
                <a:pPr>
                  <a:spcBef>
                    <a:spcPts val="0"/>
                  </a:spcBef>
                  <a:spcAft>
                    <a:spcPts val="0"/>
                  </a:spcAft>
                </a:pPr>
                <a:r>
                  <a:rPr lang="en-US" sz="2400" dirty="0">
                    <a:latin typeface="Times New Roman" panose="02020603050405020304" pitchFamily="18" charset="0"/>
                    <a:cs typeface="Times New Roman" panose="02020603050405020304" pitchFamily="18" charset="0"/>
                  </a:rPr>
                  <a:t>1:  </a:t>
                </a:r>
                <a:r>
                  <a:rPr lang="en-US" sz="2400" b="1" dirty="0">
                    <a:latin typeface="Times New Roman" panose="02020603050405020304" pitchFamily="18" charset="0"/>
                    <a:cs typeface="Times New Roman" panose="02020603050405020304" pitchFamily="18" charset="0"/>
                  </a:rPr>
                  <a:t>for each</a:t>
                </a:r>
                <a:r>
                  <a:rPr lang="en-US" sz="2400" dirty="0">
                    <a:latin typeface="Times New Roman" panose="02020603050405020304" pitchFamily="18" charset="0"/>
                    <a:cs typeface="Times New Roman" panose="02020603050405020304" pitchFamily="18" charset="0"/>
                  </a:rPr>
                  <a:t> x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C</a:t>
                </a:r>
                <a:r>
                  <a:rPr lang="en-US" sz="2400" baseline="-25000" dirty="0">
                    <a:latin typeface="Times New Roman" panose="02020603050405020304" pitchFamily="18" charset="0"/>
                    <a:cs typeface="Times New Roman" panose="02020603050405020304" pitchFamily="18" charset="0"/>
                  </a:rPr>
                  <a:t>ℓ</a:t>
                </a:r>
                <a:endParaRPr lang="en-US" sz="2400" dirty="0">
                  <a:latin typeface="Times New Roman" panose="02020603050405020304" pitchFamily="18" charset="0"/>
                  <a:cs typeface="Times New Roman" panose="02020603050405020304" pitchFamily="18" charset="0"/>
                </a:endParaRPr>
              </a:p>
              <a:p>
                <a:pPr>
                  <a:spcBef>
                    <a:spcPts val="0"/>
                  </a:spcBef>
                  <a:spcAft>
                    <a:spcPts val="0"/>
                  </a:spcAft>
                </a:pPr>
                <a:r>
                  <a:rPr lang="en-US" sz="2400" dirty="0">
                    <a:latin typeface="Times New Roman" panose="02020603050405020304" pitchFamily="18" charset="0"/>
                    <a:cs typeface="Times New Roman" panose="02020603050405020304" pitchFamily="18" charset="0"/>
                  </a:rPr>
                  <a:t>2:	I</a:t>
                </a:r>
                <a:r>
                  <a:rPr lang="en-US" sz="2400" baseline="-25000" dirty="0">
                    <a:latin typeface="Times New Roman" panose="02020603050405020304" pitchFamily="18" charset="0"/>
                    <a:cs typeface="Times New Roman" panose="02020603050405020304" pitchFamily="18" charset="0"/>
                  </a:rPr>
                  <a:t>ℓ+1</a:t>
                </a:r>
                <a:r>
                  <a:rPr lang="en-US" sz="2400" dirty="0">
                    <a:latin typeface="Times New Roman" panose="02020603050405020304" pitchFamily="18" charset="0"/>
                    <a:cs typeface="Times New Roman" panose="02020603050405020304" pitchFamily="18" charset="0"/>
                  </a:rPr>
                  <a:t> = I</a:t>
                </a:r>
                <a:r>
                  <a:rPr lang="en-US" sz="2400" baseline="-25000" dirty="0">
                    <a:latin typeface="Times New Roman" panose="02020603050405020304" pitchFamily="18" charset="0"/>
                    <a:cs typeface="Times New Roman" panose="02020603050405020304" pitchFamily="18" charset="0"/>
                  </a:rPr>
                  <a:t>ℓ</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{x}</a:t>
                </a:r>
              </a:p>
              <a:p>
                <a:pPr>
                  <a:spcBef>
                    <a:spcPts val="0"/>
                  </a:spcBef>
                  <a:spcAft>
                    <a:spcPts val="0"/>
                  </a:spcAft>
                </a:pPr>
                <a:r>
                  <a:rPr lang="en-US" sz="2400" dirty="0">
                    <a:latin typeface="Times New Roman" panose="02020603050405020304" pitchFamily="18" charset="0"/>
                    <a:cs typeface="Times New Roman" panose="02020603050405020304" pitchFamily="18" charset="0"/>
                  </a:rPr>
                  <a:t>3: 	</a:t>
                </a:r>
                <a:r>
                  <a:rPr lang="en-US" sz="2400" i="1" dirty="0">
                    <a:latin typeface="Times New Roman" panose="02020603050405020304" pitchFamily="18" charset="0"/>
                    <a:cs typeface="Times New Roman" panose="02020603050405020304" pitchFamily="18" charset="0"/>
                  </a:rPr>
                  <a:t>P</a:t>
                </a:r>
                <a:r>
                  <a:rPr lang="en-US" sz="2400" baseline="-25000" dirty="0">
                    <a:latin typeface="Times New Roman" panose="02020603050405020304" pitchFamily="18" charset="0"/>
                    <a:cs typeface="Times New Roman" panose="02020603050405020304" pitchFamily="18" charset="0"/>
                  </a:rPr>
                  <a:t>ℓ+1</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{y: y </a:t>
                </a:r>
                <a14:m>
                  <m:oMath xmlns:m="http://schemas.openxmlformats.org/officeDocument/2006/math">
                    <m:r>
                      <a:rPr lang="en-US" sz="2400" i="1">
                        <a:latin typeface="Cambria Math" panose="02040503050406030204" pitchFamily="18" charset="0"/>
                      </a:rPr>
                      <m:t>∈ </m:t>
                    </m:r>
                  </m:oMath>
                </a14:m>
                <a:r>
                  <a:rPr lang="en-US" sz="2400" i="1" dirty="0">
                    <a:latin typeface="Times New Roman" panose="02020603050405020304" pitchFamily="18" charset="0"/>
                    <a:cs typeface="Times New Roman" panose="02020603050405020304" pitchFamily="18" charset="0"/>
                  </a:rPr>
                  <a:t>C</a:t>
                </a:r>
                <a:r>
                  <a:rPr lang="en-US" sz="2400" baseline="-25000" dirty="0">
                    <a:latin typeface="Times New Roman" panose="02020603050405020304" pitchFamily="18" charset="0"/>
                    <a:cs typeface="Times New Roman" panose="02020603050405020304" pitchFamily="18" charset="0"/>
                  </a:rPr>
                  <a:t>ℓ</a:t>
                </a:r>
                <a:r>
                  <a:rPr lang="en-US" sz="2400" dirty="0">
                    <a:latin typeface="Times New Roman" panose="02020603050405020304" pitchFamily="18" charset="0"/>
                    <a:cs typeface="Times New Roman" panose="02020603050405020304" pitchFamily="18" charset="0"/>
                  </a:rPr>
                  <a:t> and y &gt; x}</a:t>
                </a:r>
              </a:p>
              <a:p>
                <a:pPr>
                  <a:spcBef>
                    <a:spcPts val="0"/>
                  </a:spcBef>
                  <a:spcAft>
                    <a:spcPts val="0"/>
                  </a:spcAft>
                </a:pPr>
                <a:r>
                  <a:rPr lang="en-US" sz="2400" dirty="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if</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I</a:t>
                </a:r>
                <a:r>
                  <a:rPr lang="en-US" sz="2400" baseline="-25000" dirty="0">
                    <a:latin typeface="Times New Roman" panose="02020603050405020304" pitchFamily="18" charset="0"/>
                    <a:cs typeface="Times New Roman" panose="02020603050405020304" pitchFamily="18" charset="0"/>
                  </a:rPr>
                  <a:t>ℓ+1</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a:t>
                </a:r>
                <a:r>
                  <a:rPr lang="en-US" sz="2400" baseline="-25000" dirty="0">
                    <a:latin typeface="Times New Roman" panose="02020603050405020304" pitchFamily="18" charset="0"/>
                    <a:cs typeface="Times New Roman" panose="02020603050405020304" pitchFamily="18" charset="0"/>
                  </a:rPr>
                  <a:t>ℓ+1</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MFI</a:t>
                </a:r>
              </a:p>
              <a:p>
                <a:pPr>
                  <a:spcBef>
                    <a:spcPts val="0"/>
                  </a:spcBef>
                  <a:spcAft>
                    <a:spcPts val="0"/>
                  </a:spcAft>
                </a:pPr>
                <a:r>
                  <a:rPr lang="en-US" sz="2400" dirty="0">
                    <a:latin typeface="Times New Roman" panose="02020603050405020304" pitchFamily="18" charset="0"/>
                    <a:cs typeface="Times New Roman" panose="02020603050405020304" pitchFamily="18" charset="0"/>
                  </a:rPr>
                  <a:t>5:*		return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nhánh</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tỉa</a:t>
                </a:r>
                <a:endParaRPr lang="en-US" sz="2400" dirty="0">
                  <a:latin typeface="Times New Roman" panose="02020603050405020304" pitchFamily="18" charset="0"/>
                  <a:cs typeface="Times New Roman" panose="02020603050405020304" pitchFamily="18" charset="0"/>
                </a:endParaRPr>
              </a:p>
              <a:p>
                <a:pPr>
                  <a:spcBef>
                    <a:spcPts val="0"/>
                  </a:spcBef>
                  <a:spcAft>
                    <a:spcPts val="0"/>
                  </a:spcAft>
                </a:pPr>
                <a:r>
                  <a:rPr lang="en-US" sz="2400" dirty="0">
                    <a:latin typeface="Times New Roman" panose="02020603050405020304" pitchFamily="18" charset="0"/>
                    <a:cs typeface="Times New Roman" panose="02020603050405020304" pitchFamily="18" charset="0"/>
                  </a:rPr>
                  <a:t>6:	</a:t>
                </a:r>
                <a:r>
                  <a:rPr lang="en-US" sz="2400" i="1" dirty="0">
                    <a:latin typeface="Times New Roman" panose="02020603050405020304" pitchFamily="18" charset="0"/>
                    <a:cs typeface="Times New Roman" panose="02020603050405020304" pitchFamily="18" charset="0"/>
                  </a:rPr>
                  <a:t>C</a:t>
                </a:r>
                <a:r>
                  <a:rPr lang="en-US" sz="2400" baseline="-25000" dirty="0">
                    <a:latin typeface="Times New Roman" panose="02020603050405020304" pitchFamily="18" charset="0"/>
                    <a:cs typeface="Times New Roman" panose="02020603050405020304" pitchFamily="18" charset="0"/>
                  </a:rPr>
                  <a:t>ℓ+1</a:t>
                </a:r>
                <a:r>
                  <a:rPr lang="en-US" sz="2400" dirty="0">
                    <a:latin typeface="Times New Roman" panose="02020603050405020304" pitchFamily="18" charset="0"/>
                    <a:cs typeface="Times New Roman" panose="02020603050405020304" pitchFamily="18" charset="0"/>
                  </a:rPr>
                  <a:t> = </a:t>
                </a:r>
                <a:r>
                  <a:rPr lang="en-US" sz="2400" b="1" dirty="0">
                    <a:latin typeface="Times New Roman" panose="02020603050405020304" pitchFamily="18" charset="0"/>
                    <a:cs typeface="Times New Roman" panose="02020603050405020304" pitchFamily="18" charset="0"/>
                  </a:rPr>
                  <a:t>FI-combine</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I</a:t>
                </a:r>
                <a:r>
                  <a:rPr lang="en-US" sz="2400" baseline="-25000" dirty="0">
                    <a:latin typeface="Times New Roman" panose="02020603050405020304" pitchFamily="18" charset="0"/>
                    <a:cs typeface="Times New Roman" panose="02020603050405020304" pitchFamily="18" charset="0"/>
                  </a:rPr>
                  <a:t>ℓ+1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a:t>
                </a:r>
                <a:r>
                  <a:rPr lang="en-US" sz="2400" baseline="-25000" dirty="0">
                    <a:latin typeface="Times New Roman" panose="02020603050405020304" pitchFamily="18" charset="0"/>
                    <a:cs typeface="Times New Roman" panose="02020603050405020304" pitchFamily="18" charset="0"/>
                  </a:rPr>
                  <a:t>ℓ+1</a:t>
                </a:r>
                <a:r>
                  <a:rPr lang="en-US" sz="2400" dirty="0">
                    <a:latin typeface="Times New Roman" panose="02020603050405020304" pitchFamily="18" charset="0"/>
                    <a:cs typeface="Times New Roman" panose="02020603050405020304" pitchFamily="18" charset="0"/>
                  </a:rPr>
                  <a:t>)</a:t>
                </a:r>
              </a:p>
              <a:p>
                <a:pPr>
                  <a:spcBef>
                    <a:spcPts val="0"/>
                  </a:spcBef>
                  <a:spcAft>
                    <a:spcPts val="0"/>
                  </a:spcAft>
                </a:pPr>
                <a:r>
                  <a:rPr lang="en-US" sz="2400" dirty="0">
                    <a:latin typeface="Times New Roman" panose="02020603050405020304" pitchFamily="18" charset="0"/>
                    <a:cs typeface="Times New Roman" panose="02020603050405020304" pitchFamily="18" charset="0"/>
                  </a:rPr>
                  <a:t>7:*	</a:t>
                </a:r>
                <a:r>
                  <a:rPr lang="en-US" sz="2400" b="1" dirty="0">
                    <a:latin typeface="Times New Roman" panose="02020603050405020304" pitchFamily="18" charset="0"/>
                    <a:cs typeface="Times New Roman" panose="02020603050405020304" pitchFamily="18" charset="0"/>
                  </a:rPr>
                  <a:t>if</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C</a:t>
                </a:r>
                <a:r>
                  <a:rPr lang="en-US" sz="2400" baseline="-25000" dirty="0">
                    <a:latin typeface="Times New Roman" panose="02020603050405020304" pitchFamily="18" charset="0"/>
                    <a:cs typeface="Times New Roman" panose="02020603050405020304" pitchFamily="18" charset="0"/>
                  </a:rPr>
                  <a:t>ℓ+1</a:t>
                </a:r>
                <a:r>
                  <a:rPr lang="en-US" sz="2400" dirty="0">
                    <a:latin typeface="Times New Roman" panose="02020603050405020304" pitchFamily="18" charset="0"/>
                    <a:cs typeface="Times New Roman" panose="02020603050405020304" pitchFamily="18" charset="0"/>
                  </a:rPr>
                  <a:t> is empty</a:t>
                </a:r>
              </a:p>
              <a:p>
                <a:pPr>
                  <a:spcBef>
                    <a:spcPts val="0"/>
                  </a:spcBef>
                  <a:spcAft>
                    <a:spcPts val="0"/>
                  </a:spcAft>
                </a:pPr>
                <a:r>
                  <a:rPr lang="en-US" sz="2400" dirty="0">
                    <a:latin typeface="Times New Roman" panose="02020603050405020304" pitchFamily="18" charset="0"/>
                    <a:cs typeface="Times New Roman" panose="02020603050405020304" pitchFamily="18" charset="0"/>
                  </a:rPr>
                  <a:t>8:*		</a:t>
                </a:r>
                <a:r>
                  <a:rPr lang="en-US" sz="2400" b="1" dirty="0">
                    <a:latin typeface="Times New Roman" panose="02020603050405020304" pitchFamily="18" charset="0"/>
                    <a:cs typeface="Times New Roman" panose="02020603050405020304" pitchFamily="18" charset="0"/>
                  </a:rPr>
                  <a:t>if</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I</a:t>
                </a:r>
                <a:r>
                  <a:rPr lang="en-US" sz="2400" baseline="-25000" dirty="0">
                    <a:latin typeface="Times New Roman" panose="02020603050405020304" pitchFamily="18" charset="0"/>
                    <a:cs typeface="Times New Roman" panose="02020603050405020304" pitchFamily="18" charset="0"/>
                  </a:rPr>
                  <a:t>ℓ+1</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MFI </a:t>
                </a:r>
              </a:p>
              <a:p>
                <a:pPr>
                  <a:spcBef>
                    <a:spcPts val="0"/>
                  </a:spcBef>
                  <a:spcAft>
                    <a:spcPts val="0"/>
                  </a:spcAft>
                </a:pPr>
                <a:r>
                  <a:rPr lang="en-US" sz="2400" dirty="0">
                    <a:latin typeface="Times New Roman" panose="02020603050405020304" pitchFamily="18" charset="0"/>
                    <a:cs typeface="Times New Roman" panose="02020603050405020304" pitchFamily="18" charset="0"/>
                  </a:rPr>
                  <a:t>9:*			MFI = MFI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I</a:t>
                </a:r>
                <a:r>
                  <a:rPr lang="en-US" sz="2400" baseline="-25000" dirty="0">
                    <a:latin typeface="Times New Roman" panose="02020603050405020304" pitchFamily="18" charset="0"/>
                    <a:cs typeface="Times New Roman" panose="02020603050405020304" pitchFamily="18" charset="0"/>
                  </a:rPr>
                  <a:t>ℓ+1</a:t>
                </a:r>
                <a:r>
                  <a:rPr lang="en-US" sz="2400" dirty="0">
                    <a:latin typeface="Times New Roman" panose="02020603050405020304" pitchFamily="18" charset="0"/>
                    <a:cs typeface="Times New Roman" panose="02020603050405020304" pitchFamily="18" charset="0"/>
                  </a:rPr>
                  <a:t>  </a:t>
                </a:r>
              </a:p>
              <a:p>
                <a:pPr>
                  <a:spcBef>
                    <a:spcPts val="0"/>
                  </a:spcBef>
                  <a:spcAft>
                    <a:spcPts val="0"/>
                  </a:spcAft>
                </a:pPr>
                <a:r>
                  <a:rPr lang="en-US" sz="2400" dirty="0">
                    <a:latin typeface="Times New Roman" panose="02020603050405020304" pitchFamily="18" charset="0"/>
                    <a:cs typeface="Times New Roman" panose="02020603050405020304" pitchFamily="18" charset="0"/>
                  </a:rPr>
                  <a:t>10:	</a:t>
                </a:r>
                <a:r>
                  <a:rPr lang="en-US" sz="2400" b="1" dirty="0">
                    <a:latin typeface="Times New Roman" panose="02020603050405020304" pitchFamily="18" charset="0"/>
                    <a:cs typeface="Times New Roman" panose="02020603050405020304" pitchFamily="18" charset="0"/>
                  </a:rPr>
                  <a:t>else </a:t>
                </a:r>
                <a:r>
                  <a:rPr lang="en-US" sz="2400" dirty="0">
                    <a:latin typeface="Times New Roman" panose="02020603050405020304" pitchFamily="18" charset="0"/>
                    <a:cs typeface="Times New Roman" panose="02020603050405020304" pitchFamily="18" charset="0"/>
                  </a:rPr>
                  <a:t>MFI-backtrack (</a:t>
                </a:r>
                <a:r>
                  <a:rPr lang="en-US" sz="2400" i="1" dirty="0">
                    <a:latin typeface="Times New Roman" panose="02020603050405020304" pitchFamily="18" charset="0"/>
                    <a:cs typeface="Times New Roman" panose="02020603050405020304" pitchFamily="18" charset="0"/>
                  </a:rPr>
                  <a:t>I</a:t>
                </a:r>
                <a:r>
                  <a:rPr lang="en-US" sz="2400" baseline="-25000" dirty="0">
                    <a:latin typeface="Times New Roman" panose="02020603050405020304" pitchFamily="18" charset="0"/>
                    <a:cs typeface="Times New Roman" panose="02020603050405020304" pitchFamily="18" charset="0"/>
                  </a:rPr>
                  <a:t>ℓ+1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C</a:t>
                </a:r>
                <a:r>
                  <a:rPr lang="en-US" sz="2400" baseline="-25000" dirty="0">
                    <a:latin typeface="Times New Roman" panose="02020603050405020304" pitchFamily="18" charset="0"/>
                    <a:cs typeface="Times New Roman" panose="02020603050405020304" pitchFamily="18" charset="0"/>
                  </a:rPr>
                  <a:t>ℓ+1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+1)</a:t>
                </a:r>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822959" y="2674961"/>
                <a:ext cx="7543801" cy="3643952"/>
              </a:xfrm>
              <a:blipFill rotWithShape="0">
                <a:blip r:embed="rId2"/>
                <a:stretch>
                  <a:fillRect l="-1212" t="-2341" b="-5686"/>
                </a:stretch>
              </a:blipFill>
            </p:spPr>
            <p:txBody>
              <a:bodyPr/>
              <a:lstStyle/>
              <a:p>
                <a:r>
                  <a:rPr lang="en-US">
                    <a:noFill/>
                  </a:rPr>
                  <a:t> </a:t>
                </a:r>
              </a:p>
            </p:txBody>
          </p:sp>
        </mc:Fallback>
      </mc:AlternateContent>
      <p:sp>
        <p:nvSpPr>
          <p:cNvPr id="7" name="Content Placeholder 2"/>
          <p:cNvSpPr txBox="1">
            <a:spLocks/>
          </p:cNvSpPr>
          <p:nvPr/>
        </p:nvSpPr>
        <p:spPr>
          <a:xfrm>
            <a:off x="822959" y="1763845"/>
            <a:ext cx="7543801" cy="447317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10000"/>
              </a:lnSpc>
              <a:buClrTx/>
              <a:buFont typeface="Wingdings" panose="05000000000000000000" pitchFamily="2" charset="2"/>
              <a:buChar char="v"/>
            </a:pPr>
            <a:r>
              <a:rPr lang="en-US" sz="2500" dirty="0"/>
              <a:t> </a:t>
            </a:r>
            <a:r>
              <a:rPr lang="en-US" sz="2500" dirty="0" err="1"/>
              <a:t>Để</a:t>
            </a:r>
            <a:r>
              <a:rPr lang="en-US" sz="2500" dirty="0"/>
              <a:t> </a:t>
            </a:r>
            <a:r>
              <a:rPr lang="en-US" sz="2500" dirty="0" err="1"/>
              <a:t>tìm</a:t>
            </a:r>
            <a:r>
              <a:rPr lang="en-US" sz="2500" dirty="0"/>
              <a:t> </a:t>
            </a:r>
            <a:r>
              <a:rPr lang="en-US" sz="2500" dirty="0" err="1"/>
              <a:t>tập</a:t>
            </a:r>
            <a:r>
              <a:rPr lang="en-US" sz="2500" dirty="0"/>
              <a:t> </a:t>
            </a:r>
            <a:r>
              <a:rPr lang="en-US" sz="2500" dirty="0" err="1"/>
              <a:t>phổ</a:t>
            </a:r>
            <a:r>
              <a:rPr lang="en-US" sz="2500" dirty="0"/>
              <a:t> </a:t>
            </a:r>
            <a:r>
              <a:rPr lang="en-US" sz="2500" dirty="0" err="1"/>
              <a:t>biến</a:t>
            </a:r>
            <a:r>
              <a:rPr lang="en-US" sz="2500" dirty="0"/>
              <a:t> </a:t>
            </a:r>
            <a:r>
              <a:rPr lang="en-US" sz="2500" dirty="0" err="1"/>
              <a:t>tối</a:t>
            </a:r>
            <a:r>
              <a:rPr lang="en-US" sz="2500" dirty="0"/>
              <a:t> </a:t>
            </a:r>
            <a:r>
              <a:rPr lang="en-US" sz="2500" dirty="0" err="1"/>
              <a:t>đại</a:t>
            </a:r>
            <a:r>
              <a:rPr lang="en-US" sz="2500" dirty="0"/>
              <a:t>, </a:t>
            </a:r>
            <a:r>
              <a:rPr lang="en-US" sz="2500" dirty="0" err="1"/>
              <a:t>chỉ</a:t>
            </a:r>
            <a:r>
              <a:rPr lang="en-US" sz="2500" dirty="0"/>
              <a:t> </a:t>
            </a:r>
            <a:r>
              <a:rPr lang="en-US" sz="2500" dirty="0" err="1"/>
              <a:t>cần</a:t>
            </a:r>
            <a:r>
              <a:rPr lang="en-US" sz="2500" dirty="0"/>
              <a:t> </a:t>
            </a:r>
            <a:r>
              <a:rPr lang="en-US" sz="2500" dirty="0" err="1"/>
              <a:t>áp</a:t>
            </a:r>
            <a:r>
              <a:rPr lang="en-US" sz="2500" dirty="0"/>
              <a:t> </a:t>
            </a:r>
            <a:r>
              <a:rPr lang="en-US" sz="2500" dirty="0" err="1"/>
              <a:t>dụng</a:t>
            </a:r>
            <a:r>
              <a:rPr lang="en-US" sz="2500" dirty="0"/>
              <a:t> </a:t>
            </a:r>
            <a:r>
              <a:rPr lang="en-US" sz="2500" dirty="0" err="1"/>
              <a:t>điều</a:t>
            </a:r>
            <a:r>
              <a:rPr lang="en-US" sz="2500" dirty="0"/>
              <a:t> </a:t>
            </a:r>
            <a:r>
              <a:rPr lang="en-US" sz="2500" dirty="0" err="1"/>
              <a:t>kiện</a:t>
            </a:r>
            <a:r>
              <a:rPr lang="en-US" sz="2500" dirty="0"/>
              <a:t> </a:t>
            </a:r>
            <a:r>
              <a:rPr lang="en-US" sz="2500" dirty="0" err="1"/>
              <a:t>loại</a:t>
            </a:r>
            <a:r>
              <a:rPr lang="en-US" sz="2500" dirty="0"/>
              <a:t> </a:t>
            </a:r>
            <a:r>
              <a:rPr lang="en-US" sz="2500" dirty="0" err="1"/>
              <a:t>bỏ</a:t>
            </a:r>
            <a:r>
              <a:rPr lang="en-US" sz="2500" dirty="0"/>
              <a:t> </a:t>
            </a:r>
            <a:r>
              <a:rPr lang="en-US" sz="2500" dirty="0" err="1"/>
              <a:t>đi</a:t>
            </a:r>
            <a:r>
              <a:rPr lang="en-US" sz="2500" dirty="0"/>
              <a:t> </a:t>
            </a:r>
            <a:r>
              <a:rPr lang="en-US" sz="2500" dirty="0" err="1"/>
              <a:t>những</a:t>
            </a:r>
            <a:r>
              <a:rPr lang="en-US" sz="2500" dirty="0"/>
              <a:t> </a:t>
            </a:r>
            <a:r>
              <a:rPr lang="en-US" sz="2500" dirty="0" err="1"/>
              <a:t>tập</a:t>
            </a:r>
            <a:r>
              <a:rPr lang="en-US" sz="2500" dirty="0"/>
              <a:t> </a:t>
            </a:r>
            <a:r>
              <a:rPr lang="en-US" sz="2500" dirty="0" err="1"/>
              <a:t>phổ</a:t>
            </a:r>
            <a:r>
              <a:rPr lang="en-US" sz="2500" dirty="0"/>
              <a:t> </a:t>
            </a:r>
            <a:r>
              <a:rPr lang="en-US" sz="2500" dirty="0" err="1"/>
              <a:t>biến</a:t>
            </a:r>
            <a:r>
              <a:rPr lang="en-US" sz="2500" dirty="0"/>
              <a:t> </a:t>
            </a:r>
            <a:r>
              <a:rPr lang="en-US" sz="2500" dirty="0" err="1"/>
              <a:t>không</a:t>
            </a:r>
            <a:r>
              <a:rPr lang="en-US" sz="2500" dirty="0"/>
              <a:t> </a:t>
            </a:r>
            <a:r>
              <a:rPr lang="en-US" sz="2500" dirty="0" err="1"/>
              <a:t>tối</a:t>
            </a:r>
            <a:r>
              <a:rPr lang="en-US" sz="2500" dirty="0"/>
              <a:t> </a:t>
            </a:r>
            <a:r>
              <a:rPr lang="en-US" sz="2500" dirty="0" err="1"/>
              <a:t>đại</a:t>
            </a:r>
            <a:r>
              <a:rPr lang="en-US" sz="2500" dirty="0"/>
              <a:t>.</a:t>
            </a:r>
          </a:p>
        </p:txBody>
      </p:sp>
    </p:spTree>
    <p:extLst>
      <p:ext uri="{BB962C8B-B14F-4D97-AF65-F5344CB8AC3E}">
        <p14:creationId xmlns:p14="http://schemas.microsoft.com/office/powerpoint/2010/main" val="41598350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ontent Placeholder 2"/>
          <p:cNvSpPr txBox="1">
            <a:spLocks/>
          </p:cNvSpPr>
          <p:nvPr/>
        </p:nvSpPr>
        <p:spPr>
          <a:xfrm>
            <a:off x="822959" y="1763846"/>
            <a:ext cx="7543801" cy="93985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10000"/>
              </a:lnSpc>
              <a:buClrTx/>
              <a:buNone/>
            </a:pPr>
            <a:r>
              <a:rPr lang="en-US" sz="2500" dirty="0" err="1"/>
              <a:t>Ví</a:t>
            </a:r>
            <a:r>
              <a:rPr lang="en-US" sz="2500" dirty="0"/>
              <a:t> </a:t>
            </a:r>
            <a:r>
              <a:rPr lang="en-US" sz="2500" dirty="0" err="1"/>
              <a:t>dụ</a:t>
            </a:r>
            <a:r>
              <a:rPr lang="en-US" sz="2500" dirty="0"/>
              <a:t>: </a:t>
            </a:r>
            <a:r>
              <a:rPr lang="en-US" sz="2500" dirty="0" err="1"/>
              <a:t>Đầu</a:t>
            </a:r>
            <a:r>
              <a:rPr lang="en-US" sz="2500" dirty="0"/>
              <a:t> </a:t>
            </a:r>
            <a:r>
              <a:rPr lang="en-US" sz="2500" dirty="0" err="1"/>
              <a:t>tiên</a:t>
            </a:r>
            <a:r>
              <a:rPr lang="en-US" sz="2500" dirty="0"/>
              <a:t> ta </a:t>
            </a:r>
            <a:r>
              <a:rPr lang="en-US" sz="2500" dirty="0" err="1"/>
              <a:t>có</a:t>
            </a:r>
            <a:r>
              <a:rPr lang="en-US" sz="2500" dirty="0"/>
              <a:t> </a:t>
            </a:r>
            <a:r>
              <a:rPr lang="en-US" sz="2500" dirty="0" err="1"/>
              <a:t>các</a:t>
            </a:r>
            <a:r>
              <a:rPr lang="en-US" sz="2500" dirty="0"/>
              <a:t> </a:t>
            </a:r>
            <a:r>
              <a:rPr lang="en-US" sz="2500" dirty="0" err="1"/>
              <a:t>tập</a:t>
            </a:r>
            <a:r>
              <a:rPr lang="en-US" sz="2500" dirty="0"/>
              <a:t> </a:t>
            </a:r>
            <a:r>
              <a:rPr lang="en-US" sz="2500" dirty="0" err="1"/>
              <a:t>khả</a:t>
            </a:r>
            <a:r>
              <a:rPr lang="en-US" sz="2500" dirty="0"/>
              <a:t> </a:t>
            </a:r>
            <a:r>
              <a:rPr lang="en-US" sz="2500" dirty="0" err="1"/>
              <a:t>kết</a:t>
            </a:r>
            <a:r>
              <a:rPr lang="en-US" sz="2500" dirty="0"/>
              <a:t> </a:t>
            </a:r>
            <a:r>
              <a:rPr lang="en-US" sz="2500" dirty="0" err="1"/>
              <a:t>hợp</a:t>
            </a:r>
            <a:r>
              <a:rPr lang="en-US" sz="2500" dirty="0"/>
              <a:t> </a:t>
            </a:r>
            <a:r>
              <a:rPr lang="en-US" sz="2500" dirty="0" err="1"/>
              <a:t>với</a:t>
            </a:r>
            <a:r>
              <a:rPr lang="en-US" sz="2500" dirty="0"/>
              <a:t> </a:t>
            </a:r>
            <a:r>
              <a:rPr lang="en-US" sz="2500" dirty="0" err="1"/>
              <a:t>hạng</a:t>
            </a:r>
            <a:r>
              <a:rPr lang="en-US" sz="2500" dirty="0"/>
              <a:t> </a:t>
            </a:r>
            <a:r>
              <a:rPr lang="en-US" sz="2500" dirty="0" err="1"/>
              <a:t>mục</a:t>
            </a:r>
            <a:r>
              <a:rPr lang="en-US" sz="2500" dirty="0"/>
              <a:t> </a:t>
            </a:r>
            <a:r>
              <a:rPr lang="en-US" sz="2500" dirty="0">
                <a:latin typeface="Times New Roman" panose="02020603050405020304" pitchFamily="18" charset="0"/>
                <a:cs typeface="Times New Roman" panose="02020603050405020304" pitchFamily="18" charset="0"/>
              </a:rPr>
              <a:t>A</a:t>
            </a:r>
            <a:r>
              <a:rPr lang="en-US" sz="2500" dirty="0"/>
              <a:t> </a:t>
            </a:r>
            <a:r>
              <a:rPr lang="en-US" sz="2500" dirty="0" err="1"/>
              <a:t>với</a:t>
            </a:r>
            <a:r>
              <a:rPr lang="en-US" sz="2500" dirty="0"/>
              <a:t> </a:t>
            </a:r>
            <a:r>
              <a:rPr lang="en-US" sz="2500" i="1" dirty="0" err="1">
                <a:latin typeface="Times New Roman" panose="02020603050405020304" pitchFamily="18" charset="0"/>
                <a:cs typeface="Times New Roman" panose="02020603050405020304" pitchFamily="18" charset="0"/>
              </a:rPr>
              <a:t>minsup</a:t>
            </a:r>
            <a:r>
              <a:rPr lang="en-US" sz="2500" dirty="0"/>
              <a:t> = 50%</a:t>
            </a:r>
          </a:p>
        </p:txBody>
      </p:sp>
      <p:sp>
        <p:nvSpPr>
          <p:cNvPr id="11266" name="Slide Number Placeholder 5"/>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25FFB27-5DED-4C88-8A5B-7BD60858C88B}" type="slidenum">
              <a:rPr kumimoji="0" lang="en-US" altLang="zh-TW"/>
              <a:pPr/>
              <a:t>44</a:t>
            </a:fld>
            <a:endParaRPr kumimoji="0" lang="en-US" altLang="zh-TW"/>
          </a:p>
        </p:txBody>
      </p:sp>
      <p:sp>
        <p:nvSpPr>
          <p:cNvPr id="64" name="Title 1"/>
          <p:cNvSpPr txBox="1">
            <a:spLocks/>
          </p:cNvSpPr>
          <p:nvPr/>
        </p:nvSpPr>
        <p:spPr>
          <a:xfrm>
            <a:off x="821708" y="287555"/>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b="1" dirty="0">
                <a:solidFill>
                  <a:schemeClr val="tx1"/>
                </a:solidFill>
              </a:rPr>
              <a:t>4. </a:t>
            </a:r>
            <a:r>
              <a:rPr lang="en-US" b="1" dirty="0" err="1">
                <a:solidFill>
                  <a:schemeClr val="tx1"/>
                </a:solidFill>
              </a:rPr>
              <a:t>Thuật</a:t>
            </a:r>
            <a:r>
              <a:rPr lang="en-US" b="1" dirty="0">
                <a:solidFill>
                  <a:schemeClr val="tx1"/>
                </a:solidFill>
              </a:rPr>
              <a:t> </a:t>
            </a:r>
            <a:r>
              <a:rPr lang="en-US" b="1" dirty="0" err="1">
                <a:solidFill>
                  <a:schemeClr val="tx1"/>
                </a:solidFill>
              </a:rPr>
              <a:t>toán</a:t>
            </a:r>
            <a:r>
              <a:rPr lang="en-US" b="1" dirty="0">
                <a:solidFill>
                  <a:schemeClr val="tx1"/>
                </a:solidFill>
              </a:rPr>
              <a:t> </a:t>
            </a:r>
            <a:r>
              <a:rPr lang="en-US" b="1" dirty="0" err="1">
                <a:solidFill>
                  <a:schemeClr val="tx1"/>
                </a:solidFill>
              </a:rPr>
              <a:t>GenMax</a:t>
            </a:r>
            <a:endParaRPr lang="en-US" b="1" dirty="0">
              <a:solidFill>
                <a:schemeClr val="tx1"/>
              </a:solidFill>
            </a:endParaRPr>
          </a:p>
        </p:txBody>
      </p:sp>
      <mc:AlternateContent xmlns:mc="http://schemas.openxmlformats.org/markup-compatibility/2006" xmlns:a14="http://schemas.microsoft.com/office/drawing/2010/main">
        <mc:Choice Requires="a14">
          <p:sp>
            <p:nvSpPr>
              <p:cNvPr id="35" name="TextBox 34"/>
              <p:cNvSpPr txBox="1"/>
              <p:nvPr/>
            </p:nvSpPr>
            <p:spPr>
              <a:xfrm>
                <a:off x="4435486" y="3435532"/>
                <a:ext cx="2308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435486" y="3435532"/>
                <a:ext cx="230832" cy="276999"/>
              </a:xfrm>
              <a:prstGeom prst="rect">
                <a:avLst/>
              </a:prstGeom>
              <a:blipFill rotWithShape="0">
                <a:blip r:embed="rId2"/>
                <a:stretch>
                  <a:fillRect l="-29730" r="-29730" b="-15556"/>
                </a:stretch>
              </a:blipFill>
            </p:spPr>
            <p:txBody>
              <a:bodyPr/>
              <a:lstStyle/>
              <a:p>
                <a:r>
                  <a:rPr lang="en-US">
                    <a:noFill/>
                  </a:rPr>
                  <a:t> </a:t>
                </a:r>
              </a:p>
            </p:txBody>
          </p:sp>
        </mc:Fallback>
      </mc:AlternateContent>
      <p:sp>
        <p:nvSpPr>
          <p:cNvPr id="36" name="Text Box 3"/>
          <p:cNvSpPr txBox="1">
            <a:spLocks noChangeArrowheads="1"/>
          </p:cNvSpPr>
          <p:nvPr/>
        </p:nvSpPr>
        <p:spPr bwMode="auto">
          <a:xfrm>
            <a:off x="4386663" y="2641178"/>
            <a:ext cx="3449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latin typeface="Times New Roman" panose="02020603050405020304" pitchFamily="18" charset="0"/>
              </a:rPr>
              <a:t>{}</a:t>
            </a:r>
          </a:p>
        </p:txBody>
      </p:sp>
      <p:sp>
        <p:nvSpPr>
          <p:cNvPr id="38" name="Text Box 8"/>
          <p:cNvSpPr txBox="1">
            <a:spLocks noChangeArrowheads="1"/>
          </p:cNvSpPr>
          <p:nvPr/>
        </p:nvSpPr>
        <p:spPr bwMode="auto">
          <a:xfrm>
            <a:off x="444310" y="4144178"/>
            <a:ext cx="4443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AC</a:t>
            </a:r>
          </a:p>
        </p:txBody>
      </p:sp>
      <p:sp>
        <p:nvSpPr>
          <p:cNvPr id="42" name="Line 16"/>
          <p:cNvSpPr>
            <a:spLocks noChangeShapeType="1"/>
          </p:cNvSpPr>
          <p:nvPr/>
        </p:nvSpPr>
        <p:spPr bwMode="auto">
          <a:xfrm>
            <a:off x="4822231" y="3333464"/>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Text Box 58"/>
          <p:cNvSpPr txBox="1">
            <a:spLocks noChangeArrowheads="1"/>
          </p:cNvSpPr>
          <p:nvPr/>
        </p:nvSpPr>
        <p:spPr bwMode="auto">
          <a:xfrm>
            <a:off x="858174" y="3287323"/>
            <a:ext cx="11593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A50021"/>
                </a:solidFill>
              </a:rPr>
              <a:t>A {C,T, W}</a:t>
            </a:r>
          </a:p>
        </p:txBody>
      </p:sp>
      <p:sp>
        <p:nvSpPr>
          <p:cNvPr id="47" name="Text Box 59"/>
          <p:cNvSpPr txBox="1">
            <a:spLocks noChangeArrowheads="1"/>
          </p:cNvSpPr>
          <p:nvPr/>
        </p:nvSpPr>
        <p:spPr bwMode="auto">
          <a:xfrm>
            <a:off x="2714103" y="3318100"/>
            <a:ext cx="1166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3399"/>
                </a:solidFill>
              </a:rPr>
              <a:t>C {D,T, W}</a:t>
            </a:r>
          </a:p>
        </p:txBody>
      </p:sp>
      <p:sp>
        <p:nvSpPr>
          <p:cNvPr id="48" name="Text Box 60"/>
          <p:cNvSpPr txBox="1">
            <a:spLocks noChangeArrowheads="1"/>
          </p:cNvSpPr>
          <p:nvPr/>
        </p:nvSpPr>
        <p:spPr bwMode="auto">
          <a:xfrm>
            <a:off x="4220592" y="3329494"/>
            <a:ext cx="9618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8000"/>
                </a:solidFill>
              </a:rPr>
              <a:t>D {T, W}</a:t>
            </a:r>
          </a:p>
        </p:txBody>
      </p:sp>
      <p:sp>
        <p:nvSpPr>
          <p:cNvPr id="49" name="Text Box 61"/>
          <p:cNvSpPr txBox="1">
            <a:spLocks noChangeArrowheads="1"/>
          </p:cNvSpPr>
          <p:nvPr/>
        </p:nvSpPr>
        <p:spPr bwMode="auto">
          <a:xfrm>
            <a:off x="5749354" y="3288550"/>
            <a:ext cx="7216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FF9900"/>
                </a:solidFill>
              </a:rPr>
              <a:t>T {W}</a:t>
            </a:r>
          </a:p>
        </p:txBody>
      </p:sp>
      <p:sp>
        <p:nvSpPr>
          <p:cNvPr id="50" name="Text Box 62"/>
          <p:cNvSpPr txBox="1">
            <a:spLocks noChangeArrowheads="1"/>
          </p:cNvSpPr>
          <p:nvPr/>
        </p:nvSpPr>
        <p:spPr bwMode="auto">
          <a:xfrm>
            <a:off x="7481317" y="3288550"/>
            <a:ext cx="3786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t>W</a:t>
            </a:r>
          </a:p>
        </p:txBody>
      </p:sp>
      <p:cxnSp>
        <p:nvCxnSpPr>
          <p:cNvPr id="53" name="Straight Arrow Connector 52"/>
          <p:cNvCxnSpPr>
            <a:stCxn id="36" idx="2"/>
            <a:endCxn id="46" idx="0"/>
          </p:cNvCxnSpPr>
          <p:nvPr/>
        </p:nvCxnSpPr>
        <p:spPr>
          <a:xfrm flipH="1">
            <a:off x="1437852" y="2979732"/>
            <a:ext cx="3121294" cy="3075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6" idx="2"/>
            <a:endCxn id="47" idx="0"/>
          </p:cNvCxnSpPr>
          <p:nvPr/>
        </p:nvCxnSpPr>
        <p:spPr>
          <a:xfrm flipH="1">
            <a:off x="3297596" y="2979732"/>
            <a:ext cx="1261550" cy="338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6" idx="2"/>
            <a:endCxn id="48" idx="0"/>
          </p:cNvCxnSpPr>
          <p:nvPr/>
        </p:nvCxnSpPr>
        <p:spPr>
          <a:xfrm>
            <a:off x="4559146" y="2979732"/>
            <a:ext cx="142347" cy="349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6" idx="2"/>
            <a:endCxn id="49" idx="0"/>
          </p:cNvCxnSpPr>
          <p:nvPr/>
        </p:nvCxnSpPr>
        <p:spPr>
          <a:xfrm>
            <a:off x="4559146" y="2979732"/>
            <a:ext cx="1551044" cy="308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6" idx="2"/>
            <a:endCxn id="50" idx="0"/>
          </p:cNvCxnSpPr>
          <p:nvPr/>
        </p:nvCxnSpPr>
        <p:spPr>
          <a:xfrm>
            <a:off x="4559146" y="2979732"/>
            <a:ext cx="3111486" cy="308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6" idx="2"/>
            <a:endCxn id="38" idx="0"/>
          </p:cNvCxnSpPr>
          <p:nvPr/>
        </p:nvCxnSpPr>
        <p:spPr>
          <a:xfrm flipH="1">
            <a:off x="666486" y="3625877"/>
            <a:ext cx="771366" cy="518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974334" y="4633059"/>
                <a:ext cx="2308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a:solidFill>
                    <a:schemeClr val="bg1"/>
                  </a:soli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4974334" y="4633059"/>
                <a:ext cx="230832" cy="276999"/>
              </a:xfrm>
              <a:prstGeom prst="rect">
                <a:avLst/>
              </a:prstGeom>
              <a:blipFill rotWithShape="0">
                <a:blip r:embed="rId3"/>
                <a:stretch>
                  <a:fillRect l="-28947" r="-26316" b="-15556"/>
                </a:stretch>
              </a:blipFill>
            </p:spPr>
            <p:txBody>
              <a:bodyPr/>
              <a:lstStyle/>
              <a:p>
                <a:r>
                  <a:rPr lang="en-US">
                    <a:noFill/>
                  </a:rPr>
                  <a:t> </a:t>
                </a:r>
              </a:p>
            </p:txBody>
          </p:sp>
        </mc:Fallback>
      </mc:AlternateContent>
      <p:sp>
        <p:nvSpPr>
          <p:cNvPr id="103" name="Content Placeholder 2"/>
          <p:cNvSpPr>
            <a:spLocks noGrp="1"/>
          </p:cNvSpPr>
          <p:nvPr>
            <p:ph idx="1"/>
          </p:nvPr>
        </p:nvSpPr>
        <p:spPr>
          <a:xfrm>
            <a:off x="3380669" y="4939918"/>
            <a:ext cx="5459042" cy="1311513"/>
          </a:xfrm>
        </p:spPr>
        <p:txBody>
          <a:bodyPr>
            <a:noAutofit/>
          </a:bodyPr>
          <a:lstStyle/>
          <a:p>
            <a:pPr marL="0" indent="0" algn="just">
              <a:lnSpc>
                <a:spcPct val="110000"/>
              </a:lnSpc>
              <a:spcBef>
                <a:spcPts val="0"/>
              </a:spcBef>
              <a:spcAft>
                <a:spcPts val="0"/>
              </a:spcAft>
              <a:buClrTx/>
              <a:buNone/>
            </a:pPr>
            <a:r>
              <a:rPr lang="en-US" sz="2700" dirty="0"/>
              <a:t>-</a:t>
            </a:r>
            <a:r>
              <a:rPr lang="en-US" sz="2700" dirty="0" err="1"/>
              <a:t>Đầu</a:t>
            </a:r>
            <a:r>
              <a:rPr lang="en-US" sz="2700" dirty="0"/>
              <a:t> </a:t>
            </a:r>
            <a:r>
              <a:rPr lang="en-US" sz="2700" dirty="0" err="1"/>
              <a:t>tiên</a:t>
            </a:r>
            <a:r>
              <a:rPr lang="en-US" sz="2700" dirty="0"/>
              <a:t> </a:t>
            </a:r>
            <a:r>
              <a:rPr lang="en-US" sz="2700" dirty="0" err="1"/>
              <a:t>kết</a:t>
            </a:r>
            <a:r>
              <a:rPr lang="en-US" sz="2700" dirty="0"/>
              <a:t> </a:t>
            </a:r>
            <a:r>
              <a:rPr lang="en-US" sz="2700" dirty="0" err="1"/>
              <a:t>hợp</a:t>
            </a:r>
            <a:r>
              <a:rPr lang="en-US" sz="2700" dirty="0"/>
              <a:t> </a:t>
            </a:r>
            <a:r>
              <a:rPr lang="en-US" sz="2700" b="1" i="1" dirty="0">
                <a:latin typeface="Times New Roman" panose="02020603050405020304" pitchFamily="18" charset="0"/>
                <a:cs typeface="Times New Roman" panose="02020603050405020304" pitchFamily="18" charset="0"/>
              </a:rPr>
              <a:t>A </a:t>
            </a:r>
            <a:r>
              <a:rPr lang="en-US" sz="2700" dirty="0" err="1"/>
              <a:t>lần</a:t>
            </a:r>
            <a:r>
              <a:rPr lang="en-US" sz="2700" dirty="0"/>
              <a:t> </a:t>
            </a:r>
            <a:r>
              <a:rPr lang="en-US" sz="2700" dirty="0" err="1"/>
              <a:t>lượt</a:t>
            </a:r>
            <a:r>
              <a:rPr lang="en-US" sz="2700" dirty="0"/>
              <a:t> </a:t>
            </a:r>
            <a:r>
              <a:rPr lang="en-US" sz="2700" b="1" i="1" dirty="0">
                <a:latin typeface="Times New Roman" panose="02020603050405020304" pitchFamily="18" charset="0"/>
                <a:cs typeface="Times New Roman" panose="02020603050405020304" pitchFamily="18" charset="0"/>
              </a:rPr>
              <a:t>C, T, W</a:t>
            </a:r>
            <a:r>
              <a:rPr lang="en-US" sz="2700" dirty="0">
                <a:latin typeface="Times New Roman" panose="02020603050405020304" pitchFamily="18" charset="0"/>
                <a:cs typeface="Times New Roman" panose="02020603050405020304" pitchFamily="18" charset="0"/>
              </a:rPr>
              <a:t>.</a:t>
            </a:r>
            <a:endParaRPr lang="en-US" sz="2700" b="1" i="1" dirty="0">
              <a:latin typeface="Times New Roman" panose="02020603050405020304" pitchFamily="18" charset="0"/>
              <a:cs typeface="Times New Roman" panose="02020603050405020304" pitchFamily="18" charset="0"/>
            </a:endParaRPr>
          </a:p>
          <a:p>
            <a:pPr marL="0" indent="0" algn="just">
              <a:lnSpc>
                <a:spcPct val="110000"/>
              </a:lnSpc>
              <a:spcBef>
                <a:spcPts val="0"/>
              </a:spcBef>
              <a:spcAft>
                <a:spcPts val="0"/>
              </a:spcAft>
              <a:buClrTx/>
              <a:buNone/>
            </a:pPr>
            <a:r>
              <a:rPr lang="en-US" sz="2700" dirty="0"/>
              <a:t>-</a:t>
            </a:r>
            <a:r>
              <a:rPr lang="en-US" sz="2700" dirty="0" err="1"/>
              <a:t>Tập</a:t>
            </a:r>
            <a:r>
              <a:rPr lang="en-US" sz="2700" dirty="0"/>
              <a:t> </a:t>
            </a:r>
            <a:r>
              <a:rPr lang="en-US" sz="2700" b="1" i="1" dirty="0">
                <a:latin typeface="Times New Roman" panose="02020603050405020304" pitchFamily="18" charset="0"/>
                <a:cs typeface="Times New Roman" panose="02020603050405020304" pitchFamily="18" charset="0"/>
              </a:rPr>
              <a:t>C</a:t>
            </a:r>
            <a:r>
              <a:rPr lang="en-US" sz="2700" b="1" i="1" baseline="-25000" dirty="0">
                <a:latin typeface="Times New Roman" panose="02020603050405020304" pitchFamily="18" charset="0"/>
                <a:cs typeface="Times New Roman" panose="02020603050405020304" pitchFamily="18" charset="0"/>
              </a:rPr>
              <a:t>2</a:t>
            </a:r>
            <a:r>
              <a:rPr lang="en-US" sz="2700" dirty="0"/>
              <a:t> = {</a:t>
            </a:r>
            <a:r>
              <a:rPr lang="en-US" sz="2700" b="1" i="1" dirty="0">
                <a:latin typeface="Times New Roman" panose="02020603050405020304" pitchFamily="18" charset="0"/>
                <a:cs typeface="Times New Roman" panose="02020603050405020304" pitchFamily="18" charset="0"/>
              </a:rPr>
              <a:t>AC, AT, AW</a:t>
            </a:r>
            <a:r>
              <a:rPr lang="en-US" sz="2700" dirty="0"/>
              <a:t>} ≠ Ø</a:t>
            </a:r>
          </a:p>
          <a:p>
            <a:pPr marL="0" indent="0" algn="just">
              <a:lnSpc>
                <a:spcPct val="110000"/>
              </a:lnSpc>
              <a:spcBef>
                <a:spcPts val="0"/>
              </a:spcBef>
              <a:spcAft>
                <a:spcPts val="0"/>
              </a:spcAft>
              <a:buClrTx/>
              <a:buNone/>
            </a:pPr>
            <a:r>
              <a:rPr lang="en-US" sz="2700" dirty="0"/>
              <a:t>-</a:t>
            </a:r>
            <a:r>
              <a:rPr lang="en-US" sz="2700" dirty="0" err="1"/>
              <a:t>Gọi</a:t>
            </a:r>
            <a:r>
              <a:rPr lang="en-US" sz="2700" dirty="0"/>
              <a:t> </a:t>
            </a:r>
            <a:r>
              <a:rPr lang="en-US" sz="2700" dirty="0" err="1"/>
              <a:t>đệ</a:t>
            </a:r>
            <a:r>
              <a:rPr lang="en-US" sz="2700" dirty="0"/>
              <a:t> </a:t>
            </a:r>
            <a:r>
              <a:rPr lang="en-US" sz="2700" dirty="0" err="1"/>
              <a:t>quy</a:t>
            </a:r>
            <a:r>
              <a:rPr lang="en-US" sz="2700" dirty="0"/>
              <a:t> </a:t>
            </a:r>
            <a:r>
              <a:rPr lang="en-US" sz="2700" dirty="0" err="1"/>
              <a:t>hàm</a:t>
            </a:r>
            <a:r>
              <a:rPr lang="en-US" sz="2700" dirty="0"/>
              <a:t> backtrack.</a:t>
            </a:r>
          </a:p>
          <a:p>
            <a:pPr marL="0" indent="0" algn="just">
              <a:lnSpc>
                <a:spcPct val="110000"/>
              </a:lnSpc>
              <a:spcBef>
                <a:spcPts val="0"/>
              </a:spcBef>
              <a:spcAft>
                <a:spcPts val="0"/>
              </a:spcAft>
              <a:buClrTx/>
              <a:buNone/>
            </a:pPr>
            <a:endParaRPr lang="en-US" sz="2700" b="1" i="1" dirty="0">
              <a:latin typeface="Times New Roman" panose="02020603050405020304" pitchFamily="18" charset="0"/>
              <a:cs typeface="Times New Roman" panose="02020603050405020304" pitchFamily="18" charset="0"/>
            </a:endParaRPr>
          </a:p>
        </p:txBody>
      </p:sp>
      <p:sp>
        <p:nvSpPr>
          <p:cNvPr id="115" name="Text Box 8"/>
          <p:cNvSpPr txBox="1">
            <a:spLocks noChangeArrowheads="1"/>
          </p:cNvSpPr>
          <p:nvPr/>
        </p:nvSpPr>
        <p:spPr bwMode="auto">
          <a:xfrm>
            <a:off x="1579206" y="4143199"/>
            <a:ext cx="41017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AT</a:t>
            </a:r>
          </a:p>
        </p:txBody>
      </p:sp>
      <p:cxnSp>
        <p:nvCxnSpPr>
          <p:cNvPr id="116" name="Straight Arrow Connector 115"/>
          <p:cNvCxnSpPr>
            <a:stCxn id="46" idx="2"/>
            <a:endCxn id="115" idx="0"/>
          </p:cNvCxnSpPr>
          <p:nvPr/>
        </p:nvCxnSpPr>
        <p:spPr>
          <a:xfrm>
            <a:off x="1437852" y="3625877"/>
            <a:ext cx="346443" cy="517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 Box 8"/>
          <p:cNvSpPr txBox="1">
            <a:spLocks noChangeArrowheads="1"/>
          </p:cNvSpPr>
          <p:nvPr/>
        </p:nvSpPr>
        <p:spPr bwMode="auto">
          <a:xfrm>
            <a:off x="2635928" y="4143199"/>
            <a:ext cx="48941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AW</a:t>
            </a:r>
          </a:p>
        </p:txBody>
      </p:sp>
      <p:cxnSp>
        <p:nvCxnSpPr>
          <p:cNvPr id="120" name="Straight Arrow Connector 119"/>
          <p:cNvCxnSpPr>
            <a:stCxn id="46" idx="2"/>
            <a:endCxn id="119" idx="0"/>
          </p:cNvCxnSpPr>
          <p:nvPr/>
        </p:nvCxnSpPr>
        <p:spPr>
          <a:xfrm>
            <a:off x="1437852" y="3625877"/>
            <a:ext cx="1442781" cy="517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59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5"/>
                                        </p:tgtEl>
                                        <p:attrNameLst>
                                          <p:attrName>style.visibility</p:attrName>
                                        </p:attrNameLst>
                                      </p:cBhvr>
                                      <p:to>
                                        <p:strVal val="visible"/>
                                      </p:to>
                                    </p:set>
                                    <p:animEffect transition="in" filter="fade">
                                      <p:cBhvr>
                                        <p:cTn id="20" dur="500"/>
                                        <p:tgtEl>
                                          <p:spTgt spid="115"/>
                                        </p:tgtEl>
                                      </p:cBhvr>
                                    </p:animEffect>
                                  </p:childTnLst>
                                </p:cTn>
                              </p:par>
                              <p:par>
                                <p:cTn id="21" presetID="10" presetClass="entr" presetSubtype="0" fill="hold" nodeType="withEffect">
                                  <p:stCondLst>
                                    <p:cond delay="0"/>
                                  </p:stCondLst>
                                  <p:childTnLst>
                                    <p:set>
                                      <p:cBhvr>
                                        <p:cTn id="22" dur="1" fill="hold">
                                          <p:stCondLst>
                                            <p:cond delay="0"/>
                                          </p:stCondLst>
                                        </p:cTn>
                                        <p:tgtEl>
                                          <p:spTgt spid="116"/>
                                        </p:tgtEl>
                                        <p:attrNameLst>
                                          <p:attrName>style.visibility</p:attrName>
                                        </p:attrNameLst>
                                      </p:cBhvr>
                                      <p:to>
                                        <p:strVal val="visible"/>
                                      </p:to>
                                    </p:set>
                                    <p:animEffect transition="in" filter="fade">
                                      <p:cBhvr>
                                        <p:cTn id="23" dur="500"/>
                                        <p:tgtEl>
                                          <p:spTgt spid="1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9"/>
                                        </p:tgtEl>
                                        <p:attrNameLst>
                                          <p:attrName>style.visibility</p:attrName>
                                        </p:attrNameLst>
                                      </p:cBhvr>
                                      <p:to>
                                        <p:strVal val="visible"/>
                                      </p:to>
                                    </p:set>
                                    <p:animEffect transition="in" filter="fade">
                                      <p:cBhvr>
                                        <p:cTn id="28" dur="500"/>
                                        <p:tgtEl>
                                          <p:spTgt spid="119"/>
                                        </p:tgtEl>
                                      </p:cBhvr>
                                    </p:animEffect>
                                  </p:childTnLst>
                                </p:cTn>
                              </p:par>
                              <p:par>
                                <p:cTn id="29" presetID="10" presetClass="entr" presetSubtype="0" fill="hold" nodeType="withEffect">
                                  <p:stCondLst>
                                    <p:cond delay="0"/>
                                  </p:stCondLst>
                                  <p:childTnLst>
                                    <p:set>
                                      <p:cBhvr>
                                        <p:cTn id="30" dur="1" fill="hold">
                                          <p:stCondLst>
                                            <p:cond delay="0"/>
                                          </p:stCondLst>
                                        </p:cTn>
                                        <p:tgtEl>
                                          <p:spTgt spid="120"/>
                                        </p:tgtEl>
                                        <p:attrNameLst>
                                          <p:attrName>style.visibility</p:attrName>
                                        </p:attrNameLst>
                                      </p:cBhvr>
                                      <p:to>
                                        <p:strVal val="visible"/>
                                      </p:to>
                                    </p:set>
                                    <p:animEffect transition="in" filter="fade">
                                      <p:cBhvr>
                                        <p:cTn id="31" dur="500"/>
                                        <p:tgtEl>
                                          <p:spTgt spid="1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3">
                                            <p:txEl>
                                              <p:pRg st="1" end="1"/>
                                            </p:txEl>
                                          </p:spTgt>
                                        </p:tgtEl>
                                        <p:attrNameLst>
                                          <p:attrName>style.visibility</p:attrName>
                                        </p:attrNameLst>
                                      </p:cBhvr>
                                      <p:to>
                                        <p:strVal val="visible"/>
                                      </p:to>
                                    </p:set>
                                    <p:animEffect transition="in" filter="fade">
                                      <p:cBhvr>
                                        <p:cTn id="36" dur="500"/>
                                        <p:tgtEl>
                                          <p:spTgt spid="10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3">
                                            <p:txEl>
                                              <p:pRg st="2" end="2"/>
                                            </p:txEl>
                                          </p:spTgt>
                                        </p:tgtEl>
                                        <p:attrNameLst>
                                          <p:attrName>style.visibility</p:attrName>
                                        </p:attrNameLst>
                                      </p:cBhvr>
                                      <p:to>
                                        <p:strVal val="visible"/>
                                      </p:to>
                                    </p:set>
                                    <p:animEffect transition="in" filter="fade">
                                      <p:cBhvr>
                                        <p:cTn id="41" dur="500"/>
                                        <p:tgtEl>
                                          <p:spTgt spid="1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15" grpId="0"/>
      <p:bldP spid="1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ontent Placeholder 2"/>
          <p:cNvSpPr txBox="1">
            <a:spLocks/>
          </p:cNvSpPr>
          <p:nvPr/>
        </p:nvSpPr>
        <p:spPr>
          <a:xfrm>
            <a:off x="822959" y="1763846"/>
            <a:ext cx="7543801" cy="93985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10000"/>
              </a:lnSpc>
              <a:buClrTx/>
              <a:buNone/>
            </a:pPr>
            <a:r>
              <a:rPr lang="en-US" sz="2500" dirty="0" err="1"/>
              <a:t>Ví</a:t>
            </a:r>
            <a:r>
              <a:rPr lang="en-US" sz="2500" dirty="0"/>
              <a:t> </a:t>
            </a:r>
            <a:r>
              <a:rPr lang="en-US" sz="2500" dirty="0" err="1"/>
              <a:t>dụ</a:t>
            </a:r>
            <a:r>
              <a:rPr lang="en-US" sz="2500" dirty="0"/>
              <a:t>: </a:t>
            </a:r>
            <a:r>
              <a:rPr lang="en-US" sz="2500" dirty="0" err="1"/>
              <a:t>Đầu</a:t>
            </a:r>
            <a:r>
              <a:rPr lang="en-US" sz="2500" dirty="0"/>
              <a:t> </a:t>
            </a:r>
            <a:r>
              <a:rPr lang="en-US" sz="2500" dirty="0" err="1"/>
              <a:t>tiên</a:t>
            </a:r>
            <a:r>
              <a:rPr lang="en-US" sz="2500" dirty="0"/>
              <a:t> ta </a:t>
            </a:r>
            <a:r>
              <a:rPr lang="en-US" sz="2500" dirty="0" err="1"/>
              <a:t>có</a:t>
            </a:r>
            <a:r>
              <a:rPr lang="en-US" sz="2500" dirty="0"/>
              <a:t> </a:t>
            </a:r>
            <a:r>
              <a:rPr lang="en-US" sz="2500" dirty="0" err="1"/>
              <a:t>các</a:t>
            </a:r>
            <a:r>
              <a:rPr lang="en-US" sz="2500" dirty="0"/>
              <a:t> </a:t>
            </a:r>
            <a:r>
              <a:rPr lang="en-US" sz="2500" dirty="0" err="1"/>
              <a:t>tập</a:t>
            </a:r>
            <a:r>
              <a:rPr lang="en-US" sz="2500" dirty="0"/>
              <a:t> </a:t>
            </a:r>
            <a:r>
              <a:rPr lang="en-US" sz="2500" dirty="0" err="1"/>
              <a:t>khả</a:t>
            </a:r>
            <a:r>
              <a:rPr lang="en-US" sz="2500" dirty="0"/>
              <a:t> </a:t>
            </a:r>
            <a:r>
              <a:rPr lang="en-US" sz="2500" dirty="0" err="1"/>
              <a:t>kết</a:t>
            </a:r>
            <a:r>
              <a:rPr lang="en-US" sz="2500" dirty="0"/>
              <a:t> </a:t>
            </a:r>
            <a:r>
              <a:rPr lang="en-US" sz="2500" dirty="0" err="1"/>
              <a:t>hợp</a:t>
            </a:r>
            <a:r>
              <a:rPr lang="en-US" sz="2500" dirty="0"/>
              <a:t> </a:t>
            </a:r>
            <a:r>
              <a:rPr lang="en-US" sz="2500" dirty="0" err="1"/>
              <a:t>với</a:t>
            </a:r>
            <a:r>
              <a:rPr lang="en-US" sz="2500" dirty="0"/>
              <a:t> </a:t>
            </a:r>
            <a:r>
              <a:rPr lang="en-US" sz="2500" dirty="0" err="1"/>
              <a:t>hạng</a:t>
            </a:r>
            <a:r>
              <a:rPr lang="en-US" sz="2500" dirty="0"/>
              <a:t> </a:t>
            </a:r>
            <a:r>
              <a:rPr lang="en-US" sz="2500" dirty="0" err="1"/>
              <a:t>mục</a:t>
            </a:r>
            <a:r>
              <a:rPr lang="en-US" sz="2500" dirty="0"/>
              <a:t> </a:t>
            </a:r>
            <a:r>
              <a:rPr lang="en-US" sz="2500" dirty="0">
                <a:latin typeface="Times New Roman" panose="02020603050405020304" pitchFamily="18" charset="0"/>
                <a:cs typeface="Times New Roman" panose="02020603050405020304" pitchFamily="18" charset="0"/>
              </a:rPr>
              <a:t>A</a:t>
            </a:r>
            <a:r>
              <a:rPr lang="en-US" sz="2500" dirty="0"/>
              <a:t> </a:t>
            </a:r>
            <a:r>
              <a:rPr lang="en-US" sz="2500" dirty="0" err="1"/>
              <a:t>với</a:t>
            </a:r>
            <a:r>
              <a:rPr lang="en-US" sz="2500" dirty="0"/>
              <a:t> </a:t>
            </a:r>
            <a:r>
              <a:rPr lang="en-US" sz="2500" i="1" dirty="0" err="1">
                <a:latin typeface="Times New Roman" panose="02020603050405020304" pitchFamily="18" charset="0"/>
                <a:cs typeface="Times New Roman" panose="02020603050405020304" pitchFamily="18" charset="0"/>
              </a:rPr>
              <a:t>minsup</a:t>
            </a:r>
            <a:r>
              <a:rPr lang="en-US" sz="2500" dirty="0"/>
              <a:t> = 50%</a:t>
            </a:r>
          </a:p>
        </p:txBody>
      </p:sp>
      <p:sp>
        <p:nvSpPr>
          <p:cNvPr id="11266" name="Slide Number Placeholder 5"/>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25FFB27-5DED-4C88-8A5B-7BD60858C88B}" type="slidenum">
              <a:rPr kumimoji="0" lang="en-US" altLang="zh-TW"/>
              <a:pPr/>
              <a:t>45</a:t>
            </a:fld>
            <a:endParaRPr kumimoji="0" lang="en-US" altLang="zh-TW"/>
          </a:p>
        </p:txBody>
      </p:sp>
      <p:sp>
        <p:nvSpPr>
          <p:cNvPr id="64" name="Title 1"/>
          <p:cNvSpPr txBox="1">
            <a:spLocks/>
          </p:cNvSpPr>
          <p:nvPr/>
        </p:nvSpPr>
        <p:spPr>
          <a:xfrm>
            <a:off x="821708" y="287555"/>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b="1" dirty="0">
                <a:solidFill>
                  <a:schemeClr val="tx1"/>
                </a:solidFill>
              </a:rPr>
              <a:t>4. </a:t>
            </a:r>
            <a:r>
              <a:rPr lang="en-US" b="1" dirty="0" err="1">
                <a:solidFill>
                  <a:schemeClr val="tx1"/>
                </a:solidFill>
              </a:rPr>
              <a:t>Thuật</a:t>
            </a:r>
            <a:r>
              <a:rPr lang="en-US" b="1" dirty="0">
                <a:solidFill>
                  <a:schemeClr val="tx1"/>
                </a:solidFill>
              </a:rPr>
              <a:t> </a:t>
            </a:r>
            <a:r>
              <a:rPr lang="en-US" b="1" dirty="0" err="1">
                <a:solidFill>
                  <a:schemeClr val="tx1"/>
                </a:solidFill>
              </a:rPr>
              <a:t>toán</a:t>
            </a:r>
            <a:r>
              <a:rPr lang="en-US" b="1" dirty="0">
                <a:solidFill>
                  <a:schemeClr val="tx1"/>
                </a:solidFill>
              </a:rPr>
              <a:t> </a:t>
            </a:r>
            <a:r>
              <a:rPr lang="en-US" b="1" dirty="0" err="1">
                <a:solidFill>
                  <a:schemeClr val="tx1"/>
                </a:solidFill>
              </a:rPr>
              <a:t>GenMax</a:t>
            </a:r>
            <a:endParaRPr lang="en-US" b="1" dirty="0">
              <a:solidFill>
                <a:schemeClr val="tx1"/>
              </a:solidFill>
            </a:endParaRPr>
          </a:p>
        </p:txBody>
      </p:sp>
      <mc:AlternateContent xmlns:mc="http://schemas.openxmlformats.org/markup-compatibility/2006" xmlns:a14="http://schemas.microsoft.com/office/drawing/2010/main">
        <mc:Choice Requires="a14">
          <p:sp>
            <p:nvSpPr>
              <p:cNvPr id="35" name="TextBox 34"/>
              <p:cNvSpPr txBox="1"/>
              <p:nvPr/>
            </p:nvSpPr>
            <p:spPr>
              <a:xfrm>
                <a:off x="4435486" y="3435532"/>
                <a:ext cx="2308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a:solidFill>
                    <a:schemeClr val="bg1"/>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435486" y="3435532"/>
                <a:ext cx="230832" cy="276999"/>
              </a:xfrm>
              <a:prstGeom prst="rect">
                <a:avLst/>
              </a:prstGeom>
              <a:blipFill rotWithShape="0">
                <a:blip r:embed="rId2"/>
                <a:stretch>
                  <a:fillRect l="-29730" r="-29730" b="-15556"/>
                </a:stretch>
              </a:blipFill>
            </p:spPr>
            <p:txBody>
              <a:bodyPr/>
              <a:lstStyle/>
              <a:p>
                <a:r>
                  <a:rPr lang="en-US">
                    <a:noFill/>
                  </a:rPr>
                  <a:t> </a:t>
                </a:r>
              </a:p>
            </p:txBody>
          </p:sp>
        </mc:Fallback>
      </mc:AlternateContent>
      <p:sp>
        <p:nvSpPr>
          <p:cNvPr id="36" name="Text Box 3"/>
          <p:cNvSpPr txBox="1">
            <a:spLocks noChangeArrowheads="1"/>
          </p:cNvSpPr>
          <p:nvPr/>
        </p:nvSpPr>
        <p:spPr bwMode="auto">
          <a:xfrm>
            <a:off x="4386663" y="2641178"/>
            <a:ext cx="3449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latin typeface="Times New Roman" panose="02020603050405020304" pitchFamily="18" charset="0"/>
              </a:rPr>
              <a:t>{}</a:t>
            </a:r>
          </a:p>
        </p:txBody>
      </p:sp>
      <p:sp>
        <p:nvSpPr>
          <p:cNvPr id="38" name="Text Box 8"/>
          <p:cNvSpPr txBox="1">
            <a:spLocks noChangeArrowheads="1"/>
          </p:cNvSpPr>
          <p:nvPr/>
        </p:nvSpPr>
        <p:spPr bwMode="auto">
          <a:xfrm>
            <a:off x="444310" y="4144178"/>
            <a:ext cx="1223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AC {AT, AW}</a:t>
            </a:r>
          </a:p>
        </p:txBody>
      </p:sp>
      <p:sp>
        <p:nvSpPr>
          <p:cNvPr id="42" name="Line 16"/>
          <p:cNvSpPr>
            <a:spLocks noChangeShapeType="1"/>
          </p:cNvSpPr>
          <p:nvPr/>
        </p:nvSpPr>
        <p:spPr bwMode="auto">
          <a:xfrm>
            <a:off x="4822231" y="3333464"/>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Text Box 58"/>
          <p:cNvSpPr txBox="1">
            <a:spLocks noChangeArrowheads="1"/>
          </p:cNvSpPr>
          <p:nvPr/>
        </p:nvSpPr>
        <p:spPr bwMode="auto">
          <a:xfrm>
            <a:off x="858174" y="3287323"/>
            <a:ext cx="11593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A50021"/>
                </a:solidFill>
              </a:rPr>
              <a:t>A {C,T, W}</a:t>
            </a:r>
          </a:p>
        </p:txBody>
      </p:sp>
      <p:sp>
        <p:nvSpPr>
          <p:cNvPr id="47" name="Text Box 59"/>
          <p:cNvSpPr txBox="1">
            <a:spLocks noChangeArrowheads="1"/>
          </p:cNvSpPr>
          <p:nvPr/>
        </p:nvSpPr>
        <p:spPr bwMode="auto">
          <a:xfrm>
            <a:off x="2714103" y="3318100"/>
            <a:ext cx="1166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3399"/>
                </a:solidFill>
              </a:rPr>
              <a:t>C {D,T, W}</a:t>
            </a:r>
          </a:p>
        </p:txBody>
      </p:sp>
      <p:sp>
        <p:nvSpPr>
          <p:cNvPr id="48" name="Text Box 60"/>
          <p:cNvSpPr txBox="1">
            <a:spLocks noChangeArrowheads="1"/>
          </p:cNvSpPr>
          <p:nvPr/>
        </p:nvSpPr>
        <p:spPr bwMode="auto">
          <a:xfrm>
            <a:off x="4220592" y="3329494"/>
            <a:ext cx="9618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8000"/>
                </a:solidFill>
              </a:rPr>
              <a:t>D {T, W}</a:t>
            </a:r>
          </a:p>
        </p:txBody>
      </p:sp>
      <p:sp>
        <p:nvSpPr>
          <p:cNvPr id="49" name="Text Box 61"/>
          <p:cNvSpPr txBox="1">
            <a:spLocks noChangeArrowheads="1"/>
          </p:cNvSpPr>
          <p:nvPr/>
        </p:nvSpPr>
        <p:spPr bwMode="auto">
          <a:xfrm>
            <a:off x="5749354" y="3288550"/>
            <a:ext cx="7216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FF9900"/>
                </a:solidFill>
              </a:rPr>
              <a:t>T {W}</a:t>
            </a:r>
          </a:p>
        </p:txBody>
      </p:sp>
      <p:sp>
        <p:nvSpPr>
          <p:cNvPr id="50" name="Text Box 62"/>
          <p:cNvSpPr txBox="1">
            <a:spLocks noChangeArrowheads="1"/>
          </p:cNvSpPr>
          <p:nvPr/>
        </p:nvSpPr>
        <p:spPr bwMode="auto">
          <a:xfrm>
            <a:off x="7481317" y="3288550"/>
            <a:ext cx="3786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t>W</a:t>
            </a:r>
          </a:p>
        </p:txBody>
      </p:sp>
      <p:cxnSp>
        <p:nvCxnSpPr>
          <p:cNvPr id="53" name="Straight Arrow Connector 52"/>
          <p:cNvCxnSpPr>
            <a:stCxn id="36" idx="2"/>
            <a:endCxn id="46" idx="0"/>
          </p:cNvCxnSpPr>
          <p:nvPr/>
        </p:nvCxnSpPr>
        <p:spPr>
          <a:xfrm flipH="1">
            <a:off x="1437852" y="2979732"/>
            <a:ext cx="3121294" cy="3075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6" idx="2"/>
            <a:endCxn id="47" idx="0"/>
          </p:cNvCxnSpPr>
          <p:nvPr/>
        </p:nvCxnSpPr>
        <p:spPr>
          <a:xfrm flipH="1">
            <a:off x="3297596" y="2979732"/>
            <a:ext cx="1261550" cy="338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6" idx="2"/>
            <a:endCxn id="48" idx="0"/>
          </p:cNvCxnSpPr>
          <p:nvPr/>
        </p:nvCxnSpPr>
        <p:spPr>
          <a:xfrm>
            <a:off x="4559146" y="2979732"/>
            <a:ext cx="142347" cy="349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6" idx="2"/>
            <a:endCxn id="49" idx="0"/>
          </p:cNvCxnSpPr>
          <p:nvPr/>
        </p:nvCxnSpPr>
        <p:spPr>
          <a:xfrm>
            <a:off x="4559146" y="2979732"/>
            <a:ext cx="1551044" cy="308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6" idx="2"/>
            <a:endCxn id="50" idx="0"/>
          </p:cNvCxnSpPr>
          <p:nvPr/>
        </p:nvCxnSpPr>
        <p:spPr>
          <a:xfrm>
            <a:off x="4559146" y="2979732"/>
            <a:ext cx="3111486" cy="308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6" idx="2"/>
            <a:endCxn id="38" idx="0"/>
          </p:cNvCxnSpPr>
          <p:nvPr/>
        </p:nvCxnSpPr>
        <p:spPr>
          <a:xfrm flipH="1">
            <a:off x="1055984" y="3625877"/>
            <a:ext cx="381868" cy="518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974334" y="4633059"/>
                <a:ext cx="2308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a:solidFill>
                    <a:schemeClr val="bg1"/>
                  </a:solidFill>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4974334" y="4633059"/>
                <a:ext cx="230832" cy="276999"/>
              </a:xfrm>
              <a:prstGeom prst="rect">
                <a:avLst/>
              </a:prstGeom>
              <a:blipFill rotWithShape="0">
                <a:blip r:embed="rId3"/>
                <a:stretch>
                  <a:fillRect l="-28947" r="-26316" b="-15556"/>
                </a:stretch>
              </a:blipFill>
            </p:spPr>
            <p:txBody>
              <a:bodyPr/>
              <a:lstStyle/>
              <a:p>
                <a:r>
                  <a:rPr lang="en-US">
                    <a:noFill/>
                  </a:rPr>
                  <a:t> </a:t>
                </a:r>
              </a:p>
            </p:txBody>
          </p:sp>
        </mc:Fallback>
      </mc:AlternateContent>
      <p:sp>
        <p:nvSpPr>
          <p:cNvPr id="103" name="Content Placeholder 2"/>
          <p:cNvSpPr>
            <a:spLocks noGrp="1"/>
          </p:cNvSpPr>
          <p:nvPr>
            <p:ph idx="1"/>
          </p:nvPr>
        </p:nvSpPr>
        <p:spPr>
          <a:xfrm>
            <a:off x="3380669" y="4939918"/>
            <a:ext cx="5459042" cy="1311513"/>
          </a:xfrm>
        </p:spPr>
        <p:txBody>
          <a:bodyPr>
            <a:noAutofit/>
          </a:bodyPr>
          <a:lstStyle/>
          <a:p>
            <a:pPr marL="0" indent="0" algn="just">
              <a:lnSpc>
                <a:spcPct val="110000"/>
              </a:lnSpc>
              <a:spcBef>
                <a:spcPts val="0"/>
              </a:spcBef>
              <a:spcAft>
                <a:spcPts val="0"/>
              </a:spcAft>
              <a:buClrTx/>
              <a:buNone/>
            </a:pPr>
            <a:r>
              <a:rPr lang="en-US" sz="2700" dirty="0"/>
              <a:t>-</a:t>
            </a:r>
            <a:r>
              <a:rPr lang="en-US" sz="2700" dirty="0" err="1"/>
              <a:t>Tiếp</a:t>
            </a:r>
            <a:r>
              <a:rPr lang="en-US" sz="2700" dirty="0"/>
              <a:t> </a:t>
            </a:r>
            <a:r>
              <a:rPr lang="en-US" sz="2700" dirty="0" err="1"/>
              <a:t>tục</a:t>
            </a:r>
            <a:r>
              <a:rPr lang="en-US" sz="2700" dirty="0"/>
              <a:t> </a:t>
            </a:r>
            <a:r>
              <a:rPr lang="en-US" sz="2700" dirty="0" err="1"/>
              <a:t>kết</a:t>
            </a:r>
            <a:r>
              <a:rPr lang="en-US" sz="2700" dirty="0"/>
              <a:t> </a:t>
            </a:r>
            <a:r>
              <a:rPr lang="en-US" sz="2700" dirty="0" err="1"/>
              <a:t>hợp</a:t>
            </a:r>
            <a:r>
              <a:rPr lang="en-US" sz="2700" dirty="0"/>
              <a:t> </a:t>
            </a:r>
            <a:r>
              <a:rPr lang="en-US" sz="2700" b="1" i="1" dirty="0">
                <a:latin typeface="Times New Roman" panose="02020603050405020304" pitchFamily="18" charset="0"/>
                <a:cs typeface="Times New Roman" panose="02020603050405020304" pitchFamily="18" charset="0"/>
              </a:rPr>
              <a:t>AC</a:t>
            </a:r>
            <a:r>
              <a:rPr lang="en-US" sz="2700" dirty="0"/>
              <a:t> </a:t>
            </a:r>
            <a:r>
              <a:rPr lang="en-US" sz="2700" dirty="0" err="1"/>
              <a:t>với</a:t>
            </a:r>
            <a:r>
              <a:rPr lang="en-US" sz="2700" dirty="0"/>
              <a:t> </a:t>
            </a:r>
            <a:r>
              <a:rPr lang="en-US" sz="2700" b="1" i="1" dirty="0">
                <a:latin typeface="Times New Roman" panose="02020603050405020304" pitchFamily="18" charset="0"/>
                <a:cs typeface="Times New Roman" panose="02020603050405020304" pitchFamily="18" charset="0"/>
              </a:rPr>
              <a:t>AT</a:t>
            </a:r>
            <a:r>
              <a:rPr lang="en-US" sz="2700" dirty="0"/>
              <a:t>, </a:t>
            </a:r>
            <a:r>
              <a:rPr lang="en-US" sz="2700" b="1" i="1" dirty="0">
                <a:latin typeface="Times New Roman" panose="02020603050405020304" pitchFamily="18" charset="0"/>
                <a:cs typeface="Times New Roman" panose="02020603050405020304" pitchFamily="18" charset="0"/>
              </a:rPr>
              <a:t>AW</a:t>
            </a:r>
            <a:r>
              <a:rPr lang="en-US" sz="2700" dirty="0">
                <a:latin typeface="Times New Roman" panose="02020603050405020304" pitchFamily="18" charset="0"/>
                <a:cs typeface="Times New Roman" panose="02020603050405020304" pitchFamily="18" charset="0"/>
              </a:rPr>
              <a:t>.</a:t>
            </a:r>
            <a:endParaRPr lang="en-US" sz="2700" b="1" i="1" dirty="0">
              <a:latin typeface="Times New Roman" panose="02020603050405020304" pitchFamily="18" charset="0"/>
              <a:cs typeface="Times New Roman" panose="02020603050405020304" pitchFamily="18" charset="0"/>
            </a:endParaRPr>
          </a:p>
          <a:p>
            <a:pPr marL="0" indent="0" algn="just">
              <a:lnSpc>
                <a:spcPct val="110000"/>
              </a:lnSpc>
              <a:spcBef>
                <a:spcPts val="0"/>
              </a:spcBef>
              <a:spcAft>
                <a:spcPts val="0"/>
              </a:spcAft>
              <a:buClrTx/>
              <a:buNone/>
            </a:pPr>
            <a:r>
              <a:rPr lang="en-US" sz="2700" dirty="0"/>
              <a:t>-</a:t>
            </a:r>
            <a:r>
              <a:rPr lang="en-US" sz="2700" dirty="0" err="1"/>
              <a:t>Tập</a:t>
            </a:r>
            <a:r>
              <a:rPr lang="en-US" sz="2700" dirty="0"/>
              <a:t> </a:t>
            </a:r>
            <a:r>
              <a:rPr lang="en-US" sz="2700" b="1" i="1" dirty="0">
                <a:latin typeface="Times New Roman" panose="02020603050405020304" pitchFamily="18" charset="0"/>
                <a:cs typeface="Times New Roman" panose="02020603050405020304" pitchFamily="18" charset="0"/>
              </a:rPr>
              <a:t>C</a:t>
            </a:r>
            <a:r>
              <a:rPr lang="en-US" sz="2700" b="1" i="1" baseline="-25000" dirty="0">
                <a:latin typeface="Times New Roman" panose="02020603050405020304" pitchFamily="18" charset="0"/>
                <a:cs typeface="Times New Roman" panose="02020603050405020304" pitchFamily="18" charset="0"/>
              </a:rPr>
              <a:t>3</a:t>
            </a:r>
            <a:r>
              <a:rPr lang="en-US" sz="2700" dirty="0"/>
              <a:t> = {</a:t>
            </a:r>
            <a:r>
              <a:rPr lang="en-US" sz="2700" b="1" i="1" dirty="0">
                <a:latin typeface="Times New Roman" panose="02020603050405020304" pitchFamily="18" charset="0"/>
                <a:cs typeface="Times New Roman" panose="02020603050405020304" pitchFamily="18" charset="0"/>
              </a:rPr>
              <a:t>ACT, ACW</a:t>
            </a:r>
            <a:r>
              <a:rPr lang="en-US" sz="2700" dirty="0"/>
              <a:t>} ≠ Ø</a:t>
            </a:r>
          </a:p>
          <a:p>
            <a:pPr marL="0" indent="0" algn="just">
              <a:lnSpc>
                <a:spcPct val="110000"/>
              </a:lnSpc>
              <a:spcBef>
                <a:spcPts val="0"/>
              </a:spcBef>
              <a:spcAft>
                <a:spcPts val="0"/>
              </a:spcAft>
              <a:buClrTx/>
              <a:buNone/>
            </a:pPr>
            <a:r>
              <a:rPr lang="en-US" sz="2700" dirty="0"/>
              <a:t>-</a:t>
            </a:r>
            <a:r>
              <a:rPr lang="en-US" sz="2700" dirty="0" err="1"/>
              <a:t>Gọi</a:t>
            </a:r>
            <a:r>
              <a:rPr lang="en-US" sz="2700" dirty="0"/>
              <a:t> </a:t>
            </a:r>
            <a:r>
              <a:rPr lang="en-US" sz="2700" dirty="0" err="1"/>
              <a:t>đệ</a:t>
            </a:r>
            <a:r>
              <a:rPr lang="en-US" sz="2700" dirty="0"/>
              <a:t> </a:t>
            </a:r>
            <a:r>
              <a:rPr lang="en-US" sz="2700" dirty="0" err="1"/>
              <a:t>quy</a:t>
            </a:r>
            <a:r>
              <a:rPr lang="en-US" sz="2700" dirty="0"/>
              <a:t> </a:t>
            </a:r>
            <a:r>
              <a:rPr lang="en-US" sz="2700" dirty="0" err="1"/>
              <a:t>hàm</a:t>
            </a:r>
            <a:r>
              <a:rPr lang="en-US" sz="2700" dirty="0"/>
              <a:t> backtrack.</a:t>
            </a:r>
          </a:p>
          <a:p>
            <a:pPr marL="0" indent="0" algn="just">
              <a:lnSpc>
                <a:spcPct val="110000"/>
              </a:lnSpc>
              <a:spcBef>
                <a:spcPts val="0"/>
              </a:spcBef>
              <a:spcAft>
                <a:spcPts val="0"/>
              </a:spcAft>
              <a:buClrTx/>
              <a:buNone/>
            </a:pPr>
            <a:endParaRPr lang="en-US" sz="2700" b="1" i="1" dirty="0">
              <a:latin typeface="Times New Roman" panose="02020603050405020304" pitchFamily="18" charset="0"/>
              <a:cs typeface="Times New Roman" panose="02020603050405020304" pitchFamily="18" charset="0"/>
            </a:endParaRPr>
          </a:p>
        </p:txBody>
      </p:sp>
      <p:sp>
        <p:nvSpPr>
          <p:cNvPr id="115" name="Text Box 8"/>
          <p:cNvSpPr txBox="1">
            <a:spLocks noChangeArrowheads="1"/>
          </p:cNvSpPr>
          <p:nvPr/>
        </p:nvSpPr>
        <p:spPr bwMode="auto">
          <a:xfrm>
            <a:off x="1706382" y="4143199"/>
            <a:ext cx="8908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AT {AW}</a:t>
            </a:r>
          </a:p>
        </p:txBody>
      </p:sp>
      <p:cxnSp>
        <p:nvCxnSpPr>
          <p:cNvPr id="116" name="Straight Arrow Connector 115"/>
          <p:cNvCxnSpPr>
            <a:stCxn id="46" idx="2"/>
            <a:endCxn id="115" idx="0"/>
          </p:cNvCxnSpPr>
          <p:nvPr/>
        </p:nvCxnSpPr>
        <p:spPr>
          <a:xfrm>
            <a:off x="1437852" y="3625877"/>
            <a:ext cx="713941" cy="517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 Box 8"/>
          <p:cNvSpPr txBox="1">
            <a:spLocks noChangeArrowheads="1"/>
          </p:cNvSpPr>
          <p:nvPr/>
        </p:nvSpPr>
        <p:spPr bwMode="auto">
          <a:xfrm>
            <a:off x="2635928" y="4143199"/>
            <a:ext cx="48941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AW</a:t>
            </a:r>
          </a:p>
        </p:txBody>
      </p:sp>
      <p:cxnSp>
        <p:nvCxnSpPr>
          <p:cNvPr id="120" name="Straight Arrow Connector 119"/>
          <p:cNvCxnSpPr>
            <a:stCxn id="46" idx="2"/>
            <a:endCxn id="119" idx="0"/>
          </p:cNvCxnSpPr>
          <p:nvPr/>
        </p:nvCxnSpPr>
        <p:spPr>
          <a:xfrm>
            <a:off x="1437852" y="3625877"/>
            <a:ext cx="1442781" cy="517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 Box 30"/>
          <p:cNvSpPr txBox="1">
            <a:spLocks noChangeArrowheads="1"/>
          </p:cNvSpPr>
          <p:nvPr/>
        </p:nvSpPr>
        <p:spPr bwMode="auto">
          <a:xfrm>
            <a:off x="568870" y="4910058"/>
            <a:ext cx="5533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ACT</a:t>
            </a:r>
          </a:p>
        </p:txBody>
      </p:sp>
      <p:cxnSp>
        <p:nvCxnSpPr>
          <p:cNvPr id="28" name="Straight Arrow Connector 27"/>
          <p:cNvCxnSpPr>
            <a:stCxn id="38" idx="2"/>
            <a:endCxn id="27" idx="0"/>
          </p:cNvCxnSpPr>
          <p:nvPr/>
        </p:nvCxnSpPr>
        <p:spPr>
          <a:xfrm flipH="1">
            <a:off x="845549" y="4451955"/>
            <a:ext cx="210435" cy="458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 Box 30"/>
          <p:cNvSpPr txBox="1">
            <a:spLocks noChangeArrowheads="1"/>
          </p:cNvSpPr>
          <p:nvPr/>
        </p:nvSpPr>
        <p:spPr bwMode="auto">
          <a:xfrm>
            <a:off x="1563590" y="4910057"/>
            <a:ext cx="6142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ACW</a:t>
            </a:r>
          </a:p>
        </p:txBody>
      </p:sp>
      <p:cxnSp>
        <p:nvCxnSpPr>
          <p:cNvPr id="32" name="Straight Arrow Connector 31"/>
          <p:cNvCxnSpPr>
            <a:stCxn id="38" idx="2"/>
            <a:endCxn id="31" idx="0"/>
          </p:cNvCxnSpPr>
          <p:nvPr/>
        </p:nvCxnSpPr>
        <p:spPr>
          <a:xfrm>
            <a:off x="1055984" y="4451955"/>
            <a:ext cx="814742" cy="458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40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3">
                                            <p:txEl>
                                              <p:pRg st="1" end="1"/>
                                            </p:txEl>
                                          </p:spTgt>
                                        </p:tgtEl>
                                        <p:attrNameLst>
                                          <p:attrName>style.visibility</p:attrName>
                                        </p:attrNameLst>
                                      </p:cBhvr>
                                      <p:to>
                                        <p:strVal val="visible"/>
                                      </p:to>
                                    </p:set>
                                    <p:animEffect transition="in" filter="fade">
                                      <p:cBhvr>
                                        <p:cTn id="28" dur="500"/>
                                        <p:tgtEl>
                                          <p:spTgt spid="103">
                                            <p:txEl>
                                              <p:p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03">
                                            <p:txEl>
                                              <p:pRg st="2" end="2"/>
                                            </p:txEl>
                                          </p:spTgt>
                                        </p:tgtEl>
                                        <p:attrNameLst>
                                          <p:attrName>style.visibility</p:attrName>
                                        </p:attrNameLst>
                                      </p:cBhvr>
                                      <p:to>
                                        <p:strVal val="visible"/>
                                      </p:to>
                                    </p:set>
                                    <p:animEffect transition="in" filter="fade">
                                      <p:cBhvr>
                                        <p:cTn id="31" dur="500"/>
                                        <p:tgtEl>
                                          <p:spTgt spid="1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ontent Placeholder 2"/>
          <p:cNvSpPr txBox="1">
            <a:spLocks/>
          </p:cNvSpPr>
          <p:nvPr/>
        </p:nvSpPr>
        <p:spPr>
          <a:xfrm>
            <a:off x="822959" y="1763846"/>
            <a:ext cx="7543801" cy="93985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10000"/>
              </a:lnSpc>
              <a:buClrTx/>
              <a:buNone/>
            </a:pPr>
            <a:r>
              <a:rPr lang="en-US" sz="2500" dirty="0" err="1"/>
              <a:t>Ví</a:t>
            </a:r>
            <a:r>
              <a:rPr lang="en-US" sz="2500" dirty="0"/>
              <a:t> </a:t>
            </a:r>
            <a:r>
              <a:rPr lang="en-US" sz="2500" dirty="0" err="1"/>
              <a:t>dụ</a:t>
            </a:r>
            <a:r>
              <a:rPr lang="en-US" sz="2500" dirty="0"/>
              <a:t>: </a:t>
            </a:r>
            <a:r>
              <a:rPr lang="en-US" sz="2500" dirty="0" err="1"/>
              <a:t>Đầu</a:t>
            </a:r>
            <a:r>
              <a:rPr lang="en-US" sz="2500" dirty="0"/>
              <a:t> </a:t>
            </a:r>
            <a:r>
              <a:rPr lang="en-US" sz="2500" dirty="0" err="1"/>
              <a:t>tiên</a:t>
            </a:r>
            <a:r>
              <a:rPr lang="en-US" sz="2500" dirty="0"/>
              <a:t> ta </a:t>
            </a:r>
            <a:r>
              <a:rPr lang="en-US" sz="2500" dirty="0" err="1"/>
              <a:t>có</a:t>
            </a:r>
            <a:r>
              <a:rPr lang="en-US" sz="2500" dirty="0"/>
              <a:t> </a:t>
            </a:r>
            <a:r>
              <a:rPr lang="en-US" sz="2500" dirty="0" err="1"/>
              <a:t>các</a:t>
            </a:r>
            <a:r>
              <a:rPr lang="en-US" sz="2500" dirty="0"/>
              <a:t> </a:t>
            </a:r>
            <a:r>
              <a:rPr lang="en-US" sz="2500" dirty="0" err="1"/>
              <a:t>tập</a:t>
            </a:r>
            <a:r>
              <a:rPr lang="en-US" sz="2500" dirty="0"/>
              <a:t> </a:t>
            </a:r>
            <a:r>
              <a:rPr lang="en-US" sz="2500" dirty="0" err="1"/>
              <a:t>khả</a:t>
            </a:r>
            <a:r>
              <a:rPr lang="en-US" sz="2500" dirty="0"/>
              <a:t> </a:t>
            </a:r>
            <a:r>
              <a:rPr lang="en-US" sz="2500" dirty="0" err="1"/>
              <a:t>kết</a:t>
            </a:r>
            <a:r>
              <a:rPr lang="en-US" sz="2500" dirty="0"/>
              <a:t> </a:t>
            </a:r>
            <a:r>
              <a:rPr lang="en-US" sz="2500" dirty="0" err="1"/>
              <a:t>hợp</a:t>
            </a:r>
            <a:r>
              <a:rPr lang="en-US" sz="2500" dirty="0"/>
              <a:t> </a:t>
            </a:r>
            <a:r>
              <a:rPr lang="en-US" sz="2500" dirty="0" err="1"/>
              <a:t>với</a:t>
            </a:r>
            <a:r>
              <a:rPr lang="en-US" sz="2500" dirty="0"/>
              <a:t> </a:t>
            </a:r>
            <a:r>
              <a:rPr lang="en-US" sz="2500" dirty="0" err="1"/>
              <a:t>hạng</a:t>
            </a:r>
            <a:r>
              <a:rPr lang="en-US" sz="2500" dirty="0"/>
              <a:t> </a:t>
            </a:r>
            <a:r>
              <a:rPr lang="en-US" sz="2500" dirty="0" err="1"/>
              <a:t>mục</a:t>
            </a:r>
            <a:r>
              <a:rPr lang="en-US" sz="2500" dirty="0"/>
              <a:t> </a:t>
            </a:r>
            <a:r>
              <a:rPr lang="en-US" sz="2500" dirty="0">
                <a:latin typeface="Times New Roman" panose="02020603050405020304" pitchFamily="18" charset="0"/>
                <a:cs typeface="Times New Roman" panose="02020603050405020304" pitchFamily="18" charset="0"/>
              </a:rPr>
              <a:t>A</a:t>
            </a:r>
            <a:r>
              <a:rPr lang="en-US" sz="2500" dirty="0"/>
              <a:t> </a:t>
            </a:r>
            <a:r>
              <a:rPr lang="en-US" sz="2500" dirty="0" err="1"/>
              <a:t>với</a:t>
            </a:r>
            <a:r>
              <a:rPr lang="en-US" sz="2500" dirty="0"/>
              <a:t> </a:t>
            </a:r>
            <a:r>
              <a:rPr lang="en-US" sz="2500" i="1" dirty="0" err="1">
                <a:latin typeface="Times New Roman" panose="02020603050405020304" pitchFamily="18" charset="0"/>
                <a:cs typeface="Times New Roman" panose="02020603050405020304" pitchFamily="18" charset="0"/>
              </a:rPr>
              <a:t>minsup</a:t>
            </a:r>
            <a:r>
              <a:rPr lang="en-US" sz="2500" dirty="0"/>
              <a:t> = 50%</a:t>
            </a:r>
          </a:p>
        </p:txBody>
      </p:sp>
      <p:sp>
        <p:nvSpPr>
          <p:cNvPr id="11266" name="Slide Number Placeholder 5"/>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25FFB27-5DED-4C88-8A5B-7BD60858C88B}" type="slidenum">
              <a:rPr kumimoji="0" lang="en-US" altLang="zh-TW"/>
              <a:pPr/>
              <a:t>46</a:t>
            </a:fld>
            <a:endParaRPr kumimoji="0" lang="en-US" altLang="zh-TW"/>
          </a:p>
        </p:txBody>
      </p:sp>
      <p:sp>
        <p:nvSpPr>
          <p:cNvPr id="64" name="Title 1"/>
          <p:cNvSpPr txBox="1">
            <a:spLocks/>
          </p:cNvSpPr>
          <p:nvPr/>
        </p:nvSpPr>
        <p:spPr>
          <a:xfrm>
            <a:off x="821708" y="287555"/>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b="1" dirty="0">
                <a:solidFill>
                  <a:schemeClr val="tx1"/>
                </a:solidFill>
              </a:rPr>
              <a:t>4. </a:t>
            </a:r>
            <a:r>
              <a:rPr lang="en-US" b="1" dirty="0" err="1">
                <a:solidFill>
                  <a:schemeClr val="tx1"/>
                </a:solidFill>
              </a:rPr>
              <a:t>Thuật</a:t>
            </a:r>
            <a:r>
              <a:rPr lang="en-US" b="1" dirty="0">
                <a:solidFill>
                  <a:schemeClr val="tx1"/>
                </a:solidFill>
              </a:rPr>
              <a:t> </a:t>
            </a:r>
            <a:r>
              <a:rPr lang="en-US" b="1" dirty="0" err="1">
                <a:solidFill>
                  <a:schemeClr val="tx1"/>
                </a:solidFill>
              </a:rPr>
              <a:t>toán</a:t>
            </a:r>
            <a:r>
              <a:rPr lang="en-US" b="1" dirty="0">
                <a:solidFill>
                  <a:schemeClr val="tx1"/>
                </a:solidFill>
              </a:rPr>
              <a:t> </a:t>
            </a:r>
            <a:r>
              <a:rPr lang="en-US" b="1" dirty="0" err="1">
                <a:solidFill>
                  <a:schemeClr val="tx1"/>
                </a:solidFill>
              </a:rPr>
              <a:t>GenMax</a:t>
            </a:r>
            <a:endParaRPr lang="en-US" b="1" dirty="0">
              <a:solidFill>
                <a:schemeClr val="tx1"/>
              </a:solidFill>
            </a:endParaRPr>
          </a:p>
        </p:txBody>
      </p:sp>
      <mc:AlternateContent xmlns:mc="http://schemas.openxmlformats.org/markup-compatibility/2006" xmlns:a14="http://schemas.microsoft.com/office/drawing/2010/main">
        <mc:Choice Requires="a14">
          <p:sp>
            <p:nvSpPr>
              <p:cNvPr id="35" name="TextBox 34"/>
              <p:cNvSpPr txBox="1"/>
              <p:nvPr/>
            </p:nvSpPr>
            <p:spPr>
              <a:xfrm>
                <a:off x="4435486" y="3435532"/>
                <a:ext cx="2308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a:solidFill>
                    <a:schemeClr val="bg1"/>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435486" y="3435532"/>
                <a:ext cx="230832" cy="276999"/>
              </a:xfrm>
              <a:prstGeom prst="rect">
                <a:avLst/>
              </a:prstGeom>
              <a:blipFill rotWithShape="0">
                <a:blip r:embed="rId2"/>
                <a:stretch>
                  <a:fillRect l="-29730" r="-29730" b="-15556"/>
                </a:stretch>
              </a:blipFill>
            </p:spPr>
            <p:txBody>
              <a:bodyPr/>
              <a:lstStyle/>
              <a:p>
                <a:r>
                  <a:rPr lang="en-US">
                    <a:noFill/>
                  </a:rPr>
                  <a:t> </a:t>
                </a:r>
              </a:p>
            </p:txBody>
          </p:sp>
        </mc:Fallback>
      </mc:AlternateContent>
      <p:sp>
        <p:nvSpPr>
          <p:cNvPr id="36" name="Text Box 3"/>
          <p:cNvSpPr txBox="1">
            <a:spLocks noChangeArrowheads="1"/>
          </p:cNvSpPr>
          <p:nvPr/>
        </p:nvSpPr>
        <p:spPr bwMode="auto">
          <a:xfrm>
            <a:off x="4386663" y="2641178"/>
            <a:ext cx="3449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latin typeface="Times New Roman" panose="02020603050405020304" pitchFamily="18" charset="0"/>
              </a:rPr>
              <a:t>{}</a:t>
            </a:r>
          </a:p>
        </p:txBody>
      </p:sp>
      <p:sp>
        <p:nvSpPr>
          <p:cNvPr id="38" name="Text Box 8"/>
          <p:cNvSpPr txBox="1">
            <a:spLocks noChangeArrowheads="1"/>
          </p:cNvSpPr>
          <p:nvPr/>
        </p:nvSpPr>
        <p:spPr bwMode="auto">
          <a:xfrm>
            <a:off x="444310" y="4144178"/>
            <a:ext cx="1223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AC {AT, AW}</a:t>
            </a:r>
          </a:p>
        </p:txBody>
      </p:sp>
      <p:sp>
        <p:nvSpPr>
          <p:cNvPr id="42" name="Line 16"/>
          <p:cNvSpPr>
            <a:spLocks noChangeShapeType="1"/>
          </p:cNvSpPr>
          <p:nvPr/>
        </p:nvSpPr>
        <p:spPr bwMode="auto">
          <a:xfrm>
            <a:off x="4822231" y="3333464"/>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Text Box 58"/>
          <p:cNvSpPr txBox="1">
            <a:spLocks noChangeArrowheads="1"/>
          </p:cNvSpPr>
          <p:nvPr/>
        </p:nvSpPr>
        <p:spPr bwMode="auto">
          <a:xfrm>
            <a:off x="858174" y="3287323"/>
            <a:ext cx="11593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A50021"/>
                </a:solidFill>
              </a:rPr>
              <a:t>A {C,T, W}</a:t>
            </a:r>
          </a:p>
        </p:txBody>
      </p:sp>
      <p:sp>
        <p:nvSpPr>
          <p:cNvPr id="47" name="Text Box 59"/>
          <p:cNvSpPr txBox="1">
            <a:spLocks noChangeArrowheads="1"/>
          </p:cNvSpPr>
          <p:nvPr/>
        </p:nvSpPr>
        <p:spPr bwMode="auto">
          <a:xfrm>
            <a:off x="2714103" y="3318100"/>
            <a:ext cx="1166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3399"/>
                </a:solidFill>
              </a:rPr>
              <a:t>C {D,T, W}</a:t>
            </a:r>
          </a:p>
        </p:txBody>
      </p:sp>
      <p:sp>
        <p:nvSpPr>
          <p:cNvPr id="48" name="Text Box 60"/>
          <p:cNvSpPr txBox="1">
            <a:spLocks noChangeArrowheads="1"/>
          </p:cNvSpPr>
          <p:nvPr/>
        </p:nvSpPr>
        <p:spPr bwMode="auto">
          <a:xfrm>
            <a:off x="4220592" y="3329494"/>
            <a:ext cx="9618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8000"/>
                </a:solidFill>
              </a:rPr>
              <a:t>D {T, W}</a:t>
            </a:r>
          </a:p>
        </p:txBody>
      </p:sp>
      <p:sp>
        <p:nvSpPr>
          <p:cNvPr id="49" name="Text Box 61"/>
          <p:cNvSpPr txBox="1">
            <a:spLocks noChangeArrowheads="1"/>
          </p:cNvSpPr>
          <p:nvPr/>
        </p:nvSpPr>
        <p:spPr bwMode="auto">
          <a:xfrm>
            <a:off x="5749354" y="3288550"/>
            <a:ext cx="7216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FF9900"/>
                </a:solidFill>
              </a:rPr>
              <a:t>T {W}</a:t>
            </a:r>
          </a:p>
        </p:txBody>
      </p:sp>
      <p:sp>
        <p:nvSpPr>
          <p:cNvPr id="50" name="Text Box 62"/>
          <p:cNvSpPr txBox="1">
            <a:spLocks noChangeArrowheads="1"/>
          </p:cNvSpPr>
          <p:nvPr/>
        </p:nvSpPr>
        <p:spPr bwMode="auto">
          <a:xfrm>
            <a:off x="7481317" y="3288550"/>
            <a:ext cx="3786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t>W</a:t>
            </a:r>
          </a:p>
        </p:txBody>
      </p:sp>
      <p:cxnSp>
        <p:nvCxnSpPr>
          <p:cNvPr id="53" name="Straight Arrow Connector 52"/>
          <p:cNvCxnSpPr>
            <a:stCxn id="36" idx="2"/>
            <a:endCxn id="46" idx="0"/>
          </p:cNvCxnSpPr>
          <p:nvPr/>
        </p:nvCxnSpPr>
        <p:spPr>
          <a:xfrm flipH="1">
            <a:off x="1437852" y="2979732"/>
            <a:ext cx="3121294" cy="3075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6" idx="2"/>
            <a:endCxn id="47" idx="0"/>
          </p:cNvCxnSpPr>
          <p:nvPr/>
        </p:nvCxnSpPr>
        <p:spPr>
          <a:xfrm flipH="1">
            <a:off x="3297596" y="2979732"/>
            <a:ext cx="1261550" cy="338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6" idx="2"/>
            <a:endCxn id="48" idx="0"/>
          </p:cNvCxnSpPr>
          <p:nvPr/>
        </p:nvCxnSpPr>
        <p:spPr>
          <a:xfrm>
            <a:off x="4559146" y="2979732"/>
            <a:ext cx="142347" cy="349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6" idx="2"/>
            <a:endCxn id="49" idx="0"/>
          </p:cNvCxnSpPr>
          <p:nvPr/>
        </p:nvCxnSpPr>
        <p:spPr>
          <a:xfrm>
            <a:off x="4559146" y="2979732"/>
            <a:ext cx="1551044" cy="308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6" idx="2"/>
            <a:endCxn id="50" idx="0"/>
          </p:cNvCxnSpPr>
          <p:nvPr/>
        </p:nvCxnSpPr>
        <p:spPr>
          <a:xfrm>
            <a:off x="4559146" y="2979732"/>
            <a:ext cx="3111486" cy="308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6" idx="2"/>
            <a:endCxn id="38" idx="0"/>
          </p:cNvCxnSpPr>
          <p:nvPr/>
        </p:nvCxnSpPr>
        <p:spPr>
          <a:xfrm flipH="1">
            <a:off x="1055984" y="3625877"/>
            <a:ext cx="381868" cy="518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974334" y="4633059"/>
                <a:ext cx="2308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a:solidFill>
                    <a:schemeClr val="bg1"/>
                  </a:solidFill>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4974334" y="4633059"/>
                <a:ext cx="230832" cy="276999"/>
              </a:xfrm>
              <a:prstGeom prst="rect">
                <a:avLst/>
              </a:prstGeom>
              <a:blipFill rotWithShape="0">
                <a:blip r:embed="rId3"/>
                <a:stretch>
                  <a:fillRect l="-28947" r="-26316" b="-15556"/>
                </a:stretch>
              </a:blipFill>
            </p:spPr>
            <p:txBody>
              <a:bodyPr/>
              <a:lstStyle/>
              <a:p>
                <a:r>
                  <a:rPr lang="en-US">
                    <a:noFill/>
                  </a:rPr>
                  <a:t> </a:t>
                </a:r>
              </a:p>
            </p:txBody>
          </p:sp>
        </mc:Fallback>
      </mc:AlternateContent>
      <p:sp>
        <p:nvSpPr>
          <p:cNvPr id="103" name="Content Placeholder 2"/>
          <p:cNvSpPr>
            <a:spLocks noGrp="1"/>
          </p:cNvSpPr>
          <p:nvPr>
            <p:ph idx="1"/>
          </p:nvPr>
        </p:nvSpPr>
        <p:spPr>
          <a:xfrm>
            <a:off x="3380669" y="4939918"/>
            <a:ext cx="5459042" cy="1311513"/>
          </a:xfrm>
        </p:spPr>
        <p:txBody>
          <a:bodyPr>
            <a:noAutofit/>
          </a:bodyPr>
          <a:lstStyle/>
          <a:p>
            <a:pPr marL="0" indent="0" algn="just">
              <a:lnSpc>
                <a:spcPct val="110000"/>
              </a:lnSpc>
              <a:spcBef>
                <a:spcPts val="0"/>
              </a:spcBef>
              <a:spcAft>
                <a:spcPts val="0"/>
              </a:spcAft>
              <a:buClrTx/>
              <a:buNone/>
            </a:pPr>
            <a:r>
              <a:rPr lang="en-US" sz="2700" dirty="0"/>
              <a:t>-</a:t>
            </a:r>
            <a:r>
              <a:rPr lang="en-US" sz="2700" dirty="0" err="1"/>
              <a:t>Tiếp</a:t>
            </a:r>
            <a:r>
              <a:rPr lang="en-US" sz="2700" dirty="0"/>
              <a:t> </a:t>
            </a:r>
            <a:r>
              <a:rPr lang="en-US" sz="2700" dirty="0" err="1"/>
              <a:t>tục</a:t>
            </a:r>
            <a:r>
              <a:rPr lang="en-US" sz="2700" dirty="0"/>
              <a:t> </a:t>
            </a:r>
            <a:r>
              <a:rPr lang="en-US" sz="2700" dirty="0" err="1"/>
              <a:t>kết</a:t>
            </a:r>
            <a:r>
              <a:rPr lang="en-US" sz="2700" dirty="0"/>
              <a:t> </a:t>
            </a:r>
            <a:r>
              <a:rPr lang="en-US" sz="2700" dirty="0" err="1"/>
              <a:t>hợp</a:t>
            </a:r>
            <a:r>
              <a:rPr lang="en-US" sz="2700" dirty="0"/>
              <a:t> </a:t>
            </a:r>
            <a:r>
              <a:rPr lang="en-US" sz="2700" b="1" i="1" dirty="0">
                <a:latin typeface="Times New Roman" panose="02020603050405020304" pitchFamily="18" charset="0"/>
                <a:cs typeface="Times New Roman" panose="02020603050405020304" pitchFamily="18" charset="0"/>
              </a:rPr>
              <a:t>AC</a:t>
            </a:r>
            <a:r>
              <a:rPr lang="en-US" sz="2700" dirty="0"/>
              <a:t> </a:t>
            </a:r>
            <a:r>
              <a:rPr lang="en-US" sz="2700" dirty="0" err="1"/>
              <a:t>với</a:t>
            </a:r>
            <a:r>
              <a:rPr lang="en-US" sz="2700" dirty="0"/>
              <a:t> </a:t>
            </a:r>
            <a:r>
              <a:rPr lang="en-US" sz="2700" b="1" i="1" dirty="0">
                <a:latin typeface="Times New Roman" panose="02020603050405020304" pitchFamily="18" charset="0"/>
                <a:cs typeface="Times New Roman" panose="02020603050405020304" pitchFamily="18" charset="0"/>
              </a:rPr>
              <a:t>AT</a:t>
            </a:r>
            <a:r>
              <a:rPr lang="en-US" sz="2700" dirty="0"/>
              <a:t>, </a:t>
            </a:r>
            <a:r>
              <a:rPr lang="en-US" sz="2700" b="1" i="1" dirty="0">
                <a:latin typeface="Times New Roman" panose="02020603050405020304" pitchFamily="18" charset="0"/>
                <a:cs typeface="Times New Roman" panose="02020603050405020304" pitchFamily="18" charset="0"/>
              </a:rPr>
              <a:t>AW</a:t>
            </a:r>
            <a:r>
              <a:rPr lang="en-US" sz="2700" dirty="0">
                <a:latin typeface="Times New Roman" panose="02020603050405020304" pitchFamily="18" charset="0"/>
                <a:cs typeface="Times New Roman" panose="02020603050405020304" pitchFamily="18" charset="0"/>
              </a:rPr>
              <a:t>.</a:t>
            </a:r>
            <a:endParaRPr lang="en-US" sz="2700" b="1" i="1" dirty="0">
              <a:latin typeface="Times New Roman" panose="02020603050405020304" pitchFamily="18" charset="0"/>
              <a:cs typeface="Times New Roman" panose="02020603050405020304" pitchFamily="18" charset="0"/>
            </a:endParaRPr>
          </a:p>
          <a:p>
            <a:pPr marL="0" indent="0" algn="just">
              <a:lnSpc>
                <a:spcPct val="110000"/>
              </a:lnSpc>
              <a:spcBef>
                <a:spcPts val="0"/>
              </a:spcBef>
              <a:spcAft>
                <a:spcPts val="0"/>
              </a:spcAft>
              <a:buClrTx/>
              <a:buNone/>
            </a:pPr>
            <a:r>
              <a:rPr lang="en-US" sz="2700" dirty="0"/>
              <a:t>-</a:t>
            </a:r>
            <a:r>
              <a:rPr lang="en-US" sz="2700" dirty="0" err="1"/>
              <a:t>Tập</a:t>
            </a:r>
            <a:r>
              <a:rPr lang="en-US" sz="2700" dirty="0"/>
              <a:t> </a:t>
            </a:r>
            <a:r>
              <a:rPr lang="en-US" sz="2700" b="1" i="1" dirty="0">
                <a:latin typeface="Times New Roman" panose="02020603050405020304" pitchFamily="18" charset="0"/>
                <a:cs typeface="Times New Roman" panose="02020603050405020304" pitchFamily="18" charset="0"/>
              </a:rPr>
              <a:t>C</a:t>
            </a:r>
            <a:r>
              <a:rPr lang="en-US" sz="2700" b="1" i="1" baseline="-25000" dirty="0">
                <a:latin typeface="Times New Roman" panose="02020603050405020304" pitchFamily="18" charset="0"/>
                <a:cs typeface="Times New Roman" panose="02020603050405020304" pitchFamily="18" charset="0"/>
              </a:rPr>
              <a:t>3</a:t>
            </a:r>
            <a:r>
              <a:rPr lang="en-US" sz="2700" dirty="0"/>
              <a:t> = {</a:t>
            </a:r>
            <a:r>
              <a:rPr lang="en-US" sz="2700" b="1" i="1" dirty="0">
                <a:latin typeface="Times New Roman" panose="02020603050405020304" pitchFamily="18" charset="0"/>
                <a:cs typeface="Times New Roman" panose="02020603050405020304" pitchFamily="18" charset="0"/>
              </a:rPr>
              <a:t>ACT, ACW</a:t>
            </a:r>
            <a:r>
              <a:rPr lang="en-US" sz="2700" dirty="0"/>
              <a:t>} ≠ Ø</a:t>
            </a:r>
          </a:p>
          <a:p>
            <a:pPr marL="0" indent="0" algn="just">
              <a:lnSpc>
                <a:spcPct val="110000"/>
              </a:lnSpc>
              <a:spcBef>
                <a:spcPts val="0"/>
              </a:spcBef>
              <a:spcAft>
                <a:spcPts val="0"/>
              </a:spcAft>
              <a:buClrTx/>
              <a:buNone/>
            </a:pPr>
            <a:r>
              <a:rPr lang="en-US" sz="2700" dirty="0"/>
              <a:t>-</a:t>
            </a:r>
            <a:r>
              <a:rPr lang="en-US" sz="2700" dirty="0" err="1"/>
              <a:t>Gọi</a:t>
            </a:r>
            <a:r>
              <a:rPr lang="en-US" sz="2700" dirty="0"/>
              <a:t> </a:t>
            </a:r>
            <a:r>
              <a:rPr lang="en-US" sz="2700" dirty="0" err="1"/>
              <a:t>đệ</a:t>
            </a:r>
            <a:r>
              <a:rPr lang="en-US" sz="2700" dirty="0"/>
              <a:t> </a:t>
            </a:r>
            <a:r>
              <a:rPr lang="en-US" sz="2700" dirty="0" err="1"/>
              <a:t>quy</a:t>
            </a:r>
            <a:r>
              <a:rPr lang="en-US" sz="2700" dirty="0"/>
              <a:t> </a:t>
            </a:r>
            <a:r>
              <a:rPr lang="en-US" sz="2700" dirty="0" err="1"/>
              <a:t>hàm</a:t>
            </a:r>
            <a:r>
              <a:rPr lang="en-US" sz="2700" dirty="0"/>
              <a:t> backtrack.</a:t>
            </a:r>
          </a:p>
          <a:p>
            <a:pPr marL="0" indent="0" algn="just">
              <a:lnSpc>
                <a:spcPct val="110000"/>
              </a:lnSpc>
              <a:spcBef>
                <a:spcPts val="0"/>
              </a:spcBef>
              <a:spcAft>
                <a:spcPts val="0"/>
              </a:spcAft>
              <a:buClrTx/>
              <a:buNone/>
            </a:pPr>
            <a:endParaRPr lang="en-US" sz="2700" b="1" i="1" dirty="0">
              <a:latin typeface="Times New Roman" panose="02020603050405020304" pitchFamily="18" charset="0"/>
              <a:cs typeface="Times New Roman" panose="02020603050405020304" pitchFamily="18" charset="0"/>
            </a:endParaRPr>
          </a:p>
        </p:txBody>
      </p:sp>
      <p:sp>
        <p:nvSpPr>
          <p:cNvPr id="115" name="Text Box 8"/>
          <p:cNvSpPr txBox="1">
            <a:spLocks noChangeArrowheads="1"/>
          </p:cNvSpPr>
          <p:nvPr/>
        </p:nvSpPr>
        <p:spPr bwMode="auto">
          <a:xfrm>
            <a:off x="1706382" y="4143199"/>
            <a:ext cx="8908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AT {AW}</a:t>
            </a:r>
          </a:p>
        </p:txBody>
      </p:sp>
      <p:cxnSp>
        <p:nvCxnSpPr>
          <p:cNvPr id="116" name="Straight Arrow Connector 115"/>
          <p:cNvCxnSpPr>
            <a:stCxn id="46" idx="2"/>
            <a:endCxn id="115" idx="0"/>
          </p:cNvCxnSpPr>
          <p:nvPr/>
        </p:nvCxnSpPr>
        <p:spPr>
          <a:xfrm>
            <a:off x="1437852" y="3625877"/>
            <a:ext cx="713941" cy="517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 Box 8"/>
          <p:cNvSpPr txBox="1">
            <a:spLocks noChangeArrowheads="1"/>
          </p:cNvSpPr>
          <p:nvPr/>
        </p:nvSpPr>
        <p:spPr bwMode="auto">
          <a:xfrm>
            <a:off x="2635928" y="4143199"/>
            <a:ext cx="48941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AW</a:t>
            </a:r>
          </a:p>
        </p:txBody>
      </p:sp>
      <p:cxnSp>
        <p:nvCxnSpPr>
          <p:cNvPr id="120" name="Straight Arrow Connector 119"/>
          <p:cNvCxnSpPr>
            <a:stCxn id="46" idx="2"/>
            <a:endCxn id="119" idx="0"/>
          </p:cNvCxnSpPr>
          <p:nvPr/>
        </p:nvCxnSpPr>
        <p:spPr>
          <a:xfrm>
            <a:off x="1437852" y="3625877"/>
            <a:ext cx="1442781" cy="517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 Box 30"/>
          <p:cNvSpPr txBox="1">
            <a:spLocks noChangeArrowheads="1"/>
          </p:cNvSpPr>
          <p:nvPr/>
        </p:nvSpPr>
        <p:spPr bwMode="auto">
          <a:xfrm>
            <a:off x="568870" y="4910058"/>
            <a:ext cx="5533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ACT</a:t>
            </a:r>
          </a:p>
        </p:txBody>
      </p:sp>
      <p:cxnSp>
        <p:nvCxnSpPr>
          <p:cNvPr id="28" name="Straight Arrow Connector 27"/>
          <p:cNvCxnSpPr>
            <a:stCxn id="38" idx="2"/>
            <a:endCxn id="27" idx="0"/>
          </p:cNvCxnSpPr>
          <p:nvPr/>
        </p:nvCxnSpPr>
        <p:spPr>
          <a:xfrm flipH="1">
            <a:off x="845549" y="4451955"/>
            <a:ext cx="210435" cy="458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 Box 30"/>
          <p:cNvSpPr txBox="1">
            <a:spLocks noChangeArrowheads="1"/>
          </p:cNvSpPr>
          <p:nvPr/>
        </p:nvSpPr>
        <p:spPr bwMode="auto">
          <a:xfrm>
            <a:off x="1563590" y="4910057"/>
            <a:ext cx="6142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ACW</a:t>
            </a:r>
          </a:p>
        </p:txBody>
      </p:sp>
      <p:cxnSp>
        <p:nvCxnSpPr>
          <p:cNvPr id="32" name="Straight Arrow Connector 31"/>
          <p:cNvCxnSpPr>
            <a:stCxn id="38" idx="2"/>
            <a:endCxn id="31" idx="0"/>
          </p:cNvCxnSpPr>
          <p:nvPr/>
        </p:nvCxnSpPr>
        <p:spPr>
          <a:xfrm>
            <a:off x="1055984" y="4451955"/>
            <a:ext cx="814742" cy="458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454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ontent Placeholder 2"/>
          <p:cNvSpPr txBox="1">
            <a:spLocks/>
          </p:cNvSpPr>
          <p:nvPr/>
        </p:nvSpPr>
        <p:spPr>
          <a:xfrm>
            <a:off x="822959" y="1763846"/>
            <a:ext cx="7543801" cy="93985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10000"/>
              </a:lnSpc>
              <a:buClrTx/>
              <a:buNone/>
            </a:pPr>
            <a:r>
              <a:rPr lang="en-US" sz="2500" dirty="0" err="1"/>
              <a:t>Ví</a:t>
            </a:r>
            <a:r>
              <a:rPr lang="en-US" sz="2500" dirty="0"/>
              <a:t> </a:t>
            </a:r>
            <a:r>
              <a:rPr lang="en-US" sz="2500" dirty="0" err="1"/>
              <a:t>dụ</a:t>
            </a:r>
            <a:r>
              <a:rPr lang="en-US" sz="2500" dirty="0"/>
              <a:t>: </a:t>
            </a:r>
            <a:r>
              <a:rPr lang="en-US" sz="2500" dirty="0" err="1"/>
              <a:t>Đầu</a:t>
            </a:r>
            <a:r>
              <a:rPr lang="en-US" sz="2500" dirty="0"/>
              <a:t> </a:t>
            </a:r>
            <a:r>
              <a:rPr lang="en-US" sz="2500" dirty="0" err="1"/>
              <a:t>tiên</a:t>
            </a:r>
            <a:r>
              <a:rPr lang="en-US" sz="2500" dirty="0"/>
              <a:t> ta </a:t>
            </a:r>
            <a:r>
              <a:rPr lang="en-US" sz="2500" dirty="0" err="1"/>
              <a:t>có</a:t>
            </a:r>
            <a:r>
              <a:rPr lang="en-US" sz="2500" dirty="0"/>
              <a:t> </a:t>
            </a:r>
            <a:r>
              <a:rPr lang="en-US" sz="2500" dirty="0" err="1"/>
              <a:t>các</a:t>
            </a:r>
            <a:r>
              <a:rPr lang="en-US" sz="2500" dirty="0"/>
              <a:t> </a:t>
            </a:r>
            <a:r>
              <a:rPr lang="en-US" sz="2500" dirty="0" err="1"/>
              <a:t>tập</a:t>
            </a:r>
            <a:r>
              <a:rPr lang="en-US" sz="2500" dirty="0"/>
              <a:t> </a:t>
            </a:r>
            <a:r>
              <a:rPr lang="en-US" sz="2500" dirty="0" err="1"/>
              <a:t>khả</a:t>
            </a:r>
            <a:r>
              <a:rPr lang="en-US" sz="2500" dirty="0"/>
              <a:t> </a:t>
            </a:r>
            <a:r>
              <a:rPr lang="en-US" sz="2500" dirty="0" err="1"/>
              <a:t>kết</a:t>
            </a:r>
            <a:r>
              <a:rPr lang="en-US" sz="2500" dirty="0"/>
              <a:t> </a:t>
            </a:r>
            <a:r>
              <a:rPr lang="en-US" sz="2500" dirty="0" err="1"/>
              <a:t>hợp</a:t>
            </a:r>
            <a:r>
              <a:rPr lang="en-US" sz="2500" dirty="0"/>
              <a:t> </a:t>
            </a:r>
            <a:r>
              <a:rPr lang="en-US" sz="2500" dirty="0" err="1"/>
              <a:t>với</a:t>
            </a:r>
            <a:r>
              <a:rPr lang="en-US" sz="2500" dirty="0"/>
              <a:t> </a:t>
            </a:r>
            <a:r>
              <a:rPr lang="en-US" sz="2500" dirty="0" err="1"/>
              <a:t>hạng</a:t>
            </a:r>
            <a:r>
              <a:rPr lang="en-US" sz="2500" dirty="0"/>
              <a:t> </a:t>
            </a:r>
            <a:r>
              <a:rPr lang="en-US" sz="2500" dirty="0" err="1"/>
              <a:t>mục</a:t>
            </a:r>
            <a:r>
              <a:rPr lang="en-US" sz="2500" dirty="0"/>
              <a:t> </a:t>
            </a:r>
            <a:r>
              <a:rPr lang="en-US" sz="2500" dirty="0">
                <a:latin typeface="Times New Roman" panose="02020603050405020304" pitchFamily="18" charset="0"/>
                <a:cs typeface="Times New Roman" panose="02020603050405020304" pitchFamily="18" charset="0"/>
              </a:rPr>
              <a:t>A</a:t>
            </a:r>
            <a:r>
              <a:rPr lang="en-US" sz="2500" dirty="0"/>
              <a:t> </a:t>
            </a:r>
            <a:r>
              <a:rPr lang="en-US" sz="2500" dirty="0" err="1"/>
              <a:t>với</a:t>
            </a:r>
            <a:r>
              <a:rPr lang="en-US" sz="2500" dirty="0"/>
              <a:t> </a:t>
            </a:r>
            <a:r>
              <a:rPr lang="en-US" sz="2500" i="1" dirty="0" err="1">
                <a:latin typeface="Times New Roman" panose="02020603050405020304" pitchFamily="18" charset="0"/>
                <a:cs typeface="Times New Roman" panose="02020603050405020304" pitchFamily="18" charset="0"/>
              </a:rPr>
              <a:t>minsup</a:t>
            </a:r>
            <a:r>
              <a:rPr lang="en-US" sz="2500" dirty="0"/>
              <a:t> = 50%</a:t>
            </a:r>
          </a:p>
        </p:txBody>
      </p:sp>
      <p:sp>
        <p:nvSpPr>
          <p:cNvPr id="11266" name="Slide Number Placeholder 5"/>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25FFB27-5DED-4C88-8A5B-7BD60858C88B}" type="slidenum">
              <a:rPr kumimoji="0" lang="en-US" altLang="zh-TW"/>
              <a:pPr/>
              <a:t>47</a:t>
            </a:fld>
            <a:endParaRPr kumimoji="0" lang="en-US" altLang="zh-TW"/>
          </a:p>
        </p:txBody>
      </p:sp>
      <p:sp>
        <p:nvSpPr>
          <p:cNvPr id="64" name="Title 1"/>
          <p:cNvSpPr txBox="1">
            <a:spLocks/>
          </p:cNvSpPr>
          <p:nvPr/>
        </p:nvSpPr>
        <p:spPr>
          <a:xfrm>
            <a:off x="821708" y="287555"/>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b="1" dirty="0">
                <a:solidFill>
                  <a:schemeClr val="tx1"/>
                </a:solidFill>
              </a:rPr>
              <a:t>4. </a:t>
            </a:r>
            <a:r>
              <a:rPr lang="en-US" b="1" dirty="0" err="1">
                <a:solidFill>
                  <a:schemeClr val="tx1"/>
                </a:solidFill>
              </a:rPr>
              <a:t>Thuật</a:t>
            </a:r>
            <a:r>
              <a:rPr lang="en-US" b="1" dirty="0">
                <a:solidFill>
                  <a:schemeClr val="tx1"/>
                </a:solidFill>
              </a:rPr>
              <a:t> </a:t>
            </a:r>
            <a:r>
              <a:rPr lang="en-US" b="1" dirty="0" err="1">
                <a:solidFill>
                  <a:schemeClr val="tx1"/>
                </a:solidFill>
              </a:rPr>
              <a:t>toán</a:t>
            </a:r>
            <a:r>
              <a:rPr lang="en-US" b="1" dirty="0">
                <a:solidFill>
                  <a:schemeClr val="tx1"/>
                </a:solidFill>
              </a:rPr>
              <a:t> </a:t>
            </a:r>
            <a:r>
              <a:rPr lang="en-US" b="1" dirty="0" err="1">
                <a:solidFill>
                  <a:schemeClr val="tx1"/>
                </a:solidFill>
              </a:rPr>
              <a:t>GenMax</a:t>
            </a:r>
            <a:endParaRPr lang="en-US" b="1" dirty="0">
              <a:solidFill>
                <a:schemeClr val="tx1"/>
              </a:solidFill>
            </a:endParaRPr>
          </a:p>
        </p:txBody>
      </p:sp>
      <mc:AlternateContent xmlns:mc="http://schemas.openxmlformats.org/markup-compatibility/2006" xmlns:a14="http://schemas.microsoft.com/office/drawing/2010/main">
        <mc:Choice Requires="a14">
          <p:sp>
            <p:nvSpPr>
              <p:cNvPr id="35" name="TextBox 34"/>
              <p:cNvSpPr txBox="1"/>
              <p:nvPr/>
            </p:nvSpPr>
            <p:spPr>
              <a:xfrm>
                <a:off x="4435486" y="3435532"/>
                <a:ext cx="2308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a:solidFill>
                    <a:schemeClr val="bg1"/>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435486" y="3435532"/>
                <a:ext cx="230832" cy="276999"/>
              </a:xfrm>
              <a:prstGeom prst="rect">
                <a:avLst/>
              </a:prstGeom>
              <a:blipFill rotWithShape="0">
                <a:blip r:embed="rId2"/>
                <a:stretch>
                  <a:fillRect l="-29730" r="-29730" b="-15556"/>
                </a:stretch>
              </a:blipFill>
            </p:spPr>
            <p:txBody>
              <a:bodyPr/>
              <a:lstStyle/>
              <a:p>
                <a:r>
                  <a:rPr lang="en-US">
                    <a:noFill/>
                  </a:rPr>
                  <a:t> </a:t>
                </a:r>
              </a:p>
            </p:txBody>
          </p:sp>
        </mc:Fallback>
      </mc:AlternateContent>
      <p:sp>
        <p:nvSpPr>
          <p:cNvPr id="36" name="Text Box 3"/>
          <p:cNvSpPr txBox="1">
            <a:spLocks noChangeArrowheads="1"/>
          </p:cNvSpPr>
          <p:nvPr/>
        </p:nvSpPr>
        <p:spPr bwMode="auto">
          <a:xfrm>
            <a:off x="4386663" y="2641178"/>
            <a:ext cx="3449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latin typeface="Times New Roman" panose="02020603050405020304" pitchFamily="18" charset="0"/>
              </a:rPr>
              <a:t>{}</a:t>
            </a:r>
          </a:p>
        </p:txBody>
      </p:sp>
      <p:sp>
        <p:nvSpPr>
          <p:cNvPr id="38" name="Text Box 8"/>
          <p:cNvSpPr txBox="1">
            <a:spLocks noChangeArrowheads="1"/>
          </p:cNvSpPr>
          <p:nvPr/>
        </p:nvSpPr>
        <p:spPr bwMode="auto">
          <a:xfrm>
            <a:off x="444310" y="4144178"/>
            <a:ext cx="1223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AC {AT, AW}</a:t>
            </a:r>
          </a:p>
        </p:txBody>
      </p:sp>
      <p:sp>
        <p:nvSpPr>
          <p:cNvPr id="42" name="Line 16"/>
          <p:cNvSpPr>
            <a:spLocks noChangeShapeType="1"/>
          </p:cNvSpPr>
          <p:nvPr/>
        </p:nvSpPr>
        <p:spPr bwMode="auto">
          <a:xfrm>
            <a:off x="4822231" y="3333464"/>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Text Box 58"/>
          <p:cNvSpPr txBox="1">
            <a:spLocks noChangeArrowheads="1"/>
          </p:cNvSpPr>
          <p:nvPr/>
        </p:nvSpPr>
        <p:spPr bwMode="auto">
          <a:xfrm>
            <a:off x="858174" y="3287323"/>
            <a:ext cx="11593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A50021"/>
                </a:solidFill>
              </a:rPr>
              <a:t>A {C,T, W}</a:t>
            </a:r>
          </a:p>
        </p:txBody>
      </p:sp>
      <p:sp>
        <p:nvSpPr>
          <p:cNvPr id="47" name="Text Box 59"/>
          <p:cNvSpPr txBox="1">
            <a:spLocks noChangeArrowheads="1"/>
          </p:cNvSpPr>
          <p:nvPr/>
        </p:nvSpPr>
        <p:spPr bwMode="auto">
          <a:xfrm>
            <a:off x="2714103" y="3318100"/>
            <a:ext cx="1166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3399"/>
                </a:solidFill>
              </a:rPr>
              <a:t>C {D,T, W}</a:t>
            </a:r>
          </a:p>
        </p:txBody>
      </p:sp>
      <p:sp>
        <p:nvSpPr>
          <p:cNvPr id="48" name="Text Box 60"/>
          <p:cNvSpPr txBox="1">
            <a:spLocks noChangeArrowheads="1"/>
          </p:cNvSpPr>
          <p:nvPr/>
        </p:nvSpPr>
        <p:spPr bwMode="auto">
          <a:xfrm>
            <a:off x="4220592" y="3329494"/>
            <a:ext cx="9618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8000"/>
                </a:solidFill>
              </a:rPr>
              <a:t>D {T, W}</a:t>
            </a:r>
          </a:p>
        </p:txBody>
      </p:sp>
      <p:sp>
        <p:nvSpPr>
          <p:cNvPr id="49" name="Text Box 61"/>
          <p:cNvSpPr txBox="1">
            <a:spLocks noChangeArrowheads="1"/>
          </p:cNvSpPr>
          <p:nvPr/>
        </p:nvSpPr>
        <p:spPr bwMode="auto">
          <a:xfrm>
            <a:off x="5749354" y="3288550"/>
            <a:ext cx="7216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FF9900"/>
                </a:solidFill>
              </a:rPr>
              <a:t>T {W}</a:t>
            </a:r>
          </a:p>
        </p:txBody>
      </p:sp>
      <p:sp>
        <p:nvSpPr>
          <p:cNvPr id="50" name="Text Box 62"/>
          <p:cNvSpPr txBox="1">
            <a:spLocks noChangeArrowheads="1"/>
          </p:cNvSpPr>
          <p:nvPr/>
        </p:nvSpPr>
        <p:spPr bwMode="auto">
          <a:xfrm>
            <a:off x="7481317" y="3288550"/>
            <a:ext cx="3786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t>W</a:t>
            </a:r>
          </a:p>
        </p:txBody>
      </p:sp>
      <p:cxnSp>
        <p:nvCxnSpPr>
          <p:cNvPr id="53" name="Straight Arrow Connector 52"/>
          <p:cNvCxnSpPr>
            <a:stCxn id="36" idx="2"/>
            <a:endCxn id="46" idx="0"/>
          </p:cNvCxnSpPr>
          <p:nvPr/>
        </p:nvCxnSpPr>
        <p:spPr>
          <a:xfrm flipH="1">
            <a:off x="1437852" y="2979732"/>
            <a:ext cx="3121294" cy="3075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6" idx="2"/>
            <a:endCxn id="47" idx="0"/>
          </p:cNvCxnSpPr>
          <p:nvPr/>
        </p:nvCxnSpPr>
        <p:spPr>
          <a:xfrm flipH="1">
            <a:off x="3297596" y="2979732"/>
            <a:ext cx="1261550" cy="338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6" idx="2"/>
            <a:endCxn id="48" idx="0"/>
          </p:cNvCxnSpPr>
          <p:nvPr/>
        </p:nvCxnSpPr>
        <p:spPr>
          <a:xfrm>
            <a:off x="4559146" y="2979732"/>
            <a:ext cx="142347" cy="349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6" idx="2"/>
            <a:endCxn id="49" idx="0"/>
          </p:cNvCxnSpPr>
          <p:nvPr/>
        </p:nvCxnSpPr>
        <p:spPr>
          <a:xfrm>
            <a:off x="4559146" y="2979732"/>
            <a:ext cx="1551044" cy="308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6" idx="2"/>
            <a:endCxn id="50" idx="0"/>
          </p:cNvCxnSpPr>
          <p:nvPr/>
        </p:nvCxnSpPr>
        <p:spPr>
          <a:xfrm>
            <a:off x="4559146" y="2979732"/>
            <a:ext cx="3111486" cy="308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6" idx="2"/>
            <a:endCxn id="38" idx="0"/>
          </p:cNvCxnSpPr>
          <p:nvPr/>
        </p:nvCxnSpPr>
        <p:spPr>
          <a:xfrm flipH="1">
            <a:off x="1055984" y="3625877"/>
            <a:ext cx="381868" cy="518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974334" y="4633059"/>
                <a:ext cx="2308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a:solidFill>
                    <a:schemeClr val="bg1"/>
                  </a:solidFill>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4974334" y="4633059"/>
                <a:ext cx="230832" cy="276999"/>
              </a:xfrm>
              <a:prstGeom prst="rect">
                <a:avLst/>
              </a:prstGeom>
              <a:blipFill rotWithShape="0">
                <a:blip r:embed="rId3"/>
                <a:stretch>
                  <a:fillRect l="-28947" r="-26316" b="-15556"/>
                </a:stretch>
              </a:blipFill>
            </p:spPr>
            <p:txBody>
              <a:bodyPr/>
              <a:lstStyle/>
              <a:p>
                <a:r>
                  <a:rPr lang="en-US">
                    <a:noFill/>
                  </a:rPr>
                  <a:t> </a:t>
                </a:r>
              </a:p>
            </p:txBody>
          </p:sp>
        </mc:Fallback>
      </mc:AlternateContent>
      <p:sp>
        <p:nvSpPr>
          <p:cNvPr id="103" name="Content Placeholder 2"/>
          <p:cNvSpPr>
            <a:spLocks noGrp="1"/>
          </p:cNvSpPr>
          <p:nvPr>
            <p:ph idx="1"/>
          </p:nvPr>
        </p:nvSpPr>
        <p:spPr>
          <a:xfrm>
            <a:off x="3380669" y="4939918"/>
            <a:ext cx="5459042" cy="1311513"/>
          </a:xfrm>
        </p:spPr>
        <p:txBody>
          <a:bodyPr>
            <a:noAutofit/>
          </a:bodyPr>
          <a:lstStyle/>
          <a:p>
            <a:pPr marL="0" indent="0" algn="just">
              <a:lnSpc>
                <a:spcPct val="110000"/>
              </a:lnSpc>
              <a:spcBef>
                <a:spcPts val="0"/>
              </a:spcBef>
              <a:spcAft>
                <a:spcPts val="0"/>
              </a:spcAft>
              <a:buClrTx/>
              <a:buNone/>
            </a:pPr>
            <a:r>
              <a:rPr lang="en-US" sz="2700" dirty="0"/>
              <a:t>-</a:t>
            </a:r>
            <a:r>
              <a:rPr lang="en-US" sz="2700" dirty="0" err="1"/>
              <a:t>Tập</a:t>
            </a:r>
            <a:r>
              <a:rPr lang="en-US" sz="2700" dirty="0"/>
              <a:t> </a:t>
            </a:r>
            <a:r>
              <a:rPr lang="en-US" sz="2700" b="1" i="1" dirty="0">
                <a:latin typeface="Times New Roman" panose="02020603050405020304" pitchFamily="18" charset="0"/>
                <a:cs typeface="Times New Roman" panose="02020603050405020304" pitchFamily="18" charset="0"/>
              </a:rPr>
              <a:t>C</a:t>
            </a:r>
            <a:r>
              <a:rPr lang="en-US" sz="2700" b="1" i="1" baseline="-25000" dirty="0">
                <a:latin typeface="Times New Roman" panose="02020603050405020304" pitchFamily="18" charset="0"/>
                <a:cs typeface="Times New Roman" panose="02020603050405020304" pitchFamily="18" charset="0"/>
              </a:rPr>
              <a:t>5</a:t>
            </a:r>
            <a:r>
              <a:rPr lang="en-US" sz="2700" dirty="0"/>
              <a:t> = Ø</a:t>
            </a:r>
          </a:p>
          <a:p>
            <a:pPr marL="0" indent="0" algn="just">
              <a:lnSpc>
                <a:spcPct val="110000"/>
              </a:lnSpc>
              <a:spcBef>
                <a:spcPts val="0"/>
              </a:spcBef>
              <a:spcAft>
                <a:spcPts val="0"/>
              </a:spcAft>
              <a:buClrTx/>
              <a:buNone/>
            </a:pPr>
            <a:r>
              <a:rPr lang="en-US" sz="2700" dirty="0"/>
              <a:t>-Ta </a:t>
            </a:r>
            <a:r>
              <a:rPr lang="en-US" sz="2700" dirty="0" err="1"/>
              <a:t>thêm</a:t>
            </a:r>
            <a:r>
              <a:rPr lang="en-US" sz="2700" dirty="0"/>
              <a:t> </a:t>
            </a:r>
            <a:r>
              <a:rPr lang="en-US" sz="2700" b="1" i="1" dirty="0">
                <a:latin typeface="Times New Roman" panose="02020603050405020304" pitchFamily="18" charset="0"/>
                <a:cs typeface="Times New Roman" panose="02020603050405020304" pitchFamily="18" charset="0"/>
              </a:rPr>
              <a:t>ACTW</a:t>
            </a:r>
            <a:r>
              <a:rPr lang="en-US" sz="2700" dirty="0"/>
              <a:t> </a:t>
            </a:r>
            <a:r>
              <a:rPr lang="en-US" sz="2700" dirty="0" err="1"/>
              <a:t>vào</a:t>
            </a:r>
            <a:r>
              <a:rPr lang="en-US" sz="2700" dirty="0"/>
              <a:t> </a:t>
            </a:r>
            <a:r>
              <a:rPr lang="en-US" sz="2700" dirty="0" err="1"/>
              <a:t>tập</a:t>
            </a:r>
            <a:r>
              <a:rPr lang="en-US" sz="2700" dirty="0"/>
              <a:t> </a:t>
            </a:r>
            <a:r>
              <a:rPr lang="en-US" sz="2700" dirty="0" err="1"/>
              <a:t>phổ</a:t>
            </a:r>
            <a:r>
              <a:rPr lang="en-US" sz="2700" dirty="0"/>
              <a:t> </a:t>
            </a:r>
            <a:r>
              <a:rPr lang="en-US" sz="2700" dirty="0" err="1"/>
              <a:t>biến</a:t>
            </a:r>
            <a:r>
              <a:rPr lang="en-US" sz="2700" dirty="0"/>
              <a:t> </a:t>
            </a:r>
            <a:r>
              <a:rPr lang="en-US" sz="2700" dirty="0" err="1"/>
              <a:t>tối</a:t>
            </a:r>
            <a:r>
              <a:rPr lang="en-US" sz="2700" dirty="0"/>
              <a:t> </a:t>
            </a:r>
            <a:r>
              <a:rPr lang="en-US" sz="2700" dirty="0" err="1"/>
              <a:t>đại</a:t>
            </a:r>
            <a:r>
              <a:rPr lang="en-US" sz="2700" dirty="0"/>
              <a:t>.</a:t>
            </a:r>
          </a:p>
          <a:p>
            <a:pPr marL="0" indent="0" algn="just">
              <a:lnSpc>
                <a:spcPct val="110000"/>
              </a:lnSpc>
              <a:spcBef>
                <a:spcPts val="0"/>
              </a:spcBef>
              <a:spcAft>
                <a:spcPts val="0"/>
              </a:spcAft>
              <a:buClrTx/>
              <a:buNone/>
            </a:pPr>
            <a:endParaRPr lang="en-US" sz="2700" b="1" i="1" dirty="0">
              <a:latin typeface="Times New Roman" panose="02020603050405020304" pitchFamily="18" charset="0"/>
              <a:cs typeface="Times New Roman" panose="02020603050405020304" pitchFamily="18" charset="0"/>
            </a:endParaRPr>
          </a:p>
        </p:txBody>
      </p:sp>
      <p:sp>
        <p:nvSpPr>
          <p:cNvPr id="115" name="Text Box 8"/>
          <p:cNvSpPr txBox="1">
            <a:spLocks noChangeArrowheads="1"/>
          </p:cNvSpPr>
          <p:nvPr/>
        </p:nvSpPr>
        <p:spPr bwMode="auto">
          <a:xfrm>
            <a:off x="1706382" y="4143199"/>
            <a:ext cx="8908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AT {AW}</a:t>
            </a:r>
          </a:p>
        </p:txBody>
      </p:sp>
      <p:cxnSp>
        <p:nvCxnSpPr>
          <p:cNvPr id="116" name="Straight Arrow Connector 115"/>
          <p:cNvCxnSpPr>
            <a:stCxn id="46" idx="2"/>
            <a:endCxn id="115" idx="0"/>
          </p:cNvCxnSpPr>
          <p:nvPr/>
        </p:nvCxnSpPr>
        <p:spPr>
          <a:xfrm>
            <a:off x="1437852" y="3625877"/>
            <a:ext cx="713941" cy="517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 Box 8"/>
          <p:cNvSpPr txBox="1">
            <a:spLocks noChangeArrowheads="1"/>
          </p:cNvSpPr>
          <p:nvPr/>
        </p:nvSpPr>
        <p:spPr bwMode="auto">
          <a:xfrm>
            <a:off x="2635928" y="4143199"/>
            <a:ext cx="48941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AW</a:t>
            </a:r>
          </a:p>
        </p:txBody>
      </p:sp>
      <p:cxnSp>
        <p:nvCxnSpPr>
          <p:cNvPr id="120" name="Straight Arrow Connector 119"/>
          <p:cNvCxnSpPr>
            <a:stCxn id="46" idx="2"/>
            <a:endCxn id="119" idx="0"/>
          </p:cNvCxnSpPr>
          <p:nvPr/>
        </p:nvCxnSpPr>
        <p:spPr>
          <a:xfrm>
            <a:off x="1437852" y="3625877"/>
            <a:ext cx="1442781" cy="517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 Box 30"/>
          <p:cNvSpPr txBox="1">
            <a:spLocks noChangeArrowheads="1"/>
          </p:cNvSpPr>
          <p:nvPr/>
        </p:nvSpPr>
        <p:spPr bwMode="auto">
          <a:xfrm>
            <a:off x="568870" y="4910058"/>
            <a:ext cx="117371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ACT {ACW}</a:t>
            </a:r>
          </a:p>
        </p:txBody>
      </p:sp>
      <p:cxnSp>
        <p:nvCxnSpPr>
          <p:cNvPr id="28" name="Straight Arrow Connector 27"/>
          <p:cNvCxnSpPr>
            <a:stCxn id="38" idx="2"/>
            <a:endCxn id="27" idx="0"/>
          </p:cNvCxnSpPr>
          <p:nvPr/>
        </p:nvCxnSpPr>
        <p:spPr>
          <a:xfrm>
            <a:off x="1055984" y="4451955"/>
            <a:ext cx="99746" cy="458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 Box 30"/>
          <p:cNvSpPr txBox="1">
            <a:spLocks noChangeArrowheads="1"/>
          </p:cNvSpPr>
          <p:nvPr/>
        </p:nvSpPr>
        <p:spPr bwMode="auto">
          <a:xfrm>
            <a:off x="2021657" y="4910057"/>
            <a:ext cx="6142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ACW</a:t>
            </a:r>
          </a:p>
        </p:txBody>
      </p:sp>
      <p:cxnSp>
        <p:nvCxnSpPr>
          <p:cNvPr id="32" name="Straight Arrow Connector 31"/>
          <p:cNvCxnSpPr>
            <a:stCxn id="38" idx="2"/>
            <a:endCxn id="31" idx="0"/>
          </p:cNvCxnSpPr>
          <p:nvPr/>
        </p:nvCxnSpPr>
        <p:spPr>
          <a:xfrm>
            <a:off x="1055984" y="4451955"/>
            <a:ext cx="1272809" cy="458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 Box 5"/>
          <p:cNvSpPr txBox="1">
            <a:spLocks noChangeArrowheads="1"/>
          </p:cNvSpPr>
          <p:nvPr/>
        </p:nvSpPr>
        <p:spPr bwMode="auto">
          <a:xfrm>
            <a:off x="858174" y="568805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6600"/>
                </a:solidFill>
              </a:rPr>
              <a:t>ACTW</a:t>
            </a:r>
          </a:p>
        </p:txBody>
      </p:sp>
      <p:cxnSp>
        <p:nvCxnSpPr>
          <p:cNvPr id="33" name="Straight Arrow Connector 32"/>
          <p:cNvCxnSpPr>
            <a:stCxn id="27" idx="2"/>
            <a:endCxn id="30" idx="0"/>
          </p:cNvCxnSpPr>
          <p:nvPr/>
        </p:nvCxnSpPr>
        <p:spPr>
          <a:xfrm>
            <a:off x="1155730" y="5217835"/>
            <a:ext cx="64082" cy="4702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27" idx="3"/>
          </p:cNvCxnSpPr>
          <p:nvPr/>
        </p:nvCxnSpPr>
        <p:spPr>
          <a:xfrm>
            <a:off x="568870" y="5052856"/>
            <a:ext cx="1173719" cy="110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38" idx="3"/>
          </p:cNvCxnSpPr>
          <p:nvPr/>
        </p:nvCxnSpPr>
        <p:spPr>
          <a:xfrm flipV="1">
            <a:off x="429245" y="4298067"/>
            <a:ext cx="1238413" cy="36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46" idx="3"/>
          </p:cNvCxnSpPr>
          <p:nvPr/>
        </p:nvCxnSpPr>
        <p:spPr>
          <a:xfrm>
            <a:off x="905827" y="3430121"/>
            <a:ext cx="1111703" cy="26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65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3">
                                            <p:txEl>
                                              <p:pRg st="0" end="0"/>
                                            </p:txEl>
                                          </p:spTgt>
                                        </p:tgtEl>
                                        <p:attrNameLst>
                                          <p:attrName>style.visibility</p:attrName>
                                        </p:attrNameLst>
                                      </p:cBhvr>
                                      <p:to>
                                        <p:strVal val="visible"/>
                                      </p:to>
                                    </p:set>
                                    <p:animEffect transition="in" filter="fade">
                                      <p:cBhvr>
                                        <p:cTn id="15" dur="500"/>
                                        <p:tgtEl>
                                          <p:spTgt spid="10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
                                            <p:txEl>
                                              <p:pRg st="1" end="1"/>
                                            </p:txEl>
                                          </p:spTgt>
                                        </p:tgtEl>
                                        <p:attrNameLst>
                                          <p:attrName>style.visibility</p:attrName>
                                        </p:attrNameLst>
                                      </p:cBhvr>
                                      <p:to>
                                        <p:strVal val="visible"/>
                                      </p:to>
                                    </p:set>
                                    <p:animEffect transition="in" filter="fade">
                                      <p:cBhvr>
                                        <p:cTn id="20" dur="500"/>
                                        <p:tgtEl>
                                          <p:spTgt spid="10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ontent Placeholder 2"/>
          <p:cNvSpPr txBox="1">
            <a:spLocks/>
          </p:cNvSpPr>
          <p:nvPr/>
        </p:nvSpPr>
        <p:spPr>
          <a:xfrm>
            <a:off x="822959" y="1763846"/>
            <a:ext cx="7543801" cy="93985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10000"/>
              </a:lnSpc>
              <a:buClrTx/>
              <a:buNone/>
            </a:pPr>
            <a:r>
              <a:rPr lang="en-US" sz="2500" dirty="0" err="1"/>
              <a:t>Ví</a:t>
            </a:r>
            <a:r>
              <a:rPr lang="en-US" sz="2500" dirty="0"/>
              <a:t> </a:t>
            </a:r>
            <a:r>
              <a:rPr lang="en-US" sz="2500" dirty="0" err="1"/>
              <a:t>dụ</a:t>
            </a:r>
            <a:r>
              <a:rPr lang="en-US" sz="2500" dirty="0"/>
              <a:t>: </a:t>
            </a:r>
            <a:r>
              <a:rPr lang="en-US" sz="2500" dirty="0" err="1"/>
              <a:t>Đầu</a:t>
            </a:r>
            <a:r>
              <a:rPr lang="en-US" sz="2500" dirty="0"/>
              <a:t> </a:t>
            </a:r>
            <a:r>
              <a:rPr lang="en-US" sz="2500" dirty="0" err="1"/>
              <a:t>tiên</a:t>
            </a:r>
            <a:r>
              <a:rPr lang="en-US" sz="2500" dirty="0"/>
              <a:t> ta </a:t>
            </a:r>
            <a:r>
              <a:rPr lang="en-US" sz="2500" dirty="0" err="1"/>
              <a:t>có</a:t>
            </a:r>
            <a:r>
              <a:rPr lang="en-US" sz="2500" dirty="0"/>
              <a:t> </a:t>
            </a:r>
            <a:r>
              <a:rPr lang="en-US" sz="2500" dirty="0" err="1"/>
              <a:t>các</a:t>
            </a:r>
            <a:r>
              <a:rPr lang="en-US" sz="2500" dirty="0"/>
              <a:t> </a:t>
            </a:r>
            <a:r>
              <a:rPr lang="en-US" sz="2500" dirty="0" err="1"/>
              <a:t>tập</a:t>
            </a:r>
            <a:r>
              <a:rPr lang="en-US" sz="2500" dirty="0"/>
              <a:t> </a:t>
            </a:r>
            <a:r>
              <a:rPr lang="en-US" sz="2500" dirty="0" err="1"/>
              <a:t>khả</a:t>
            </a:r>
            <a:r>
              <a:rPr lang="en-US" sz="2500" dirty="0"/>
              <a:t> </a:t>
            </a:r>
            <a:r>
              <a:rPr lang="en-US" sz="2500" dirty="0" err="1"/>
              <a:t>kết</a:t>
            </a:r>
            <a:r>
              <a:rPr lang="en-US" sz="2500" dirty="0"/>
              <a:t> </a:t>
            </a:r>
            <a:r>
              <a:rPr lang="en-US" sz="2500" dirty="0" err="1"/>
              <a:t>hợp</a:t>
            </a:r>
            <a:r>
              <a:rPr lang="en-US" sz="2500" dirty="0"/>
              <a:t> </a:t>
            </a:r>
            <a:r>
              <a:rPr lang="en-US" sz="2500" dirty="0" err="1"/>
              <a:t>với</a:t>
            </a:r>
            <a:r>
              <a:rPr lang="en-US" sz="2500" dirty="0"/>
              <a:t> </a:t>
            </a:r>
            <a:r>
              <a:rPr lang="en-US" sz="2500" dirty="0" err="1"/>
              <a:t>hạng</a:t>
            </a:r>
            <a:r>
              <a:rPr lang="en-US" sz="2500" dirty="0"/>
              <a:t> </a:t>
            </a:r>
            <a:r>
              <a:rPr lang="en-US" sz="2500" dirty="0" err="1"/>
              <a:t>mục</a:t>
            </a:r>
            <a:r>
              <a:rPr lang="en-US" sz="2500" dirty="0"/>
              <a:t> </a:t>
            </a:r>
            <a:r>
              <a:rPr lang="en-US" sz="2500" dirty="0">
                <a:latin typeface="Times New Roman" panose="02020603050405020304" pitchFamily="18" charset="0"/>
                <a:cs typeface="Times New Roman" panose="02020603050405020304" pitchFamily="18" charset="0"/>
              </a:rPr>
              <a:t>A</a:t>
            </a:r>
            <a:r>
              <a:rPr lang="en-US" sz="2500" dirty="0"/>
              <a:t> </a:t>
            </a:r>
            <a:r>
              <a:rPr lang="en-US" sz="2500" dirty="0" err="1"/>
              <a:t>với</a:t>
            </a:r>
            <a:r>
              <a:rPr lang="en-US" sz="2500" dirty="0"/>
              <a:t> </a:t>
            </a:r>
            <a:r>
              <a:rPr lang="en-US" sz="2500" i="1" dirty="0" err="1">
                <a:latin typeface="Times New Roman" panose="02020603050405020304" pitchFamily="18" charset="0"/>
                <a:cs typeface="Times New Roman" panose="02020603050405020304" pitchFamily="18" charset="0"/>
              </a:rPr>
              <a:t>minsup</a:t>
            </a:r>
            <a:r>
              <a:rPr lang="en-US" sz="2500" dirty="0"/>
              <a:t> = 50%</a:t>
            </a:r>
          </a:p>
        </p:txBody>
      </p:sp>
      <p:sp>
        <p:nvSpPr>
          <p:cNvPr id="11266" name="Slide Number Placeholder 5"/>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25FFB27-5DED-4C88-8A5B-7BD60858C88B}" type="slidenum">
              <a:rPr kumimoji="0" lang="en-US" altLang="zh-TW"/>
              <a:pPr/>
              <a:t>48</a:t>
            </a:fld>
            <a:endParaRPr kumimoji="0" lang="en-US" altLang="zh-TW"/>
          </a:p>
        </p:txBody>
      </p:sp>
      <p:sp>
        <p:nvSpPr>
          <p:cNvPr id="64" name="Title 1"/>
          <p:cNvSpPr txBox="1">
            <a:spLocks/>
          </p:cNvSpPr>
          <p:nvPr/>
        </p:nvSpPr>
        <p:spPr>
          <a:xfrm>
            <a:off x="821708" y="287555"/>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b="1" dirty="0">
                <a:solidFill>
                  <a:schemeClr val="tx1"/>
                </a:solidFill>
              </a:rPr>
              <a:t>4. </a:t>
            </a:r>
            <a:r>
              <a:rPr lang="en-US" b="1" dirty="0" err="1">
                <a:solidFill>
                  <a:schemeClr val="tx1"/>
                </a:solidFill>
              </a:rPr>
              <a:t>Thuật</a:t>
            </a:r>
            <a:r>
              <a:rPr lang="en-US" b="1" dirty="0">
                <a:solidFill>
                  <a:schemeClr val="tx1"/>
                </a:solidFill>
              </a:rPr>
              <a:t> </a:t>
            </a:r>
            <a:r>
              <a:rPr lang="en-US" b="1" dirty="0" err="1">
                <a:solidFill>
                  <a:schemeClr val="tx1"/>
                </a:solidFill>
              </a:rPr>
              <a:t>toán</a:t>
            </a:r>
            <a:r>
              <a:rPr lang="en-US" b="1" dirty="0">
                <a:solidFill>
                  <a:schemeClr val="tx1"/>
                </a:solidFill>
              </a:rPr>
              <a:t> </a:t>
            </a:r>
            <a:r>
              <a:rPr lang="en-US" b="1" dirty="0" err="1">
                <a:solidFill>
                  <a:schemeClr val="tx1"/>
                </a:solidFill>
              </a:rPr>
              <a:t>GenMax</a:t>
            </a:r>
            <a:endParaRPr lang="en-US" b="1" dirty="0">
              <a:solidFill>
                <a:schemeClr val="tx1"/>
              </a:solidFill>
            </a:endParaRPr>
          </a:p>
        </p:txBody>
      </p:sp>
      <mc:AlternateContent xmlns:mc="http://schemas.openxmlformats.org/markup-compatibility/2006" xmlns:a14="http://schemas.microsoft.com/office/drawing/2010/main">
        <mc:Choice Requires="a14">
          <p:sp>
            <p:nvSpPr>
              <p:cNvPr id="35" name="TextBox 34"/>
              <p:cNvSpPr txBox="1"/>
              <p:nvPr/>
            </p:nvSpPr>
            <p:spPr>
              <a:xfrm>
                <a:off x="4435486" y="3435532"/>
                <a:ext cx="2308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a:solidFill>
                    <a:schemeClr val="bg1"/>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435486" y="3435532"/>
                <a:ext cx="230832" cy="276999"/>
              </a:xfrm>
              <a:prstGeom prst="rect">
                <a:avLst/>
              </a:prstGeom>
              <a:blipFill rotWithShape="0">
                <a:blip r:embed="rId2"/>
                <a:stretch>
                  <a:fillRect l="-29730" r="-29730" b="-15556"/>
                </a:stretch>
              </a:blipFill>
            </p:spPr>
            <p:txBody>
              <a:bodyPr/>
              <a:lstStyle/>
              <a:p>
                <a:r>
                  <a:rPr lang="en-US">
                    <a:noFill/>
                  </a:rPr>
                  <a:t> </a:t>
                </a:r>
              </a:p>
            </p:txBody>
          </p:sp>
        </mc:Fallback>
      </mc:AlternateContent>
      <p:sp>
        <p:nvSpPr>
          <p:cNvPr id="36" name="Text Box 3"/>
          <p:cNvSpPr txBox="1">
            <a:spLocks noChangeArrowheads="1"/>
          </p:cNvSpPr>
          <p:nvPr/>
        </p:nvSpPr>
        <p:spPr bwMode="auto">
          <a:xfrm>
            <a:off x="4386663" y="2641178"/>
            <a:ext cx="3449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latin typeface="Times New Roman" panose="02020603050405020304" pitchFamily="18" charset="0"/>
              </a:rPr>
              <a:t>{}</a:t>
            </a:r>
          </a:p>
        </p:txBody>
      </p:sp>
      <p:sp>
        <p:nvSpPr>
          <p:cNvPr id="38" name="Text Box 8"/>
          <p:cNvSpPr txBox="1">
            <a:spLocks noChangeArrowheads="1"/>
          </p:cNvSpPr>
          <p:nvPr/>
        </p:nvSpPr>
        <p:spPr bwMode="auto">
          <a:xfrm>
            <a:off x="444310" y="4144178"/>
            <a:ext cx="1223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AC {AT, AW}</a:t>
            </a:r>
          </a:p>
        </p:txBody>
      </p:sp>
      <p:sp>
        <p:nvSpPr>
          <p:cNvPr id="42" name="Line 16"/>
          <p:cNvSpPr>
            <a:spLocks noChangeShapeType="1"/>
          </p:cNvSpPr>
          <p:nvPr/>
        </p:nvSpPr>
        <p:spPr bwMode="auto">
          <a:xfrm>
            <a:off x="4822231" y="3333464"/>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Text Box 58"/>
          <p:cNvSpPr txBox="1">
            <a:spLocks noChangeArrowheads="1"/>
          </p:cNvSpPr>
          <p:nvPr/>
        </p:nvSpPr>
        <p:spPr bwMode="auto">
          <a:xfrm>
            <a:off x="858174" y="3287323"/>
            <a:ext cx="11593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A50021"/>
                </a:solidFill>
              </a:rPr>
              <a:t>A {C,T, W}</a:t>
            </a:r>
          </a:p>
        </p:txBody>
      </p:sp>
      <p:sp>
        <p:nvSpPr>
          <p:cNvPr id="47" name="Text Box 59"/>
          <p:cNvSpPr txBox="1">
            <a:spLocks noChangeArrowheads="1"/>
          </p:cNvSpPr>
          <p:nvPr/>
        </p:nvSpPr>
        <p:spPr bwMode="auto">
          <a:xfrm>
            <a:off x="2714103" y="3318100"/>
            <a:ext cx="1166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3399"/>
                </a:solidFill>
              </a:rPr>
              <a:t>C {D,T, W}</a:t>
            </a:r>
          </a:p>
        </p:txBody>
      </p:sp>
      <p:sp>
        <p:nvSpPr>
          <p:cNvPr id="48" name="Text Box 60"/>
          <p:cNvSpPr txBox="1">
            <a:spLocks noChangeArrowheads="1"/>
          </p:cNvSpPr>
          <p:nvPr/>
        </p:nvSpPr>
        <p:spPr bwMode="auto">
          <a:xfrm>
            <a:off x="4220592" y="3329494"/>
            <a:ext cx="9618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8000"/>
                </a:solidFill>
              </a:rPr>
              <a:t>D {T, W}</a:t>
            </a:r>
          </a:p>
        </p:txBody>
      </p:sp>
      <p:sp>
        <p:nvSpPr>
          <p:cNvPr id="49" name="Text Box 61"/>
          <p:cNvSpPr txBox="1">
            <a:spLocks noChangeArrowheads="1"/>
          </p:cNvSpPr>
          <p:nvPr/>
        </p:nvSpPr>
        <p:spPr bwMode="auto">
          <a:xfrm>
            <a:off x="5749354" y="3288550"/>
            <a:ext cx="7216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FF9900"/>
                </a:solidFill>
              </a:rPr>
              <a:t>T {W}</a:t>
            </a:r>
          </a:p>
        </p:txBody>
      </p:sp>
      <p:sp>
        <p:nvSpPr>
          <p:cNvPr id="50" name="Text Box 62"/>
          <p:cNvSpPr txBox="1">
            <a:spLocks noChangeArrowheads="1"/>
          </p:cNvSpPr>
          <p:nvPr/>
        </p:nvSpPr>
        <p:spPr bwMode="auto">
          <a:xfrm>
            <a:off x="7481317" y="3288550"/>
            <a:ext cx="3786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t>W</a:t>
            </a:r>
          </a:p>
        </p:txBody>
      </p:sp>
      <p:cxnSp>
        <p:nvCxnSpPr>
          <p:cNvPr id="53" name="Straight Arrow Connector 52"/>
          <p:cNvCxnSpPr>
            <a:stCxn id="36" idx="2"/>
            <a:endCxn id="46" idx="0"/>
          </p:cNvCxnSpPr>
          <p:nvPr/>
        </p:nvCxnSpPr>
        <p:spPr>
          <a:xfrm flipH="1">
            <a:off x="1437852" y="2979732"/>
            <a:ext cx="3121294" cy="3075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6" idx="2"/>
            <a:endCxn id="47" idx="0"/>
          </p:cNvCxnSpPr>
          <p:nvPr/>
        </p:nvCxnSpPr>
        <p:spPr>
          <a:xfrm flipH="1">
            <a:off x="3297596" y="2979732"/>
            <a:ext cx="1261550" cy="338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6" idx="2"/>
            <a:endCxn id="48" idx="0"/>
          </p:cNvCxnSpPr>
          <p:nvPr/>
        </p:nvCxnSpPr>
        <p:spPr>
          <a:xfrm>
            <a:off x="4559146" y="2979732"/>
            <a:ext cx="142347" cy="349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6" idx="2"/>
            <a:endCxn id="49" idx="0"/>
          </p:cNvCxnSpPr>
          <p:nvPr/>
        </p:nvCxnSpPr>
        <p:spPr>
          <a:xfrm>
            <a:off x="4559146" y="2979732"/>
            <a:ext cx="1551044" cy="308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6" idx="2"/>
            <a:endCxn id="50" idx="0"/>
          </p:cNvCxnSpPr>
          <p:nvPr/>
        </p:nvCxnSpPr>
        <p:spPr>
          <a:xfrm>
            <a:off x="4559146" y="2979732"/>
            <a:ext cx="3111486" cy="308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6" idx="2"/>
            <a:endCxn id="38" idx="0"/>
          </p:cNvCxnSpPr>
          <p:nvPr/>
        </p:nvCxnSpPr>
        <p:spPr>
          <a:xfrm flipH="1">
            <a:off x="1055984" y="3625877"/>
            <a:ext cx="381868" cy="518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974334" y="4633059"/>
                <a:ext cx="2308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a:solidFill>
                    <a:schemeClr val="bg1"/>
                  </a:solidFill>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4974334" y="4633059"/>
                <a:ext cx="230832" cy="276999"/>
              </a:xfrm>
              <a:prstGeom prst="rect">
                <a:avLst/>
              </a:prstGeom>
              <a:blipFill rotWithShape="0">
                <a:blip r:embed="rId3"/>
                <a:stretch>
                  <a:fillRect l="-28947" r="-26316" b="-15556"/>
                </a:stretch>
              </a:blipFill>
            </p:spPr>
            <p:txBody>
              <a:bodyPr/>
              <a:lstStyle/>
              <a:p>
                <a:r>
                  <a:rPr lang="en-US">
                    <a:noFill/>
                  </a:rPr>
                  <a:t> </a:t>
                </a:r>
              </a:p>
            </p:txBody>
          </p:sp>
        </mc:Fallback>
      </mc:AlternateContent>
      <p:sp>
        <p:nvSpPr>
          <p:cNvPr id="103" name="Content Placeholder 2"/>
          <p:cNvSpPr>
            <a:spLocks noGrp="1"/>
          </p:cNvSpPr>
          <p:nvPr>
            <p:ph idx="1"/>
          </p:nvPr>
        </p:nvSpPr>
        <p:spPr>
          <a:xfrm>
            <a:off x="3380669" y="4939918"/>
            <a:ext cx="5459042" cy="1311513"/>
          </a:xfrm>
        </p:spPr>
        <p:txBody>
          <a:bodyPr>
            <a:noAutofit/>
          </a:bodyPr>
          <a:lstStyle/>
          <a:p>
            <a:pPr marL="0" indent="0" algn="just">
              <a:lnSpc>
                <a:spcPct val="110000"/>
              </a:lnSpc>
              <a:spcBef>
                <a:spcPts val="0"/>
              </a:spcBef>
              <a:spcAft>
                <a:spcPts val="0"/>
              </a:spcAft>
              <a:buClrTx/>
              <a:buNone/>
            </a:pPr>
            <a:r>
              <a:rPr lang="en-US" sz="2700" dirty="0"/>
              <a:t>-</a:t>
            </a:r>
            <a:r>
              <a:rPr lang="en-US" sz="2700" dirty="0" err="1"/>
              <a:t>Vòng</a:t>
            </a:r>
            <a:r>
              <a:rPr lang="en-US" sz="2700" dirty="0"/>
              <a:t> </a:t>
            </a:r>
            <a:r>
              <a:rPr lang="en-US" sz="2700" dirty="0" err="1"/>
              <a:t>lại</a:t>
            </a:r>
            <a:r>
              <a:rPr lang="en-US" sz="2700" dirty="0"/>
              <a:t> </a:t>
            </a:r>
            <a:r>
              <a:rPr lang="en-US" sz="2700" dirty="0" err="1"/>
              <a:t>tập</a:t>
            </a:r>
            <a:r>
              <a:rPr lang="en-US" sz="2700" dirty="0"/>
              <a:t> </a:t>
            </a:r>
            <a:r>
              <a:rPr lang="en-US" sz="2700" b="1" i="1" dirty="0">
                <a:latin typeface="Times New Roman" panose="02020603050405020304" pitchFamily="18" charset="0"/>
                <a:cs typeface="Times New Roman" panose="02020603050405020304" pitchFamily="18" charset="0"/>
              </a:rPr>
              <a:t>ACW</a:t>
            </a:r>
          </a:p>
          <a:p>
            <a:pPr marL="0" indent="0" algn="just">
              <a:lnSpc>
                <a:spcPct val="110000"/>
              </a:lnSpc>
              <a:spcBef>
                <a:spcPts val="0"/>
              </a:spcBef>
              <a:spcAft>
                <a:spcPts val="0"/>
              </a:spcAft>
              <a:buClrTx/>
              <a:buNone/>
            </a:pPr>
            <a:r>
              <a:rPr lang="en-US" sz="2700" dirty="0"/>
              <a:t>-</a:t>
            </a:r>
            <a:r>
              <a:rPr lang="en-US" sz="2700" dirty="0" err="1"/>
              <a:t>Tập</a:t>
            </a:r>
            <a:r>
              <a:rPr lang="en-US" sz="2700" dirty="0"/>
              <a:t> </a:t>
            </a:r>
            <a:r>
              <a:rPr lang="en-US" sz="2700" b="1" i="1" dirty="0">
                <a:latin typeface="Times New Roman" panose="02020603050405020304" pitchFamily="18" charset="0"/>
                <a:cs typeface="Times New Roman" panose="02020603050405020304" pitchFamily="18" charset="0"/>
              </a:rPr>
              <a:t>C</a:t>
            </a:r>
            <a:r>
              <a:rPr lang="en-US" sz="2700" b="1" i="1" baseline="-25000" dirty="0">
                <a:latin typeface="Times New Roman" panose="02020603050405020304" pitchFamily="18" charset="0"/>
                <a:cs typeface="Times New Roman" panose="02020603050405020304" pitchFamily="18" charset="0"/>
              </a:rPr>
              <a:t>4</a:t>
            </a:r>
            <a:r>
              <a:rPr lang="en-US" sz="2700" dirty="0"/>
              <a:t> = Ø</a:t>
            </a:r>
          </a:p>
          <a:p>
            <a:pPr marL="0" indent="0" algn="just">
              <a:lnSpc>
                <a:spcPct val="110000"/>
              </a:lnSpc>
              <a:spcBef>
                <a:spcPts val="0"/>
              </a:spcBef>
              <a:spcAft>
                <a:spcPts val="0"/>
              </a:spcAft>
              <a:buClrTx/>
              <a:buNone/>
            </a:pPr>
            <a:r>
              <a:rPr lang="en-US" sz="2700" dirty="0"/>
              <a:t>-</a:t>
            </a:r>
            <a:r>
              <a:rPr lang="en-US" sz="2700" dirty="0" err="1"/>
              <a:t>Loại</a:t>
            </a:r>
            <a:r>
              <a:rPr lang="en-US" sz="2700" dirty="0"/>
              <a:t> </a:t>
            </a:r>
            <a:r>
              <a:rPr lang="en-US" sz="2700" b="1" i="1" dirty="0">
                <a:latin typeface="Times New Roman" panose="02020603050405020304" pitchFamily="18" charset="0"/>
                <a:cs typeface="Times New Roman" panose="02020603050405020304" pitchFamily="18" charset="0"/>
              </a:rPr>
              <a:t>ACW</a:t>
            </a:r>
            <a:r>
              <a:rPr lang="en-US" sz="2700" dirty="0"/>
              <a:t> </a:t>
            </a:r>
            <a:r>
              <a:rPr lang="en-US" sz="2700" dirty="0" err="1"/>
              <a:t>vì</a:t>
            </a:r>
            <a:r>
              <a:rPr lang="en-US" sz="2700" dirty="0"/>
              <a:t> </a:t>
            </a:r>
            <a:r>
              <a:rPr lang="en-US" sz="2700" dirty="0" err="1"/>
              <a:t>bị</a:t>
            </a:r>
            <a:r>
              <a:rPr lang="en-US" sz="2700" dirty="0"/>
              <a:t> </a:t>
            </a:r>
            <a:r>
              <a:rPr lang="en-US" sz="2700" dirty="0" err="1"/>
              <a:t>bao</a:t>
            </a:r>
            <a:r>
              <a:rPr lang="en-US" sz="2700" dirty="0"/>
              <a:t> </a:t>
            </a:r>
            <a:r>
              <a:rPr lang="en-US" sz="2700" dirty="0" err="1"/>
              <a:t>bởi</a:t>
            </a:r>
            <a:r>
              <a:rPr lang="en-US" sz="2700" dirty="0"/>
              <a:t> </a:t>
            </a:r>
            <a:r>
              <a:rPr lang="en-US" sz="2700" b="1" i="1" dirty="0">
                <a:latin typeface="Times New Roman" panose="02020603050405020304" pitchFamily="18" charset="0"/>
                <a:cs typeface="Times New Roman" panose="02020603050405020304" pitchFamily="18" charset="0"/>
              </a:rPr>
              <a:t>ACTW</a:t>
            </a:r>
          </a:p>
        </p:txBody>
      </p:sp>
      <p:sp>
        <p:nvSpPr>
          <p:cNvPr id="115" name="Text Box 8"/>
          <p:cNvSpPr txBox="1">
            <a:spLocks noChangeArrowheads="1"/>
          </p:cNvSpPr>
          <p:nvPr/>
        </p:nvSpPr>
        <p:spPr bwMode="auto">
          <a:xfrm>
            <a:off x="1706382" y="4143199"/>
            <a:ext cx="8908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AT {AW}</a:t>
            </a:r>
          </a:p>
        </p:txBody>
      </p:sp>
      <p:cxnSp>
        <p:nvCxnSpPr>
          <p:cNvPr id="116" name="Straight Arrow Connector 115"/>
          <p:cNvCxnSpPr>
            <a:stCxn id="46" idx="2"/>
            <a:endCxn id="115" idx="0"/>
          </p:cNvCxnSpPr>
          <p:nvPr/>
        </p:nvCxnSpPr>
        <p:spPr>
          <a:xfrm>
            <a:off x="1437852" y="3625877"/>
            <a:ext cx="713941" cy="517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 Box 8"/>
          <p:cNvSpPr txBox="1">
            <a:spLocks noChangeArrowheads="1"/>
          </p:cNvSpPr>
          <p:nvPr/>
        </p:nvSpPr>
        <p:spPr bwMode="auto">
          <a:xfrm>
            <a:off x="2635928" y="4143199"/>
            <a:ext cx="48941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AW</a:t>
            </a:r>
          </a:p>
        </p:txBody>
      </p:sp>
      <p:cxnSp>
        <p:nvCxnSpPr>
          <p:cNvPr id="120" name="Straight Arrow Connector 119"/>
          <p:cNvCxnSpPr>
            <a:stCxn id="46" idx="2"/>
            <a:endCxn id="119" idx="0"/>
          </p:cNvCxnSpPr>
          <p:nvPr/>
        </p:nvCxnSpPr>
        <p:spPr>
          <a:xfrm>
            <a:off x="1437852" y="3625877"/>
            <a:ext cx="1442781" cy="517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 Box 30"/>
          <p:cNvSpPr txBox="1">
            <a:spLocks noChangeArrowheads="1"/>
          </p:cNvSpPr>
          <p:nvPr/>
        </p:nvSpPr>
        <p:spPr bwMode="auto">
          <a:xfrm>
            <a:off x="568870" y="4910058"/>
            <a:ext cx="117371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ACT {ACW}</a:t>
            </a:r>
          </a:p>
        </p:txBody>
      </p:sp>
      <p:cxnSp>
        <p:nvCxnSpPr>
          <p:cNvPr id="28" name="Straight Arrow Connector 27"/>
          <p:cNvCxnSpPr>
            <a:stCxn id="38" idx="2"/>
            <a:endCxn id="27" idx="0"/>
          </p:cNvCxnSpPr>
          <p:nvPr/>
        </p:nvCxnSpPr>
        <p:spPr>
          <a:xfrm>
            <a:off x="1055984" y="4451955"/>
            <a:ext cx="99746" cy="458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 Box 30"/>
          <p:cNvSpPr txBox="1">
            <a:spLocks noChangeArrowheads="1"/>
          </p:cNvSpPr>
          <p:nvPr/>
        </p:nvSpPr>
        <p:spPr bwMode="auto">
          <a:xfrm>
            <a:off x="2021657" y="4910057"/>
            <a:ext cx="6142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ACW</a:t>
            </a:r>
          </a:p>
        </p:txBody>
      </p:sp>
      <p:cxnSp>
        <p:nvCxnSpPr>
          <p:cNvPr id="32" name="Straight Arrow Connector 31"/>
          <p:cNvCxnSpPr>
            <a:stCxn id="38" idx="2"/>
            <a:endCxn id="31" idx="0"/>
          </p:cNvCxnSpPr>
          <p:nvPr/>
        </p:nvCxnSpPr>
        <p:spPr>
          <a:xfrm>
            <a:off x="1055984" y="4451955"/>
            <a:ext cx="1272809" cy="458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 Box 5"/>
          <p:cNvSpPr txBox="1">
            <a:spLocks noChangeArrowheads="1"/>
          </p:cNvSpPr>
          <p:nvPr/>
        </p:nvSpPr>
        <p:spPr bwMode="auto">
          <a:xfrm>
            <a:off x="858174" y="568805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6600"/>
                </a:solidFill>
              </a:rPr>
              <a:t>ACTW</a:t>
            </a:r>
          </a:p>
        </p:txBody>
      </p:sp>
      <p:cxnSp>
        <p:nvCxnSpPr>
          <p:cNvPr id="33" name="Straight Arrow Connector 32"/>
          <p:cNvCxnSpPr>
            <a:stCxn id="27" idx="2"/>
            <a:endCxn id="30" idx="0"/>
          </p:cNvCxnSpPr>
          <p:nvPr/>
        </p:nvCxnSpPr>
        <p:spPr>
          <a:xfrm>
            <a:off x="1155730" y="5217835"/>
            <a:ext cx="64082" cy="4702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16118" y="5052856"/>
            <a:ext cx="797985" cy="73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68870" y="5052856"/>
            <a:ext cx="1173719" cy="110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429245" y="4298067"/>
            <a:ext cx="1238413" cy="36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05827" y="3430121"/>
            <a:ext cx="1111703" cy="26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23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xEl>
                                              <p:pRg st="1" end="1"/>
                                            </p:txEl>
                                          </p:spTgt>
                                        </p:tgtEl>
                                        <p:attrNameLst>
                                          <p:attrName>style.visibility</p:attrName>
                                        </p:attrNameLst>
                                      </p:cBhvr>
                                      <p:to>
                                        <p:strVal val="visible"/>
                                      </p:to>
                                    </p:set>
                                    <p:animEffect transition="in" filter="fade">
                                      <p:cBhvr>
                                        <p:cTn id="12" dur="500"/>
                                        <p:tgtEl>
                                          <p:spTgt spid="10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3">
                                            <p:txEl>
                                              <p:pRg st="2" end="2"/>
                                            </p:txEl>
                                          </p:spTgt>
                                        </p:tgtEl>
                                        <p:attrNameLst>
                                          <p:attrName>style.visibility</p:attrName>
                                        </p:attrNameLst>
                                      </p:cBhvr>
                                      <p:to>
                                        <p:strVal val="visible"/>
                                      </p:to>
                                    </p:set>
                                    <p:animEffect transition="in" filter="fade">
                                      <p:cBhvr>
                                        <p:cTn id="15" dur="500"/>
                                        <p:tgtEl>
                                          <p:spTgt spid="10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ontent Placeholder 2"/>
          <p:cNvSpPr txBox="1">
            <a:spLocks/>
          </p:cNvSpPr>
          <p:nvPr/>
        </p:nvSpPr>
        <p:spPr>
          <a:xfrm>
            <a:off x="822959" y="1763846"/>
            <a:ext cx="7543801" cy="93985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10000"/>
              </a:lnSpc>
              <a:buClrTx/>
              <a:buNone/>
            </a:pPr>
            <a:r>
              <a:rPr lang="en-US" sz="2500" dirty="0" err="1"/>
              <a:t>Ví</a:t>
            </a:r>
            <a:r>
              <a:rPr lang="en-US" sz="2500" dirty="0"/>
              <a:t> </a:t>
            </a:r>
            <a:r>
              <a:rPr lang="en-US" sz="2500" dirty="0" err="1"/>
              <a:t>dụ</a:t>
            </a:r>
            <a:r>
              <a:rPr lang="en-US" sz="2500" dirty="0"/>
              <a:t>: </a:t>
            </a:r>
            <a:r>
              <a:rPr lang="en-US" sz="2500" dirty="0" err="1"/>
              <a:t>Đầu</a:t>
            </a:r>
            <a:r>
              <a:rPr lang="en-US" sz="2500" dirty="0"/>
              <a:t> </a:t>
            </a:r>
            <a:r>
              <a:rPr lang="en-US" sz="2500" dirty="0" err="1"/>
              <a:t>tiên</a:t>
            </a:r>
            <a:r>
              <a:rPr lang="en-US" sz="2500" dirty="0"/>
              <a:t> ta </a:t>
            </a:r>
            <a:r>
              <a:rPr lang="en-US" sz="2500" dirty="0" err="1"/>
              <a:t>có</a:t>
            </a:r>
            <a:r>
              <a:rPr lang="en-US" sz="2500" dirty="0"/>
              <a:t> </a:t>
            </a:r>
            <a:r>
              <a:rPr lang="en-US" sz="2500" dirty="0" err="1"/>
              <a:t>các</a:t>
            </a:r>
            <a:r>
              <a:rPr lang="en-US" sz="2500" dirty="0"/>
              <a:t> </a:t>
            </a:r>
            <a:r>
              <a:rPr lang="en-US" sz="2500" dirty="0" err="1"/>
              <a:t>tập</a:t>
            </a:r>
            <a:r>
              <a:rPr lang="en-US" sz="2500" dirty="0"/>
              <a:t> </a:t>
            </a:r>
            <a:r>
              <a:rPr lang="en-US" sz="2500" dirty="0" err="1"/>
              <a:t>khả</a:t>
            </a:r>
            <a:r>
              <a:rPr lang="en-US" sz="2500" dirty="0"/>
              <a:t> </a:t>
            </a:r>
            <a:r>
              <a:rPr lang="en-US" sz="2500" dirty="0" err="1"/>
              <a:t>kết</a:t>
            </a:r>
            <a:r>
              <a:rPr lang="en-US" sz="2500" dirty="0"/>
              <a:t> </a:t>
            </a:r>
            <a:r>
              <a:rPr lang="en-US" sz="2500" dirty="0" err="1"/>
              <a:t>hợp</a:t>
            </a:r>
            <a:r>
              <a:rPr lang="en-US" sz="2500" dirty="0"/>
              <a:t> </a:t>
            </a:r>
            <a:r>
              <a:rPr lang="en-US" sz="2500" dirty="0" err="1"/>
              <a:t>với</a:t>
            </a:r>
            <a:r>
              <a:rPr lang="en-US" sz="2500" dirty="0"/>
              <a:t> </a:t>
            </a:r>
            <a:r>
              <a:rPr lang="en-US" sz="2500" dirty="0" err="1"/>
              <a:t>hạng</a:t>
            </a:r>
            <a:r>
              <a:rPr lang="en-US" sz="2500" dirty="0"/>
              <a:t> </a:t>
            </a:r>
            <a:r>
              <a:rPr lang="en-US" sz="2500" dirty="0" err="1"/>
              <a:t>mục</a:t>
            </a:r>
            <a:r>
              <a:rPr lang="en-US" sz="2500" dirty="0"/>
              <a:t> </a:t>
            </a:r>
            <a:r>
              <a:rPr lang="en-US" sz="2500" dirty="0">
                <a:latin typeface="Times New Roman" panose="02020603050405020304" pitchFamily="18" charset="0"/>
                <a:cs typeface="Times New Roman" panose="02020603050405020304" pitchFamily="18" charset="0"/>
              </a:rPr>
              <a:t>A</a:t>
            </a:r>
            <a:r>
              <a:rPr lang="en-US" sz="2500" dirty="0"/>
              <a:t> </a:t>
            </a:r>
            <a:r>
              <a:rPr lang="en-US" sz="2500" dirty="0" err="1"/>
              <a:t>với</a:t>
            </a:r>
            <a:r>
              <a:rPr lang="en-US" sz="2500" dirty="0"/>
              <a:t> </a:t>
            </a:r>
            <a:r>
              <a:rPr lang="en-US" sz="2500" i="1" dirty="0" err="1">
                <a:latin typeface="Times New Roman" panose="02020603050405020304" pitchFamily="18" charset="0"/>
                <a:cs typeface="Times New Roman" panose="02020603050405020304" pitchFamily="18" charset="0"/>
              </a:rPr>
              <a:t>minsup</a:t>
            </a:r>
            <a:r>
              <a:rPr lang="en-US" sz="2500" dirty="0"/>
              <a:t> = 50%</a:t>
            </a:r>
          </a:p>
        </p:txBody>
      </p:sp>
      <p:sp>
        <p:nvSpPr>
          <p:cNvPr id="11266" name="Slide Number Placeholder 5"/>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25FFB27-5DED-4C88-8A5B-7BD60858C88B}" type="slidenum">
              <a:rPr kumimoji="0" lang="en-US" altLang="zh-TW"/>
              <a:pPr/>
              <a:t>49</a:t>
            </a:fld>
            <a:endParaRPr kumimoji="0" lang="en-US" altLang="zh-TW"/>
          </a:p>
        </p:txBody>
      </p:sp>
      <p:sp>
        <p:nvSpPr>
          <p:cNvPr id="64" name="Title 1"/>
          <p:cNvSpPr txBox="1">
            <a:spLocks/>
          </p:cNvSpPr>
          <p:nvPr/>
        </p:nvSpPr>
        <p:spPr>
          <a:xfrm>
            <a:off x="821708" y="287555"/>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b="1" dirty="0">
                <a:solidFill>
                  <a:schemeClr val="tx1"/>
                </a:solidFill>
              </a:rPr>
              <a:t>4. </a:t>
            </a:r>
            <a:r>
              <a:rPr lang="en-US" b="1" dirty="0" err="1">
                <a:solidFill>
                  <a:schemeClr val="tx1"/>
                </a:solidFill>
              </a:rPr>
              <a:t>Thuật</a:t>
            </a:r>
            <a:r>
              <a:rPr lang="en-US" b="1" dirty="0">
                <a:solidFill>
                  <a:schemeClr val="tx1"/>
                </a:solidFill>
              </a:rPr>
              <a:t> </a:t>
            </a:r>
            <a:r>
              <a:rPr lang="en-US" b="1" dirty="0" err="1">
                <a:solidFill>
                  <a:schemeClr val="tx1"/>
                </a:solidFill>
              </a:rPr>
              <a:t>toán</a:t>
            </a:r>
            <a:r>
              <a:rPr lang="en-US" b="1" dirty="0">
                <a:solidFill>
                  <a:schemeClr val="tx1"/>
                </a:solidFill>
              </a:rPr>
              <a:t> </a:t>
            </a:r>
            <a:r>
              <a:rPr lang="en-US" b="1" dirty="0" err="1">
                <a:solidFill>
                  <a:schemeClr val="tx1"/>
                </a:solidFill>
              </a:rPr>
              <a:t>GenMax</a:t>
            </a:r>
            <a:endParaRPr lang="en-US" b="1" dirty="0">
              <a:solidFill>
                <a:schemeClr val="tx1"/>
              </a:solidFill>
            </a:endParaRPr>
          </a:p>
        </p:txBody>
      </p:sp>
      <mc:AlternateContent xmlns:mc="http://schemas.openxmlformats.org/markup-compatibility/2006" xmlns:a14="http://schemas.microsoft.com/office/drawing/2010/main">
        <mc:Choice Requires="a14">
          <p:sp>
            <p:nvSpPr>
              <p:cNvPr id="35" name="TextBox 34"/>
              <p:cNvSpPr txBox="1"/>
              <p:nvPr/>
            </p:nvSpPr>
            <p:spPr>
              <a:xfrm>
                <a:off x="4435486" y="3435532"/>
                <a:ext cx="2308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a:solidFill>
                    <a:schemeClr val="bg1"/>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435486" y="3435532"/>
                <a:ext cx="230832" cy="276999"/>
              </a:xfrm>
              <a:prstGeom prst="rect">
                <a:avLst/>
              </a:prstGeom>
              <a:blipFill rotWithShape="0">
                <a:blip r:embed="rId2"/>
                <a:stretch>
                  <a:fillRect l="-29730" r="-29730" b="-15556"/>
                </a:stretch>
              </a:blipFill>
            </p:spPr>
            <p:txBody>
              <a:bodyPr/>
              <a:lstStyle/>
              <a:p>
                <a:r>
                  <a:rPr lang="en-US">
                    <a:noFill/>
                  </a:rPr>
                  <a:t> </a:t>
                </a:r>
              </a:p>
            </p:txBody>
          </p:sp>
        </mc:Fallback>
      </mc:AlternateContent>
      <p:sp>
        <p:nvSpPr>
          <p:cNvPr id="36" name="Text Box 3"/>
          <p:cNvSpPr txBox="1">
            <a:spLocks noChangeArrowheads="1"/>
          </p:cNvSpPr>
          <p:nvPr/>
        </p:nvSpPr>
        <p:spPr bwMode="auto">
          <a:xfrm>
            <a:off x="4386663" y="2641178"/>
            <a:ext cx="3449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latin typeface="Times New Roman" panose="02020603050405020304" pitchFamily="18" charset="0"/>
              </a:rPr>
              <a:t>{}</a:t>
            </a:r>
          </a:p>
        </p:txBody>
      </p:sp>
      <p:sp>
        <p:nvSpPr>
          <p:cNvPr id="38" name="Text Box 8"/>
          <p:cNvSpPr txBox="1">
            <a:spLocks noChangeArrowheads="1"/>
          </p:cNvSpPr>
          <p:nvPr/>
        </p:nvSpPr>
        <p:spPr bwMode="auto">
          <a:xfrm>
            <a:off x="444310" y="4144178"/>
            <a:ext cx="1223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AC {AT, AW}</a:t>
            </a:r>
          </a:p>
        </p:txBody>
      </p:sp>
      <p:sp>
        <p:nvSpPr>
          <p:cNvPr id="42" name="Line 16"/>
          <p:cNvSpPr>
            <a:spLocks noChangeShapeType="1"/>
          </p:cNvSpPr>
          <p:nvPr/>
        </p:nvSpPr>
        <p:spPr bwMode="auto">
          <a:xfrm>
            <a:off x="4822231" y="3333464"/>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Text Box 58"/>
          <p:cNvSpPr txBox="1">
            <a:spLocks noChangeArrowheads="1"/>
          </p:cNvSpPr>
          <p:nvPr/>
        </p:nvSpPr>
        <p:spPr bwMode="auto">
          <a:xfrm>
            <a:off x="858174" y="3287323"/>
            <a:ext cx="11593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A50021"/>
                </a:solidFill>
              </a:rPr>
              <a:t>A {C,T, W}</a:t>
            </a:r>
          </a:p>
        </p:txBody>
      </p:sp>
      <p:sp>
        <p:nvSpPr>
          <p:cNvPr id="47" name="Text Box 59"/>
          <p:cNvSpPr txBox="1">
            <a:spLocks noChangeArrowheads="1"/>
          </p:cNvSpPr>
          <p:nvPr/>
        </p:nvSpPr>
        <p:spPr bwMode="auto">
          <a:xfrm>
            <a:off x="2714103" y="3318100"/>
            <a:ext cx="1166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3399"/>
                </a:solidFill>
              </a:rPr>
              <a:t>C {D,T, W}</a:t>
            </a:r>
          </a:p>
        </p:txBody>
      </p:sp>
      <p:sp>
        <p:nvSpPr>
          <p:cNvPr id="48" name="Text Box 60"/>
          <p:cNvSpPr txBox="1">
            <a:spLocks noChangeArrowheads="1"/>
          </p:cNvSpPr>
          <p:nvPr/>
        </p:nvSpPr>
        <p:spPr bwMode="auto">
          <a:xfrm>
            <a:off x="4220592" y="3329494"/>
            <a:ext cx="9618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8000"/>
                </a:solidFill>
              </a:rPr>
              <a:t>D {T, W}</a:t>
            </a:r>
          </a:p>
        </p:txBody>
      </p:sp>
      <p:sp>
        <p:nvSpPr>
          <p:cNvPr id="49" name="Text Box 61"/>
          <p:cNvSpPr txBox="1">
            <a:spLocks noChangeArrowheads="1"/>
          </p:cNvSpPr>
          <p:nvPr/>
        </p:nvSpPr>
        <p:spPr bwMode="auto">
          <a:xfrm>
            <a:off x="5749354" y="3288550"/>
            <a:ext cx="7216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FF9900"/>
                </a:solidFill>
              </a:rPr>
              <a:t>T {W}</a:t>
            </a:r>
          </a:p>
        </p:txBody>
      </p:sp>
      <p:sp>
        <p:nvSpPr>
          <p:cNvPr id="50" name="Text Box 62"/>
          <p:cNvSpPr txBox="1">
            <a:spLocks noChangeArrowheads="1"/>
          </p:cNvSpPr>
          <p:nvPr/>
        </p:nvSpPr>
        <p:spPr bwMode="auto">
          <a:xfrm>
            <a:off x="7481317" y="3288550"/>
            <a:ext cx="3786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t>W</a:t>
            </a:r>
          </a:p>
        </p:txBody>
      </p:sp>
      <p:cxnSp>
        <p:nvCxnSpPr>
          <p:cNvPr id="53" name="Straight Arrow Connector 52"/>
          <p:cNvCxnSpPr>
            <a:stCxn id="36" idx="2"/>
            <a:endCxn id="46" idx="0"/>
          </p:cNvCxnSpPr>
          <p:nvPr/>
        </p:nvCxnSpPr>
        <p:spPr>
          <a:xfrm flipH="1">
            <a:off x="1437852" y="2979732"/>
            <a:ext cx="3121294" cy="3075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6" idx="2"/>
            <a:endCxn id="47" idx="0"/>
          </p:cNvCxnSpPr>
          <p:nvPr/>
        </p:nvCxnSpPr>
        <p:spPr>
          <a:xfrm flipH="1">
            <a:off x="3297596" y="2979732"/>
            <a:ext cx="1261550" cy="338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6" idx="2"/>
            <a:endCxn id="48" idx="0"/>
          </p:cNvCxnSpPr>
          <p:nvPr/>
        </p:nvCxnSpPr>
        <p:spPr>
          <a:xfrm>
            <a:off x="4559146" y="2979732"/>
            <a:ext cx="142347" cy="349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6" idx="2"/>
            <a:endCxn id="49" idx="0"/>
          </p:cNvCxnSpPr>
          <p:nvPr/>
        </p:nvCxnSpPr>
        <p:spPr>
          <a:xfrm>
            <a:off x="4559146" y="2979732"/>
            <a:ext cx="1551044" cy="308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6" idx="2"/>
            <a:endCxn id="50" idx="0"/>
          </p:cNvCxnSpPr>
          <p:nvPr/>
        </p:nvCxnSpPr>
        <p:spPr>
          <a:xfrm>
            <a:off x="4559146" y="2979732"/>
            <a:ext cx="3111486" cy="308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6" idx="2"/>
            <a:endCxn id="38" idx="0"/>
          </p:cNvCxnSpPr>
          <p:nvPr/>
        </p:nvCxnSpPr>
        <p:spPr>
          <a:xfrm flipH="1">
            <a:off x="1055984" y="3625877"/>
            <a:ext cx="381868" cy="518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974334" y="4633059"/>
                <a:ext cx="2308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a:solidFill>
                    <a:schemeClr val="bg1"/>
                  </a:solidFill>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4974334" y="4633059"/>
                <a:ext cx="230832" cy="276999"/>
              </a:xfrm>
              <a:prstGeom prst="rect">
                <a:avLst/>
              </a:prstGeom>
              <a:blipFill rotWithShape="0">
                <a:blip r:embed="rId3"/>
                <a:stretch>
                  <a:fillRect l="-28947" r="-26316" b="-15556"/>
                </a:stretch>
              </a:blipFill>
            </p:spPr>
            <p:txBody>
              <a:bodyPr/>
              <a:lstStyle/>
              <a:p>
                <a:r>
                  <a:rPr lang="en-US">
                    <a:noFill/>
                  </a:rPr>
                  <a:t> </a:t>
                </a:r>
              </a:p>
            </p:txBody>
          </p:sp>
        </mc:Fallback>
      </mc:AlternateContent>
      <p:sp>
        <p:nvSpPr>
          <p:cNvPr id="103" name="Content Placeholder 2"/>
          <p:cNvSpPr>
            <a:spLocks noGrp="1"/>
          </p:cNvSpPr>
          <p:nvPr>
            <p:ph idx="1"/>
          </p:nvPr>
        </p:nvSpPr>
        <p:spPr>
          <a:xfrm>
            <a:off x="3380669" y="4939918"/>
            <a:ext cx="5459042" cy="1311513"/>
          </a:xfrm>
        </p:spPr>
        <p:txBody>
          <a:bodyPr>
            <a:noAutofit/>
          </a:bodyPr>
          <a:lstStyle/>
          <a:p>
            <a:pPr marL="0" indent="0" algn="just">
              <a:lnSpc>
                <a:spcPct val="110000"/>
              </a:lnSpc>
              <a:spcBef>
                <a:spcPts val="0"/>
              </a:spcBef>
              <a:spcAft>
                <a:spcPts val="0"/>
              </a:spcAft>
              <a:buClrTx/>
              <a:buNone/>
            </a:pPr>
            <a:r>
              <a:rPr lang="en-US" sz="2700" dirty="0"/>
              <a:t>-</a:t>
            </a:r>
            <a:r>
              <a:rPr lang="en-US" sz="2700" dirty="0" err="1"/>
              <a:t>Tiếp</a:t>
            </a:r>
            <a:r>
              <a:rPr lang="en-US" sz="2700" dirty="0"/>
              <a:t> </a:t>
            </a:r>
            <a:r>
              <a:rPr lang="en-US" sz="2700" dirty="0" err="1"/>
              <a:t>tục</a:t>
            </a:r>
            <a:r>
              <a:rPr lang="en-US" sz="2700" dirty="0"/>
              <a:t> </a:t>
            </a:r>
            <a:r>
              <a:rPr lang="en-US" sz="2700" dirty="0" err="1"/>
              <a:t>trở</a:t>
            </a:r>
            <a:r>
              <a:rPr lang="en-US" sz="2700" dirty="0"/>
              <a:t> </a:t>
            </a:r>
            <a:r>
              <a:rPr lang="en-US" sz="2700" dirty="0" err="1"/>
              <a:t>lại</a:t>
            </a:r>
            <a:r>
              <a:rPr lang="en-US" sz="2700" dirty="0"/>
              <a:t> </a:t>
            </a:r>
            <a:r>
              <a:rPr lang="en-US" sz="2700" dirty="0" err="1"/>
              <a:t>tập</a:t>
            </a:r>
            <a:r>
              <a:rPr lang="en-US" sz="2700" dirty="0"/>
              <a:t> </a:t>
            </a:r>
            <a:r>
              <a:rPr lang="en-US" sz="2700" b="1" i="1" dirty="0">
                <a:latin typeface="Times New Roman" panose="02020603050405020304" pitchFamily="18" charset="0"/>
                <a:cs typeface="Times New Roman" panose="02020603050405020304" pitchFamily="18" charset="0"/>
              </a:rPr>
              <a:t>AT</a:t>
            </a:r>
          </a:p>
          <a:p>
            <a:pPr marL="0" indent="0" algn="just">
              <a:lnSpc>
                <a:spcPct val="110000"/>
              </a:lnSpc>
              <a:spcBef>
                <a:spcPts val="0"/>
              </a:spcBef>
              <a:spcAft>
                <a:spcPts val="0"/>
              </a:spcAft>
              <a:buClrTx/>
              <a:buNone/>
            </a:pPr>
            <a:r>
              <a:rPr lang="en-US" sz="2700" dirty="0"/>
              <a:t>-</a:t>
            </a:r>
            <a:r>
              <a:rPr lang="en-US" sz="2700" dirty="0" err="1"/>
              <a:t>Tỉa</a:t>
            </a:r>
            <a:r>
              <a:rPr lang="en-US" sz="2700" dirty="0"/>
              <a:t> </a:t>
            </a:r>
            <a:r>
              <a:rPr lang="en-US" sz="2700" dirty="0" err="1"/>
              <a:t>toàn</a:t>
            </a:r>
            <a:r>
              <a:rPr lang="en-US" sz="2700" dirty="0"/>
              <a:t> </a:t>
            </a:r>
            <a:r>
              <a:rPr lang="en-US" sz="2700" dirty="0" err="1"/>
              <a:t>bộ</a:t>
            </a:r>
            <a:r>
              <a:rPr lang="en-US" sz="2700" dirty="0"/>
              <a:t> </a:t>
            </a:r>
            <a:r>
              <a:rPr lang="en-US" sz="2700" dirty="0" err="1"/>
              <a:t>nhánh</a:t>
            </a:r>
            <a:r>
              <a:rPr lang="en-US" sz="2700" dirty="0"/>
              <a:t> </a:t>
            </a:r>
            <a:r>
              <a:rPr lang="en-US" sz="2700" b="1" i="1" dirty="0">
                <a:latin typeface="Times New Roman" panose="02020603050405020304" pitchFamily="18" charset="0"/>
                <a:cs typeface="Times New Roman" panose="02020603050405020304" pitchFamily="18" charset="0"/>
              </a:rPr>
              <a:t>AT</a:t>
            </a:r>
            <a:r>
              <a:rPr lang="en-US" sz="2700" dirty="0"/>
              <a:t> </a:t>
            </a:r>
            <a:r>
              <a:rPr lang="en-US" sz="2700" dirty="0" err="1"/>
              <a:t>vì</a:t>
            </a:r>
            <a:r>
              <a:rPr lang="en-US" sz="2700" dirty="0"/>
              <a:t> </a:t>
            </a:r>
            <a:r>
              <a:rPr lang="en-US" sz="2700" dirty="0" err="1"/>
              <a:t>bị</a:t>
            </a:r>
            <a:r>
              <a:rPr lang="en-US" sz="2700" dirty="0"/>
              <a:t> </a:t>
            </a:r>
            <a:r>
              <a:rPr lang="en-US" sz="2700" dirty="0" err="1"/>
              <a:t>bao</a:t>
            </a:r>
            <a:r>
              <a:rPr lang="en-US" sz="2700" dirty="0"/>
              <a:t> </a:t>
            </a:r>
            <a:r>
              <a:rPr lang="en-US" sz="2700" dirty="0" err="1"/>
              <a:t>bởi</a:t>
            </a:r>
            <a:r>
              <a:rPr lang="en-US" sz="2700" dirty="0"/>
              <a:t> </a:t>
            </a:r>
            <a:r>
              <a:rPr lang="en-US" sz="2700" b="1" i="1" dirty="0">
                <a:latin typeface="Times New Roman" panose="02020603050405020304" pitchFamily="18" charset="0"/>
                <a:cs typeface="Times New Roman" panose="02020603050405020304" pitchFamily="18" charset="0"/>
              </a:rPr>
              <a:t>ACTW</a:t>
            </a:r>
          </a:p>
        </p:txBody>
      </p:sp>
      <p:sp>
        <p:nvSpPr>
          <p:cNvPr id="115" name="Text Box 8"/>
          <p:cNvSpPr txBox="1">
            <a:spLocks noChangeArrowheads="1"/>
          </p:cNvSpPr>
          <p:nvPr/>
        </p:nvSpPr>
        <p:spPr bwMode="auto">
          <a:xfrm>
            <a:off x="1706382" y="4143199"/>
            <a:ext cx="8908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AT {AW}</a:t>
            </a:r>
          </a:p>
        </p:txBody>
      </p:sp>
      <p:cxnSp>
        <p:nvCxnSpPr>
          <p:cNvPr id="116" name="Straight Arrow Connector 115"/>
          <p:cNvCxnSpPr>
            <a:stCxn id="46" idx="2"/>
            <a:endCxn id="115" idx="0"/>
          </p:cNvCxnSpPr>
          <p:nvPr/>
        </p:nvCxnSpPr>
        <p:spPr>
          <a:xfrm>
            <a:off x="1437852" y="3625877"/>
            <a:ext cx="713941" cy="517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 Box 8"/>
          <p:cNvSpPr txBox="1">
            <a:spLocks noChangeArrowheads="1"/>
          </p:cNvSpPr>
          <p:nvPr/>
        </p:nvSpPr>
        <p:spPr bwMode="auto">
          <a:xfrm>
            <a:off x="2635928" y="4143199"/>
            <a:ext cx="48941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AW</a:t>
            </a:r>
          </a:p>
        </p:txBody>
      </p:sp>
      <p:cxnSp>
        <p:nvCxnSpPr>
          <p:cNvPr id="120" name="Straight Arrow Connector 119"/>
          <p:cNvCxnSpPr>
            <a:stCxn id="46" idx="2"/>
            <a:endCxn id="119" idx="0"/>
          </p:cNvCxnSpPr>
          <p:nvPr/>
        </p:nvCxnSpPr>
        <p:spPr>
          <a:xfrm>
            <a:off x="1437852" y="3625877"/>
            <a:ext cx="1442781" cy="517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 Box 30"/>
          <p:cNvSpPr txBox="1">
            <a:spLocks noChangeArrowheads="1"/>
          </p:cNvSpPr>
          <p:nvPr/>
        </p:nvSpPr>
        <p:spPr bwMode="auto">
          <a:xfrm>
            <a:off x="568870" y="4910058"/>
            <a:ext cx="117371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ACT {ACW}</a:t>
            </a:r>
          </a:p>
        </p:txBody>
      </p:sp>
      <p:cxnSp>
        <p:nvCxnSpPr>
          <p:cNvPr id="28" name="Straight Arrow Connector 27"/>
          <p:cNvCxnSpPr>
            <a:stCxn id="38" idx="2"/>
            <a:endCxn id="27" idx="0"/>
          </p:cNvCxnSpPr>
          <p:nvPr/>
        </p:nvCxnSpPr>
        <p:spPr>
          <a:xfrm>
            <a:off x="1055984" y="4451955"/>
            <a:ext cx="99746" cy="458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 Box 30"/>
          <p:cNvSpPr txBox="1">
            <a:spLocks noChangeArrowheads="1"/>
          </p:cNvSpPr>
          <p:nvPr/>
        </p:nvSpPr>
        <p:spPr bwMode="auto">
          <a:xfrm>
            <a:off x="2021657" y="4910057"/>
            <a:ext cx="6142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ACW</a:t>
            </a:r>
          </a:p>
        </p:txBody>
      </p:sp>
      <p:cxnSp>
        <p:nvCxnSpPr>
          <p:cNvPr id="32" name="Straight Arrow Connector 31"/>
          <p:cNvCxnSpPr>
            <a:stCxn id="38" idx="2"/>
            <a:endCxn id="31" idx="0"/>
          </p:cNvCxnSpPr>
          <p:nvPr/>
        </p:nvCxnSpPr>
        <p:spPr>
          <a:xfrm>
            <a:off x="1055984" y="4451955"/>
            <a:ext cx="1272809" cy="458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 Box 5"/>
          <p:cNvSpPr txBox="1">
            <a:spLocks noChangeArrowheads="1"/>
          </p:cNvSpPr>
          <p:nvPr/>
        </p:nvSpPr>
        <p:spPr bwMode="auto">
          <a:xfrm>
            <a:off x="858174" y="568805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6600"/>
                </a:solidFill>
              </a:rPr>
              <a:t>ACTW</a:t>
            </a:r>
          </a:p>
        </p:txBody>
      </p:sp>
      <p:cxnSp>
        <p:nvCxnSpPr>
          <p:cNvPr id="33" name="Straight Arrow Connector 32"/>
          <p:cNvCxnSpPr>
            <a:stCxn id="27" idx="2"/>
            <a:endCxn id="30" idx="0"/>
          </p:cNvCxnSpPr>
          <p:nvPr/>
        </p:nvCxnSpPr>
        <p:spPr>
          <a:xfrm>
            <a:off x="1155730" y="5217835"/>
            <a:ext cx="64082" cy="4702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16118" y="5052856"/>
            <a:ext cx="797985" cy="73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742589" y="4289694"/>
            <a:ext cx="797985" cy="73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68870" y="5052856"/>
            <a:ext cx="1173719" cy="110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429245" y="4298067"/>
            <a:ext cx="1238413" cy="36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05827" y="3430121"/>
            <a:ext cx="1111703" cy="26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57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xEl>
                                              <p:pRg st="1" end="1"/>
                                            </p:txEl>
                                          </p:spTgt>
                                        </p:tgtEl>
                                        <p:attrNameLst>
                                          <p:attrName>style.visibility</p:attrName>
                                        </p:attrNameLst>
                                      </p:cBhvr>
                                      <p:to>
                                        <p:strVal val="visible"/>
                                      </p:to>
                                    </p:set>
                                    <p:animEffect transition="in" filter="fade">
                                      <p:cBhvr>
                                        <p:cTn id="12" dur="500"/>
                                        <p:tgtEl>
                                          <p:spTgt spid="1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1.1 </a:t>
            </a:r>
            <a:r>
              <a:rPr lang="en-US" b="1" err="1"/>
              <a:t>Tập</a:t>
            </a:r>
            <a:r>
              <a:rPr lang="en-US" b="1"/>
              <a:t> </a:t>
            </a:r>
            <a:r>
              <a:rPr lang="en-US" b="1" err="1"/>
              <a:t>phổ</a:t>
            </a:r>
            <a:r>
              <a:rPr lang="en-US" b="1"/>
              <a:t> </a:t>
            </a:r>
            <a:r>
              <a:rPr lang="en-US" b="1" err="1"/>
              <a:t>biến</a:t>
            </a:r>
            <a:endParaRPr lang="en-US" b="1"/>
          </a:p>
        </p:txBody>
      </p:sp>
      <p:sp>
        <p:nvSpPr>
          <p:cNvPr id="3" name="Content Placeholder 2"/>
          <p:cNvSpPr>
            <a:spLocks noGrp="1"/>
          </p:cNvSpPr>
          <p:nvPr>
            <p:ph idx="1"/>
          </p:nvPr>
        </p:nvSpPr>
        <p:spPr>
          <a:xfrm>
            <a:off x="768368" y="1763845"/>
            <a:ext cx="7775130" cy="4568716"/>
          </a:xfrm>
        </p:spPr>
        <p:txBody>
          <a:bodyPr>
            <a:noAutofit/>
          </a:bodyPr>
          <a:lstStyle/>
          <a:p>
            <a:pPr marL="0" indent="0" algn="just">
              <a:lnSpc>
                <a:spcPct val="100000"/>
              </a:lnSpc>
              <a:buClrTx/>
              <a:buNone/>
            </a:pPr>
            <a:r>
              <a:rPr lang="en-US" sz="2800"/>
              <a:t>Cho </a:t>
            </a:r>
            <a:r>
              <a:rPr lang="en-US" sz="2800" err="1"/>
              <a:t>một</a:t>
            </a:r>
            <a:r>
              <a:rPr lang="en-US" sz="2800"/>
              <a:t> </a:t>
            </a:r>
            <a:r>
              <a:rPr lang="en-US" sz="2800" err="1"/>
              <a:t>tập</a:t>
            </a:r>
            <a:r>
              <a:rPr lang="en-US" sz="2800"/>
              <a:t> </a:t>
            </a:r>
            <a:r>
              <a:rPr lang="en-US" sz="2800" err="1"/>
              <a:t>hạng</a:t>
            </a:r>
            <a:r>
              <a:rPr lang="en-US" sz="2800"/>
              <a:t> </a:t>
            </a:r>
            <a:r>
              <a:rPr lang="en-US" sz="2800" err="1"/>
              <a:t>mục</a:t>
            </a:r>
            <a:r>
              <a:rPr lang="en-US" sz="2800"/>
              <a:t> </a:t>
            </a:r>
            <a:r>
              <a:rPr lang="en-US" sz="2800" i="1">
                <a:latin typeface="Times New Roman" panose="02020603050405020304" pitchFamily="18" charset="0"/>
                <a:cs typeface="Times New Roman" panose="02020603050405020304" pitchFamily="18" charset="0"/>
              </a:rPr>
              <a:t>X</a:t>
            </a:r>
            <a:r>
              <a:rPr lang="en-US" sz="2800"/>
              <a:t> </a:t>
            </a:r>
            <a:r>
              <a:rPr lang="en-US" sz="2800" err="1"/>
              <a:t>và</a:t>
            </a:r>
            <a:r>
              <a:rPr lang="en-US" sz="2800"/>
              <a:t> </a:t>
            </a:r>
            <a:r>
              <a:rPr lang="en-US" sz="2800" err="1"/>
              <a:t>cơ</a:t>
            </a:r>
            <a:r>
              <a:rPr lang="en-US" sz="2800"/>
              <a:t> </a:t>
            </a:r>
            <a:r>
              <a:rPr lang="en-US" sz="2800" err="1"/>
              <a:t>sở</a:t>
            </a:r>
            <a:r>
              <a:rPr lang="en-US" sz="2800"/>
              <a:t> </a:t>
            </a:r>
            <a:r>
              <a:rPr lang="en-US" sz="2800" err="1"/>
              <a:t>dữ</a:t>
            </a:r>
            <a:r>
              <a:rPr lang="en-US" sz="2800"/>
              <a:t> </a:t>
            </a:r>
            <a:r>
              <a:rPr lang="en-US" sz="2800" err="1"/>
              <a:t>liệu</a:t>
            </a:r>
            <a:r>
              <a:rPr lang="en-US" sz="2800"/>
              <a:t> </a:t>
            </a:r>
            <a:r>
              <a:rPr lang="en-US" sz="2800" i="1">
                <a:latin typeface="Times New Roman" panose="02020603050405020304" pitchFamily="18" charset="0"/>
                <a:cs typeface="Times New Roman" panose="02020603050405020304" pitchFamily="18" charset="0"/>
              </a:rPr>
              <a:t>D</a:t>
            </a:r>
            <a:r>
              <a:rPr lang="en-US" sz="2800"/>
              <a:t>.</a:t>
            </a:r>
          </a:p>
          <a:p>
            <a:pPr algn="just">
              <a:lnSpc>
                <a:spcPct val="100000"/>
              </a:lnSpc>
              <a:buClrTx/>
              <a:buFont typeface="Wingdings" panose="05000000000000000000" pitchFamily="2" charset="2"/>
              <a:buChar char="v"/>
            </a:pPr>
            <a:r>
              <a:rPr lang="en-US" sz="2800"/>
              <a:t> </a:t>
            </a:r>
            <a:r>
              <a:rPr lang="en-US" sz="2800" err="1"/>
              <a:t>Tập</a:t>
            </a:r>
            <a:r>
              <a:rPr lang="en-US" sz="2800"/>
              <a:t> </a:t>
            </a:r>
            <a:r>
              <a:rPr lang="en-US" sz="2800" i="1">
                <a:latin typeface="Times New Roman" panose="02020603050405020304" pitchFamily="18" charset="0"/>
                <a:cs typeface="Times New Roman" panose="02020603050405020304" pitchFamily="18" charset="0"/>
              </a:rPr>
              <a:t>X</a:t>
            </a:r>
            <a:r>
              <a:rPr lang="en-US" sz="2800"/>
              <a:t> </a:t>
            </a:r>
            <a:r>
              <a:rPr lang="en-US" sz="2800" err="1"/>
              <a:t>là</a:t>
            </a:r>
            <a:r>
              <a:rPr lang="en-US" sz="2800"/>
              <a:t> </a:t>
            </a:r>
            <a:r>
              <a:rPr lang="en-US" sz="2800" err="1"/>
              <a:t>phổ</a:t>
            </a:r>
            <a:r>
              <a:rPr lang="en-US" sz="2800"/>
              <a:t> </a:t>
            </a:r>
            <a:r>
              <a:rPr lang="en-US" sz="2800" err="1"/>
              <a:t>biến</a:t>
            </a:r>
            <a:r>
              <a:rPr lang="en-US" sz="2800"/>
              <a:t> </a:t>
            </a:r>
            <a:r>
              <a:rPr lang="en-US" sz="2800" err="1"/>
              <a:t>trong</a:t>
            </a:r>
            <a:r>
              <a:rPr lang="en-US" sz="2800"/>
              <a:t> </a:t>
            </a:r>
            <a:r>
              <a:rPr lang="en-US" sz="2800" i="1">
                <a:latin typeface="Times New Roman" panose="02020603050405020304" pitchFamily="18" charset="0"/>
                <a:cs typeface="Times New Roman" panose="02020603050405020304" pitchFamily="18" charset="0"/>
              </a:rPr>
              <a:t>D</a:t>
            </a:r>
            <a:r>
              <a:rPr lang="en-US" sz="2800"/>
              <a:t> </a:t>
            </a:r>
            <a:r>
              <a:rPr lang="en-US" sz="2800" err="1"/>
              <a:t>nếu</a:t>
            </a:r>
            <a:r>
              <a:rPr lang="en-US" sz="2800"/>
              <a:t> </a:t>
            </a:r>
            <a:r>
              <a:rPr lang="en-US" sz="2800" i="1">
                <a:latin typeface="Times New Roman" panose="02020603050405020304" pitchFamily="18" charset="0"/>
                <a:cs typeface="Times New Roman" panose="02020603050405020304" pitchFamily="18" charset="0"/>
              </a:rPr>
              <a:t>sup</a:t>
            </a:r>
            <a:r>
              <a:rPr lang="en-US" sz="2800">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a:latin typeface="Times New Roman" panose="02020603050405020304" pitchFamily="18" charset="0"/>
                <a:cs typeface="Times New Roman" panose="02020603050405020304" pitchFamily="18" charset="0"/>
              </a:rPr>
              <a:t>)</a:t>
            </a:r>
            <a:r>
              <a:rPr lang="en-US" sz="2800"/>
              <a:t> ≥ </a:t>
            </a:r>
            <a:r>
              <a:rPr lang="en-US" sz="2800" i="1" err="1">
                <a:latin typeface="Times New Roman" panose="02020603050405020304" pitchFamily="18" charset="0"/>
                <a:cs typeface="Times New Roman" panose="02020603050405020304" pitchFamily="18" charset="0"/>
              </a:rPr>
              <a:t>minsup</a:t>
            </a:r>
            <a:r>
              <a:rPr lang="en-US" sz="2800"/>
              <a:t>, </a:t>
            </a:r>
            <a:r>
              <a:rPr lang="en-US" sz="2800" err="1"/>
              <a:t>với</a:t>
            </a:r>
            <a:r>
              <a:rPr lang="en-US" sz="2800"/>
              <a:t> </a:t>
            </a:r>
            <a:r>
              <a:rPr lang="en-US" sz="2800" i="1" err="1">
                <a:latin typeface="Times New Roman" panose="02020603050405020304" pitchFamily="18" charset="0"/>
                <a:cs typeface="Times New Roman" panose="02020603050405020304" pitchFamily="18" charset="0"/>
              </a:rPr>
              <a:t>minsup</a:t>
            </a:r>
            <a:r>
              <a:rPr lang="en-US" sz="2800"/>
              <a:t> </a:t>
            </a:r>
            <a:r>
              <a:rPr lang="en-US" sz="2800" err="1"/>
              <a:t>là</a:t>
            </a:r>
            <a:r>
              <a:rPr lang="en-US" sz="2800"/>
              <a:t> </a:t>
            </a:r>
            <a:r>
              <a:rPr lang="en-US" sz="2800" err="1"/>
              <a:t>ngưỡng</a:t>
            </a:r>
            <a:r>
              <a:rPr lang="en-US" sz="2800"/>
              <a:t> </a:t>
            </a:r>
            <a:r>
              <a:rPr lang="en-US" sz="2800" err="1"/>
              <a:t>hỗ</a:t>
            </a:r>
            <a:r>
              <a:rPr lang="en-US" sz="2800"/>
              <a:t> </a:t>
            </a:r>
            <a:r>
              <a:rPr lang="en-US" sz="2800" err="1"/>
              <a:t>trợ</a:t>
            </a:r>
            <a:r>
              <a:rPr lang="en-US" sz="2800"/>
              <a:t> </a:t>
            </a:r>
            <a:r>
              <a:rPr lang="en-US" sz="2800" err="1"/>
              <a:t>tối</a:t>
            </a:r>
            <a:r>
              <a:rPr lang="en-US" sz="2800"/>
              <a:t> </a:t>
            </a:r>
            <a:r>
              <a:rPr lang="en-US" sz="2800" err="1"/>
              <a:t>thiểu</a:t>
            </a:r>
            <a:r>
              <a:rPr lang="en-US" sz="2800"/>
              <a:t> do </a:t>
            </a:r>
            <a:r>
              <a:rPr lang="en-US" sz="2800" err="1"/>
              <a:t>người</a:t>
            </a:r>
            <a:r>
              <a:rPr lang="en-US" sz="2800"/>
              <a:t> </a:t>
            </a:r>
            <a:r>
              <a:rPr lang="en-US" sz="2800" err="1"/>
              <a:t>dùng</a:t>
            </a:r>
            <a:r>
              <a:rPr lang="en-US" sz="2800"/>
              <a:t> </a:t>
            </a:r>
            <a:r>
              <a:rPr lang="en-US" sz="2800" err="1"/>
              <a:t>đặt</a:t>
            </a:r>
            <a:r>
              <a:rPr lang="en-US" sz="2800"/>
              <a:t>.</a:t>
            </a:r>
          </a:p>
          <a:p>
            <a:pPr algn="just">
              <a:lnSpc>
                <a:spcPct val="100000"/>
              </a:lnSpc>
              <a:buClrTx/>
              <a:buFont typeface="Wingdings" panose="05000000000000000000" pitchFamily="2" charset="2"/>
              <a:buChar char="v"/>
            </a:pPr>
            <a:r>
              <a:rPr lang="en-US" sz="2800"/>
              <a:t> </a:t>
            </a:r>
            <a:r>
              <a:rPr lang="en-US" sz="2800" err="1"/>
              <a:t>Ví</a:t>
            </a:r>
            <a:r>
              <a:rPr lang="en-US" sz="2800"/>
              <a:t> </a:t>
            </a:r>
            <a:r>
              <a:rPr lang="en-US" sz="2800" err="1"/>
              <a:t>dụ</a:t>
            </a:r>
            <a:r>
              <a:rPr lang="en-US" sz="2800"/>
              <a:t>: </a:t>
            </a:r>
            <a:r>
              <a:rPr lang="en-US" sz="2800" i="1" err="1">
                <a:latin typeface="Times New Roman" panose="02020603050405020304" pitchFamily="18" charset="0"/>
                <a:cs typeface="Times New Roman" panose="02020603050405020304" pitchFamily="18" charset="0"/>
              </a:rPr>
              <a:t>minsup</a:t>
            </a:r>
            <a:r>
              <a:rPr lang="en-US" sz="2800"/>
              <a:t> = 70%</a:t>
            </a:r>
          </a:p>
          <a:p>
            <a:pPr marL="0" indent="0" algn="just">
              <a:lnSpc>
                <a:spcPct val="100000"/>
              </a:lnSpc>
              <a:spcBef>
                <a:spcPts val="0"/>
              </a:spcBef>
              <a:spcAft>
                <a:spcPts val="0"/>
              </a:spcAft>
              <a:buClrTx/>
              <a:buNone/>
            </a:pPr>
            <a:r>
              <a:rPr lang="en-US" sz="2800" i="1">
                <a:latin typeface="Times New Roman" panose="02020603050405020304" pitchFamily="18" charset="0"/>
                <a:cs typeface="Times New Roman" panose="02020603050405020304" pitchFamily="18" charset="0"/>
              </a:rPr>
              <a:t>sup</a:t>
            </a:r>
            <a:r>
              <a:rPr lang="en-US" sz="2800">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A</a:t>
            </a:r>
            <a:r>
              <a:rPr lang="en-US" sz="2800">
                <a:latin typeface="Times New Roman" panose="02020603050405020304" pitchFamily="18" charset="0"/>
                <a:cs typeface="Times New Roman" panose="02020603050405020304" pitchFamily="18" charset="0"/>
              </a:rPr>
              <a:t>)</a:t>
            </a:r>
            <a:r>
              <a:rPr lang="en-US" sz="2800"/>
              <a:t> = 66.67% &lt; </a:t>
            </a:r>
            <a:r>
              <a:rPr lang="en-US" sz="2800" i="1" err="1">
                <a:latin typeface="Times New Roman" panose="02020603050405020304" pitchFamily="18" charset="0"/>
                <a:cs typeface="Times New Roman" panose="02020603050405020304" pitchFamily="18" charset="0"/>
              </a:rPr>
              <a:t>minsup</a:t>
            </a:r>
            <a:endParaRPr lang="en-US" sz="2800"/>
          </a:p>
          <a:p>
            <a:pPr marL="0" indent="0" algn="just">
              <a:lnSpc>
                <a:spcPct val="100000"/>
              </a:lnSpc>
              <a:spcBef>
                <a:spcPts val="0"/>
              </a:spcBef>
              <a:spcAft>
                <a:spcPts val="0"/>
              </a:spcAft>
              <a:buClrTx/>
              <a:buNone/>
            </a:pPr>
            <a:r>
              <a:rPr lang="en-US" sz="2800" i="1">
                <a:solidFill>
                  <a:srgbClr val="FF0000"/>
                </a:solidFill>
                <a:latin typeface="Times New Roman" panose="02020603050405020304" pitchFamily="18" charset="0"/>
                <a:cs typeface="Times New Roman" panose="02020603050405020304" pitchFamily="18" charset="0"/>
              </a:rPr>
              <a:t>sup</a:t>
            </a:r>
            <a:r>
              <a:rPr lang="en-US" sz="2800">
                <a:solidFill>
                  <a:srgbClr val="FF0000"/>
                </a:solidFill>
                <a:latin typeface="Times New Roman" panose="02020603050405020304" pitchFamily="18" charset="0"/>
                <a:cs typeface="Times New Roman" panose="02020603050405020304" pitchFamily="18" charset="0"/>
              </a:rPr>
              <a:t>(</a:t>
            </a:r>
            <a:r>
              <a:rPr lang="vi-VN" sz="2800" i="1">
                <a:solidFill>
                  <a:srgbClr val="FF0000"/>
                </a:solidFill>
                <a:latin typeface="Times New Roman" panose="02020603050405020304" pitchFamily="18" charset="0"/>
                <a:cs typeface="Times New Roman" panose="02020603050405020304" pitchFamily="18" charset="0"/>
              </a:rPr>
              <a:t>C</a:t>
            </a:r>
            <a:r>
              <a:rPr lang="en-US" sz="2800">
                <a:solidFill>
                  <a:srgbClr val="FF0000"/>
                </a:solidFill>
                <a:latin typeface="Times New Roman" panose="02020603050405020304" pitchFamily="18" charset="0"/>
                <a:cs typeface="Times New Roman" panose="02020603050405020304" pitchFamily="18" charset="0"/>
              </a:rPr>
              <a:t>)</a:t>
            </a:r>
            <a:r>
              <a:rPr lang="en-US" sz="2800">
                <a:solidFill>
                  <a:srgbClr val="FF0000"/>
                </a:solidFill>
              </a:rPr>
              <a:t> = 100% &gt; </a:t>
            </a:r>
            <a:r>
              <a:rPr lang="en-US" sz="2800" i="1" err="1">
                <a:solidFill>
                  <a:srgbClr val="FF0000"/>
                </a:solidFill>
                <a:latin typeface="Times New Roman" panose="02020603050405020304" pitchFamily="18" charset="0"/>
                <a:cs typeface="Times New Roman" panose="02020603050405020304" pitchFamily="18" charset="0"/>
              </a:rPr>
              <a:t>minsup</a:t>
            </a:r>
            <a:endParaRPr lang="en-US" sz="2800">
              <a:solidFill>
                <a:srgbClr val="FF0000"/>
              </a:solidFill>
            </a:endParaRPr>
          </a:p>
          <a:p>
            <a:pPr marL="0" indent="0" algn="just">
              <a:lnSpc>
                <a:spcPct val="100000"/>
              </a:lnSpc>
              <a:spcBef>
                <a:spcPts val="600"/>
              </a:spcBef>
              <a:buClrTx/>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A</a:t>
            </a:r>
            <a:r>
              <a:rPr lang="en-US" sz="2800"/>
              <a:t> </a:t>
            </a:r>
            <a:r>
              <a:rPr lang="en-US" sz="2800" b="1" err="1"/>
              <a:t>không</a:t>
            </a:r>
            <a:r>
              <a:rPr lang="en-US" sz="2800"/>
              <a:t> </a:t>
            </a:r>
            <a:r>
              <a:rPr lang="en-US" sz="2800" err="1"/>
              <a:t>là</a:t>
            </a:r>
            <a:r>
              <a:rPr lang="en-US" sz="2800"/>
              <a:t> </a:t>
            </a:r>
            <a:r>
              <a:rPr lang="en-US" sz="2800" b="1" err="1"/>
              <a:t>tập</a:t>
            </a:r>
            <a:r>
              <a:rPr lang="en-US" sz="2800" b="1"/>
              <a:t> </a:t>
            </a:r>
            <a:r>
              <a:rPr lang="en-US" sz="2800" b="1" err="1"/>
              <a:t>phổ</a:t>
            </a:r>
            <a:r>
              <a:rPr lang="en-US" sz="2800" b="1"/>
              <a:t> </a:t>
            </a:r>
            <a:r>
              <a:rPr lang="en-US" sz="2800" b="1" err="1"/>
              <a:t>biến</a:t>
            </a:r>
            <a:r>
              <a:rPr lang="en-US" sz="2800"/>
              <a:t>.</a:t>
            </a:r>
          </a:p>
          <a:p>
            <a:pPr marL="0" indent="0" algn="just">
              <a:lnSpc>
                <a:spcPct val="100000"/>
              </a:lnSpc>
              <a:spcBef>
                <a:spcPts val="600"/>
              </a:spcBef>
              <a:buClrTx/>
              <a:buNone/>
            </a:pPr>
            <a:r>
              <a:rPr lang="en-US" sz="2800" i="1">
                <a:latin typeface="Times New Roman" panose="02020603050405020304" pitchFamily="18" charset="0"/>
                <a:cs typeface="Times New Roman" panose="02020603050405020304" pitchFamily="18" charset="0"/>
              </a:rPr>
              <a:t>- </a:t>
            </a:r>
            <a:r>
              <a:rPr lang="vi-VN" sz="2800" b="1" i="1">
                <a:latin typeface="Times New Roman" panose="02020603050405020304" pitchFamily="18" charset="0"/>
                <a:cs typeface="Times New Roman" panose="02020603050405020304" pitchFamily="18" charset="0"/>
              </a:rPr>
              <a:t>C</a:t>
            </a:r>
            <a:r>
              <a:rPr lang="en-US" sz="2800"/>
              <a:t> </a:t>
            </a:r>
            <a:r>
              <a:rPr lang="en-US" sz="2800" err="1"/>
              <a:t>là</a:t>
            </a:r>
            <a:r>
              <a:rPr lang="en-US" sz="2800"/>
              <a:t> </a:t>
            </a:r>
            <a:r>
              <a:rPr lang="en-US" sz="2800" b="1" err="1"/>
              <a:t>tập</a:t>
            </a:r>
            <a:r>
              <a:rPr lang="en-US" sz="2800" b="1"/>
              <a:t> </a:t>
            </a:r>
            <a:r>
              <a:rPr lang="en-US" sz="2800" b="1" err="1"/>
              <a:t>phổ</a:t>
            </a:r>
            <a:r>
              <a:rPr lang="en-US" sz="2800" b="1"/>
              <a:t> </a:t>
            </a:r>
            <a:r>
              <a:rPr lang="en-US" sz="2800" b="1" err="1"/>
              <a:t>biến</a:t>
            </a:r>
            <a:r>
              <a:rPr lang="en-US" sz="2800"/>
              <a:t>.</a:t>
            </a:r>
          </a:p>
          <a:p>
            <a:pPr marL="0" indent="0" algn="just">
              <a:lnSpc>
                <a:spcPct val="100000"/>
              </a:lnSpc>
              <a:buClrTx/>
              <a:buNone/>
            </a:pPr>
            <a:endParaRPr lang="en-US" sz="2800"/>
          </a:p>
          <a:p>
            <a:pPr algn="just">
              <a:lnSpc>
                <a:spcPct val="100000"/>
              </a:lnSpc>
              <a:buClrTx/>
              <a:buFont typeface="Wingdings" panose="05000000000000000000" pitchFamily="2" charset="2"/>
              <a:buChar char="v"/>
            </a:pPr>
            <a:endParaRPr lang="en-US" sz="2800"/>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5</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001143757"/>
              </p:ext>
            </p:extLst>
          </p:nvPr>
        </p:nvGraphicFramePr>
        <p:xfrm>
          <a:off x="5422936" y="3512366"/>
          <a:ext cx="2943824" cy="2595880"/>
        </p:xfrm>
        <a:graphic>
          <a:graphicData uri="http://schemas.openxmlformats.org/drawingml/2006/table">
            <a:tbl>
              <a:tblPr firstRow="1" bandRow="1">
                <a:tableStyleId>{5C22544A-7EE6-4342-B048-85BDC9FD1C3A}</a:tableStyleId>
              </a:tblPr>
              <a:tblGrid>
                <a:gridCol w="863620">
                  <a:extLst>
                    <a:ext uri="{9D8B030D-6E8A-4147-A177-3AD203B41FA5}">
                      <a16:colId xmlns:a16="http://schemas.microsoft.com/office/drawing/2014/main" val="20000"/>
                    </a:ext>
                  </a:extLst>
                </a:gridCol>
                <a:gridCol w="2080204">
                  <a:extLst>
                    <a:ext uri="{9D8B030D-6E8A-4147-A177-3AD203B41FA5}">
                      <a16:colId xmlns:a16="http://schemas.microsoft.com/office/drawing/2014/main" val="20001"/>
                    </a:ext>
                  </a:extLst>
                </a:gridCol>
              </a:tblGrid>
              <a:tr h="370840">
                <a:tc>
                  <a:txBody>
                    <a:bodyPr/>
                    <a:lstStyle/>
                    <a:p>
                      <a:pPr algn="ctr"/>
                      <a:r>
                        <a:rPr lang="en-US" b="1">
                          <a:latin typeface="Arial" panose="020B0604020202020204" pitchFamily="34" charset="0"/>
                          <a:cs typeface="Arial" panose="020B0604020202020204" pitchFamily="34" charset="0"/>
                        </a:rPr>
                        <a:t>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Arial" panose="020B0604020202020204" pitchFamily="34" charset="0"/>
                          <a:cs typeface="Arial" panose="020B0604020202020204" pitchFamily="34" charset="0"/>
                        </a:rPr>
                        <a:t>Items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 T,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b="1">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C, D,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b="1">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 T,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a:t>
                      </a:r>
                      <a:r>
                        <a:rPr lang="vi-VN" b="1" baseline="0">
                          <a:latin typeface="Arial" panose="020B0604020202020204" pitchFamily="34" charset="0"/>
                          <a:cs typeface="Arial" panose="020B0604020202020204" pitchFamily="34" charset="0"/>
                        </a:rPr>
                        <a:t> D,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b="1">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 D, T,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b="1">
                          <a:latin typeface="Arial" panose="020B0604020202020204" pitchFamily="34" charset="0"/>
                          <a:cs typeface="Arial" panose="020B0604020202020204"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C, D, T</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36718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ontent Placeholder 2"/>
          <p:cNvSpPr txBox="1">
            <a:spLocks/>
          </p:cNvSpPr>
          <p:nvPr/>
        </p:nvSpPr>
        <p:spPr>
          <a:xfrm>
            <a:off x="822959" y="1763846"/>
            <a:ext cx="7543801" cy="93985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10000"/>
              </a:lnSpc>
              <a:buClrTx/>
              <a:buNone/>
            </a:pPr>
            <a:r>
              <a:rPr lang="en-US" sz="2500" dirty="0" err="1"/>
              <a:t>Ví</a:t>
            </a:r>
            <a:r>
              <a:rPr lang="en-US" sz="2500" dirty="0"/>
              <a:t> </a:t>
            </a:r>
            <a:r>
              <a:rPr lang="en-US" sz="2500" dirty="0" err="1"/>
              <a:t>dụ</a:t>
            </a:r>
            <a:r>
              <a:rPr lang="en-US" sz="2500" dirty="0"/>
              <a:t>: </a:t>
            </a:r>
            <a:r>
              <a:rPr lang="en-US" sz="2500" dirty="0" err="1"/>
              <a:t>Đầu</a:t>
            </a:r>
            <a:r>
              <a:rPr lang="en-US" sz="2500" dirty="0"/>
              <a:t> </a:t>
            </a:r>
            <a:r>
              <a:rPr lang="en-US" sz="2500" dirty="0" err="1"/>
              <a:t>tiên</a:t>
            </a:r>
            <a:r>
              <a:rPr lang="en-US" sz="2500" dirty="0"/>
              <a:t> ta </a:t>
            </a:r>
            <a:r>
              <a:rPr lang="en-US" sz="2500" dirty="0" err="1"/>
              <a:t>có</a:t>
            </a:r>
            <a:r>
              <a:rPr lang="en-US" sz="2500" dirty="0"/>
              <a:t> </a:t>
            </a:r>
            <a:r>
              <a:rPr lang="en-US" sz="2500" dirty="0" err="1"/>
              <a:t>các</a:t>
            </a:r>
            <a:r>
              <a:rPr lang="en-US" sz="2500" dirty="0"/>
              <a:t> </a:t>
            </a:r>
            <a:r>
              <a:rPr lang="en-US" sz="2500" dirty="0" err="1"/>
              <a:t>tập</a:t>
            </a:r>
            <a:r>
              <a:rPr lang="en-US" sz="2500" dirty="0"/>
              <a:t> </a:t>
            </a:r>
            <a:r>
              <a:rPr lang="en-US" sz="2500" dirty="0" err="1"/>
              <a:t>khả</a:t>
            </a:r>
            <a:r>
              <a:rPr lang="en-US" sz="2500" dirty="0"/>
              <a:t> </a:t>
            </a:r>
            <a:r>
              <a:rPr lang="en-US" sz="2500" dirty="0" err="1"/>
              <a:t>kết</a:t>
            </a:r>
            <a:r>
              <a:rPr lang="en-US" sz="2500" dirty="0"/>
              <a:t> </a:t>
            </a:r>
            <a:r>
              <a:rPr lang="en-US" sz="2500" dirty="0" err="1"/>
              <a:t>hợp</a:t>
            </a:r>
            <a:r>
              <a:rPr lang="en-US" sz="2500" dirty="0"/>
              <a:t> </a:t>
            </a:r>
            <a:r>
              <a:rPr lang="en-US" sz="2500" dirty="0" err="1"/>
              <a:t>với</a:t>
            </a:r>
            <a:r>
              <a:rPr lang="en-US" sz="2500" dirty="0"/>
              <a:t> </a:t>
            </a:r>
            <a:r>
              <a:rPr lang="en-US" sz="2500" dirty="0" err="1"/>
              <a:t>hạng</a:t>
            </a:r>
            <a:r>
              <a:rPr lang="en-US" sz="2500" dirty="0"/>
              <a:t> </a:t>
            </a:r>
            <a:r>
              <a:rPr lang="en-US" sz="2500" dirty="0" err="1"/>
              <a:t>mục</a:t>
            </a:r>
            <a:r>
              <a:rPr lang="en-US" sz="2500" dirty="0"/>
              <a:t> </a:t>
            </a:r>
            <a:r>
              <a:rPr lang="en-US" sz="2500" dirty="0">
                <a:latin typeface="Times New Roman" panose="02020603050405020304" pitchFamily="18" charset="0"/>
                <a:cs typeface="Times New Roman" panose="02020603050405020304" pitchFamily="18" charset="0"/>
              </a:rPr>
              <a:t>A</a:t>
            </a:r>
            <a:r>
              <a:rPr lang="en-US" sz="2500" dirty="0"/>
              <a:t> </a:t>
            </a:r>
            <a:r>
              <a:rPr lang="en-US" sz="2500" dirty="0" err="1"/>
              <a:t>với</a:t>
            </a:r>
            <a:r>
              <a:rPr lang="en-US" sz="2500" dirty="0"/>
              <a:t> </a:t>
            </a:r>
            <a:r>
              <a:rPr lang="en-US" sz="2500" i="1" dirty="0" err="1">
                <a:latin typeface="Times New Roman" panose="02020603050405020304" pitchFamily="18" charset="0"/>
                <a:cs typeface="Times New Roman" panose="02020603050405020304" pitchFamily="18" charset="0"/>
              </a:rPr>
              <a:t>minsup</a:t>
            </a:r>
            <a:r>
              <a:rPr lang="en-US" sz="2500" dirty="0"/>
              <a:t> = 50%</a:t>
            </a:r>
          </a:p>
        </p:txBody>
      </p:sp>
      <p:sp>
        <p:nvSpPr>
          <p:cNvPr id="11266" name="Slide Number Placeholder 5"/>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25FFB27-5DED-4C88-8A5B-7BD60858C88B}" type="slidenum">
              <a:rPr kumimoji="0" lang="en-US" altLang="zh-TW"/>
              <a:pPr/>
              <a:t>50</a:t>
            </a:fld>
            <a:endParaRPr kumimoji="0" lang="en-US" altLang="zh-TW"/>
          </a:p>
        </p:txBody>
      </p:sp>
      <p:sp>
        <p:nvSpPr>
          <p:cNvPr id="64" name="Title 1"/>
          <p:cNvSpPr txBox="1">
            <a:spLocks/>
          </p:cNvSpPr>
          <p:nvPr/>
        </p:nvSpPr>
        <p:spPr>
          <a:xfrm>
            <a:off x="821708" y="287555"/>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b="1" dirty="0">
                <a:solidFill>
                  <a:schemeClr val="tx1"/>
                </a:solidFill>
              </a:rPr>
              <a:t>4. </a:t>
            </a:r>
            <a:r>
              <a:rPr lang="en-US" b="1" dirty="0" err="1">
                <a:solidFill>
                  <a:schemeClr val="tx1"/>
                </a:solidFill>
              </a:rPr>
              <a:t>Thuật</a:t>
            </a:r>
            <a:r>
              <a:rPr lang="en-US" b="1" dirty="0">
                <a:solidFill>
                  <a:schemeClr val="tx1"/>
                </a:solidFill>
              </a:rPr>
              <a:t> </a:t>
            </a:r>
            <a:r>
              <a:rPr lang="en-US" b="1" dirty="0" err="1">
                <a:solidFill>
                  <a:schemeClr val="tx1"/>
                </a:solidFill>
              </a:rPr>
              <a:t>toán</a:t>
            </a:r>
            <a:r>
              <a:rPr lang="en-US" b="1" dirty="0">
                <a:solidFill>
                  <a:schemeClr val="tx1"/>
                </a:solidFill>
              </a:rPr>
              <a:t> </a:t>
            </a:r>
            <a:r>
              <a:rPr lang="en-US" b="1" dirty="0" err="1">
                <a:solidFill>
                  <a:schemeClr val="tx1"/>
                </a:solidFill>
              </a:rPr>
              <a:t>GenMax</a:t>
            </a:r>
            <a:endParaRPr lang="en-US" b="1" dirty="0">
              <a:solidFill>
                <a:schemeClr val="tx1"/>
              </a:solidFill>
            </a:endParaRPr>
          </a:p>
        </p:txBody>
      </p:sp>
      <mc:AlternateContent xmlns:mc="http://schemas.openxmlformats.org/markup-compatibility/2006" xmlns:a14="http://schemas.microsoft.com/office/drawing/2010/main">
        <mc:Choice Requires="a14">
          <p:sp>
            <p:nvSpPr>
              <p:cNvPr id="35" name="TextBox 34"/>
              <p:cNvSpPr txBox="1"/>
              <p:nvPr/>
            </p:nvSpPr>
            <p:spPr>
              <a:xfrm>
                <a:off x="4435486" y="3435532"/>
                <a:ext cx="2308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a:solidFill>
                    <a:schemeClr val="bg1"/>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435486" y="3435532"/>
                <a:ext cx="230832" cy="276999"/>
              </a:xfrm>
              <a:prstGeom prst="rect">
                <a:avLst/>
              </a:prstGeom>
              <a:blipFill rotWithShape="0">
                <a:blip r:embed="rId2"/>
                <a:stretch>
                  <a:fillRect l="-29730" r="-29730" b="-15556"/>
                </a:stretch>
              </a:blipFill>
            </p:spPr>
            <p:txBody>
              <a:bodyPr/>
              <a:lstStyle/>
              <a:p>
                <a:r>
                  <a:rPr lang="en-US">
                    <a:noFill/>
                  </a:rPr>
                  <a:t> </a:t>
                </a:r>
              </a:p>
            </p:txBody>
          </p:sp>
        </mc:Fallback>
      </mc:AlternateContent>
      <p:sp>
        <p:nvSpPr>
          <p:cNvPr id="36" name="Text Box 3"/>
          <p:cNvSpPr txBox="1">
            <a:spLocks noChangeArrowheads="1"/>
          </p:cNvSpPr>
          <p:nvPr/>
        </p:nvSpPr>
        <p:spPr bwMode="auto">
          <a:xfrm>
            <a:off x="4386663" y="2641178"/>
            <a:ext cx="3449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latin typeface="Times New Roman" panose="02020603050405020304" pitchFamily="18" charset="0"/>
              </a:rPr>
              <a:t>{}</a:t>
            </a:r>
          </a:p>
        </p:txBody>
      </p:sp>
      <p:sp>
        <p:nvSpPr>
          <p:cNvPr id="38" name="Text Box 8"/>
          <p:cNvSpPr txBox="1">
            <a:spLocks noChangeArrowheads="1"/>
          </p:cNvSpPr>
          <p:nvPr/>
        </p:nvSpPr>
        <p:spPr bwMode="auto">
          <a:xfrm>
            <a:off x="444310" y="4144178"/>
            <a:ext cx="1223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AC {AT, AW}</a:t>
            </a:r>
          </a:p>
        </p:txBody>
      </p:sp>
      <p:sp>
        <p:nvSpPr>
          <p:cNvPr id="42" name="Line 16"/>
          <p:cNvSpPr>
            <a:spLocks noChangeShapeType="1"/>
          </p:cNvSpPr>
          <p:nvPr/>
        </p:nvSpPr>
        <p:spPr bwMode="auto">
          <a:xfrm>
            <a:off x="4822231" y="3333464"/>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Text Box 58"/>
          <p:cNvSpPr txBox="1">
            <a:spLocks noChangeArrowheads="1"/>
          </p:cNvSpPr>
          <p:nvPr/>
        </p:nvSpPr>
        <p:spPr bwMode="auto">
          <a:xfrm>
            <a:off x="858174" y="3287323"/>
            <a:ext cx="11593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A50021"/>
                </a:solidFill>
              </a:rPr>
              <a:t>A {C,T, W}</a:t>
            </a:r>
          </a:p>
        </p:txBody>
      </p:sp>
      <p:sp>
        <p:nvSpPr>
          <p:cNvPr id="47" name="Text Box 59"/>
          <p:cNvSpPr txBox="1">
            <a:spLocks noChangeArrowheads="1"/>
          </p:cNvSpPr>
          <p:nvPr/>
        </p:nvSpPr>
        <p:spPr bwMode="auto">
          <a:xfrm>
            <a:off x="2714103" y="3318100"/>
            <a:ext cx="1166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3399"/>
                </a:solidFill>
              </a:rPr>
              <a:t>C {D,T, W}</a:t>
            </a:r>
          </a:p>
        </p:txBody>
      </p:sp>
      <p:sp>
        <p:nvSpPr>
          <p:cNvPr id="48" name="Text Box 60"/>
          <p:cNvSpPr txBox="1">
            <a:spLocks noChangeArrowheads="1"/>
          </p:cNvSpPr>
          <p:nvPr/>
        </p:nvSpPr>
        <p:spPr bwMode="auto">
          <a:xfrm>
            <a:off x="4220592" y="3329494"/>
            <a:ext cx="9618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8000"/>
                </a:solidFill>
              </a:rPr>
              <a:t>D {T, W}</a:t>
            </a:r>
          </a:p>
        </p:txBody>
      </p:sp>
      <p:sp>
        <p:nvSpPr>
          <p:cNvPr id="49" name="Text Box 61"/>
          <p:cNvSpPr txBox="1">
            <a:spLocks noChangeArrowheads="1"/>
          </p:cNvSpPr>
          <p:nvPr/>
        </p:nvSpPr>
        <p:spPr bwMode="auto">
          <a:xfrm>
            <a:off x="5749354" y="3288550"/>
            <a:ext cx="7216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FF9900"/>
                </a:solidFill>
              </a:rPr>
              <a:t>T {W}</a:t>
            </a:r>
          </a:p>
        </p:txBody>
      </p:sp>
      <p:sp>
        <p:nvSpPr>
          <p:cNvPr id="50" name="Text Box 62"/>
          <p:cNvSpPr txBox="1">
            <a:spLocks noChangeArrowheads="1"/>
          </p:cNvSpPr>
          <p:nvPr/>
        </p:nvSpPr>
        <p:spPr bwMode="auto">
          <a:xfrm>
            <a:off x="7481317" y="3288550"/>
            <a:ext cx="3786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t>W</a:t>
            </a:r>
          </a:p>
        </p:txBody>
      </p:sp>
      <p:cxnSp>
        <p:nvCxnSpPr>
          <p:cNvPr id="53" name="Straight Arrow Connector 52"/>
          <p:cNvCxnSpPr>
            <a:stCxn id="36" idx="2"/>
            <a:endCxn id="46" idx="0"/>
          </p:cNvCxnSpPr>
          <p:nvPr/>
        </p:nvCxnSpPr>
        <p:spPr>
          <a:xfrm flipH="1">
            <a:off x="1437852" y="2979732"/>
            <a:ext cx="3121294" cy="3075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6" idx="2"/>
            <a:endCxn id="47" idx="0"/>
          </p:cNvCxnSpPr>
          <p:nvPr/>
        </p:nvCxnSpPr>
        <p:spPr>
          <a:xfrm flipH="1">
            <a:off x="3297596" y="2979732"/>
            <a:ext cx="1261550" cy="338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6" idx="2"/>
            <a:endCxn id="48" idx="0"/>
          </p:cNvCxnSpPr>
          <p:nvPr/>
        </p:nvCxnSpPr>
        <p:spPr>
          <a:xfrm>
            <a:off x="4559146" y="2979732"/>
            <a:ext cx="142347" cy="349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6" idx="2"/>
            <a:endCxn id="49" idx="0"/>
          </p:cNvCxnSpPr>
          <p:nvPr/>
        </p:nvCxnSpPr>
        <p:spPr>
          <a:xfrm>
            <a:off x="4559146" y="2979732"/>
            <a:ext cx="1551044" cy="308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6" idx="2"/>
            <a:endCxn id="50" idx="0"/>
          </p:cNvCxnSpPr>
          <p:nvPr/>
        </p:nvCxnSpPr>
        <p:spPr>
          <a:xfrm>
            <a:off x="4559146" y="2979732"/>
            <a:ext cx="3111486" cy="308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6" idx="2"/>
            <a:endCxn id="38" idx="0"/>
          </p:cNvCxnSpPr>
          <p:nvPr/>
        </p:nvCxnSpPr>
        <p:spPr>
          <a:xfrm flipH="1">
            <a:off x="1055984" y="3625877"/>
            <a:ext cx="381868" cy="518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974334" y="4633059"/>
                <a:ext cx="2308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a:solidFill>
                    <a:schemeClr val="bg1"/>
                  </a:solidFill>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4974334" y="4633059"/>
                <a:ext cx="230832" cy="276999"/>
              </a:xfrm>
              <a:prstGeom prst="rect">
                <a:avLst/>
              </a:prstGeom>
              <a:blipFill rotWithShape="0">
                <a:blip r:embed="rId3"/>
                <a:stretch>
                  <a:fillRect l="-28947" r="-26316" b="-15556"/>
                </a:stretch>
              </a:blipFill>
            </p:spPr>
            <p:txBody>
              <a:bodyPr/>
              <a:lstStyle/>
              <a:p>
                <a:r>
                  <a:rPr lang="en-US">
                    <a:noFill/>
                  </a:rPr>
                  <a:t> </a:t>
                </a:r>
              </a:p>
            </p:txBody>
          </p:sp>
        </mc:Fallback>
      </mc:AlternateContent>
      <p:sp>
        <p:nvSpPr>
          <p:cNvPr id="103" name="Content Placeholder 2"/>
          <p:cNvSpPr>
            <a:spLocks noGrp="1"/>
          </p:cNvSpPr>
          <p:nvPr>
            <p:ph idx="1"/>
          </p:nvPr>
        </p:nvSpPr>
        <p:spPr>
          <a:xfrm>
            <a:off x="3380669" y="4939918"/>
            <a:ext cx="5459042" cy="1311513"/>
          </a:xfrm>
        </p:spPr>
        <p:txBody>
          <a:bodyPr>
            <a:noAutofit/>
          </a:bodyPr>
          <a:lstStyle/>
          <a:p>
            <a:pPr marL="0" indent="0" algn="just">
              <a:lnSpc>
                <a:spcPct val="110000"/>
              </a:lnSpc>
              <a:spcBef>
                <a:spcPts val="0"/>
              </a:spcBef>
              <a:spcAft>
                <a:spcPts val="0"/>
              </a:spcAft>
              <a:buClrTx/>
              <a:buNone/>
            </a:pPr>
            <a:r>
              <a:rPr lang="en-US" sz="2700" dirty="0"/>
              <a:t>-</a:t>
            </a:r>
            <a:r>
              <a:rPr lang="en-US" sz="2700" dirty="0" err="1"/>
              <a:t>Trở</a:t>
            </a:r>
            <a:r>
              <a:rPr lang="en-US" sz="2700" dirty="0"/>
              <a:t> </a:t>
            </a:r>
            <a:r>
              <a:rPr lang="en-US" sz="2700" dirty="0" err="1"/>
              <a:t>lại</a:t>
            </a:r>
            <a:r>
              <a:rPr lang="en-US" sz="2700" dirty="0"/>
              <a:t> </a:t>
            </a:r>
            <a:r>
              <a:rPr lang="en-US" sz="2700" dirty="0" err="1"/>
              <a:t>tập</a:t>
            </a:r>
            <a:r>
              <a:rPr lang="en-US" sz="2700" dirty="0"/>
              <a:t> </a:t>
            </a:r>
            <a:r>
              <a:rPr lang="en-US" sz="2700" b="1" i="1" dirty="0">
                <a:latin typeface="Times New Roman" panose="02020603050405020304" pitchFamily="18" charset="0"/>
                <a:cs typeface="Times New Roman" panose="02020603050405020304" pitchFamily="18" charset="0"/>
              </a:rPr>
              <a:t>AW</a:t>
            </a:r>
          </a:p>
          <a:p>
            <a:pPr marL="0" indent="0" algn="just">
              <a:lnSpc>
                <a:spcPct val="110000"/>
              </a:lnSpc>
              <a:spcBef>
                <a:spcPts val="0"/>
              </a:spcBef>
              <a:spcAft>
                <a:spcPts val="0"/>
              </a:spcAft>
              <a:buClrTx/>
              <a:buNone/>
            </a:pPr>
            <a:r>
              <a:rPr lang="en-US" sz="2700" dirty="0"/>
              <a:t>-</a:t>
            </a:r>
            <a:r>
              <a:rPr lang="en-US" sz="2700" dirty="0" err="1"/>
              <a:t>Tỉa</a:t>
            </a:r>
            <a:r>
              <a:rPr lang="en-US" sz="2700" dirty="0"/>
              <a:t> </a:t>
            </a:r>
            <a:r>
              <a:rPr lang="en-US" sz="2700" dirty="0" err="1"/>
              <a:t>toàn</a:t>
            </a:r>
            <a:r>
              <a:rPr lang="en-US" sz="2700" dirty="0"/>
              <a:t> </a:t>
            </a:r>
            <a:r>
              <a:rPr lang="en-US" sz="2700" dirty="0" err="1"/>
              <a:t>bộ</a:t>
            </a:r>
            <a:r>
              <a:rPr lang="en-US" sz="2700" dirty="0"/>
              <a:t> </a:t>
            </a:r>
            <a:r>
              <a:rPr lang="en-US" sz="2700" dirty="0" err="1"/>
              <a:t>nhánh</a:t>
            </a:r>
            <a:r>
              <a:rPr lang="en-US" sz="2700" dirty="0"/>
              <a:t> </a:t>
            </a:r>
            <a:r>
              <a:rPr lang="en-US" sz="2700" b="1" i="1" dirty="0">
                <a:latin typeface="Times New Roman" panose="02020603050405020304" pitchFamily="18" charset="0"/>
                <a:cs typeface="Times New Roman" panose="02020603050405020304" pitchFamily="18" charset="0"/>
              </a:rPr>
              <a:t>AW</a:t>
            </a:r>
            <a:r>
              <a:rPr lang="en-US" sz="2700" dirty="0"/>
              <a:t> </a:t>
            </a:r>
            <a:r>
              <a:rPr lang="en-US" sz="2700" dirty="0" err="1"/>
              <a:t>vì</a:t>
            </a:r>
            <a:r>
              <a:rPr lang="en-US" sz="2700" dirty="0"/>
              <a:t> </a:t>
            </a:r>
            <a:r>
              <a:rPr lang="en-US" sz="2700" dirty="0" err="1"/>
              <a:t>bị</a:t>
            </a:r>
            <a:r>
              <a:rPr lang="en-US" sz="2700" dirty="0"/>
              <a:t> </a:t>
            </a:r>
            <a:r>
              <a:rPr lang="en-US" sz="2700" dirty="0" err="1"/>
              <a:t>bao</a:t>
            </a:r>
            <a:r>
              <a:rPr lang="en-US" sz="2700" dirty="0"/>
              <a:t> </a:t>
            </a:r>
            <a:r>
              <a:rPr lang="en-US" sz="2700" dirty="0" err="1"/>
              <a:t>bởi</a:t>
            </a:r>
            <a:r>
              <a:rPr lang="en-US" sz="2700" dirty="0"/>
              <a:t> </a:t>
            </a:r>
            <a:r>
              <a:rPr lang="en-US" sz="2700" b="1" i="1" dirty="0">
                <a:latin typeface="Times New Roman" panose="02020603050405020304" pitchFamily="18" charset="0"/>
                <a:cs typeface="Times New Roman" panose="02020603050405020304" pitchFamily="18" charset="0"/>
              </a:rPr>
              <a:t>ACTW</a:t>
            </a:r>
          </a:p>
        </p:txBody>
      </p:sp>
      <p:sp>
        <p:nvSpPr>
          <p:cNvPr id="115" name="Text Box 8"/>
          <p:cNvSpPr txBox="1">
            <a:spLocks noChangeArrowheads="1"/>
          </p:cNvSpPr>
          <p:nvPr/>
        </p:nvSpPr>
        <p:spPr bwMode="auto">
          <a:xfrm>
            <a:off x="1706382" y="4143199"/>
            <a:ext cx="8908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AT {AW}</a:t>
            </a:r>
          </a:p>
        </p:txBody>
      </p:sp>
      <p:cxnSp>
        <p:nvCxnSpPr>
          <p:cNvPr id="116" name="Straight Arrow Connector 115"/>
          <p:cNvCxnSpPr>
            <a:stCxn id="46" idx="2"/>
            <a:endCxn id="115" idx="0"/>
          </p:cNvCxnSpPr>
          <p:nvPr/>
        </p:nvCxnSpPr>
        <p:spPr>
          <a:xfrm>
            <a:off x="1437852" y="3625877"/>
            <a:ext cx="713941" cy="517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 Box 8"/>
          <p:cNvSpPr txBox="1">
            <a:spLocks noChangeArrowheads="1"/>
          </p:cNvSpPr>
          <p:nvPr/>
        </p:nvSpPr>
        <p:spPr bwMode="auto">
          <a:xfrm>
            <a:off x="2635928" y="4143199"/>
            <a:ext cx="48941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AW</a:t>
            </a:r>
          </a:p>
        </p:txBody>
      </p:sp>
      <p:cxnSp>
        <p:nvCxnSpPr>
          <p:cNvPr id="120" name="Straight Arrow Connector 119"/>
          <p:cNvCxnSpPr>
            <a:stCxn id="46" idx="2"/>
            <a:endCxn id="119" idx="0"/>
          </p:cNvCxnSpPr>
          <p:nvPr/>
        </p:nvCxnSpPr>
        <p:spPr>
          <a:xfrm>
            <a:off x="1437852" y="3625877"/>
            <a:ext cx="1442781" cy="517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 Box 30"/>
          <p:cNvSpPr txBox="1">
            <a:spLocks noChangeArrowheads="1"/>
          </p:cNvSpPr>
          <p:nvPr/>
        </p:nvSpPr>
        <p:spPr bwMode="auto">
          <a:xfrm>
            <a:off x="568870" y="4910058"/>
            <a:ext cx="117371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ACT {ACW}</a:t>
            </a:r>
          </a:p>
        </p:txBody>
      </p:sp>
      <p:cxnSp>
        <p:nvCxnSpPr>
          <p:cNvPr id="28" name="Straight Arrow Connector 27"/>
          <p:cNvCxnSpPr>
            <a:stCxn id="38" idx="2"/>
            <a:endCxn id="27" idx="0"/>
          </p:cNvCxnSpPr>
          <p:nvPr/>
        </p:nvCxnSpPr>
        <p:spPr>
          <a:xfrm>
            <a:off x="1055984" y="4451955"/>
            <a:ext cx="99746" cy="458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 Box 30"/>
          <p:cNvSpPr txBox="1">
            <a:spLocks noChangeArrowheads="1"/>
          </p:cNvSpPr>
          <p:nvPr/>
        </p:nvSpPr>
        <p:spPr bwMode="auto">
          <a:xfrm>
            <a:off x="2021657" y="4910057"/>
            <a:ext cx="6142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ACW</a:t>
            </a:r>
          </a:p>
        </p:txBody>
      </p:sp>
      <p:cxnSp>
        <p:nvCxnSpPr>
          <p:cNvPr id="32" name="Straight Arrow Connector 31"/>
          <p:cNvCxnSpPr>
            <a:stCxn id="38" idx="2"/>
            <a:endCxn id="31" idx="0"/>
          </p:cNvCxnSpPr>
          <p:nvPr/>
        </p:nvCxnSpPr>
        <p:spPr>
          <a:xfrm>
            <a:off x="1055984" y="4451955"/>
            <a:ext cx="1272809" cy="458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 Box 5"/>
          <p:cNvSpPr txBox="1">
            <a:spLocks noChangeArrowheads="1"/>
          </p:cNvSpPr>
          <p:nvPr/>
        </p:nvSpPr>
        <p:spPr bwMode="auto">
          <a:xfrm>
            <a:off x="858174" y="568805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6600"/>
                </a:solidFill>
              </a:rPr>
              <a:t>ACTW</a:t>
            </a:r>
          </a:p>
        </p:txBody>
      </p:sp>
      <p:cxnSp>
        <p:nvCxnSpPr>
          <p:cNvPr id="33" name="Straight Arrow Connector 32"/>
          <p:cNvCxnSpPr>
            <a:stCxn id="27" idx="2"/>
            <a:endCxn id="30" idx="0"/>
          </p:cNvCxnSpPr>
          <p:nvPr/>
        </p:nvCxnSpPr>
        <p:spPr>
          <a:xfrm>
            <a:off x="1155730" y="5217835"/>
            <a:ext cx="64082" cy="4702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16118" y="5052856"/>
            <a:ext cx="797985" cy="73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742589" y="4289694"/>
            <a:ext cx="797985" cy="73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19" idx="1"/>
            <a:endCxn id="119" idx="3"/>
          </p:cNvCxnSpPr>
          <p:nvPr/>
        </p:nvCxnSpPr>
        <p:spPr>
          <a:xfrm>
            <a:off x="2635928" y="4297088"/>
            <a:ext cx="4894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68870" y="5052856"/>
            <a:ext cx="1173719" cy="110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429245" y="4298067"/>
            <a:ext cx="1238413" cy="36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05827" y="3430121"/>
            <a:ext cx="1111703" cy="26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01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xEl>
                                              <p:pRg st="1" end="1"/>
                                            </p:txEl>
                                          </p:spTgt>
                                        </p:tgtEl>
                                        <p:attrNameLst>
                                          <p:attrName>style.visibility</p:attrName>
                                        </p:attrNameLst>
                                      </p:cBhvr>
                                      <p:to>
                                        <p:strVal val="visible"/>
                                      </p:to>
                                    </p:set>
                                    <p:animEffect transition="in" filter="fade">
                                      <p:cBhvr>
                                        <p:cTn id="12" dur="500"/>
                                        <p:tgtEl>
                                          <p:spTgt spid="1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ontent Placeholder 2"/>
          <p:cNvSpPr txBox="1">
            <a:spLocks/>
          </p:cNvSpPr>
          <p:nvPr/>
        </p:nvSpPr>
        <p:spPr>
          <a:xfrm>
            <a:off x="822959" y="1763846"/>
            <a:ext cx="7543801" cy="93985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10000"/>
              </a:lnSpc>
              <a:buClrTx/>
              <a:buNone/>
            </a:pPr>
            <a:r>
              <a:rPr lang="en-US" sz="2500" dirty="0" err="1"/>
              <a:t>Ví</a:t>
            </a:r>
            <a:r>
              <a:rPr lang="en-US" sz="2500" dirty="0"/>
              <a:t> </a:t>
            </a:r>
            <a:r>
              <a:rPr lang="en-US" sz="2500" dirty="0" err="1"/>
              <a:t>dụ</a:t>
            </a:r>
            <a:r>
              <a:rPr lang="en-US" sz="2500" dirty="0"/>
              <a:t>: </a:t>
            </a:r>
            <a:r>
              <a:rPr lang="en-US" sz="2500" dirty="0" err="1"/>
              <a:t>Đầu</a:t>
            </a:r>
            <a:r>
              <a:rPr lang="en-US" sz="2500" dirty="0"/>
              <a:t> </a:t>
            </a:r>
            <a:r>
              <a:rPr lang="en-US" sz="2500" dirty="0" err="1"/>
              <a:t>tiên</a:t>
            </a:r>
            <a:r>
              <a:rPr lang="en-US" sz="2500" dirty="0"/>
              <a:t> ta </a:t>
            </a:r>
            <a:r>
              <a:rPr lang="en-US" sz="2500" dirty="0" err="1"/>
              <a:t>có</a:t>
            </a:r>
            <a:r>
              <a:rPr lang="en-US" sz="2500" dirty="0"/>
              <a:t> </a:t>
            </a:r>
            <a:r>
              <a:rPr lang="en-US" sz="2500" dirty="0" err="1"/>
              <a:t>các</a:t>
            </a:r>
            <a:r>
              <a:rPr lang="en-US" sz="2500" dirty="0"/>
              <a:t> </a:t>
            </a:r>
            <a:r>
              <a:rPr lang="en-US" sz="2500" dirty="0" err="1"/>
              <a:t>tập</a:t>
            </a:r>
            <a:r>
              <a:rPr lang="en-US" sz="2500" dirty="0"/>
              <a:t> </a:t>
            </a:r>
            <a:r>
              <a:rPr lang="en-US" sz="2500" dirty="0" err="1"/>
              <a:t>khả</a:t>
            </a:r>
            <a:r>
              <a:rPr lang="en-US" sz="2500" dirty="0"/>
              <a:t> </a:t>
            </a:r>
            <a:r>
              <a:rPr lang="en-US" sz="2500" dirty="0" err="1"/>
              <a:t>kết</a:t>
            </a:r>
            <a:r>
              <a:rPr lang="en-US" sz="2500" dirty="0"/>
              <a:t> </a:t>
            </a:r>
            <a:r>
              <a:rPr lang="en-US" sz="2500" dirty="0" err="1"/>
              <a:t>hợp</a:t>
            </a:r>
            <a:r>
              <a:rPr lang="en-US" sz="2500" dirty="0"/>
              <a:t> </a:t>
            </a:r>
            <a:r>
              <a:rPr lang="en-US" sz="2500" dirty="0" err="1"/>
              <a:t>với</a:t>
            </a:r>
            <a:r>
              <a:rPr lang="en-US" sz="2500" dirty="0"/>
              <a:t> </a:t>
            </a:r>
            <a:r>
              <a:rPr lang="en-US" sz="2500" dirty="0" err="1"/>
              <a:t>hạng</a:t>
            </a:r>
            <a:r>
              <a:rPr lang="en-US" sz="2500" dirty="0"/>
              <a:t> </a:t>
            </a:r>
            <a:r>
              <a:rPr lang="en-US" sz="2500" dirty="0" err="1"/>
              <a:t>mục</a:t>
            </a:r>
            <a:r>
              <a:rPr lang="en-US" sz="2500" dirty="0"/>
              <a:t> </a:t>
            </a:r>
            <a:r>
              <a:rPr lang="en-US" sz="2500" dirty="0">
                <a:latin typeface="Times New Roman" panose="02020603050405020304" pitchFamily="18" charset="0"/>
                <a:cs typeface="Times New Roman" panose="02020603050405020304" pitchFamily="18" charset="0"/>
              </a:rPr>
              <a:t>A</a:t>
            </a:r>
            <a:r>
              <a:rPr lang="en-US" sz="2500" dirty="0"/>
              <a:t> </a:t>
            </a:r>
            <a:r>
              <a:rPr lang="en-US" sz="2500" dirty="0" err="1"/>
              <a:t>với</a:t>
            </a:r>
            <a:r>
              <a:rPr lang="en-US" sz="2500" dirty="0"/>
              <a:t> </a:t>
            </a:r>
            <a:r>
              <a:rPr lang="en-US" sz="2500" i="1" dirty="0" err="1">
                <a:latin typeface="Times New Roman" panose="02020603050405020304" pitchFamily="18" charset="0"/>
                <a:cs typeface="Times New Roman" panose="02020603050405020304" pitchFamily="18" charset="0"/>
              </a:rPr>
              <a:t>minsup</a:t>
            </a:r>
            <a:r>
              <a:rPr lang="en-US" sz="2500" dirty="0"/>
              <a:t> = 50%</a:t>
            </a:r>
          </a:p>
        </p:txBody>
      </p:sp>
      <p:sp>
        <p:nvSpPr>
          <p:cNvPr id="11266" name="Slide Number Placeholder 5"/>
          <p:cNvSpPr>
            <a:spLocks noGrp="1"/>
          </p:cNvSpPr>
          <p:nvPr>
            <p:ph type="sldNum" sz="quarter" idx="12"/>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25FFB27-5DED-4C88-8A5B-7BD60858C88B}" type="slidenum">
              <a:rPr kumimoji="0" lang="en-US" altLang="zh-TW"/>
              <a:pPr/>
              <a:t>51</a:t>
            </a:fld>
            <a:endParaRPr kumimoji="0" lang="en-US" altLang="zh-TW"/>
          </a:p>
        </p:txBody>
      </p:sp>
      <p:sp>
        <p:nvSpPr>
          <p:cNvPr id="64" name="Title 1"/>
          <p:cNvSpPr txBox="1">
            <a:spLocks/>
          </p:cNvSpPr>
          <p:nvPr/>
        </p:nvSpPr>
        <p:spPr>
          <a:xfrm>
            <a:off x="821708" y="287555"/>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b="1" dirty="0">
                <a:solidFill>
                  <a:schemeClr val="tx1"/>
                </a:solidFill>
              </a:rPr>
              <a:t>4. Thuật toán </a:t>
            </a:r>
            <a:r>
              <a:rPr lang="en-US" b="1" dirty="0" err="1">
                <a:solidFill>
                  <a:schemeClr val="tx1"/>
                </a:solidFill>
              </a:rPr>
              <a:t>GenMax</a:t>
            </a:r>
            <a:endParaRPr lang="en-US" b="1" dirty="0">
              <a:solidFill>
                <a:schemeClr val="tx1"/>
              </a:solidFill>
            </a:endParaRPr>
          </a:p>
        </p:txBody>
      </p:sp>
      <mc:AlternateContent xmlns:mc="http://schemas.openxmlformats.org/markup-compatibility/2006" xmlns:a14="http://schemas.microsoft.com/office/drawing/2010/main">
        <mc:Choice Requires="a14">
          <p:sp>
            <p:nvSpPr>
              <p:cNvPr id="35" name="TextBox 34"/>
              <p:cNvSpPr txBox="1"/>
              <p:nvPr/>
            </p:nvSpPr>
            <p:spPr>
              <a:xfrm>
                <a:off x="4435486" y="3435532"/>
                <a:ext cx="2308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a:solidFill>
                    <a:schemeClr val="bg1"/>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435486" y="3435532"/>
                <a:ext cx="230832" cy="276999"/>
              </a:xfrm>
              <a:prstGeom prst="rect">
                <a:avLst/>
              </a:prstGeom>
              <a:blipFill rotWithShape="0">
                <a:blip r:embed="rId2"/>
                <a:stretch>
                  <a:fillRect l="-29730" r="-29730" b="-15556"/>
                </a:stretch>
              </a:blipFill>
            </p:spPr>
            <p:txBody>
              <a:bodyPr/>
              <a:lstStyle/>
              <a:p>
                <a:r>
                  <a:rPr lang="en-US">
                    <a:noFill/>
                  </a:rPr>
                  <a:t> </a:t>
                </a:r>
              </a:p>
            </p:txBody>
          </p:sp>
        </mc:Fallback>
      </mc:AlternateContent>
      <p:sp>
        <p:nvSpPr>
          <p:cNvPr id="36" name="Text Box 3"/>
          <p:cNvSpPr txBox="1">
            <a:spLocks noChangeArrowheads="1"/>
          </p:cNvSpPr>
          <p:nvPr/>
        </p:nvSpPr>
        <p:spPr bwMode="auto">
          <a:xfrm>
            <a:off x="4386663" y="2641178"/>
            <a:ext cx="3449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latin typeface="Times New Roman" panose="02020603050405020304" pitchFamily="18" charset="0"/>
              </a:rPr>
              <a:t>{}</a:t>
            </a:r>
          </a:p>
        </p:txBody>
      </p:sp>
      <p:sp>
        <p:nvSpPr>
          <p:cNvPr id="38" name="Text Box 8"/>
          <p:cNvSpPr txBox="1">
            <a:spLocks noChangeArrowheads="1"/>
          </p:cNvSpPr>
          <p:nvPr/>
        </p:nvSpPr>
        <p:spPr bwMode="auto">
          <a:xfrm>
            <a:off x="444310" y="4144178"/>
            <a:ext cx="1223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AC {AT, AW}</a:t>
            </a:r>
          </a:p>
        </p:txBody>
      </p:sp>
      <p:sp>
        <p:nvSpPr>
          <p:cNvPr id="42" name="Line 16"/>
          <p:cNvSpPr>
            <a:spLocks noChangeShapeType="1"/>
          </p:cNvSpPr>
          <p:nvPr/>
        </p:nvSpPr>
        <p:spPr bwMode="auto">
          <a:xfrm>
            <a:off x="4822231" y="3333464"/>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Text Box 58"/>
          <p:cNvSpPr txBox="1">
            <a:spLocks noChangeArrowheads="1"/>
          </p:cNvSpPr>
          <p:nvPr/>
        </p:nvSpPr>
        <p:spPr bwMode="auto">
          <a:xfrm>
            <a:off x="858174" y="3287323"/>
            <a:ext cx="11593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A50021"/>
                </a:solidFill>
              </a:rPr>
              <a:t>A {C,T, W}</a:t>
            </a:r>
          </a:p>
        </p:txBody>
      </p:sp>
      <p:sp>
        <p:nvSpPr>
          <p:cNvPr id="47" name="Text Box 59"/>
          <p:cNvSpPr txBox="1">
            <a:spLocks noChangeArrowheads="1"/>
          </p:cNvSpPr>
          <p:nvPr/>
        </p:nvSpPr>
        <p:spPr bwMode="auto">
          <a:xfrm>
            <a:off x="2714103" y="3318100"/>
            <a:ext cx="1166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3399"/>
                </a:solidFill>
              </a:rPr>
              <a:t>C {D,T, W}</a:t>
            </a:r>
          </a:p>
        </p:txBody>
      </p:sp>
      <p:sp>
        <p:nvSpPr>
          <p:cNvPr id="48" name="Text Box 60"/>
          <p:cNvSpPr txBox="1">
            <a:spLocks noChangeArrowheads="1"/>
          </p:cNvSpPr>
          <p:nvPr/>
        </p:nvSpPr>
        <p:spPr bwMode="auto">
          <a:xfrm>
            <a:off x="4220592" y="3329494"/>
            <a:ext cx="9618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8000"/>
                </a:solidFill>
              </a:rPr>
              <a:t>D {T, W}</a:t>
            </a:r>
          </a:p>
        </p:txBody>
      </p:sp>
      <p:sp>
        <p:nvSpPr>
          <p:cNvPr id="49" name="Text Box 61"/>
          <p:cNvSpPr txBox="1">
            <a:spLocks noChangeArrowheads="1"/>
          </p:cNvSpPr>
          <p:nvPr/>
        </p:nvSpPr>
        <p:spPr bwMode="auto">
          <a:xfrm>
            <a:off x="5749354" y="3288550"/>
            <a:ext cx="7216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FF9900"/>
                </a:solidFill>
              </a:rPr>
              <a:t>T {W}</a:t>
            </a:r>
          </a:p>
        </p:txBody>
      </p:sp>
      <p:sp>
        <p:nvSpPr>
          <p:cNvPr id="50" name="Text Box 62"/>
          <p:cNvSpPr txBox="1">
            <a:spLocks noChangeArrowheads="1"/>
          </p:cNvSpPr>
          <p:nvPr/>
        </p:nvSpPr>
        <p:spPr bwMode="auto">
          <a:xfrm>
            <a:off x="7481317" y="3288550"/>
            <a:ext cx="3786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t>W</a:t>
            </a:r>
          </a:p>
        </p:txBody>
      </p:sp>
      <p:cxnSp>
        <p:nvCxnSpPr>
          <p:cNvPr id="53" name="Straight Arrow Connector 52"/>
          <p:cNvCxnSpPr>
            <a:stCxn id="36" idx="2"/>
            <a:endCxn id="46" idx="0"/>
          </p:cNvCxnSpPr>
          <p:nvPr/>
        </p:nvCxnSpPr>
        <p:spPr>
          <a:xfrm flipH="1">
            <a:off x="1437852" y="2979732"/>
            <a:ext cx="3121294" cy="3075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6" idx="2"/>
            <a:endCxn id="47" idx="0"/>
          </p:cNvCxnSpPr>
          <p:nvPr/>
        </p:nvCxnSpPr>
        <p:spPr>
          <a:xfrm flipH="1">
            <a:off x="3297596" y="2979732"/>
            <a:ext cx="1261550" cy="338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6" idx="2"/>
            <a:endCxn id="48" idx="0"/>
          </p:cNvCxnSpPr>
          <p:nvPr/>
        </p:nvCxnSpPr>
        <p:spPr>
          <a:xfrm>
            <a:off x="4559146" y="2979732"/>
            <a:ext cx="142347" cy="349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6" idx="2"/>
            <a:endCxn id="49" idx="0"/>
          </p:cNvCxnSpPr>
          <p:nvPr/>
        </p:nvCxnSpPr>
        <p:spPr>
          <a:xfrm>
            <a:off x="4559146" y="2979732"/>
            <a:ext cx="1551044" cy="308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6" idx="2"/>
            <a:endCxn id="50" idx="0"/>
          </p:cNvCxnSpPr>
          <p:nvPr/>
        </p:nvCxnSpPr>
        <p:spPr>
          <a:xfrm>
            <a:off x="4559146" y="2979732"/>
            <a:ext cx="3111486" cy="308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6" idx="2"/>
            <a:endCxn id="38" idx="0"/>
          </p:cNvCxnSpPr>
          <p:nvPr/>
        </p:nvCxnSpPr>
        <p:spPr>
          <a:xfrm flipH="1">
            <a:off x="1055984" y="3625877"/>
            <a:ext cx="381868" cy="518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974334" y="4633059"/>
                <a:ext cx="2308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a:solidFill>
                    <a:schemeClr val="bg1"/>
                  </a:solidFill>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4974334" y="4633059"/>
                <a:ext cx="230832" cy="276999"/>
              </a:xfrm>
              <a:prstGeom prst="rect">
                <a:avLst/>
              </a:prstGeom>
              <a:blipFill rotWithShape="0">
                <a:blip r:embed="rId3"/>
                <a:stretch>
                  <a:fillRect l="-28947" r="-26316" b="-15556"/>
                </a:stretch>
              </a:blipFill>
            </p:spPr>
            <p:txBody>
              <a:bodyPr/>
              <a:lstStyle/>
              <a:p>
                <a:r>
                  <a:rPr lang="en-US">
                    <a:noFill/>
                  </a:rPr>
                  <a:t> </a:t>
                </a:r>
              </a:p>
            </p:txBody>
          </p:sp>
        </mc:Fallback>
      </mc:AlternateContent>
      <p:sp>
        <p:nvSpPr>
          <p:cNvPr id="103" name="Content Placeholder 2"/>
          <p:cNvSpPr>
            <a:spLocks noGrp="1"/>
          </p:cNvSpPr>
          <p:nvPr>
            <p:ph idx="1"/>
          </p:nvPr>
        </p:nvSpPr>
        <p:spPr>
          <a:xfrm>
            <a:off x="3380669" y="5688055"/>
            <a:ext cx="5459042" cy="563376"/>
          </a:xfrm>
        </p:spPr>
        <p:txBody>
          <a:bodyPr>
            <a:noAutofit/>
          </a:bodyPr>
          <a:lstStyle/>
          <a:p>
            <a:pPr marL="0" indent="0" algn="just">
              <a:lnSpc>
                <a:spcPct val="110000"/>
              </a:lnSpc>
              <a:spcBef>
                <a:spcPts val="0"/>
              </a:spcBef>
              <a:spcAft>
                <a:spcPts val="0"/>
              </a:spcAft>
              <a:buClrTx/>
              <a:buNone/>
            </a:pPr>
            <a:r>
              <a:rPr lang="en-US" sz="2700" dirty="0"/>
              <a:t>-</a:t>
            </a:r>
            <a:r>
              <a:rPr lang="en-US" sz="2700" dirty="0" err="1"/>
              <a:t>Tiếp</a:t>
            </a:r>
            <a:r>
              <a:rPr lang="en-US" sz="2700" dirty="0"/>
              <a:t> </a:t>
            </a:r>
            <a:r>
              <a:rPr lang="en-US" sz="2700" dirty="0" err="1"/>
              <a:t>tục</a:t>
            </a:r>
            <a:r>
              <a:rPr lang="en-US" sz="2700" dirty="0"/>
              <a:t> </a:t>
            </a:r>
            <a:r>
              <a:rPr lang="en-US" sz="2700" dirty="0" err="1"/>
              <a:t>hạng</a:t>
            </a:r>
            <a:r>
              <a:rPr lang="en-US" sz="2700" dirty="0"/>
              <a:t> </a:t>
            </a:r>
            <a:r>
              <a:rPr lang="en-US" sz="2700" dirty="0" err="1"/>
              <a:t>mục</a:t>
            </a:r>
            <a:r>
              <a:rPr lang="en-US" sz="2700" dirty="0"/>
              <a:t> </a:t>
            </a:r>
            <a:r>
              <a:rPr lang="en-US" sz="2700" b="1" i="1" dirty="0">
                <a:latin typeface="Times New Roman" panose="02020603050405020304" pitchFamily="18" charset="0"/>
                <a:cs typeface="Times New Roman" panose="02020603050405020304" pitchFamily="18" charset="0"/>
              </a:rPr>
              <a:t>C, D, T, W</a:t>
            </a:r>
          </a:p>
          <a:p>
            <a:pPr marL="0" indent="0" algn="just">
              <a:lnSpc>
                <a:spcPct val="110000"/>
              </a:lnSpc>
              <a:spcBef>
                <a:spcPts val="0"/>
              </a:spcBef>
              <a:spcAft>
                <a:spcPts val="0"/>
              </a:spcAft>
              <a:buClrTx/>
              <a:buNone/>
            </a:pPr>
            <a:endParaRPr lang="en-US" sz="2700" b="1" i="1" dirty="0">
              <a:latin typeface="Times New Roman" panose="02020603050405020304" pitchFamily="18" charset="0"/>
              <a:cs typeface="Times New Roman" panose="02020603050405020304" pitchFamily="18" charset="0"/>
            </a:endParaRPr>
          </a:p>
        </p:txBody>
      </p:sp>
      <p:sp>
        <p:nvSpPr>
          <p:cNvPr id="115" name="Text Box 8"/>
          <p:cNvSpPr txBox="1">
            <a:spLocks noChangeArrowheads="1"/>
          </p:cNvSpPr>
          <p:nvPr/>
        </p:nvSpPr>
        <p:spPr bwMode="auto">
          <a:xfrm>
            <a:off x="1706382" y="4143199"/>
            <a:ext cx="8908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AT {AW}</a:t>
            </a:r>
          </a:p>
        </p:txBody>
      </p:sp>
      <p:cxnSp>
        <p:nvCxnSpPr>
          <p:cNvPr id="116" name="Straight Arrow Connector 115"/>
          <p:cNvCxnSpPr>
            <a:stCxn id="46" idx="2"/>
            <a:endCxn id="115" idx="0"/>
          </p:cNvCxnSpPr>
          <p:nvPr/>
        </p:nvCxnSpPr>
        <p:spPr>
          <a:xfrm>
            <a:off x="1437852" y="3625877"/>
            <a:ext cx="713941" cy="517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 Box 8"/>
          <p:cNvSpPr txBox="1">
            <a:spLocks noChangeArrowheads="1"/>
          </p:cNvSpPr>
          <p:nvPr/>
        </p:nvSpPr>
        <p:spPr bwMode="auto">
          <a:xfrm>
            <a:off x="2635928" y="4143199"/>
            <a:ext cx="48941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CC0027"/>
                </a:solidFill>
              </a:rPr>
              <a:t>AW</a:t>
            </a:r>
          </a:p>
        </p:txBody>
      </p:sp>
      <p:cxnSp>
        <p:nvCxnSpPr>
          <p:cNvPr id="120" name="Straight Arrow Connector 119"/>
          <p:cNvCxnSpPr>
            <a:stCxn id="46" idx="2"/>
            <a:endCxn id="119" idx="0"/>
          </p:cNvCxnSpPr>
          <p:nvPr/>
        </p:nvCxnSpPr>
        <p:spPr>
          <a:xfrm>
            <a:off x="1437852" y="3625877"/>
            <a:ext cx="1442781" cy="517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 Box 30"/>
          <p:cNvSpPr txBox="1">
            <a:spLocks noChangeArrowheads="1"/>
          </p:cNvSpPr>
          <p:nvPr/>
        </p:nvSpPr>
        <p:spPr bwMode="auto">
          <a:xfrm>
            <a:off x="568870" y="4910058"/>
            <a:ext cx="117371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ACT {ACW}</a:t>
            </a:r>
          </a:p>
        </p:txBody>
      </p:sp>
      <p:cxnSp>
        <p:nvCxnSpPr>
          <p:cNvPr id="28" name="Straight Arrow Connector 27"/>
          <p:cNvCxnSpPr>
            <a:stCxn id="38" idx="2"/>
            <a:endCxn id="27" idx="0"/>
          </p:cNvCxnSpPr>
          <p:nvPr/>
        </p:nvCxnSpPr>
        <p:spPr>
          <a:xfrm>
            <a:off x="1055984" y="4451955"/>
            <a:ext cx="99746" cy="458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 Box 30"/>
          <p:cNvSpPr txBox="1">
            <a:spLocks noChangeArrowheads="1"/>
          </p:cNvSpPr>
          <p:nvPr/>
        </p:nvSpPr>
        <p:spPr bwMode="auto">
          <a:xfrm>
            <a:off x="2021657" y="4910057"/>
            <a:ext cx="6142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0000"/>
                </a:solidFill>
              </a:rPr>
              <a:t>ACW</a:t>
            </a:r>
          </a:p>
        </p:txBody>
      </p:sp>
      <p:cxnSp>
        <p:nvCxnSpPr>
          <p:cNvPr id="32" name="Straight Arrow Connector 31"/>
          <p:cNvCxnSpPr>
            <a:stCxn id="38" idx="2"/>
            <a:endCxn id="31" idx="0"/>
          </p:cNvCxnSpPr>
          <p:nvPr/>
        </p:nvCxnSpPr>
        <p:spPr>
          <a:xfrm>
            <a:off x="1055984" y="4451955"/>
            <a:ext cx="1272809" cy="458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 Box 5"/>
          <p:cNvSpPr txBox="1">
            <a:spLocks noChangeArrowheads="1"/>
          </p:cNvSpPr>
          <p:nvPr/>
        </p:nvSpPr>
        <p:spPr bwMode="auto">
          <a:xfrm>
            <a:off x="858174" y="568805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FF6600"/>
                </a:solidFill>
              </a:rPr>
              <a:t>ACTW</a:t>
            </a:r>
          </a:p>
        </p:txBody>
      </p:sp>
      <p:cxnSp>
        <p:nvCxnSpPr>
          <p:cNvPr id="33" name="Straight Arrow Connector 32"/>
          <p:cNvCxnSpPr>
            <a:stCxn id="27" idx="2"/>
            <a:endCxn id="30" idx="0"/>
          </p:cNvCxnSpPr>
          <p:nvPr/>
        </p:nvCxnSpPr>
        <p:spPr>
          <a:xfrm>
            <a:off x="1155730" y="5217835"/>
            <a:ext cx="64082" cy="4702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16118" y="5052856"/>
            <a:ext cx="797985" cy="73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742589" y="4289694"/>
            <a:ext cx="797985" cy="73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19" idx="1"/>
            <a:endCxn id="119" idx="3"/>
          </p:cNvCxnSpPr>
          <p:nvPr/>
        </p:nvCxnSpPr>
        <p:spPr>
          <a:xfrm>
            <a:off x="2635928" y="4297088"/>
            <a:ext cx="4894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68870" y="5052856"/>
            <a:ext cx="1173719" cy="110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429245" y="4298067"/>
            <a:ext cx="1238413" cy="36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05827" y="3430121"/>
            <a:ext cx="1111703" cy="26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 Box 43"/>
          <p:cNvSpPr txBox="1">
            <a:spLocks noChangeArrowheads="1"/>
          </p:cNvSpPr>
          <p:nvPr/>
        </p:nvSpPr>
        <p:spPr bwMode="auto">
          <a:xfrm>
            <a:off x="3382955" y="4000623"/>
            <a:ext cx="4443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CD</a:t>
            </a:r>
          </a:p>
        </p:txBody>
      </p:sp>
      <p:cxnSp>
        <p:nvCxnSpPr>
          <p:cNvPr id="45" name="Straight Arrow Connector 44"/>
          <p:cNvCxnSpPr>
            <a:stCxn id="47" idx="2"/>
            <a:endCxn id="44" idx="0"/>
          </p:cNvCxnSpPr>
          <p:nvPr/>
        </p:nvCxnSpPr>
        <p:spPr>
          <a:xfrm>
            <a:off x="3297596" y="3656654"/>
            <a:ext cx="307535" cy="3439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 Box 41"/>
          <p:cNvSpPr txBox="1">
            <a:spLocks noChangeArrowheads="1"/>
          </p:cNvSpPr>
          <p:nvPr/>
        </p:nvSpPr>
        <p:spPr bwMode="auto">
          <a:xfrm>
            <a:off x="5270076" y="3981917"/>
            <a:ext cx="4844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CW</a:t>
            </a:r>
          </a:p>
        </p:txBody>
      </p:sp>
      <p:sp>
        <p:nvSpPr>
          <p:cNvPr id="61" name="Text Box 42"/>
          <p:cNvSpPr txBox="1">
            <a:spLocks noChangeArrowheads="1"/>
          </p:cNvSpPr>
          <p:nvPr/>
        </p:nvSpPr>
        <p:spPr bwMode="auto">
          <a:xfrm>
            <a:off x="4234159" y="3988816"/>
            <a:ext cx="4235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CT</a:t>
            </a:r>
          </a:p>
        </p:txBody>
      </p:sp>
      <p:cxnSp>
        <p:nvCxnSpPr>
          <p:cNvPr id="62" name="Straight Arrow Connector 61"/>
          <p:cNvCxnSpPr>
            <a:stCxn id="47" idx="2"/>
            <a:endCxn id="61" idx="0"/>
          </p:cNvCxnSpPr>
          <p:nvPr/>
        </p:nvCxnSpPr>
        <p:spPr>
          <a:xfrm>
            <a:off x="3297596" y="3656654"/>
            <a:ext cx="1148320" cy="3321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7" idx="2"/>
            <a:endCxn id="57" idx="0"/>
          </p:cNvCxnSpPr>
          <p:nvPr/>
        </p:nvCxnSpPr>
        <p:spPr>
          <a:xfrm>
            <a:off x="3297596" y="3656654"/>
            <a:ext cx="2214694" cy="3252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2"/>
            <a:endCxn id="66" idx="0"/>
          </p:cNvCxnSpPr>
          <p:nvPr/>
        </p:nvCxnSpPr>
        <p:spPr>
          <a:xfrm>
            <a:off x="3605131" y="4308400"/>
            <a:ext cx="131127" cy="609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 Box 44"/>
          <p:cNvSpPr txBox="1">
            <a:spLocks noChangeArrowheads="1"/>
          </p:cNvSpPr>
          <p:nvPr/>
        </p:nvSpPr>
        <p:spPr bwMode="auto">
          <a:xfrm>
            <a:off x="3429122" y="4918265"/>
            <a:ext cx="6142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5D9FFF"/>
                </a:solidFill>
              </a:rPr>
              <a:t>CDW</a:t>
            </a:r>
          </a:p>
        </p:txBody>
      </p:sp>
      <p:cxnSp>
        <p:nvCxnSpPr>
          <p:cNvPr id="69" name="Straight Connector 68"/>
          <p:cNvCxnSpPr/>
          <p:nvPr/>
        </p:nvCxnSpPr>
        <p:spPr>
          <a:xfrm>
            <a:off x="3391679" y="4143199"/>
            <a:ext cx="4894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220592" y="4126481"/>
            <a:ext cx="4894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714103" y="3460081"/>
            <a:ext cx="116698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298111" y="4126481"/>
            <a:ext cx="4894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48" idx="1"/>
            <a:endCxn id="48" idx="3"/>
          </p:cNvCxnSpPr>
          <p:nvPr/>
        </p:nvCxnSpPr>
        <p:spPr>
          <a:xfrm>
            <a:off x="4220592" y="3498771"/>
            <a:ext cx="9618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49" idx="1"/>
            <a:endCxn id="49" idx="3"/>
          </p:cNvCxnSpPr>
          <p:nvPr/>
        </p:nvCxnSpPr>
        <p:spPr>
          <a:xfrm>
            <a:off x="5749354" y="3457827"/>
            <a:ext cx="7216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425927" y="3430121"/>
            <a:ext cx="4894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95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fade">
                                      <p:cBhvr>
                                        <p:cTn id="23" dur="500"/>
                                        <p:tgtEl>
                                          <p:spTgt spid="6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fade">
                                      <p:cBhvr>
                                        <p:cTn id="44" dur="500"/>
                                        <p:tgtEl>
                                          <p:spTgt spid="6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fade">
                                      <p:cBhvr>
                                        <p:cTn id="49" dur="500"/>
                                        <p:tgtEl>
                                          <p:spTgt spid="7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500"/>
                                        <p:tgtEl>
                                          <p:spTgt spid="7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fade">
                                      <p:cBhvr>
                                        <p:cTn id="59" dur="500"/>
                                        <p:tgtEl>
                                          <p:spTgt spid="7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74"/>
                                        </p:tgtEl>
                                        <p:attrNameLst>
                                          <p:attrName>style.visibility</p:attrName>
                                        </p:attrNameLst>
                                      </p:cBhvr>
                                      <p:to>
                                        <p:strVal val="visible"/>
                                      </p:to>
                                    </p:set>
                                    <p:animEffect transition="in" filter="fade">
                                      <p:cBhvr>
                                        <p:cTn id="69" dur="500"/>
                                        <p:tgtEl>
                                          <p:spTgt spid="7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75"/>
                                        </p:tgtEl>
                                        <p:attrNameLst>
                                          <p:attrName>style.visibility</p:attrName>
                                        </p:attrNameLst>
                                      </p:cBhvr>
                                      <p:to>
                                        <p:strVal val="visible"/>
                                      </p:to>
                                    </p:set>
                                    <p:animEffect transition="in" filter="fade">
                                      <p:cBhvr>
                                        <p:cTn id="7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7" grpId="0"/>
      <p:bldP spid="61" grpId="0"/>
      <p:bldP spid="6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a:t>
            </a:r>
            <a:r>
              <a:rPr lang="en-US" b="1" dirty="0" err="1"/>
              <a:t>Nhận</a:t>
            </a:r>
            <a:r>
              <a:rPr lang="en-US" b="1" dirty="0"/>
              <a:t> </a:t>
            </a:r>
            <a:r>
              <a:rPr lang="en-US" b="1" dirty="0" err="1"/>
              <a:t>xét</a:t>
            </a:r>
            <a:endParaRPr lang="en-US" b="1" dirty="0"/>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52</a:t>
            </a:fld>
            <a:endParaRPr lang="en-US"/>
          </a:p>
        </p:txBody>
      </p:sp>
      <p:sp>
        <p:nvSpPr>
          <p:cNvPr id="7" name="Text Box 5"/>
          <p:cNvSpPr txBox="1">
            <a:spLocks noChangeArrowheads="1"/>
          </p:cNvSpPr>
          <p:nvPr/>
        </p:nvSpPr>
        <p:spPr bwMode="auto">
          <a:xfrm>
            <a:off x="326431" y="5801625"/>
            <a:ext cx="12410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6600"/>
                </a:solidFill>
              </a:rPr>
              <a:t>ACTW x 135</a:t>
            </a:r>
          </a:p>
        </p:txBody>
      </p:sp>
      <p:sp>
        <p:nvSpPr>
          <p:cNvPr id="8" name="Text Box 8"/>
          <p:cNvSpPr txBox="1">
            <a:spLocks noChangeArrowheads="1"/>
          </p:cNvSpPr>
          <p:nvPr/>
        </p:nvSpPr>
        <p:spPr bwMode="auto">
          <a:xfrm>
            <a:off x="326431" y="3973227"/>
            <a:ext cx="1031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CC0027"/>
                </a:solidFill>
              </a:rPr>
              <a:t>AC x 1345</a:t>
            </a:r>
          </a:p>
        </p:txBody>
      </p:sp>
      <p:sp>
        <p:nvSpPr>
          <p:cNvPr id="9" name="Text Box 9"/>
          <p:cNvSpPr txBox="1">
            <a:spLocks noChangeArrowheads="1"/>
          </p:cNvSpPr>
          <p:nvPr/>
        </p:nvSpPr>
        <p:spPr bwMode="auto">
          <a:xfrm>
            <a:off x="1345606" y="3973227"/>
            <a:ext cx="94128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CC0027"/>
                </a:solidFill>
              </a:rPr>
              <a:t>AT x 135</a:t>
            </a:r>
          </a:p>
        </p:txBody>
      </p:sp>
      <p:sp>
        <p:nvSpPr>
          <p:cNvPr id="10" name="Text Box 10"/>
          <p:cNvSpPr txBox="1">
            <a:spLocks noChangeArrowheads="1"/>
          </p:cNvSpPr>
          <p:nvPr/>
        </p:nvSpPr>
        <p:spPr bwMode="auto">
          <a:xfrm>
            <a:off x="2302868" y="3973227"/>
            <a:ext cx="10708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CC0027"/>
                </a:solidFill>
              </a:rPr>
              <a:t>AW x 1345</a:t>
            </a:r>
          </a:p>
        </p:txBody>
      </p:sp>
      <p:sp>
        <p:nvSpPr>
          <p:cNvPr id="11" name="Line 16"/>
          <p:cNvSpPr>
            <a:spLocks noChangeShapeType="1"/>
          </p:cNvSpPr>
          <p:nvPr/>
        </p:nvSpPr>
        <p:spPr bwMode="auto">
          <a:xfrm>
            <a:off x="4822231" y="3333464"/>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19"/>
          <p:cNvSpPr txBox="1">
            <a:spLocks noChangeArrowheads="1"/>
          </p:cNvSpPr>
          <p:nvPr/>
        </p:nvSpPr>
        <p:spPr bwMode="auto">
          <a:xfrm>
            <a:off x="6422431" y="3973227"/>
            <a:ext cx="98135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009900"/>
                </a:solidFill>
              </a:rPr>
              <a:t>DW x 245</a:t>
            </a:r>
          </a:p>
        </p:txBody>
      </p:sp>
      <p:sp>
        <p:nvSpPr>
          <p:cNvPr id="13" name="Text Box 24"/>
          <p:cNvSpPr txBox="1">
            <a:spLocks noChangeArrowheads="1"/>
          </p:cNvSpPr>
          <p:nvPr/>
        </p:nvSpPr>
        <p:spPr bwMode="auto">
          <a:xfrm>
            <a:off x="7711481" y="3951002"/>
            <a:ext cx="98135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9900"/>
                </a:solidFill>
              </a:rPr>
              <a:t>DW x 135</a:t>
            </a:r>
          </a:p>
        </p:txBody>
      </p:sp>
      <p:sp>
        <p:nvSpPr>
          <p:cNvPr id="14" name="Text Box 29"/>
          <p:cNvSpPr txBox="1">
            <a:spLocks noChangeArrowheads="1"/>
          </p:cNvSpPr>
          <p:nvPr/>
        </p:nvSpPr>
        <p:spPr bwMode="auto">
          <a:xfrm>
            <a:off x="326431" y="5025739"/>
            <a:ext cx="10711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0000"/>
                </a:solidFill>
              </a:rPr>
              <a:t>ACT x 135</a:t>
            </a:r>
          </a:p>
        </p:txBody>
      </p:sp>
      <p:sp>
        <p:nvSpPr>
          <p:cNvPr id="15" name="Text Box 30"/>
          <p:cNvSpPr txBox="1">
            <a:spLocks noChangeArrowheads="1"/>
          </p:cNvSpPr>
          <p:nvPr/>
        </p:nvSpPr>
        <p:spPr bwMode="auto">
          <a:xfrm>
            <a:off x="1412281" y="5009864"/>
            <a:ext cx="12105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0000"/>
                </a:solidFill>
              </a:rPr>
              <a:t>ACW x 1345</a:t>
            </a:r>
          </a:p>
        </p:txBody>
      </p:sp>
      <p:sp>
        <p:nvSpPr>
          <p:cNvPr id="16" name="Text Box 36"/>
          <p:cNvSpPr txBox="1">
            <a:spLocks noChangeArrowheads="1"/>
          </p:cNvSpPr>
          <p:nvPr/>
        </p:nvSpPr>
        <p:spPr bwMode="auto">
          <a:xfrm>
            <a:off x="2764831" y="5025739"/>
            <a:ext cx="1111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0000"/>
                </a:solidFill>
              </a:rPr>
              <a:t>ATW x 135</a:t>
            </a:r>
          </a:p>
        </p:txBody>
      </p:sp>
      <p:sp>
        <p:nvSpPr>
          <p:cNvPr id="17" name="Text Box 41"/>
          <p:cNvSpPr txBox="1">
            <a:spLocks noChangeArrowheads="1"/>
          </p:cNvSpPr>
          <p:nvPr/>
        </p:nvSpPr>
        <p:spPr bwMode="auto">
          <a:xfrm>
            <a:off x="5252443" y="3973227"/>
            <a:ext cx="11801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CW x 12345</a:t>
            </a:r>
          </a:p>
        </p:txBody>
      </p:sp>
      <p:sp>
        <p:nvSpPr>
          <p:cNvPr id="18" name="Text Box 42"/>
          <p:cNvSpPr txBox="1">
            <a:spLocks noChangeArrowheads="1"/>
          </p:cNvSpPr>
          <p:nvPr/>
        </p:nvSpPr>
        <p:spPr bwMode="auto">
          <a:xfrm>
            <a:off x="4268193" y="3973227"/>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CT x 1356</a:t>
            </a:r>
          </a:p>
        </p:txBody>
      </p:sp>
      <p:sp>
        <p:nvSpPr>
          <p:cNvPr id="19" name="Text Box 43"/>
          <p:cNvSpPr txBox="1">
            <a:spLocks noChangeArrowheads="1"/>
          </p:cNvSpPr>
          <p:nvPr/>
        </p:nvSpPr>
        <p:spPr bwMode="auto">
          <a:xfrm>
            <a:off x="3333156" y="3973227"/>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CD x 2456</a:t>
            </a:r>
          </a:p>
        </p:txBody>
      </p:sp>
      <p:sp>
        <p:nvSpPr>
          <p:cNvPr id="20" name="Text Box 44"/>
          <p:cNvSpPr txBox="1">
            <a:spLocks noChangeArrowheads="1"/>
          </p:cNvSpPr>
          <p:nvPr/>
        </p:nvSpPr>
        <p:spPr bwMode="auto">
          <a:xfrm>
            <a:off x="4136431" y="5009864"/>
            <a:ext cx="1111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5D9FFF"/>
                </a:solidFill>
              </a:rPr>
              <a:t>CDW x 245</a:t>
            </a:r>
          </a:p>
        </p:txBody>
      </p:sp>
      <p:sp>
        <p:nvSpPr>
          <p:cNvPr id="21" name="Text Box 45"/>
          <p:cNvSpPr txBox="1">
            <a:spLocks noChangeArrowheads="1"/>
          </p:cNvSpPr>
          <p:nvPr/>
        </p:nvSpPr>
        <p:spPr bwMode="auto">
          <a:xfrm>
            <a:off x="5508031" y="5009864"/>
            <a:ext cx="1111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5D9FFF"/>
                </a:solidFill>
              </a:rPr>
              <a:t>CTW x 135</a:t>
            </a:r>
          </a:p>
        </p:txBody>
      </p:sp>
      <p:sp>
        <p:nvSpPr>
          <p:cNvPr id="22" name="Text Box 58"/>
          <p:cNvSpPr txBox="1">
            <a:spLocks noChangeArrowheads="1"/>
          </p:cNvSpPr>
          <p:nvPr/>
        </p:nvSpPr>
        <p:spPr bwMode="auto">
          <a:xfrm>
            <a:off x="859831" y="2892139"/>
            <a:ext cx="10080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A50021"/>
                </a:solidFill>
              </a:rPr>
              <a:t>A x 1345</a:t>
            </a:r>
          </a:p>
        </p:txBody>
      </p:sp>
      <p:sp>
        <p:nvSpPr>
          <p:cNvPr id="23" name="Text Box 59"/>
          <p:cNvSpPr txBox="1">
            <a:spLocks noChangeArrowheads="1"/>
          </p:cNvSpPr>
          <p:nvPr/>
        </p:nvSpPr>
        <p:spPr bwMode="auto">
          <a:xfrm>
            <a:off x="2521943" y="2879439"/>
            <a:ext cx="12442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3399"/>
                </a:solidFill>
              </a:rPr>
              <a:t>C x 123456</a:t>
            </a:r>
          </a:p>
        </p:txBody>
      </p:sp>
      <p:sp>
        <p:nvSpPr>
          <p:cNvPr id="24" name="Text Box 60"/>
          <p:cNvSpPr txBox="1">
            <a:spLocks noChangeArrowheads="1"/>
          </p:cNvSpPr>
          <p:nvPr/>
        </p:nvSpPr>
        <p:spPr bwMode="auto">
          <a:xfrm>
            <a:off x="4288831" y="2879439"/>
            <a:ext cx="10166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8000"/>
                </a:solidFill>
              </a:rPr>
              <a:t>D x 2456</a:t>
            </a:r>
          </a:p>
        </p:txBody>
      </p:sp>
      <p:sp>
        <p:nvSpPr>
          <p:cNvPr id="25" name="Text Box 61"/>
          <p:cNvSpPr txBox="1">
            <a:spLocks noChangeArrowheads="1"/>
          </p:cNvSpPr>
          <p:nvPr/>
        </p:nvSpPr>
        <p:spPr bwMode="auto">
          <a:xfrm>
            <a:off x="5817593" y="2879439"/>
            <a:ext cx="10166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FF9900"/>
                </a:solidFill>
              </a:rPr>
              <a:t>T x 1356</a:t>
            </a:r>
          </a:p>
        </p:txBody>
      </p:sp>
      <p:sp>
        <p:nvSpPr>
          <p:cNvPr id="26" name="Text Box 62"/>
          <p:cNvSpPr txBox="1">
            <a:spLocks noChangeArrowheads="1"/>
          </p:cNvSpPr>
          <p:nvPr/>
        </p:nvSpPr>
        <p:spPr bwMode="auto">
          <a:xfrm>
            <a:off x="7549556" y="2879439"/>
            <a:ext cx="11769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t>W x 12345</a:t>
            </a:r>
          </a:p>
        </p:txBody>
      </p:sp>
      <p:cxnSp>
        <p:nvCxnSpPr>
          <p:cNvPr id="27" name="Straight Arrow Connector 26"/>
          <p:cNvCxnSpPr>
            <a:endCxn id="22" idx="0"/>
          </p:cNvCxnSpPr>
          <p:nvPr/>
        </p:nvCxnSpPr>
        <p:spPr>
          <a:xfrm flipH="1">
            <a:off x="1363862" y="2176969"/>
            <a:ext cx="3157538" cy="715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3" idx="0"/>
          </p:cNvCxnSpPr>
          <p:nvPr/>
        </p:nvCxnSpPr>
        <p:spPr>
          <a:xfrm flipH="1">
            <a:off x="3144069" y="2176969"/>
            <a:ext cx="1377331"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4" idx="0"/>
          </p:cNvCxnSpPr>
          <p:nvPr/>
        </p:nvCxnSpPr>
        <p:spPr>
          <a:xfrm>
            <a:off x="4521400" y="2176969"/>
            <a:ext cx="275744"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5" idx="0"/>
          </p:cNvCxnSpPr>
          <p:nvPr/>
        </p:nvCxnSpPr>
        <p:spPr>
          <a:xfrm>
            <a:off x="4521400" y="2176969"/>
            <a:ext cx="1804506"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6" idx="0"/>
          </p:cNvCxnSpPr>
          <p:nvPr/>
        </p:nvCxnSpPr>
        <p:spPr>
          <a:xfrm>
            <a:off x="4521400" y="2176969"/>
            <a:ext cx="3616619"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2" idx="2"/>
            <a:endCxn id="8" idx="0"/>
          </p:cNvCxnSpPr>
          <p:nvPr/>
        </p:nvCxnSpPr>
        <p:spPr>
          <a:xfrm flipH="1">
            <a:off x="842369" y="3228689"/>
            <a:ext cx="521493" cy="744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2"/>
            <a:endCxn id="9" idx="0"/>
          </p:cNvCxnSpPr>
          <p:nvPr/>
        </p:nvCxnSpPr>
        <p:spPr>
          <a:xfrm>
            <a:off x="1363862" y="3228689"/>
            <a:ext cx="452386" cy="744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2" idx="2"/>
            <a:endCxn id="10" idx="0"/>
          </p:cNvCxnSpPr>
          <p:nvPr/>
        </p:nvCxnSpPr>
        <p:spPr>
          <a:xfrm>
            <a:off x="1363862" y="3228689"/>
            <a:ext cx="1474442" cy="744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2"/>
            <a:endCxn id="19" idx="0"/>
          </p:cNvCxnSpPr>
          <p:nvPr/>
        </p:nvCxnSpPr>
        <p:spPr>
          <a:xfrm>
            <a:off x="3144069" y="3217993"/>
            <a:ext cx="709422" cy="755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3" idx="2"/>
            <a:endCxn id="18" idx="0"/>
          </p:cNvCxnSpPr>
          <p:nvPr/>
        </p:nvCxnSpPr>
        <p:spPr>
          <a:xfrm>
            <a:off x="3144069" y="3217993"/>
            <a:ext cx="1644459" cy="755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3" idx="2"/>
            <a:endCxn id="17" idx="0"/>
          </p:cNvCxnSpPr>
          <p:nvPr/>
        </p:nvCxnSpPr>
        <p:spPr>
          <a:xfrm>
            <a:off x="3144069" y="3217993"/>
            <a:ext cx="2698440" cy="755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4" idx="2"/>
            <a:endCxn id="12" idx="0"/>
          </p:cNvCxnSpPr>
          <p:nvPr/>
        </p:nvCxnSpPr>
        <p:spPr>
          <a:xfrm>
            <a:off x="4797144" y="3217993"/>
            <a:ext cx="2115967" cy="755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5" idx="2"/>
            <a:endCxn id="13" idx="0"/>
          </p:cNvCxnSpPr>
          <p:nvPr/>
        </p:nvCxnSpPr>
        <p:spPr>
          <a:xfrm>
            <a:off x="6325906" y="3217993"/>
            <a:ext cx="1876255" cy="733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2"/>
            <a:endCxn id="16" idx="0"/>
          </p:cNvCxnSpPr>
          <p:nvPr/>
        </p:nvCxnSpPr>
        <p:spPr>
          <a:xfrm>
            <a:off x="1816248" y="4281004"/>
            <a:ext cx="1504184" cy="744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9" idx="2"/>
            <a:endCxn id="20" idx="0"/>
          </p:cNvCxnSpPr>
          <p:nvPr/>
        </p:nvCxnSpPr>
        <p:spPr>
          <a:xfrm>
            <a:off x="3853491" y="4281004"/>
            <a:ext cx="838541" cy="728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8" idx="2"/>
            <a:endCxn id="21" idx="0"/>
          </p:cNvCxnSpPr>
          <p:nvPr/>
        </p:nvCxnSpPr>
        <p:spPr>
          <a:xfrm>
            <a:off x="4788528" y="4281004"/>
            <a:ext cx="1275104" cy="728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2"/>
            <a:endCxn id="7" idx="0"/>
          </p:cNvCxnSpPr>
          <p:nvPr/>
        </p:nvCxnSpPr>
        <p:spPr>
          <a:xfrm>
            <a:off x="861995" y="5333516"/>
            <a:ext cx="84959" cy="4681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8" idx="2"/>
            <a:endCxn id="14" idx="0"/>
          </p:cNvCxnSpPr>
          <p:nvPr/>
        </p:nvCxnSpPr>
        <p:spPr>
          <a:xfrm>
            <a:off x="842369" y="4278027"/>
            <a:ext cx="19626" cy="747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2"/>
            <a:endCxn id="15" idx="0"/>
          </p:cNvCxnSpPr>
          <p:nvPr/>
        </p:nvCxnSpPr>
        <p:spPr>
          <a:xfrm>
            <a:off x="842369" y="4278027"/>
            <a:ext cx="1175206" cy="7318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3"/>
          <p:cNvSpPr txBox="1">
            <a:spLocks noChangeArrowheads="1"/>
          </p:cNvSpPr>
          <p:nvPr/>
        </p:nvSpPr>
        <p:spPr bwMode="auto">
          <a:xfrm>
            <a:off x="4220568" y="1840419"/>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latin typeface="Times New Roman" panose="02020603050405020304" pitchFamily="18" charset="0"/>
              </a:rPr>
              <a:t>Root</a:t>
            </a:r>
          </a:p>
        </p:txBody>
      </p:sp>
      <p:sp>
        <p:nvSpPr>
          <p:cNvPr id="47" name="Content Placeholder 2"/>
          <p:cNvSpPr>
            <a:spLocks noGrp="1"/>
          </p:cNvSpPr>
          <p:nvPr>
            <p:ph idx="1"/>
          </p:nvPr>
        </p:nvSpPr>
        <p:spPr>
          <a:xfrm>
            <a:off x="5726400" y="5640298"/>
            <a:ext cx="2682963" cy="512707"/>
          </a:xfrm>
        </p:spPr>
        <p:txBody>
          <a:bodyPr>
            <a:noAutofit/>
          </a:bodyPr>
          <a:lstStyle/>
          <a:p>
            <a:pPr marL="0" indent="0" algn="just">
              <a:lnSpc>
                <a:spcPct val="110000"/>
              </a:lnSpc>
              <a:spcBef>
                <a:spcPts val="0"/>
              </a:spcBef>
              <a:spcAft>
                <a:spcPts val="0"/>
              </a:spcAft>
              <a:buClrTx/>
              <a:buNone/>
            </a:pPr>
            <a:r>
              <a:rPr lang="en-US" sz="2700" dirty="0"/>
              <a:t>19 </a:t>
            </a:r>
            <a:r>
              <a:rPr lang="en-US" sz="2700" dirty="0" err="1"/>
              <a:t>Tập</a:t>
            </a:r>
            <a:r>
              <a:rPr lang="en-US" sz="2700" dirty="0"/>
              <a:t> </a:t>
            </a:r>
            <a:r>
              <a:rPr lang="en-US" sz="2700" dirty="0" err="1"/>
              <a:t>phổ</a:t>
            </a:r>
            <a:r>
              <a:rPr lang="en-US" sz="2700" dirty="0"/>
              <a:t> </a:t>
            </a:r>
            <a:r>
              <a:rPr lang="en-US" sz="2700" dirty="0" err="1"/>
              <a:t>biến</a:t>
            </a:r>
            <a:endParaRPr lang="en-US" sz="2700" b="1" i="1" dirty="0">
              <a:latin typeface="Times New Roman" panose="02020603050405020304" pitchFamily="18" charset="0"/>
              <a:cs typeface="Times New Roman" panose="02020603050405020304" pitchFamily="18" charset="0"/>
            </a:endParaRPr>
          </a:p>
        </p:txBody>
      </p:sp>
      <p:sp>
        <p:nvSpPr>
          <p:cNvPr id="48" name="Content Placeholder 2"/>
          <p:cNvSpPr txBox="1">
            <a:spLocks/>
          </p:cNvSpPr>
          <p:nvPr/>
        </p:nvSpPr>
        <p:spPr>
          <a:xfrm>
            <a:off x="817674" y="1875373"/>
            <a:ext cx="2682963" cy="51270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10000"/>
              </a:lnSpc>
              <a:spcBef>
                <a:spcPts val="0"/>
              </a:spcBef>
              <a:spcAft>
                <a:spcPts val="0"/>
              </a:spcAft>
              <a:buClrTx/>
              <a:buFont typeface="Calibri" panose="020F0502020204030204" pitchFamily="34" charset="0"/>
              <a:buNone/>
            </a:pPr>
            <a:r>
              <a:rPr lang="en-US" sz="2700" i="1" dirty="0" err="1">
                <a:latin typeface="Times New Roman" panose="02020603050405020304" pitchFamily="18" charset="0"/>
                <a:cs typeface="Times New Roman" panose="02020603050405020304" pitchFamily="18" charset="0"/>
              </a:rPr>
              <a:t>minsup</a:t>
            </a:r>
            <a:r>
              <a:rPr lang="en-US" sz="2700" dirty="0">
                <a:latin typeface="Times New Roman" panose="02020603050405020304" pitchFamily="18" charset="0"/>
                <a:cs typeface="Times New Roman" panose="02020603050405020304" pitchFamily="18" charset="0"/>
              </a:rPr>
              <a:t> = 50%</a:t>
            </a:r>
            <a:endParaRPr lang="en-US" sz="27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9460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a:t>
            </a:r>
            <a:r>
              <a:rPr lang="en-US" b="1" dirty="0" err="1"/>
              <a:t>Nhận</a:t>
            </a:r>
            <a:r>
              <a:rPr lang="en-US" b="1" dirty="0"/>
              <a:t> </a:t>
            </a:r>
            <a:r>
              <a:rPr lang="en-US" b="1" dirty="0" err="1"/>
              <a:t>xét</a:t>
            </a:r>
            <a:endParaRPr lang="en-US" b="1" dirty="0"/>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53</a:t>
            </a:fld>
            <a:endParaRPr lang="en-US"/>
          </a:p>
        </p:txBody>
      </p:sp>
      <p:sp>
        <p:nvSpPr>
          <p:cNvPr id="7" name="Text Box 5"/>
          <p:cNvSpPr txBox="1">
            <a:spLocks noChangeArrowheads="1"/>
          </p:cNvSpPr>
          <p:nvPr/>
        </p:nvSpPr>
        <p:spPr bwMode="auto">
          <a:xfrm>
            <a:off x="326431" y="5801625"/>
            <a:ext cx="12410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6600"/>
                </a:solidFill>
              </a:rPr>
              <a:t>ACTW x 135</a:t>
            </a:r>
          </a:p>
        </p:txBody>
      </p:sp>
      <p:sp>
        <p:nvSpPr>
          <p:cNvPr id="8" name="Text Box 8"/>
          <p:cNvSpPr txBox="1">
            <a:spLocks noChangeArrowheads="1"/>
          </p:cNvSpPr>
          <p:nvPr/>
        </p:nvSpPr>
        <p:spPr bwMode="auto">
          <a:xfrm>
            <a:off x="326431" y="3973227"/>
            <a:ext cx="1031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CC0027"/>
                </a:solidFill>
              </a:rPr>
              <a:t>AC x 1345</a:t>
            </a:r>
          </a:p>
        </p:txBody>
      </p:sp>
      <p:sp>
        <p:nvSpPr>
          <p:cNvPr id="9" name="Text Box 9"/>
          <p:cNvSpPr txBox="1">
            <a:spLocks noChangeArrowheads="1"/>
          </p:cNvSpPr>
          <p:nvPr/>
        </p:nvSpPr>
        <p:spPr bwMode="auto">
          <a:xfrm>
            <a:off x="1345606" y="3973227"/>
            <a:ext cx="94128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CC0027"/>
                </a:solidFill>
              </a:rPr>
              <a:t>AT x 135</a:t>
            </a:r>
          </a:p>
        </p:txBody>
      </p:sp>
      <p:sp>
        <p:nvSpPr>
          <p:cNvPr id="10" name="Text Box 10"/>
          <p:cNvSpPr txBox="1">
            <a:spLocks noChangeArrowheads="1"/>
          </p:cNvSpPr>
          <p:nvPr/>
        </p:nvSpPr>
        <p:spPr bwMode="auto">
          <a:xfrm>
            <a:off x="2302868" y="3973227"/>
            <a:ext cx="10708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CC0027"/>
                </a:solidFill>
              </a:rPr>
              <a:t>AW x 1345</a:t>
            </a:r>
          </a:p>
        </p:txBody>
      </p:sp>
      <p:sp>
        <p:nvSpPr>
          <p:cNvPr id="11" name="Line 16"/>
          <p:cNvSpPr>
            <a:spLocks noChangeShapeType="1"/>
          </p:cNvSpPr>
          <p:nvPr/>
        </p:nvSpPr>
        <p:spPr bwMode="auto">
          <a:xfrm>
            <a:off x="4822231" y="3333464"/>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19"/>
          <p:cNvSpPr txBox="1">
            <a:spLocks noChangeArrowheads="1"/>
          </p:cNvSpPr>
          <p:nvPr/>
        </p:nvSpPr>
        <p:spPr bwMode="auto">
          <a:xfrm>
            <a:off x="6422431" y="3973227"/>
            <a:ext cx="98135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009900"/>
                </a:solidFill>
              </a:rPr>
              <a:t>DW x 245</a:t>
            </a:r>
          </a:p>
        </p:txBody>
      </p:sp>
      <p:sp>
        <p:nvSpPr>
          <p:cNvPr id="13" name="Text Box 24"/>
          <p:cNvSpPr txBox="1">
            <a:spLocks noChangeArrowheads="1"/>
          </p:cNvSpPr>
          <p:nvPr/>
        </p:nvSpPr>
        <p:spPr bwMode="auto">
          <a:xfrm>
            <a:off x="7711481" y="3951002"/>
            <a:ext cx="98135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9900"/>
                </a:solidFill>
              </a:rPr>
              <a:t>DW x 135</a:t>
            </a:r>
          </a:p>
        </p:txBody>
      </p:sp>
      <p:sp>
        <p:nvSpPr>
          <p:cNvPr id="14" name="Text Box 29"/>
          <p:cNvSpPr txBox="1">
            <a:spLocks noChangeArrowheads="1"/>
          </p:cNvSpPr>
          <p:nvPr/>
        </p:nvSpPr>
        <p:spPr bwMode="auto">
          <a:xfrm>
            <a:off x="326431" y="5025739"/>
            <a:ext cx="10711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0000"/>
                </a:solidFill>
              </a:rPr>
              <a:t>ACT x 135</a:t>
            </a:r>
          </a:p>
        </p:txBody>
      </p:sp>
      <p:sp>
        <p:nvSpPr>
          <p:cNvPr id="15" name="Text Box 30"/>
          <p:cNvSpPr txBox="1">
            <a:spLocks noChangeArrowheads="1"/>
          </p:cNvSpPr>
          <p:nvPr/>
        </p:nvSpPr>
        <p:spPr bwMode="auto">
          <a:xfrm>
            <a:off x="1412281" y="5009864"/>
            <a:ext cx="12105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0000"/>
                </a:solidFill>
              </a:rPr>
              <a:t>ACW x 1345</a:t>
            </a:r>
          </a:p>
        </p:txBody>
      </p:sp>
      <p:sp>
        <p:nvSpPr>
          <p:cNvPr id="16" name="Text Box 36"/>
          <p:cNvSpPr txBox="1">
            <a:spLocks noChangeArrowheads="1"/>
          </p:cNvSpPr>
          <p:nvPr/>
        </p:nvSpPr>
        <p:spPr bwMode="auto">
          <a:xfrm>
            <a:off x="2764831" y="5025739"/>
            <a:ext cx="1111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0000"/>
                </a:solidFill>
              </a:rPr>
              <a:t>ATW x 135</a:t>
            </a:r>
          </a:p>
        </p:txBody>
      </p:sp>
      <p:sp>
        <p:nvSpPr>
          <p:cNvPr id="17" name="Text Box 41"/>
          <p:cNvSpPr txBox="1">
            <a:spLocks noChangeArrowheads="1"/>
          </p:cNvSpPr>
          <p:nvPr/>
        </p:nvSpPr>
        <p:spPr bwMode="auto">
          <a:xfrm>
            <a:off x="5252443" y="3973227"/>
            <a:ext cx="11801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CW x 12345</a:t>
            </a:r>
          </a:p>
        </p:txBody>
      </p:sp>
      <p:sp>
        <p:nvSpPr>
          <p:cNvPr id="18" name="Text Box 42"/>
          <p:cNvSpPr txBox="1">
            <a:spLocks noChangeArrowheads="1"/>
          </p:cNvSpPr>
          <p:nvPr/>
        </p:nvSpPr>
        <p:spPr bwMode="auto">
          <a:xfrm>
            <a:off x="4268193" y="3973227"/>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CT x 1356</a:t>
            </a:r>
          </a:p>
        </p:txBody>
      </p:sp>
      <p:sp>
        <p:nvSpPr>
          <p:cNvPr id="19" name="Text Box 43"/>
          <p:cNvSpPr txBox="1">
            <a:spLocks noChangeArrowheads="1"/>
          </p:cNvSpPr>
          <p:nvPr/>
        </p:nvSpPr>
        <p:spPr bwMode="auto">
          <a:xfrm>
            <a:off x="3333156" y="3973227"/>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CD x 2456</a:t>
            </a:r>
          </a:p>
        </p:txBody>
      </p:sp>
      <p:sp>
        <p:nvSpPr>
          <p:cNvPr id="20" name="Text Box 44"/>
          <p:cNvSpPr txBox="1">
            <a:spLocks noChangeArrowheads="1"/>
          </p:cNvSpPr>
          <p:nvPr/>
        </p:nvSpPr>
        <p:spPr bwMode="auto">
          <a:xfrm>
            <a:off x="4136431" y="5009864"/>
            <a:ext cx="1111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5D9FFF"/>
                </a:solidFill>
              </a:rPr>
              <a:t>CDW x 245</a:t>
            </a:r>
          </a:p>
        </p:txBody>
      </p:sp>
      <p:sp>
        <p:nvSpPr>
          <p:cNvPr id="21" name="Text Box 45"/>
          <p:cNvSpPr txBox="1">
            <a:spLocks noChangeArrowheads="1"/>
          </p:cNvSpPr>
          <p:nvPr/>
        </p:nvSpPr>
        <p:spPr bwMode="auto">
          <a:xfrm>
            <a:off x="5508031" y="5009864"/>
            <a:ext cx="1111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5D9FFF"/>
                </a:solidFill>
              </a:rPr>
              <a:t>CTW x 135</a:t>
            </a:r>
          </a:p>
        </p:txBody>
      </p:sp>
      <p:sp>
        <p:nvSpPr>
          <p:cNvPr id="22" name="Text Box 58"/>
          <p:cNvSpPr txBox="1">
            <a:spLocks noChangeArrowheads="1"/>
          </p:cNvSpPr>
          <p:nvPr/>
        </p:nvSpPr>
        <p:spPr bwMode="auto">
          <a:xfrm>
            <a:off x="859831" y="2892139"/>
            <a:ext cx="10080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A50021"/>
                </a:solidFill>
              </a:rPr>
              <a:t>A x 1345</a:t>
            </a:r>
          </a:p>
        </p:txBody>
      </p:sp>
      <p:sp>
        <p:nvSpPr>
          <p:cNvPr id="23" name="Text Box 59"/>
          <p:cNvSpPr txBox="1">
            <a:spLocks noChangeArrowheads="1"/>
          </p:cNvSpPr>
          <p:nvPr/>
        </p:nvSpPr>
        <p:spPr bwMode="auto">
          <a:xfrm>
            <a:off x="2521943" y="2879439"/>
            <a:ext cx="12442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3399"/>
                </a:solidFill>
              </a:rPr>
              <a:t>C x 123456</a:t>
            </a:r>
          </a:p>
        </p:txBody>
      </p:sp>
      <p:sp>
        <p:nvSpPr>
          <p:cNvPr id="24" name="Text Box 60"/>
          <p:cNvSpPr txBox="1">
            <a:spLocks noChangeArrowheads="1"/>
          </p:cNvSpPr>
          <p:nvPr/>
        </p:nvSpPr>
        <p:spPr bwMode="auto">
          <a:xfrm>
            <a:off x="4288831" y="2879439"/>
            <a:ext cx="10166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8000"/>
                </a:solidFill>
              </a:rPr>
              <a:t>D x 2456</a:t>
            </a:r>
          </a:p>
        </p:txBody>
      </p:sp>
      <p:sp>
        <p:nvSpPr>
          <p:cNvPr id="25" name="Text Box 61"/>
          <p:cNvSpPr txBox="1">
            <a:spLocks noChangeArrowheads="1"/>
          </p:cNvSpPr>
          <p:nvPr/>
        </p:nvSpPr>
        <p:spPr bwMode="auto">
          <a:xfrm>
            <a:off x="5817593" y="2879439"/>
            <a:ext cx="10166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FF9900"/>
                </a:solidFill>
              </a:rPr>
              <a:t>T x 1356</a:t>
            </a:r>
          </a:p>
        </p:txBody>
      </p:sp>
      <p:sp>
        <p:nvSpPr>
          <p:cNvPr id="26" name="Text Box 62"/>
          <p:cNvSpPr txBox="1">
            <a:spLocks noChangeArrowheads="1"/>
          </p:cNvSpPr>
          <p:nvPr/>
        </p:nvSpPr>
        <p:spPr bwMode="auto">
          <a:xfrm>
            <a:off x="7549556" y="2879439"/>
            <a:ext cx="11769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t>W x 12345</a:t>
            </a:r>
          </a:p>
        </p:txBody>
      </p:sp>
      <p:cxnSp>
        <p:nvCxnSpPr>
          <p:cNvPr id="27" name="Straight Arrow Connector 26"/>
          <p:cNvCxnSpPr>
            <a:endCxn id="22" idx="0"/>
          </p:cNvCxnSpPr>
          <p:nvPr/>
        </p:nvCxnSpPr>
        <p:spPr>
          <a:xfrm flipH="1">
            <a:off x="1363862" y="2176969"/>
            <a:ext cx="3157538" cy="715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3" idx="0"/>
          </p:cNvCxnSpPr>
          <p:nvPr/>
        </p:nvCxnSpPr>
        <p:spPr>
          <a:xfrm flipH="1">
            <a:off x="3144069" y="2176969"/>
            <a:ext cx="1377331"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4" idx="0"/>
          </p:cNvCxnSpPr>
          <p:nvPr/>
        </p:nvCxnSpPr>
        <p:spPr>
          <a:xfrm>
            <a:off x="4521400" y="2176969"/>
            <a:ext cx="275744"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5" idx="0"/>
          </p:cNvCxnSpPr>
          <p:nvPr/>
        </p:nvCxnSpPr>
        <p:spPr>
          <a:xfrm>
            <a:off x="4521400" y="2176969"/>
            <a:ext cx="1804506"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6" idx="0"/>
          </p:cNvCxnSpPr>
          <p:nvPr/>
        </p:nvCxnSpPr>
        <p:spPr>
          <a:xfrm>
            <a:off x="4521400" y="2176969"/>
            <a:ext cx="3616619"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2" idx="2"/>
            <a:endCxn id="8" idx="0"/>
          </p:cNvCxnSpPr>
          <p:nvPr/>
        </p:nvCxnSpPr>
        <p:spPr>
          <a:xfrm flipH="1">
            <a:off x="842369" y="3228689"/>
            <a:ext cx="521493" cy="744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2"/>
            <a:endCxn id="9" idx="0"/>
          </p:cNvCxnSpPr>
          <p:nvPr/>
        </p:nvCxnSpPr>
        <p:spPr>
          <a:xfrm>
            <a:off x="1363862" y="3228689"/>
            <a:ext cx="452386" cy="744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2" idx="2"/>
            <a:endCxn id="10" idx="0"/>
          </p:cNvCxnSpPr>
          <p:nvPr/>
        </p:nvCxnSpPr>
        <p:spPr>
          <a:xfrm>
            <a:off x="1363862" y="3228689"/>
            <a:ext cx="1474442" cy="744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2"/>
            <a:endCxn id="19" idx="0"/>
          </p:cNvCxnSpPr>
          <p:nvPr/>
        </p:nvCxnSpPr>
        <p:spPr>
          <a:xfrm>
            <a:off x="3144069" y="3217993"/>
            <a:ext cx="709422" cy="755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3" idx="2"/>
            <a:endCxn id="18" idx="0"/>
          </p:cNvCxnSpPr>
          <p:nvPr/>
        </p:nvCxnSpPr>
        <p:spPr>
          <a:xfrm>
            <a:off x="3144069" y="3217993"/>
            <a:ext cx="1644459" cy="755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3" idx="2"/>
            <a:endCxn id="17" idx="0"/>
          </p:cNvCxnSpPr>
          <p:nvPr/>
        </p:nvCxnSpPr>
        <p:spPr>
          <a:xfrm>
            <a:off x="3144069" y="3217993"/>
            <a:ext cx="2698440" cy="755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4" idx="2"/>
            <a:endCxn id="12" idx="0"/>
          </p:cNvCxnSpPr>
          <p:nvPr/>
        </p:nvCxnSpPr>
        <p:spPr>
          <a:xfrm>
            <a:off x="4797144" y="3217993"/>
            <a:ext cx="2115967" cy="755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5" idx="2"/>
            <a:endCxn id="13" idx="0"/>
          </p:cNvCxnSpPr>
          <p:nvPr/>
        </p:nvCxnSpPr>
        <p:spPr>
          <a:xfrm>
            <a:off x="6325906" y="3217993"/>
            <a:ext cx="1876255" cy="733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2"/>
            <a:endCxn id="16" idx="0"/>
          </p:cNvCxnSpPr>
          <p:nvPr/>
        </p:nvCxnSpPr>
        <p:spPr>
          <a:xfrm>
            <a:off x="1816248" y="4281004"/>
            <a:ext cx="1504184" cy="744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9" idx="2"/>
            <a:endCxn id="20" idx="0"/>
          </p:cNvCxnSpPr>
          <p:nvPr/>
        </p:nvCxnSpPr>
        <p:spPr>
          <a:xfrm>
            <a:off x="3853491" y="4281004"/>
            <a:ext cx="838541" cy="728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8" idx="2"/>
            <a:endCxn id="21" idx="0"/>
          </p:cNvCxnSpPr>
          <p:nvPr/>
        </p:nvCxnSpPr>
        <p:spPr>
          <a:xfrm>
            <a:off x="4788528" y="4281004"/>
            <a:ext cx="1275104" cy="728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2"/>
            <a:endCxn id="7" idx="0"/>
          </p:cNvCxnSpPr>
          <p:nvPr/>
        </p:nvCxnSpPr>
        <p:spPr>
          <a:xfrm>
            <a:off x="861995" y="5333516"/>
            <a:ext cx="84959" cy="4681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8" idx="2"/>
            <a:endCxn id="14" idx="0"/>
          </p:cNvCxnSpPr>
          <p:nvPr/>
        </p:nvCxnSpPr>
        <p:spPr>
          <a:xfrm>
            <a:off x="842369" y="4278027"/>
            <a:ext cx="19626" cy="747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2"/>
            <a:endCxn id="15" idx="0"/>
          </p:cNvCxnSpPr>
          <p:nvPr/>
        </p:nvCxnSpPr>
        <p:spPr>
          <a:xfrm>
            <a:off x="842369" y="4278027"/>
            <a:ext cx="1175206" cy="7318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3"/>
          <p:cNvSpPr txBox="1">
            <a:spLocks noChangeArrowheads="1"/>
          </p:cNvSpPr>
          <p:nvPr/>
        </p:nvSpPr>
        <p:spPr bwMode="auto">
          <a:xfrm>
            <a:off x="4220568" y="1840419"/>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latin typeface="Times New Roman" panose="02020603050405020304" pitchFamily="18" charset="0"/>
              </a:rPr>
              <a:t>Root</a:t>
            </a:r>
          </a:p>
        </p:txBody>
      </p:sp>
      <p:sp>
        <p:nvSpPr>
          <p:cNvPr id="47" name="Content Placeholder 2"/>
          <p:cNvSpPr>
            <a:spLocks noGrp="1"/>
          </p:cNvSpPr>
          <p:nvPr>
            <p:ph idx="1"/>
          </p:nvPr>
        </p:nvSpPr>
        <p:spPr>
          <a:xfrm>
            <a:off x="5247634" y="5640298"/>
            <a:ext cx="3161730" cy="512707"/>
          </a:xfrm>
        </p:spPr>
        <p:txBody>
          <a:bodyPr>
            <a:noAutofit/>
          </a:bodyPr>
          <a:lstStyle/>
          <a:p>
            <a:pPr marL="0" indent="0" algn="just">
              <a:lnSpc>
                <a:spcPct val="110000"/>
              </a:lnSpc>
              <a:spcBef>
                <a:spcPts val="0"/>
              </a:spcBef>
              <a:spcAft>
                <a:spcPts val="0"/>
              </a:spcAft>
              <a:buClrTx/>
              <a:buNone/>
            </a:pPr>
            <a:r>
              <a:rPr lang="en-US" sz="2700" dirty="0"/>
              <a:t>7 </a:t>
            </a:r>
            <a:r>
              <a:rPr lang="en-US" sz="2700" dirty="0" err="1"/>
              <a:t>Tập</a:t>
            </a:r>
            <a:r>
              <a:rPr lang="en-US" sz="2700" dirty="0"/>
              <a:t> </a:t>
            </a:r>
            <a:r>
              <a:rPr lang="en-US" sz="2700" dirty="0" err="1"/>
              <a:t>phổ</a:t>
            </a:r>
            <a:r>
              <a:rPr lang="en-US" sz="2700" dirty="0"/>
              <a:t> </a:t>
            </a:r>
            <a:r>
              <a:rPr lang="en-US" sz="2700" dirty="0" err="1"/>
              <a:t>biến</a:t>
            </a:r>
            <a:r>
              <a:rPr lang="en-US" sz="2700" dirty="0"/>
              <a:t> </a:t>
            </a:r>
            <a:r>
              <a:rPr lang="en-US" sz="2700" dirty="0" err="1"/>
              <a:t>đóng</a:t>
            </a:r>
            <a:endParaRPr lang="en-US" sz="2700" b="1" i="1" dirty="0">
              <a:latin typeface="Times New Roman" panose="02020603050405020304" pitchFamily="18" charset="0"/>
              <a:cs typeface="Times New Roman" panose="02020603050405020304" pitchFamily="18" charset="0"/>
            </a:endParaRPr>
          </a:p>
        </p:txBody>
      </p:sp>
      <p:sp>
        <p:nvSpPr>
          <p:cNvPr id="48" name="Content Placeholder 2"/>
          <p:cNvSpPr txBox="1">
            <a:spLocks/>
          </p:cNvSpPr>
          <p:nvPr/>
        </p:nvSpPr>
        <p:spPr>
          <a:xfrm>
            <a:off x="817674" y="1875373"/>
            <a:ext cx="2682963" cy="51270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10000"/>
              </a:lnSpc>
              <a:spcBef>
                <a:spcPts val="0"/>
              </a:spcBef>
              <a:spcAft>
                <a:spcPts val="0"/>
              </a:spcAft>
              <a:buClrTx/>
              <a:buFont typeface="Calibri" panose="020F0502020204030204" pitchFamily="34" charset="0"/>
              <a:buNone/>
            </a:pPr>
            <a:r>
              <a:rPr lang="en-US" sz="2700" i="1" dirty="0" err="1">
                <a:latin typeface="Times New Roman" panose="02020603050405020304" pitchFamily="18" charset="0"/>
                <a:cs typeface="Times New Roman" panose="02020603050405020304" pitchFamily="18" charset="0"/>
              </a:rPr>
              <a:t>minsup</a:t>
            </a:r>
            <a:r>
              <a:rPr lang="en-US" sz="2700" dirty="0">
                <a:latin typeface="Times New Roman" panose="02020603050405020304" pitchFamily="18" charset="0"/>
                <a:cs typeface="Times New Roman" panose="02020603050405020304" pitchFamily="18" charset="0"/>
              </a:rPr>
              <a:t> = 50%</a:t>
            </a:r>
            <a:endParaRPr lang="en-US" sz="2700" b="1" i="1" dirty="0">
              <a:latin typeface="Times New Roman" panose="02020603050405020304" pitchFamily="18" charset="0"/>
              <a:cs typeface="Times New Roman" panose="02020603050405020304" pitchFamily="18" charset="0"/>
            </a:endParaRPr>
          </a:p>
        </p:txBody>
      </p:sp>
      <p:sp>
        <p:nvSpPr>
          <p:cNvPr id="3" name="Oval 2"/>
          <p:cNvSpPr/>
          <p:nvPr/>
        </p:nvSpPr>
        <p:spPr>
          <a:xfrm>
            <a:off x="2508295" y="2797792"/>
            <a:ext cx="1244251" cy="45819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358639" y="3867719"/>
            <a:ext cx="955108" cy="45819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300769" y="3883868"/>
            <a:ext cx="955108" cy="45819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284392" y="3867719"/>
            <a:ext cx="1118528" cy="45819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027121" y="4911973"/>
            <a:ext cx="1225322" cy="45819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26430" y="5693816"/>
            <a:ext cx="1241045" cy="45819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341747" y="4926719"/>
            <a:ext cx="1281122" cy="45819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47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500"/>
                                        <p:tgtEl>
                                          <p:spTgt spid="5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
                                            <p:txEl>
                                              <p:pRg st="0" end="0"/>
                                            </p:txEl>
                                          </p:spTgt>
                                        </p:tgtEl>
                                        <p:attrNameLst>
                                          <p:attrName>style.visibility</p:attrName>
                                        </p:attrNameLst>
                                      </p:cBhvr>
                                      <p:to>
                                        <p:strVal val="visible"/>
                                      </p:to>
                                    </p:set>
                                    <p:animEffect transition="in" filter="fade">
                                      <p:cBhvr>
                                        <p:cTn id="28" dur="500"/>
                                        <p:tgtEl>
                                          <p:spTgt spid="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P spid="3" grpId="0" animBg="1"/>
      <p:bldP spid="49" grpId="0" animBg="1"/>
      <p:bldP spid="50" grpId="0" animBg="1"/>
      <p:bldP spid="53" grpId="0" animBg="1"/>
      <p:bldP spid="54" grpId="0" animBg="1"/>
      <p:bldP spid="55" grpId="0" animBg="1"/>
      <p:bldP spid="5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Content Placeholder 2"/>
          <p:cNvSpPr txBox="1">
            <a:spLocks/>
          </p:cNvSpPr>
          <p:nvPr/>
        </p:nvSpPr>
        <p:spPr>
          <a:xfrm>
            <a:off x="4954138" y="5640298"/>
            <a:ext cx="3455226" cy="51270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10000"/>
              </a:lnSpc>
              <a:spcBef>
                <a:spcPts val="0"/>
              </a:spcBef>
              <a:spcAft>
                <a:spcPts val="0"/>
              </a:spcAft>
              <a:buClrTx/>
              <a:buFont typeface="Calibri" panose="020F0502020204030204" pitchFamily="34" charset="0"/>
              <a:buNone/>
            </a:pPr>
            <a:r>
              <a:rPr lang="en-US" sz="2700"/>
              <a:t>2 Tập phổ biến tối đại</a:t>
            </a:r>
            <a:endParaRPr lang="en-US" sz="2700" b="1" i="1"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r>
              <a:rPr lang="en-US" b="1" dirty="0"/>
              <a:t>5. </a:t>
            </a:r>
            <a:r>
              <a:rPr lang="en-US" b="1" dirty="0" err="1"/>
              <a:t>Nhận</a:t>
            </a:r>
            <a:r>
              <a:rPr lang="en-US" b="1" dirty="0"/>
              <a:t> </a:t>
            </a:r>
            <a:r>
              <a:rPr lang="en-US" b="1" dirty="0" err="1"/>
              <a:t>xét</a:t>
            </a:r>
            <a:endParaRPr lang="en-US" b="1" dirty="0"/>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54</a:t>
            </a:fld>
            <a:endParaRPr lang="en-US"/>
          </a:p>
        </p:txBody>
      </p:sp>
      <p:sp>
        <p:nvSpPr>
          <p:cNvPr id="7" name="Text Box 5"/>
          <p:cNvSpPr txBox="1">
            <a:spLocks noChangeArrowheads="1"/>
          </p:cNvSpPr>
          <p:nvPr/>
        </p:nvSpPr>
        <p:spPr bwMode="auto">
          <a:xfrm>
            <a:off x="326431" y="5801625"/>
            <a:ext cx="12410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6600"/>
                </a:solidFill>
              </a:rPr>
              <a:t>ACTW x 135</a:t>
            </a:r>
          </a:p>
        </p:txBody>
      </p:sp>
      <p:sp>
        <p:nvSpPr>
          <p:cNvPr id="8" name="Text Box 8"/>
          <p:cNvSpPr txBox="1">
            <a:spLocks noChangeArrowheads="1"/>
          </p:cNvSpPr>
          <p:nvPr/>
        </p:nvSpPr>
        <p:spPr bwMode="auto">
          <a:xfrm>
            <a:off x="326431" y="3973227"/>
            <a:ext cx="1031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CC0027"/>
                </a:solidFill>
              </a:rPr>
              <a:t>AC x 1345</a:t>
            </a:r>
          </a:p>
        </p:txBody>
      </p:sp>
      <p:sp>
        <p:nvSpPr>
          <p:cNvPr id="9" name="Text Box 9"/>
          <p:cNvSpPr txBox="1">
            <a:spLocks noChangeArrowheads="1"/>
          </p:cNvSpPr>
          <p:nvPr/>
        </p:nvSpPr>
        <p:spPr bwMode="auto">
          <a:xfrm>
            <a:off x="1345606" y="3973227"/>
            <a:ext cx="94128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CC0027"/>
                </a:solidFill>
              </a:rPr>
              <a:t>AT x 135</a:t>
            </a:r>
          </a:p>
        </p:txBody>
      </p:sp>
      <p:sp>
        <p:nvSpPr>
          <p:cNvPr id="10" name="Text Box 10"/>
          <p:cNvSpPr txBox="1">
            <a:spLocks noChangeArrowheads="1"/>
          </p:cNvSpPr>
          <p:nvPr/>
        </p:nvSpPr>
        <p:spPr bwMode="auto">
          <a:xfrm>
            <a:off x="2302868" y="3973227"/>
            <a:ext cx="10708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CC0027"/>
                </a:solidFill>
              </a:rPr>
              <a:t>AW x 1345</a:t>
            </a:r>
          </a:p>
        </p:txBody>
      </p:sp>
      <p:sp>
        <p:nvSpPr>
          <p:cNvPr id="11" name="Line 16"/>
          <p:cNvSpPr>
            <a:spLocks noChangeShapeType="1"/>
          </p:cNvSpPr>
          <p:nvPr/>
        </p:nvSpPr>
        <p:spPr bwMode="auto">
          <a:xfrm>
            <a:off x="4822231" y="3333464"/>
            <a:ext cx="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19"/>
          <p:cNvSpPr txBox="1">
            <a:spLocks noChangeArrowheads="1"/>
          </p:cNvSpPr>
          <p:nvPr/>
        </p:nvSpPr>
        <p:spPr bwMode="auto">
          <a:xfrm>
            <a:off x="6422431" y="3973227"/>
            <a:ext cx="98135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009900"/>
                </a:solidFill>
              </a:rPr>
              <a:t>DW x 245</a:t>
            </a:r>
          </a:p>
        </p:txBody>
      </p:sp>
      <p:sp>
        <p:nvSpPr>
          <p:cNvPr id="13" name="Text Box 24"/>
          <p:cNvSpPr txBox="1">
            <a:spLocks noChangeArrowheads="1"/>
          </p:cNvSpPr>
          <p:nvPr/>
        </p:nvSpPr>
        <p:spPr bwMode="auto">
          <a:xfrm>
            <a:off x="7711481" y="3951002"/>
            <a:ext cx="98135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9900"/>
                </a:solidFill>
              </a:rPr>
              <a:t>DW x 135</a:t>
            </a:r>
          </a:p>
        </p:txBody>
      </p:sp>
      <p:sp>
        <p:nvSpPr>
          <p:cNvPr id="14" name="Text Box 29"/>
          <p:cNvSpPr txBox="1">
            <a:spLocks noChangeArrowheads="1"/>
          </p:cNvSpPr>
          <p:nvPr/>
        </p:nvSpPr>
        <p:spPr bwMode="auto">
          <a:xfrm>
            <a:off x="326431" y="5025739"/>
            <a:ext cx="10711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0000"/>
                </a:solidFill>
              </a:rPr>
              <a:t>ACT x 135</a:t>
            </a:r>
          </a:p>
        </p:txBody>
      </p:sp>
      <p:sp>
        <p:nvSpPr>
          <p:cNvPr id="15" name="Text Box 30"/>
          <p:cNvSpPr txBox="1">
            <a:spLocks noChangeArrowheads="1"/>
          </p:cNvSpPr>
          <p:nvPr/>
        </p:nvSpPr>
        <p:spPr bwMode="auto">
          <a:xfrm>
            <a:off x="1412281" y="5009864"/>
            <a:ext cx="12105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0000"/>
                </a:solidFill>
              </a:rPr>
              <a:t>ACW x 1345</a:t>
            </a:r>
          </a:p>
        </p:txBody>
      </p:sp>
      <p:sp>
        <p:nvSpPr>
          <p:cNvPr id="16" name="Text Box 36"/>
          <p:cNvSpPr txBox="1">
            <a:spLocks noChangeArrowheads="1"/>
          </p:cNvSpPr>
          <p:nvPr/>
        </p:nvSpPr>
        <p:spPr bwMode="auto">
          <a:xfrm>
            <a:off x="2764831" y="5025739"/>
            <a:ext cx="1111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FF0000"/>
                </a:solidFill>
              </a:rPr>
              <a:t>ATW x 135</a:t>
            </a:r>
          </a:p>
        </p:txBody>
      </p:sp>
      <p:sp>
        <p:nvSpPr>
          <p:cNvPr id="17" name="Text Box 41"/>
          <p:cNvSpPr txBox="1">
            <a:spLocks noChangeArrowheads="1"/>
          </p:cNvSpPr>
          <p:nvPr/>
        </p:nvSpPr>
        <p:spPr bwMode="auto">
          <a:xfrm>
            <a:off x="5252443" y="3973227"/>
            <a:ext cx="11801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CW x 12345</a:t>
            </a:r>
          </a:p>
        </p:txBody>
      </p:sp>
      <p:sp>
        <p:nvSpPr>
          <p:cNvPr id="18" name="Text Box 42"/>
          <p:cNvSpPr txBox="1">
            <a:spLocks noChangeArrowheads="1"/>
          </p:cNvSpPr>
          <p:nvPr/>
        </p:nvSpPr>
        <p:spPr bwMode="auto">
          <a:xfrm>
            <a:off x="4268193" y="3973227"/>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CT x 1356</a:t>
            </a:r>
          </a:p>
        </p:txBody>
      </p:sp>
      <p:sp>
        <p:nvSpPr>
          <p:cNvPr id="19" name="Text Box 43"/>
          <p:cNvSpPr txBox="1">
            <a:spLocks noChangeArrowheads="1"/>
          </p:cNvSpPr>
          <p:nvPr/>
        </p:nvSpPr>
        <p:spPr bwMode="auto">
          <a:xfrm>
            <a:off x="3333156" y="3973227"/>
            <a:ext cx="1040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0099CC"/>
                </a:solidFill>
              </a:rPr>
              <a:t>CD x 2456</a:t>
            </a:r>
          </a:p>
        </p:txBody>
      </p:sp>
      <p:sp>
        <p:nvSpPr>
          <p:cNvPr id="20" name="Text Box 44"/>
          <p:cNvSpPr txBox="1">
            <a:spLocks noChangeArrowheads="1"/>
          </p:cNvSpPr>
          <p:nvPr/>
        </p:nvSpPr>
        <p:spPr bwMode="auto">
          <a:xfrm>
            <a:off x="4136431" y="5009864"/>
            <a:ext cx="1111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dirty="0">
                <a:solidFill>
                  <a:srgbClr val="5D9FFF"/>
                </a:solidFill>
              </a:rPr>
              <a:t>CDW x 245</a:t>
            </a:r>
          </a:p>
        </p:txBody>
      </p:sp>
      <p:sp>
        <p:nvSpPr>
          <p:cNvPr id="21" name="Text Box 45"/>
          <p:cNvSpPr txBox="1">
            <a:spLocks noChangeArrowheads="1"/>
          </p:cNvSpPr>
          <p:nvPr/>
        </p:nvSpPr>
        <p:spPr bwMode="auto">
          <a:xfrm>
            <a:off x="5508031" y="5009864"/>
            <a:ext cx="11112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400" b="1">
                <a:solidFill>
                  <a:srgbClr val="5D9FFF"/>
                </a:solidFill>
              </a:rPr>
              <a:t>CTW x 135</a:t>
            </a:r>
          </a:p>
        </p:txBody>
      </p:sp>
      <p:sp>
        <p:nvSpPr>
          <p:cNvPr id="22" name="Text Box 58"/>
          <p:cNvSpPr txBox="1">
            <a:spLocks noChangeArrowheads="1"/>
          </p:cNvSpPr>
          <p:nvPr/>
        </p:nvSpPr>
        <p:spPr bwMode="auto">
          <a:xfrm>
            <a:off x="859831" y="2892139"/>
            <a:ext cx="10080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A50021"/>
                </a:solidFill>
              </a:rPr>
              <a:t>A x 1345</a:t>
            </a:r>
          </a:p>
        </p:txBody>
      </p:sp>
      <p:sp>
        <p:nvSpPr>
          <p:cNvPr id="23" name="Text Box 59"/>
          <p:cNvSpPr txBox="1">
            <a:spLocks noChangeArrowheads="1"/>
          </p:cNvSpPr>
          <p:nvPr/>
        </p:nvSpPr>
        <p:spPr bwMode="auto">
          <a:xfrm>
            <a:off x="2521943" y="2879439"/>
            <a:ext cx="12442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3399"/>
                </a:solidFill>
              </a:rPr>
              <a:t>C x 123456</a:t>
            </a:r>
          </a:p>
        </p:txBody>
      </p:sp>
      <p:sp>
        <p:nvSpPr>
          <p:cNvPr id="24" name="Text Box 60"/>
          <p:cNvSpPr txBox="1">
            <a:spLocks noChangeArrowheads="1"/>
          </p:cNvSpPr>
          <p:nvPr/>
        </p:nvSpPr>
        <p:spPr bwMode="auto">
          <a:xfrm>
            <a:off x="4288831" y="2879439"/>
            <a:ext cx="10166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008000"/>
                </a:solidFill>
              </a:rPr>
              <a:t>D x 2456</a:t>
            </a:r>
          </a:p>
        </p:txBody>
      </p:sp>
      <p:sp>
        <p:nvSpPr>
          <p:cNvPr id="25" name="Text Box 61"/>
          <p:cNvSpPr txBox="1">
            <a:spLocks noChangeArrowheads="1"/>
          </p:cNvSpPr>
          <p:nvPr/>
        </p:nvSpPr>
        <p:spPr bwMode="auto">
          <a:xfrm>
            <a:off x="5817593" y="2879439"/>
            <a:ext cx="10166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solidFill>
                  <a:srgbClr val="FF9900"/>
                </a:solidFill>
              </a:rPr>
              <a:t>T x 1356</a:t>
            </a:r>
          </a:p>
        </p:txBody>
      </p:sp>
      <p:sp>
        <p:nvSpPr>
          <p:cNvPr id="26" name="Text Box 62"/>
          <p:cNvSpPr txBox="1">
            <a:spLocks noChangeArrowheads="1"/>
          </p:cNvSpPr>
          <p:nvPr/>
        </p:nvSpPr>
        <p:spPr bwMode="auto">
          <a:xfrm>
            <a:off x="7549556" y="2879439"/>
            <a:ext cx="11769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a:t>W x 12345</a:t>
            </a:r>
          </a:p>
        </p:txBody>
      </p:sp>
      <p:cxnSp>
        <p:nvCxnSpPr>
          <p:cNvPr id="27" name="Straight Arrow Connector 26"/>
          <p:cNvCxnSpPr>
            <a:endCxn id="22" idx="0"/>
          </p:cNvCxnSpPr>
          <p:nvPr/>
        </p:nvCxnSpPr>
        <p:spPr>
          <a:xfrm flipH="1">
            <a:off x="1363862" y="2176969"/>
            <a:ext cx="3157538" cy="715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3" idx="0"/>
          </p:cNvCxnSpPr>
          <p:nvPr/>
        </p:nvCxnSpPr>
        <p:spPr>
          <a:xfrm flipH="1">
            <a:off x="3144069" y="2176969"/>
            <a:ext cx="1377331"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4" idx="0"/>
          </p:cNvCxnSpPr>
          <p:nvPr/>
        </p:nvCxnSpPr>
        <p:spPr>
          <a:xfrm>
            <a:off x="4521400" y="2176969"/>
            <a:ext cx="275744"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5" idx="0"/>
          </p:cNvCxnSpPr>
          <p:nvPr/>
        </p:nvCxnSpPr>
        <p:spPr>
          <a:xfrm>
            <a:off x="4521400" y="2176969"/>
            <a:ext cx="1804506"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6" idx="0"/>
          </p:cNvCxnSpPr>
          <p:nvPr/>
        </p:nvCxnSpPr>
        <p:spPr>
          <a:xfrm>
            <a:off x="4521400" y="2176969"/>
            <a:ext cx="3616619" cy="702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2" idx="2"/>
            <a:endCxn id="8" idx="0"/>
          </p:cNvCxnSpPr>
          <p:nvPr/>
        </p:nvCxnSpPr>
        <p:spPr>
          <a:xfrm flipH="1">
            <a:off x="842369" y="3228689"/>
            <a:ext cx="521493" cy="744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2"/>
            <a:endCxn id="9" idx="0"/>
          </p:cNvCxnSpPr>
          <p:nvPr/>
        </p:nvCxnSpPr>
        <p:spPr>
          <a:xfrm>
            <a:off x="1363862" y="3228689"/>
            <a:ext cx="452386" cy="744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2" idx="2"/>
            <a:endCxn id="10" idx="0"/>
          </p:cNvCxnSpPr>
          <p:nvPr/>
        </p:nvCxnSpPr>
        <p:spPr>
          <a:xfrm>
            <a:off x="1363862" y="3228689"/>
            <a:ext cx="1474442" cy="744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2"/>
            <a:endCxn id="19" idx="0"/>
          </p:cNvCxnSpPr>
          <p:nvPr/>
        </p:nvCxnSpPr>
        <p:spPr>
          <a:xfrm>
            <a:off x="3144069" y="3217993"/>
            <a:ext cx="709422" cy="755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3" idx="2"/>
            <a:endCxn id="18" idx="0"/>
          </p:cNvCxnSpPr>
          <p:nvPr/>
        </p:nvCxnSpPr>
        <p:spPr>
          <a:xfrm>
            <a:off x="3144069" y="3217993"/>
            <a:ext cx="1644459" cy="755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3" idx="2"/>
            <a:endCxn id="17" idx="0"/>
          </p:cNvCxnSpPr>
          <p:nvPr/>
        </p:nvCxnSpPr>
        <p:spPr>
          <a:xfrm>
            <a:off x="3144069" y="3217993"/>
            <a:ext cx="2698440" cy="755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4" idx="2"/>
            <a:endCxn id="12" idx="0"/>
          </p:cNvCxnSpPr>
          <p:nvPr/>
        </p:nvCxnSpPr>
        <p:spPr>
          <a:xfrm>
            <a:off x="4797144" y="3217993"/>
            <a:ext cx="2115967" cy="755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5" idx="2"/>
            <a:endCxn id="13" idx="0"/>
          </p:cNvCxnSpPr>
          <p:nvPr/>
        </p:nvCxnSpPr>
        <p:spPr>
          <a:xfrm>
            <a:off x="6325906" y="3217993"/>
            <a:ext cx="1876255" cy="733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2"/>
            <a:endCxn id="16" idx="0"/>
          </p:cNvCxnSpPr>
          <p:nvPr/>
        </p:nvCxnSpPr>
        <p:spPr>
          <a:xfrm>
            <a:off x="1816248" y="4281004"/>
            <a:ext cx="1504184" cy="744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9" idx="2"/>
            <a:endCxn id="20" idx="0"/>
          </p:cNvCxnSpPr>
          <p:nvPr/>
        </p:nvCxnSpPr>
        <p:spPr>
          <a:xfrm>
            <a:off x="3853491" y="4281004"/>
            <a:ext cx="838541" cy="728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8" idx="2"/>
            <a:endCxn id="21" idx="0"/>
          </p:cNvCxnSpPr>
          <p:nvPr/>
        </p:nvCxnSpPr>
        <p:spPr>
          <a:xfrm>
            <a:off x="4788528" y="4281004"/>
            <a:ext cx="1275104" cy="728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2"/>
            <a:endCxn id="7" idx="0"/>
          </p:cNvCxnSpPr>
          <p:nvPr/>
        </p:nvCxnSpPr>
        <p:spPr>
          <a:xfrm>
            <a:off x="861995" y="5333516"/>
            <a:ext cx="84959" cy="4681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8" idx="2"/>
            <a:endCxn id="14" idx="0"/>
          </p:cNvCxnSpPr>
          <p:nvPr/>
        </p:nvCxnSpPr>
        <p:spPr>
          <a:xfrm>
            <a:off x="842369" y="4278027"/>
            <a:ext cx="19626" cy="747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2"/>
            <a:endCxn id="15" idx="0"/>
          </p:cNvCxnSpPr>
          <p:nvPr/>
        </p:nvCxnSpPr>
        <p:spPr>
          <a:xfrm>
            <a:off x="842369" y="4278027"/>
            <a:ext cx="1175206" cy="7318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3"/>
          <p:cNvSpPr txBox="1">
            <a:spLocks noChangeArrowheads="1"/>
          </p:cNvSpPr>
          <p:nvPr/>
        </p:nvSpPr>
        <p:spPr bwMode="auto">
          <a:xfrm>
            <a:off x="4220568" y="1840419"/>
            <a:ext cx="6016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a:latin typeface="Times New Roman" panose="02020603050405020304" pitchFamily="18" charset="0"/>
              </a:rPr>
              <a:t>Root</a:t>
            </a:r>
          </a:p>
        </p:txBody>
      </p:sp>
      <p:sp>
        <p:nvSpPr>
          <p:cNvPr id="48" name="Content Placeholder 2"/>
          <p:cNvSpPr txBox="1">
            <a:spLocks/>
          </p:cNvSpPr>
          <p:nvPr/>
        </p:nvSpPr>
        <p:spPr>
          <a:xfrm>
            <a:off x="817674" y="1875373"/>
            <a:ext cx="2682963" cy="51270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10000"/>
              </a:lnSpc>
              <a:spcBef>
                <a:spcPts val="0"/>
              </a:spcBef>
              <a:spcAft>
                <a:spcPts val="0"/>
              </a:spcAft>
              <a:buClrTx/>
              <a:buFont typeface="Calibri" panose="020F0502020204030204" pitchFamily="34" charset="0"/>
              <a:buNone/>
            </a:pPr>
            <a:r>
              <a:rPr lang="en-US" sz="2700" i="1" dirty="0" err="1">
                <a:latin typeface="Times New Roman" panose="02020603050405020304" pitchFamily="18" charset="0"/>
                <a:cs typeface="Times New Roman" panose="02020603050405020304" pitchFamily="18" charset="0"/>
              </a:rPr>
              <a:t>minsup</a:t>
            </a:r>
            <a:r>
              <a:rPr lang="en-US" sz="2700" dirty="0">
                <a:latin typeface="Times New Roman" panose="02020603050405020304" pitchFamily="18" charset="0"/>
                <a:cs typeface="Times New Roman" panose="02020603050405020304" pitchFamily="18" charset="0"/>
              </a:rPr>
              <a:t> = 50%</a:t>
            </a:r>
            <a:endParaRPr lang="en-US" sz="2700" b="1" i="1" dirty="0">
              <a:latin typeface="Times New Roman" panose="02020603050405020304" pitchFamily="18" charset="0"/>
              <a:cs typeface="Times New Roman" panose="02020603050405020304" pitchFamily="18" charset="0"/>
            </a:endParaRPr>
          </a:p>
        </p:txBody>
      </p:sp>
      <p:sp>
        <p:nvSpPr>
          <p:cNvPr id="3" name="Oval 2"/>
          <p:cNvSpPr/>
          <p:nvPr/>
        </p:nvSpPr>
        <p:spPr>
          <a:xfrm>
            <a:off x="2508295" y="2797792"/>
            <a:ext cx="1244251" cy="45819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358639" y="3867719"/>
            <a:ext cx="955108" cy="45819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300769" y="3883868"/>
            <a:ext cx="955108" cy="45819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284392" y="3867719"/>
            <a:ext cx="1118528" cy="45819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027121" y="4911973"/>
            <a:ext cx="1225322" cy="45819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26430" y="5693816"/>
            <a:ext cx="1241045" cy="45819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341747" y="4926719"/>
            <a:ext cx="1281122" cy="45819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26430" y="5674430"/>
            <a:ext cx="1241045" cy="50823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037823" y="4914320"/>
            <a:ext cx="1204406" cy="45819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76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
                                            <p:txEl>
                                              <p:pRg st="0" end="0"/>
                                            </p:txEl>
                                          </p:spTgt>
                                        </p:tgtEl>
                                        <p:attrNameLst>
                                          <p:attrName>style.visibility</p:attrName>
                                        </p:attrNameLst>
                                      </p:cBhvr>
                                      <p:to>
                                        <p:strVal val="visible"/>
                                      </p:to>
                                    </p:set>
                                    <p:animEffect transition="in" filter="fade">
                                      <p:cBhvr>
                                        <p:cTn id="13"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uild="p"/>
      <p:bldP spid="57" grpId="0" animBg="1"/>
      <p:bldP spid="5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55</a:t>
            </a:fld>
            <a:endParaRPr lang="en-US"/>
          </a:p>
        </p:txBody>
      </p:sp>
      <p:sp>
        <p:nvSpPr>
          <p:cNvPr id="7" name="Title 1"/>
          <p:cNvSpPr>
            <a:spLocks noGrp="1"/>
          </p:cNvSpPr>
          <p:nvPr>
            <p:ph type="title"/>
          </p:nvPr>
        </p:nvSpPr>
        <p:spPr/>
        <p:txBody>
          <a:bodyPr/>
          <a:lstStyle/>
          <a:p>
            <a:r>
              <a:rPr lang="en-US" b="1" dirty="0"/>
              <a:t>5. </a:t>
            </a:r>
            <a:r>
              <a:rPr lang="en-US" b="1" dirty="0" err="1"/>
              <a:t>Nhận</a:t>
            </a:r>
            <a:r>
              <a:rPr lang="en-US" b="1" dirty="0"/>
              <a:t> </a:t>
            </a:r>
            <a:r>
              <a:rPr lang="en-US" b="1" dirty="0" err="1"/>
              <a:t>xét</a:t>
            </a:r>
            <a:endParaRPr lang="en-US" b="1" dirty="0"/>
          </a:p>
        </p:txBody>
      </p:sp>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822960" y="1763845"/>
                <a:ext cx="7543800" cy="4486827"/>
              </a:xfrm>
            </p:spPr>
            <p:txBody>
              <a:bodyPr>
                <a:noAutofit/>
              </a:bodyPr>
              <a:lstStyle/>
              <a:p>
                <a:pPr algn="just">
                  <a:lnSpc>
                    <a:spcPct val="100000"/>
                  </a:lnSpc>
                  <a:buClrTx/>
                  <a:buFont typeface="Wingdings" panose="05000000000000000000" pitchFamily="2" charset="2"/>
                  <a:buChar char="v"/>
                </a:pPr>
                <a:r>
                  <a:rPr lang="en-US" sz="2600" dirty="0"/>
                  <a:t> </a:t>
                </a:r>
                <a:r>
                  <a:rPr lang="en-US" sz="2600" dirty="0" err="1"/>
                  <a:t>Mối</a:t>
                </a:r>
                <a:r>
                  <a:rPr lang="en-US" sz="2600" dirty="0"/>
                  <a:t> </a:t>
                </a:r>
                <a:r>
                  <a:rPr lang="en-US" sz="2600" dirty="0" err="1"/>
                  <a:t>quan</a:t>
                </a:r>
                <a:r>
                  <a:rPr lang="en-US" sz="2600" dirty="0"/>
                  <a:t> </a:t>
                </a:r>
                <a:r>
                  <a:rPr lang="en-US" sz="2600" dirty="0" err="1"/>
                  <a:t>hệ</a:t>
                </a:r>
                <a:r>
                  <a:rPr lang="en-US" sz="2600" dirty="0"/>
                  <a:t> </a:t>
                </a:r>
                <a:r>
                  <a:rPr lang="en-US" sz="2600" dirty="0" err="1"/>
                  <a:t>giữa</a:t>
                </a:r>
                <a:r>
                  <a:rPr lang="en-US" sz="2600" dirty="0"/>
                  <a:t> </a:t>
                </a:r>
                <a:r>
                  <a:rPr lang="en-US" sz="2600" dirty="0" err="1"/>
                  <a:t>các</a:t>
                </a:r>
                <a:r>
                  <a:rPr lang="en-US" sz="2600" dirty="0"/>
                  <a:t> </a:t>
                </a:r>
                <a:r>
                  <a:rPr lang="en-US" sz="2600" dirty="0" err="1"/>
                  <a:t>tập</a:t>
                </a:r>
                <a:r>
                  <a:rPr lang="en-US" sz="2600" dirty="0"/>
                  <a:t> </a:t>
                </a:r>
                <a:r>
                  <a:rPr lang="en-US" sz="2600" dirty="0" err="1"/>
                  <a:t>phổ</a:t>
                </a:r>
                <a:r>
                  <a:rPr lang="en-US" sz="2600" dirty="0"/>
                  <a:t> </a:t>
                </a:r>
                <a:r>
                  <a:rPr lang="en-US" sz="2600" dirty="0" err="1"/>
                  <a:t>biến</a:t>
                </a:r>
                <a:r>
                  <a:rPr lang="en-US" sz="2600" dirty="0"/>
                  <a:t> </a:t>
                </a:r>
                <a:r>
                  <a:rPr lang="en-US" sz="2600" dirty="0" err="1"/>
                  <a:t>như</a:t>
                </a:r>
                <a:r>
                  <a:rPr lang="en-US" sz="2600" dirty="0"/>
                  <a:t> </a:t>
                </a:r>
                <a:r>
                  <a:rPr lang="en-US" sz="2600" dirty="0" err="1"/>
                  <a:t>sau</a:t>
                </a:r>
                <a:r>
                  <a:rPr lang="en-US" sz="2600" dirty="0"/>
                  <a:t>:</a:t>
                </a:r>
                <a:br>
                  <a:rPr lang="en-US" sz="2600" dirty="0"/>
                </a:br>
                <a:r>
                  <a:rPr lang="en-US" sz="2600" b="1" i="1" dirty="0">
                    <a:latin typeface="Times New Roman" panose="02020603050405020304" pitchFamily="18" charset="0"/>
                    <a:cs typeface="Times New Roman" panose="02020603050405020304" pitchFamily="18" charset="0"/>
                  </a:rPr>
                  <a:t>M</a:t>
                </a:r>
                <a:r>
                  <a:rPr lang="en-US" sz="2600" dirty="0"/>
                  <a:t> </a:t>
                </a:r>
                <a14:m>
                  <m:oMath xmlns:m="http://schemas.openxmlformats.org/officeDocument/2006/math">
                    <m:r>
                      <a:rPr lang="en-US" sz="2600" i="1" smtClean="0">
                        <a:latin typeface="Cambria Math" panose="02040503050406030204" pitchFamily="18" charset="0"/>
                        <a:ea typeface="Cambria Math" panose="02040503050406030204" pitchFamily="18" charset="0"/>
                      </a:rPr>
                      <m:t>⊆</m:t>
                    </m:r>
                  </m:oMath>
                </a14:m>
                <a:r>
                  <a:rPr lang="en-US" sz="2600" dirty="0"/>
                  <a:t> </a:t>
                </a:r>
                <a:r>
                  <a:rPr lang="en-US" sz="2600" b="1" i="1" dirty="0">
                    <a:latin typeface="Times New Roman" panose="02020603050405020304" pitchFamily="18" charset="0"/>
                    <a:cs typeface="Times New Roman" panose="02020603050405020304" pitchFamily="18" charset="0"/>
                  </a:rPr>
                  <a:t>C</a:t>
                </a:r>
                <a:r>
                  <a:rPr lang="en-US" sz="2600" dirty="0"/>
                  <a:t> </a:t>
                </a:r>
                <a14:m>
                  <m:oMath xmlns:m="http://schemas.openxmlformats.org/officeDocument/2006/math">
                    <m:r>
                      <a:rPr lang="en-US" sz="2600" i="1">
                        <a:latin typeface="Cambria Math" panose="02040503050406030204" pitchFamily="18" charset="0"/>
                        <a:ea typeface="Cambria Math" panose="02040503050406030204" pitchFamily="18" charset="0"/>
                      </a:rPr>
                      <m:t>⊆</m:t>
                    </m:r>
                  </m:oMath>
                </a14:m>
                <a:r>
                  <a:rPr lang="en-US" sz="2600" dirty="0"/>
                  <a:t> </a:t>
                </a:r>
                <a:r>
                  <a:rPr lang="en-US" sz="2600" b="1" i="1" dirty="0">
                    <a:latin typeface="Times New Roman" panose="02020603050405020304" pitchFamily="18" charset="0"/>
                    <a:cs typeface="Times New Roman" panose="02020603050405020304" pitchFamily="18" charset="0"/>
                  </a:rPr>
                  <a:t>F</a:t>
                </a:r>
                <a:r>
                  <a:rPr lang="en-US" sz="2600" dirty="0"/>
                  <a:t>.</a:t>
                </a:r>
              </a:p>
              <a:p>
                <a:pPr algn="just">
                  <a:lnSpc>
                    <a:spcPct val="100000"/>
                  </a:lnSpc>
                  <a:buClrTx/>
                  <a:buFont typeface="Wingdings" panose="05000000000000000000" pitchFamily="2" charset="2"/>
                  <a:buChar char="v"/>
                </a:pPr>
                <a:r>
                  <a:rPr lang="en-US" sz="2600" dirty="0"/>
                  <a:t> </a:t>
                </a:r>
                <a:r>
                  <a:rPr lang="en-US" sz="2600" dirty="0" err="1"/>
                  <a:t>Tập</a:t>
                </a:r>
                <a:r>
                  <a:rPr lang="en-US" sz="2600" dirty="0"/>
                  <a:t> </a:t>
                </a:r>
                <a:r>
                  <a:rPr lang="en-US" sz="2600" dirty="0" err="1"/>
                  <a:t>phổ</a:t>
                </a:r>
                <a:r>
                  <a:rPr lang="en-US" sz="2600" dirty="0"/>
                  <a:t> </a:t>
                </a:r>
                <a:r>
                  <a:rPr lang="en-US" sz="2600" dirty="0" err="1"/>
                  <a:t>biến</a:t>
                </a:r>
                <a:r>
                  <a:rPr lang="en-US" sz="2600" dirty="0"/>
                  <a:t> </a:t>
                </a:r>
                <a:r>
                  <a:rPr lang="en-US" sz="2600" dirty="0" err="1"/>
                  <a:t>đóng</a:t>
                </a:r>
                <a:r>
                  <a:rPr lang="en-US" sz="2600" dirty="0"/>
                  <a:t> </a:t>
                </a:r>
                <a:r>
                  <a:rPr lang="en-US" sz="2600" dirty="0" err="1"/>
                  <a:t>thể</a:t>
                </a:r>
                <a:r>
                  <a:rPr lang="en-US" sz="2600" dirty="0"/>
                  <a:t> </a:t>
                </a:r>
                <a:r>
                  <a:rPr lang="en-US" sz="2600" dirty="0" err="1"/>
                  <a:t>hiện</a:t>
                </a:r>
                <a:r>
                  <a:rPr lang="en-US" sz="2600" dirty="0"/>
                  <a:t> </a:t>
                </a:r>
                <a:r>
                  <a:rPr lang="en-US" sz="2600" dirty="0" err="1"/>
                  <a:t>đầy</a:t>
                </a:r>
                <a:r>
                  <a:rPr lang="en-US" sz="2600" dirty="0"/>
                  <a:t> </a:t>
                </a:r>
                <a:r>
                  <a:rPr lang="en-US" sz="2600" dirty="0" err="1"/>
                  <a:t>đủ</a:t>
                </a:r>
                <a:r>
                  <a:rPr lang="en-US" sz="2600" dirty="0"/>
                  <a:t> </a:t>
                </a:r>
                <a:r>
                  <a:rPr lang="en-US" sz="2600" dirty="0" err="1"/>
                  <a:t>thông</a:t>
                </a:r>
                <a:r>
                  <a:rPr lang="en-US" sz="2600" dirty="0"/>
                  <a:t> tin </a:t>
                </a:r>
                <a:r>
                  <a:rPr lang="en-US" sz="2600" dirty="0" err="1"/>
                  <a:t>của</a:t>
                </a:r>
                <a:r>
                  <a:rPr lang="en-US" sz="2600" dirty="0"/>
                  <a:t> </a:t>
                </a:r>
                <a:r>
                  <a:rPr lang="en-US" sz="2600" dirty="0" err="1"/>
                  <a:t>tất</a:t>
                </a:r>
                <a:r>
                  <a:rPr lang="en-US" sz="2600" dirty="0"/>
                  <a:t> </a:t>
                </a:r>
                <a:r>
                  <a:rPr lang="en-US" sz="2600" dirty="0" err="1"/>
                  <a:t>cả</a:t>
                </a:r>
                <a:r>
                  <a:rPr lang="en-US" sz="2600" dirty="0"/>
                  <a:t> </a:t>
                </a:r>
                <a:r>
                  <a:rPr lang="en-US" sz="2600" dirty="0" err="1"/>
                  <a:t>các</a:t>
                </a:r>
                <a:r>
                  <a:rPr lang="en-US" sz="2600" dirty="0"/>
                  <a:t> </a:t>
                </a:r>
                <a:r>
                  <a:rPr lang="en-US" sz="2600" dirty="0" err="1"/>
                  <a:t>tập</a:t>
                </a:r>
                <a:r>
                  <a:rPr lang="en-US" sz="2600" dirty="0"/>
                  <a:t> </a:t>
                </a:r>
                <a:r>
                  <a:rPr lang="en-US" sz="2600" dirty="0" err="1"/>
                  <a:t>phổ</a:t>
                </a:r>
                <a:r>
                  <a:rPr lang="en-US" sz="2600" dirty="0"/>
                  <a:t> </a:t>
                </a:r>
                <a:r>
                  <a:rPr lang="en-US" sz="2600" dirty="0" err="1"/>
                  <a:t>biến</a:t>
                </a:r>
                <a:r>
                  <a:rPr lang="en-US" sz="2600" dirty="0"/>
                  <a:t> </a:t>
                </a:r>
                <a:r>
                  <a:rPr lang="en-US" sz="2600" dirty="0" err="1"/>
                  <a:t>cùng</a:t>
                </a:r>
                <a:r>
                  <a:rPr lang="en-US" sz="2600" dirty="0"/>
                  <a:t> </a:t>
                </a:r>
                <a:r>
                  <a:rPr lang="en-US" sz="2600" dirty="0" err="1"/>
                  <a:t>với</a:t>
                </a:r>
                <a:r>
                  <a:rPr lang="en-US" sz="2600" dirty="0"/>
                  <a:t> </a:t>
                </a:r>
                <a:r>
                  <a:rPr lang="en-US" sz="2600" dirty="0" err="1"/>
                  <a:t>độ</a:t>
                </a:r>
                <a:r>
                  <a:rPr lang="en-US" sz="2600" dirty="0"/>
                  <a:t> </a:t>
                </a:r>
                <a:r>
                  <a:rPr lang="en-US" sz="2600" dirty="0" err="1"/>
                  <a:t>hỗ</a:t>
                </a:r>
                <a:r>
                  <a:rPr lang="en-US" sz="2600" dirty="0"/>
                  <a:t> </a:t>
                </a:r>
                <a:r>
                  <a:rPr lang="en-US" sz="2600" dirty="0" err="1"/>
                  <a:t>trợ</a:t>
                </a:r>
                <a:r>
                  <a:rPr lang="en-US" sz="2600" dirty="0"/>
                  <a:t> </a:t>
                </a:r>
                <a:r>
                  <a:rPr lang="en-US" sz="2600" dirty="0" err="1"/>
                  <a:t>chính</a:t>
                </a:r>
                <a:r>
                  <a:rPr lang="en-US" sz="2600" dirty="0"/>
                  <a:t> </a:t>
                </a:r>
                <a:r>
                  <a:rPr lang="en-US" sz="2600" dirty="0" err="1"/>
                  <a:t>xác</a:t>
                </a:r>
                <a:r>
                  <a:rPr lang="en-US" sz="2600" dirty="0"/>
                  <a:t> </a:t>
                </a:r>
                <a:r>
                  <a:rPr lang="en-US" sz="2600" dirty="0" err="1"/>
                  <a:t>của</a:t>
                </a:r>
                <a:r>
                  <a:rPr lang="en-US" sz="2600" dirty="0"/>
                  <a:t> </a:t>
                </a:r>
                <a:r>
                  <a:rPr lang="en-US" sz="2600" dirty="0" err="1"/>
                  <a:t>nó</a:t>
                </a:r>
                <a:r>
                  <a:rPr lang="en-US" sz="2600" dirty="0"/>
                  <a:t>.</a:t>
                </a:r>
              </a:p>
              <a:p>
                <a:pPr algn="just">
                  <a:lnSpc>
                    <a:spcPct val="100000"/>
                  </a:lnSpc>
                  <a:buClrTx/>
                  <a:buFont typeface="Wingdings" panose="05000000000000000000" pitchFamily="2" charset="2"/>
                  <a:buChar char="v"/>
                </a:pPr>
                <a:r>
                  <a:rPr lang="en-US" sz="2600" dirty="0"/>
                  <a:t> </a:t>
                </a:r>
                <a:r>
                  <a:rPr lang="en-US" sz="2600" dirty="0" err="1"/>
                  <a:t>Luật</a:t>
                </a:r>
                <a:r>
                  <a:rPr lang="en-US" sz="2600" dirty="0"/>
                  <a:t> </a:t>
                </a:r>
                <a:r>
                  <a:rPr lang="en-US" sz="2600" dirty="0" err="1"/>
                  <a:t>kết</a:t>
                </a:r>
                <a:r>
                  <a:rPr lang="en-US" sz="2600" dirty="0"/>
                  <a:t> </a:t>
                </a:r>
                <a:r>
                  <a:rPr lang="en-US" sz="2600" dirty="0" err="1"/>
                  <a:t>hợp</a:t>
                </a:r>
                <a:r>
                  <a:rPr lang="en-US" sz="2600" dirty="0"/>
                  <a:t> </a:t>
                </a:r>
                <a:r>
                  <a:rPr lang="en-US" sz="2600" dirty="0" err="1"/>
                  <a:t>rút</a:t>
                </a:r>
                <a:r>
                  <a:rPr lang="en-US" sz="2600" dirty="0"/>
                  <a:t> </a:t>
                </a:r>
                <a:r>
                  <a:rPr lang="en-US" sz="2600" dirty="0" err="1"/>
                  <a:t>trích</a:t>
                </a:r>
                <a:r>
                  <a:rPr lang="en-US" sz="2600" dirty="0"/>
                  <a:t> </a:t>
                </a:r>
                <a:r>
                  <a:rPr lang="en-US" sz="2600" dirty="0" err="1"/>
                  <a:t>từ</a:t>
                </a:r>
                <a:r>
                  <a:rPr lang="en-US" sz="2600" dirty="0"/>
                  <a:t> </a:t>
                </a:r>
                <a:r>
                  <a:rPr lang="en-US" sz="2600" dirty="0" err="1"/>
                  <a:t>tập</a:t>
                </a:r>
                <a:r>
                  <a:rPr lang="en-US" sz="2600" dirty="0"/>
                  <a:t> </a:t>
                </a:r>
                <a:r>
                  <a:rPr lang="en-US" sz="2600" dirty="0" err="1"/>
                  <a:t>phổ</a:t>
                </a:r>
                <a:r>
                  <a:rPr lang="en-US" sz="2600" dirty="0"/>
                  <a:t> </a:t>
                </a:r>
                <a:r>
                  <a:rPr lang="en-US" sz="2600" dirty="0" err="1"/>
                  <a:t>biến</a:t>
                </a:r>
                <a:r>
                  <a:rPr lang="en-US" sz="2600" dirty="0"/>
                  <a:t> </a:t>
                </a:r>
                <a:r>
                  <a:rPr lang="en-US" sz="2600" dirty="0" err="1"/>
                  <a:t>đóng</a:t>
                </a:r>
                <a:r>
                  <a:rPr lang="en-US" sz="2600" dirty="0"/>
                  <a:t> </a:t>
                </a:r>
                <a:r>
                  <a:rPr lang="en-US" sz="2600" dirty="0" err="1"/>
                  <a:t>sẽ</a:t>
                </a:r>
                <a:r>
                  <a:rPr lang="en-US" sz="2600" dirty="0"/>
                  <a:t> </a:t>
                </a:r>
                <a:r>
                  <a:rPr lang="en-US" sz="2600" dirty="0" err="1"/>
                  <a:t>nhỏ</a:t>
                </a:r>
                <a:r>
                  <a:rPr lang="en-US" sz="2600" dirty="0"/>
                  <a:t> </a:t>
                </a:r>
                <a:r>
                  <a:rPr lang="en-US" sz="2600" dirty="0" err="1"/>
                  <a:t>gọn</a:t>
                </a:r>
                <a:r>
                  <a:rPr lang="en-US" sz="2600" dirty="0"/>
                  <a:t> </a:t>
                </a:r>
                <a:r>
                  <a:rPr lang="en-US" sz="2600" dirty="0" err="1"/>
                  <a:t>hơn</a:t>
                </a:r>
                <a:r>
                  <a:rPr lang="en-US" sz="2600" dirty="0"/>
                  <a:t>, </a:t>
                </a:r>
                <a:r>
                  <a:rPr lang="en-US" sz="2600" dirty="0" err="1"/>
                  <a:t>dễ</a:t>
                </a:r>
                <a:r>
                  <a:rPr lang="en-US" sz="2600" dirty="0"/>
                  <a:t> </a:t>
                </a:r>
                <a:r>
                  <a:rPr lang="en-US" sz="2600" dirty="0" err="1"/>
                  <a:t>quản</a:t>
                </a:r>
                <a:r>
                  <a:rPr lang="en-US" sz="2600" dirty="0"/>
                  <a:t> </a:t>
                </a:r>
                <a:r>
                  <a:rPr lang="en-US" sz="2600" dirty="0" err="1"/>
                  <a:t>lý</a:t>
                </a:r>
                <a:r>
                  <a:rPr lang="en-US" sz="2600" dirty="0"/>
                  <a:t>, </a:t>
                </a:r>
                <a:r>
                  <a:rPr lang="en-US" sz="2600" dirty="0" err="1"/>
                  <a:t>phân</a:t>
                </a:r>
                <a:r>
                  <a:rPr lang="en-US" sz="2600" dirty="0"/>
                  <a:t> </a:t>
                </a:r>
                <a:r>
                  <a:rPr lang="en-US" sz="2600" dirty="0" err="1"/>
                  <a:t>tích</a:t>
                </a:r>
                <a:r>
                  <a:rPr lang="en-US" sz="2600" dirty="0"/>
                  <a:t>.</a:t>
                </a:r>
              </a:p>
              <a:p>
                <a:pPr algn="just">
                  <a:lnSpc>
                    <a:spcPct val="100000"/>
                  </a:lnSpc>
                  <a:buClrTx/>
                  <a:buFont typeface="Wingdings" panose="05000000000000000000" pitchFamily="2" charset="2"/>
                  <a:buChar char="v"/>
                </a:pPr>
                <a:r>
                  <a:rPr lang="en-US" sz="2600" dirty="0"/>
                  <a:t> </a:t>
                </a:r>
                <a:r>
                  <a:rPr lang="en-US" sz="2600" dirty="0" err="1"/>
                  <a:t>Khai</a:t>
                </a:r>
                <a:r>
                  <a:rPr lang="en-US" sz="2600" dirty="0"/>
                  <a:t> </a:t>
                </a:r>
                <a:r>
                  <a:rPr lang="en-US" sz="2600" dirty="0" err="1"/>
                  <a:t>thác</a:t>
                </a:r>
                <a:r>
                  <a:rPr lang="en-US" sz="2600" dirty="0"/>
                  <a:t> </a:t>
                </a:r>
                <a:r>
                  <a:rPr lang="en-US" sz="2600" dirty="0" err="1"/>
                  <a:t>tập</a:t>
                </a:r>
                <a:r>
                  <a:rPr lang="en-US" sz="2600" dirty="0"/>
                  <a:t> </a:t>
                </a:r>
                <a:r>
                  <a:rPr lang="en-US" sz="2600" dirty="0" err="1"/>
                  <a:t>phổ</a:t>
                </a:r>
                <a:r>
                  <a:rPr lang="en-US" sz="2600" dirty="0"/>
                  <a:t> </a:t>
                </a:r>
                <a:r>
                  <a:rPr lang="en-US" sz="2600" dirty="0" err="1"/>
                  <a:t>biến</a:t>
                </a:r>
                <a:r>
                  <a:rPr lang="en-US" sz="2600" dirty="0"/>
                  <a:t> </a:t>
                </a:r>
                <a:r>
                  <a:rPr lang="en-US" sz="2600" dirty="0" err="1"/>
                  <a:t>tối</a:t>
                </a:r>
                <a:r>
                  <a:rPr lang="en-US" sz="2600" dirty="0"/>
                  <a:t> </a:t>
                </a:r>
                <a:r>
                  <a:rPr lang="en-US" sz="2600" dirty="0" err="1"/>
                  <a:t>đại</a:t>
                </a:r>
                <a:r>
                  <a:rPr lang="en-US" sz="2600" dirty="0"/>
                  <a:t> </a:t>
                </a:r>
                <a:r>
                  <a:rPr lang="en-US" sz="2600" dirty="0" err="1"/>
                  <a:t>thích</a:t>
                </a:r>
                <a:r>
                  <a:rPr lang="en-US" sz="2600" dirty="0"/>
                  <a:t> </a:t>
                </a:r>
                <a:r>
                  <a:rPr lang="en-US" sz="2600" dirty="0" err="1"/>
                  <a:t>hợp</a:t>
                </a:r>
                <a:r>
                  <a:rPr lang="en-US" sz="2600" dirty="0"/>
                  <a:t> </a:t>
                </a:r>
                <a:r>
                  <a:rPr lang="en-US" sz="2600" dirty="0" err="1"/>
                  <a:t>với</a:t>
                </a:r>
                <a:r>
                  <a:rPr lang="en-US" sz="2600" dirty="0"/>
                  <a:t> CSDL </a:t>
                </a:r>
                <a:r>
                  <a:rPr lang="en-US" sz="2600" dirty="0" err="1"/>
                  <a:t>dày</a:t>
                </a:r>
                <a:r>
                  <a:rPr lang="en-US" sz="2600" dirty="0"/>
                  <a:t> </a:t>
                </a:r>
                <a:r>
                  <a:rPr lang="en-US" sz="2600" dirty="0" err="1"/>
                  <a:t>đặc</a:t>
                </a:r>
                <a:r>
                  <a:rPr lang="en-US" sz="2600" dirty="0"/>
                  <a:t>, </a:t>
                </a:r>
                <a:r>
                  <a:rPr lang="en-US" sz="2600" dirty="0" err="1"/>
                  <a:t>khi</a:t>
                </a:r>
                <a:r>
                  <a:rPr lang="en-US" sz="2600" dirty="0"/>
                  <a:t> </a:t>
                </a:r>
                <a:r>
                  <a:rPr lang="en-US" sz="2600" dirty="0" err="1"/>
                  <a:t>mà</a:t>
                </a:r>
                <a:r>
                  <a:rPr lang="en-US" sz="2600" dirty="0"/>
                  <a:t> </a:t>
                </a:r>
                <a:r>
                  <a:rPr lang="en-US" sz="2600" dirty="0" err="1"/>
                  <a:t>số</a:t>
                </a:r>
                <a:r>
                  <a:rPr lang="en-US" sz="2600" dirty="0"/>
                  <a:t> </a:t>
                </a:r>
                <a:r>
                  <a:rPr lang="en-US" sz="2600" dirty="0" err="1"/>
                  <a:t>lượng</a:t>
                </a:r>
                <a:r>
                  <a:rPr lang="en-US" sz="2600" dirty="0"/>
                  <a:t> </a:t>
                </a:r>
                <a:r>
                  <a:rPr lang="en-US" sz="2600" dirty="0" err="1"/>
                  <a:t>tập</a:t>
                </a:r>
                <a:r>
                  <a:rPr lang="en-US" sz="2600" dirty="0"/>
                  <a:t> </a:t>
                </a:r>
                <a:r>
                  <a:rPr lang="en-US" sz="2600" dirty="0" err="1"/>
                  <a:t>đóng</a:t>
                </a:r>
                <a:r>
                  <a:rPr lang="en-US" sz="2600" dirty="0"/>
                  <a:t> </a:t>
                </a:r>
                <a:r>
                  <a:rPr lang="en-US" sz="2600" dirty="0" err="1"/>
                  <a:t>cũng</a:t>
                </a:r>
                <a:r>
                  <a:rPr lang="en-US" sz="2600" dirty="0"/>
                  <a:t> </a:t>
                </a:r>
                <a:r>
                  <a:rPr lang="en-US" sz="2600" dirty="0" err="1"/>
                  <a:t>có</a:t>
                </a:r>
                <a:r>
                  <a:rPr lang="en-US" sz="2600" dirty="0"/>
                  <a:t> </a:t>
                </a:r>
                <a:r>
                  <a:rPr lang="en-US" sz="2600" dirty="0" err="1"/>
                  <a:t>thể</a:t>
                </a:r>
                <a:r>
                  <a:rPr lang="en-US" sz="2600" dirty="0"/>
                  <a:t> </a:t>
                </a:r>
                <a:r>
                  <a:rPr lang="en-US" sz="2600" dirty="0" err="1"/>
                  <a:t>rất</a:t>
                </a:r>
                <a:r>
                  <a:rPr lang="en-US" sz="2600" dirty="0"/>
                  <a:t> </a:t>
                </a:r>
                <a:r>
                  <a:rPr lang="en-US" sz="2600" dirty="0" err="1"/>
                  <a:t>lớn</a:t>
                </a:r>
                <a:r>
                  <a:rPr lang="en-US" sz="2600" dirty="0"/>
                  <a:t>.</a:t>
                </a:r>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822960" y="1763845"/>
                <a:ext cx="7543800" cy="4486827"/>
              </a:xfrm>
              <a:blipFill rotWithShape="0">
                <a:blip r:embed="rId2"/>
                <a:stretch>
                  <a:fillRect l="-2423" t="-1223" r="-2666" b="-5707"/>
                </a:stretch>
              </a:blipFill>
            </p:spPr>
            <p:txBody>
              <a:bodyPr/>
              <a:lstStyle/>
              <a:p>
                <a:r>
                  <a:rPr lang="en-US">
                    <a:noFill/>
                  </a:rPr>
                  <a:t> </a:t>
                </a:r>
              </a:p>
            </p:txBody>
          </p:sp>
        </mc:Fallback>
      </mc:AlternateContent>
    </p:spTree>
    <p:extLst>
      <p:ext uri="{BB962C8B-B14F-4D97-AF65-F5344CB8AC3E}">
        <p14:creationId xmlns:p14="http://schemas.microsoft.com/office/powerpoint/2010/main" val="21844628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Tài</a:t>
            </a:r>
            <a:r>
              <a:rPr lang="en-US"/>
              <a:t> </a:t>
            </a:r>
            <a:r>
              <a:rPr lang="en-US" err="1"/>
              <a:t>liệu</a:t>
            </a:r>
            <a:r>
              <a:rPr lang="en-US"/>
              <a:t> </a:t>
            </a:r>
            <a:r>
              <a:rPr lang="en-US" err="1"/>
              <a:t>tham</a:t>
            </a:r>
            <a:r>
              <a:rPr lang="en-US"/>
              <a:t> </a:t>
            </a:r>
            <a:r>
              <a:rPr lang="en-US" err="1"/>
              <a:t>khảo</a:t>
            </a:r>
            <a:endParaRPr lang="en-US"/>
          </a:p>
        </p:txBody>
      </p:sp>
      <p:sp>
        <p:nvSpPr>
          <p:cNvPr id="3" name="Content Placeholder 2"/>
          <p:cNvSpPr>
            <a:spLocks noGrp="1"/>
          </p:cNvSpPr>
          <p:nvPr>
            <p:ph idx="1"/>
          </p:nvPr>
        </p:nvSpPr>
        <p:spPr>
          <a:xfrm>
            <a:off x="822959" y="1845733"/>
            <a:ext cx="7543801" cy="4500475"/>
          </a:xfrm>
        </p:spPr>
        <p:txBody>
          <a:bodyPr>
            <a:normAutofit/>
          </a:bodyPr>
          <a:lstStyle/>
          <a:p>
            <a:pPr algn="just"/>
            <a:r>
              <a:rPr lang="en-US" sz="2400" dirty="0"/>
              <a:t>[1] M. J. </a:t>
            </a:r>
            <a:r>
              <a:rPr lang="en-US" sz="2400" dirty="0" err="1"/>
              <a:t>Zaki</a:t>
            </a:r>
            <a:r>
              <a:rPr lang="en-US" sz="2400" dirty="0"/>
              <a:t>, </a:t>
            </a:r>
            <a:r>
              <a:rPr lang="en-US" sz="2400" b="1" i="1" dirty="0"/>
              <a:t>Closed </a:t>
            </a:r>
            <a:r>
              <a:rPr lang="en-US" sz="2400" b="1" i="1" dirty="0" err="1"/>
              <a:t>Itemset</a:t>
            </a:r>
            <a:r>
              <a:rPr lang="en-US" sz="2400" b="1" i="1" dirty="0"/>
              <a:t> Mining And Non-redundant Association Rule Mining</a:t>
            </a:r>
            <a:r>
              <a:rPr lang="en-US" sz="2400" b="1" dirty="0"/>
              <a:t>,</a:t>
            </a:r>
            <a:r>
              <a:rPr lang="en-US" sz="2400" dirty="0"/>
              <a:t> Computer Science Department, Rensselaer Polytechnic Institute.</a:t>
            </a:r>
          </a:p>
          <a:p>
            <a:pPr algn="just">
              <a:lnSpc>
                <a:spcPct val="100000"/>
              </a:lnSpc>
            </a:pPr>
            <a:r>
              <a:rPr lang="en-US" sz="2400" dirty="0"/>
              <a:t>[2] M. J. </a:t>
            </a:r>
            <a:r>
              <a:rPr lang="en-US" sz="2400" dirty="0" err="1"/>
              <a:t>Zaki</a:t>
            </a:r>
            <a:r>
              <a:rPr lang="en-US" sz="2400" dirty="0"/>
              <a:t>, </a:t>
            </a:r>
            <a:r>
              <a:rPr lang="en-US" sz="2400" b="1" i="1" dirty="0"/>
              <a:t>Scalable Algorithms for Association Mining</a:t>
            </a:r>
            <a:r>
              <a:rPr lang="en-US" sz="2400" b="1" dirty="0"/>
              <a:t>,</a:t>
            </a:r>
            <a:r>
              <a:rPr lang="en-US" sz="2400" dirty="0"/>
              <a:t> IEEE Transactions on Knowledge and Data Engineering, 12(3), May/Jun 2000, pp. 372-390.</a:t>
            </a:r>
          </a:p>
          <a:p>
            <a:pPr algn="just">
              <a:lnSpc>
                <a:spcPct val="100000"/>
              </a:lnSpc>
            </a:pPr>
            <a:r>
              <a:rPr lang="en-US" sz="2400" dirty="0"/>
              <a:t>[3] M. J. </a:t>
            </a:r>
            <a:r>
              <a:rPr lang="en-US" sz="2400" dirty="0" err="1"/>
              <a:t>Zaki</a:t>
            </a:r>
            <a:r>
              <a:rPr lang="en-US" sz="2400" dirty="0"/>
              <a:t> and K. Gouda, </a:t>
            </a:r>
            <a:r>
              <a:rPr lang="en-US" sz="2400" b="1" i="1" dirty="0" err="1"/>
              <a:t>GenMax</a:t>
            </a:r>
            <a:r>
              <a:rPr lang="en-US" sz="2400" b="1" i="1" dirty="0"/>
              <a:t>: An Efficient Algorithm for Mining Maximal Frequent </a:t>
            </a:r>
            <a:r>
              <a:rPr lang="en-US" sz="2400" b="1" i="1" dirty="0" err="1"/>
              <a:t>Itemsets</a:t>
            </a:r>
            <a:r>
              <a:rPr lang="en-US" sz="2400" b="1" i="1" dirty="0"/>
              <a:t>,</a:t>
            </a:r>
            <a:r>
              <a:rPr lang="en-US" sz="2400" b="1" dirty="0"/>
              <a:t> </a:t>
            </a:r>
            <a:r>
              <a:rPr lang="en-US" sz="2400" dirty="0"/>
              <a:t>Data Mining and Knowledge Discovery: An International Journal, 11(3), 2005, </a:t>
            </a:r>
            <a:r>
              <a:rPr lang="en-US" sz="2400" dirty="0" err="1"/>
              <a:t>pp</a:t>
            </a:r>
            <a:r>
              <a:rPr lang="en-US" sz="2400" dirty="0"/>
              <a:t> .223-242.</a:t>
            </a:r>
          </a:p>
          <a:p>
            <a:pPr algn="just">
              <a:lnSpc>
                <a:spcPct val="100000"/>
              </a:lnSpc>
            </a:pPr>
            <a:endParaRPr lang="en-US" sz="2200" dirty="0"/>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56</a:t>
            </a:fld>
            <a:endParaRPr lang="en-US"/>
          </a:p>
        </p:txBody>
      </p:sp>
    </p:spTree>
    <p:extLst>
      <p:ext uri="{BB962C8B-B14F-4D97-AF65-F5344CB8AC3E}">
        <p14:creationId xmlns:p14="http://schemas.microsoft.com/office/powerpoint/2010/main" val="34890547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57</a:t>
            </a:fld>
            <a:endParaRPr lang="en-US"/>
          </a:p>
        </p:txBody>
      </p:sp>
      <p:sp>
        <p:nvSpPr>
          <p:cNvPr id="7" name="Rectangle 4"/>
          <p:cNvSpPr txBox="1">
            <a:spLocks noChangeArrowheads="1"/>
          </p:cNvSpPr>
          <p:nvPr/>
        </p:nvSpPr>
        <p:spPr>
          <a:xfrm>
            <a:off x="685800" y="2435225"/>
            <a:ext cx="7772400" cy="1470025"/>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pPr algn="ctr"/>
            <a:r>
              <a:rPr lang="en-US" altLang="zh-TW" sz="4000"/>
              <a:t>Thanks for your listening !!</a:t>
            </a:r>
          </a:p>
          <a:p>
            <a:pPr algn="ctr"/>
            <a:r>
              <a:rPr lang="en-US" altLang="zh-TW" sz="4000"/>
              <a:t>Q &amp; A</a:t>
            </a:r>
          </a:p>
        </p:txBody>
      </p:sp>
    </p:spTree>
    <p:extLst>
      <p:ext uri="{BB962C8B-B14F-4D97-AF65-F5344CB8AC3E}">
        <p14:creationId xmlns:p14="http://schemas.microsoft.com/office/powerpoint/2010/main" val="220253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1.2 </a:t>
            </a:r>
            <a:r>
              <a:rPr lang="en-US" b="1" err="1"/>
              <a:t>Tập</a:t>
            </a:r>
            <a:r>
              <a:rPr lang="en-US" b="1"/>
              <a:t> </a:t>
            </a:r>
            <a:r>
              <a:rPr lang="en-US" b="1" err="1"/>
              <a:t>phổ</a:t>
            </a:r>
            <a:r>
              <a:rPr lang="en-US" b="1"/>
              <a:t> </a:t>
            </a:r>
            <a:r>
              <a:rPr lang="en-US" b="1" err="1"/>
              <a:t>biến</a:t>
            </a:r>
            <a:r>
              <a:rPr lang="en-US" b="1"/>
              <a:t> </a:t>
            </a:r>
            <a:r>
              <a:rPr lang="en-US" b="1" err="1"/>
              <a:t>đóng</a:t>
            </a:r>
            <a:endParaRPr lang="en-US" b="1"/>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6</a:t>
            </a:fld>
            <a:endParaRPr lang="en-US"/>
          </a:p>
        </p:txBody>
      </p:sp>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822960" y="1845733"/>
                <a:ext cx="7761482" cy="1566207"/>
              </a:xfrm>
            </p:spPr>
            <p:txBody>
              <a:bodyPr>
                <a:noAutofit/>
              </a:bodyPr>
              <a:lstStyle/>
              <a:p>
                <a:pPr marL="0" indent="0">
                  <a:lnSpc>
                    <a:spcPct val="100000"/>
                  </a:lnSpc>
                  <a:buClrTx/>
                  <a:buNone/>
                </a:pPr>
                <a:r>
                  <a:rPr lang="en-US" sz="2800" dirty="0"/>
                  <a:t>Cho</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𝐼</m:t>
                    </m:r>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baseline="-25000" smtClean="0">
                        <a:latin typeface="Cambria Math" panose="02040503050406030204" pitchFamily="18" charset="0"/>
                      </a:rPr>
                      <m:t>1</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baseline="-25000"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𝑖𝑚</m:t>
                    </m:r>
                    <m:r>
                      <a:rPr lang="en-US" sz="2800" b="0" i="1" smtClean="0">
                        <a:latin typeface="Cambria Math" panose="02040503050406030204" pitchFamily="18" charset="0"/>
                      </a:rPr>
                      <m:t>}</m:t>
                    </m:r>
                  </m:oMath>
                </a14:m>
                <a:r>
                  <a:rPr lang="en-US" sz="2800" dirty="0">
                    <a:latin typeface="Times New Roman" panose="02020603050405020304" pitchFamily="18" charset="0"/>
                    <a:cs typeface="Times New Roman" panose="02020603050405020304" pitchFamily="18" charset="0"/>
                  </a:rPr>
                  <a:t> - </a:t>
                </a:r>
                <a:r>
                  <a:rPr lang="en-US" sz="2800" dirty="0"/>
                  <a:t>là tập các items</a:t>
                </a:r>
                <a:br>
                  <a:rPr lang="en-US" sz="2800" dirty="0"/>
                </a:br>
                <a:r>
                  <a:rPr lang="en-US" sz="2800" dirty="0"/>
                  <a:t>Cho </a:t>
                </a:r>
                <a14:m>
                  <m:oMath xmlns:m="http://schemas.openxmlformats.org/officeDocument/2006/math">
                    <m:r>
                      <a:rPr lang="en-US" sz="2800" b="0" i="1" smtClean="0">
                        <a:latin typeface="Cambria Math" panose="02040503050406030204" pitchFamily="18" charset="0"/>
                      </a:rPr>
                      <m:t>𝑇</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baseline="-25000" smtClean="0">
                        <a:latin typeface="Cambria Math" panose="02040503050406030204" pitchFamily="18" charset="0"/>
                      </a:rPr>
                      <m:t>1</m:t>
                    </m:r>
                    <m:r>
                      <a:rPr lang="en-US" sz="2800" b="0" i="1" smtClean="0">
                        <a:latin typeface="Cambria Math" panose="02040503050406030204" pitchFamily="18" charset="0"/>
                      </a:rPr>
                      <m:t>, </m:t>
                    </m:r>
                    <m:r>
                      <a:rPr lang="en-US" sz="2800" b="0" i="1" smtClean="0">
                        <a:latin typeface="Cambria Math" panose="02040503050406030204" pitchFamily="18" charset="0"/>
                      </a:rPr>
                      <m:t>𝑡</m:t>
                    </m:r>
                    <m:r>
                      <a:rPr lang="en-US" sz="2800" b="0" i="1" baseline="-25000" smtClean="0">
                        <a:latin typeface="Cambria Math" panose="02040503050406030204" pitchFamily="18" charset="0"/>
                      </a:rPr>
                      <m:t>2</m:t>
                    </m:r>
                    <m:r>
                      <a:rPr lang="en-US" sz="2800" b="0" i="1" smtClean="0">
                        <a:latin typeface="Cambria Math" panose="02040503050406030204" pitchFamily="18" charset="0"/>
                      </a:rPr>
                      <m:t>,…</m:t>
                    </m:r>
                    <m:r>
                      <a:rPr lang="en-US" sz="2800" b="0" i="1" smtClean="0">
                        <a:latin typeface="Cambria Math" panose="02040503050406030204" pitchFamily="18" charset="0"/>
                      </a:rPr>
                      <m:t>𝑡𝑚</m:t>
                    </m:r>
                    <m:r>
                      <a:rPr lang="en-US" sz="2800" b="0" i="1" smtClean="0">
                        <a:latin typeface="Cambria Math" panose="02040503050406030204" pitchFamily="18" charset="0"/>
                      </a:rPr>
                      <m:t>}</m:t>
                    </m:r>
                  </m:oMath>
                </a14:m>
                <a:r>
                  <a:rPr lang="en-US" sz="2800" dirty="0">
                    <a:latin typeface="Times New Roman" panose="02020603050405020304" pitchFamily="18" charset="0"/>
                    <a:cs typeface="Times New Roman" panose="02020603050405020304" pitchFamily="18" charset="0"/>
                  </a:rPr>
                  <a:t> - </a:t>
                </a:r>
                <a:r>
                  <a:rPr lang="en-US" sz="2800" dirty="0"/>
                  <a:t>là tập các giao tác.</a:t>
                </a:r>
              </a:p>
              <a:p>
                <a:pPr algn="just">
                  <a:lnSpc>
                    <a:spcPct val="100000"/>
                  </a:lnSpc>
                  <a:buClrTx/>
                  <a:buFont typeface="Wingdings" panose="05000000000000000000" pitchFamily="2" charset="2"/>
                  <a:buChar char="v"/>
                </a:pPr>
                <a:r>
                  <a:rPr lang="en-US" sz="2800" dirty="0"/>
                  <a:t> </a:t>
                </a:r>
                <a:r>
                  <a:rPr lang="en-US" sz="2800" u="sng" dirty="0"/>
                  <a:t>Kết nối Galois</a:t>
                </a:r>
              </a:p>
              <a:p>
                <a:pPr marL="0" indent="0" algn="just">
                  <a:buNone/>
                  <a:tabLst>
                    <a:tab pos="0" algn="l"/>
                  </a:tabLst>
                  <a:defRPr/>
                </a:pPr>
                <a:r>
                  <a:rPr lang="en-US" sz="2800" dirty="0"/>
                  <a:t>Cho quan hệ hai ngôi </a:t>
                </a:r>
                <a14:m>
                  <m:oMath xmlns:m="http://schemas.openxmlformats.org/officeDocument/2006/math">
                    <m:r>
                      <a:rPr lang="en-US" sz="2800" i="1" smtClean="0">
                        <a:latin typeface="Cambria Math" panose="02040503050406030204" pitchFamily="18" charset="0"/>
                        <a:sym typeface="Symbol" panose="05050102010706020507" pitchFamily="18" charset="2"/>
                      </a:rPr>
                      <m:t></m:t>
                    </m:r>
                    <m:r>
                      <a:rPr lang="en-US" sz="2800" b="0" i="1" smtClean="0">
                        <a:latin typeface="Cambria Math" panose="02040503050406030204" pitchFamily="18" charset="0"/>
                        <a:sym typeface="Symbol" panose="05050102010706020507" pitchFamily="18" charset="2"/>
                      </a:rPr>
                      <m:t>𝐼</m:t>
                    </m:r>
                    <m:r>
                      <a:rPr lang="en-US" sz="2800" b="0" i="1" smtClean="0">
                        <a:latin typeface="Cambria Math" panose="02040503050406030204" pitchFamily="18" charset="0"/>
                        <a:sym typeface="Symbol" panose="05050102010706020507" pitchFamily="18" charset="2"/>
                      </a:rPr>
                      <m:t>×</m:t>
                    </m:r>
                    <m:r>
                      <a:rPr lang="en-US" sz="2800" b="0" i="1" smtClean="0">
                        <a:latin typeface="Cambria Math" panose="02040503050406030204" pitchFamily="18" charset="0"/>
                        <a:sym typeface="Symbol" panose="05050102010706020507" pitchFamily="18" charset="2"/>
                      </a:rPr>
                      <m:t>𝑇</m:t>
                    </m:r>
                  </m:oMath>
                </a14:m>
                <a:r>
                  <a:rPr lang="en-US" sz="2800" dirty="0"/>
                  <a:t> chứa CSDL cần khai thác. </a:t>
                </a:r>
              </a:p>
              <a:p>
                <a:pPr marL="90488" indent="-90488" algn="just">
                  <a:buNone/>
                  <a:defRPr/>
                </a:pPr>
                <a:r>
                  <a:rPr lang="en-US" sz="2800" dirty="0"/>
                  <a:t>Với:</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𝑋</m:t>
                    </m:r>
                    <m:r>
                      <a:rPr lang="en-US" sz="2800" b="0" i="1" smtClean="0">
                        <a:latin typeface="Cambria Math" panose="02040503050406030204" pitchFamily="18" charset="0"/>
                        <a:sym typeface="Symbol" panose="05050102010706020507" pitchFamily="18" charset="2"/>
                      </a:rPr>
                      <m:t> </m:t>
                    </m:r>
                    <m:r>
                      <a:rPr lang="en-US" sz="2800" b="0" i="1" smtClean="0">
                        <a:latin typeface="Cambria Math" panose="02040503050406030204" pitchFamily="18" charset="0"/>
                        <a:sym typeface="Symbol" panose="05050102010706020507" pitchFamily="18" charset="2"/>
                      </a:rPr>
                      <m:t>𝐼</m:t>
                    </m:r>
                  </m:oMath>
                </a14:m>
                <a:r>
                  <a:rPr lang="en-US" sz="2800" dirty="0"/>
                  <a:t> và </a:t>
                </a:r>
                <a14:m>
                  <m:oMath xmlns:m="http://schemas.openxmlformats.org/officeDocument/2006/math">
                    <m:r>
                      <a:rPr lang="en-US" sz="2800" b="0" i="1" smtClean="0">
                        <a:latin typeface="Cambria Math" panose="02040503050406030204" pitchFamily="18" charset="0"/>
                      </a:rPr>
                      <m:t>𝑌</m:t>
                    </m:r>
                    <m:r>
                      <a:rPr lang="en-US" sz="2800" b="0" i="1" smtClean="0">
                        <a:latin typeface="Cambria Math" panose="02040503050406030204" pitchFamily="18" charset="0"/>
                        <a:sym typeface="Symbol" panose="05050102010706020507" pitchFamily="18" charset="2"/>
                      </a:rPr>
                      <m:t> </m:t>
                    </m:r>
                    <m:r>
                      <a:rPr lang="en-US" sz="2800" b="0" i="1" smtClean="0">
                        <a:latin typeface="Cambria Math" panose="02040503050406030204" pitchFamily="18" charset="0"/>
                        <a:sym typeface="Symbol" panose="05050102010706020507" pitchFamily="18" charset="2"/>
                      </a:rPr>
                      <m:t>𝑇</m:t>
                    </m:r>
                  </m:oMath>
                </a14:m>
                <a:r>
                  <a:rPr lang="en-US" sz="2800" dirty="0"/>
                  <a:t>, ta định nghĩa hai ánh xạ giữa </a:t>
                </a:r>
                <a14:m>
                  <m:oMath xmlns:m="http://schemas.openxmlformats.org/officeDocument/2006/math">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𝐼</m:t>
                    </m:r>
                    <m:r>
                      <a:rPr lang="en-US" sz="2800" b="0" i="1" smtClean="0">
                        <a:latin typeface="Cambria Math" panose="02040503050406030204" pitchFamily="18" charset="0"/>
                      </a:rPr>
                      <m:t>)</m:t>
                    </m:r>
                  </m:oMath>
                </a14:m>
                <a:r>
                  <a:rPr lang="en-US" sz="2800" dirty="0"/>
                  <a:t> và </a:t>
                </a:r>
                <a14:m>
                  <m:oMath xmlns:m="http://schemas.openxmlformats.org/officeDocument/2006/math">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𝑇</m:t>
                    </m:r>
                    <m:r>
                      <a:rPr lang="en-US" sz="2800" b="0" i="1" smtClean="0">
                        <a:latin typeface="Cambria Math" panose="02040503050406030204" pitchFamily="18" charset="0"/>
                      </a:rPr>
                      <m:t>)</m:t>
                    </m:r>
                  </m:oMath>
                </a14:m>
                <a:r>
                  <a:rPr lang="en-US" sz="2800" dirty="0"/>
                  <a:t> như sau:</a:t>
                </a:r>
              </a:p>
              <a:p>
                <a:pPr marL="514350" indent="-514350" algn="just">
                  <a:buAutoNum type="alphaLcParenR"/>
                  <a:defRPr/>
                </a:pPr>
                <a14:m>
                  <m:oMath xmlns:m="http://schemas.openxmlformats.org/officeDocument/2006/math">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𝐼</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𝑇</m:t>
                        </m:r>
                      </m:e>
                    </m:d>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𝑡</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𝑋</m:t>
                        </m:r>
                      </m:e>
                    </m:d>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sym typeface="Symbol" panose="05050102010706020507" pitchFamily="18" charset="2"/>
                          </a:rPr>
                          <m:t></m:t>
                        </m:r>
                        <m:r>
                          <a:rPr lang="en-US" sz="2800" b="0" i="1" smtClean="0">
                            <a:latin typeface="Cambria Math" panose="02040503050406030204" pitchFamily="18" charset="0"/>
                            <a:ea typeface="Cambria Math" panose="02040503050406030204" pitchFamily="18" charset="0"/>
                            <a:sym typeface="Symbol" panose="05050102010706020507" pitchFamily="18" charset="2"/>
                          </a:rPr>
                          <m:t>𝑇</m:t>
                        </m:r>
                      </m:e>
                    </m:d>
                    <m:r>
                      <a:rPr lang="en-US" sz="2800" b="0" i="1" smtClean="0">
                        <a:latin typeface="Cambria Math" panose="02040503050406030204" pitchFamily="18" charset="0"/>
                        <a:ea typeface="Cambria Math" panose="02040503050406030204" pitchFamily="18" charset="0"/>
                        <a:sym typeface="Symbol" panose="05050102010706020507" pitchFamily="18" charset="2"/>
                      </a:rPr>
                      <m:t> </m:t>
                    </m:r>
                    <m:r>
                      <a:rPr lang="en-US" sz="2800" b="0" i="1" smtClean="0">
                        <a:latin typeface="Cambria Math" panose="02040503050406030204" pitchFamily="18" charset="0"/>
                        <a:ea typeface="Cambria Math" panose="02040503050406030204" pitchFamily="18" charset="0"/>
                        <a:sym typeface="Symbol" panose="05050102010706020507" pitchFamily="18" charset="2"/>
                      </a:rPr>
                      <m:t>𝑥</m:t>
                    </m:r>
                    <m:r>
                      <a:rPr lang="en-US" sz="2800" b="0" i="1" smtClean="0">
                        <a:latin typeface="Cambria Math" panose="02040503050406030204" pitchFamily="18" charset="0"/>
                        <a:ea typeface="Cambria Math" panose="02040503050406030204" pitchFamily="18" charset="0"/>
                        <a:sym typeface="Symbol" panose="05050102010706020507" pitchFamily="18" charset="2"/>
                      </a:rPr>
                      <m:t></m:t>
                    </m:r>
                    <m:r>
                      <a:rPr lang="en-US" sz="2800" b="0" i="1" smtClean="0">
                        <a:latin typeface="Cambria Math" panose="02040503050406030204" pitchFamily="18" charset="0"/>
                        <a:ea typeface="Cambria Math" panose="02040503050406030204" pitchFamily="18" charset="0"/>
                        <a:sym typeface="Symbol" panose="05050102010706020507" pitchFamily="18" charset="2"/>
                      </a:rPr>
                      <m:t>𝑋</m:t>
                    </m:r>
                    <m:r>
                      <a:rPr lang="en-US" sz="2800" b="0" i="1" smtClean="0">
                        <a:latin typeface="Cambria Math" panose="02040503050406030204" pitchFamily="18" charset="0"/>
                        <a:ea typeface="Cambria Math" panose="02040503050406030204" pitchFamily="18" charset="0"/>
                        <a:sym typeface="Symbol" panose="05050102010706020507" pitchFamily="18" charset="2"/>
                      </a:rPr>
                      <m:t>,  </m:t>
                    </m:r>
                    <m:r>
                      <a:rPr lang="en-US" sz="2800" b="0" i="1" smtClean="0">
                        <a:latin typeface="Cambria Math" panose="02040503050406030204" pitchFamily="18" charset="0"/>
                        <a:ea typeface="Cambria Math" panose="02040503050406030204" pitchFamily="18" charset="0"/>
                        <a:sym typeface="Symbol" panose="05050102010706020507" pitchFamily="18" charset="2"/>
                      </a:rPr>
                      <m:t>𝑥</m:t>
                    </m:r>
                    <m:r>
                      <a:rPr lang="en-US" sz="2800" b="0" i="1" smtClean="0">
                        <a:latin typeface="Cambria Math" panose="02040503050406030204" pitchFamily="18" charset="0"/>
                        <a:ea typeface="Cambria Math" panose="02040503050406030204" pitchFamily="18" charset="0"/>
                        <a:sym typeface="Symbol" panose="05050102010706020507" pitchFamily="18" charset="2"/>
                      </a:rPr>
                      <m:t></m:t>
                    </m:r>
                    <m:r>
                      <a:rPr lang="en-US" sz="2800" b="0" i="1" smtClean="0">
                        <a:latin typeface="Cambria Math" panose="02040503050406030204" pitchFamily="18" charset="0"/>
                        <a:ea typeface="Cambria Math" panose="02040503050406030204" pitchFamily="18" charset="0"/>
                        <a:sym typeface="Symbol" panose="05050102010706020507" pitchFamily="18" charset="2"/>
                      </a:rPr>
                      <m:t>𝑦</m:t>
                    </m:r>
                    <m:r>
                      <a:rPr lang="en-US" sz="2800" b="0" i="1" smtClean="0">
                        <a:latin typeface="Cambria Math" panose="02040503050406030204" pitchFamily="18" charset="0"/>
                        <a:ea typeface="Cambria Math" panose="02040503050406030204" pitchFamily="18" charset="0"/>
                        <a:sym typeface="Symbol" panose="05050102010706020507" pitchFamily="18" charset="2"/>
                      </a:rPr>
                      <m:t>}  </m:t>
                    </m:r>
                  </m:oMath>
                </a14:m>
                <a:endParaRPr lang="en-US" sz="2800" b="0" i="1" dirty="0">
                  <a:ea typeface="Cambria Math" panose="02040503050406030204" pitchFamily="18" charset="0"/>
                </a:endParaRPr>
              </a:p>
              <a:p>
                <a:pPr marL="514350" indent="-514350" algn="just">
                  <a:buAutoNum type="alphaLcParenR"/>
                  <a:defRPr/>
                </a:pPr>
                <a14:m>
                  <m:oMath xmlns:m="http://schemas.openxmlformats.org/officeDocument/2006/math">
                    <m:r>
                      <a:rPr lang="en-US" sz="2800" b="0" i="1" smtClean="0">
                        <a:latin typeface="Cambria Math" panose="02040503050406030204" pitchFamily="18" charset="0"/>
                        <a:sym typeface="Symbol" pitchFamily="18" charset="2"/>
                      </a:rPr>
                      <m:t>𝑖</m:t>
                    </m:r>
                    <m:r>
                      <a:rPr lang="en-US" sz="2800" b="0" i="1" smtClean="0">
                        <a:latin typeface="Cambria Math" panose="02040503050406030204" pitchFamily="18" charset="0"/>
                        <a:sym typeface="Symbol" pitchFamily="18" charset="2"/>
                      </a:rPr>
                      <m:t>:</m:t>
                    </m:r>
                    <m:r>
                      <a:rPr lang="en-US" sz="2800" b="0" i="1" smtClean="0">
                        <a:latin typeface="Cambria Math" panose="02040503050406030204" pitchFamily="18" charset="0"/>
                        <a:sym typeface="Symbol" pitchFamily="18" charset="2"/>
                      </a:rPr>
                      <m:t>𝑃</m:t>
                    </m:r>
                    <m:d>
                      <m:dPr>
                        <m:ctrlPr>
                          <a:rPr lang="en-US" sz="2800" b="0" i="1" smtClean="0">
                            <a:latin typeface="Cambria Math" panose="02040503050406030204" pitchFamily="18" charset="0"/>
                            <a:sym typeface="Symbol" pitchFamily="18" charset="2"/>
                          </a:rPr>
                        </m:ctrlPr>
                      </m:dPr>
                      <m:e>
                        <m:r>
                          <a:rPr lang="en-US" sz="2800" b="0" i="1" smtClean="0">
                            <a:latin typeface="Cambria Math" panose="02040503050406030204" pitchFamily="18" charset="0"/>
                            <a:sym typeface="Symbol" pitchFamily="18" charset="2"/>
                          </a:rPr>
                          <m:t>𝑇</m:t>
                        </m:r>
                      </m:e>
                    </m:d>
                    <m:r>
                      <a:rPr lang="en-US" sz="2800" b="0" i="1" smtClean="0">
                        <a:latin typeface="Cambria Math" panose="02040503050406030204" pitchFamily="18" charset="0"/>
                        <a:ea typeface="Cambria Math" panose="02040503050406030204" pitchFamily="18" charset="0"/>
                        <a:sym typeface="Symbol" pitchFamily="18" charset="2"/>
                      </a:rPr>
                      <m:t>→</m:t>
                    </m:r>
                    <m:r>
                      <a:rPr lang="en-US" sz="2800" b="0" i="1" smtClean="0">
                        <a:latin typeface="Cambria Math" panose="02040503050406030204" pitchFamily="18" charset="0"/>
                        <a:ea typeface="Cambria Math" panose="02040503050406030204" pitchFamily="18" charset="0"/>
                        <a:sym typeface="Symbol" pitchFamily="18" charset="2"/>
                      </a:rPr>
                      <m:t>𝑃</m:t>
                    </m:r>
                    <m:d>
                      <m:dPr>
                        <m:ctrlPr>
                          <a:rPr lang="en-US" sz="2800" b="0" i="1" smtClean="0">
                            <a:latin typeface="Cambria Math" panose="02040503050406030204" pitchFamily="18" charset="0"/>
                            <a:ea typeface="Cambria Math" panose="02040503050406030204" pitchFamily="18" charset="0"/>
                            <a:sym typeface="Symbol" pitchFamily="18" charset="2"/>
                          </a:rPr>
                        </m:ctrlPr>
                      </m:dPr>
                      <m:e>
                        <m:r>
                          <a:rPr lang="en-US" sz="2800" b="0" i="1" smtClean="0">
                            <a:latin typeface="Cambria Math" panose="02040503050406030204" pitchFamily="18" charset="0"/>
                            <a:ea typeface="Cambria Math" panose="02040503050406030204" pitchFamily="18" charset="0"/>
                            <a:sym typeface="Symbol" pitchFamily="18" charset="2"/>
                          </a:rPr>
                          <m:t>𝐼</m:t>
                        </m:r>
                      </m:e>
                    </m:d>
                    <m:r>
                      <a:rPr lang="en-US" sz="2800" b="0" i="1" smtClean="0">
                        <a:latin typeface="Cambria Math" panose="02040503050406030204" pitchFamily="18" charset="0"/>
                        <a:ea typeface="Cambria Math" panose="02040503050406030204" pitchFamily="18" charset="0"/>
                        <a:sym typeface="Symbol" pitchFamily="18" charset="2"/>
                      </a:rPr>
                      <m:t>, </m:t>
                    </m:r>
                    <m:r>
                      <a:rPr lang="en-US" sz="2800" b="0" i="1" smtClean="0">
                        <a:latin typeface="Cambria Math" panose="02040503050406030204" pitchFamily="18" charset="0"/>
                        <a:ea typeface="Cambria Math" panose="02040503050406030204" pitchFamily="18" charset="0"/>
                        <a:sym typeface="Symbol" pitchFamily="18" charset="2"/>
                      </a:rPr>
                      <m:t>𝑖</m:t>
                    </m:r>
                    <m:d>
                      <m:dPr>
                        <m:ctrlPr>
                          <a:rPr lang="en-US" sz="2800" b="0" i="1" smtClean="0">
                            <a:latin typeface="Cambria Math" panose="02040503050406030204" pitchFamily="18" charset="0"/>
                            <a:ea typeface="Cambria Math" panose="02040503050406030204" pitchFamily="18" charset="0"/>
                            <a:sym typeface="Symbol" pitchFamily="18" charset="2"/>
                          </a:rPr>
                        </m:ctrlPr>
                      </m:dPr>
                      <m:e>
                        <m:r>
                          <a:rPr lang="en-US" sz="2800" b="0" i="1" smtClean="0">
                            <a:latin typeface="Cambria Math" panose="02040503050406030204" pitchFamily="18" charset="0"/>
                            <a:ea typeface="Cambria Math" panose="02040503050406030204" pitchFamily="18" charset="0"/>
                            <a:sym typeface="Symbol" pitchFamily="18" charset="2"/>
                          </a:rPr>
                          <m:t>𝑌</m:t>
                        </m:r>
                      </m:e>
                    </m:d>
                    <m:r>
                      <a:rPr lang="en-US" sz="2800" b="0" i="1" smtClean="0">
                        <a:latin typeface="Cambria Math" panose="02040503050406030204" pitchFamily="18" charset="0"/>
                        <a:ea typeface="Cambria Math" panose="02040503050406030204" pitchFamily="18" charset="0"/>
                        <a:sym typeface="Symbol" pitchFamily="18" charset="2"/>
                      </a:rPr>
                      <m:t>={</m:t>
                    </m:r>
                    <m:r>
                      <a:rPr lang="en-US" sz="2800" b="0" i="1" smtClean="0">
                        <a:latin typeface="Cambria Math" panose="02040503050406030204" pitchFamily="18" charset="0"/>
                        <a:ea typeface="Cambria Math" panose="02040503050406030204" pitchFamily="18" charset="0"/>
                        <a:sym typeface="Symbol" pitchFamily="18" charset="2"/>
                      </a:rPr>
                      <m:t>𝑥</m:t>
                    </m:r>
                    <m:r>
                      <a:rPr lang="en-US" sz="2800" b="0" i="1" smtClean="0">
                        <a:latin typeface="Cambria Math" panose="02040503050406030204" pitchFamily="18" charset="0"/>
                        <a:ea typeface="Cambria Math" panose="02040503050406030204" pitchFamily="18" charset="0"/>
                        <a:sym typeface="Symbol" pitchFamily="18" charset="2"/>
                      </a:rPr>
                      <m:t>∈</m:t>
                    </m:r>
                    <m:r>
                      <a:rPr lang="en-US" sz="2800" b="0" i="1" smtClean="0">
                        <a:latin typeface="Cambria Math" panose="02040503050406030204" pitchFamily="18" charset="0"/>
                        <a:ea typeface="Cambria Math" panose="02040503050406030204" pitchFamily="18" charset="0"/>
                        <a:sym typeface="Symbol" pitchFamily="18" charset="2"/>
                      </a:rPr>
                      <m:t>𝐼</m:t>
                    </m:r>
                    <m:r>
                      <a:rPr lang="en-US" sz="2800" b="0" i="1" smtClean="0">
                        <a:latin typeface="Cambria Math" panose="02040503050406030204" pitchFamily="18" charset="0"/>
                        <a:ea typeface="Cambria Math" panose="02040503050406030204" pitchFamily="18" charset="0"/>
                        <a:sym typeface="Symbol" pitchFamily="18" charset="2"/>
                      </a:rPr>
                      <m:t>|∀</m:t>
                    </m:r>
                    <m:r>
                      <a:rPr lang="en-US" sz="2800" b="0" i="1" smtClean="0">
                        <a:latin typeface="Cambria Math" panose="02040503050406030204" pitchFamily="18" charset="0"/>
                        <a:ea typeface="Cambria Math" panose="02040503050406030204" pitchFamily="18" charset="0"/>
                        <a:sym typeface="Symbol" pitchFamily="18" charset="2"/>
                      </a:rPr>
                      <m:t>𝑦</m:t>
                    </m:r>
                    <m:r>
                      <a:rPr lang="en-US" sz="2800" b="0" i="1" smtClean="0">
                        <a:latin typeface="Cambria Math" panose="02040503050406030204" pitchFamily="18" charset="0"/>
                        <a:ea typeface="Cambria Math" panose="02040503050406030204" pitchFamily="18" charset="0"/>
                        <a:sym typeface="Symbol" pitchFamily="18" charset="2"/>
                      </a:rPr>
                      <m:t></m:t>
                    </m:r>
                    <m:r>
                      <a:rPr lang="en-US" sz="2800" b="0" i="1" smtClean="0">
                        <a:latin typeface="Cambria Math" panose="02040503050406030204" pitchFamily="18" charset="0"/>
                        <a:ea typeface="Cambria Math" panose="02040503050406030204" pitchFamily="18" charset="0"/>
                        <a:sym typeface="Symbol" pitchFamily="18" charset="2"/>
                      </a:rPr>
                      <m:t>𝑌</m:t>
                    </m:r>
                    <m:r>
                      <a:rPr lang="en-US" sz="2800" b="0" i="1" smtClean="0">
                        <a:latin typeface="Cambria Math" panose="02040503050406030204" pitchFamily="18" charset="0"/>
                        <a:ea typeface="Cambria Math" panose="02040503050406030204" pitchFamily="18" charset="0"/>
                        <a:sym typeface="Symbol" pitchFamily="18" charset="2"/>
                      </a:rPr>
                      <m:t>,</m:t>
                    </m:r>
                    <m:r>
                      <a:rPr lang="en-US" sz="2800" b="0" i="1" smtClean="0">
                        <a:latin typeface="Cambria Math" panose="02040503050406030204" pitchFamily="18" charset="0"/>
                        <a:ea typeface="Cambria Math" panose="02040503050406030204" pitchFamily="18" charset="0"/>
                        <a:sym typeface="Symbol" pitchFamily="18" charset="2"/>
                      </a:rPr>
                      <m:t>𝑥</m:t>
                    </m:r>
                    <m:r>
                      <a:rPr lang="en-US" sz="2800" b="0" i="1" smtClean="0">
                        <a:latin typeface="Cambria Math" panose="02040503050406030204" pitchFamily="18" charset="0"/>
                        <a:ea typeface="Cambria Math" panose="02040503050406030204" pitchFamily="18" charset="0"/>
                        <a:sym typeface="Symbol" pitchFamily="18" charset="2"/>
                      </a:rPr>
                      <m:t></m:t>
                    </m:r>
                    <m:r>
                      <a:rPr lang="en-US" sz="2800" b="0" i="1" smtClean="0">
                        <a:latin typeface="Cambria Math" panose="02040503050406030204" pitchFamily="18" charset="0"/>
                        <a:ea typeface="Cambria Math" panose="02040503050406030204" pitchFamily="18" charset="0"/>
                        <a:sym typeface="Symbol" pitchFamily="18" charset="2"/>
                      </a:rPr>
                      <m:t>𝑦</m:t>
                    </m:r>
                    <m:r>
                      <a:rPr lang="en-US" sz="2800" b="0" i="1" smtClean="0">
                        <a:latin typeface="Cambria Math" panose="02040503050406030204" pitchFamily="18" charset="0"/>
                        <a:ea typeface="Cambria Math" panose="02040503050406030204" pitchFamily="18" charset="0"/>
                        <a:sym typeface="Symbol" pitchFamily="18" charset="2"/>
                      </a:rPr>
                      <m:t>}</m:t>
                    </m:r>
                  </m:oMath>
                </a14:m>
                <a:endParaRPr lang="en-US" sz="2800" dirty="0">
                  <a:sym typeface="Symbol" pitchFamily="18" charset="2"/>
                </a:endParaRPr>
              </a:p>
              <a:p>
                <a:pPr marL="609600" indent="-609600" algn="just">
                  <a:buFont typeface="Wingdings" panose="05000000000000000000" pitchFamily="2" charset="2"/>
                  <a:buAutoNum type="alphaLcParenR"/>
                  <a:defRPr/>
                </a:pPr>
                <a:endParaRPr lang="en-US" dirty="0">
                  <a:sym typeface="Symbol" pitchFamily="18" charset="2"/>
                </a:endParaRPr>
              </a:p>
              <a:p>
                <a:pPr marL="0" indent="0" algn="just">
                  <a:lnSpc>
                    <a:spcPct val="100000"/>
                  </a:lnSpc>
                  <a:buClrTx/>
                  <a:buNone/>
                </a:pPr>
                <a:r>
                  <a:rPr lang="en-US" sz="2800" dirty="0"/>
                  <a:t>  </a:t>
                </a:r>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822960" y="1845733"/>
                <a:ext cx="7761482" cy="1566207"/>
              </a:xfrm>
              <a:blipFill>
                <a:blip r:embed="rId2"/>
                <a:stretch>
                  <a:fillRect l="-2749" t="-4669" r="-2749" b="-188716"/>
                </a:stretch>
              </a:blipFill>
            </p:spPr>
            <p:txBody>
              <a:bodyPr/>
              <a:lstStyle/>
              <a:p>
                <a:r>
                  <a:rPr lang="en-US">
                    <a:noFill/>
                  </a:rPr>
                  <a:t> </a:t>
                </a:r>
              </a:p>
            </p:txBody>
          </p:sp>
        </mc:Fallback>
      </mc:AlternateContent>
    </p:spTree>
    <p:extLst>
      <p:ext uri="{BB962C8B-B14F-4D97-AF65-F5344CB8AC3E}">
        <p14:creationId xmlns:p14="http://schemas.microsoft.com/office/powerpoint/2010/main" val="135578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1.2 </a:t>
            </a:r>
            <a:r>
              <a:rPr lang="en-US" b="1" err="1"/>
              <a:t>Tập</a:t>
            </a:r>
            <a:r>
              <a:rPr lang="en-US" b="1"/>
              <a:t> </a:t>
            </a:r>
            <a:r>
              <a:rPr lang="en-US" b="1" err="1"/>
              <a:t>phổ</a:t>
            </a:r>
            <a:r>
              <a:rPr lang="en-US" b="1"/>
              <a:t> </a:t>
            </a:r>
            <a:r>
              <a:rPr lang="en-US" b="1" err="1"/>
              <a:t>biến</a:t>
            </a:r>
            <a:r>
              <a:rPr lang="en-US" b="1"/>
              <a:t> </a:t>
            </a:r>
            <a:r>
              <a:rPr lang="en-US" b="1" err="1"/>
              <a:t>đóng</a:t>
            </a:r>
            <a:endParaRPr lang="en-US" b="1"/>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7</a:t>
            </a:fld>
            <a:endParaRPr lang="en-US"/>
          </a:p>
        </p:txBody>
      </p:sp>
      <p:sp>
        <p:nvSpPr>
          <p:cNvPr id="8" name="Content Placeholder 2"/>
          <p:cNvSpPr>
            <a:spLocks noGrp="1"/>
          </p:cNvSpPr>
          <p:nvPr>
            <p:ph idx="1"/>
          </p:nvPr>
        </p:nvSpPr>
        <p:spPr>
          <a:xfrm>
            <a:off x="822960" y="1845733"/>
            <a:ext cx="7761482" cy="2114510"/>
          </a:xfrm>
        </p:spPr>
        <p:txBody>
          <a:bodyPr>
            <a:noAutofit/>
          </a:bodyPr>
          <a:lstStyle/>
          <a:p>
            <a:pPr algn="just">
              <a:lnSpc>
                <a:spcPct val="100000"/>
              </a:lnSpc>
              <a:buClrTx/>
            </a:pPr>
            <a:r>
              <a:rPr lang="vi-VN" sz="2800"/>
              <a:t>Ánh xạ (1): </a:t>
            </a:r>
            <a:r>
              <a:rPr lang="vi-VN" sz="2800" i="1">
                <a:latin typeface="+mj-lt"/>
              </a:rPr>
              <a:t>t</a:t>
            </a:r>
            <a:r>
              <a:rPr lang="vi-VN" sz="2800">
                <a:latin typeface="+mj-lt"/>
              </a:rPr>
              <a:t>(</a:t>
            </a:r>
            <a:r>
              <a:rPr lang="vi-VN" sz="2800" i="1">
                <a:latin typeface="+mj-lt"/>
              </a:rPr>
              <a:t>X</a:t>
            </a:r>
            <a:r>
              <a:rPr lang="vi-VN" sz="2800">
                <a:latin typeface="+mj-lt"/>
              </a:rPr>
              <a:t>)</a:t>
            </a:r>
            <a:r>
              <a:rPr lang="vi-VN" sz="2800"/>
              <a:t> lấy tất cả tid của giao tác có chứa tập hạng mục </a:t>
            </a:r>
            <a:r>
              <a:rPr lang="vi-VN" sz="2800" i="1">
                <a:latin typeface="+mj-lt"/>
              </a:rPr>
              <a:t>X</a:t>
            </a:r>
            <a:r>
              <a:rPr lang="vi-VN" sz="2800"/>
              <a:t>.</a:t>
            </a:r>
          </a:p>
          <a:p>
            <a:pPr algn="just">
              <a:lnSpc>
                <a:spcPct val="100000"/>
              </a:lnSpc>
              <a:buClrTx/>
            </a:pPr>
            <a:r>
              <a:rPr lang="vi-VN" sz="2800"/>
              <a:t>Ánh xạ (2): </a:t>
            </a:r>
            <a:r>
              <a:rPr lang="vi-VN" sz="2800" i="1">
                <a:latin typeface="+mj-lt"/>
              </a:rPr>
              <a:t>i</a:t>
            </a:r>
            <a:r>
              <a:rPr lang="vi-VN" sz="2800">
                <a:latin typeface="+mj-lt"/>
              </a:rPr>
              <a:t>(</a:t>
            </a:r>
            <a:r>
              <a:rPr lang="vi-VN" sz="2800" i="1">
                <a:latin typeface="+mj-lt"/>
              </a:rPr>
              <a:t>Y</a:t>
            </a:r>
            <a:r>
              <a:rPr lang="vi-VN" sz="2800">
                <a:latin typeface="+mj-lt"/>
              </a:rPr>
              <a:t>)</a:t>
            </a:r>
            <a:r>
              <a:rPr lang="vi-VN" sz="2800"/>
              <a:t> lấy tất cả item tồn tại trong tất cả giao tác </a:t>
            </a:r>
            <a:r>
              <a:rPr lang="vi-VN" sz="2800" i="1">
                <a:latin typeface="+mj-lt"/>
              </a:rPr>
              <a:t>Y</a:t>
            </a:r>
            <a:r>
              <a:rPr lang="vi-VN" sz="2800"/>
              <a:t>.</a:t>
            </a:r>
            <a:endParaRPr lang="en-US" sz="2800"/>
          </a:p>
        </p:txBody>
      </p:sp>
      <mc:AlternateContent xmlns:mc="http://schemas.openxmlformats.org/markup-compatibility/2006" xmlns:a14="http://schemas.microsoft.com/office/drawing/2010/main">
        <mc:Choice Requires="a14">
          <p:sp>
            <p:nvSpPr>
              <p:cNvPr id="14" name="Content Placeholder 2"/>
              <p:cNvSpPr txBox="1">
                <a:spLocks/>
              </p:cNvSpPr>
              <p:nvPr/>
            </p:nvSpPr>
            <p:spPr>
              <a:xfrm>
                <a:off x="822960" y="3851955"/>
                <a:ext cx="7761482" cy="127960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ClrTx/>
                  <a:buFont typeface="Wingdings" panose="05000000000000000000" pitchFamily="2" charset="2"/>
                  <a:buChar char="v"/>
                </a:pPr>
                <a:r>
                  <a:rPr lang="vi-VN" sz="2800">
                    <a:solidFill>
                      <a:schemeClr val="tx1"/>
                    </a:solidFill>
                  </a:rPr>
                  <a:t> Toán tử đóng:</a:t>
                </a:r>
                <a:r>
                  <a:rPr lang="vi-VN" sz="2800"/>
                  <a:t> </a:t>
                </a:r>
                <a14:m>
                  <m:oMath xmlns:m="http://schemas.openxmlformats.org/officeDocument/2006/math">
                    <m:r>
                      <a:rPr lang="vi-VN" sz="3200" b="1" i="1" smtClean="0">
                        <a:solidFill>
                          <a:srgbClr val="FF0000"/>
                        </a:solidFill>
                        <a:latin typeface="Cambria Math" panose="02040503050406030204" pitchFamily="18" charset="0"/>
                        <a:ea typeface="Cambria Math" panose="02040503050406030204" pitchFamily="18" charset="0"/>
                      </a:rPr>
                      <m:t>𝒄</m:t>
                    </m:r>
                    <m:r>
                      <a:rPr lang="vi-VN" sz="3200" b="1" i="0" smtClean="0">
                        <a:solidFill>
                          <a:srgbClr val="FF0000"/>
                        </a:solidFill>
                        <a:latin typeface="Cambria Math" panose="02040503050406030204" pitchFamily="18" charset="0"/>
                        <a:ea typeface="Cambria Math" panose="02040503050406030204" pitchFamily="18" charset="0"/>
                      </a:rPr>
                      <m:t>=</m:t>
                    </m:r>
                    <m:r>
                      <a:rPr lang="vi-VN" sz="3200" b="1" i="1" smtClean="0">
                        <a:solidFill>
                          <a:srgbClr val="FF0000"/>
                        </a:solidFill>
                        <a:latin typeface="Cambria Math" panose="02040503050406030204" pitchFamily="18" charset="0"/>
                        <a:ea typeface="Cambria Math" panose="02040503050406030204" pitchFamily="18" charset="0"/>
                      </a:rPr>
                      <m:t>𝒊</m:t>
                    </m:r>
                    <m:r>
                      <a:rPr lang="vi-VN" sz="3200" b="1" i="1" smtClean="0">
                        <a:solidFill>
                          <a:srgbClr val="FF0000"/>
                        </a:solidFill>
                        <a:latin typeface="Cambria Math" panose="02040503050406030204" pitchFamily="18" charset="0"/>
                        <a:ea typeface="Cambria Math" panose="02040503050406030204" pitchFamily="18" charset="0"/>
                      </a:rPr>
                      <m:t>∘</m:t>
                    </m:r>
                    <m:r>
                      <a:rPr lang="vi-VN" sz="3200" b="1" i="1" smtClean="0">
                        <a:solidFill>
                          <a:srgbClr val="FF0000"/>
                        </a:solidFill>
                        <a:latin typeface="Cambria Math" panose="02040503050406030204" pitchFamily="18" charset="0"/>
                        <a:ea typeface="Cambria Math" panose="02040503050406030204" pitchFamily="18" charset="0"/>
                      </a:rPr>
                      <m:t>𝒕</m:t>
                    </m:r>
                  </m:oMath>
                </a14:m>
                <a:endParaRPr lang="vi-VN" sz="3200" b="1">
                  <a:solidFill>
                    <a:srgbClr val="FF0000"/>
                  </a:solidFill>
                </a:endParaRPr>
              </a:p>
              <a:p>
                <a:pPr algn="just">
                  <a:lnSpc>
                    <a:spcPct val="100000"/>
                  </a:lnSpc>
                  <a:buClrTx/>
                  <a:buFont typeface="Wingdings" panose="05000000000000000000" pitchFamily="2" charset="2"/>
                  <a:buChar char="v"/>
                </a:pPr>
                <a:r>
                  <a:rPr lang="vi-VN" sz="2800">
                    <a:solidFill>
                      <a:schemeClr val="tx1"/>
                    </a:solidFill>
                  </a:rPr>
                  <a:t> Tập hạng mục </a:t>
                </a:r>
                <a:r>
                  <a:rPr lang="vi-VN" sz="2800">
                    <a:solidFill>
                      <a:schemeClr val="tx1"/>
                    </a:solidFill>
                    <a:latin typeface="+mj-lt"/>
                  </a:rPr>
                  <a:t>X</a:t>
                </a:r>
                <a:r>
                  <a:rPr lang="vi-VN" sz="2800">
                    <a:solidFill>
                      <a:schemeClr val="tx1"/>
                    </a:solidFill>
                  </a:rPr>
                  <a:t> là tập đóng nếu </a:t>
                </a:r>
                <a:r>
                  <a:rPr lang="vi-VN" sz="2800" b="1" i="1">
                    <a:solidFill>
                      <a:schemeClr val="tx1"/>
                    </a:solidFill>
                    <a:latin typeface="+mj-lt"/>
                  </a:rPr>
                  <a:t>c</a:t>
                </a:r>
                <a:r>
                  <a:rPr lang="vi-VN" sz="2800" b="1">
                    <a:solidFill>
                      <a:schemeClr val="tx1"/>
                    </a:solidFill>
                    <a:latin typeface="+mj-lt"/>
                  </a:rPr>
                  <a:t>(</a:t>
                </a:r>
                <a:r>
                  <a:rPr lang="vi-VN" sz="2800" b="1" i="1">
                    <a:solidFill>
                      <a:schemeClr val="tx1"/>
                    </a:solidFill>
                    <a:latin typeface="+mj-lt"/>
                  </a:rPr>
                  <a:t>X</a:t>
                </a:r>
                <a:r>
                  <a:rPr lang="vi-VN" sz="2800" b="1">
                    <a:solidFill>
                      <a:schemeClr val="tx1"/>
                    </a:solidFill>
                    <a:latin typeface="+mj-lt"/>
                  </a:rPr>
                  <a:t>)</a:t>
                </a:r>
                <a:r>
                  <a:rPr lang="vi-VN" sz="2800" b="1" i="1">
                    <a:solidFill>
                      <a:schemeClr val="tx1"/>
                    </a:solidFill>
                    <a:latin typeface="+mj-lt"/>
                  </a:rPr>
                  <a:t> = X</a:t>
                </a:r>
                <a:r>
                  <a:rPr lang="vi-VN" sz="2800">
                    <a:solidFill>
                      <a:schemeClr val="tx1"/>
                    </a:solidFill>
                  </a:rPr>
                  <a:t>.</a:t>
                </a:r>
              </a:p>
              <a:p>
                <a:pPr marL="0" indent="0" algn="just">
                  <a:lnSpc>
                    <a:spcPct val="100000"/>
                  </a:lnSpc>
                  <a:buClrTx/>
                  <a:buNone/>
                </a:pPr>
                <a:endParaRPr lang="en-US" sz="2800">
                  <a:solidFill>
                    <a:schemeClr val="tx1"/>
                  </a:solidFill>
                </a:endParaRPr>
              </a:p>
              <a:p>
                <a:pPr algn="just">
                  <a:lnSpc>
                    <a:spcPct val="100000"/>
                  </a:lnSpc>
                  <a:buClrTx/>
                </a:pPr>
                <a:endParaRPr lang="en-US" sz="2800"/>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822960" y="3851955"/>
                <a:ext cx="7761482" cy="1279603"/>
              </a:xfrm>
              <a:prstGeom prst="rect">
                <a:avLst/>
              </a:prstGeom>
              <a:blipFill rotWithShape="0">
                <a:blip r:embed="rId2"/>
                <a:stretch>
                  <a:fillRect l="-2514" t="-1429" b="-61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p:cNvSpPr txBox="1">
                <a:spLocks/>
              </p:cNvSpPr>
              <p:nvPr/>
            </p:nvSpPr>
            <p:spPr>
              <a:xfrm>
                <a:off x="822960" y="5093007"/>
                <a:ext cx="7761482" cy="127960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00000"/>
                  </a:lnSpc>
                  <a:buClrTx/>
                  <a:buNone/>
                </a:pPr>
                <a14:m>
                  <m:oMath xmlns:m="http://schemas.openxmlformats.org/officeDocument/2006/math">
                    <m:r>
                      <a:rPr lang="vi-VN" sz="2800" b="1" i="1" smtClean="0">
                        <a:solidFill>
                          <a:srgbClr val="FF0000"/>
                        </a:solidFill>
                        <a:latin typeface="Cambria Math" panose="02040503050406030204" pitchFamily="18" charset="0"/>
                        <a:ea typeface="Cambria Math" panose="02040503050406030204" pitchFamily="18" charset="0"/>
                      </a:rPr>
                      <m:t>⇒ </m:t>
                    </m:r>
                  </m:oMath>
                </a14:m>
                <a:r>
                  <a:rPr lang="vi-VN" sz="2800" b="1">
                    <a:solidFill>
                      <a:srgbClr val="FF0000"/>
                    </a:solidFill>
                  </a:rPr>
                  <a:t>Tập phổ biến đóng: là tập hạng mục đóng thỏa ngưỡng </a:t>
                </a:r>
                <a:r>
                  <a:rPr lang="vi-VN" sz="2800" b="1" i="1">
                    <a:solidFill>
                      <a:srgbClr val="FF0000"/>
                    </a:solidFill>
                    <a:latin typeface="+mj-lt"/>
                  </a:rPr>
                  <a:t>minsup</a:t>
                </a:r>
                <a:r>
                  <a:rPr lang="vi-VN" sz="2800" b="1">
                    <a:solidFill>
                      <a:srgbClr val="FF0000"/>
                    </a:solidFill>
                  </a:rPr>
                  <a:t> cho trước.</a:t>
                </a:r>
                <a:endParaRPr lang="en-US" sz="2800" b="1">
                  <a:solidFill>
                    <a:srgbClr val="FF0000"/>
                  </a:solidFill>
                </a:endParaRPr>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822960" y="5093007"/>
                <a:ext cx="7761482" cy="1279603"/>
              </a:xfrm>
              <a:prstGeom prst="rect">
                <a:avLst/>
              </a:prstGeom>
              <a:blipFill rotWithShape="0">
                <a:blip r:embed="rId3"/>
                <a:stretch>
                  <a:fillRect l="-2749" t="-4762" r="-2749"/>
                </a:stretch>
              </a:blipFill>
            </p:spPr>
            <p:txBody>
              <a:bodyPr/>
              <a:lstStyle/>
              <a:p>
                <a:r>
                  <a:rPr lang="en-US">
                    <a:noFill/>
                  </a:rPr>
                  <a:t> </a:t>
                </a:r>
              </a:p>
            </p:txBody>
          </p:sp>
        </mc:Fallback>
      </mc:AlternateContent>
    </p:spTree>
    <p:extLst>
      <p:ext uri="{BB962C8B-B14F-4D97-AF65-F5344CB8AC3E}">
        <p14:creationId xmlns:p14="http://schemas.microsoft.com/office/powerpoint/2010/main" val="224317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1.2 </a:t>
            </a:r>
            <a:r>
              <a:rPr lang="en-US" b="1" err="1"/>
              <a:t>Tập</a:t>
            </a:r>
            <a:r>
              <a:rPr lang="en-US" b="1"/>
              <a:t> </a:t>
            </a:r>
            <a:r>
              <a:rPr lang="en-US" b="1" err="1"/>
              <a:t>phổ</a:t>
            </a:r>
            <a:r>
              <a:rPr lang="en-US" b="1"/>
              <a:t> </a:t>
            </a:r>
            <a:r>
              <a:rPr lang="en-US" b="1" err="1"/>
              <a:t>biến</a:t>
            </a:r>
            <a:r>
              <a:rPr lang="en-US" b="1"/>
              <a:t> </a:t>
            </a:r>
            <a:r>
              <a:rPr lang="en-US" b="1" err="1"/>
              <a:t>đóng</a:t>
            </a:r>
            <a:endParaRPr lang="en-US" b="1"/>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a:t>Bộ môn khoa học máy tính</a:t>
            </a:r>
          </a:p>
        </p:txBody>
      </p:sp>
      <p:sp>
        <p:nvSpPr>
          <p:cNvPr id="6" name="Slide Number Placeholder 5"/>
          <p:cNvSpPr>
            <a:spLocks noGrp="1"/>
          </p:cNvSpPr>
          <p:nvPr>
            <p:ph type="sldNum" sz="quarter" idx="12"/>
          </p:nvPr>
        </p:nvSpPr>
        <p:spPr/>
        <p:txBody>
          <a:bodyPr/>
          <a:lstStyle/>
          <a:p>
            <a:fld id="{A5828B6B-8E55-4AAA-B081-195633192144}" type="slidenum">
              <a:rPr lang="en-US" smtClean="0"/>
              <a:pPr/>
              <a:t>8</a:t>
            </a:fld>
            <a:endParaRPr lang="en-US"/>
          </a:p>
        </p:txBody>
      </p:sp>
      <p:sp>
        <p:nvSpPr>
          <p:cNvPr id="8" name="Content Placeholder 2"/>
          <p:cNvSpPr>
            <a:spLocks noGrp="1"/>
          </p:cNvSpPr>
          <p:nvPr>
            <p:ph idx="1"/>
          </p:nvPr>
        </p:nvSpPr>
        <p:spPr>
          <a:xfrm>
            <a:off x="822960" y="1845733"/>
            <a:ext cx="7761482" cy="1320548"/>
          </a:xfrm>
        </p:spPr>
        <p:txBody>
          <a:bodyPr>
            <a:noAutofit/>
          </a:bodyPr>
          <a:lstStyle/>
          <a:p>
            <a:pPr algn="just">
              <a:lnSpc>
                <a:spcPct val="100000"/>
              </a:lnSpc>
              <a:buClrTx/>
              <a:buFont typeface="Wingdings" panose="05000000000000000000" pitchFamily="2" charset="2"/>
              <a:buChar char="v"/>
            </a:pPr>
            <a:r>
              <a:rPr lang="vi-VN" sz="2800"/>
              <a:t> Ví dụ: Cho cơ sở dữ liệu D với minsup = 30%.</a:t>
            </a:r>
          </a:p>
          <a:p>
            <a:pPr algn="just">
              <a:lnSpc>
                <a:spcPct val="100000"/>
              </a:lnSpc>
              <a:buClrTx/>
            </a:pPr>
            <a:r>
              <a:rPr lang="vi-VN" sz="2800"/>
              <a:t>Kiểm tra AW, CD có phải là tập phổ biến đóng?</a:t>
            </a:r>
            <a:endParaRPr lang="en-US" sz="2800"/>
          </a:p>
        </p:txBody>
      </p:sp>
      <p:graphicFrame>
        <p:nvGraphicFramePr>
          <p:cNvPr id="10" name="Table 9"/>
          <p:cNvGraphicFramePr>
            <a:graphicFrameLocks noGrp="1"/>
          </p:cNvGraphicFramePr>
          <p:nvPr>
            <p:extLst>
              <p:ext uri="{D42A27DB-BD31-4B8C-83A1-F6EECF244321}">
                <p14:modId xmlns:p14="http://schemas.microsoft.com/office/powerpoint/2010/main" val="443144679"/>
              </p:ext>
            </p:extLst>
          </p:nvPr>
        </p:nvGraphicFramePr>
        <p:xfrm>
          <a:off x="686481" y="3166281"/>
          <a:ext cx="2616278" cy="2595880"/>
        </p:xfrm>
        <a:graphic>
          <a:graphicData uri="http://schemas.openxmlformats.org/drawingml/2006/table">
            <a:tbl>
              <a:tblPr firstRow="1" bandRow="1">
                <a:tableStyleId>{5C22544A-7EE6-4342-B048-85BDC9FD1C3A}</a:tableStyleId>
              </a:tblPr>
              <a:tblGrid>
                <a:gridCol w="829023">
                  <a:extLst>
                    <a:ext uri="{9D8B030D-6E8A-4147-A177-3AD203B41FA5}">
                      <a16:colId xmlns:a16="http://schemas.microsoft.com/office/drawing/2014/main" val="20000"/>
                    </a:ext>
                  </a:extLst>
                </a:gridCol>
                <a:gridCol w="1787255">
                  <a:extLst>
                    <a:ext uri="{9D8B030D-6E8A-4147-A177-3AD203B41FA5}">
                      <a16:colId xmlns:a16="http://schemas.microsoft.com/office/drawing/2014/main" val="20001"/>
                    </a:ext>
                  </a:extLst>
                </a:gridCol>
              </a:tblGrid>
              <a:tr h="370840">
                <a:tc>
                  <a:txBody>
                    <a:bodyPr/>
                    <a:lstStyle/>
                    <a:p>
                      <a:pPr algn="ctr"/>
                      <a:r>
                        <a:rPr lang="en-US" b="1">
                          <a:latin typeface="Arial" panose="020B0604020202020204" pitchFamily="34" charset="0"/>
                          <a:cs typeface="Arial" panose="020B0604020202020204" pitchFamily="34" charset="0"/>
                        </a:rPr>
                        <a:t>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a:latin typeface="Arial" panose="020B0604020202020204" pitchFamily="34" charset="0"/>
                          <a:cs typeface="Arial" panose="020B0604020202020204" pitchFamily="34" charset="0"/>
                        </a:rPr>
                        <a:t>Items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 T,</a:t>
                      </a:r>
                      <a:r>
                        <a:rPr lang="vi-VN" b="1" baseline="0">
                          <a:latin typeface="Arial" panose="020B0604020202020204" pitchFamily="34" charset="0"/>
                          <a:cs typeface="Arial" panose="020B0604020202020204" pitchFamily="34" charset="0"/>
                        </a:rPr>
                        <a:t> </a:t>
                      </a:r>
                      <a:r>
                        <a:rPr lang="vi-VN" b="1">
                          <a:latin typeface="Arial" panose="020B0604020202020204" pitchFamily="34" charset="0"/>
                          <a:cs typeface="Arial" panose="020B0604020202020204" pitchFamily="34" charset="0"/>
                        </a:rPr>
                        <a:t>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b="1">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C, D,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b="1">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 T,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b="1">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a:t>
                      </a:r>
                      <a:r>
                        <a:rPr lang="vi-VN" b="1" baseline="0">
                          <a:latin typeface="Arial" panose="020B0604020202020204" pitchFamily="34" charset="0"/>
                          <a:cs typeface="Arial" panose="020B0604020202020204" pitchFamily="34" charset="0"/>
                        </a:rPr>
                        <a:t> D,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b="1">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A, C, D, T, W</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b="1">
                          <a:latin typeface="Arial" panose="020B0604020202020204" pitchFamily="34" charset="0"/>
                          <a:cs typeface="Arial" panose="020B0604020202020204"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b="1">
                          <a:latin typeface="Arial" panose="020B0604020202020204" pitchFamily="34" charset="0"/>
                          <a:cs typeface="Arial" panose="020B0604020202020204" pitchFamily="34" charset="0"/>
                        </a:rPr>
                        <a:t>C, D, T</a:t>
                      </a:r>
                      <a:endParaRPr lang="en-US"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1" name="Content Placeholder 2"/>
          <p:cNvSpPr txBox="1">
            <a:spLocks/>
          </p:cNvSpPr>
          <p:nvPr/>
        </p:nvSpPr>
        <p:spPr>
          <a:xfrm>
            <a:off x="3493820" y="3057099"/>
            <a:ext cx="5418162" cy="323451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00000"/>
              </a:lnSpc>
              <a:buClrTx/>
              <a:buNone/>
            </a:pPr>
            <a:r>
              <a:rPr lang="vi-VN" sz="2800">
                <a:solidFill>
                  <a:schemeClr val="tx1"/>
                </a:solidFill>
              </a:rPr>
              <a:t>Sử dụng toán tử đóng:</a:t>
            </a:r>
          </a:p>
          <a:p>
            <a:pPr marL="0" indent="0" algn="just">
              <a:lnSpc>
                <a:spcPct val="100000"/>
              </a:lnSpc>
              <a:buClrTx/>
              <a:buNone/>
            </a:pPr>
            <a:r>
              <a:rPr lang="vi-VN" sz="2800" i="1">
                <a:solidFill>
                  <a:schemeClr val="tx1"/>
                </a:solidFill>
                <a:latin typeface="+mj-lt"/>
              </a:rPr>
              <a:t>c</a:t>
            </a:r>
            <a:r>
              <a:rPr lang="vi-VN" sz="2800">
                <a:solidFill>
                  <a:schemeClr val="tx1"/>
                </a:solidFill>
              </a:rPr>
              <a:t>(AW) = </a:t>
            </a:r>
            <a:r>
              <a:rPr lang="vi-VN" sz="2800" i="1">
                <a:solidFill>
                  <a:schemeClr val="tx1"/>
                </a:solidFill>
                <a:latin typeface="+mj-lt"/>
              </a:rPr>
              <a:t>i</a:t>
            </a:r>
            <a:r>
              <a:rPr lang="vi-VN" sz="2800">
                <a:solidFill>
                  <a:schemeClr val="tx1"/>
                </a:solidFill>
              </a:rPr>
              <a:t>(</a:t>
            </a:r>
            <a:r>
              <a:rPr lang="vi-VN" sz="2800" i="1">
                <a:solidFill>
                  <a:schemeClr val="tx1"/>
                </a:solidFill>
                <a:latin typeface="+mj-lt"/>
              </a:rPr>
              <a:t>t</a:t>
            </a:r>
            <a:r>
              <a:rPr lang="vi-VN" sz="2800">
                <a:solidFill>
                  <a:schemeClr val="tx1"/>
                </a:solidFill>
              </a:rPr>
              <a:t>(AW)) = </a:t>
            </a:r>
            <a:r>
              <a:rPr lang="vi-VN" sz="2800" i="1">
                <a:solidFill>
                  <a:schemeClr val="tx1"/>
                </a:solidFill>
                <a:latin typeface="+mj-lt"/>
              </a:rPr>
              <a:t>i</a:t>
            </a:r>
            <a:r>
              <a:rPr lang="vi-VN" sz="2800">
                <a:solidFill>
                  <a:schemeClr val="tx1"/>
                </a:solidFill>
                <a:latin typeface="+mn-lt"/>
              </a:rPr>
              <a:t>(1345)</a:t>
            </a:r>
            <a:r>
              <a:rPr lang="vi-VN" sz="2800">
                <a:solidFill>
                  <a:schemeClr val="tx1"/>
                </a:solidFill>
              </a:rPr>
              <a:t> = ACW</a:t>
            </a:r>
          </a:p>
          <a:p>
            <a:pPr marL="0" indent="0" algn="just">
              <a:lnSpc>
                <a:spcPct val="100000"/>
              </a:lnSpc>
              <a:buClrTx/>
              <a:buNone/>
            </a:pPr>
            <a:r>
              <a:rPr lang="vi-VN" sz="2800" i="1">
                <a:solidFill>
                  <a:schemeClr val="tx1"/>
                </a:solidFill>
                <a:latin typeface="+mj-lt"/>
              </a:rPr>
              <a:t>c</a:t>
            </a:r>
            <a:r>
              <a:rPr lang="vi-VN" sz="2800">
                <a:solidFill>
                  <a:schemeClr val="tx1"/>
                </a:solidFill>
              </a:rPr>
              <a:t>(CD) = </a:t>
            </a:r>
            <a:r>
              <a:rPr lang="vi-VN" sz="2800" i="1">
                <a:solidFill>
                  <a:schemeClr val="tx1"/>
                </a:solidFill>
                <a:latin typeface="+mj-lt"/>
              </a:rPr>
              <a:t>i</a:t>
            </a:r>
            <a:r>
              <a:rPr lang="vi-VN" sz="2800">
                <a:solidFill>
                  <a:schemeClr val="tx1"/>
                </a:solidFill>
              </a:rPr>
              <a:t>(</a:t>
            </a:r>
            <a:r>
              <a:rPr lang="vi-VN" sz="2800" i="1">
                <a:solidFill>
                  <a:schemeClr val="tx1"/>
                </a:solidFill>
                <a:latin typeface="+mj-lt"/>
              </a:rPr>
              <a:t>t</a:t>
            </a:r>
            <a:r>
              <a:rPr lang="vi-VN" sz="2800">
                <a:solidFill>
                  <a:schemeClr val="tx1"/>
                </a:solidFill>
              </a:rPr>
              <a:t>(CD)) = </a:t>
            </a:r>
            <a:r>
              <a:rPr lang="vi-VN" sz="2800" i="1">
                <a:solidFill>
                  <a:schemeClr val="tx1"/>
                </a:solidFill>
                <a:latin typeface="+mj-lt"/>
              </a:rPr>
              <a:t>i</a:t>
            </a:r>
            <a:r>
              <a:rPr lang="vi-VN" sz="2800">
                <a:solidFill>
                  <a:schemeClr val="tx1"/>
                </a:solidFill>
              </a:rPr>
              <a:t>(2456) = CD</a:t>
            </a:r>
          </a:p>
          <a:p>
            <a:pPr marL="0" indent="0" algn="just">
              <a:lnSpc>
                <a:spcPct val="100000"/>
              </a:lnSpc>
              <a:buClrTx/>
              <a:buNone/>
            </a:pPr>
            <a:r>
              <a:rPr lang="vi-VN" sz="2800">
                <a:solidFill>
                  <a:schemeClr val="tx1"/>
                </a:solidFill>
              </a:rPr>
              <a:t>Vậy CD là tập phổ biến đóng, </a:t>
            </a:r>
            <a:br>
              <a:rPr lang="vi-VN" sz="2800">
                <a:solidFill>
                  <a:schemeClr val="tx1"/>
                </a:solidFill>
              </a:rPr>
            </a:br>
            <a:r>
              <a:rPr lang="vi-VN" sz="2800">
                <a:solidFill>
                  <a:schemeClr val="tx1"/>
                </a:solidFill>
              </a:rPr>
              <a:t>AW </a:t>
            </a:r>
            <a:r>
              <a:rPr lang="vi-VN" sz="2800" b="1">
                <a:solidFill>
                  <a:schemeClr val="tx1"/>
                </a:solidFill>
              </a:rPr>
              <a:t>không</a:t>
            </a:r>
            <a:r>
              <a:rPr lang="vi-VN" sz="2800">
                <a:solidFill>
                  <a:schemeClr val="tx1"/>
                </a:solidFill>
              </a:rPr>
              <a:t> là tập phổ biến đóng.</a:t>
            </a:r>
            <a:endParaRPr lang="en-US" sz="2800">
              <a:solidFill>
                <a:schemeClr val="tx1"/>
              </a:solidFill>
            </a:endParaRPr>
          </a:p>
        </p:txBody>
      </p:sp>
    </p:spTree>
    <p:extLst>
      <p:ext uri="{BB962C8B-B14F-4D97-AF65-F5344CB8AC3E}">
        <p14:creationId xmlns:p14="http://schemas.microsoft.com/office/powerpoint/2010/main" val="1834912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 </a:t>
            </a:r>
            <a:r>
              <a:rPr lang="en-US" b="1" dirty="0" err="1"/>
              <a:t>Tập</a:t>
            </a:r>
            <a:r>
              <a:rPr lang="en-US" b="1" dirty="0"/>
              <a:t> </a:t>
            </a:r>
            <a:r>
              <a:rPr lang="en-US" b="1" dirty="0" err="1"/>
              <a:t>phổ</a:t>
            </a:r>
            <a:r>
              <a:rPr lang="en-US" b="1" dirty="0"/>
              <a:t> </a:t>
            </a:r>
            <a:r>
              <a:rPr lang="en-US" b="1" dirty="0" err="1"/>
              <a:t>biến</a:t>
            </a:r>
            <a:r>
              <a:rPr lang="en-US" b="1" dirty="0"/>
              <a:t> </a:t>
            </a:r>
            <a:r>
              <a:rPr lang="en-US" b="1" dirty="0" err="1"/>
              <a:t>đóng</a:t>
            </a:r>
            <a:endParaRPr lang="en-US" b="1" dirty="0"/>
          </a:p>
        </p:txBody>
      </p:sp>
      <p:sp>
        <p:nvSpPr>
          <p:cNvPr id="4" name="Date Placeholder 3"/>
          <p:cNvSpPr>
            <a:spLocks noGrp="1"/>
          </p:cNvSpPr>
          <p:nvPr>
            <p:ph type="dt" sz="half" idx="10"/>
          </p:nvPr>
        </p:nvSpPr>
        <p:spPr/>
        <p:txBody>
          <a:bodyPr/>
          <a:lstStyle/>
          <a:p>
            <a:fld id="{8E5DE243-A8A4-4A4B-869C-8FDBC7E4D224}" type="datetime1">
              <a:rPr lang="en-US" smtClean="0"/>
              <a:pPr/>
              <a:t>11/4/2022</a:t>
            </a:fld>
            <a:endParaRPr lang="en-US"/>
          </a:p>
        </p:txBody>
      </p:sp>
      <p:sp>
        <p:nvSpPr>
          <p:cNvPr id="5" name="Footer Placeholder 4"/>
          <p:cNvSpPr>
            <a:spLocks noGrp="1"/>
          </p:cNvSpPr>
          <p:nvPr>
            <p:ph type="ftr" sz="quarter" idx="11"/>
          </p:nvPr>
        </p:nvSpPr>
        <p:spPr/>
        <p:txBody>
          <a:bodyPr/>
          <a:lstStyle/>
          <a:p>
            <a:r>
              <a:rPr lang="en-US" err="1"/>
              <a:t>Bộ</a:t>
            </a:r>
            <a:r>
              <a:rPr lang="en-US"/>
              <a:t> </a:t>
            </a:r>
            <a:r>
              <a:rPr lang="en-US" err="1"/>
              <a:t>môn</a:t>
            </a:r>
            <a:r>
              <a:rPr lang="en-US"/>
              <a:t> </a:t>
            </a:r>
            <a:r>
              <a:rPr lang="en-US" err="1"/>
              <a:t>khoa</a:t>
            </a:r>
            <a:r>
              <a:rPr lang="en-US"/>
              <a:t> </a:t>
            </a:r>
            <a:r>
              <a:rPr lang="en-US" err="1"/>
              <a:t>học</a:t>
            </a:r>
            <a:r>
              <a:rPr lang="en-US"/>
              <a:t> </a:t>
            </a:r>
            <a:r>
              <a:rPr lang="en-US" err="1"/>
              <a:t>máy</a:t>
            </a:r>
            <a:r>
              <a:rPr lang="en-US"/>
              <a:t> </a:t>
            </a:r>
            <a:r>
              <a:rPr lang="en-US" err="1"/>
              <a:t>tính</a:t>
            </a:r>
            <a:endParaRPr lang="en-US"/>
          </a:p>
        </p:txBody>
      </p:sp>
      <p:sp>
        <p:nvSpPr>
          <p:cNvPr id="6" name="Slide Number Placeholder 5"/>
          <p:cNvSpPr>
            <a:spLocks noGrp="1"/>
          </p:cNvSpPr>
          <p:nvPr>
            <p:ph type="sldNum" sz="quarter" idx="12"/>
          </p:nvPr>
        </p:nvSpPr>
        <p:spPr/>
        <p:txBody>
          <a:bodyPr/>
          <a:lstStyle/>
          <a:p>
            <a:fld id="{A5828B6B-8E55-4AAA-B081-195633192144}" type="slidenum">
              <a:rPr lang="en-US" smtClean="0"/>
              <a:pPr/>
              <a:t>9</a:t>
            </a:fld>
            <a:endParaRPr lang="en-US"/>
          </a:p>
        </p:txBody>
      </p:sp>
      <p:sp>
        <p:nvSpPr>
          <p:cNvPr id="8" name="Content Placeholder 2"/>
          <p:cNvSpPr>
            <a:spLocks noGrp="1"/>
          </p:cNvSpPr>
          <p:nvPr>
            <p:ph idx="1"/>
          </p:nvPr>
        </p:nvSpPr>
        <p:spPr>
          <a:xfrm>
            <a:off x="822960" y="1845733"/>
            <a:ext cx="7761482" cy="1457025"/>
          </a:xfrm>
        </p:spPr>
        <p:txBody>
          <a:bodyPr>
            <a:noAutofit/>
          </a:bodyPr>
          <a:lstStyle/>
          <a:p>
            <a:pPr algn="just">
              <a:lnSpc>
                <a:spcPct val="100000"/>
              </a:lnSpc>
              <a:buClrTx/>
              <a:buFont typeface="Wingdings" panose="05000000000000000000" pitchFamily="2" charset="2"/>
              <a:buChar char="v"/>
            </a:pPr>
            <a:r>
              <a:rPr lang="vi-VN" sz="2800" dirty="0"/>
              <a:t> Tóm tắt định nghĩa: Tập phổ biến đóng là tập phổ biến mà không có tập nào bao nó có cùng độ phổ biến. </a:t>
            </a:r>
            <a:endParaRPr lang="en-US" sz="2800" dirty="0"/>
          </a:p>
        </p:txBody>
      </p:sp>
      <p:sp>
        <p:nvSpPr>
          <p:cNvPr id="10" name="Content Placeholder 2"/>
          <p:cNvSpPr txBox="1">
            <a:spLocks/>
          </p:cNvSpPr>
          <p:nvPr/>
        </p:nvSpPr>
        <p:spPr>
          <a:xfrm>
            <a:off x="4036612" y="3411130"/>
            <a:ext cx="4684307" cy="270306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00000"/>
              </a:lnSpc>
              <a:buClrTx/>
              <a:buNone/>
            </a:pPr>
            <a:endParaRPr lang="en-US" sz="2800"/>
          </a:p>
        </p:txBody>
      </p:sp>
      <p:sp>
        <p:nvSpPr>
          <p:cNvPr id="3" name="Rectangle 2"/>
          <p:cNvSpPr/>
          <p:nvPr/>
        </p:nvSpPr>
        <p:spPr>
          <a:xfrm>
            <a:off x="2202856" y="3776651"/>
            <a:ext cx="5280613" cy="523220"/>
          </a:xfrm>
          <a:prstGeom prst="rect">
            <a:avLst/>
          </a:prstGeom>
        </p:spPr>
        <p:txBody>
          <a:bodyPr wrap="none">
            <a:spAutoFit/>
          </a:bodyPr>
          <a:lstStyle/>
          <a:p>
            <a:r>
              <a:rPr lang="en-US" sz="2800" i="1" dirty="0">
                <a:latin typeface="Times New Roman" panose="02020603050405020304" pitchFamily="18" charset="0"/>
                <a:cs typeface="Times New Roman" panose="02020603050405020304" pitchFamily="18" charset="0"/>
              </a:rPr>
              <a:t>F</a:t>
            </a:r>
            <a:r>
              <a:rPr lang="en-US" sz="2800" dirty="0">
                <a:latin typeface="Times New Roman" panose="02020603050405020304" pitchFamily="18" charset="0"/>
                <a:cs typeface="Times New Roman" panose="02020603050405020304" pitchFamily="18" charset="0"/>
              </a:rPr>
              <a:t> = {</a:t>
            </a:r>
            <a:r>
              <a:rPr lang="en-US" sz="2800" i="1"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 | </a:t>
            </a:r>
            <a:r>
              <a:rPr lang="en-US" sz="2800" i="1"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 ⊆ </a:t>
            </a:r>
            <a:r>
              <a:rPr lang="en-US" sz="2800" i="1" dirty="0">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và </a:t>
            </a:r>
            <a:r>
              <a:rPr lang="en-US" sz="2800" i="1" dirty="0">
                <a:latin typeface="Times New Roman" panose="02020603050405020304" pitchFamily="18" charset="0"/>
                <a:cs typeface="Times New Roman" panose="02020603050405020304" pitchFamily="18" charset="0"/>
              </a:rPr>
              <a:t>sup</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 ≥ </a:t>
            </a:r>
            <a:r>
              <a:rPr lang="en-US" sz="2800" i="1" dirty="0" err="1">
                <a:latin typeface="Times New Roman" panose="02020603050405020304" pitchFamily="18" charset="0"/>
                <a:cs typeface="Times New Roman" panose="02020603050405020304" pitchFamily="18" charset="0"/>
              </a:rPr>
              <a:t>minsup</a:t>
            </a:r>
            <a:r>
              <a:rPr lang="en-US" sz="2800" dirty="0">
                <a:latin typeface="Times New Roman" panose="02020603050405020304" pitchFamily="18" charset="0"/>
                <a:cs typeface="Times New Roman" panose="02020603050405020304" pitchFamily="18" charset="0"/>
              </a:rPr>
              <a:t>}</a:t>
            </a:r>
          </a:p>
        </p:txBody>
      </p:sp>
      <p:sp>
        <p:nvSpPr>
          <p:cNvPr id="11" name="Content Placeholder 2"/>
          <p:cNvSpPr txBox="1">
            <a:spLocks/>
          </p:cNvSpPr>
          <p:nvPr/>
        </p:nvSpPr>
        <p:spPr>
          <a:xfrm>
            <a:off x="822960" y="3245679"/>
            <a:ext cx="7761482" cy="53261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00000"/>
              </a:lnSpc>
              <a:buClrTx/>
              <a:buNone/>
            </a:pPr>
            <a:r>
              <a:rPr lang="vi-VN" sz="2800">
                <a:solidFill>
                  <a:schemeClr val="tx1"/>
                </a:solidFill>
              </a:rPr>
              <a:t>- Với F là tập hợp gồm tất cả tập phổ biến.</a:t>
            </a:r>
            <a:endParaRPr lang="en-US" sz="2800">
              <a:solidFill>
                <a:schemeClr val="tx1"/>
              </a:solidFill>
            </a:endParaRPr>
          </a:p>
        </p:txBody>
      </p:sp>
      <p:sp>
        <p:nvSpPr>
          <p:cNvPr id="12" name="Content Placeholder 2"/>
          <p:cNvSpPr txBox="1">
            <a:spLocks/>
          </p:cNvSpPr>
          <p:nvPr/>
        </p:nvSpPr>
        <p:spPr>
          <a:xfrm>
            <a:off x="822960" y="4306778"/>
            <a:ext cx="7761482" cy="53261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00000"/>
              </a:lnSpc>
              <a:buClrTx/>
              <a:buNone/>
            </a:pPr>
            <a:r>
              <a:rPr lang="vi-VN" sz="2800" dirty="0">
                <a:solidFill>
                  <a:schemeClr val="tx1"/>
                </a:solidFill>
              </a:rPr>
              <a:t>- Gọi C là tập hợp gồm tất cả tập phổ biến đóng.</a:t>
            </a:r>
            <a:endParaRPr lang="en-US" sz="2800" dirty="0">
              <a:solidFill>
                <a:schemeClr val="tx1"/>
              </a:solidFill>
            </a:endParaRPr>
          </a:p>
        </p:txBody>
      </p:sp>
      <mc:AlternateContent xmlns:mc="http://schemas.openxmlformats.org/markup-compatibility/2006" xmlns:a14="http://schemas.microsoft.com/office/drawing/2010/main">
        <mc:Choice Requires="a14">
          <p:sp>
            <p:nvSpPr>
              <p:cNvPr id="13" name="Rectangle 12"/>
              <p:cNvSpPr/>
              <p:nvPr/>
            </p:nvSpPr>
            <p:spPr>
              <a:xfrm>
                <a:off x="793146" y="4943707"/>
                <a:ext cx="7831311" cy="523220"/>
              </a:xfrm>
              <a:prstGeom prst="rect">
                <a:avLst/>
              </a:prstGeom>
            </p:spPr>
            <p:txBody>
              <a:bodyPr wrap="none">
                <a:spAutoFit/>
              </a:bodyPr>
              <a:lstStyle/>
              <a:p>
                <a14:m>
                  <m:oMath xmlns:m="http://schemas.openxmlformats.org/officeDocument/2006/math">
                    <m:r>
                      <a:rPr lang="vi-VN" sz="2800" b="0" i="1" smtClean="0">
                        <a:solidFill>
                          <a:srgbClr val="FF0000"/>
                        </a:solidFill>
                        <a:latin typeface="Cambria Math" panose="02040503050406030204" pitchFamily="18" charset="0"/>
                        <a:ea typeface="Cambria Math" panose="02040503050406030204" pitchFamily="18" charset="0"/>
                      </a:rPr>
                      <m:t>⇒ </m:t>
                    </m:r>
                  </m:oMath>
                </a14:m>
                <a:r>
                  <a:rPr lang="vi-VN" sz="2800" i="1" dirty="0">
                    <a:solidFill>
                      <a:srgbClr val="FF0000"/>
                    </a:solidFill>
                    <a:latin typeface="+mj-lt"/>
                    <a:cs typeface="Times New Roman" panose="02020603050405020304" pitchFamily="18" charset="0"/>
                  </a:rPr>
                  <a:t>C</a:t>
                </a:r>
                <a:r>
                  <a:rPr lang="en-US" sz="2800" dirty="0">
                    <a:solidFill>
                      <a:srgbClr val="FF0000"/>
                    </a:solidFill>
                    <a:latin typeface="+mj-lt"/>
                    <a:cs typeface="Times New Roman" panose="02020603050405020304" pitchFamily="18" charset="0"/>
                  </a:rPr>
                  <a:t> </a:t>
                </a:r>
                <a:r>
                  <a:rPr lang="en-US" sz="2800" dirty="0">
                    <a:solidFill>
                      <a:srgbClr val="FF0000"/>
                    </a:solidFill>
                    <a:latin typeface="+mj-lt"/>
                    <a:ea typeface="Times" panose="020B0500000000000000" pitchFamily="34" charset="0"/>
                    <a:cs typeface="Times" panose="020B0500000000000000" pitchFamily="34" charset="0"/>
                  </a:rPr>
                  <a:t>= </a:t>
                </a:r>
                <a:r>
                  <a:rPr lang="en-US" sz="2800" dirty="0">
                    <a:solidFill>
                      <a:srgbClr val="FF0000"/>
                    </a:solidFill>
                    <a:latin typeface="+mj-lt"/>
                    <a:cs typeface="Times New Roman" panose="02020603050405020304" pitchFamily="18" charset="0"/>
                  </a:rPr>
                  <a:t>{</a:t>
                </a:r>
                <a:r>
                  <a:rPr lang="en-US" sz="2800" i="1" dirty="0">
                    <a:solidFill>
                      <a:srgbClr val="FF0000"/>
                    </a:solidFill>
                    <a:latin typeface="Times New Roman" panose="02020603050405020304" pitchFamily="18" charset="0"/>
                    <a:cs typeface="Times New Roman" panose="02020603050405020304" pitchFamily="18" charset="0"/>
                  </a:rPr>
                  <a:t>X</a:t>
                </a:r>
                <a:r>
                  <a:rPr lang="en-US" sz="2800" dirty="0">
                    <a:solidFill>
                      <a:srgbClr val="FF0000"/>
                    </a:solidFill>
                    <a:latin typeface="+mj-lt"/>
                    <a:cs typeface="Times New Roman" panose="02020603050405020304" pitchFamily="18" charset="0"/>
                  </a:rPr>
                  <a:t> | </a:t>
                </a:r>
                <a:r>
                  <a:rPr lang="en-US" sz="2800" i="1" dirty="0">
                    <a:solidFill>
                      <a:srgbClr val="FF0000"/>
                    </a:solidFill>
                    <a:latin typeface="Times New Roman" panose="02020603050405020304" pitchFamily="18" charset="0"/>
                    <a:cs typeface="Times New Roman" panose="02020603050405020304" pitchFamily="18" charset="0"/>
                  </a:rPr>
                  <a:t>X</a:t>
                </a:r>
                <a:r>
                  <a:rPr lang="en-US" sz="2800" dirty="0">
                    <a:solidFill>
                      <a:srgbClr val="FF0000"/>
                    </a:solidFill>
                    <a:latin typeface="+mj-lt"/>
                    <a:cs typeface="Times New Roman" panose="02020603050405020304" pitchFamily="18" charset="0"/>
                  </a:rPr>
                  <a:t> ∈ </a:t>
                </a:r>
                <a:r>
                  <a:rPr lang="vi-VN" sz="2800" i="1" dirty="0">
                    <a:solidFill>
                      <a:srgbClr val="FF0000"/>
                    </a:solidFill>
                    <a:latin typeface="+mj-lt"/>
                    <a:cs typeface="Times New Roman" panose="02020603050405020304" pitchFamily="18" charset="0"/>
                  </a:rPr>
                  <a:t>F</a:t>
                </a:r>
                <a:r>
                  <a:rPr lang="en-US" sz="2800" dirty="0">
                    <a:solidFill>
                      <a:srgbClr val="FF0000"/>
                    </a:solidFill>
                    <a:latin typeface="+mj-lt"/>
                    <a:cs typeface="Times New Roman" panose="02020603050405020304" pitchFamily="18" charset="0"/>
                  </a:rPr>
                  <a:t> </a:t>
                </a:r>
                <a:r>
                  <a:rPr lang="vi-VN" sz="2800" dirty="0">
                    <a:solidFill>
                      <a:srgbClr val="FF0000"/>
                    </a:solidFill>
                    <a:latin typeface="+mj-lt"/>
                    <a:cs typeface="Times New Roman" panose="02020603050405020304" pitchFamily="18" charset="0"/>
                  </a:rPr>
                  <a:t>và </a:t>
                </a:r>
                <a14:m>
                  <m:oMath xmlns:m="http://schemas.openxmlformats.org/officeDocument/2006/math">
                    <m:r>
                      <a:rPr lang="vi-V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vi-V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𝑌</m:t>
                    </m:r>
                    <m:r>
                      <a:rPr lang="vi-V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vi-V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𝑋</m:t>
                    </m:r>
                    <m:r>
                      <a:rPr lang="vi-V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vi-VN" sz="28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m:t>
                    </m:r>
                    <m:r>
                      <a:rPr lang="vi-VN" sz="2800" b="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à</m:t>
                    </m:r>
                    <m:func>
                      <m:funcPr>
                        <m:ctrlPr>
                          <a:rPr lang="vi-VN"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uncPr>
                      <m:fName>
                        <m:r>
                          <a:rPr lang="vi-V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𝑠𝑢𝑝</m:t>
                        </m:r>
                      </m:fName>
                      <m:e>
                        <m:d>
                          <m:dPr>
                            <m:ctrlPr>
                              <a:rPr lang="vi-VN"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vi-V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𝑋</m:t>
                            </m:r>
                          </m:e>
                        </m:d>
                      </m:e>
                    </m:func>
                    <m:r>
                      <a:rPr lang="vi-V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vi-V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𝑠𝑢𝑝</m:t>
                    </m:r>
                    <m:r>
                      <a:rPr lang="vi-V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vi-V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𝑌</m:t>
                    </m:r>
                    <m:r>
                      <a:rPr lang="vi-V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800" dirty="0">
                    <a:solidFill>
                      <a:srgbClr val="FF0000"/>
                    </a:solidFill>
                    <a:latin typeface="+mj-lt"/>
                    <a:ea typeface="Times" panose="020B0500000000000000" pitchFamily="34" charset="0"/>
                    <a:cs typeface="Times" panose="020B0500000000000000" pitchFamily="34" charset="0"/>
                  </a:rPr>
                  <a:t>}</a:t>
                </a:r>
              </a:p>
            </p:txBody>
          </p:sp>
        </mc:Choice>
        <mc:Fallback xmlns="">
          <p:sp>
            <p:nvSpPr>
              <p:cNvPr id="13" name="Rectangle 12"/>
              <p:cNvSpPr>
                <a:spLocks noRot="1" noChangeAspect="1" noMove="1" noResize="1" noEditPoints="1" noAdjustHandles="1" noChangeArrowheads="1" noChangeShapeType="1" noTextEdit="1"/>
              </p:cNvSpPr>
              <p:nvPr/>
            </p:nvSpPr>
            <p:spPr>
              <a:xfrm>
                <a:off x="793146" y="4943707"/>
                <a:ext cx="7831311" cy="523220"/>
              </a:xfrm>
              <a:prstGeom prst="rect">
                <a:avLst/>
              </a:prstGeom>
              <a:blipFill rotWithShape="0">
                <a:blip r:embed="rId2"/>
                <a:stretch>
                  <a:fillRect t="-15116" b="-32558"/>
                </a:stretch>
              </a:blipFill>
            </p:spPr>
            <p:txBody>
              <a:bodyPr/>
              <a:lstStyle/>
              <a:p>
                <a:r>
                  <a:rPr lang="en-US">
                    <a:noFill/>
                  </a:rPr>
                  <a:t> </a:t>
                </a:r>
              </a:p>
            </p:txBody>
          </p:sp>
        </mc:Fallback>
      </mc:AlternateContent>
      <p:sp>
        <p:nvSpPr>
          <p:cNvPr id="7" name="Rectangle 6"/>
          <p:cNvSpPr/>
          <p:nvPr/>
        </p:nvSpPr>
        <p:spPr>
          <a:xfrm>
            <a:off x="1201003" y="4940490"/>
            <a:ext cx="7181064" cy="5186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092302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3831</TotalTime>
  <Words>5657</Words>
  <Application>Microsoft Office PowerPoint</Application>
  <PresentationFormat>On-screen Show (4:3)</PresentationFormat>
  <Paragraphs>941</Paragraphs>
  <Slides>57</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57</vt:i4>
      </vt:variant>
    </vt:vector>
  </HeadingPairs>
  <TitlesOfParts>
    <vt:vector size="68" baseType="lpstr">
      <vt:lpstr>Arial</vt:lpstr>
      <vt:lpstr>Calibri</vt:lpstr>
      <vt:lpstr>Calibri Light</vt:lpstr>
      <vt:lpstr>Cambria Math</vt:lpstr>
      <vt:lpstr>Symbol</vt:lpstr>
      <vt:lpstr>Times New Roman</vt:lpstr>
      <vt:lpstr>Wingdings</vt:lpstr>
      <vt:lpstr>Retrospect</vt:lpstr>
      <vt:lpstr>Visio.Drawing.11</vt:lpstr>
      <vt:lpstr>Εξίσωση</vt:lpstr>
      <vt:lpstr>Equation</vt:lpstr>
      <vt:lpstr>KHAI THÁC TẬP PHỔ BIẾN (Frequent Itemset Mining)</vt:lpstr>
      <vt:lpstr>Nội dung</vt:lpstr>
      <vt:lpstr>1. Các khái niệm</vt:lpstr>
      <vt:lpstr>1. Các khái niệm</vt:lpstr>
      <vt:lpstr>1.1 Tập phổ biến</vt:lpstr>
      <vt:lpstr>1.2 Tập phổ biến đóng</vt:lpstr>
      <vt:lpstr>1.2 Tập phổ biến đóng</vt:lpstr>
      <vt:lpstr>1.2 Tập phổ biến đóng</vt:lpstr>
      <vt:lpstr>1.2 Tập phổ biến đóng</vt:lpstr>
      <vt:lpstr>1.3 Tập phổ biến tối đại</vt:lpstr>
      <vt:lpstr>1.4 So sánh tập phổ biến</vt:lpstr>
      <vt:lpstr>Tập phổ biến, đóng và tối đại</vt:lpstr>
      <vt:lpstr>2. Khai thác tập phổ biến</vt:lpstr>
      <vt:lpstr>2. Khai thác tập phổ biến</vt:lpstr>
      <vt:lpstr>2. Khai thác tập phổ biến</vt:lpstr>
      <vt:lpstr>2. Khai thác tập phổ biến</vt:lpstr>
      <vt:lpstr>2. Khai thác tập phổ biến</vt:lpstr>
      <vt:lpstr>2. Khai thác tập phổ biến</vt:lpstr>
      <vt:lpstr>2.1 Thuật toán Apriori</vt:lpstr>
      <vt:lpstr>2.1 Thuật toán Apriori</vt:lpstr>
      <vt:lpstr>2.1 Thuật toán Apriori</vt:lpstr>
      <vt:lpstr>2.1 Thuật toán Apriori</vt:lpstr>
      <vt:lpstr>2.2 Thuật toán Eclat</vt:lpstr>
      <vt:lpstr>PowerPoint Presentation</vt:lpstr>
      <vt:lpstr>2.2 Thuật toán Eclat</vt:lpstr>
      <vt:lpstr>PowerPoint Presentation</vt:lpstr>
      <vt:lpstr>PowerPoint Presentation</vt:lpstr>
      <vt:lpstr>3. Khai thác tập phổ biến đóng</vt:lpstr>
      <vt:lpstr>PowerPoint Presentation</vt:lpstr>
      <vt:lpstr>3. Thuật toán Charm</vt:lpstr>
      <vt:lpstr>3. Thuật toán Charm</vt:lpstr>
      <vt:lpstr>PowerPoint Presentation</vt:lpstr>
      <vt:lpstr>PowerPoint Presentation</vt:lpstr>
      <vt:lpstr>PowerPoint Presentation</vt:lpstr>
      <vt:lpstr>PowerPoint Presentation</vt:lpstr>
      <vt:lpstr>PowerPoint Presentation</vt:lpstr>
      <vt:lpstr>PowerPoint Presentation</vt:lpstr>
      <vt:lpstr>4. Khai thác tập phổ biến tối đại</vt:lpstr>
      <vt:lpstr>4. Thuật toán GenMax</vt:lpstr>
      <vt:lpstr>4. Thuật toán GenMax</vt:lpstr>
      <vt:lpstr>4. Thuật toán GenMax</vt:lpstr>
      <vt:lpstr>4. Thuật toán GenMax</vt:lpstr>
      <vt:lpstr>4. Thuật toán GenMax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Nhận xét</vt:lpstr>
      <vt:lpstr>5. Nhận xét</vt:lpstr>
      <vt:lpstr>5. Nhận xét</vt:lpstr>
      <vt:lpstr>5. Nhận xét</vt:lpstr>
      <vt:lpstr>Tài liệu tham khảo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HuuPhuc</dc:creator>
  <cp:lastModifiedBy>Lê Hoài Bắc</cp:lastModifiedBy>
  <cp:revision>713</cp:revision>
  <dcterms:created xsi:type="dcterms:W3CDTF">2014-09-16T05:31:50Z</dcterms:created>
  <dcterms:modified xsi:type="dcterms:W3CDTF">2022-11-04T08:35:09Z</dcterms:modified>
</cp:coreProperties>
</file>