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Arial Bold" charset="1" panose="020B0802020202020204"/>
      <p:regular r:id="rId25"/>
    </p:embeddedFont>
    <p:embeddedFont>
      <p:font typeface="Noto Sans Bold" charset="1" panose="020B08020405040202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0.png" Type="http://schemas.openxmlformats.org/officeDocument/2006/relationships/image"/><Relationship Id="rId3" Target="../media/image51.pn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 Id="rId3" Target="../media/image53.pn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4.png" Type="http://schemas.openxmlformats.org/officeDocument/2006/relationships/image"/><Relationship Id="rId3" Target="../media/image55.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56.png" Type="http://schemas.openxmlformats.org/officeDocument/2006/relationships/image"/><Relationship Id="rId5" Target="../media/image57.svg" Type="http://schemas.openxmlformats.org/officeDocument/2006/relationships/image"/><Relationship Id="rId6" Target="../media/image5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31.png" Type="http://schemas.openxmlformats.org/officeDocument/2006/relationships/image"/><Relationship Id="rId13" Target="../media/image32.svg" Type="http://schemas.openxmlformats.org/officeDocument/2006/relationships/image"/><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5.png" Type="http://schemas.openxmlformats.org/officeDocument/2006/relationships/image"/><Relationship Id="rId5" Target="../media/image36.png" Type="http://schemas.openxmlformats.org/officeDocument/2006/relationships/image"/><Relationship Id="rId6" Target="../media/image3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8.png" Type="http://schemas.openxmlformats.org/officeDocument/2006/relationships/image"/><Relationship Id="rId5" Target="../media/image39.png" Type="http://schemas.openxmlformats.org/officeDocument/2006/relationships/image"/><Relationship Id="rId6" Target="../media/image4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4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4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8173188" y="3642567"/>
            <a:ext cx="8220664" cy="3333529"/>
          </a:xfrm>
          <a:prstGeom prst="rect">
            <a:avLst/>
          </a:prstGeom>
        </p:spPr>
        <p:txBody>
          <a:bodyPr anchor="t" rtlCol="false" tIns="0" lIns="0" bIns="0" rIns="0">
            <a:spAutoFit/>
          </a:bodyPr>
          <a:lstStyle/>
          <a:p>
            <a:pPr algn="l">
              <a:lnSpc>
                <a:spcPts val="8375"/>
              </a:lnSpc>
            </a:pPr>
            <a:r>
              <a:rPr lang="en-US" sz="7478" b="true">
                <a:solidFill>
                  <a:srgbClr val="F27A63"/>
                </a:solidFill>
                <a:latin typeface="Arial Bold"/>
                <a:ea typeface="Arial Bold"/>
                <a:cs typeface="Arial Bold"/>
                <a:sym typeface="Arial Bold"/>
              </a:rPr>
              <a:t>DỰ ĐOÁN NGUY CƠ TRẦM CẢM Ở SINH VIÊN</a:t>
            </a:r>
          </a:p>
        </p:txBody>
      </p:sp>
      <p:sp>
        <p:nvSpPr>
          <p:cNvPr name="TextBox 3" id="3"/>
          <p:cNvSpPr txBox="true"/>
          <p:nvPr/>
        </p:nvSpPr>
        <p:spPr>
          <a:xfrm rot="0">
            <a:off x="8173188" y="904875"/>
            <a:ext cx="8220664" cy="1114399"/>
          </a:xfrm>
          <a:prstGeom prst="rect">
            <a:avLst/>
          </a:prstGeom>
        </p:spPr>
        <p:txBody>
          <a:bodyPr anchor="t" rtlCol="false" tIns="0" lIns="0" bIns="0" rIns="0">
            <a:spAutoFit/>
          </a:bodyPr>
          <a:lstStyle/>
          <a:p>
            <a:pPr algn="l">
              <a:lnSpc>
                <a:spcPts val="4201"/>
              </a:lnSpc>
            </a:pPr>
            <a:r>
              <a:rPr lang="en-US" b="true" sz="3001" spc="159">
                <a:solidFill>
                  <a:srgbClr val="2B4B82"/>
                </a:solidFill>
                <a:latin typeface="Arial Bold"/>
                <a:ea typeface="Arial Bold"/>
                <a:cs typeface="Arial Bold"/>
                <a:sym typeface="Arial Bold"/>
              </a:rPr>
              <a:t>TRƯỜNG ĐẠI HỌC THUỶ LỢI</a:t>
            </a:r>
          </a:p>
          <a:p>
            <a:pPr algn="l">
              <a:lnSpc>
                <a:spcPts val="4201"/>
              </a:lnSpc>
            </a:pPr>
            <a:r>
              <a:rPr lang="en-US" b="true" sz="3001" spc="159">
                <a:solidFill>
                  <a:srgbClr val="2B4B82"/>
                </a:solidFill>
                <a:latin typeface="Arial Bold"/>
                <a:ea typeface="Arial Bold"/>
                <a:cs typeface="Arial Bold"/>
                <a:sym typeface="Arial Bold"/>
              </a:rPr>
              <a:t>KHOA CÔNG NGHỆ THÔNG TIN</a:t>
            </a:r>
          </a:p>
        </p:txBody>
      </p:sp>
      <p:sp>
        <p:nvSpPr>
          <p:cNvPr name="TextBox 4" id="4"/>
          <p:cNvSpPr txBox="true"/>
          <p:nvPr/>
        </p:nvSpPr>
        <p:spPr>
          <a:xfrm rot="0">
            <a:off x="8173188" y="6842746"/>
            <a:ext cx="9086112" cy="647065"/>
          </a:xfrm>
          <a:prstGeom prst="rect">
            <a:avLst/>
          </a:prstGeom>
        </p:spPr>
        <p:txBody>
          <a:bodyPr anchor="t" rtlCol="false" tIns="0" lIns="0" bIns="0" rIns="0">
            <a:spAutoFit/>
          </a:bodyPr>
          <a:lstStyle/>
          <a:p>
            <a:pPr algn="l">
              <a:lnSpc>
                <a:spcPts val="4759"/>
              </a:lnSpc>
            </a:pPr>
            <a:r>
              <a:rPr lang="en-US" sz="3399" b="true">
                <a:solidFill>
                  <a:srgbClr val="2B4B82"/>
                </a:solidFill>
                <a:latin typeface="Arial Bold"/>
                <a:ea typeface="Arial Bold"/>
                <a:cs typeface="Arial Bold"/>
                <a:sym typeface="Arial Bold"/>
              </a:rPr>
              <a:t>Giảng viên hướng dẫn: TS. </a:t>
            </a:r>
            <a:r>
              <a:rPr lang="en-US" sz="3399" b="true">
                <a:solidFill>
                  <a:srgbClr val="2B4B82"/>
                </a:solidFill>
                <a:latin typeface="Arial Bold"/>
                <a:ea typeface="Arial Bold"/>
                <a:cs typeface="Arial Bold"/>
                <a:sym typeface="Arial Bold"/>
              </a:rPr>
              <a:t>Tạ Quang Chiểu</a:t>
            </a:r>
          </a:p>
        </p:txBody>
      </p:sp>
      <p:sp>
        <p:nvSpPr>
          <p:cNvPr name="Freeform 5" id="5"/>
          <p:cNvSpPr/>
          <p:nvPr/>
        </p:nvSpPr>
        <p:spPr>
          <a:xfrm flipH="false" flipV="false" rot="0">
            <a:off x="1182834" y="-1921745"/>
            <a:ext cx="6755642" cy="4114800"/>
          </a:xfrm>
          <a:custGeom>
            <a:avLst/>
            <a:gdLst/>
            <a:ahLst/>
            <a:cxnLst/>
            <a:rect r="r" b="b" t="t" l="l"/>
            <a:pathLst>
              <a:path h="4114800" w="6755642">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303834" y="1790711"/>
            <a:ext cx="1194327" cy="2586142"/>
          </a:xfrm>
          <a:custGeom>
            <a:avLst/>
            <a:gdLst/>
            <a:ahLst/>
            <a:cxnLst/>
            <a:rect r="r" b="b" t="t" l="l"/>
            <a:pathLst>
              <a:path h="2586142" w="1194327">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0">
            <a:off x="2095190" y="2021154"/>
            <a:ext cx="5357753" cy="5591583"/>
          </a:xfrm>
          <a:custGeom>
            <a:avLst/>
            <a:gdLst/>
            <a:ahLst/>
            <a:cxnLst/>
            <a:rect r="r" b="b" t="t" l="l"/>
            <a:pathLst>
              <a:path h="5591583" w="5357753">
                <a:moveTo>
                  <a:pt x="5357753" y="0"/>
                </a:moveTo>
                <a:lnTo>
                  <a:pt x="0" y="0"/>
                </a:lnTo>
                <a:lnTo>
                  <a:pt x="0" y="5591582"/>
                </a:lnTo>
                <a:lnTo>
                  <a:pt x="5357753" y="5591582"/>
                </a:lnTo>
                <a:lnTo>
                  <a:pt x="535775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47148" y="1264426"/>
            <a:ext cx="3144039" cy="2440918"/>
          </a:xfrm>
          <a:custGeom>
            <a:avLst/>
            <a:gdLst/>
            <a:ahLst/>
            <a:cxnLst/>
            <a:rect r="r" b="b" t="t" l="l"/>
            <a:pathLst>
              <a:path h="2440918" w="3144039">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624872" y="5005800"/>
            <a:ext cx="1894295" cy="4252500"/>
          </a:xfrm>
          <a:custGeom>
            <a:avLst/>
            <a:gdLst/>
            <a:ahLst/>
            <a:cxnLst/>
            <a:rect r="r" b="b" t="t" l="l"/>
            <a:pathLst>
              <a:path h="4252500" w="1894295">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4011803" y="7612736"/>
            <a:ext cx="3486358" cy="4114800"/>
          </a:xfrm>
          <a:custGeom>
            <a:avLst/>
            <a:gdLst/>
            <a:ahLst/>
            <a:cxnLst/>
            <a:rect r="r" b="b" t="t" l="l"/>
            <a:pathLst>
              <a:path h="4114800" w="3486358">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0">
            <a:off x="8173188" y="2940064"/>
            <a:ext cx="8220664" cy="580999"/>
          </a:xfrm>
          <a:prstGeom prst="rect">
            <a:avLst/>
          </a:prstGeom>
        </p:spPr>
        <p:txBody>
          <a:bodyPr anchor="t" rtlCol="false" tIns="0" lIns="0" bIns="0" rIns="0">
            <a:spAutoFit/>
          </a:bodyPr>
          <a:lstStyle/>
          <a:p>
            <a:pPr algn="l">
              <a:lnSpc>
                <a:spcPts val="4201"/>
              </a:lnSpc>
            </a:pPr>
            <a:r>
              <a:rPr lang="en-US" sz="3001" b="true">
                <a:solidFill>
                  <a:srgbClr val="8A95A7"/>
                </a:solidFill>
                <a:latin typeface="Arial Bold"/>
                <a:ea typeface="Arial Bold"/>
                <a:cs typeface="Arial Bold"/>
                <a:sym typeface="Arial Bold"/>
              </a:rPr>
              <a:t>HỌC PHẦN HỌC MÁY</a:t>
            </a:r>
          </a:p>
        </p:txBody>
      </p:sp>
      <p:sp>
        <p:nvSpPr>
          <p:cNvPr name="TextBox 12" id="12"/>
          <p:cNvSpPr txBox="true"/>
          <p:nvPr/>
        </p:nvSpPr>
        <p:spPr>
          <a:xfrm rot="0">
            <a:off x="8173188" y="8410601"/>
            <a:ext cx="8220664" cy="580999"/>
          </a:xfrm>
          <a:prstGeom prst="rect">
            <a:avLst/>
          </a:prstGeom>
        </p:spPr>
        <p:txBody>
          <a:bodyPr anchor="t" rtlCol="false" tIns="0" lIns="0" bIns="0" rIns="0">
            <a:spAutoFit/>
          </a:bodyPr>
          <a:lstStyle/>
          <a:p>
            <a:pPr algn="l">
              <a:lnSpc>
                <a:spcPts val="4201"/>
              </a:lnSpc>
            </a:pPr>
            <a:r>
              <a:rPr lang="en-US" b="true" sz="3001" spc="-15">
                <a:solidFill>
                  <a:srgbClr val="2B4B82"/>
                </a:solidFill>
                <a:latin typeface="Arial Bold"/>
                <a:ea typeface="Arial Bold"/>
                <a:cs typeface="Arial Bold"/>
                <a:sym typeface="Arial Bold"/>
              </a:rPr>
              <a:t>BÀI TRÌNH BÀY CỦA NHÓM 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820683" y="2613161"/>
            <a:ext cx="14646634" cy="5748804"/>
          </a:xfrm>
          <a:custGeom>
            <a:avLst/>
            <a:gdLst/>
            <a:ahLst/>
            <a:cxnLst/>
            <a:rect r="r" b="b" t="t" l="l"/>
            <a:pathLst>
              <a:path h="5748804" w="14646634">
                <a:moveTo>
                  <a:pt x="0" y="0"/>
                </a:moveTo>
                <a:lnTo>
                  <a:pt x="14646634" y="0"/>
                </a:lnTo>
                <a:lnTo>
                  <a:pt x="14646634" y="5748804"/>
                </a:lnTo>
                <a:lnTo>
                  <a:pt x="0" y="5748804"/>
                </a:lnTo>
                <a:lnTo>
                  <a:pt x="0" y="0"/>
                </a:lnTo>
                <a:close/>
              </a:path>
            </a:pathLst>
          </a:custGeom>
          <a:blipFill>
            <a:blip r:embed="rId2"/>
            <a:stretch>
              <a:fillRect l="0" t="0" r="0" b="0"/>
            </a:stretch>
          </a:blipFill>
        </p:spPr>
      </p:sp>
      <p:sp>
        <p:nvSpPr>
          <p:cNvPr name="TextBox 3" id="3"/>
          <p:cNvSpPr txBox="true"/>
          <p:nvPr/>
        </p:nvSpPr>
        <p:spPr>
          <a:xfrm rot="0">
            <a:off x="1028700" y="739734"/>
            <a:ext cx="482388" cy="871096"/>
          </a:xfrm>
          <a:prstGeom prst="rect">
            <a:avLst/>
          </a:prstGeom>
        </p:spPr>
        <p:txBody>
          <a:bodyPr anchor="t" rtlCol="false" tIns="0" lIns="0" bIns="0" rIns="0">
            <a:spAutoFit/>
          </a:bodyPr>
          <a:lstStyle/>
          <a:p>
            <a:pPr algn="just">
              <a:lnSpc>
                <a:spcPts val="7111"/>
              </a:lnSpc>
            </a:pPr>
            <a:r>
              <a:rPr lang="en-US" sz="5079" b="true">
                <a:solidFill>
                  <a:srgbClr val="60BFC1"/>
                </a:solidFill>
                <a:latin typeface="Noto Sans Bold"/>
                <a:ea typeface="Noto Sans Bold"/>
                <a:cs typeface="Noto Sans Bold"/>
                <a:sym typeface="Noto Sans Bold"/>
              </a:rPr>
              <a:t>3</a:t>
            </a:r>
          </a:p>
        </p:txBody>
      </p:sp>
      <p:sp>
        <p:nvSpPr>
          <p:cNvPr name="TextBox 4" id="4"/>
          <p:cNvSpPr txBox="true"/>
          <p:nvPr/>
        </p:nvSpPr>
        <p:spPr>
          <a:xfrm rot="0">
            <a:off x="2125170" y="862528"/>
            <a:ext cx="7962883" cy="748301"/>
          </a:xfrm>
          <a:prstGeom prst="rect">
            <a:avLst/>
          </a:prstGeom>
        </p:spPr>
        <p:txBody>
          <a:bodyPr anchor="t" rtlCol="false" tIns="0" lIns="0" bIns="0" rIns="0">
            <a:spAutoFit/>
          </a:bodyPr>
          <a:lstStyle/>
          <a:p>
            <a:pPr algn="l">
              <a:lnSpc>
                <a:spcPts val="5480"/>
              </a:lnSpc>
            </a:pPr>
            <a:r>
              <a:rPr lang="en-US" sz="3914" b="true">
                <a:solidFill>
                  <a:srgbClr val="2B4B82"/>
                </a:solidFill>
                <a:latin typeface="Arial Bold"/>
                <a:ea typeface="Arial Bold"/>
                <a:cs typeface="Arial Bold"/>
                <a:sym typeface="Arial Bold"/>
              </a:rPr>
              <a:t>Thực hiện và đánh giá mô hình</a:t>
            </a:r>
          </a:p>
        </p:txBody>
      </p:sp>
      <p:sp>
        <p:nvSpPr>
          <p:cNvPr name="TextBox 5" id="5"/>
          <p:cNvSpPr txBox="true"/>
          <p:nvPr/>
        </p:nvSpPr>
        <p:spPr>
          <a:xfrm rot="0">
            <a:off x="1028700" y="1786145"/>
            <a:ext cx="9442326" cy="695668"/>
          </a:xfrm>
          <a:prstGeom prst="rect">
            <a:avLst/>
          </a:prstGeom>
        </p:spPr>
        <p:txBody>
          <a:bodyPr anchor="t" rtlCol="false" tIns="0" lIns="0" bIns="0" rIns="0">
            <a:spAutoFit/>
          </a:bodyPr>
          <a:lstStyle/>
          <a:p>
            <a:pPr algn="l">
              <a:lnSpc>
                <a:spcPts val="4877"/>
              </a:lnSpc>
            </a:pPr>
            <a:r>
              <a:rPr lang="en-US" sz="4064" b="true">
                <a:solidFill>
                  <a:srgbClr val="FE8B8B"/>
                </a:solidFill>
                <a:latin typeface="Arial Bold"/>
                <a:ea typeface="Arial Bold"/>
                <a:cs typeface="Arial Bold"/>
                <a:sym typeface="Arial Bold"/>
              </a:rPr>
              <a:t>Dữ liệu và tiền xử lý dữ liệu</a:t>
            </a:r>
          </a:p>
        </p:txBody>
      </p:sp>
      <p:sp>
        <p:nvSpPr>
          <p:cNvPr name="TextBox 6" id="6"/>
          <p:cNvSpPr txBox="true"/>
          <p:nvPr/>
        </p:nvSpPr>
        <p:spPr>
          <a:xfrm rot="0">
            <a:off x="2229340" y="8656863"/>
            <a:ext cx="13829320" cy="481101"/>
          </a:xfrm>
          <a:prstGeom prst="rect">
            <a:avLst/>
          </a:prstGeom>
        </p:spPr>
        <p:txBody>
          <a:bodyPr anchor="t" rtlCol="false" tIns="0" lIns="0" bIns="0" rIns="0">
            <a:spAutoFit/>
          </a:bodyPr>
          <a:lstStyle/>
          <a:p>
            <a:pPr algn="l">
              <a:lnSpc>
                <a:spcPts val="3338"/>
              </a:lnSpc>
            </a:pPr>
            <a:r>
              <a:rPr lang="en-US" sz="2781" b="true">
                <a:solidFill>
                  <a:srgbClr val="2B4B82"/>
                </a:solidFill>
                <a:latin typeface="Arial Bold"/>
                <a:ea typeface="Arial Bold"/>
                <a:cs typeface="Arial Bold"/>
                <a:sym typeface="Arial Bold"/>
              </a:rPr>
              <a:t>Dataset “Student Depression” được lấy trên Kaggle, gồm 27901 hàng và 18 cột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739973" y="3362083"/>
            <a:ext cx="16808053" cy="5630698"/>
          </a:xfrm>
          <a:custGeom>
            <a:avLst/>
            <a:gdLst/>
            <a:ahLst/>
            <a:cxnLst/>
            <a:rect r="r" b="b" t="t" l="l"/>
            <a:pathLst>
              <a:path h="5630698" w="16808053">
                <a:moveTo>
                  <a:pt x="0" y="0"/>
                </a:moveTo>
                <a:lnTo>
                  <a:pt x="16808054" y="0"/>
                </a:lnTo>
                <a:lnTo>
                  <a:pt x="16808054" y="5630698"/>
                </a:lnTo>
                <a:lnTo>
                  <a:pt x="0" y="5630698"/>
                </a:lnTo>
                <a:lnTo>
                  <a:pt x="0" y="0"/>
                </a:lnTo>
                <a:close/>
              </a:path>
            </a:pathLst>
          </a:custGeom>
          <a:blipFill>
            <a:blip r:embed="rId2"/>
            <a:stretch>
              <a:fillRect l="0" t="0" r="0" b="0"/>
            </a:stretch>
          </a:blipFill>
        </p:spPr>
      </p:sp>
      <p:sp>
        <p:nvSpPr>
          <p:cNvPr name="TextBox 3" id="3"/>
          <p:cNvSpPr txBox="true"/>
          <p:nvPr/>
        </p:nvSpPr>
        <p:spPr>
          <a:xfrm rot="0">
            <a:off x="1028700" y="739734"/>
            <a:ext cx="482388" cy="871096"/>
          </a:xfrm>
          <a:prstGeom prst="rect">
            <a:avLst/>
          </a:prstGeom>
        </p:spPr>
        <p:txBody>
          <a:bodyPr anchor="t" rtlCol="false" tIns="0" lIns="0" bIns="0" rIns="0">
            <a:spAutoFit/>
          </a:bodyPr>
          <a:lstStyle/>
          <a:p>
            <a:pPr algn="just">
              <a:lnSpc>
                <a:spcPts val="7111"/>
              </a:lnSpc>
            </a:pPr>
            <a:r>
              <a:rPr lang="en-US" sz="5079" b="true">
                <a:solidFill>
                  <a:srgbClr val="60BFC1"/>
                </a:solidFill>
                <a:latin typeface="Noto Sans Bold"/>
                <a:ea typeface="Noto Sans Bold"/>
                <a:cs typeface="Noto Sans Bold"/>
                <a:sym typeface="Noto Sans Bold"/>
              </a:rPr>
              <a:t>3</a:t>
            </a:r>
          </a:p>
        </p:txBody>
      </p:sp>
      <p:sp>
        <p:nvSpPr>
          <p:cNvPr name="TextBox 4" id="4"/>
          <p:cNvSpPr txBox="true"/>
          <p:nvPr/>
        </p:nvSpPr>
        <p:spPr>
          <a:xfrm rot="0">
            <a:off x="2125170" y="862528"/>
            <a:ext cx="7962883" cy="748301"/>
          </a:xfrm>
          <a:prstGeom prst="rect">
            <a:avLst/>
          </a:prstGeom>
        </p:spPr>
        <p:txBody>
          <a:bodyPr anchor="t" rtlCol="false" tIns="0" lIns="0" bIns="0" rIns="0">
            <a:spAutoFit/>
          </a:bodyPr>
          <a:lstStyle/>
          <a:p>
            <a:pPr algn="l">
              <a:lnSpc>
                <a:spcPts val="5480"/>
              </a:lnSpc>
            </a:pPr>
            <a:r>
              <a:rPr lang="en-US" sz="3914" b="true">
                <a:solidFill>
                  <a:srgbClr val="2B4B82"/>
                </a:solidFill>
                <a:latin typeface="Arial Bold"/>
                <a:ea typeface="Arial Bold"/>
                <a:cs typeface="Arial Bold"/>
                <a:sym typeface="Arial Bold"/>
              </a:rPr>
              <a:t>Thực hiện và đánh giá mô hình</a:t>
            </a:r>
          </a:p>
        </p:txBody>
      </p:sp>
      <p:sp>
        <p:nvSpPr>
          <p:cNvPr name="TextBox 5" id="5"/>
          <p:cNvSpPr txBox="true"/>
          <p:nvPr/>
        </p:nvSpPr>
        <p:spPr>
          <a:xfrm rot="0">
            <a:off x="1028700" y="1786145"/>
            <a:ext cx="9442326" cy="695668"/>
          </a:xfrm>
          <a:prstGeom prst="rect">
            <a:avLst/>
          </a:prstGeom>
        </p:spPr>
        <p:txBody>
          <a:bodyPr anchor="t" rtlCol="false" tIns="0" lIns="0" bIns="0" rIns="0">
            <a:spAutoFit/>
          </a:bodyPr>
          <a:lstStyle/>
          <a:p>
            <a:pPr algn="l">
              <a:lnSpc>
                <a:spcPts val="4877"/>
              </a:lnSpc>
            </a:pPr>
            <a:r>
              <a:rPr lang="en-US" sz="4064" b="true">
                <a:solidFill>
                  <a:srgbClr val="FE8B8B"/>
                </a:solidFill>
                <a:latin typeface="Arial Bold"/>
                <a:ea typeface="Arial Bold"/>
                <a:cs typeface="Arial Bold"/>
                <a:sym typeface="Arial Bold"/>
              </a:rPr>
              <a:t>Dữ liệu và tiền xử lý dữ liệu</a:t>
            </a:r>
          </a:p>
        </p:txBody>
      </p:sp>
      <p:sp>
        <p:nvSpPr>
          <p:cNvPr name="TextBox 6" id="6"/>
          <p:cNvSpPr txBox="true"/>
          <p:nvPr/>
        </p:nvSpPr>
        <p:spPr>
          <a:xfrm rot="0">
            <a:off x="2229340" y="2760684"/>
            <a:ext cx="13829320" cy="476250"/>
          </a:xfrm>
          <a:prstGeom prst="rect">
            <a:avLst/>
          </a:prstGeom>
        </p:spPr>
        <p:txBody>
          <a:bodyPr anchor="t" rtlCol="false" tIns="0" lIns="0" bIns="0" rIns="0">
            <a:spAutoFit/>
          </a:bodyPr>
          <a:lstStyle/>
          <a:p>
            <a:pPr algn="ctr">
              <a:lnSpc>
                <a:spcPts val="3338"/>
              </a:lnSpc>
            </a:pPr>
            <a:r>
              <a:rPr lang="en-US" b="true" sz="2781">
                <a:solidFill>
                  <a:srgbClr val="2B4B82"/>
                </a:solidFill>
                <a:latin typeface="Arial Bold"/>
                <a:ea typeface="Arial Bold"/>
                <a:cs typeface="Arial Bold"/>
                <a:sym typeface="Arial Bold"/>
              </a:rPr>
              <a:t>Dữ liệu sau khi tiền xử lý</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681040" y="2607071"/>
            <a:ext cx="16925920" cy="6985607"/>
          </a:xfrm>
          <a:custGeom>
            <a:avLst/>
            <a:gdLst/>
            <a:ahLst/>
            <a:cxnLst/>
            <a:rect r="r" b="b" t="t" l="l"/>
            <a:pathLst>
              <a:path h="6985607" w="16925920">
                <a:moveTo>
                  <a:pt x="0" y="0"/>
                </a:moveTo>
                <a:lnTo>
                  <a:pt x="16925920" y="0"/>
                </a:lnTo>
                <a:lnTo>
                  <a:pt x="16925920" y="6985607"/>
                </a:lnTo>
                <a:lnTo>
                  <a:pt x="0" y="6985607"/>
                </a:lnTo>
                <a:lnTo>
                  <a:pt x="0" y="0"/>
                </a:lnTo>
                <a:close/>
              </a:path>
            </a:pathLst>
          </a:custGeom>
          <a:blipFill>
            <a:blip r:embed="rId2"/>
            <a:stretch>
              <a:fillRect l="0" t="-125" r="0" b="-125"/>
            </a:stretch>
          </a:blipFill>
        </p:spPr>
      </p:sp>
      <p:sp>
        <p:nvSpPr>
          <p:cNvPr name="TextBox 3" id="3"/>
          <p:cNvSpPr txBox="true"/>
          <p:nvPr/>
        </p:nvSpPr>
        <p:spPr>
          <a:xfrm rot="0">
            <a:off x="1028700" y="739734"/>
            <a:ext cx="482388" cy="871096"/>
          </a:xfrm>
          <a:prstGeom prst="rect">
            <a:avLst/>
          </a:prstGeom>
        </p:spPr>
        <p:txBody>
          <a:bodyPr anchor="t" rtlCol="false" tIns="0" lIns="0" bIns="0" rIns="0">
            <a:spAutoFit/>
          </a:bodyPr>
          <a:lstStyle/>
          <a:p>
            <a:pPr algn="just">
              <a:lnSpc>
                <a:spcPts val="7111"/>
              </a:lnSpc>
            </a:pPr>
            <a:r>
              <a:rPr lang="en-US" sz="5079" b="true">
                <a:solidFill>
                  <a:srgbClr val="60BFC1"/>
                </a:solidFill>
                <a:latin typeface="Noto Sans Bold"/>
                <a:ea typeface="Noto Sans Bold"/>
                <a:cs typeface="Noto Sans Bold"/>
                <a:sym typeface="Noto Sans Bold"/>
              </a:rPr>
              <a:t>3</a:t>
            </a:r>
          </a:p>
        </p:txBody>
      </p:sp>
      <p:sp>
        <p:nvSpPr>
          <p:cNvPr name="TextBox 4" id="4"/>
          <p:cNvSpPr txBox="true"/>
          <p:nvPr/>
        </p:nvSpPr>
        <p:spPr>
          <a:xfrm rot="0">
            <a:off x="2125170" y="862528"/>
            <a:ext cx="7962883" cy="748301"/>
          </a:xfrm>
          <a:prstGeom prst="rect">
            <a:avLst/>
          </a:prstGeom>
        </p:spPr>
        <p:txBody>
          <a:bodyPr anchor="t" rtlCol="false" tIns="0" lIns="0" bIns="0" rIns="0">
            <a:spAutoFit/>
          </a:bodyPr>
          <a:lstStyle/>
          <a:p>
            <a:pPr algn="l">
              <a:lnSpc>
                <a:spcPts val="5480"/>
              </a:lnSpc>
            </a:pPr>
            <a:r>
              <a:rPr lang="en-US" sz="3914" b="true">
                <a:solidFill>
                  <a:srgbClr val="2B4B82"/>
                </a:solidFill>
                <a:latin typeface="Arial Bold"/>
                <a:ea typeface="Arial Bold"/>
                <a:cs typeface="Arial Bold"/>
                <a:sym typeface="Arial Bold"/>
              </a:rPr>
              <a:t>Thực hiện và đánh giá mô hình</a:t>
            </a:r>
          </a:p>
        </p:txBody>
      </p:sp>
      <p:sp>
        <p:nvSpPr>
          <p:cNvPr name="TextBox 5" id="5"/>
          <p:cNvSpPr txBox="true"/>
          <p:nvPr/>
        </p:nvSpPr>
        <p:spPr>
          <a:xfrm rot="0">
            <a:off x="1028700" y="1786145"/>
            <a:ext cx="9442326" cy="695668"/>
          </a:xfrm>
          <a:prstGeom prst="rect">
            <a:avLst/>
          </a:prstGeom>
        </p:spPr>
        <p:txBody>
          <a:bodyPr anchor="t" rtlCol="false" tIns="0" lIns="0" bIns="0" rIns="0">
            <a:spAutoFit/>
          </a:bodyPr>
          <a:lstStyle/>
          <a:p>
            <a:pPr algn="l">
              <a:lnSpc>
                <a:spcPts val="4877"/>
              </a:lnSpc>
            </a:pPr>
            <a:r>
              <a:rPr lang="en-US" sz="4064" b="true">
                <a:solidFill>
                  <a:srgbClr val="FE8B8B"/>
                </a:solidFill>
                <a:latin typeface="Arial Bold"/>
                <a:ea typeface="Arial Bold"/>
                <a:cs typeface="Arial Bold"/>
                <a:sym typeface="Arial Bold"/>
              </a:rPr>
              <a:t>Lựa chọn mô hình dự đoán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2766689" y="2587249"/>
            <a:ext cx="12754622" cy="7359116"/>
          </a:xfrm>
          <a:custGeom>
            <a:avLst/>
            <a:gdLst/>
            <a:ahLst/>
            <a:cxnLst/>
            <a:rect r="r" b="b" t="t" l="l"/>
            <a:pathLst>
              <a:path h="7359116" w="12754622">
                <a:moveTo>
                  <a:pt x="0" y="0"/>
                </a:moveTo>
                <a:lnTo>
                  <a:pt x="12754622" y="0"/>
                </a:lnTo>
                <a:lnTo>
                  <a:pt x="12754622" y="7359117"/>
                </a:lnTo>
                <a:lnTo>
                  <a:pt x="0" y="7359117"/>
                </a:lnTo>
                <a:lnTo>
                  <a:pt x="0" y="0"/>
                </a:lnTo>
                <a:close/>
              </a:path>
            </a:pathLst>
          </a:custGeom>
          <a:blipFill>
            <a:blip r:embed="rId2"/>
            <a:stretch>
              <a:fillRect l="0" t="0" r="0" b="0"/>
            </a:stretch>
          </a:blipFill>
        </p:spPr>
      </p:sp>
      <p:sp>
        <p:nvSpPr>
          <p:cNvPr name="TextBox 3" id="3"/>
          <p:cNvSpPr txBox="true"/>
          <p:nvPr/>
        </p:nvSpPr>
        <p:spPr>
          <a:xfrm rot="0">
            <a:off x="1009650" y="1786145"/>
            <a:ext cx="9442326" cy="695668"/>
          </a:xfrm>
          <a:prstGeom prst="rect">
            <a:avLst/>
          </a:prstGeom>
        </p:spPr>
        <p:txBody>
          <a:bodyPr anchor="t" rtlCol="false" tIns="0" lIns="0" bIns="0" rIns="0">
            <a:spAutoFit/>
          </a:bodyPr>
          <a:lstStyle/>
          <a:p>
            <a:pPr algn="l">
              <a:lnSpc>
                <a:spcPts val="4877"/>
              </a:lnSpc>
            </a:pPr>
            <a:r>
              <a:rPr lang="en-US" sz="4064" b="true">
                <a:solidFill>
                  <a:srgbClr val="FE8B8B"/>
                </a:solidFill>
                <a:latin typeface="Arial Bold"/>
                <a:ea typeface="Arial Bold"/>
                <a:cs typeface="Arial Bold"/>
                <a:sym typeface="Arial Bold"/>
              </a:rPr>
              <a:t>Lựa chọn mô hình dự đoán</a:t>
            </a:r>
          </a:p>
        </p:txBody>
      </p:sp>
      <p:sp>
        <p:nvSpPr>
          <p:cNvPr name="TextBox 4" id="4"/>
          <p:cNvSpPr txBox="true"/>
          <p:nvPr/>
        </p:nvSpPr>
        <p:spPr>
          <a:xfrm rot="0">
            <a:off x="1028700" y="739734"/>
            <a:ext cx="482388" cy="871096"/>
          </a:xfrm>
          <a:prstGeom prst="rect">
            <a:avLst/>
          </a:prstGeom>
        </p:spPr>
        <p:txBody>
          <a:bodyPr anchor="t" rtlCol="false" tIns="0" lIns="0" bIns="0" rIns="0">
            <a:spAutoFit/>
          </a:bodyPr>
          <a:lstStyle/>
          <a:p>
            <a:pPr algn="just">
              <a:lnSpc>
                <a:spcPts val="7111"/>
              </a:lnSpc>
            </a:pPr>
            <a:r>
              <a:rPr lang="en-US" sz="5079" b="true">
                <a:solidFill>
                  <a:srgbClr val="60BFC1"/>
                </a:solidFill>
                <a:latin typeface="Noto Sans Bold"/>
                <a:ea typeface="Noto Sans Bold"/>
                <a:cs typeface="Noto Sans Bold"/>
                <a:sym typeface="Noto Sans Bold"/>
              </a:rPr>
              <a:t>3</a:t>
            </a:r>
          </a:p>
        </p:txBody>
      </p:sp>
      <p:sp>
        <p:nvSpPr>
          <p:cNvPr name="TextBox 5" id="5"/>
          <p:cNvSpPr txBox="true"/>
          <p:nvPr/>
        </p:nvSpPr>
        <p:spPr>
          <a:xfrm rot="0">
            <a:off x="2125170" y="862528"/>
            <a:ext cx="7962883" cy="748301"/>
          </a:xfrm>
          <a:prstGeom prst="rect">
            <a:avLst/>
          </a:prstGeom>
        </p:spPr>
        <p:txBody>
          <a:bodyPr anchor="t" rtlCol="false" tIns="0" lIns="0" bIns="0" rIns="0">
            <a:spAutoFit/>
          </a:bodyPr>
          <a:lstStyle/>
          <a:p>
            <a:pPr algn="l">
              <a:lnSpc>
                <a:spcPts val="5480"/>
              </a:lnSpc>
            </a:pPr>
            <a:r>
              <a:rPr lang="en-US" sz="3914" b="true">
                <a:solidFill>
                  <a:srgbClr val="2B4B82"/>
                </a:solidFill>
                <a:latin typeface="Arial Bold"/>
                <a:ea typeface="Arial Bold"/>
                <a:cs typeface="Arial Bold"/>
                <a:sym typeface="Arial Bold"/>
              </a:rPr>
              <a:t>Thực hiện và đánh giá mô hình</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0144209" y="2555525"/>
            <a:ext cx="6406997" cy="5725420"/>
          </a:xfrm>
          <a:custGeom>
            <a:avLst/>
            <a:gdLst/>
            <a:ahLst/>
            <a:cxnLst/>
            <a:rect r="r" b="b" t="t" l="l"/>
            <a:pathLst>
              <a:path h="5725420" w="6406997">
                <a:moveTo>
                  <a:pt x="0" y="0"/>
                </a:moveTo>
                <a:lnTo>
                  <a:pt x="6406997" y="0"/>
                </a:lnTo>
                <a:lnTo>
                  <a:pt x="6406997" y="5725421"/>
                </a:lnTo>
                <a:lnTo>
                  <a:pt x="0" y="5725421"/>
                </a:lnTo>
                <a:lnTo>
                  <a:pt x="0" y="0"/>
                </a:lnTo>
                <a:close/>
              </a:path>
            </a:pathLst>
          </a:custGeom>
          <a:blipFill>
            <a:blip r:embed="rId2"/>
            <a:stretch>
              <a:fillRect l="-15550" t="0" r="-18213" b="0"/>
            </a:stretch>
          </a:blipFill>
        </p:spPr>
      </p:sp>
      <p:sp>
        <p:nvSpPr>
          <p:cNvPr name="TextBox 3" id="3"/>
          <p:cNvSpPr txBox="true"/>
          <p:nvPr/>
        </p:nvSpPr>
        <p:spPr>
          <a:xfrm rot="0">
            <a:off x="1459291" y="3527840"/>
            <a:ext cx="8543044" cy="3647440"/>
          </a:xfrm>
          <a:prstGeom prst="rect">
            <a:avLst/>
          </a:prstGeom>
        </p:spPr>
        <p:txBody>
          <a:bodyPr anchor="t" rtlCol="false" tIns="0" lIns="0" bIns="0" rIns="0">
            <a:spAutoFit/>
          </a:bodyPr>
          <a:lstStyle/>
          <a:p>
            <a:pPr algn="l">
              <a:lnSpc>
                <a:spcPts val="4759"/>
              </a:lnSpc>
              <a:spcBef>
                <a:spcPct val="0"/>
              </a:spcBef>
            </a:pPr>
            <a:r>
              <a:rPr lang="en-US" b="true" sz="3399">
                <a:solidFill>
                  <a:srgbClr val="2B4B82"/>
                </a:solidFill>
                <a:latin typeface="Arial Bold"/>
                <a:ea typeface="Arial Bold"/>
                <a:cs typeface="Arial Bold"/>
                <a:sym typeface="Arial Bold"/>
              </a:rPr>
              <a:t>Hồi quy logistic (Logistic Regression): Có độ chính xác ổn định và cao nhất trong tất cả các tỷ lệ dữ liệu. Điều này cho thấy bài toán có thể được giải quyết hiệu quả bằng mô hình tuyến tính và hồi quy logistic là một lựa chọn phù hợp. </a:t>
            </a:r>
          </a:p>
        </p:txBody>
      </p:sp>
      <p:sp>
        <p:nvSpPr>
          <p:cNvPr name="TextBox 4" id="4"/>
          <p:cNvSpPr txBox="true"/>
          <p:nvPr/>
        </p:nvSpPr>
        <p:spPr>
          <a:xfrm rot="0">
            <a:off x="1009650" y="1786145"/>
            <a:ext cx="9442326" cy="695668"/>
          </a:xfrm>
          <a:prstGeom prst="rect">
            <a:avLst/>
          </a:prstGeom>
        </p:spPr>
        <p:txBody>
          <a:bodyPr anchor="t" rtlCol="false" tIns="0" lIns="0" bIns="0" rIns="0">
            <a:spAutoFit/>
          </a:bodyPr>
          <a:lstStyle/>
          <a:p>
            <a:pPr algn="l">
              <a:lnSpc>
                <a:spcPts val="4877"/>
              </a:lnSpc>
            </a:pPr>
            <a:r>
              <a:rPr lang="en-US" sz="4064" b="true">
                <a:solidFill>
                  <a:srgbClr val="FE8B8B"/>
                </a:solidFill>
                <a:latin typeface="Arial Bold"/>
                <a:ea typeface="Arial Bold"/>
                <a:cs typeface="Arial Bold"/>
                <a:sym typeface="Arial Bold"/>
              </a:rPr>
              <a:t>Lựa chọn mô hình dự đoán</a:t>
            </a:r>
          </a:p>
        </p:txBody>
      </p:sp>
      <p:sp>
        <p:nvSpPr>
          <p:cNvPr name="TextBox 5" id="5"/>
          <p:cNvSpPr txBox="true"/>
          <p:nvPr/>
        </p:nvSpPr>
        <p:spPr>
          <a:xfrm rot="0">
            <a:off x="1028700" y="739734"/>
            <a:ext cx="482388" cy="871096"/>
          </a:xfrm>
          <a:prstGeom prst="rect">
            <a:avLst/>
          </a:prstGeom>
        </p:spPr>
        <p:txBody>
          <a:bodyPr anchor="t" rtlCol="false" tIns="0" lIns="0" bIns="0" rIns="0">
            <a:spAutoFit/>
          </a:bodyPr>
          <a:lstStyle/>
          <a:p>
            <a:pPr algn="just">
              <a:lnSpc>
                <a:spcPts val="7111"/>
              </a:lnSpc>
            </a:pPr>
            <a:r>
              <a:rPr lang="en-US" sz="5079" b="true">
                <a:solidFill>
                  <a:srgbClr val="60BFC1"/>
                </a:solidFill>
                <a:latin typeface="Noto Sans Bold"/>
                <a:ea typeface="Noto Sans Bold"/>
                <a:cs typeface="Noto Sans Bold"/>
                <a:sym typeface="Noto Sans Bold"/>
              </a:rPr>
              <a:t>3</a:t>
            </a:r>
          </a:p>
        </p:txBody>
      </p:sp>
      <p:sp>
        <p:nvSpPr>
          <p:cNvPr name="TextBox 6" id="6"/>
          <p:cNvSpPr txBox="true"/>
          <p:nvPr/>
        </p:nvSpPr>
        <p:spPr>
          <a:xfrm rot="0">
            <a:off x="2125170" y="862528"/>
            <a:ext cx="7962883" cy="748301"/>
          </a:xfrm>
          <a:prstGeom prst="rect">
            <a:avLst/>
          </a:prstGeom>
        </p:spPr>
        <p:txBody>
          <a:bodyPr anchor="t" rtlCol="false" tIns="0" lIns="0" bIns="0" rIns="0">
            <a:spAutoFit/>
          </a:bodyPr>
          <a:lstStyle/>
          <a:p>
            <a:pPr algn="l">
              <a:lnSpc>
                <a:spcPts val="5480"/>
              </a:lnSpc>
            </a:pPr>
            <a:r>
              <a:rPr lang="en-US" sz="3914" b="true">
                <a:solidFill>
                  <a:srgbClr val="2B4B82"/>
                </a:solidFill>
                <a:latin typeface="Arial Bold"/>
                <a:ea typeface="Arial Bold"/>
                <a:cs typeface="Arial Bold"/>
                <a:sym typeface="Arial Bold"/>
              </a:rPr>
              <a:t>Thực hiện và đánh giá mô hình</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6963849" y="2003098"/>
            <a:ext cx="10295451" cy="7050515"/>
          </a:xfrm>
          <a:custGeom>
            <a:avLst/>
            <a:gdLst/>
            <a:ahLst/>
            <a:cxnLst/>
            <a:rect r="r" b="b" t="t" l="l"/>
            <a:pathLst>
              <a:path h="7050515" w="10295451">
                <a:moveTo>
                  <a:pt x="0" y="0"/>
                </a:moveTo>
                <a:lnTo>
                  <a:pt x="10295451" y="0"/>
                </a:lnTo>
                <a:lnTo>
                  <a:pt x="10295451" y="7050516"/>
                </a:lnTo>
                <a:lnTo>
                  <a:pt x="0" y="7050516"/>
                </a:lnTo>
                <a:lnTo>
                  <a:pt x="0" y="0"/>
                </a:lnTo>
                <a:close/>
              </a:path>
            </a:pathLst>
          </a:custGeom>
          <a:blipFill>
            <a:blip r:embed="rId2"/>
            <a:stretch>
              <a:fillRect l="0" t="0" r="0" b="0"/>
            </a:stretch>
          </a:blipFill>
        </p:spPr>
      </p:sp>
      <p:sp>
        <p:nvSpPr>
          <p:cNvPr name="TextBox 3" id="3"/>
          <p:cNvSpPr txBox="true"/>
          <p:nvPr/>
        </p:nvSpPr>
        <p:spPr>
          <a:xfrm rot="0">
            <a:off x="1861776" y="3927082"/>
            <a:ext cx="4928976" cy="2524125"/>
          </a:xfrm>
          <a:prstGeom prst="rect">
            <a:avLst/>
          </a:prstGeom>
        </p:spPr>
        <p:txBody>
          <a:bodyPr anchor="t" rtlCol="false" tIns="0" lIns="0" bIns="0" rIns="0">
            <a:spAutoFit/>
          </a:bodyPr>
          <a:lstStyle/>
          <a:p>
            <a:pPr algn="l">
              <a:lnSpc>
                <a:spcPts val="4800"/>
              </a:lnSpc>
            </a:pPr>
            <a:r>
              <a:rPr lang="en-US" sz="4000" b="true">
                <a:solidFill>
                  <a:srgbClr val="2B4B82"/>
                </a:solidFill>
                <a:latin typeface="Arial Bold"/>
                <a:ea typeface="Arial Bold"/>
                <a:cs typeface="Arial Bold"/>
                <a:sym typeface="Arial Bold"/>
              </a:rPr>
              <a:t>Accuracy:</a:t>
            </a:r>
            <a:r>
              <a:rPr lang="en-US" sz="4000" b="true">
                <a:solidFill>
                  <a:srgbClr val="2B4B82"/>
                </a:solidFill>
                <a:latin typeface="Arial Bold"/>
                <a:ea typeface="Arial Bold"/>
                <a:cs typeface="Arial Bold"/>
                <a:sym typeface="Arial Bold"/>
              </a:rPr>
              <a:t> 85.29%</a:t>
            </a:r>
          </a:p>
          <a:p>
            <a:pPr algn="l">
              <a:lnSpc>
                <a:spcPts val="4800"/>
              </a:lnSpc>
            </a:pPr>
            <a:r>
              <a:rPr lang="en-US" sz="4000" b="true">
                <a:solidFill>
                  <a:srgbClr val="2B4B82"/>
                </a:solidFill>
                <a:latin typeface="Arial Bold"/>
                <a:ea typeface="Arial Bold"/>
                <a:cs typeface="Arial Bold"/>
                <a:sym typeface="Arial Bold"/>
              </a:rPr>
              <a:t>Precision:   86.75%</a:t>
            </a:r>
          </a:p>
          <a:p>
            <a:pPr algn="l">
              <a:lnSpc>
                <a:spcPts val="4800"/>
              </a:lnSpc>
            </a:pPr>
            <a:r>
              <a:rPr lang="en-US" sz="4000" b="true">
                <a:solidFill>
                  <a:srgbClr val="2B4B82"/>
                </a:solidFill>
                <a:latin typeface="Arial Bold"/>
                <a:ea typeface="Arial Bold"/>
                <a:cs typeface="Arial Bold"/>
                <a:sym typeface="Arial Bold"/>
              </a:rPr>
              <a:t>Recall:   90.94%</a:t>
            </a:r>
          </a:p>
          <a:p>
            <a:pPr algn="l">
              <a:lnSpc>
                <a:spcPts val="4800"/>
              </a:lnSpc>
            </a:pPr>
            <a:r>
              <a:rPr lang="en-US" sz="4000" b="true">
                <a:solidFill>
                  <a:srgbClr val="2B4B82"/>
                </a:solidFill>
                <a:latin typeface="Arial Bold"/>
                <a:ea typeface="Arial Bold"/>
                <a:cs typeface="Arial Bold"/>
                <a:sym typeface="Arial Bold"/>
              </a:rPr>
              <a:t>F1-Score:   88.79%</a:t>
            </a:r>
          </a:p>
        </p:txBody>
      </p:sp>
      <p:sp>
        <p:nvSpPr>
          <p:cNvPr name="TextBox 4" id="4"/>
          <p:cNvSpPr txBox="true"/>
          <p:nvPr/>
        </p:nvSpPr>
        <p:spPr>
          <a:xfrm rot="0">
            <a:off x="1009650" y="1786316"/>
            <a:ext cx="9442326" cy="695325"/>
          </a:xfrm>
          <a:prstGeom prst="rect">
            <a:avLst/>
          </a:prstGeom>
        </p:spPr>
        <p:txBody>
          <a:bodyPr anchor="t" rtlCol="false" tIns="0" lIns="0" bIns="0" rIns="0">
            <a:spAutoFit/>
          </a:bodyPr>
          <a:lstStyle/>
          <a:p>
            <a:pPr algn="l">
              <a:lnSpc>
                <a:spcPts val="4877"/>
              </a:lnSpc>
            </a:pPr>
            <a:r>
              <a:rPr lang="en-US" sz="4064" b="true">
                <a:solidFill>
                  <a:srgbClr val="FE8B8B"/>
                </a:solidFill>
                <a:latin typeface="Arial Bold"/>
                <a:ea typeface="Arial Bold"/>
                <a:cs typeface="Arial Bold"/>
                <a:sym typeface="Arial Bold"/>
              </a:rPr>
              <a:t>Đánh giá mô hình</a:t>
            </a:r>
          </a:p>
        </p:txBody>
      </p:sp>
      <p:sp>
        <p:nvSpPr>
          <p:cNvPr name="TextBox 5" id="5"/>
          <p:cNvSpPr txBox="true"/>
          <p:nvPr/>
        </p:nvSpPr>
        <p:spPr>
          <a:xfrm rot="0">
            <a:off x="1028700" y="739734"/>
            <a:ext cx="482388" cy="871096"/>
          </a:xfrm>
          <a:prstGeom prst="rect">
            <a:avLst/>
          </a:prstGeom>
        </p:spPr>
        <p:txBody>
          <a:bodyPr anchor="t" rtlCol="false" tIns="0" lIns="0" bIns="0" rIns="0">
            <a:spAutoFit/>
          </a:bodyPr>
          <a:lstStyle/>
          <a:p>
            <a:pPr algn="just">
              <a:lnSpc>
                <a:spcPts val="7111"/>
              </a:lnSpc>
            </a:pPr>
            <a:r>
              <a:rPr lang="en-US" sz="5079" b="true">
                <a:solidFill>
                  <a:srgbClr val="60BFC1"/>
                </a:solidFill>
                <a:latin typeface="Noto Sans Bold"/>
                <a:ea typeface="Noto Sans Bold"/>
                <a:cs typeface="Noto Sans Bold"/>
                <a:sym typeface="Noto Sans Bold"/>
              </a:rPr>
              <a:t>3</a:t>
            </a:r>
          </a:p>
        </p:txBody>
      </p:sp>
      <p:sp>
        <p:nvSpPr>
          <p:cNvPr name="TextBox 6" id="6"/>
          <p:cNvSpPr txBox="true"/>
          <p:nvPr/>
        </p:nvSpPr>
        <p:spPr>
          <a:xfrm rot="0">
            <a:off x="2125170" y="862528"/>
            <a:ext cx="7962883" cy="748301"/>
          </a:xfrm>
          <a:prstGeom prst="rect">
            <a:avLst/>
          </a:prstGeom>
        </p:spPr>
        <p:txBody>
          <a:bodyPr anchor="t" rtlCol="false" tIns="0" lIns="0" bIns="0" rIns="0">
            <a:spAutoFit/>
          </a:bodyPr>
          <a:lstStyle/>
          <a:p>
            <a:pPr algn="l">
              <a:lnSpc>
                <a:spcPts val="5480"/>
              </a:lnSpc>
            </a:pPr>
            <a:r>
              <a:rPr lang="en-US" sz="3914" b="true">
                <a:solidFill>
                  <a:srgbClr val="2B4B82"/>
                </a:solidFill>
                <a:latin typeface="Arial Bold"/>
                <a:ea typeface="Arial Bold"/>
                <a:cs typeface="Arial Bold"/>
                <a:sym typeface="Arial Bold"/>
              </a:rPr>
              <a:t>Thực hiện và đánh giá mô hình</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5364610" y="340637"/>
            <a:ext cx="10840323" cy="9605727"/>
            <a:chOff x="0" y="0"/>
            <a:chExt cx="14453764" cy="12807636"/>
          </a:xfrm>
        </p:grpSpPr>
        <p:sp>
          <p:nvSpPr>
            <p:cNvPr name="Freeform 3" id="3"/>
            <p:cNvSpPr/>
            <p:nvPr/>
          </p:nvSpPr>
          <p:spPr>
            <a:xfrm flipH="false" flipV="false" rot="0">
              <a:off x="0" y="0"/>
              <a:ext cx="14444304" cy="5580754"/>
            </a:xfrm>
            <a:custGeom>
              <a:avLst/>
              <a:gdLst/>
              <a:ahLst/>
              <a:cxnLst/>
              <a:rect r="r" b="b" t="t" l="l"/>
              <a:pathLst>
                <a:path h="5580754" w="14444304">
                  <a:moveTo>
                    <a:pt x="0" y="0"/>
                  </a:moveTo>
                  <a:lnTo>
                    <a:pt x="14444304" y="0"/>
                  </a:lnTo>
                  <a:lnTo>
                    <a:pt x="14444304" y="5580754"/>
                  </a:lnTo>
                  <a:lnTo>
                    <a:pt x="0" y="5580754"/>
                  </a:lnTo>
                  <a:lnTo>
                    <a:pt x="0" y="0"/>
                  </a:lnTo>
                  <a:close/>
                </a:path>
              </a:pathLst>
            </a:custGeom>
            <a:blipFill>
              <a:blip r:embed="rId2"/>
              <a:stretch>
                <a:fillRect l="0" t="0" r="0" b="0"/>
              </a:stretch>
            </a:blipFill>
          </p:spPr>
        </p:sp>
        <p:sp>
          <p:nvSpPr>
            <p:cNvPr name="Freeform 4" id="4"/>
            <p:cNvSpPr/>
            <p:nvPr/>
          </p:nvSpPr>
          <p:spPr>
            <a:xfrm flipH="false" flipV="false" rot="0">
              <a:off x="0" y="5580754"/>
              <a:ext cx="14453764" cy="7226882"/>
            </a:xfrm>
            <a:custGeom>
              <a:avLst/>
              <a:gdLst/>
              <a:ahLst/>
              <a:cxnLst/>
              <a:rect r="r" b="b" t="t" l="l"/>
              <a:pathLst>
                <a:path h="7226882" w="14453764">
                  <a:moveTo>
                    <a:pt x="0" y="0"/>
                  </a:moveTo>
                  <a:lnTo>
                    <a:pt x="14453764" y="0"/>
                  </a:lnTo>
                  <a:lnTo>
                    <a:pt x="14453764" y="7226882"/>
                  </a:lnTo>
                  <a:lnTo>
                    <a:pt x="0" y="7226882"/>
                  </a:lnTo>
                  <a:lnTo>
                    <a:pt x="0" y="0"/>
                  </a:lnTo>
                  <a:close/>
                </a:path>
              </a:pathLst>
            </a:custGeom>
            <a:blipFill>
              <a:blip r:embed="rId3"/>
              <a:stretch>
                <a:fillRect l="0" t="0" r="0" b="0"/>
              </a:stretch>
            </a:blipFill>
          </p:spPr>
        </p:sp>
      </p:grpSp>
      <p:sp>
        <p:nvSpPr>
          <p:cNvPr name="TextBox 5" id="5"/>
          <p:cNvSpPr txBox="true"/>
          <p:nvPr/>
        </p:nvSpPr>
        <p:spPr>
          <a:xfrm rot="0">
            <a:off x="959475" y="933450"/>
            <a:ext cx="3119385" cy="1549101"/>
          </a:xfrm>
          <a:prstGeom prst="rect">
            <a:avLst/>
          </a:prstGeom>
        </p:spPr>
        <p:txBody>
          <a:bodyPr anchor="t" rtlCol="false" tIns="0" lIns="0" bIns="0" rIns="0">
            <a:spAutoFit/>
          </a:bodyPr>
          <a:lstStyle/>
          <a:p>
            <a:pPr algn="l">
              <a:lnSpc>
                <a:spcPts val="5769"/>
              </a:lnSpc>
            </a:pPr>
            <a:r>
              <a:rPr lang="en-US" sz="4808" b="true">
                <a:solidFill>
                  <a:srgbClr val="2B4B82"/>
                </a:solidFill>
                <a:latin typeface="Arial Bold"/>
                <a:ea typeface="Arial Bold"/>
                <a:cs typeface="Arial Bold"/>
                <a:sym typeface="Arial Bold"/>
              </a:rPr>
              <a:t>Giải quyết bài toán:</a:t>
            </a:r>
          </a:p>
        </p:txBody>
      </p:sp>
      <p:sp>
        <p:nvSpPr>
          <p:cNvPr name="Freeform 6" id="6"/>
          <p:cNvSpPr/>
          <p:nvPr/>
        </p:nvSpPr>
        <p:spPr>
          <a:xfrm flipH="false" flipV="false" rot="0">
            <a:off x="1731958" y="4635858"/>
            <a:ext cx="1894295" cy="4252500"/>
          </a:xfrm>
          <a:custGeom>
            <a:avLst/>
            <a:gdLst/>
            <a:ahLst/>
            <a:cxnLst/>
            <a:rect r="r" b="b" t="t" l="l"/>
            <a:pathLst>
              <a:path h="4252500" w="1894295">
                <a:moveTo>
                  <a:pt x="0" y="0"/>
                </a:moveTo>
                <a:lnTo>
                  <a:pt x="1894295" y="0"/>
                </a:lnTo>
                <a:lnTo>
                  <a:pt x="1894295" y="4252500"/>
                </a:lnTo>
                <a:lnTo>
                  <a:pt x="0" y="42525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4373840" y="5268541"/>
            <a:ext cx="12885460" cy="3742826"/>
          </a:xfrm>
          <a:custGeom>
            <a:avLst/>
            <a:gdLst/>
            <a:ahLst/>
            <a:cxnLst/>
            <a:rect r="r" b="b" t="t" l="l"/>
            <a:pathLst>
              <a:path h="3742826" w="12885460">
                <a:moveTo>
                  <a:pt x="0" y="0"/>
                </a:moveTo>
                <a:lnTo>
                  <a:pt x="12885460" y="0"/>
                </a:lnTo>
                <a:lnTo>
                  <a:pt x="12885460" y="3742827"/>
                </a:lnTo>
                <a:lnTo>
                  <a:pt x="0" y="3742827"/>
                </a:lnTo>
                <a:lnTo>
                  <a:pt x="0" y="0"/>
                </a:lnTo>
                <a:close/>
              </a:path>
            </a:pathLst>
          </a:custGeom>
          <a:blipFill>
            <a:blip r:embed="rId2"/>
            <a:stretch>
              <a:fillRect l="0" t="0" r="0" b="0"/>
            </a:stretch>
          </a:blipFill>
        </p:spPr>
      </p:sp>
      <p:sp>
        <p:nvSpPr>
          <p:cNvPr name="Freeform 3" id="3"/>
          <p:cNvSpPr/>
          <p:nvPr/>
        </p:nvSpPr>
        <p:spPr>
          <a:xfrm flipH="false" flipV="false" rot="0">
            <a:off x="4078860" y="1608602"/>
            <a:ext cx="13678007" cy="3334014"/>
          </a:xfrm>
          <a:custGeom>
            <a:avLst/>
            <a:gdLst/>
            <a:ahLst/>
            <a:cxnLst/>
            <a:rect r="r" b="b" t="t" l="l"/>
            <a:pathLst>
              <a:path h="3334014" w="13678007">
                <a:moveTo>
                  <a:pt x="0" y="0"/>
                </a:moveTo>
                <a:lnTo>
                  <a:pt x="13678007" y="0"/>
                </a:lnTo>
                <a:lnTo>
                  <a:pt x="13678007" y="3334014"/>
                </a:lnTo>
                <a:lnTo>
                  <a:pt x="0" y="3334014"/>
                </a:lnTo>
                <a:lnTo>
                  <a:pt x="0" y="0"/>
                </a:lnTo>
                <a:close/>
              </a:path>
            </a:pathLst>
          </a:custGeom>
          <a:blipFill>
            <a:blip r:embed="rId3"/>
            <a:stretch>
              <a:fillRect l="0" t="0" r="0" b="0"/>
            </a:stretch>
          </a:blipFill>
        </p:spPr>
      </p:sp>
      <p:sp>
        <p:nvSpPr>
          <p:cNvPr name="TextBox 4" id="4"/>
          <p:cNvSpPr txBox="true"/>
          <p:nvPr/>
        </p:nvSpPr>
        <p:spPr>
          <a:xfrm rot="0">
            <a:off x="959475" y="933450"/>
            <a:ext cx="3119385" cy="1549101"/>
          </a:xfrm>
          <a:prstGeom prst="rect">
            <a:avLst/>
          </a:prstGeom>
        </p:spPr>
        <p:txBody>
          <a:bodyPr anchor="t" rtlCol="false" tIns="0" lIns="0" bIns="0" rIns="0">
            <a:spAutoFit/>
          </a:bodyPr>
          <a:lstStyle/>
          <a:p>
            <a:pPr algn="l">
              <a:lnSpc>
                <a:spcPts val="5769"/>
              </a:lnSpc>
            </a:pPr>
            <a:r>
              <a:rPr lang="en-US" sz="4808" b="true">
                <a:solidFill>
                  <a:srgbClr val="2B4B82"/>
                </a:solidFill>
                <a:latin typeface="Arial Bold"/>
                <a:ea typeface="Arial Bold"/>
                <a:cs typeface="Arial Bold"/>
                <a:sym typeface="Arial Bold"/>
              </a:rPr>
              <a:t>Giải quyết bài toán:</a:t>
            </a:r>
          </a:p>
        </p:txBody>
      </p:sp>
      <p:sp>
        <p:nvSpPr>
          <p:cNvPr name="Freeform 5" id="5"/>
          <p:cNvSpPr/>
          <p:nvPr/>
        </p:nvSpPr>
        <p:spPr>
          <a:xfrm flipH="false" flipV="false" rot="0">
            <a:off x="1731958" y="4635858"/>
            <a:ext cx="1894295" cy="4252500"/>
          </a:xfrm>
          <a:custGeom>
            <a:avLst/>
            <a:gdLst/>
            <a:ahLst/>
            <a:cxnLst/>
            <a:rect r="r" b="b" t="t" l="l"/>
            <a:pathLst>
              <a:path h="4252500" w="1894295">
                <a:moveTo>
                  <a:pt x="0" y="0"/>
                </a:moveTo>
                <a:lnTo>
                  <a:pt x="1894295" y="0"/>
                </a:lnTo>
                <a:lnTo>
                  <a:pt x="1894295" y="4252500"/>
                </a:lnTo>
                <a:lnTo>
                  <a:pt x="0" y="42525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2759811" y="3096816"/>
            <a:ext cx="2656968" cy="4093368"/>
          </a:xfrm>
          <a:custGeom>
            <a:avLst/>
            <a:gdLst/>
            <a:ahLst/>
            <a:cxnLst/>
            <a:rect r="r" b="b" t="t" l="l"/>
            <a:pathLst>
              <a:path h="4093368" w="2656968">
                <a:moveTo>
                  <a:pt x="0" y="0"/>
                </a:moveTo>
                <a:lnTo>
                  <a:pt x="2656968" y="0"/>
                </a:lnTo>
                <a:lnTo>
                  <a:pt x="2656968" y="4093368"/>
                </a:lnTo>
                <a:lnTo>
                  <a:pt x="0" y="40933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724935" y="2982516"/>
            <a:ext cx="6228640" cy="975415"/>
          </a:xfrm>
          <a:prstGeom prst="rect">
            <a:avLst/>
          </a:prstGeom>
        </p:spPr>
        <p:txBody>
          <a:bodyPr anchor="t" rtlCol="false" tIns="0" lIns="0" bIns="0" rIns="0">
            <a:spAutoFit/>
          </a:bodyPr>
          <a:lstStyle/>
          <a:p>
            <a:pPr algn="l">
              <a:lnSpc>
                <a:spcPts val="6841"/>
              </a:lnSpc>
            </a:pPr>
            <a:r>
              <a:rPr lang="en-US" sz="5701" b="true">
                <a:solidFill>
                  <a:srgbClr val="FE8B8B"/>
                </a:solidFill>
                <a:latin typeface="Arial Bold"/>
                <a:ea typeface="Arial Bold"/>
                <a:cs typeface="Arial Bold"/>
                <a:sym typeface="Arial Bold"/>
              </a:rPr>
              <a:t>Tổng kết</a:t>
            </a:r>
          </a:p>
        </p:txBody>
      </p:sp>
      <p:sp>
        <p:nvSpPr>
          <p:cNvPr name="TextBox 4" id="4"/>
          <p:cNvSpPr txBox="true"/>
          <p:nvPr/>
        </p:nvSpPr>
        <p:spPr>
          <a:xfrm rot="0">
            <a:off x="3233397" y="4270210"/>
            <a:ext cx="8596863" cy="2267854"/>
          </a:xfrm>
          <a:prstGeom prst="rect">
            <a:avLst/>
          </a:prstGeom>
        </p:spPr>
        <p:txBody>
          <a:bodyPr anchor="t" rtlCol="false" tIns="0" lIns="0" bIns="0" rIns="0">
            <a:spAutoFit/>
          </a:bodyPr>
          <a:lstStyle/>
          <a:p>
            <a:pPr algn="l">
              <a:lnSpc>
                <a:spcPts val="4314"/>
              </a:lnSpc>
            </a:pPr>
            <a:r>
              <a:rPr lang="en-US" sz="3595" b="true">
                <a:solidFill>
                  <a:srgbClr val="2B4B82"/>
                </a:solidFill>
                <a:latin typeface="Arial Bold"/>
                <a:ea typeface="Arial Bold"/>
                <a:cs typeface="Arial Bold"/>
                <a:sym typeface="Arial Bold"/>
              </a:rPr>
              <a:t>Việc áp dụng mô hình học máy trong dự đoán trầm cảm có thể giúp nâng cao nhận thức và phát hiện sớm các vấn đề sức khỏe tâm lý ở học sinh.</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2565639" y="1599853"/>
            <a:ext cx="3255976" cy="2669900"/>
          </a:xfrm>
          <a:custGeom>
            <a:avLst/>
            <a:gdLst/>
            <a:ahLst/>
            <a:cxnLst/>
            <a:rect r="r" b="b" t="t" l="l"/>
            <a:pathLst>
              <a:path h="2669900" w="3255976">
                <a:moveTo>
                  <a:pt x="0" y="0"/>
                </a:moveTo>
                <a:lnTo>
                  <a:pt x="3255976" y="0"/>
                </a:lnTo>
                <a:lnTo>
                  <a:pt x="3255976" y="2669900"/>
                </a:lnTo>
                <a:lnTo>
                  <a:pt x="0" y="266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28850" y="4618121"/>
            <a:ext cx="4309257" cy="3839156"/>
          </a:xfrm>
          <a:custGeom>
            <a:avLst/>
            <a:gdLst/>
            <a:ahLst/>
            <a:cxnLst/>
            <a:rect r="r" b="b" t="t" l="l"/>
            <a:pathLst>
              <a:path h="3839156" w="4309257">
                <a:moveTo>
                  <a:pt x="0" y="0"/>
                </a:moveTo>
                <a:lnTo>
                  <a:pt x="4309257" y="0"/>
                </a:lnTo>
                <a:lnTo>
                  <a:pt x="4309257" y="3839156"/>
                </a:lnTo>
                <a:lnTo>
                  <a:pt x="0" y="38391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31236" y="6483492"/>
            <a:ext cx="2266351" cy="1973785"/>
          </a:xfrm>
          <a:custGeom>
            <a:avLst/>
            <a:gdLst/>
            <a:ahLst/>
            <a:cxnLst/>
            <a:rect r="r" b="b" t="t" l="l"/>
            <a:pathLst>
              <a:path h="1973785" w="2266351">
                <a:moveTo>
                  <a:pt x="0" y="0"/>
                </a:moveTo>
                <a:lnTo>
                  <a:pt x="2266350" y="0"/>
                </a:lnTo>
                <a:lnTo>
                  <a:pt x="2266350" y="1973785"/>
                </a:lnTo>
                <a:lnTo>
                  <a:pt x="0" y="1973785"/>
                </a:lnTo>
                <a:lnTo>
                  <a:pt x="0" y="0"/>
                </a:lnTo>
                <a:close/>
              </a:path>
            </a:pathLst>
          </a:custGeom>
          <a:blipFill>
            <a:blip r:embed="rId6">
              <a:alphaModFix amt="24000"/>
            </a:blip>
            <a:stretch>
              <a:fillRect l="0" t="0" r="0" b="0"/>
            </a:stretch>
          </a:blipFill>
        </p:spPr>
      </p:sp>
      <p:sp>
        <p:nvSpPr>
          <p:cNvPr name="TextBox 5" id="5"/>
          <p:cNvSpPr txBox="true"/>
          <p:nvPr/>
        </p:nvSpPr>
        <p:spPr>
          <a:xfrm rot="0">
            <a:off x="6958850" y="3916105"/>
            <a:ext cx="9527862" cy="2254765"/>
          </a:xfrm>
          <a:prstGeom prst="rect">
            <a:avLst/>
          </a:prstGeom>
        </p:spPr>
        <p:txBody>
          <a:bodyPr anchor="t" rtlCol="false" tIns="0" lIns="0" bIns="0" rIns="0">
            <a:spAutoFit/>
          </a:bodyPr>
          <a:lstStyle/>
          <a:p>
            <a:pPr algn="l">
              <a:lnSpc>
                <a:spcPts val="8480"/>
              </a:lnSpc>
            </a:pPr>
            <a:r>
              <a:rPr lang="en-US" sz="6424" b="true">
                <a:solidFill>
                  <a:srgbClr val="2B4B82"/>
                </a:solidFill>
                <a:latin typeface="Arial Bold"/>
                <a:ea typeface="Arial Bold"/>
                <a:cs typeface="Arial Bold"/>
                <a:sym typeface="Arial Bold"/>
              </a:rPr>
              <a:t>Cảm ơn thầy cô và các bạn đã chú ý lắng nghe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1384558">
            <a:off x="153568" y="825684"/>
            <a:ext cx="5545254" cy="1915633"/>
          </a:xfrm>
          <a:custGeom>
            <a:avLst/>
            <a:gdLst/>
            <a:ahLst/>
            <a:cxnLst/>
            <a:rect r="r" b="b" t="t" l="l"/>
            <a:pathLst>
              <a:path h="1915633" w="5545254">
                <a:moveTo>
                  <a:pt x="0" y="0"/>
                </a:moveTo>
                <a:lnTo>
                  <a:pt x="5545254" y="0"/>
                </a:lnTo>
                <a:lnTo>
                  <a:pt x="5545254" y="1915633"/>
                </a:lnTo>
                <a:lnTo>
                  <a:pt x="0" y="191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144000" y="2125309"/>
            <a:ext cx="4663695" cy="1091420"/>
          </a:xfrm>
          <a:prstGeom prst="rect">
            <a:avLst/>
          </a:prstGeom>
        </p:spPr>
        <p:txBody>
          <a:bodyPr anchor="t" rtlCol="false" tIns="0" lIns="0" bIns="0" rIns="0">
            <a:spAutoFit/>
          </a:bodyPr>
          <a:lstStyle/>
          <a:p>
            <a:pPr algn="ctr">
              <a:lnSpc>
                <a:spcPts val="8010"/>
              </a:lnSpc>
            </a:pPr>
            <a:r>
              <a:rPr lang="en-US" b="true" sz="5721">
                <a:solidFill>
                  <a:srgbClr val="2B4B82"/>
                </a:solidFill>
                <a:latin typeface="Arial Bold"/>
                <a:ea typeface="Arial Bold"/>
                <a:cs typeface="Arial Bold"/>
                <a:sym typeface="Arial Bold"/>
              </a:rPr>
              <a:t>NỘI DUNG</a:t>
            </a:r>
          </a:p>
        </p:txBody>
      </p:sp>
      <p:sp>
        <p:nvSpPr>
          <p:cNvPr name="Freeform 4" id="4"/>
          <p:cNvSpPr/>
          <p:nvPr/>
        </p:nvSpPr>
        <p:spPr>
          <a:xfrm flipH="false" flipV="false" rot="282011">
            <a:off x="12673585" y="70883"/>
            <a:ext cx="5545254" cy="1915633"/>
          </a:xfrm>
          <a:custGeom>
            <a:avLst/>
            <a:gdLst/>
            <a:ahLst/>
            <a:cxnLst/>
            <a:rect r="r" b="b" t="t" l="l"/>
            <a:pathLst>
              <a:path h="1915633" w="5545254">
                <a:moveTo>
                  <a:pt x="0" y="0"/>
                </a:moveTo>
                <a:lnTo>
                  <a:pt x="5545254" y="0"/>
                </a:lnTo>
                <a:lnTo>
                  <a:pt x="5545254" y="1915634"/>
                </a:lnTo>
                <a:lnTo>
                  <a:pt x="0" y="19156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6957507" y="3646638"/>
            <a:ext cx="368941" cy="871096"/>
          </a:xfrm>
          <a:prstGeom prst="rect">
            <a:avLst/>
          </a:prstGeom>
        </p:spPr>
        <p:txBody>
          <a:bodyPr anchor="t" rtlCol="false" tIns="0" lIns="0" bIns="0" rIns="0">
            <a:spAutoFit/>
          </a:bodyPr>
          <a:lstStyle/>
          <a:p>
            <a:pPr algn="just">
              <a:lnSpc>
                <a:spcPts val="7111"/>
              </a:lnSpc>
            </a:pPr>
            <a:r>
              <a:rPr lang="en-US" sz="5079" b="true">
                <a:solidFill>
                  <a:srgbClr val="60BFC1"/>
                </a:solidFill>
                <a:latin typeface="Noto Sans Bold"/>
                <a:ea typeface="Noto Sans Bold"/>
                <a:cs typeface="Noto Sans Bold"/>
                <a:sym typeface="Noto Sans Bold"/>
              </a:rPr>
              <a:t>1</a:t>
            </a:r>
          </a:p>
        </p:txBody>
      </p:sp>
      <p:sp>
        <p:nvSpPr>
          <p:cNvPr name="TextBox 6" id="6"/>
          <p:cNvSpPr txBox="true"/>
          <p:nvPr/>
        </p:nvSpPr>
        <p:spPr>
          <a:xfrm rot="0">
            <a:off x="8053977" y="3771640"/>
            <a:ext cx="6090178" cy="748301"/>
          </a:xfrm>
          <a:prstGeom prst="rect">
            <a:avLst/>
          </a:prstGeom>
        </p:spPr>
        <p:txBody>
          <a:bodyPr anchor="t" rtlCol="false" tIns="0" lIns="0" bIns="0" rIns="0">
            <a:spAutoFit/>
          </a:bodyPr>
          <a:lstStyle/>
          <a:p>
            <a:pPr algn="l">
              <a:lnSpc>
                <a:spcPts val="5480"/>
              </a:lnSpc>
            </a:pPr>
            <a:r>
              <a:rPr lang="en-US" sz="3914" b="true">
                <a:solidFill>
                  <a:srgbClr val="2B4B82"/>
                </a:solidFill>
                <a:latin typeface="Arial Bold"/>
                <a:ea typeface="Arial Bold"/>
                <a:cs typeface="Arial Bold"/>
                <a:sym typeface="Arial Bold"/>
              </a:rPr>
              <a:t>Giới thiệu và đặt vấn đề</a:t>
            </a:r>
          </a:p>
        </p:txBody>
      </p:sp>
      <p:sp>
        <p:nvSpPr>
          <p:cNvPr name="TextBox 7" id="7"/>
          <p:cNvSpPr txBox="true"/>
          <p:nvPr/>
        </p:nvSpPr>
        <p:spPr>
          <a:xfrm rot="0">
            <a:off x="6967032" y="4730522"/>
            <a:ext cx="368941" cy="871096"/>
          </a:xfrm>
          <a:prstGeom prst="rect">
            <a:avLst/>
          </a:prstGeom>
        </p:spPr>
        <p:txBody>
          <a:bodyPr anchor="t" rtlCol="false" tIns="0" lIns="0" bIns="0" rIns="0">
            <a:spAutoFit/>
          </a:bodyPr>
          <a:lstStyle/>
          <a:p>
            <a:pPr algn="just">
              <a:lnSpc>
                <a:spcPts val="7111"/>
              </a:lnSpc>
            </a:pPr>
            <a:r>
              <a:rPr lang="en-US" sz="5079" b="true">
                <a:solidFill>
                  <a:srgbClr val="60BFC1"/>
                </a:solidFill>
                <a:latin typeface="Noto Sans Bold"/>
                <a:ea typeface="Noto Sans Bold"/>
                <a:cs typeface="Noto Sans Bold"/>
                <a:sym typeface="Noto Sans Bold"/>
              </a:rPr>
              <a:t>2</a:t>
            </a:r>
          </a:p>
        </p:txBody>
      </p:sp>
      <p:sp>
        <p:nvSpPr>
          <p:cNvPr name="TextBox 8" id="8"/>
          <p:cNvSpPr txBox="true"/>
          <p:nvPr/>
        </p:nvSpPr>
        <p:spPr>
          <a:xfrm rot="0">
            <a:off x="8063502" y="4853317"/>
            <a:ext cx="6090178" cy="748301"/>
          </a:xfrm>
          <a:prstGeom prst="rect">
            <a:avLst/>
          </a:prstGeom>
        </p:spPr>
        <p:txBody>
          <a:bodyPr anchor="t" rtlCol="false" tIns="0" lIns="0" bIns="0" rIns="0">
            <a:spAutoFit/>
          </a:bodyPr>
          <a:lstStyle/>
          <a:p>
            <a:pPr algn="l">
              <a:lnSpc>
                <a:spcPts val="5480"/>
              </a:lnSpc>
            </a:pPr>
            <a:r>
              <a:rPr lang="en-US" sz="3914" b="true">
                <a:solidFill>
                  <a:srgbClr val="2B4B82"/>
                </a:solidFill>
                <a:latin typeface="Arial Bold"/>
                <a:ea typeface="Arial Bold"/>
                <a:cs typeface="Arial Bold"/>
                <a:sym typeface="Arial Bold"/>
              </a:rPr>
              <a:t>Cơ sở lý thuyết</a:t>
            </a:r>
          </a:p>
        </p:txBody>
      </p:sp>
      <p:sp>
        <p:nvSpPr>
          <p:cNvPr name="TextBox 9" id="9"/>
          <p:cNvSpPr txBox="true"/>
          <p:nvPr/>
        </p:nvSpPr>
        <p:spPr>
          <a:xfrm rot="0">
            <a:off x="6957507" y="5814406"/>
            <a:ext cx="482388" cy="871096"/>
          </a:xfrm>
          <a:prstGeom prst="rect">
            <a:avLst/>
          </a:prstGeom>
        </p:spPr>
        <p:txBody>
          <a:bodyPr anchor="t" rtlCol="false" tIns="0" lIns="0" bIns="0" rIns="0">
            <a:spAutoFit/>
          </a:bodyPr>
          <a:lstStyle/>
          <a:p>
            <a:pPr algn="just">
              <a:lnSpc>
                <a:spcPts val="7111"/>
              </a:lnSpc>
            </a:pPr>
            <a:r>
              <a:rPr lang="en-US" sz="5079" b="true">
                <a:solidFill>
                  <a:srgbClr val="60BFC1"/>
                </a:solidFill>
                <a:latin typeface="Noto Sans Bold"/>
                <a:ea typeface="Noto Sans Bold"/>
                <a:cs typeface="Noto Sans Bold"/>
                <a:sym typeface="Noto Sans Bold"/>
              </a:rPr>
              <a:t>3</a:t>
            </a:r>
          </a:p>
        </p:txBody>
      </p:sp>
      <p:sp>
        <p:nvSpPr>
          <p:cNvPr name="TextBox 10" id="10"/>
          <p:cNvSpPr txBox="true"/>
          <p:nvPr/>
        </p:nvSpPr>
        <p:spPr>
          <a:xfrm rot="0">
            <a:off x="8053977" y="5937201"/>
            <a:ext cx="7962883" cy="748301"/>
          </a:xfrm>
          <a:prstGeom prst="rect">
            <a:avLst/>
          </a:prstGeom>
        </p:spPr>
        <p:txBody>
          <a:bodyPr anchor="t" rtlCol="false" tIns="0" lIns="0" bIns="0" rIns="0">
            <a:spAutoFit/>
          </a:bodyPr>
          <a:lstStyle/>
          <a:p>
            <a:pPr algn="l">
              <a:lnSpc>
                <a:spcPts val="5480"/>
              </a:lnSpc>
            </a:pPr>
            <a:r>
              <a:rPr lang="en-US" sz="3914" b="true">
                <a:solidFill>
                  <a:srgbClr val="2B4B82"/>
                </a:solidFill>
                <a:latin typeface="Arial Bold"/>
                <a:ea typeface="Arial Bold"/>
                <a:cs typeface="Arial Bold"/>
                <a:sym typeface="Arial Bold"/>
              </a:rPr>
              <a:t>Thực hiện và đánh giá mô hình</a:t>
            </a:r>
          </a:p>
        </p:txBody>
      </p:sp>
      <p:sp>
        <p:nvSpPr>
          <p:cNvPr name="Freeform 11" id="11"/>
          <p:cNvSpPr/>
          <p:nvPr/>
        </p:nvSpPr>
        <p:spPr>
          <a:xfrm flipH="false" flipV="false" rot="0">
            <a:off x="1028700" y="2535239"/>
            <a:ext cx="4317873" cy="5892879"/>
          </a:xfrm>
          <a:custGeom>
            <a:avLst/>
            <a:gdLst/>
            <a:ahLst/>
            <a:cxnLst/>
            <a:rect r="r" b="b" t="t" l="l"/>
            <a:pathLst>
              <a:path h="5892879" w="4317873">
                <a:moveTo>
                  <a:pt x="0" y="0"/>
                </a:moveTo>
                <a:lnTo>
                  <a:pt x="4317873" y="0"/>
                </a:lnTo>
                <a:lnTo>
                  <a:pt x="4317873" y="5892878"/>
                </a:lnTo>
                <a:lnTo>
                  <a:pt x="0" y="58928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4774420" y="7409317"/>
            <a:ext cx="2484880" cy="2037601"/>
          </a:xfrm>
          <a:custGeom>
            <a:avLst/>
            <a:gdLst/>
            <a:ahLst/>
            <a:cxnLst/>
            <a:rect r="r" b="b" t="t" l="l"/>
            <a:pathLst>
              <a:path h="2037601" w="2484880">
                <a:moveTo>
                  <a:pt x="0" y="0"/>
                </a:moveTo>
                <a:lnTo>
                  <a:pt x="2484880" y="0"/>
                </a:lnTo>
                <a:lnTo>
                  <a:pt x="2484880" y="2037601"/>
                </a:lnTo>
                <a:lnTo>
                  <a:pt x="0" y="20376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1028700" y="2709199"/>
            <a:ext cx="5128781" cy="5629793"/>
            <a:chOff x="0" y="0"/>
            <a:chExt cx="6838375" cy="7506391"/>
          </a:xfrm>
        </p:grpSpPr>
        <p:sp>
          <p:nvSpPr>
            <p:cNvPr name="Freeform 3" id="3"/>
            <p:cNvSpPr/>
            <p:nvPr/>
          </p:nvSpPr>
          <p:spPr>
            <a:xfrm flipH="false" flipV="false" rot="0">
              <a:off x="0" y="0"/>
              <a:ext cx="4371836" cy="5780071"/>
            </a:xfrm>
            <a:custGeom>
              <a:avLst/>
              <a:gdLst/>
              <a:ahLst/>
              <a:cxnLst/>
              <a:rect r="r" b="b" t="t" l="l"/>
              <a:pathLst>
                <a:path h="5780071" w="4371836">
                  <a:moveTo>
                    <a:pt x="0" y="0"/>
                  </a:moveTo>
                  <a:lnTo>
                    <a:pt x="4371836" y="0"/>
                  </a:lnTo>
                  <a:lnTo>
                    <a:pt x="4371836" y="5780071"/>
                  </a:lnTo>
                  <a:lnTo>
                    <a:pt x="0" y="57800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08706" y="892217"/>
              <a:ext cx="4371836" cy="5780071"/>
            </a:xfrm>
            <a:custGeom>
              <a:avLst/>
              <a:gdLst/>
              <a:ahLst/>
              <a:cxnLst/>
              <a:rect r="r" b="b" t="t" l="l"/>
              <a:pathLst>
                <a:path h="5780071" w="4371836">
                  <a:moveTo>
                    <a:pt x="0" y="0"/>
                  </a:moveTo>
                  <a:lnTo>
                    <a:pt x="4371836" y="0"/>
                  </a:lnTo>
                  <a:lnTo>
                    <a:pt x="4371836" y="5780071"/>
                  </a:lnTo>
                  <a:lnTo>
                    <a:pt x="0" y="57800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466539" y="1726320"/>
              <a:ext cx="4371836" cy="5780071"/>
            </a:xfrm>
            <a:custGeom>
              <a:avLst/>
              <a:gdLst/>
              <a:ahLst/>
              <a:cxnLst/>
              <a:rect r="r" b="b" t="t" l="l"/>
              <a:pathLst>
                <a:path h="5780071" w="4371836">
                  <a:moveTo>
                    <a:pt x="0" y="0"/>
                  </a:moveTo>
                  <a:lnTo>
                    <a:pt x="4371836" y="0"/>
                  </a:lnTo>
                  <a:lnTo>
                    <a:pt x="4371836" y="5780071"/>
                  </a:lnTo>
                  <a:lnTo>
                    <a:pt x="0" y="57800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TextBox 6" id="6"/>
          <p:cNvSpPr txBox="true"/>
          <p:nvPr/>
        </p:nvSpPr>
        <p:spPr>
          <a:xfrm rot="0">
            <a:off x="7106513" y="2164510"/>
            <a:ext cx="4808696" cy="1006894"/>
          </a:xfrm>
          <a:prstGeom prst="rect">
            <a:avLst/>
          </a:prstGeom>
        </p:spPr>
        <p:txBody>
          <a:bodyPr anchor="t" rtlCol="false" tIns="0" lIns="0" bIns="0" rIns="0">
            <a:spAutoFit/>
          </a:bodyPr>
          <a:lstStyle/>
          <a:p>
            <a:pPr algn="l">
              <a:lnSpc>
                <a:spcPts val="7084"/>
              </a:lnSpc>
            </a:pPr>
            <a:r>
              <a:rPr lang="en-US" sz="5903" b="true">
                <a:solidFill>
                  <a:srgbClr val="FE8B8B"/>
                </a:solidFill>
                <a:latin typeface="Arial Bold"/>
                <a:ea typeface="Arial Bold"/>
                <a:cs typeface="Arial Bold"/>
                <a:sym typeface="Arial Bold"/>
              </a:rPr>
              <a:t>Thực trạng</a:t>
            </a:r>
          </a:p>
        </p:txBody>
      </p:sp>
      <p:sp>
        <p:nvSpPr>
          <p:cNvPr name="TextBox 7" id="7"/>
          <p:cNvSpPr txBox="true"/>
          <p:nvPr/>
        </p:nvSpPr>
        <p:spPr>
          <a:xfrm rot="0">
            <a:off x="7104027" y="3182242"/>
            <a:ext cx="9622363" cy="2880907"/>
          </a:xfrm>
          <a:prstGeom prst="rect">
            <a:avLst/>
          </a:prstGeom>
        </p:spPr>
        <p:txBody>
          <a:bodyPr anchor="t" rtlCol="false" tIns="0" lIns="0" bIns="0" rIns="0">
            <a:spAutoFit/>
          </a:bodyPr>
          <a:lstStyle/>
          <a:p>
            <a:pPr algn="just">
              <a:lnSpc>
                <a:spcPts val="3551"/>
              </a:lnSpc>
            </a:pPr>
            <a:r>
              <a:rPr lang="en-US" sz="2864" b="true">
                <a:solidFill>
                  <a:srgbClr val="2B4B82"/>
                </a:solidFill>
                <a:latin typeface="Arial Bold"/>
                <a:ea typeface="Arial Bold"/>
                <a:cs typeface="Arial Bold"/>
                <a:sym typeface="Arial Bold"/>
              </a:rPr>
              <a:t>Trầm cảm ảnh hưởng tới hơn 280 triệu người mỗi năm (công bố của Tổ chức Y tế Thế giới WHO năm 2021)</a:t>
            </a:r>
          </a:p>
          <a:p>
            <a:pPr algn="just">
              <a:lnSpc>
                <a:spcPts val="3551"/>
              </a:lnSpc>
            </a:pPr>
          </a:p>
          <a:p>
            <a:pPr algn="just" marL="0" indent="0" lvl="0">
              <a:lnSpc>
                <a:spcPts val="4010"/>
              </a:lnSpc>
              <a:spcBef>
                <a:spcPct val="0"/>
              </a:spcBef>
            </a:pPr>
            <a:r>
              <a:rPr lang="en-US" b="true" sz="2864">
                <a:solidFill>
                  <a:srgbClr val="2B4B82"/>
                </a:solidFill>
                <a:latin typeface="Arial Bold"/>
                <a:ea typeface="Arial Bold"/>
                <a:cs typeface="Arial Bold"/>
                <a:sym typeface="Arial Bold"/>
              </a:rPr>
              <a:t>Hơn 41% sinh viên tham gia khảo sát của Hiệp hội Tâm lý học Hoa Kỳ (APA) có triệu chứng của lo âu hoặc trầm cảm</a:t>
            </a:r>
          </a:p>
        </p:txBody>
      </p:sp>
      <p:sp>
        <p:nvSpPr>
          <p:cNvPr name="TextBox 8" id="8"/>
          <p:cNvSpPr txBox="true"/>
          <p:nvPr/>
        </p:nvSpPr>
        <p:spPr>
          <a:xfrm rot="0">
            <a:off x="7104027" y="7272823"/>
            <a:ext cx="9622363" cy="1565545"/>
          </a:xfrm>
          <a:prstGeom prst="rect">
            <a:avLst/>
          </a:prstGeom>
        </p:spPr>
        <p:txBody>
          <a:bodyPr anchor="t" rtlCol="false" tIns="0" lIns="0" bIns="0" rIns="0">
            <a:spAutoFit/>
          </a:bodyPr>
          <a:lstStyle/>
          <a:p>
            <a:pPr algn="just" marL="0" indent="0" lvl="0">
              <a:lnSpc>
                <a:spcPts val="4010"/>
              </a:lnSpc>
              <a:spcBef>
                <a:spcPct val="0"/>
              </a:spcBef>
            </a:pPr>
            <a:r>
              <a:rPr lang="en-US" b="true" sz="2864" strike="noStrike" u="none">
                <a:solidFill>
                  <a:srgbClr val="2B4B82"/>
                </a:solidFill>
                <a:latin typeface="Arial Bold"/>
                <a:ea typeface="Arial Bold"/>
                <a:cs typeface="Arial Bold"/>
                <a:sym typeface="Arial Bold"/>
              </a:rPr>
              <a:t>Tạo ra một mô hình dự đoán trầm cảm ở sinh viên dựa trên các yếu tố như tuổi, giới tính, điểm số, thói quen sinh hoạt, và các yếu tố tâm lý khác.</a:t>
            </a:r>
          </a:p>
        </p:txBody>
      </p:sp>
      <p:sp>
        <p:nvSpPr>
          <p:cNvPr name="TextBox 9" id="9"/>
          <p:cNvSpPr txBox="true"/>
          <p:nvPr/>
        </p:nvSpPr>
        <p:spPr>
          <a:xfrm rot="0">
            <a:off x="7106513" y="6167923"/>
            <a:ext cx="5131428" cy="1009650"/>
          </a:xfrm>
          <a:prstGeom prst="rect">
            <a:avLst/>
          </a:prstGeom>
        </p:spPr>
        <p:txBody>
          <a:bodyPr anchor="t" rtlCol="false" tIns="0" lIns="0" bIns="0" rIns="0">
            <a:spAutoFit/>
          </a:bodyPr>
          <a:lstStyle/>
          <a:p>
            <a:pPr algn="l" marL="0" indent="0" lvl="0">
              <a:lnSpc>
                <a:spcPts val="7084"/>
              </a:lnSpc>
              <a:spcBef>
                <a:spcPct val="0"/>
              </a:spcBef>
            </a:pPr>
            <a:r>
              <a:rPr lang="en-US" b="true" sz="5903" strike="noStrike" u="none">
                <a:solidFill>
                  <a:srgbClr val="FE8B8B"/>
                </a:solidFill>
                <a:latin typeface="Arial Bold"/>
                <a:ea typeface="Arial Bold"/>
                <a:cs typeface="Arial Bold"/>
                <a:sym typeface="Arial Bold"/>
              </a:rPr>
              <a:t>Mục tiêu</a:t>
            </a:r>
          </a:p>
        </p:txBody>
      </p:sp>
      <p:sp>
        <p:nvSpPr>
          <p:cNvPr name="TextBox 10" id="10"/>
          <p:cNvSpPr txBox="true"/>
          <p:nvPr/>
        </p:nvSpPr>
        <p:spPr>
          <a:xfrm rot="0">
            <a:off x="1028700" y="811062"/>
            <a:ext cx="368941" cy="871096"/>
          </a:xfrm>
          <a:prstGeom prst="rect">
            <a:avLst/>
          </a:prstGeom>
        </p:spPr>
        <p:txBody>
          <a:bodyPr anchor="t" rtlCol="false" tIns="0" lIns="0" bIns="0" rIns="0">
            <a:spAutoFit/>
          </a:bodyPr>
          <a:lstStyle/>
          <a:p>
            <a:pPr algn="just">
              <a:lnSpc>
                <a:spcPts val="7111"/>
              </a:lnSpc>
            </a:pPr>
            <a:r>
              <a:rPr lang="en-US" sz="5079" b="true">
                <a:solidFill>
                  <a:srgbClr val="60BFC1"/>
                </a:solidFill>
                <a:latin typeface="Noto Sans Bold"/>
                <a:ea typeface="Noto Sans Bold"/>
                <a:cs typeface="Noto Sans Bold"/>
                <a:sym typeface="Noto Sans Bold"/>
              </a:rPr>
              <a:t>1</a:t>
            </a:r>
          </a:p>
        </p:txBody>
      </p:sp>
      <p:sp>
        <p:nvSpPr>
          <p:cNvPr name="TextBox 11" id="11"/>
          <p:cNvSpPr txBox="true"/>
          <p:nvPr/>
        </p:nvSpPr>
        <p:spPr>
          <a:xfrm rot="0">
            <a:off x="2125170" y="936065"/>
            <a:ext cx="6090178" cy="748301"/>
          </a:xfrm>
          <a:prstGeom prst="rect">
            <a:avLst/>
          </a:prstGeom>
        </p:spPr>
        <p:txBody>
          <a:bodyPr anchor="t" rtlCol="false" tIns="0" lIns="0" bIns="0" rIns="0">
            <a:spAutoFit/>
          </a:bodyPr>
          <a:lstStyle/>
          <a:p>
            <a:pPr algn="l">
              <a:lnSpc>
                <a:spcPts val="5480"/>
              </a:lnSpc>
            </a:pPr>
            <a:r>
              <a:rPr lang="en-US" sz="3914" b="true">
                <a:solidFill>
                  <a:srgbClr val="2B4B82"/>
                </a:solidFill>
                <a:latin typeface="Arial Bold"/>
                <a:ea typeface="Arial Bold"/>
                <a:cs typeface="Arial Bold"/>
                <a:sym typeface="Arial Bold"/>
              </a:rPr>
              <a:t>Giới thiệu và đặt vấn đề</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4610774" y="1441513"/>
            <a:ext cx="2645731" cy="1625922"/>
          </a:xfrm>
          <a:custGeom>
            <a:avLst/>
            <a:gdLst/>
            <a:ahLst/>
            <a:cxnLst/>
            <a:rect r="r" b="b" t="t" l="l"/>
            <a:pathLst>
              <a:path h="1625922" w="2645731">
                <a:moveTo>
                  <a:pt x="0" y="0"/>
                </a:moveTo>
                <a:lnTo>
                  <a:pt x="2645731" y="0"/>
                </a:lnTo>
                <a:lnTo>
                  <a:pt x="2645731" y="1625922"/>
                </a:lnTo>
                <a:lnTo>
                  <a:pt x="0" y="16259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879313" y="5316566"/>
            <a:ext cx="5758626" cy="4114800"/>
          </a:xfrm>
          <a:custGeom>
            <a:avLst/>
            <a:gdLst/>
            <a:ahLst/>
            <a:cxnLst/>
            <a:rect r="r" b="b" t="t" l="l"/>
            <a:pathLst>
              <a:path h="4114800" w="5758626">
                <a:moveTo>
                  <a:pt x="0" y="0"/>
                </a:moveTo>
                <a:lnTo>
                  <a:pt x="5758626" y="0"/>
                </a:lnTo>
                <a:lnTo>
                  <a:pt x="575862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40312" y="-1788377"/>
            <a:ext cx="1491622" cy="3229890"/>
          </a:xfrm>
          <a:custGeom>
            <a:avLst/>
            <a:gdLst/>
            <a:ahLst/>
            <a:cxnLst/>
            <a:rect r="r" b="b" t="t" l="l"/>
            <a:pathLst>
              <a:path h="3229890" w="1491622">
                <a:moveTo>
                  <a:pt x="0" y="0"/>
                </a:moveTo>
                <a:lnTo>
                  <a:pt x="1491622" y="0"/>
                </a:lnTo>
                <a:lnTo>
                  <a:pt x="1491622" y="3229890"/>
                </a:lnTo>
                <a:lnTo>
                  <a:pt x="0" y="32298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8242167" y="-1536821"/>
            <a:ext cx="3748344" cy="3073642"/>
          </a:xfrm>
          <a:custGeom>
            <a:avLst/>
            <a:gdLst/>
            <a:ahLst/>
            <a:cxnLst/>
            <a:rect r="r" b="b" t="t" l="l"/>
            <a:pathLst>
              <a:path h="3073642" w="3748344">
                <a:moveTo>
                  <a:pt x="0" y="0"/>
                </a:moveTo>
                <a:lnTo>
                  <a:pt x="3748345" y="0"/>
                </a:lnTo>
                <a:lnTo>
                  <a:pt x="3748345" y="3073642"/>
                </a:lnTo>
                <a:lnTo>
                  <a:pt x="0" y="30736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566643" y="-2441088"/>
            <a:ext cx="4317873" cy="5892879"/>
          </a:xfrm>
          <a:custGeom>
            <a:avLst/>
            <a:gdLst/>
            <a:ahLst/>
            <a:cxnLst/>
            <a:rect r="r" b="b" t="t" l="l"/>
            <a:pathLst>
              <a:path h="5892879" w="4317873">
                <a:moveTo>
                  <a:pt x="0" y="0"/>
                </a:moveTo>
                <a:lnTo>
                  <a:pt x="4317873" y="0"/>
                </a:lnTo>
                <a:lnTo>
                  <a:pt x="4317873" y="5892879"/>
                </a:lnTo>
                <a:lnTo>
                  <a:pt x="0" y="589287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true" flipV="false" rot="0">
            <a:off x="1742874" y="3067435"/>
            <a:ext cx="4597438" cy="2842053"/>
          </a:xfrm>
          <a:custGeom>
            <a:avLst/>
            <a:gdLst/>
            <a:ahLst/>
            <a:cxnLst/>
            <a:rect r="r" b="b" t="t" l="l"/>
            <a:pathLst>
              <a:path h="2842053" w="4597438">
                <a:moveTo>
                  <a:pt x="4597438" y="0"/>
                </a:moveTo>
                <a:lnTo>
                  <a:pt x="0" y="0"/>
                </a:lnTo>
                <a:lnTo>
                  <a:pt x="0" y="2842053"/>
                </a:lnTo>
                <a:lnTo>
                  <a:pt x="4597438" y="2842053"/>
                </a:lnTo>
                <a:lnTo>
                  <a:pt x="4597438"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8242167" y="2522668"/>
            <a:ext cx="8814773" cy="1032383"/>
          </a:xfrm>
          <a:prstGeom prst="rect">
            <a:avLst/>
          </a:prstGeom>
        </p:spPr>
        <p:txBody>
          <a:bodyPr anchor="t" rtlCol="false" tIns="0" lIns="0" bIns="0" rIns="0">
            <a:spAutoFit/>
          </a:bodyPr>
          <a:lstStyle/>
          <a:p>
            <a:pPr algn="just">
              <a:lnSpc>
                <a:spcPts val="6976"/>
              </a:lnSpc>
            </a:pPr>
            <a:r>
              <a:rPr lang="en-US" b="true" sz="6400">
                <a:solidFill>
                  <a:srgbClr val="FE8B8B"/>
                </a:solidFill>
                <a:latin typeface="Arial Bold"/>
                <a:ea typeface="Arial Bold"/>
                <a:cs typeface="Arial Bold"/>
                <a:sym typeface="Arial Bold"/>
              </a:rPr>
              <a:t>Bài toán</a:t>
            </a:r>
          </a:p>
        </p:txBody>
      </p:sp>
      <p:sp>
        <p:nvSpPr>
          <p:cNvPr name="TextBox 9" id="9"/>
          <p:cNvSpPr txBox="true"/>
          <p:nvPr/>
        </p:nvSpPr>
        <p:spPr>
          <a:xfrm rot="0">
            <a:off x="7256505" y="3863340"/>
            <a:ext cx="9625629" cy="5394960"/>
          </a:xfrm>
          <a:prstGeom prst="rect">
            <a:avLst/>
          </a:prstGeom>
        </p:spPr>
        <p:txBody>
          <a:bodyPr anchor="t" rtlCol="false" tIns="0" lIns="0" bIns="0" rIns="0">
            <a:spAutoFit/>
          </a:bodyPr>
          <a:lstStyle/>
          <a:p>
            <a:pPr algn="just">
              <a:lnSpc>
                <a:spcPts val="3270"/>
              </a:lnSpc>
            </a:pPr>
            <a:r>
              <a:rPr lang="en-US" sz="3000" b="true">
                <a:solidFill>
                  <a:srgbClr val="2B4B82"/>
                </a:solidFill>
                <a:latin typeface="Arial Bold"/>
                <a:ea typeface="Arial Bold"/>
                <a:cs typeface="Arial Bold"/>
                <a:sym typeface="Arial Bold"/>
              </a:rPr>
              <a:t>Dự đoán trầm cảm ở sinh viên dựa trên các yếu tố tâm lý và xã hội như:</a:t>
            </a:r>
          </a:p>
          <a:p>
            <a:pPr algn="just" marL="647700" indent="-323850" lvl="1">
              <a:lnSpc>
                <a:spcPts val="3270"/>
              </a:lnSpc>
              <a:buFont typeface="Arial"/>
              <a:buChar char="•"/>
            </a:pPr>
            <a:r>
              <a:rPr lang="en-US" b="true" sz="3000">
                <a:solidFill>
                  <a:srgbClr val="FF914D"/>
                </a:solidFill>
                <a:latin typeface="Arial Bold"/>
                <a:ea typeface="Arial Bold"/>
                <a:cs typeface="Arial Bold"/>
                <a:sym typeface="Arial Bold"/>
              </a:rPr>
              <a:t>Gender</a:t>
            </a:r>
            <a:r>
              <a:rPr lang="en-US" b="true" sz="3000">
                <a:solidFill>
                  <a:srgbClr val="2B4B82"/>
                </a:solidFill>
                <a:latin typeface="Arial Bold"/>
                <a:ea typeface="Arial Bold"/>
                <a:cs typeface="Arial Bold"/>
                <a:sym typeface="Arial Bold"/>
              </a:rPr>
              <a:t> (Giới tính)</a:t>
            </a:r>
          </a:p>
          <a:p>
            <a:pPr algn="just" marL="647700" indent="-323850" lvl="1">
              <a:lnSpc>
                <a:spcPts val="3270"/>
              </a:lnSpc>
              <a:buFont typeface="Arial"/>
              <a:buChar char="•"/>
            </a:pPr>
            <a:r>
              <a:rPr lang="en-US" b="true" sz="3000">
                <a:solidFill>
                  <a:srgbClr val="FF914D"/>
                </a:solidFill>
                <a:latin typeface="Arial Bold"/>
                <a:ea typeface="Arial Bold"/>
                <a:cs typeface="Arial Bold"/>
                <a:sym typeface="Arial Bold"/>
              </a:rPr>
              <a:t>Age </a:t>
            </a:r>
            <a:r>
              <a:rPr lang="en-US" b="true" sz="3000">
                <a:solidFill>
                  <a:srgbClr val="2B4B82"/>
                </a:solidFill>
                <a:latin typeface="Arial Bold"/>
                <a:ea typeface="Arial Bold"/>
                <a:cs typeface="Arial Bold"/>
                <a:sym typeface="Arial Bold"/>
              </a:rPr>
              <a:t>(Tuổi)</a:t>
            </a:r>
          </a:p>
          <a:p>
            <a:pPr algn="just" marL="647700" indent="-323850" lvl="1">
              <a:lnSpc>
                <a:spcPts val="3270"/>
              </a:lnSpc>
              <a:buFont typeface="Arial"/>
              <a:buChar char="•"/>
            </a:pPr>
            <a:r>
              <a:rPr lang="en-US" b="true" sz="3000">
                <a:solidFill>
                  <a:srgbClr val="FF914D"/>
                </a:solidFill>
                <a:latin typeface="Arial Bold"/>
                <a:ea typeface="Arial Bold"/>
                <a:cs typeface="Arial Bold"/>
                <a:sym typeface="Arial Bold"/>
              </a:rPr>
              <a:t>Academic Pressure </a:t>
            </a:r>
            <a:r>
              <a:rPr lang="en-US" b="true" sz="3000">
                <a:solidFill>
                  <a:srgbClr val="2B4B82"/>
                </a:solidFill>
                <a:latin typeface="Arial Bold"/>
                <a:ea typeface="Arial Bold"/>
                <a:cs typeface="Arial Bold"/>
                <a:sym typeface="Arial Bold"/>
              </a:rPr>
              <a:t>(Áp lực học tập)</a:t>
            </a:r>
          </a:p>
          <a:p>
            <a:pPr algn="just" marL="647700" indent="-323850" lvl="1">
              <a:lnSpc>
                <a:spcPts val="3270"/>
              </a:lnSpc>
              <a:buFont typeface="Arial"/>
              <a:buChar char="•"/>
            </a:pPr>
            <a:r>
              <a:rPr lang="en-US" b="true" sz="3000">
                <a:solidFill>
                  <a:srgbClr val="FF914D"/>
                </a:solidFill>
                <a:latin typeface="Arial Bold"/>
                <a:ea typeface="Arial Bold"/>
                <a:cs typeface="Arial Bold"/>
                <a:sym typeface="Arial Bold"/>
              </a:rPr>
              <a:t>CGPA </a:t>
            </a:r>
            <a:r>
              <a:rPr lang="en-US" b="true" sz="3000">
                <a:solidFill>
                  <a:srgbClr val="2B4B82"/>
                </a:solidFill>
                <a:latin typeface="Arial Bold"/>
                <a:ea typeface="Arial Bold"/>
                <a:cs typeface="Arial Bold"/>
                <a:sym typeface="Arial Bold"/>
              </a:rPr>
              <a:t>(Điểm trung bình học tập)</a:t>
            </a:r>
          </a:p>
          <a:p>
            <a:pPr algn="just" marL="647700" indent="-323850" lvl="1">
              <a:lnSpc>
                <a:spcPts val="3270"/>
              </a:lnSpc>
              <a:buFont typeface="Arial"/>
              <a:buChar char="•"/>
            </a:pPr>
            <a:r>
              <a:rPr lang="en-US" b="true" sz="3000">
                <a:solidFill>
                  <a:srgbClr val="FF914D"/>
                </a:solidFill>
                <a:latin typeface="Arial Bold"/>
                <a:ea typeface="Arial Bold"/>
                <a:cs typeface="Arial Bold"/>
                <a:sym typeface="Arial Bold"/>
              </a:rPr>
              <a:t>Sleep Duration </a:t>
            </a:r>
            <a:r>
              <a:rPr lang="en-US" b="true" sz="3000">
                <a:solidFill>
                  <a:srgbClr val="2B4B82"/>
                </a:solidFill>
                <a:latin typeface="Arial Bold"/>
                <a:ea typeface="Arial Bold"/>
                <a:cs typeface="Arial Bold"/>
                <a:sym typeface="Arial Bold"/>
              </a:rPr>
              <a:t>(Thời gian ngủ)</a:t>
            </a:r>
          </a:p>
          <a:p>
            <a:pPr algn="just" marL="647700" indent="-323850" lvl="1">
              <a:lnSpc>
                <a:spcPts val="3270"/>
              </a:lnSpc>
              <a:buFont typeface="Arial"/>
              <a:buChar char="•"/>
            </a:pPr>
            <a:r>
              <a:rPr lang="en-US" b="true" sz="3000">
                <a:solidFill>
                  <a:srgbClr val="FF914D"/>
                </a:solidFill>
                <a:latin typeface="Arial Bold"/>
                <a:ea typeface="Arial Bold"/>
                <a:cs typeface="Arial Bold"/>
                <a:sym typeface="Arial Bold"/>
              </a:rPr>
              <a:t>Dietary Habits </a:t>
            </a:r>
            <a:r>
              <a:rPr lang="en-US" b="true" sz="3000">
                <a:solidFill>
                  <a:srgbClr val="2B4B82"/>
                </a:solidFill>
                <a:latin typeface="Arial Bold"/>
                <a:ea typeface="Arial Bold"/>
                <a:cs typeface="Arial Bold"/>
                <a:sym typeface="Arial Bold"/>
              </a:rPr>
              <a:t>(Thói quen ăn uống)</a:t>
            </a:r>
          </a:p>
          <a:p>
            <a:pPr algn="just" marL="647700" indent="-323850" lvl="1">
              <a:lnSpc>
                <a:spcPts val="3270"/>
              </a:lnSpc>
              <a:buFont typeface="Arial"/>
              <a:buChar char="•"/>
            </a:pPr>
            <a:r>
              <a:rPr lang="en-US" b="true" sz="3000">
                <a:solidFill>
                  <a:srgbClr val="FF914D"/>
                </a:solidFill>
                <a:latin typeface="Arial Bold"/>
                <a:ea typeface="Arial Bold"/>
                <a:cs typeface="Arial Bold"/>
                <a:sym typeface="Arial Bold"/>
              </a:rPr>
              <a:t>Family History </a:t>
            </a:r>
            <a:r>
              <a:rPr lang="en-US" b="true" sz="3000">
                <a:solidFill>
                  <a:srgbClr val="2B4B82"/>
                </a:solidFill>
                <a:latin typeface="Arial Bold"/>
                <a:ea typeface="Arial Bold"/>
                <a:cs typeface="Arial Bold"/>
                <a:sym typeface="Arial Bold"/>
              </a:rPr>
              <a:t>(Tiền sử gia đình)</a:t>
            </a:r>
          </a:p>
          <a:p>
            <a:pPr algn="just">
              <a:lnSpc>
                <a:spcPts val="3270"/>
              </a:lnSpc>
            </a:pPr>
          </a:p>
          <a:p>
            <a:pPr algn="just">
              <a:lnSpc>
                <a:spcPts val="3270"/>
              </a:lnSpc>
            </a:pPr>
            <a:r>
              <a:rPr lang="en-US" sz="3000" b="true">
                <a:solidFill>
                  <a:srgbClr val="2B4B82"/>
                </a:solidFill>
                <a:latin typeface="Arial Bold"/>
                <a:ea typeface="Arial Bold"/>
                <a:cs typeface="Arial Bold"/>
                <a:sym typeface="Arial Bold"/>
              </a:rPr>
              <a:t>Mục tiêu:</a:t>
            </a:r>
          </a:p>
          <a:p>
            <a:pPr algn="just" marL="647700" indent="-323850" lvl="1">
              <a:lnSpc>
                <a:spcPts val="3270"/>
              </a:lnSpc>
              <a:buFont typeface="Arial"/>
              <a:buChar char="•"/>
            </a:pPr>
            <a:r>
              <a:rPr lang="en-US" b="true" sz="3000">
                <a:solidFill>
                  <a:srgbClr val="2B4B82"/>
                </a:solidFill>
                <a:latin typeface="Arial Bold"/>
                <a:ea typeface="Arial Bold"/>
                <a:cs typeface="Arial Bold"/>
                <a:sym typeface="Arial Bold"/>
              </a:rPr>
              <a:t>Phân loại học sinh có nguy cơ trầm cảm (1) hay không (0)</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1596161" y="3223785"/>
            <a:ext cx="5131837" cy="4114800"/>
          </a:xfrm>
          <a:custGeom>
            <a:avLst/>
            <a:gdLst/>
            <a:ahLst/>
            <a:cxnLst/>
            <a:rect r="r" b="b" t="t" l="l"/>
            <a:pathLst>
              <a:path h="4114800" w="5131837">
                <a:moveTo>
                  <a:pt x="0" y="0"/>
                </a:moveTo>
                <a:lnTo>
                  <a:pt x="5131836" y="0"/>
                </a:lnTo>
                <a:lnTo>
                  <a:pt x="513183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20432" y="3016170"/>
            <a:ext cx="10247192" cy="2078576"/>
          </a:xfrm>
          <a:prstGeom prst="rect">
            <a:avLst/>
          </a:prstGeom>
        </p:spPr>
        <p:txBody>
          <a:bodyPr anchor="t" rtlCol="false" tIns="0" lIns="0" bIns="0" rIns="0">
            <a:spAutoFit/>
          </a:bodyPr>
          <a:lstStyle/>
          <a:p>
            <a:pPr algn="l">
              <a:lnSpc>
                <a:spcPts val="3941"/>
              </a:lnSpc>
            </a:pPr>
            <a:r>
              <a:rPr lang="en-US" sz="3284" b="true">
                <a:solidFill>
                  <a:srgbClr val="2B4B82"/>
                </a:solidFill>
                <a:latin typeface="Arial Bold"/>
                <a:ea typeface="Arial Bold"/>
                <a:cs typeface="Arial Bold"/>
                <a:sym typeface="Arial Bold"/>
              </a:rPr>
              <a:t>Các thuật toán Machine Learning sử dụ</a:t>
            </a:r>
            <a:r>
              <a:rPr lang="en-US" sz="3284" b="true">
                <a:solidFill>
                  <a:srgbClr val="2B4B82"/>
                </a:solidFill>
                <a:latin typeface="Arial Bold"/>
                <a:ea typeface="Arial Bold"/>
                <a:cs typeface="Arial Bold"/>
                <a:sym typeface="Arial Bold"/>
              </a:rPr>
              <a:t>ng:</a:t>
            </a:r>
          </a:p>
          <a:p>
            <a:pPr algn="l" marL="709175" indent="-354587" lvl="1">
              <a:lnSpc>
                <a:spcPts val="3941"/>
              </a:lnSpc>
              <a:buFont typeface="Arial"/>
              <a:buChar char="•"/>
            </a:pPr>
            <a:r>
              <a:rPr lang="en-US" b="true" sz="3284">
                <a:solidFill>
                  <a:srgbClr val="2B4B82"/>
                </a:solidFill>
                <a:latin typeface="Arial Bold"/>
                <a:ea typeface="Arial Bold"/>
                <a:cs typeface="Arial Bold"/>
                <a:sym typeface="Arial Bold"/>
              </a:rPr>
              <a:t>Cây quyết định (</a:t>
            </a:r>
            <a:r>
              <a:rPr lang="en-US" b="true" sz="3284">
                <a:solidFill>
                  <a:srgbClr val="FF3131"/>
                </a:solidFill>
                <a:latin typeface="Arial Bold"/>
                <a:ea typeface="Arial Bold"/>
                <a:cs typeface="Arial Bold"/>
                <a:sym typeface="Arial Bold"/>
              </a:rPr>
              <a:t>Decision Tree</a:t>
            </a:r>
            <a:r>
              <a:rPr lang="en-US" b="true" sz="3284">
                <a:solidFill>
                  <a:srgbClr val="2B4B82"/>
                </a:solidFill>
                <a:latin typeface="Arial Bold"/>
                <a:ea typeface="Arial Bold"/>
                <a:cs typeface="Arial Bold"/>
                <a:sym typeface="Arial Bold"/>
              </a:rPr>
              <a:t>)</a:t>
            </a:r>
          </a:p>
          <a:p>
            <a:pPr algn="l" marL="709175" indent="-354587" lvl="1">
              <a:lnSpc>
                <a:spcPts val="3941"/>
              </a:lnSpc>
              <a:buFont typeface="Arial"/>
              <a:buChar char="•"/>
            </a:pPr>
            <a:r>
              <a:rPr lang="en-US" b="true" sz="3284">
                <a:solidFill>
                  <a:srgbClr val="2B4B82"/>
                </a:solidFill>
                <a:latin typeface="Arial Bold"/>
                <a:ea typeface="Arial Bold"/>
                <a:cs typeface="Arial Bold"/>
                <a:sym typeface="Arial Bold"/>
              </a:rPr>
              <a:t>Hồi</a:t>
            </a:r>
            <a:r>
              <a:rPr lang="en-US" b="true" sz="3284">
                <a:solidFill>
                  <a:srgbClr val="2B4B82"/>
                </a:solidFill>
                <a:latin typeface="Arial Bold"/>
                <a:ea typeface="Arial Bold"/>
                <a:cs typeface="Arial Bold"/>
                <a:sym typeface="Arial Bold"/>
              </a:rPr>
              <a:t> quy Logistic (</a:t>
            </a:r>
            <a:r>
              <a:rPr lang="en-US" b="true" sz="3284">
                <a:solidFill>
                  <a:srgbClr val="FF3131"/>
                </a:solidFill>
                <a:latin typeface="Arial Bold"/>
                <a:ea typeface="Arial Bold"/>
                <a:cs typeface="Arial Bold"/>
                <a:sym typeface="Arial Bold"/>
              </a:rPr>
              <a:t>Logistic Regression</a:t>
            </a:r>
            <a:r>
              <a:rPr lang="en-US" b="true" sz="3284">
                <a:solidFill>
                  <a:srgbClr val="2B4B82"/>
                </a:solidFill>
                <a:latin typeface="Arial Bold"/>
                <a:ea typeface="Arial Bold"/>
                <a:cs typeface="Arial Bold"/>
                <a:sym typeface="Arial Bold"/>
              </a:rPr>
              <a:t>)</a:t>
            </a:r>
          </a:p>
          <a:p>
            <a:pPr algn="l" marL="709175" indent="-354587" lvl="1">
              <a:lnSpc>
                <a:spcPts val="3941"/>
              </a:lnSpc>
              <a:buFont typeface="Arial"/>
              <a:buChar char="•"/>
            </a:pPr>
            <a:r>
              <a:rPr lang="en-US" b="true" sz="3284">
                <a:solidFill>
                  <a:srgbClr val="2B4B82"/>
                </a:solidFill>
                <a:latin typeface="Arial Bold"/>
                <a:ea typeface="Arial Bold"/>
                <a:cs typeface="Arial Bold"/>
                <a:sym typeface="Arial Bold"/>
              </a:rPr>
              <a:t>SVM (</a:t>
            </a:r>
            <a:r>
              <a:rPr lang="en-US" b="true" sz="3284">
                <a:solidFill>
                  <a:srgbClr val="FF3131"/>
                </a:solidFill>
                <a:latin typeface="Arial Bold"/>
                <a:ea typeface="Arial Bold"/>
                <a:cs typeface="Arial Bold"/>
                <a:sym typeface="Arial Bold"/>
              </a:rPr>
              <a:t>Support Vector Machine</a:t>
            </a:r>
            <a:r>
              <a:rPr lang="en-US" b="true" sz="3284">
                <a:solidFill>
                  <a:srgbClr val="2B4B82"/>
                </a:solidFill>
                <a:latin typeface="Arial Bold"/>
                <a:ea typeface="Arial Bold"/>
                <a:cs typeface="Arial Bold"/>
                <a:sym typeface="Arial Bold"/>
              </a:rPr>
              <a:t>)</a:t>
            </a:r>
          </a:p>
        </p:txBody>
      </p:sp>
      <p:sp>
        <p:nvSpPr>
          <p:cNvPr name="TextBox 4" id="4"/>
          <p:cNvSpPr txBox="true"/>
          <p:nvPr/>
        </p:nvSpPr>
        <p:spPr>
          <a:xfrm rot="0">
            <a:off x="1028700" y="923925"/>
            <a:ext cx="368941" cy="871096"/>
          </a:xfrm>
          <a:prstGeom prst="rect">
            <a:avLst/>
          </a:prstGeom>
        </p:spPr>
        <p:txBody>
          <a:bodyPr anchor="t" rtlCol="false" tIns="0" lIns="0" bIns="0" rIns="0">
            <a:spAutoFit/>
          </a:bodyPr>
          <a:lstStyle/>
          <a:p>
            <a:pPr algn="just">
              <a:lnSpc>
                <a:spcPts val="7111"/>
              </a:lnSpc>
            </a:pPr>
            <a:r>
              <a:rPr lang="en-US" sz="5079" b="true">
                <a:solidFill>
                  <a:srgbClr val="60BFC1"/>
                </a:solidFill>
                <a:latin typeface="Noto Sans Bold"/>
                <a:ea typeface="Noto Sans Bold"/>
                <a:cs typeface="Noto Sans Bold"/>
                <a:sym typeface="Noto Sans Bold"/>
              </a:rPr>
              <a:t>2</a:t>
            </a:r>
          </a:p>
        </p:txBody>
      </p:sp>
      <p:sp>
        <p:nvSpPr>
          <p:cNvPr name="TextBox 5" id="5"/>
          <p:cNvSpPr txBox="true"/>
          <p:nvPr/>
        </p:nvSpPr>
        <p:spPr>
          <a:xfrm rot="0">
            <a:off x="2125170" y="1046720"/>
            <a:ext cx="6090178" cy="748301"/>
          </a:xfrm>
          <a:prstGeom prst="rect">
            <a:avLst/>
          </a:prstGeom>
        </p:spPr>
        <p:txBody>
          <a:bodyPr anchor="t" rtlCol="false" tIns="0" lIns="0" bIns="0" rIns="0">
            <a:spAutoFit/>
          </a:bodyPr>
          <a:lstStyle/>
          <a:p>
            <a:pPr algn="l">
              <a:lnSpc>
                <a:spcPts val="5480"/>
              </a:lnSpc>
            </a:pPr>
            <a:r>
              <a:rPr lang="en-US" sz="3914" b="true">
                <a:solidFill>
                  <a:srgbClr val="2B4B82"/>
                </a:solidFill>
                <a:latin typeface="Arial Bold"/>
                <a:ea typeface="Arial Bold"/>
                <a:cs typeface="Arial Bold"/>
                <a:sym typeface="Arial Bold"/>
              </a:rPr>
              <a:t>Cơ sở lý thuyết</a:t>
            </a:r>
          </a:p>
        </p:txBody>
      </p:sp>
      <p:sp>
        <p:nvSpPr>
          <p:cNvPr name="TextBox 6" id="6"/>
          <p:cNvSpPr txBox="true"/>
          <p:nvPr/>
        </p:nvSpPr>
        <p:spPr>
          <a:xfrm rot="0">
            <a:off x="1520432" y="5647234"/>
            <a:ext cx="10431663" cy="2614704"/>
          </a:xfrm>
          <a:prstGeom prst="rect">
            <a:avLst/>
          </a:prstGeom>
        </p:spPr>
        <p:txBody>
          <a:bodyPr anchor="t" rtlCol="false" tIns="0" lIns="0" bIns="0" rIns="0">
            <a:spAutoFit/>
          </a:bodyPr>
          <a:lstStyle/>
          <a:p>
            <a:pPr algn="l">
              <a:lnSpc>
                <a:spcPts val="4012"/>
              </a:lnSpc>
            </a:pPr>
            <a:r>
              <a:rPr lang="en-US" sz="3343" b="true">
                <a:solidFill>
                  <a:srgbClr val="2B4B82"/>
                </a:solidFill>
                <a:latin typeface="Arial Bold"/>
                <a:ea typeface="Arial Bold"/>
                <a:cs typeface="Arial Bold"/>
                <a:sym typeface="Arial Bold"/>
              </a:rPr>
              <a:t>Đánh giá mô hình:</a:t>
            </a:r>
          </a:p>
          <a:p>
            <a:pPr algn="l" marL="721942" indent="-360971" lvl="1">
              <a:lnSpc>
                <a:spcPts val="4012"/>
              </a:lnSpc>
              <a:buFont typeface="Arial"/>
              <a:buChar char="•"/>
            </a:pPr>
            <a:r>
              <a:rPr lang="en-US" b="true" sz="3343">
                <a:solidFill>
                  <a:srgbClr val="2B4B82"/>
                </a:solidFill>
                <a:latin typeface="Arial Bold"/>
                <a:ea typeface="Arial Bold"/>
                <a:cs typeface="Arial Bold"/>
                <a:sym typeface="Arial Bold"/>
              </a:rPr>
              <a:t>Độ chính xác (Accuracy)</a:t>
            </a:r>
          </a:p>
          <a:p>
            <a:pPr algn="l" marL="721942" indent="-360971" lvl="1">
              <a:lnSpc>
                <a:spcPts val="4012"/>
              </a:lnSpc>
              <a:buFont typeface="Arial"/>
              <a:buChar char="•"/>
            </a:pPr>
            <a:r>
              <a:rPr lang="en-US" b="true" sz="3343">
                <a:solidFill>
                  <a:srgbClr val="2B4B82"/>
                </a:solidFill>
                <a:latin typeface="Arial Bold"/>
                <a:ea typeface="Arial Bold"/>
                <a:cs typeface="Arial Bold"/>
                <a:sym typeface="Arial Bold"/>
              </a:rPr>
              <a:t>Ma trận nhầm lẫn (Confusion matrix)</a:t>
            </a:r>
          </a:p>
          <a:p>
            <a:pPr algn="l" marL="721942" indent="-360971" lvl="1">
              <a:lnSpc>
                <a:spcPts val="4012"/>
              </a:lnSpc>
              <a:buFont typeface="Arial"/>
              <a:buChar char="•"/>
            </a:pPr>
            <a:r>
              <a:rPr lang="en-US" b="true" sz="3343">
                <a:solidFill>
                  <a:srgbClr val="2B4B82"/>
                </a:solidFill>
                <a:latin typeface="Arial Bold"/>
                <a:ea typeface="Arial Bold"/>
                <a:cs typeface="Arial Bold"/>
                <a:sym typeface="Arial Bold"/>
              </a:rPr>
              <a:t>Precision, Recall, F1 score</a:t>
            </a:r>
          </a:p>
          <a:p>
            <a:pPr algn="l" marL="721942" indent="-360971" lvl="1">
              <a:lnSpc>
                <a:spcPts val="4012"/>
              </a:lnSpc>
              <a:buFont typeface="Arial"/>
              <a:buChar char="•"/>
            </a:pPr>
            <a:r>
              <a:rPr lang="en-US" b="true" sz="3343">
                <a:solidFill>
                  <a:srgbClr val="2B4B82"/>
                </a:solidFill>
                <a:latin typeface="Arial Bold"/>
                <a:ea typeface="Arial Bold"/>
                <a:cs typeface="Arial Bold"/>
                <a:sym typeface="Arial Bold"/>
              </a:rPr>
              <a:t>K-fold cross-validation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5767678" y="6202472"/>
            <a:ext cx="1491622" cy="3229890"/>
          </a:xfrm>
          <a:custGeom>
            <a:avLst/>
            <a:gdLst/>
            <a:ahLst/>
            <a:cxnLst/>
            <a:rect r="r" b="b" t="t" l="l"/>
            <a:pathLst>
              <a:path h="3229890" w="1491622">
                <a:moveTo>
                  <a:pt x="0" y="0"/>
                </a:moveTo>
                <a:lnTo>
                  <a:pt x="1491622" y="0"/>
                </a:lnTo>
                <a:lnTo>
                  <a:pt x="1491622" y="3229891"/>
                </a:lnTo>
                <a:lnTo>
                  <a:pt x="0" y="32298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59770" y="2846454"/>
            <a:ext cx="14710953" cy="2420238"/>
            <a:chOff x="0" y="0"/>
            <a:chExt cx="19614603" cy="3226983"/>
          </a:xfrm>
        </p:grpSpPr>
        <p:sp>
          <p:nvSpPr>
            <p:cNvPr name="Freeform 4" id="4"/>
            <p:cNvSpPr/>
            <p:nvPr/>
          </p:nvSpPr>
          <p:spPr>
            <a:xfrm flipH="false" flipV="false" rot="0">
              <a:off x="10112306" y="1277768"/>
              <a:ext cx="6621994" cy="1949216"/>
            </a:xfrm>
            <a:custGeom>
              <a:avLst/>
              <a:gdLst/>
              <a:ahLst/>
              <a:cxnLst/>
              <a:rect r="r" b="b" t="t" l="l"/>
              <a:pathLst>
                <a:path h="1949216" w="6621994">
                  <a:moveTo>
                    <a:pt x="0" y="0"/>
                  </a:moveTo>
                  <a:lnTo>
                    <a:pt x="6621994" y="0"/>
                  </a:lnTo>
                  <a:lnTo>
                    <a:pt x="6621994" y="1949215"/>
                  </a:lnTo>
                  <a:lnTo>
                    <a:pt x="0" y="1949215"/>
                  </a:lnTo>
                  <a:lnTo>
                    <a:pt x="0" y="0"/>
                  </a:lnTo>
                  <a:close/>
                </a:path>
              </a:pathLst>
            </a:custGeom>
            <a:blipFill>
              <a:blip r:embed="rId4"/>
              <a:stretch>
                <a:fillRect l="0" t="0" r="0" b="0"/>
              </a:stretch>
            </a:blipFill>
          </p:spPr>
        </p:sp>
        <p:sp>
          <p:nvSpPr>
            <p:cNvPr name="TextBox 5" id="5"/>
            <p:cNvSpPr txBox="true"/>
            <p:nvPr/>
          </p:nvSpPr>
          <p:spPr>
            <a:xfrm rot="0">
              <a:off x="0" y="-76200"/>
              <a:ext cx="19614603" cy="2078576"/>
            </a:xfrm>
            <a:prstGeom prst="rect">
              <a:avLst/>
            </a:prstGeom>
          </p:spPr>
          <p:txBody>
            <a:bodyPr anchor="t" rtlCol="false" tIns="0" lIns="0" bIns="0" rIns="0">
              <a:spAutoFit/>
            </a:bodyPr>
            <a:lstStyle/>
            <a:p>
              <a:pPr algn="l" marL="709175" indent="-354587" lvl="1">
                <a:lnSpc>
                  <a:spcPts val="3941"/>
                </a:lnSpc>
                <a:buFont typeface="Arial"/>
                <a:buChar char="•"/>
              </a:pPr>
              <a:r>
                <a:rPr lang="en-US" b="true" sz="3284">
                  <a:solidFill>
                    <a:srgbClr val="2B4B82"/>
                  </a:solidFill>
                  <a:latin typeface="Arial Bold"/>
                  <a:ea typeface="Arial Bold"/>
                  <a:cs typeface="Arial Bold"/>
                  <a:sym typeface="Arial Bold"/>
                </a:rPr>
                <a:t>Mục đích: Sử dụng trong bài toán phân loại nhị phân</a:t>
              </a:r>
            </a:p>
            <a:p>
              <a:pPr algn="l" marL="709175" indent="-354587" lvl="1">
                <a:lnSpc>
                  <a:spcPts val="3941"/>
                </a:lnSpc>
                <a:buFont typeface="Arial"/>
                <a:buChar char="•"/>
              </a:pPr>
              <a:r>
                <a:rPr lang="en-US" b="true" sz="3284">
                  <a:solidFill>
                    <a:srgbClr val="2B4B82"/>
                  </a:solidFill>
                  <a:latin typeface="Arial Bold"/>
                  <a:ea typeface="Arial Bold"/>
                  <a:cs typeface="Arial Bold"/>
                  <a:sym typeface="Arial Bold"/>
                </a:rPr>
                <a:t>Nguyên lý: Sử dụ</a:t>
              </a:r>
              <a:r>
                <a:rPr lang="en-US" b="true" sz="3284">
                  <a:solidFill>
                    <a:srgbClr val="2B4B82"/>
                  </a:solidFill>
                  <a:latin typeface="Arial Bold"/>
                  <a:ea typeface="Arial Bold"/>
                  <a:cs typeface="Arial Bold"/>
                  <a:sym typeface="Arial Bold"/>
                </a:rPr>
                <a:t>ng hàm sigmoid để biến đổ</a:t>
              </a:r>
              <a:r>
                <a:rPr lang="en-US" b="true" sz="3284">
                  <a:solidFill>
                    <a:srgbClr val="2B4B82"/>
                  </a:solidFill>
                  <a:latin typeface="Arial Bold"/>
                  <a:ea typeface="Arial Bold"/>
                  <a:cs typeface="Arial Bold"/>
                  <a:sym typeface="Arial Bold"/>
                </a:rPr>
                <a:t>i</a:t>
              </a:r>
              <a:r>
                <a:rPr lang="en-US" b="true" sz="3284">
                  <a:solidFill>
                    <a:srgbClr val="2B4B82"/>
                  </a:solidFill>
                  <a:latin typeface="Arial Bold"/>
                  <a:ea typeface="Arial Bold"/>
                  <a:cs typeface="Arial Bold"/>
                  <a:sym typeface="Arial Bold"/>
                </a:rPr>
                <a:t> đầu ra tuyến tính thành giá trị xác suất trong khoảng [0,1]</a:t>
              </a:r>
            </a:p>
          </p:txBody>
        </p:sp>
      </p:grpSp>
      <p:sp>
        <p:nvSpPr>
          <p:cNvPr name="TextBox 6" id="6"/>
          <p:cNvSpPr txBox="true"/>
          <p:nvPr/>
        </p:nvSpPr>
        <p:spPr>
          <a:xfrm rot="0">
            <a:off x="1028700" y="923925"/>
            <a:ext cx="368941" cy="871096"/>
          </a:xfrm>
          <a:prstGeom prst="rect">
            <a:avLst/>
          </a:prstGeom>
        </p:spPr>
        <p:txBody>
          <a:bodyPr anchor="t" rtlCol="false" tIns="0" lIns="0" bIns="0" rIns="0">
            <a:spAutoFit/>
          </a:bodyPr>
          <a:lstStyle/>
          <a:p>
            <a:pPr algn="just">
              <a:lnSpc>
                <a:spcPts val="7111"/>
              </a:lnSpc>
            </a:pPr>
            <a:r>
              <a:rPr lang="en-US" sz="5079" b="true">
                <a:solidFill>
                  <a:srgbClr val="60BFC1"/>
                </a:solidFill>
                <a:latin typeface="Noto Sans Bold"/>
                <a:ea typeface="Noto Sans Bold"/>
                <a:cs typeface="Noto Sans Bold"/>
                <a:sym typeface="Noto Sans Bold"/>
              </a:rPr>
              <a:t>2</a:t>
            </a:r>
          </a:p>
        </p:txBody>
      </p:sp>
      <p:sp>
        <p:nvSpPr>
          <p:cNvPr name="TextBox 7" id="7"/>
          <p:cNvSpPr txBox="true"/>
          <p:nvPr/>
        </p:nvSpPr>
        <p:spPr>
          <a:xfrm rot="0">
            <a:off x="2125170" y="1046720"/>
            <a:ext cx="6090178" cy="748301"/>
          </a:xfrm>
          <a:prstGeom prst="rect">
            <a:avLst/>
          </a:prstGeom>
        </p:spPr>
        <p:txBody>
          <a:bodyPr anchor="t" rtlCol="false" tIns="0" lIns="0" bIns="0" rIns="0">
            <a:spAutoFit/>
          </a:bodyPr>
          <a:lstStyle/>
          <a:p>
            <a:pPr algn="l">
              <a:lnSpc>
                <a:spcPts val="5480"/>
              </a:lnSpc>
            </a:pPr>
            <a:r>
              <a:rPr lang="en-US" sz="3914" b="true">
                <a:solidFill>
                  <a:srgbClr val="2B4B82"/>
                </a:solidFill>
                <a:latin typeface="Arial Bold"/>
                <a:ea typeface="Arial Bold"/>
                <a:cs typeface="Arial Bold"/>
                <a:sym typeface="Arial Bold"/>
              </a:rPr>
              <a:t>Cơ sở lý thuyết</a:t>
            </a:r>
          </a:p>
        </p:txBody>
      </p:sp>
      <p:sp>
        <p:nvSpPr>
          <p:cNvPr name="TextBox 8" id="8"/>
          <p:cNvSpPr txBox="true"/>
          <p:nvPr/>
        </p:nvSpPr>
        <p:spPr>
          <a:xfrm rot="0">
            <a:off x="1559770" y="1930726"/>
            <a:ext cx="11657093" cy="734752"/>
          </a:xfrm>
          <a:prstGeom prst="rect">
            <a:avLst/>
          </a:prstGeom>
        </p:spPr>
        <p:txBody>
          <a:bodyPr anchor="t" rtlCol="false" tIns="0" lIns="0" bIns="0" rIns="0">
            <a:spAutoFit/>
          </a:bodyPr>
          <a:lstStyle/>
          <a:p>
            <a:pPr algn="just">
              <a:lnSpc>
                <a:spcPts val="4915"/>
              </a:lnSpc>
            </a:pPr>
            <a:r>
              <a:rPr lang="en-US" b="true" sz="4509">
                <a:solidFill>
                  <a:srgbClr val="FE8B8B"/>
                </a:solidFill>
                <a:latin typeface="Arial Bold"/>
                <a:ea typeface="Arial Bold"/>
                <a:cs typeface="Arial Bold"/>
                <a:sym typeface="Arial Bold"/>
              </a:rPr>
              <a:t>Hồi quy logistic (Logistic regression)</a:t>
            </a:r>
          </a:p>
        </p:txBody>
      </p:sp>
      <p:grpSp>
        <p:nvGrpSpPr>
          <p:cNvPr name="Group 9" id="9"/>
          <p:cNvGrpSpPr/>
          <p:nvPr/>
        </p:nvGrpSpPr>
        <p:grpSpPr>
          <a:xfrm rot="0">
            <a:off x="1559770" y="5581016"/>
            <a:ext cx="13250417" cy="3529163"/>
            <a:chOff x="0" y="0"/>
            <a:chExt cx="17667222" cy="4705551"/>
          </a:xfrm>
        </p:grpSpPr>
        <p:sp>
          <p:nvSpPr>
            <p:cNvPr name="Freeform 10" id="10"/>
            <p:cNvSpPr/>
            <p:nvPr/>
          </p:nvSpPr>
          <p:spPr>
            <a:xfrm flipH="false" flipV="false" rot="0">
              <a:off x="5295801" y="31180"/>
              <a:ext cx="8127502" cy="2329124"/>
            </a:xfrm>
            <a:custGeom>
              <a:avLst/>
              <a:gdLst/>
              <a:ahLst/>
              <a:cxnLst/>
              <a:rect r="r" b="b" t="t" l="l"/>
              <a:pathLst>
                <a:path h="2329124" w="8127502">
                  <a:moveTo>
                    <a:pt x="0" y="0"/>
                  </a:moveTo>
                  <a:lnTo>
                    <a:pt x="8127502" y="0"/>
                  </a:lnTo>
                  <a:lnTo>
                    <a:pt x="8127502" y="2329124"/>
                  </a:lnTo>
                  <a:lnTo>
                    <a:pt x="0" y="2329124"/>
                  </a:lnTo>
                  <a:lnTo>
                    <a:pt x="0" y="0"/>
                  </a:lnTo>
                  <a:close/>
                </a:path>
              </a:pathLst>
            </a:custGeom>
            <a:blipFill>
              <a:blip r:embed="rId5"/>
              <a:stretch>
                <a:fillRect l="0" t="0" r="0" b="0"/>
              </a:stretch>
            </a:blipFill>
          </p:spPr>
        </p:sp>
        <p:sp>
          <p:nvSpPr>
            <p:cNvPr name="TextBox 11" id="11"/>
            <p:cNvSpPr txBox="true"/>
            <p:nvPr/>
          </p:nvSpPr>
          <p:spPr>
            <a:xfrm rot="0">
              <a:off x="0" y="-76200"/>
              <a:ext cx="16913356" cy="743659"/>
            </a:xfrm>
            <a:prstGeom prst="rect">
              <a:avLst/>
            </a:prstGeom>
          </p:spPr>
          <p:txBody>
            <a:bodyPr anchor="t" rtlCol="false" tIns="0" lIns="0" bIns="0" rIns="0">
              <a:spAutoFit/>
            </a:bodyPr>
            <a:lstStyle/>
            <a:p>
              <a:pPr algn="l" marL="709175" indent="-354587" lvl="1">
                <a:lnSpc>
                  <a:spcPts val="3941"/>
                </a:lnSpc>
                <a:buFont typeface="Arial"/>
                <a:buChar char="•"/>
              </a:pPr>
              <a:r>
                <a:rPr lang="en-US" b="true" sz="3284">
                  <a:solidFill>
                    <a:srgbClr val="2B4B82"/>
                  </a:solidFill>
                  <a:latin typeface="Arial Bold"/>
                  <a:ea typeface="Arial Bold"/>
                  <a:cs typeface="Arial Bold"/>
                  <a:sym typeface="Arial Bold"/>
                </a:rPr>
                <a:t>Hàm mất mát</a:t>
              </a:r>
            </a:p>
          </p:txBody>
        </p:sp>
        <p:sp>
          <p:nvSpPr>
            <p:cNvPr name="Freeform 12" id="12"/>
            <p:cNvSpPr/>
            <p:nvPr/>
          </p:nvSpPr>
          <p:spPr>
            <a:xfrm flipH="false" flipV="false" rot="0">
              <a:off x="2881769" y="2754004"/>
              <a:ext cx="12828264" cy="1042788"/>
            </a:xfrm>
            <a:custGeom>
              <a:avLst/>
              <a:gdLst/>
              <a:ahLst/>
              <a:cxnLst/>
              <a:rect r="r" b="b" t="t" l="l"/>
              <a:pathLst>
                <a:path h="1042788" w="12828264">
                  <a:moveTo>
                    <a:pt x="0" y="0"/>
                  </a:moveTo>
                  <a:lnTo>
                    <a:pt x="12828264" y="0"/>
                  </a:lnTo>
                  <a:lnTo>
                    <a:pt x="12828264" y="1042788"/>
                  </a:lnTo>
                  <a:lnTo>
                    <a:pt x="0" y="1042788"/>
                  </a:lnTo>
                  <a:lnTo>
                    <a:pt x="0" y="0"/>
                  </a:lnTo>
                  <a:close/>
                </a:path>
              </a:pathLst>
            </a:custGeom>
            <a:blipFill>
              <a:blip r:embed="rId6"/>
              <a:stretch>
                <a:fillRect l="0" t="0" r="0" b="0"/>
              </a:stretch>
            </a:blipFill>
          </p:spPr>
        </p:sp>
        <p:sp>
          <p:nvSpPr>
            <p:cNvPr name="TextBox 13" id="13"/>
            <p:cNvSpPr txBox="true"/>
            <p:nvPr/>
          </p:nvSpPr>
          <p:spPr>
            <a:xfrm rot="0">
              <a:off x="0" y="2905668"/>
              <a:ext cx="16913356" cy="743659"/>
            </a:xfrm>
            <a:prstGeom prst="rect">
              <a:avLst/>
            </a:prstGeom>
          </p:spPr>
          <p:txBody>
            <a:bodyPr anchor="t" rtlCol="false" tIns="0" lIns="0" bIns="0" rIns="0">
              <a:spAutoFit/>
            </a:bodyPr>
            <a:lstStyle/>
            <a:p>
              <a:pPr algn="l" marL="709175" indent="-354587" lvl="1">
                <a:lnSpc>
                  <a:spcPts val="3941"/>
                </a:lnSpc>
                <a:buFont typeface="Arial"/>
                <a:buChar char="•"/>
              </a:pPr>
              <a:r>
                <a:rPr lang="en-US" b="true" sz="3284">
                  <a:solidFill>
                    <a:srgbClr val="2B4B82"/>
                  </a:solidFill>
                  <a:latin typeface="Arial Bold"/>
                  <a:ea typeface="Arial Bold"/>
                  <a:cs typeface="Arial Bold"/>
                  <a:sym typeface="Arial Bold"/>
                </a:rPr>
                <a:t>Với</a:t>
              </a:r>
            </a:p>
          </p:txBody>
        </p:sp>
        <p:sp>
          <p:nvSpPr>
            <p:cNvPr name="TextBox 14" id="14"/>
            <p:cNvSpPr txBox="true"/>
            <p:nvPr/>
          </p:nvSpPr>
          <p:spPr>
            <a:xfrm rot="0">
              <a:off x="753866" y="3961892"/>
              <a:ext cx="16913356" cy="743659"/>
            </a:xfrm>
            <a:prstGeom prst="rect">
              <a:avLst/>
            </a:prstGeom>
          </p:spPr>
          <p:txBody>
            <a:bodyPr anchor="t" rtlCol="false" tIns="0" lIns="0" bIns="0" rIns="0">
              <a:spAutoFit/>
            </a:bodyPr>
            <a:lstStyle/>
            <a:p>
              <a:pPr algn="l">
                <a:lnSpc>
                  <a:spcPts val="3941"/>
                </a:lnSpc>
              </a:pPr>
              <a:r>
                <a:rPr lang="en-US" sz="3284" b="true">
                  <a:solidFill>
                    <a:srgbClr val="2B4B82"/>
                  </a:solidFill>
                  <a:latin typeface="Arial Bold"/>
                  <a:ea typeface="Arial Bold"/>
                  <a:cs typeface="Arial Bold"/>
                  <a:sym typeface="Arial Bold"/>
                </a:rPr>
                <a:t>nếu ŷ &gt; 0.5 thì x thuộc về lớp 1, ngược lại, x thuộc về lớp 0</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5767678" y="6202472"/>
            <a:ext cx="1491622" cy="3229890"/>
          </a:xfrm>
          <a:custGeom>
            <a:avLst/>
            <a:gdLst/>
            <a:ahLst/>
            <a:cxnLst/>
            <a:rect r="r" b="b" t="t" l="l"/>
            <a:pathLst>
              <a:path h="3229890" w="1491622">
                <a:moveTo>
                  <a:pt x="0" y="0"/>
                </a:moveTo>
                <a:lnTo>
                  <a:pt x="1491622" y="0"/>
                </a:lnTo>
                <a:lnTo>
                  <a:pt x="1491622" y="3229891"/>
                </a:lnTo>
                <a:lnTo>
                  <a:pt x="0" y="32298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91070" y="4474591"/>
            <a:ext cx="2291132" cy="1486140"/>
          </a:xfrm>
          <a:custGeom>
            <a:avLst/>
            <a:gdLst/>
            <a:ahLst/>
            <a:cxnLst/>
            <a:rect r="r" b="b" t="t" l="l"/>
            <a:pathLst>
              <a:path h="1486140" w="2291132">
                <a:moveTo>
                  <a:pt x="0" y="0"/>
                </a:moveTo>
                <a:lnTo>
                  <a:pt x="2291132" y="0"/>
                </a:lnTo>
                <a:lnTo>
                  <a:pt x="2291132" y="1486140"/>
                </a:lnTo>
                <a:lnTo>
                  <a:pt x="0" y="1486140"/>
                </a:lnTo>
                <a:lnTo>
                  <a:pt x="0" y="0"/>
                </a:lnTo>
                <a:close/>
              </a:path>
            </a:pathLst>
          </a:custGeom>
          <a:blipFill>
            <a:blip r:embed="rId4"/>
            <a:stretch>
              <a:fillRect l="0" t="0" r="0" b="0"/>
            </a:stretch>
          </a:blipFill>
        </p:spPr>
      </p:sp>
      <p:sp>
        <p:nvSpPr>
          <p:cNvPr name="TextBox 4" id="4"/>
          <p:cNvSpPr txBox="true"/>
          <p:nvPr/>
        </p:nvSpPr>
        <p:spPr>
          <a:xfrm rot="0">
            <a:off x="1559770" y="2770254"/>
            <a:ext cx="14710953" cy="2078576"/>
          </a:xfrm>
          <a:prstGeom prst="rect">
            <a:avLst/>
          </a:prstGeom>
        </p:spPr>
        <p:txBody>
          <a:bodyPr anchor="t" rtlCol="false" tIns="0" lIns="0" bIns="0" rIns="0">
            <a:spAutoFit/>
          </a:bodyPr>
          <a:lstStyle/>
          <a:p>
            <a:pPr algn="l" marL="709175" indent="-354587" lvl="1">
              <a:lnSpc>
                <a:spcPts val="3941"/>
              </a:lnSpc>
              <a:buFont typeface="Arial"/>
              <a:buChar char="•"/>
            </a:pPr>
            <a:r>
              <a:rPr lang="en-US" b="true" sz="3284">
                <a:solidFill>
                  <a:srgbClr val="2B4B82"/>
                </a:solidFill>
                <a:latin typeface="Arial Bold"/>
                <a:ea typeface="Arial Bold"/>
                <a:cs typeface="Arial Bold"/>
                <a:sym typeface="Arial Bold"/>
              </a:rPr>
              <a:t>Mục đích: Sử dụng trong bài toán phân loại dữ liệu (binary hoặc đa lớp)</a:t>
            </a:r>
          </a:p>
          <a:p>
            <a:pPr algn="l" marL="709175" indent="-354587" lvl="1">
              <a:lnSpc>
                <a:spcPts val="3941"/>
              </a:lnSpc>
              <a:buFont typeface="Arial"/>
              <a:buChar char="•"/>
            </a:pPr>
            <a:r>
              <a:rPr lang="en-US" b="true" sz="3284">
                <a:solidFill>
                  <a:srgbClr val="2B4B82"/>
                </a:solidFill>
                <a:latin typeface="Arial Bold"/>
                <a:ea typeface="Arial Bold"/>
                <a:cs typeface="Arial Bold"/>
                <a:sym typeface="Arial Bold"/>
              </a:rPr>
              <a:t>Nguyên lý: Tìm siêu phẳng phân tách dữ liệu với khoảng cách lớn nhất giữa các điểm biên (support vectors).</a:t>
            </a:r>
          </a:p>
        </p:txBody>
      </p:sp>
      <p:sp>
        <p:nvSpPr>
          <p:cNvPr name="TextBox 5" id="5"/>
          <p:cNvSpPr txBox="true"/>
          <p:nvPr/>
        </p:nvSpPr>
        <p:spPr>
          <a:xfrm rot="0">
            <a:off x="1028700" y="923925"/>
            <a:ext cx="368941" cy="871096"/>
          </a:xfrm>
          <a:prstGeom prst="rect">
            <a:avLst/>
          </a:prstGeom>
        </p:spPr>
        <p:txBody>
          <a:bodyPr anchor="t" rtlCol="false" tIns="0" lIns="0" bIns="0" rIns="0">
            <a:spAutoFit/>
          </a:bodyPr>
          <a:lstStyle/>
          <a:p>
            <a:pPr algn="just">
              <a:lnSpc>
                <a:spcPts val="7111"/>
              </a:lnSpc>
            </a:pPr>
            <a:r>
              <a:rPr lang="en-US" sz="5079" b="true">
                <a:solidFill>
                  <a:srgbClr val="60BFC1"/>
                </a:solidFill>
                <a:latin typeface="Noto Sans Bold"/>
                <a:ea typeface="Noto Sans Bold"/>
                <a:cs typeface="Noto Sans Bold"/>
                <a:sym typeface="Noto Sans Bold"/>
              </a:rPr>
              <a:t>2</a:t>
            </a:r>
          </a:p>
        </p:txBody>
      </p:sp>
      <p:sp>
        <p:nvSpPr>
          <p:cNvPr name="TextBox 6" id="6"/>
          <p:cNvSpPr txBox="true"/>
          <p:nvPr/>
        </p:nvSpPr>
        <p:spPr>
          <a:xfrm rot="0">
            <a:off x="2125170" y="1046720"/>
            <a:ext cx="6090178" cy="748301"/>
          </a:xfrm>
          <a:prstGeom prst="rect">
            <a:avLst/>
          </a:prstGeom>
        </p:spPr>
        <p:txBody>
          <a:bodyPr anchor="t" rtlCol="false" tIns="0" lIns="0" bIns="0" rIns="0">
            <a:spAutoFit/>
          </a:bodyPr>
          <a:lstStyle/>
          <a:p>
            <a:pPr algn="l">
              <a:lnSpc>
                <a:spcPts val="5480"/>
              </a:lnSpc>
            </a:pPr>
            <a:r>
              <a:rPr lang="en-US" sz="3914" b="true">
                <a:solidFill>
                  <a:srgbClr val="2B4B82"/>
                </a:solidFill>
                <a:latin typeface="Arial Bold"/>
                <a:ea typeface="Arial Bold"/>
                <a:cs typeface="Arial Bold"/>
                <a:sym typeface="Arial Bold"/>
              </a:rPr>
              <a:t>Cơ sở lý thuyết</a:t>
            </a:r>
          </a:p>
        </p:txBody>
      </p:sp>
      <p:sp>
        <p:nvSpPr>
          <p:cNvPr name="TextBox 7" id="7"/>
          <p:cNvSpPr txBox="true"/>
          <p:nvPr/>
        </p:nvSpPr>
        <p:spPr>
          <a:xfrm rot="0">
            <a:off x="1559770" y="1930726"/>
            <a:ext cx="11657093" cy="734752"/>
          </a:xfrm>
          <a:prstGeom prst="rect">
            <a:avLst/>
          </a:prstGeom>
        </p:spPr>
        <p:txBody>
          <a:bodyPr anchor="t" rtlCol="false" tIns="0" lIns="0" bIns="0" rIns="0">
            <a:spAutoFit/>
          </a:bodyPr>
          <a:lstStyle/>
          <a:p>
            <a:pPr algn="just">
              <a:lnSpc>
                <a:spcPts val="4915"/>
              </a:lnSpc>
            </a:pPr>
            <a:r>
              <a:rPr lang="en-US" b="true" sz="4509">
                <a:solidFill>
                  <a:srgbClr val="FE8B8B"/>
                </a:solidFill>
                <a:latin typeface="Arial Bold"/>
                <a:ea typeface="Arial Bold"/>
                <a:cs typeface="Arial Bold"/>
                <a:sym typeface="Arial Bold"/>
              </a:rPr>
              <a:t>SVM (Support Vector Machine)</a:t>
            </a:r>
          </a:p>
        </p:txBody>
      </p:sp>
      <p:grpSp>
        <p:nvGrpSpPr>
          <p:cNvPr name="Group 8" id="8"/>
          <p:cNvGrpSpPr/>
          <p:nvPr/>
        </p:nvGrpSpPr>
        <p:grpSpPr>
          <a:xfrm rot="0">
            <a:off x="1559770" y="5217661"/>
            <a:ext cx="12685017" cy="3996003"/>
            <a:chOff x="0" y="0"/>
            <a:chExt cx="16913356" cy="5328004"/>
          </a:xfrm>
        </p:grpSpPr>
        <p:sp>
          <p:nvSpPr>
            <p:cNvPr name="Freeform 9" id="9"/>
            <p:cNvSpPr/>
            <p:nvPr/>
          </p:nvSpPr>
          <p:spPr>
            <a:xfrm flipH="false" flipV="false" rot="0">
              <a:off x="4020157" y="566125"/>
              <a:ext cx="10112620" cy="1675191"/>
            </a:xfrm>
            <a:custGeom>
              <a:avLst/>
              <a:gdLst/>
              <a:ahLst/>
              <a:cxnLst/>
              <a:rect r="r" b="b" t="t" l="l"/>
              <a:pathLst>
                <a:path h="1675191" w="10112620">
                  <a:moveTo>
                    <a:pt x="0" y="0"/>
                  </a:moveTo>
                  <a:lnTo>
                    <a:pt x="10112620" y="0"/>
                  </a:lnTo>
                  <a:lnTo>
                    <a:pt x="10112620" y="1675191"/>
                  </a:lnTo>
                  <a:lnTo>
                    <a:pt x="0" y="1675191"/>
                  </a:lnTo>
                  <a:lnTo>
                    <a:pt x="0" y="0"/>
                  </a:lnTo>
                  <a:close/>
                </a:path>
              </a:pathLst>
            </a:custGeom>
            <a:blipFill>
              <a:blip r:embed="rId5"/>
              <a:stretch>
                <a:fillRect l="0" t="0" r="0" b="0"/>
              </a:stretch>
            </a:blipFill>
          </p:spPr>
        </p:sp>
        <p:sp>
          <p:nvSpPr>
            <p:cNvPr name="Freeform 10" id="10"/>
            <p:cNvSpPr/>
            <p:nvPr/>
          </p:nvSpPr>
          <p:spPr>
            <a:xfrm flipH="false" flipV="false" rot="0">
              <a:off x="2648859" y="2478085"/>
              <a:ext cx="13479345" cy="2849919"/>
            </a:xfrm>
            <a:custGeom>
              <a:avLst/>
              <a:gdLst/>
              <a:ahLst/>
              <a:cxnLst/>
              <a:rect r="r" b="b" t="t" l="l"/>
              <a:pathLst>
                <a:path h="2849919" w="13479345">
                  <a:moveTo>
                    <a:pt x="0" y="0"/>
                  </a:moveTo>
                  <a:lnTo>
                    <a:pt x="13479345" y="0"/>
                  </a:lnTo>
                  <a:lnTo>
                    <a:pt x="13479345" y="2849919"/>
                  </a:lnTo>
                  <a:lnTo>
                    <a:pt x="0" y="2849919"/>
                  </a:lnTo>
                  <a:lnTo>
                    <a:pt x="0" y="0"/>
                  </a:lnTo>
                  <a:close/>
                </a:path>
              </a:pathLst>
            </a:custGeom>
            <a:blipFill>
              <a:blip r:embed="rId6"/>
              <a:stretch>
                <a:fillRect l="0" t="0" r="0" b="0"/>
              </a:stretch>
            </a:blipFill>
          </p:spPr>
        </p:sp>
        <p:sp>
          <p:nvSpPr>
            <p:cNvPr name="TextBox 11" id="11"/>
            <p:cNvSpPr txBox="true"/>
            <p:nvPr/>
          </p:nvSpPr>
          <p:spPr>
            <a:xfrm rot="0">
              <a:off x="0" y="-76200"/>
              <a:ext cx="16913356" cy="743659"/>
            </a:xfrm>
            <a:prstGeom prst="rect">
              <a:avLst/>
            </a:prstGeom>
          </p:spPr>
          <p:txBody>
            <a:bodyPr anchor="t" rtlCol="false" tIns="0" lIns="0" bIns="0" rIns="0">
              <a:spAutoFit/>
            </a:bodyPr>
            <a:lstStyle/>
            <a:p>
              <a:pPr algn="l" marL="709175" indent="-354587" lvl="1">
                <a:lnSpc>
                  <a:spcPts val="3941"/>
                </a:lnSpc>
                <a:buFont typeface="Arial"/>
                <a:buChar char="•"/>
              </a:pPr>
              <a:r>
                <a:rPr lang="en-US" b="true" sz="3284">
                  <a:solidFill>
                    <a:srgbClr val="2B4B82"/>
                  </a:solidFill>
                  <a:latin typeface="Arial Bold"/>
                  <a:ea typeface="Arial Bold"/>
                  <a:cs typeface="Arial Bold"/>
                  <a:sym typeface="Arial Bold"/>
                </a:rPr>
                <a:t>Hàm mất mát</a:t>
              </a:r>
            </a:p>
          </p:txBody>
        </p:sp>
        <p:sp>
          <p:nvSpPr>
            <p:cNvPr name="TextBox 12" id="12"/>
            <p:cNvSpPr txBox="true"/>
            <p:nvPr/>
          </p:nvSpPr>
          <p:spPr>
            <a:xfrm rot="0">
              <a:off x="0" y="2401885"/>
              <a:ext cx="16913356" cy="743659"/>
            </a:xfrm>
            <a:prstGeom prst="rect">
              <a:avLst/>
            </a:prstGeom>
          </p:spPr>
          <p:txBody>
            <a:bodyPr anchor="t" rtlCol="false" tIns="0" lIns="0" bIns="0" rIns="0">
              <a:spAutoFit/>
            </a:bodyPr>
            <a:lstStyle/>
            <a:p>
              <a:pPr algn="l" marL="709175" indent="-354587" lvl="1">
                <a:lnSpc>
                  <a:spcPts val="3941"/>
                </a:lnSpc>
                <a:buFont typeface="Arial"/>
                <a:buChar char="•"/>
              </a:pPr>
              <a:r>
                <a:rPr lang="en-US" b="true" sz="3284">
                  <a:solidFill>
                    <a:srgbClr val="2B4B82"/>
                  </a:solidFill>
                  <a:latin typeface="Arial Bold"/>
                  <a:ea typeface="Arial Bold"/>
                  <a:cs typeface="Arial Bold"/>
                  <a:sym typeface="Arial Bold"/>
                </a:rPr>
                <a:t>Với</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5767678" y="6202472"/>
            <a:ext cx="1491622" cy="3229890"/>
          </a:xfrm>
          <a:custGeom>
            <a:avLst/>
            <a:gdLst/>
            <a:ahLst/>
            <a:cxnLst/>
            <a:rect r="r" b="b" t="t" l="l"/>
            <a:pathLst>
              <a:path h="3229890" w="1491622">
                <a:moveTo>
                  <a:pt x="0" y="0"/>
                </a:moveTo>
                <a:lnTo>
                  <a:pt x="1491622" y="0"/>
                </a:lnTo>
                <a:lnTo>
                  <a:pt x="1491622" y="3229891"/>
                </a:lnTo>
                <a:lnTo>
                  <a:pt x="0" y="32298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59770" y="2770254"/>
            <a:ext cx="14710953" cy="1577982"/>
          </a:xfrm>
          <a:prstGeom prst="rect">
            <a:avLst/>
          </a:prstGeom>
        </p:spPr>
        <p:txBody>
          <a:bodyPr anchor="t" rtlCol="false" tIns="0" lIns="0" bIns="0" rIns="0">
            <a:spAutoFit/>
          </a:bodyPr>
          <a:lstStyle/>
          <a:p>
            <a:pPr algn="l" marL="709175" indent="-354587" lvl="1">
              <a:lnSpc>
                <a:spcPts val="3941"/>
              </a:lnSpc>
              <a:buFont typeface="Arial"/>
              <a:buChar char="•"/>
            </a:pPr>
            <a:r>
              <a:rPr lang="en-US" b="true" sz="3284">
                <a:solidFill>
                  <a:srgbClr val="2B4B82"/>
                </a:solidFill>
                <a:latin typeface="Arial Bold"/>
                <a:ea typeface="Arial Bold"/>
                <a:cs typeface="Arial Bold"/>
                <a:sym typeface="Arial Bold"/>
              </a:rPr>
              <a:t>Mục đích: Sử dụng trong cả bài toán phân loại và hồi quy.</a:t>
            </a:r>
          </a:p>
          <a:p>
            <a:pPr algn="l" marL="709175" indent="-354587" lvl="1">
              <a:lnSpc>
                <a:spcPts val="3941"/>
              </a:lnSpc>
              <a:buFont typeface="Arial"/>
              <a:buChar char="•"/>
            </a:pPr>
            <a:r>
              <a:rPr lang="en-US" b="true" sz="3284">
                <a:solidFill>
                  <a:srgbClr val="2B4B82"/>
                </a:solidFill>
                <a:latin typeface="Arial Bold"/>
                <a:ea typeface="Arial Bold"/>
                <a:cs typeface="Arial Bold"/>
                <a:sym typeface="Arial Bold"/>
              </a:rPr>
              <a:t>Nguyên lý: Tạo cấu trúc dạng cây nhị phân với các nút: Nút gốc (Root), Nút quyết định (Decision nodes), Nút lá (Leaf nodes)</a:t>
            </a:r>
          </a:p>
        </p:txBody>
      </p:sp>
      <p:sp>
        <p:nvSpPr>
          <p:cNvPr name="TextBox 4" id="4"/>
          <p:cNvSpPr txBox="true"/>
          <p:nvPr/>
        </p:nvSpPr>
        <p:spPr>
          <a:xfrm rot="0">
            <a:off x="1028700" y="923925"/>
            <a:ext cx="368941" cy="871096"/>
          </a:xfrm>
          <a:prstGeom prst="rect">
            <a:avLst/>
          </a:prstGeom>
        </p:spPr>
        <p:txBody>
          <a:bodyPr anchor="t" rtlCol="false" tIns="0" lIns="0" bIns="0" rIns="0">
            <a:spAutoFit/>
          </a:bodyPr>
          <a:lstStyle/>
          <a:p>
            <a:pPr algn="just">
              <a:lnSpc>
                <a:spcPts val="7111"/>
              </a:lnSpc>
            </a:pPr>
            <a:r>
              <a:rPr lang="en-US" sz="5079" b="true">
                <a:solidFill>
                  <a:srgbClr val="60BFC1"/>
                </a:solidFill>
                <a:latin typeface="Noto Sans Bold"/>
                <a:ea typeface="Noto Sans Bold"/>
                <a:cs typeface="Noto Sans Bold"/>
                <a:sym typeface="Noto Sans Bold"/>
              </a:rPr>
              <a:t>2</a:t>
            </a:r>
          </a:p>
        </p:txBody>
      </p:sp>
      <p:sp>
        <p:nvSpPr>
          <p:cNvPr name="TextBox 5" id="5"/>
          <p:cNvSpPr txBox="true"/>
          <p:nvPr/>
        </p:nvSpPr>
        <p:spPr>
          <a:xfrm rot="0">
            <a:off x="2125170" y="1046720"/>
            <a:ext cx="6090178" cy="748301"/>
          </a:xfrm>
          <a:prstGeom prst="rect">
            <a:avLst/>
          </a:prstGeom>
        </p:spPr>
        <p:txBody>
          <a:bodyPr anchor="t" rtlCol="false" tIns="0" lIns="0" bIns="0" rIns="0">
            <a:spAutoFit/>
          </a:bodyPr>
          <a:lstStyle/>
          <a:p>
            <a:pPr algn="l">
              <a:lnSpc>
                <a:spcPts val="5480"/>
              </a:lnSpc>
            </a:pPr>
            <a:r>
              <a:rPr lang="en-US" sz="3914" b="true">
                <a:solidFill>
                  <a:srgbClr val="2B4B82"/>
                </a:solidFill>
                <a:latin typeface="Arial Bold"/>
                <a:ea typeface="Arial Bold"/>
                <a:cs typeface="Arial Bold"/>
                <a:sym typeface="Arial Bold"/>
              </a:rPr>
              <a:t>Cơ sở lý thuyết</a:t>
            </a:r>
          </a:p>
        </p:txBody>
      </p:sp>
      <p:sp>
        <p:nvSpPr>
          <p:cNvPr name="TextBox 6" id="6"/>
          <p:cNvSpPr txBox="true"/>
          <p:nvPr/>
        </p:nvSpPr>
        <p:spPr>
          <a:xfrm rot="0">
            <a:off x="1559770" y="1930726"/>
            <a:ext cx="11657093" cy="734752"/>
          </a:xfrm>
          <a:prstGeom prst="rect">
            <a:avLst/>
          </a:prstGeom>
        </p:spPr>
        <p:txBody>
          <a:bodyPr anchor="t" rtlCol="false" tIns="0" lIns="0" bIns="0" rIns="0">
            <a:spAutoFit/>
          </a:bodyPr>
          <a:lstStyle/>
          <a:p>
            <a:pPr algn="just">
              <a:lnSpc>
                <a:spcPts val="4915"/>
              </a:lnSpc>
            </a:pPr>
            <a:r>
              <a:rPr lang="en-US" b="true" sz="4509">
                <a:solidFill>
                  <a:srgbClr val="FE8B8B"/>
                </a:solidFill>
                <a:latin typeface="Arial Bold"/>
                <a:ea typeface="Arial Bold"/>
                <a:cs typeface="Arial Bold"/>
                <a:sym typeface="Arial Bold"/>
              </a:rPr>
              <a:t>Cây quyết định (Decision Tree)</a:t>
            </a:r>
          </a:p>
        </p:txBody>
      </p:sp>
      <p:sp>
        <p:nvSpPr>
          <p:cNvPr name="Freeform 7" id="7"/>
          <p:cNvSpPr/>
          <p:nvPr/>
        </p:nvSpPr>
        <p:spPr>
          <a:xfrm flipH="false" flipV="false" rot="0">
            <a:off x="5170259" y="5393797"/>
            <a:ext cx="7762546" cy="2204747"/>
          </a:xfrm>
          <a:custGeom>
            <a:avLst/>
            <a:gdLst/>
            <a:ahLst/>
            <a:cxnLst/>
            <a:rect r="r" b="b" t="t" l="l"/>
            <a:pathLst>
              <a:path h="2204747" w="7762546">
                <a:moveTo>
                  <a:pt x="0" y="0"/>
                </a:moveTo>
                <a:lnTo>
                  <a:pt x="7762546" y="0"/>
                </a:lnTo>
                <a:lnTo>
                  <a:pt x="7762546" y="2204747"/>
                </a:lnTo>
                <a:lnTo>
                  <a:pt x="0" y="2204747"/>
                </a:lnTo>
                <a:lnTo>
                  <a:pt x="0" y="0"/>
                </a:lnTo>
                <a:close/>
              </a:path>
            </a:pathLst>
          </a:custGeom>
          <a:blipFill>
            <a:blip r:embed="rId4"/>
            <a:stretch>
              <a:fillRect l="0" t="0" r="0" b="0"/>
            </a:stretch>
          </a:blipFill>
        </p:spPr>
      </p:sp>
      <p:sp>
        <p:nvSpPr>
          <p:cNvPr name="TextBox 8" id="8"/>
          <p:cNvSpPr txBox="true"/>
          <p:nvPr/>
        </p:nvSpPr>
        <p:spPr>
          <a:xfrm rot="0">
            <a:off x="1559770" y="4817003"/>
            <a:ext cx="12685017" cy="576794"/>
          </a:xfrm>
          <a:prstGeom prst="rect">
            <a:avLst/>
          </a:prstGeom>
        </p:spPr>
        <p:txBody>
          <a:bodyPr anchor="t" rtlCol="false" tIns="0" lIns="0" bIns="0" rIns="0">
            <a:spAutoFit/>
          </a:bodyPr>
          <a:lstStyle/>
          <a:p>
            <a:pPr algn="l" marL="709175" indent="-354587" lvl="1">
              <a:lnSpc>
                <a:spcPts val="3941"/>
              </a:lnSpc>
              <a:buFont typeface="Arial"/>
              <a:buChar char="•"/>
            </a:pPr>
            <a:r>
              <a:rPr lang="en-US" b="true" sz="3284">
                <a:solidFill>
                  <a:srgbClr val="2B4B82"/>
                </a:solidFill>
                <a:latin typeface="Arial Bold"/>
                <a:ea typeface="Arial Bold"/>
                <a:cs typeface="Arial Bold"/>
                <a:sym typeface="Arial Bold"/>
              </a:rPr>
              <a:t>Hàm mất mát</a:t>
            </a:r>
          </a:p>
        </p:txBody>
      </p:sp>
      <p:sp>
        <p:nvSpPr>
          <p:cNvPr name="TextBox 9" id="9"/>
          <p:cNvSpPr txBox="true"/>
          <p:nvPr/>
        </p:nvSpPr>
        <p:spPr>
          <a:xfrm rot="0">
            <a:off x="1559770" y="8065269"/>
            <a:ext cx="13071619" cy="576794"/>
          </a:xfrm>
          <a:prstGeom prst="rect">
            <a:avLst/>
          </a:prstGeom>
        </p:spPr>
        <p:txBody>
          <a:bodyPr anchor="t" rtlCol="false" tIns="0" lIns="0" bIns="0" rIns="0">
            <a:spAutoFit/>
          </a:bodyPr>
          <a:lstStyle/>
          <a:p>
            <a:pPr algn="l" marL="709175" indent="-354587" lvl="1">
              <a:lnSpc>
                <a:spcPts val="3941"/>
              </a:lnSpc>
              <a:buFont typeface="Arial"/>
              <a:buChar char="•"/>
            </a:pPr>
            <a:r>
              <a:rPr lang="en-US" b="true" sz="3284">
                <a:solidFill>
                  <a:srgbClr val="2B4B82"/>
                </a:solidFill>
                <a:latin typeface="Arial Bold"/>
                <a:ea typeface="Arial Bold"/>
                <a:cs typeface="Arial Bold"/>
                <a:sym typeface="Arial Bold"/>
              </a:rPr>
              <a:t>Mục tiêu: Chọn thuộc tính giảm Entropy nhiều nhất (tăng IG).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0476342" y="1951228"/>
            <a:ext cx="6338112" cy="6384545"/>
          </a:xfrm>
          <a:custGeom>
            <a:avLst/>
            <a:gdLst/>
            <a:ahLst/>
            <a:cxnLst/>
            <a:rect r="r" b="b" t="t" l="l"/>
            <a:pathLst>
              <a:path h="6384545" w="6338112">
                <a:moveTo>
                  <a:pt x="0" y="0"/>
                </a:moveTo>
                <a:lnTo>
                  <a:pt x="6338112" y="0"/>
                </a:lnTo>
                <a:lnTo>
                  <a:pt x="6338112" y="6384544"/>
                </a:lnTo>
                <a:lnTo>
                  <a:pt x="0" y="6384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47150" y="1993663"/>
            <a:ext cx="8489114" cy="847725"/>
          </a:xfrm>
          <a:prstGeom prst="rect">
            <a:avLst/>
          </a:prstGeom>
        </p:spPr>
        <p:txBody>
          <a:bodyPr anchor="t" rtlCol="false" tIns="0" lIns="0" bIns="0" rIns="0">
            <a:spAutoFit/>
          </a:bodyPr>
          <a:lstStyle/>
          <a:p>
            <a:pPr algn="l">
              <a:lnSpc>
                <a:spcPts val="5999"/>
              </a:lnSpc>
            </a:pPr>
            <a:r>
              <a:rPr lang="en-US" sz="4999" b="true">
                <a:solidFill>
                  <a:srgbClr val="FE8B8B"/>
                </a:solidFill>
                <a:latin typeface="Arial Bold"/>
                <a:ea typeface="Arial Bold"/>
                <a:cs typeface="Arial Bold"/>
                <a:sym typeface="Arial Bold"/>
              </a:rPr>
              <a:t>Đánh giá mô hình</a:t>
            </a:r>
          </a:p>
        </p:txBody>
      </p:sp>
      <p:sp>
        <p:nvSpPr>
          <p:cNvPr name="TextBox 4" id="4"/>
          <p:cNvSpPr txBox="true"/>
          <p:nvPr/>
        </p:nvSpPr>
        <p:spPr>
          <a:xfrm rot="0">
            <a:off x="1247150" y="2260790"/>
            <a:ext cx="8803823" cy="7267575"/>
          </a:xfrm>
          <a:prstGeom prst="rect">
            <a:avLst/>
          </a:prstGeom>
        </p:spPr>
        <p:txBody>
          <a:bodyPr anchor="t" rtlCol="false" tIns="0" lIns="0" bIns="0" rIns="0">
            <a:spAutoFit/>
          </a:bodyPr>
          <a:lstStyle/>
          <a:p>
            <a:pPr algn="l">
              <a:lnSpc>
                <a:spcPts val="4079"/>
              </a:lnSpc>
            </a:pPr>
          </a:p>
          <a:p>
            <a:pPr algn="l" marL="734058" indent="-367029" lvl="1">
              <a:lnSpc>
                <a:spcPts val="4079"/>
              </a:lnSpc>
              <a:buFont typeface="Arial"/>
              <a:buChar char="•"/>
            </a:pPr>
            <a:r>
              <a:rPr lang="en-US" b="true" sz="3399">
                <a:solidFill>
                  <a:srgbClr val="2B4B82"/>
                </a:solidFill>
                <a:latin typeface="Arial Bold"/>
                <a:ea typeface="Arial Bold"/>
                <a:cs typeface="Arial Bold"/>
                <a:sym typeface="Arial Bold"/>
              </a:rPr>
              <a:t>Độ chính xác (</a:t>
            </a:r>
            <a:r>
              <a:rPr lang="en-US" b="true" sz="3399">
                <a:solidFill>
                  <a:srgbClr val="F27A63"/>
                </a:solidFill>
                <a:latin typeface="Arial Bold"/>
                <a:ea typeface="Arial Bold"/>
                <a:cs typeface="Arial Bold"/>
                <a:sym typeface="Arial Bold"/>
              </a:rPr>
              <a:t>Accuracy</a:t>
            </a:r>
            <a:r>
              <a:rPr lang="en-US" b="true" sz="3399">
                <a:solidFill>
                  <a:srgbClr val="2B4B82"/>
                </a:solidFill>
                <a:latin typeface="Arial Bold"/>
                <a:ea typeface="Arial Bold"/>
                <a:cs typeface="Arial Bold"/>
                <a:sym typeface="Arial Bold"/>
              </a:rPr>
              <a:t>): Tỷ lệ dự đoán đúng trên tổng số dự đoán.</a:t>
            </a:r>
          </a:p>
          <a:p>
            <a:pPr algn="l" marL="734058" indent="-367029" lvl="1">
              <a:lnSpc>
                <a:spcPts val="4079"/>
              </a:lnSpc>
              <a:buFont typeface="Arial"/>
              <a:buChar char="•"/>
            </a:pPr>
            <a:r>
              <a:rPr lang="en-US" b="true" sz="3399">
                <a:solidFill>
                  <a:srgbClr val="2B4B82"/>
                </a:solidFill>
                <a:latin typeface="Arial Bold"/>
                <a:ea typeface="Arial Bold"/>
                <a:cs typeface="Arial Bold"/>
                <a:sym typeface="Arial Bold"/>
              </a:rPr>
              <a:t>Ma trận nhầm lẫn (</a:t>
            </a:r>
            <a:r>
              <a:rPr lang="en-US" b="true" sz="3399">
                <a:solidFill>
                  <a:srgbClr val="F27A63"/>
                </a:solidFill>
                <a:latin typeface="Arial Bold"/>
                <a:ea typeface="Arial Bold"/>
                <a:cs typeface="Arial Bold"/>
                <a:sym typeface="Arial Bold"/>
              </a:rPr>
              <a:t>Confusion Matrix</a:t>
            </a:r>
            <a:r>
              <a:rPr lang="en-US" b="true" sz="3399">
                <a:solidFill>
                  <a:srgbClr val="2B4B82"/>
                </a:solidFill>
                <a:latin typeface="Arial Bold"/>
                <a:ea typeface="Arial Bold"/>
                <a:cs typeface="Arial Bold"/>
                <a:sym typeface="Arial Bold"/>
              </a:rPr>
              <a:t>): Cung cấp thông tin chi tiết về số lần dự đoán đúng/sai cho các lớp.</a:t>
            </a:r>
          </a:p>
          <a:p>
            <a:pPr algn="l" marL="734058" indent="-367029" lvl="1">
              <a:lnSpc>
                <a:spcPts val="4079"/>
              </a:lnSpc>
              <a:buFont typeface="Arial"/>
              <a:buChar char="•"/>
            </a:pPr>
            <a:r>
              <a:rPr lang="en-US" b="true" sz="3399">
                <a:solidFill>
                  <a:srgbClr val="F27A63"/>
                </a:solidFill>
                <a:latin typeface="Arial Bold"/>
                <a:ea typeface="Arial Bold"/>
                <a:cs typeface="Arial Bold"/>
                <a:sym typeface="Arial Bold"/>
              </a:rPr>
              <a:t>Precision, Recall, F1-Score</a:t>
            </a:r>
            <a:r>
              <a:rPr lang="en-US" b="true" sz="3399">
                <a:solidFill>
                  <a:srgbClr val="2B4B82"/>
                </a:solidFill>
                <a:latin typeface="Arial Bold"/>
                <a:ea typeface="Arial Bold"/>
                <a:cs typeface="Arial Bold"/>
                <a:sym typeface="Arial Bold"/>
              </a:rPr>
              <a:t>: Đánh giá khả năng dự đoán của mô hình, đặc biệt là trong các trường hợp mất cân bằng lớp.</a:t>
            </a:r>
          </a:p>
          <a:p>
            <a:pPr algn="l" marL="734058" indent="-367029" lvl="1">
              <a:lnSpc>
                <a:spcPts val="4079"/>
              </a:lnSpc>
              <a:buFont typeface="Arial"/>
              <a:buChar char="•"/>
            </a:pPr>
            <a:r>
              <a:rPr lang="en-US" b="true" sz="3399">
                <a:solidFill>
                  <a:srgbClr val="F27A63"/>
                </a:solidFill>
                <a:latin typeface="Arial Bold"/>
                <a:ea typeface="Arial Bold"/>
                <a:cs typeface="Arial Bold"/>
                <a:sym typeface="Arial Bold"/>
              </a:rPr>
              <a:t>K-fold cross-validation</a:t>
            </a:r>
            <a:r>
              <a:rPr lang="en-US" b="true" sz="3399">
                <a:solidFill>
                  <a:srgbClr val="2B4B82"/>
                </a:solidFill>
                <a:latin typeface="Arial Bold"/>
                <a:ea typeface="Arial Bold"/>
                <a:cs typeface="Arial Bold"/>
                <a:sym typeface="Arial Bold"/>
              </a:rPr>
              <a:t>: chia dữ liệu thành k phần bằng nhau và thực hiện huấn luyện với k-1 phần ở mỗi lần lặp</a:t>
            </a:r>
          </a:p>
          <a:p>
            <a:pPr algn="l">
              <a:lnSpc>
                <a:spcPts val="4079"/>
              </a:lnSpc>
            </a:pPr>
          </a:p>
        </p:txBody>
      </p:sp>
      <p:sp>
        <p:nvSpPr>
          <p:cNvPr name="TextBox 5" id="5"/>
          <p:cNvSpPr txBox="true"/>
          <p:nvPr/>
        </p:nvSpPr>
        <p:spPr>
          <a:xfrm rot="0">
            <a:off x="1028700" y="923925"/>
            <a:ext cx="368941" cy="871096"/>
          </a:xfrm>
          <a:prstGeom prst="rect">
            <a:avLst/>
          </a:prstGeom>
        </p:spPr>
        <p:txBody>
          <a:bodyPr anchor="t" rtlCol="false" tIns="0" lIns="0" bIns="0" rIns="0">
            <a:spAutoFit/>
          </a:bodyPr>
          <a:lstStyle/>
          <a:p>
            <a:pPr algn="just">
              <a:lnSpc>
                <a:spcPts val="7111"/>
              </a:lnSpc>
            </a:pPr>
            <a:r>
              <a:rPr lang="en-US" sz="5079" b="true">
                <a:solidFill>
                  <a:srgbClr val="60BFC1"/>
                </a:solidFill>
                <a:latin typeface="Noto Sans Bold"/>
                <a:ea typeface="Noto Sans Bold"/>
                <a:cs typeface="Noto Sans Bold"/>
                <a:sym typeface="Noto Sans Bold"/>
              </a:rPr>
              <a:t>2</a:t>
            </a:r>
          </a:p>
        </p:txBody>
      </p:sp>
      <p:sp>
        <p:nvSpPr>
          <p:cNvPr name="TextBox 6" id="6"/>
          <p:cNvSpPr txBox="true"/>
          <p:nvPr/>
        </p:nvSpPr>
        <p:spPr>
          <a:xfrm rot="0">
            <a:off x="2125170" y="1046720"/>
            <a:ext cx="6090178" cy="748301"/>
          </a:xfrm>
          <a:prstGeom prst="rect">
            <a:avLst/>
          </a:prstGeom>
        </p:spPr>
        <p:txBody>
          <a:bodyPr anchor="t" rtlCol="false" tIns="0" lIns="0" bIns="0" rIns="0">
            <a:spAutoFit/>
          </a:bodyPr>
          <a:lstStyle/>
          <a:p>
            <a:pPr algn="l">
              <a:lnSpc>
                <a:spcPts val="5480"/>
              </a:lnSpc>
            </a:pPr>
            <a:r>
              <a:rPr lang="en-US" sz="3914" b="true">
                <a:solidFill>
                  <a:srgbClr val="2B4B82"/>
                </a:solidFill>
                <a:latin typeface="Arial Bold"/>
                <a:ea typeface="Arial Bold"/>
                <a:cs typeface="Arial Bold"/>
                <a:sym typeface="Arial Bold"/>
              </a:rPr>
              <a:t>Cơ sở lý thuyết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DAGbff2kwKo</dc:identifier>
  <dcterms:modified xsi:type="dcterms:W3CDTF">2011-08-01T06:04:30Z</dcterms:modified>
  <cp:revision>1</cp:revision>
  <dc:title>Nhóm2_64HTTT4</dc:title>
</cp:coreProperties>
</file>