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BE6B364C-B840-45B4-BE48-5EF3EC1B3026}"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381240" y="685800"/>
            <a:ext cx="6095880" cy="3428640"/>
          </a:xfrm>
          <a:prstGeom prst="rect">
            <a:avLst/>
          </a:prstGeom>
        </p:spPr>
      </p:sp>
      <p:sp>
        <p:nvSpPr>
          <p:cNvPr id="146"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kjhajdbkjasd</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26" name="PlaceHolder 2"/>
          <p:cNvSpPr>
            <a:spLocks noGrp="1"/>
          </p:cNvSpPr>
          <p:nvPr>
            <p:ph type="body"/>
          </p:nvPr>
        </p:nvSpPr>
        <p:spPr>
          <a:xfrm>
            <a:off x="4644720" y="50076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34" name="PlaceHolder 2"/>
          <p:cNvSpPr>
            <a:spLocks noGrp="1"/>
          </p:cNvSpPr>
          <p:nvPr>
            <p:ph type="body"/>
          </p:nvPr>
        </p:nvSpPr>
        <p:spPr>
          <a:xfrm>
            <a:off x="464472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605340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746244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64472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605340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746244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subTitle"/>
          </p:nvPr>
        </p:nvSpPr>
        <p:spPr>
          <a:xfrm>
            <a:off x="4644720" y="500760"/>
            <a:ext cx="4165920" cy="409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49" name="PlaceHolder 2"/>
          <p:cNvSpPr>
            <a:spLocks noGrp="1"/>
          </p:cNvSpPr>
          <p:nvPr>
            <p:ph type="body"/>
          </p:nvPr>
        </p:nvSpPr>
        <p:spPr>
          <a:xfrm>
            <a:off x="4644720" y="500760"/>
            <a:ext cx="4165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51"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11760" y="1171440"/>
            <a:ext cx="3706200" cy="10287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5" name="PlaceHolder 2"/>
          <p:cNvSpPr>
            <a:spLocks noGrp="1"/>
          </p:cNvSpPr>
          <p:nvPr>
            <p:ph type="subTitle"/>
          </p:nvPr>
        </p:nvSpPr>
        <p:spPr>
          <a:xfrm>
            <a:off x="4644720" y="500760"/>
            <a:ext cx="4165920" cy="409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68" name="PlaceHolder 2"/>
          <p:cNvSpPr>
            <a:spLocks noGrp="1"/>
          </p:cNvSpPr>
          <p:nvPr>
            <p:ph type="body"/>
          </p:nvPr>
        </p:nvSpPr>
        <p:spPr>
          <a:xfrm>
            <a:off x="4644720" y="50076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71"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5"/>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76" name="PlaceHolder 2"/>
          <p:cNvSpPr>
            <a:spLocks noGrp="1"/>
          </p:cNvSpPr>
          <p:nvPr>
            <p:ph type="body"/>
          </p:nvPr>
        </p:nvSpPr>
        <p:spPr>
          <a:xfrm>
            <a:off x="464472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605340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746244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464472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6"/>
          <p:cNvSpPr>
            <a:spLocks noGrp="1"/>
          </p:cNvSpPr>
          <p:nvPr>
            <p:ph type="body"/>
          </p:nvPr>
        </p:nvSpPr>
        <p:spPr>
          <a:xfrm>
            <a:off x="605340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7"/>
          <p:cNvSpPr>
            <a:spLocks noGrp="1"/>
          </p:cNvSpPr>
          <p:nvPr>
            <p:ph type="body"/>
          </p:nvPr>
        </p:nvSpPr>
        <p:spPr>
          <a:xfrm>
            <a:off x="746244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body"/>
          </p:nvPr>
        </p:nvSpPr>
        <p:spPr>
          <a:xfrm>
            <a:off x="4644720" y="500760"/>
            <a:ext cx="4165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9"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1171440"/>
            <a:ext cx="3706200" cy="10287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14"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18"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500760"/>
            <a:ext cx="3706200" cy="2508480"/>
          </a:xfrm>
          <a:prstGeom prst="rect">
            <a:avLst/>
          </a:prstGeom>
        </p:spPr>
        <p:txBody>
          <a:bodyPr lIns="0" rIns="0" tIns="0" bIns="0" anchor="ctr"/>
          <a:p>
            <a:endParaRPr b="0" lang="en-US" sz="1400" spc="-1" strike="noStrike">
              <a:solidFill>
                <a:srgbClr val="000000"/>
              </a:solidFill>
              <a:latin typeface="Arial"/>
            </a:endParaRPr>
          </a:p>
        </p:txBody>
      </p:sp>
      <p:sp>
        <p:nvSpPr>
          <p:cNvPr id="22"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94d"/>
        </a:solidFill>
      </p:bgPr>
    </p:bg>
    <p:spTree>
      <p:nvGrpSpPr>
        <p:cNvPr id="1" name=""/>
        <p:cNvGrpSpPr/>
        <p:nvPr/>
      </p:nvGrpSpPr>
      <p:grpSpPr>
        <a:xfrm>
          <a:off x="0" y="0"/>
          <a:ext cx="0" cy="0"/>
          <a:chOff x="0" y="0"/>
          <a:chExt cx="0" cy="0"/>
        </a:xfrm>
      </p:grpSpPr>
      <p:sp>
        <p:nvSpPr>
          <p:cNvPr id="0" name="CustomShape 1"/>
          <p:cNvSpPr/>
          <p:nvPr/>
        </p:nvSpPr>
        <p:spPr>
          <a:xfrm>
            <a:off x="0" y="0"/>
            <a:ext cx="9144000" cy="4397760"/>
          </a:xfrm>
          <a:custGeom>
            <a:avLst/>
            <a:gdLst/>
            <a:ahLst/>
            <a:rect l="l" t="t" r="r" b="b"/>
            <a:pathLst>
              <a:path w="365770" h="175924">
                <a:moveTo>
                  <a:pt x="0" y="0"/>
                </a:moveTo>
                <a:lnTo>
                  <a:pt x="365770" y="0"/>
                </a:lnTo>
                <a:lnTo>
                  <a:pt x="365760" y="70914"/>
                </a:lnTo>
                <a:lnTo>
                  <a:pt x="0" y="175924"/>
                </a:lnTo>
                <a:close/>
              </a:path>
            </a:pathLst>
          </a:custGeom>
          <a:solidFill>
            <a:schemeClr val="lt1"/>
          </a:solidFill>
          <a:ln>
            <a:noFill/>
          </a:ln>
        </p:spPr>
        <p:style>
          <a:lnRef idx="0"/>
          <a:fillRef idx="0"/>
          <a:effectRef idx="0"/>
          <a:fontRef idx="minor"/>
        </p:style>
      </p:sp>
      <p:sp>
        <p:nvSpPr>
          <p:cNvPr id="1" name="PlaceHolder 2"/>
          <p:cNvSpPr>
            <a:spLocks noGrp="1"/>
          </p:cNvSpPr>
          <p:nvPr>
            <p:ph type="title"/>
          </p:nvPr>
        </p:nvSpPr>
        <p:spPr>
          <a:xfrm>
            <a:off x="311760" y="539640"/>
            <a:ext cx="8520120" cy="1282320"/>
          </a:xfrm>
          <a:prstGeom prst="rect">
            <a:avLst/>
          </a:prstGeom>
        </p:spPr>
        <p:txBody>
          <a:bodyPr tIns="91440" bIns="91440"/>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09DD2236-64F4-4BBF-95DC-122F65CEBC72}" type="slidenum">
              <a:rPr b="0" lang="en-US" sz="1000" spc="-1" strike="noStrike">
                <a:solidFill>
                  <a:srgbClr val="ffffff"/>
                </a:solidFill>
                <a:latin typeface="Roboto"/>
                <a:ea typeface="Roboto"/>
              </a:rPr>
              <a:t>1</a:t>
            </a:fld>
            <a:endParaRPr b="0" lang="en-US" sz="1000" spc="-1" strike="noStrike">
              <a:latin typeface="Times New Roman"/>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4313520" cy="5143320"/>
          </a:xfrm>
          <a:prstGeom prst="rect">
            <a:avLst/>
          </a:prstGeom>
          <a:solidFill>
            <a:schemeClr val="dk1"/>
          </a:solidFill>
          <a:ln>
            <a:noFill/>
          </a:ln>
        </p:spPr>
        <p:style>
          <a:lnRef idx="0"/>
          <a:fillRef idx="0"/>
          <a:effectRef idx="0"/>
          <a:fontRef idx="minor"/>
        </p:style>
      </p:sp>
      <p:sp>
        <p:nvSpPr>
          <p:cNvPr id="41" name="CustomShape 2"/>
          <p:cNvSpPr/>
          <p:nvPr/>
        </p:nvSpPr>
        <p:spPr>
          <a:xfrm>
            <a:off x="0" y="44280"/>
            <a:ext cx="4313160" cy="4398840"/>
          </a:xfrm>
          <a:custGeom>
            <a:avLst/>
            <a:gdLst/>
            <a:ahLst/>
            <a:rect l="l" t="t" r="r" b="b"/>
            <a:pathLst>
              <a:path w="172545" h="175975">
                <a:moveTo>
                  <a:pt x="0" y="157"/>
                </a:moveTo>
                <a:lnTo>
                  <a:pt x="172419" y="0"/>
                </a:lnTo>
                <a:lnTo>
                  <a:pt x="172545" y="126541"/>
                </a:lnTo>
                <a:lnTo>
                  <a:pt x="0" y="175975"/>
                </a:lnTo>
                <a:close/>
              </a:path>
            </a:pathLst>
          </a:custGeom>
          <a:solidFill>
            <a:schemeClr val="accent2"/>
          </a:solidFill>
          <a:ln>
            <a:noFill/>
          </a:ln>
        </p:spPr>
        <p:style>
          <a:lnRef idx="0"/>
          <a:fillRef idx="0"/>
          <a:effectRef idx="0"/>
          <a:fontRef idx="minor"/>
        </p:style>
      </p:sp>
      <p:sp>
        <p:nvSpPr>
          <p:cNvPr id="42" name="CustomShape 3"/>
          <p:cNvSpPr/>
          <p:nvPr/>
        </p:nvSpPr>
        <p:spPr>
          <a:xfrm>
            <a:off x="0" y="0"/>
            <a:ext cx="4316400" cy="4395240"/>
          </a:xfrm>
          <a:custGeom>
            <a:avLst/>
            <a:gdLst/>
            <a:ahLst/>
            <a:rect l="l" t="t" r="r" b="b"/>
            <a:pathLst>
              <a:path w="172676" h="175824">
                <a:moveTo>
                  <a:pt x="0" y="6"/>
                </a:moveTo>
                <a:lnTo>
                  <a:pt x="172676" y="0"/>
                </a:lnTo>
                <a:lnTo>
                  <a:pt x="172562" y="126442"/>
                </a:lnTo>
                <a:lnTo>
                  <a:pt x="0" y="175824"/>
                </a:lnTo>
                <a:close/>
              </a:path>
            </a:pathLst>
          </a:custGeom>
          <a:solidFill>
            <a:schemeClr val="dk1"/>
          </a:solidFill>
          <a:ln>
            <a:noFill/>
          </a:ln>
        </p:spPr>
        <p:style>
          <a:lnRef idx="0"/>
          <a:fillRef idx="0"/>
          <a:effectRef idx="0"/>
          <a:fontRef idx="minor"/>
        </p:style>
      </p:sp>
      <p:sp>
        <p:nvSpPr>
          <p:cNvPr id="43" name="PlaceHolder 4"/>
          <p:cNvSpPr>
            <a:spLocks noGrp="1"/>
          </p:cNvSpPr>
          <p:nvPr>
            <p:ph type="title"/>
          </p:nvPr>
        </p:nvSpPr>
        <p:spPr>
          <a:xfrm>
            <a:off x="311760" y="500760"/>
            <a:ext cx="3706200" cy="250848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4" name="PlaceHolder 5"/>
          <p:cNvSpPr>
            <a:spLocks noGrp="1"/>
          </p:cNvSpPr>
          <p:nvPr>
            <p:ph type="body"/>
          </p:nvPr>
        </p:nvSpPr>
        <p:spPr>
          <a:xfrm>
            <a:off x="4644720" y="500760"/>
            <a:ext cx="4165920" cy="4098240"/>
          </a:xfrm>
          <a:prstGeom prst="rect">
            <a:avLst/>
          </a:prstGeom>
        </p:spPr>
        <p:txBody>
          <a:bodyPr tIns="91440" bIns="91440"/>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5" name="PlaceHolder 6"/>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0FB36893-84FA-4641-BF97-433BB762E0F8}" type="slidenum">
              <a:rPr b="0" lang="en-US" sz="1000" spc="-1" strike="noStrike">
                <a:solidFill>
                  <a:srgbClr val="666666"/>
                </a:solidFill>
                <a:latin typeface="Roboto"/>
                <a:ea typeface="Roboto"/>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539640"/>
            <a:ext cx="8520120" cy="1282320"/>
          </a:xfrm>
          <a:prstGeom prst="rect">
            <a:avLst/>
          </a:prstGeom>
          <a:noFill/>
          <a:ln>
            <a:noFill/>
          </a:ln>
        </p:spPr>
        <p:txBody>
          <a:bodyPr tIns="91440" bIns="91440"/>
          <a:p>
            <a:pPr>
              <a:lnSpc>
                <a:spcPct val="100000"/>
              </a:lnSpc>
            </a:pPr>
            <a:r>
              <a:rPr b="0" lang="en-US" sz="3600" spc="-1" strike="noStrike">
                <a:solidFill>
                  <a:srgbClr val="002f4a"/>
                </a:solidFill>
                <a:latin typeface="Merriweather"/>
                <a:ea typeface="Merriweather"/>
              </a:rPr>
              <a:t>BÀI TẬP CHƯƠNG 1</a:t>
            </a:r>
            <a:endParaRPr b="0" lang="en-US" sz="3600" spc="-1" strike="noStrike">
              <a:solidFill>
                <a:srgbClr val="000000"/>
              </a:solidFill>
              <a:latin typeface="Arial"/>
            </a:endParaRPr>
          </a:p>
        </p:txBody>
      </p:sp>
      <p:sp>
        <p:nvSpPr>
          <p:cNvPr id="89" name="TextShape 2"/>
          <p:cNvSpPr txBox="1"/>
          <p:nvPr/>
        </p:nvSpPr>
        <p:spPr>
          <a:xfrm>
            <a:off x="311760" y="1878480"/>
            <a:ext cx="4242240" cy="738000"/>
          </a:xfrm>
          <a:prstGeom prst="rect">
            <a:avLst/>
          </a:prstGeom>
          <a:noFill/>
          <a:ln>
            <a:noFill/>
          </a:ln>
        </p:spPr>
        <p:txBody>
          <a:bodyPr tIns="91440" bIns="91440"/>
          <a:p>
            <a:pPr algn="ctr"/>
            <a:endParaRPr b="0" lang="en-US" sz="3200" spc="-1" strike="noStrike">
              <a:latin typeface="Arial"/>
            </a:endParaRPr>
          </a:p>
        </p:txBody>
      </p:sp>
      <p:sp>
        <p:nvSpPr>
          <p:cNvPr id="90" name="TextShape 3"/>
          <p:cNvSpPr txBox="1"/>
          <p:nvPr/>
        </p:nvSpPr>
        <p:spPr>
          <a:xfrm>
            <a:off x="4817160" y="2950920"/>
            <a:ext cx="4242240" cy="2192760"/>
          </a:xfrm>
          <a:prstGeom prst="rect">
            <a:avLst/>
          </a:prstGeom>
          <a:noFill/>
          <a:ln>
            <a:noFill/>
          </a:ln>
        </p:spPr>
        <p:txBody>
          <a:bodyPr tIns="91440" bIns="91440"/>
          <a:p>
            <a:pPr>
              <a:lnSpc>
                <a:spcPct val="100000"/>
              </a:lnSpc>
            </a:pPr>
            <a:r>
              <a:rPr b="1" lang="en-US" sz="2000" spc="-1" strike="noStrike">
                <a:solidFill>
                  <a:srgbClr val="ffffff"/>
                </a:solidFill>
                <a:latin typeface="Arial"/>
                <a:ea typeface="Arial"/>
              </a:rPr>
              <a:t>Thành viên nhóm:</a:t>
            </a:r>
            <a:endParaRPr b="0" lang="en-US" sz="2000" spc="-1" strike="noStrike">
              <a:latin typeface="Arial"/>
            </a:endParaRPr>
          </a:p>
          <a:p>
            <a:pPr marL="457200" indent="-355320">
              <a:lnSpc>
                <a:spcPct val="100000"/>
              </a:lnSpc>
              <a:buClr>
                <a:srgbClr val="ffffff"/>
              </a:buClr>
              <a:buFont typeface="Arial"/>
              <a:buAutoNum type="arabicPeriod"/>
            </a:pPr>
            <a:r>
              <a:rPr b="0" lang="en-US" sz="2000" spc="-1" strike="noStrike">
                <a:solidFill>
                  <a:srgbClr val="ffffff"/>
                </a:solidFill>
                <a:latin typeface="Arial"/>
                <a:ea typeface="Arial"/>
              </a:rPr>
              <a:t>Lê Quang Đông </a:t>
            </a:r>
            <a:r>
              <a:rPr b="0" lang="en-US" sz="2000" spc="-1" strike="noStrike">
                <a:solidFill>
                  <a:srgbClr val="ffffff"/>
                </a:solidFill>
                <a:latin typeface="Arial"/>
                <a:ea typeface="Arial"/>
              </a:rPr>
              <a:t>	</a:t>
            </a:r>
            <a:r>
              <a:rPr b="0" lang="en-US" sz="2000" spc="-1" strike="noStrike">
                <a:solidFill>
                  <a:srgbClr val="ffffff"/>
                </a:solidFill>
                <a:latin typeface="Arial"/>
                <a:ea typeface="Arial"/>
              </a:rPr>
              <a:t>16CNTT3</a:t>
            </a:r>
            <a:endParaRPr b="0" lang="en-US" sz="2000" spc="-1" strike="noStrike">
              <a:latin typeface="Arial"/>
            </a:endParaRPr>
          </a:p>
          <a:p>
            <a:pPr marL="457200" indent="-355320">
              <a:lnSpc>
                <a:spcPct val="100000"/>
              </a:lnSpc>
              <a:buClr>
                <a:srgbClr val="ffffff"/>
              </a:buClr>
              <a:buFont typeface="Arial"/>
              <a:buAutoNum type="arabicPeriod"/>
            </a:pPr>
            <a:r>
              <a:rPr b="0" lang="en-US" sz="2000" spc="-1" strike="noStrike">
                <a:solidFill>
                  <a:srgbClr val="ffffff"/>
                </a:solidFill>
                <a:latin typeface="Arial"/>
                <a:ea typeface="Arial"/>
              </a:rPr>
              <a:t>Lê Đức Hoàng </a:t>
            </a:r>
            <a:r>
              <a:rPr b="0" lang="en-US" sz="2000" spc="-1" strike="noStrike">
                <a:solidFill>
                  <a:srgbClr val="ffffff"/>
                </a:solidFill>
                <a:latin typeface="Arial"/>
                <a:ea typeface="Arial"/>
              </a:rPr>
              <a:t>	</a:t>
            </a:r>
            <a:r>
              <a:rPr b="0" lang="en-US" sz="2000" spc="-1" strike="noStrike">
                <a:solidFill>
                  <a:srgbClr val="ffffff"/>
                </a:solidFill>
                <a:latin typeface="Arial"/>
                <a:ea typeface="Arial"/>
              </a:rPr>
              <a:t>	</a:t>
            </a:r>
            <a:r>
              <a:rPr b="0" lang="en-US" sz="2000" spc="-1" strike="noStrike">
                <a:solidFill>
                  <a:srgbClr val="ffffff"/>
                </a:solidFill>
                <a:latin typeface="Arial"/>
                <a:ea typeface="Arial"/>
              </a:rPr>
              <a:t>16CNNTT3</a:t>
            </a:r>
            <a:endParaRPr b="0" lang="en-US" sz="2000" spc="-1" strike="noStrike">
              <a:latin typeface="Arial"/>
            </a:endParaRPr>
          </a:p>
          <a:p>
            <a:pPr marL="457200" indent="-355320">
              <a:lnSpc>
                <a:spcPct val="100000"/>
              </a:lnSpc>
              <a:buClr>
                <a:srgbClr val="ffffff"/>
              </a:buClr>
              <a:buFont typeface="Arial"/>
              <a:buAutoNum type="arabicPeriod"/>
            </a:pPr>
            <a:r>
              <a:rPr b="0" lang="en-US" sz="2000" spc="-1" strike="noStrike">
                <a:solidFill>
                  <a:srgbClr val="ffffff"/>
                </a:solidFill>
                <a:latin typeface="Arial"/>
                <a:ea typeface="Arial"/>
              </a:rPr>
              <a:t>Huỳnh Công Tuyển  16CNTT3</a:t>
            </a:r>
            <a:endParaRPr b="0" lang="en-US" sz="2000" spc="-1" strike="noStrike">
              <a:latin typeface="Arial"/>
            </a:endParaRPr>
          </a:p>
          <a:p>
            <a:pPr marL="457200" indent="-355320">
              <a:lnSpc>
                <a:spcPct val="100000"/>
              </a:lnSpc>
              <a:buClr>
                <a:srgbClr val="ffffff"/>
              </a:buClr>
              <a:buFont typeface="Arial"/>
              <a:buAutoNum type="arabicPeriod"/>
            </a:pPr>
            <a:r>
              <a:rPr b="0" lang="en-US" sz="2000" spc="-1" strike="noStrike">
                <a:solidFill>
                  <a:srgbClr val="ffffff"/>
                </a:solidFill>
                <a:latin typeface="Arial"/>
                <a:ea typeface="Arial"/>
              </a:rPr>
              <a:t>Hồ Minh Nhật </a:t>
            </a:r>
            <a:r>
              <a:rPr b="0" lang="en-US" sz="2000" spc="-1" strike="noStrike">
                <a:solidFill>
                  <a:srgbClr val="ffffff"/>
                </a:solidFill>
                <a:latin typeface="Arial"/>
                <a:ea typeface="Arial"/>
              </a:rPr>
              <a:t>	</a:t>
            </a:r>
            <a:r>
              <a:rPr b="0" lang="en-US" sz="2000" spc="-1" strike="noStrike">
                <a:solidFill>
                  <a:srgbClr val="ffffff"/>
                </a:solidFill>
                <a:latin typeface="Arial"/>
                <a:ea typeface="Arial"/>
              </a:rPr>
              <a:t>	</a:t>
            </a:r>
            <a:r>
              <a:rPr b="0" lang="en-US" sz="2000" spc="-1" strike="noStrike">
                <a:solidFill>
                  <a:srgbClr val="ffffff"/>
                </a:solidFill>
                <a:latin typeface="Arial"/>
                <a:ea typeface="Arial"/>
              </a:rPr>
              <a:t>16CNTT3</a:t>
            </a:r>
            <a:endParaRPr b="0" lang="en-US" sz="2000" spc="-1" strike="noStrike">
              <a:latin typeface="Arial"/>
            </a:endParaRPr>
          </a:p>
          <a:p>
            <a:pPr marL="457200" indent="-355320">
              <a:lnSpc>
                <a:spcPct val="100000"/>
              </a:lnSpc>
              <a:buClr>
                <a:srgbClr val="ffffff"/>
              </a:buClr>
              <a:buFont typeface="Arial"/>
              <a:buAutoNum type="arabicPeriod"/>
            </a:pPr>
            <a:r>
              <a:rPr b="0" lang="en-US" sz="2000" spc="-1" strike="noStrike">
                <a:solidFill>
                  <a:srgbClr val="ffffff"/>
                </a:solidFill>
                <a:latin typeface="Arial"/>
                <a:ea typeface="Arial"/>
              </a:rPr>
              <a:t>Nguyễn Thanh Phúc 16CNTT3</a:t>
            </a:r>
            <a:endParaRPr b="0" lang="en-US" sz="2000" spc="-1" strike="noStrike">
              <a:latin typeface="Arial"/>
            </a:endParaRPr>
          </a:p>
          <a:p>
            <a:pPr>
              <a:lnSpc>
                <a:spcPct val="100000"/>
              </a:lnSpc>
            </a:pP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95040" y="139680"/>
            <a:ext cx="3422160" cy="155340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Kiến trúc đơn tầng (Single-tier Architecture)</a:t>
            </a:r>
            <a:endParaRPr b="0" lang="en-US" sz="2800" spc="-1" strike="noStrike">
              <a:solidFill>
                <a:srgbClr val="000000"/>
              </a:solidFill>
              <a:latin typeface="Arial"/>
            </a:endParaRPr>
          </a:p>
        </p:txBody>
      </p:sp>
      <p:sp>
        <p:nvSpPr>
          <p:cNvPr id="135" name="CustomShape 2"/>
          <p:cNvSpPr/>
          <p:nvPr/>
        </p:nvSpPr>
        <p:spPr>
          <a:xfrm>
            <a:off x="92520" y="2435760"/>
            <a:ext cx="4165920" cy="89784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ffffff"/>
                </a:solidFill>
                <a:latin typeface="Arial"/>
                <a:ea typeface="Arial"/>
              </a:rPr>
              <a:t>Ứng dụng ghi chú công việc</a:t>
            </a:r>
            <a:endParaRPr b="0" lang="en-US" sz="2400" spc="-1" strike="noStrike">
              <a:latin typeface="Arial"/>
            </a:endParaRPr>
          </a:p>
        </p:txBody>
      </p:sp>
      <p:sp>
        <p:nvSpPr>
          <p:cNvPr id="136" name="TextShape 3"/>
          <p:cNvSpPr txBox="1"/>
          <p:nvPr/>
        </p:nvSpPr>
        <p:spPr>
          <a:xfrm>
            <a:off x="4258800" y="-142200"/>
            <a:ext cx="4884840" cy="5217120"/>
          </a:xfrm>
          <a:prstGeom prst="rect">
            <a:avLst/>
          </a:prstGeom>
          <a:noFill/>
          <a:ln>
            <a:noFill/>
          </a:ln>
        </p:spPr>
        <p:txBody>
          <a:bodyPr tIns="91440" bIns="91440"/>
          <a:p>
            <a:pPr algn="just">
              <a:lnSpc>
                <a:spcPct val="100000"/>
              </a:lnSpc>
              <a:spcBef>
                <a:spcPts val="601"/>
              </a:spcBef>
            </a:pPr>
            <a:r>
              <a:rPr b="1" lang="en-US" sz="1800" spc="-1" strike="noStrike">
                <a:solidFill>
                  <a:srgbClr val="000000"/>
                </a:solidFill>
                <a:latin typeface="Arial"/>
                <a:ea typeface="Arial"/>
              </a:rPr>
              <a:t>User Interface Service: </a:t>
            </a:r>
            <a:endParaRPr b="0" lang="en-US" sz="1800" spc="-1" strike="noStrike">
              <a:solidFill>
                <a:srgbClr val="000000"/>
              </a:solidFill>
              <a:latin typeface="Arial"/>
            </a:endParaRPr>
          </a:p>
          <a:p>
            <a:pPr marL="914400" indent="-342720" algn="just">
              <a:lnSpc>
                <a:spcPct val="100000"/>
              </a:lnSpc>
              <a:spcBef>
                <a:spcPts val="601"/>
              </a:spcBef>
              <a:buClr>
                <a:srgbClr val="000000"/>
              </a:buClr>
              <a:buFont typeface="Arial"/>
              <a:buChar char="●"/>
            </a:pPr>
            <a:r>
              <a:rPr b="0" lang="en-US" sz="1800" spc="-1" strike="noStrike">
                <a:solidFill>
                  <a:srgbClr val="000000"/>
                </a:solidFill>
                <a:latin typeface="Arial"/>
                <a:ea typeface="Arial"/>
              </a:rPr>
              <a:t>Hiển thị danh sách các ghi chú</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Hiển thị chi tiết của ghi chú.</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Hiển thị lịch.</a:t>
            </a:r>
            <a:endParaRPr b="0" lang="en-US" sz="1800" spc="-1" strike="noStrike">
              <a:solidFill>
                <a:srgbClr val="000000"/>
              </a:solidFill>
              <a:latin typeface="Arial"/>
            </a:endParaRPr>
          </a:p>
          <a:p>
            <a:pPr algn="just">
              <a:lnSpc>
                <a:spcPct val="100000"/>
              </a:lnSpc>
              <a:spcBef>
                <a:spcPts val="601"/>
              </a:spcBef>
            </a:pPr>
            <a:r>
              <a:rPr b="1" lang="en-US" sz="1800" spc="-1" strike="noStrike">
                <a:solidFill>
                  <a:srgbClr val="000000"/>
                </a:solidFill>
                <a:latin typeface="Arial"/>
                <a:ea typeface="Arial"/>
              </a:rPr>
              <a:t>Business Rule Service: </a:t>
            </a:r>
            <a:endParaRPr b="0" lang="en-US" sz="1800" spc="-1" strike="noStrike">
              <a:solidFill>
                <a:srgbClr val="000000"/>
              </a:solidFill>
              <a:latin typeface="Arial"/>
            </a:endParaRPr>
          </a:p>
          <a:p>
            <a:pPr marL="914400" indent="-342720" algn="just">
              <a:lnSpc>
                <a:spcPct val="100000"/>
              </a:lnSpc>
              <a:spcBef>
                <a:spcPts val="601"/>
              </a:spcBef>
              <a:buClr>
                <a:srgbClr val="000000"/>
              </a:buClr>
              <a:buFont typeface="Arial"/>
              <a:buChar char="●"/>
            </a:pPr>
            <a:r>
              <a:rPr b="0" lang="en-US" sz="1800" spc="-1" strike="noStrike">
                <a:solidFill>
                  <a:srgbClr val="000000"/>
                </a:solidFill>
                <a:latin typeface="Arial"/>
                <a:ea typeface="Arial"/>
              </a:rPr>
              <a:t>Kiểm tra giờ, ngày, tháng khi thêm một ghi chú mới.</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Kiểm tra độ dài tối thiểu tối đa của nội dung ghi chú.</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Kiểm tra thông tin hình ảnh: định dạng, kích thước nếu muốn chèn hình ảnh vào ghi chú.</a:t>
            </a:r>
            <a:endParaRPr b="0" lang="en-US" sz="1800" spc="-1" strike="noStrike">
              <a:solidFill>
                <a:srgbClr val="000000"/>
              </a:solidFill>
              <a:latin typeface="Arial"/>
            </a:endParaRPr>
          </a:p>
          <a:p>
            <a:pPr algn="just">
              <a:lnSpc>
                <a:spcPct val="100000"/>
              </a:lnSpc>
              <a:spcBef>
                <a:spcPts val="601"/>
              </a:spcBef>
            </a:pPr>
            <a:r>
              <a:rPr b="1" lang="en-US" sz="1800" spc="-1" strike="noStrike">
                <a:solidFill>
                  <a:srgbClr val="000000"/>
                </a:solidFill>
                <a:latin typeface="Arial"/>
                <a:ea typeface="Arial"/>
              </a:rPr>
              <a:t>Data Storage Service:</a:t>
            </a:r>
            <a:endParaRPr b="0" lang="en-US" sz="1800" spc="-1" strike="noStrike">
              <a:solidFill>
                <a:srgbClr val="000000"/>
              </a:solidFill>
              <a:latin typeface="Arial"/>
            </a:endParaRPr>
          </a:p>
          <a:p>
            <a:pPr marL="914400" indent="-342720" algn="just">
              <a:lnSpc>
                <a:spcPct val="100000"/>
              </a:lnSpc>
              <a:spcBef>
                <a:spcPts val="601"/>
              </a:spcBef>
              <a:buClr>
                <a:srgbClr val="000000"/>
              </a:buClr>
              <a:buFont typeface="Arial"/>
              <a:buChar char="●"/>
            </a:pPr>
            <a:r>
              <a:rPr b="0" lang="en-US" sz="1800" spc="-1" strike="noStrike">
                <a:solidFill>
                  <a:srgbClr val="000000"/>
                </a:solidFill>
                <a:latin typeface="Arial"/>
                <a:ea typeface="Arial"/>
              </a:rPr>
              <a:t>Chức năng lưu ghi chú ra file text.</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Chức năng đọc file hình ảnh khi chèn hình ảnh vào ghi chú.</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Chức năng đọc danh sách ghi chú.</a:t>
            </a:r>
            <a:endParaRPr b="0" lang="en-US" sz="1800" spc="-1" strike="noStrike">
              <a:solidFill>
                <a:srgbClr val="000000"/>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95040" y="115560"/>
            <a:ext cx="4027680" cy="148104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Kiến trúc hai tầng (Two - Tier Architecture)</a:t>
            </a:r>
            <a:endParaRPr b="0" lang="en-US" sz="2800" spc="-1" strike="noStrike">
              <a:solidFill>
                <a:srgbClr val="000000"/>
              </a:solidFill>
              <a:latin typeface="Arial"/>
            </a:endParaRPr>
          </a:p>
        </p:txBody>
      </p:sp>
      <p:sp>
        <p:nvSpPr>
          <p:cNvPr id="138" name="TextShape 2"/>
          <p:cNvSpPr txBox="1"/>
          <p:nvPr/>
        </p:nvSpPr>
        <p:spPr>
          <a:xfrm>
            <a:off x="4345200" y="115560"/>
            <a:ext cx="4165920" cy="4098240"/>
          </a:xfrm>
          <a:prstGeom prst="rect">
            <a:avLst/>
          </a:prstGeom>
          <a:noFill/>
          <a:ln>
            <a:noFill/>
          </a:ln>
        </p:spPr>
        <p:txBody>
          <a:bodyPr tIns="91440" bIns="91440"/>
          <a:p>
            <a:endParaRPr b="0" lang="en-US" sz="14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2800" y="103320"/>
            <a:ext cx="2024640" cy="61380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Fat Client</a:t>
            </a:r>
            <a:endParaRPr b="0" lang="en-US" sz="2800" spc="-1" strike="noStrike">
              <a:solidFill>
                <a:srgbClr val="000000"/>
              </a:solidFill>
              <a:latin typeface="Arial"/>
            </a:endParaRPr>
          </a:p>
        </p:txBody>
      </p:sp>
      <p:sp>
        <p:nvSpPr>
          <p:cNvPr id="140" name="TextShape 2"/>
          <p:cNvSpPr txBox="1"/>
          <p:nvPr/>
        </p:nvSpPr>
        <p:spPr>
          <a:xfrm>
            <a:off x="4644720" y="500760"/>
            <a:ext cx="4165920" cy="4098240"/>
          </a:xfrm>
          <a:prstGeom prst="rect">
            <a:avLst/>
          </a:prstGeom>
          <a:noFill/>
          <a:ln>
            <a:noFill/>
          </a:ln>
        </p:spPr>
        <p:txBody>
          <a:bodyPr tIns="91440" bIns="91440"/>
          <a:p>
            <a:endParaRPr b="0" lang="en-US" sz="1400" spc="-1" strike="noStrike">
              <a:solidFill>
                <a:srgbClr val="000000"/>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06920" y="103320"/>
            <a:ext cx="2049120" cy="55332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Fat Server</a:t>
            </a:r>
            <a:endParaRPr b="0" lang="en-US" sz="2800" spc="-1" strike="noStrike">
              <a:solidFill>
                <a:srgbClr val="000000"/>
              </a:solidFill>
              <a:latin typeface="Arial"/>
            </a:endParaRPr>
          </a:p>
        </p:txBody>
      </p:sp>
      <p:sp>
        <p:nvSpPr>
          <p:cNvPr id="142" name="TextShape 2"/>
          <p:cNvSpPr txBox="1"/>
          <p:nvPr/>
        </p:nvSpPr>
        <p:spPr>
          <a:xfrm>
            <a:off x="4644720" y="500760"/>
            <a:ext cx="4165920" cy="4098240"/>
          </a:xfrm>
          <a:prstGeom prst="rect">
            <a:avLst/>
          </a:prstGeom>
          <a:noFill/>
          <a:ln>
            <a:noFill/>
          </a:ln>
        </p:spPr>
        <p:txBody>
          <a:bodyPr tIns="91440" bIns="91440"/>
          <a:p>
            <a:endParaRPr b="0" lang="en-US" sz="1400" spc="-1" strike="noStrike">
              <a:solidFill>
                <a:srgbClr val="000000"/>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31040" y="139680"/>
            <a:ext cx="4165920" cy="111312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Kiến trúc đa tầng (N-Tier Architecture)</a:t>
            </a:r>
            <a:endParaRPr b="0" lang="en-US" sz="2800" spc="-1" strike="noStrike">
              <a:solidFill>
                <a:srgbClr val="000000"/>
              </a:solidFill>
              <a:latin typeface="Arial"/>
            </a:endParaRPr>
          </a:p>
        </p:txBody>
      </p:sp>
      <p:sp>
        <p:nvSpPr>
          <p:cNvPr id="144" name="TextShape 2"/>
          <p:cNvSpPr txBox="1"/>
          <p:nvPr/>
        </p:nvSpPr>
        <p:spPr>
          <a:xfrm>
            <a:off x="4644720" y="500760"/>
            <a:ext cx="4165920" cy="4098240"/>
          </a:xfrm>
          <a:prstGeom prst="rect">
            <a:avLst/>
          </a:prstGeom>
          <a:noFill/>
          <a:ln>
            <a:noFill/>
          </a:ln>
        </p:spPr>
        <p:txBody>
          <a:bodyPr tIns="91440" bIns="91440"/>
          <a:p>
            <a:endParaRPr b="0" lang="en-US" sz="14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500760"/>
            <a:ext cx="3706200" cy="250848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Định nghĩa giao thức HTTP</a:t>
            </a:r>
            <a:endParaRPr b="0" lang="en-US" sz="2800" spc="-1" strike="noStrike">
              <a:solidFill>
                <a:srgbClr val="000000"/>
              </a:solidFill>
              <a:latin typeface="Arial"/>
            </a:endParaRPr>
          </a:p>
        </p:txBody>
      </p:sp>
      <p:sp>
        <p:nvSpPr>
          <p:cNvPr id="92" name="TextShape 2"/>
          <p:cNvSpPr txBox="1"/>
          <p:nvPr/>
        </p:nvSpPr>
        <p:spPr>
          <a:xfrm>
            <a:off x="4572000" y="227160"/>
            <a:ext cx="4310640" cy="4742640"/>
          </a:xfrm>
          <a:prstGeom prst="rect">
            <a:avLst/>
          </a:prstGeom>
          <a:noFill/>
          <a:ln>
            <a:noFill/>
          </a:ln>
        </p:spPr>
        <p:txBody>
          <a:bodyPr tIns="91440" bIns="91440"/>
          <a:p>
            <a:pPr>
              <a:lnSpc>
                <a:spcPct val="115000"/>
              </a:lnSpc>
            </a:pPr>
            <a:r>
              <a:rPr b="0" lang="en-US" sz="1800" spc="-1" strike="noStrike">
                <a:solidFill>
                  <a:srgbClr val="000000"/>
                </a:solidFill>
                <a:latin typeface="Arial"/>
                <a:ea typeface="Arial"/>
              </a:rPr>
              <a:t>- </a:t>
            </a:r>
            <a:r>
              <a:rPr b="1" lang="en-US" sz="1800" spc="-1" strike="noStrike">
                <a:solidFill>
                  <a:srgbClr val="000000"/>
                </a:solidFill>
                <a:latin typeface="Arial"/>
                <a:ea typeface="Arial"/>
              </a:rPr>
              <a:t>HTTP</a:t>
            </a:r>
            <a:r>
              <a:rPr b="0" lang="en-US" sz="1800" spc="-1" strike="noStrike">
                <a:solidFill>
                  <a:srgbClr val="000000"/>
                </a:solidFill>
                <a:latin typeface="Arial"/>
                <a:ea typeface="Arial"/>
              </a:rPr>
              <a:t> là tên viết tắt của </a:t>
            </a:r>
            <a:r>
              <a:rPr b="1" lang="en-US" sz="1800" spc="-1" strike="noStrike">
                <a:solidFill>
                  <a:srgbClr val="000000"/>
                </a:solidFill>
                <a:latin typeface="Arial"/>
                <a:ea typeface="Arial"/>
              </a:rPr>
              <a:t>HyperText Transfer Protocol </a:t>
            </a:r>
            <a:r>
              <a:rPr b="0" lang="en-US" sz="1800" spc="-1" strike="noStrike">
                <a:solidFill>
                  <a:srgbClr val="000000"/>
                </a:solidFill>
                <a:latin typeface="Arial"/>
                <a:ea typeface="Arial"/>
              </a:rPr>
              <a:t>(giao thức truyền tải siêu văn bản), là một giao thức cơ bản dùng cho </a:t>
            </a:r>
            <a:r>
              <a:rPr b="1" lang="en-US" sz="1800" spc="-1" strike="noStrike">
                <a:solidFill>
                  <a:srgbClr val="000000"/>
                </a:solidFill>
                <a:latin typeface="Arial"/>
                <a:ea typeface="Arial"/>
              </a:rPr>
              <a:t>World Wide Web</a:t>
            </a:r>
            <a:r>
              <a:rPr b="0" lang="en-US" sz="1800" spc="-1" strike="noStrike">
                <a:solidFill>
                  <a:srgbClr val="000000"/>
                </a:solidFill>
                <a:latin typeface="Arial"/>
                <a:ea typeface="Arial"/>
              </a:rPr>
              <a:t> (www) để truyền tải dữ liệu dưới dạng văn bản, hình ảnh, video, âm thanh và các tập tin khác từ </a:t>
            </a:r>
            <a:r>
              <a:rPr b="1" lang="en-US" sz="1800" spc="-1" strike="noStrike">
                <a:solidFill>
                  <a:srgbClr val="000000"/>
                </a:solidFill>
                <a:latin typeface="Arial"/>
                <a:ea typeface="Arial"/>
              </a:rPr>
              <a:t>Web server</a:t>
            </a:r>
            <a:r>
              <a:rPr b="0" lang="en-US" sz="1800" spc="-1" strike="noStrike">
                <a:solidFill>
                  <a:srgbClr val="000000"/>
                </a:solidFill>
                <a:latin typeface="Arial"/>
                <a:ea typeface="Arial"/>
              </a:rPr>
              <a:t> đến các </a:t>
            </a:r>
            <a:r>
              <a:rPr b="1" lang="en-US" sz="1800" spc="-1" strike="noStrike">
                <a:solidFill>
                  <a:srgbClr val="000000"/>
                </a:solidFill>
                <a:latin typeface="Arial"/>
                <a:ea typeface="Arial"/>
              </a:rPr>
              <a:t>trình duyệt web</a:t>
            </a:r>
            <a:r>
              <a:rPr b="0" lang="en-US" sz="1800" spc="-1" strike="noStrike">
                <a:solidFill>
                  <a:srgbClr val="000000"/>
                </a:solidFill>
                <a:latin typeface="Arial"/>
                <a:ea typeface="Arial"/>
              </a:rPr>
              <a:t> và ngược lại.</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Arial"/>
                <a:ea typeface="Arial"/>
              </a:rPr>
              <a:t>- Giao thức này sử dụng cổng 80 (</a:t>
            </a:r>
            <a:r>
              <a:rPr b="1" lang="en-US" sz="1800" spc="-1" strike="noStrike">
                <a:solidFill>
                  <a:srgbClr val="000000"/>
                </a:solidFill>
                <a:latin typeface="Arial"/>
                <a:ea typeface="Arial"/>
              </a:rPr>
              <a:t>port 80</a:t>
            </a:r>
            <a:r>
              <a:rPr b="0" lang="en-US" sz="1800" spc="-1" strike="noStrike">
                <a:solidFill>
                  <a:srgbClr val="000000"/>
                </a:solidFill>
                <a:latin typeface="Arial"/>
                <a:ea typeface="Arial"/>
              </a:rPr>
              <a:t>) là chủ yếu.</a:t>
            </a:r>
            <a:endParaRPr b="0" lang="en-US" sz="1800" spc="-1" strike="noStrike">
              <a:solidFill>
                <a:srgbClr val="000000"/>
              </a:solidFill>
              <a:latin typeface="Arial"/>
            </a:endParaRPr>
          </a:p>
          <a:p>
            <a:pPr>
              <a:lnSpc>
                <a:spcPct val="115000"/>
              </a:lnSpc>
              <a:spcBef>
                <a:spcPts val="1599"/>
              </a:spcBef>
              <a:spcAft>
                <a:spcPts val="1599"/>
              </a:spcAft>
            </a:pPr>
            <a:r>
              <a:rPr b="0" lang="en-US" sz="1400" spc="-1" strike="noStrike">
                <a:solidFill>
                  <a:srgbClr val="000000"/>
                </a:solidFill>
                <a:latin typeface="Arial"/>
                <a:ea typeface="Arial"/>
              </a:rPr>
              <a:t>- </a:t>
            </a:r>
            <a:endParaRPr b="0" lang="en-US" sz="1400" spc="-1" strike="noStrike">
              <a:solidFill>
                <a:srgbClr val="000000"/>
              </a:solidFill>
              <a:latin typeface="Arial"/>
            </a:endParaRPr>
          </a:p>
        </p:txBody>
      </p:sp>
      <p:pic>
        <p:nvPicPr>
          <p:cNvPr id="93" name="Google Shape;72;p14" descr=""/>
          <p:cNvPicPr/>
          <p:nvPr/>
        </p:nvPicPr>
        <p:blipFill>
          <a:blip r:embed="rId1"/>
          <a:stretch/>
        </p:blipFill>
        <p:spPr>
          <a:xfrm>
            <a:off x="311760" y="1776600"/>
            <a:ext cx="3499560" cy="312300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500760"/>
            <a:ext cx="3706200" cy="250848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Định nghĩa giao thức HTTPs</a:t>
            </a:r>
            <a:endParaRPr b="0" lang="en-US" sz="2800" spc="-1" strike="noStrike">
              <a:solidFill>
                <a:srgbClr val="000000"/>
              </a:solidFill>
              <a:latin typeface="Arial"/>
            </a:endParaRPr>
          </a:p>
        </p:txBody>
      </p:sp>
      <p:sp>
        <p:nvSpPr>
          <p:cNvPr id="95" name="TextShape 2"/>
          <p:cNvSpPr txBox="1"/>
          <p:nvPr/>
        </p:nvSpPr>
        <p:spPr>
          <a:xfrm>
            <a:off x="4572000" y="163440"/>
            <a:ext cx="4365720" cy="4830120"/>
          </a:xfrm>
          <a:prstGeom prst="rect">
            <a:avLst/>
          </a:prstGeom>
          <a:noFill/>
          <a:ln>
            <a:noFill/>
          </a:ln>
        </p:spPr>
        <p:txBody>
          <a:bodyPr tIns="91440" bIns="91440"/>
          <a:p>
            <a:pPr>
              <a:lnSpc>
                <a:spcPct val="115000"/>
              </a:lnSpc>
            </a:pPr>
            <a:r>
              <a:rPr b="0" lang="en-US" sz="1800" spc="-1" strike="noStrike">
                <a:solidFill>
                  <a:srgbClr val="000000"/>
                </a:solidFill>
                <a:latin typeface="Arial"/>
                <a:ea typeface="Arial"/>
              </a:rPr>
              <a:t>- </a:t>
            </a:r>
            <a:r>
              <a:rPr b="1" lang="en-US" sz="1800" spc="-1" strike="noStrike">
                <a:solidFill>
                  <a:srgbClr val="000000"/>
                </a:solidFill>
                <a:latin typeface="Arial"/>
                <a:ea typeface="Arial"/>
              </a:rPr>
              <a:t>HTTPS</a:t>
            </a:r>
            <a:r>
              <a:rPr b="0" lang="en-US" sz="1800" spc="-1" strike="noStrike">
                <a:solidFill>
                  <a:srgbClr val="000000"/>
                </a:solidFill>
                <a:latin typeface="Arial"/>
                <a:ea typeface="Arial"/>
              </a:rPr>
              <a:t> là viết tắt của </a:t>
            </a:r>
            <a:r>
              <a:rPr b="1" lang="en-US" sz="1800" spc="-1" strike="noStrike">
                <a:solidFill>
                  <a:srgbClr val="000000"/>
                </a:solidFill>
                <a:latin typeface="Arial"/>
                <a:ea typeface="Arial"/>
              </a:rPr>
              <a:t>Hypertext Transfer Protocol Secure</a:t>
            </a:r>
            <a:r>
              <a:rPr b="0" lang="en-US" sz="1800" spc="-1" strike="noStrike">
                <a:solidFill>
                  <a:srgbClr val="000000"/>
                </a:solidFill>
                <a:latin typeface="Arial"/>
                <a:ea typeface="Arial"/>
              </a:rPr>
              <a:t>. </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Arial"/>
                <a:ea typeface="Arial"/>
              </a:rPr>
              <a:t>- Vấn đề với giao thức </a:t>
            </a:r>
            <a:r>
              <a:rPr b="1" lang="en-US" sz="1800" spc="-1" strike="noStrike">
                <a:solidFill>
                  <a:srgbClr val="000000"/>
                </a:solidFill>
                <a:latin typeface="Arial"/>
                <a:ea typeface="Arial"/>
              </a:rPr>
              <a:t>HTTP</a:t>
            </a:r>
            <a:r>
              <a:rPr b="0" lang="en-US" sz="1800" spc="-1" strike="noStrike">
                <a:solidFill>
                  <a:srgbClr val="000000"/>
                </a:solidFill>
                <a:latin typeface="Arial"/>
                <a:ea typeface="Arial"/>
              </a:rPr>
              <a:t> thông thường là thông tin từ máy chủ đến trình duyệt không được mã hóa, có nghĩa là nó có thể dễ dàng bị đánh cắp . </a:t>
            </a:r>
            <a:endParaRPr b="0" lang="en-US" sz="1800" spc="-1" strike="noStrike">
              <a:solidFill>
                <a:srgbClr val="000000"/>
              </a:solidFill>
              <a:latin typeface="Arial"/>
            </a:endParaRPr>
          </a:p>
          <a:p>
            <a:pPr>
              <a:lnSpc>
                <a:spcPct val="115000"/>
              </a:lnSpc>
              <a:spcBef>
                <a:spcPts val="1599"/>
              </a:spcBef>
              <a:spcAft>
                <a:spcPts val="1599"/>
              </a:spcAft>
            </a:pPr>
            <a:r>
              <a:rPr b="0" lang="en-US" sz="1800" spc="-1" strike="noStrike">
                <a:solidFill>
                  <a:srgbClr val="000000"/>
                </a:solidFill>
                <a:latin typeface="Arial"/>
                <a:ea typeface="Arial"/>
              </a:rPr>
              <a:t>- Giao thức </a:t>
            </a:r>
            <a:r>
              <a:rPr b="1" lang="en-US" sz="1800" spc="-1" strike="noStrike">
                <a:solidFill>
                  <a:srgbClr val="000000"/>
                </a:solidFill>
                <a:latin typeface="Arial"/>
                <a:ea typeface="Arial"/>
              </a:rPr>
              <a:t>HTTPS</a:t>
            </a:r>
            <a:r>
              <a:rPr b="0" lang="en-US" sz="1800" spc="-1" strike="noStrike">
                <a:solidFill>
                  <a:srgbClr val="000000"/>
                </a:solidFill>
                <a:latin typeface="Arial"/>
                <a:ea typeface="Arial"/>
              </a:rPr>
              <a:t> khắc phục điều này bằng cách sử dụng chứng chỉ </a:t>
            </a:r>
            <a:r>
              <a:rPr b="1" lang="en-US" sz="1800" spc="-1" strike="noStrike">
                <a:solidFill>
                  <a:srgbClr val="000000"/>
                </a:solidFill>
                <a:latin typeface="Arial"/>
                <a:ea typeface="Arial"/>
              </a:rPr>
              <a:t>SSL</a:t>
            </a:r>
            <a:r>
              <a:rPr b="0" lang="en-US" sz="1800" spc="-1" strike="noStrike">
                <a:solidFill>
                  <a:srgbClr val="000000"/>
                </a:solidFill>
                <a:latin typeface="Arial"/>
                <a:ea typeface="Arial"/>
              </a:rPr>
              <a:t> (lớp cổng bảo mật), giúp tạo kết nối được mã hóa an toàn giữa máy chủ và trình duyệt, từ đó bảo vệ thông tin nhạy cảm bị đánh cắp khi thông tin được chuyển giữa máy chủ và trình duyệt.</a:t>
            </a:r>
            <a:endParaRPr b="0" lang="en-US" sz="1800" spc="-1" strike="noStrike">
              <a:solidFill>
                <a:srgbClr val="000000"/>
              </a:solidFill>
              <a:latin typeface="Arial"/>
            </a:endParaRPr>
          </a:p>
        </p:txBody>
      </p:sp>
      <p:pic>
        <p:nvPicPr>
          <p:cNvPr id="96" name="Google Shape;79;p15" descr=""/>
          <p:cNvPicPr/>
          <p:nvPr/>
        </p:nvPicPr>
        <p:blipFill>
          <a:blip r:embed="rId1"/>
          <a:stretch/>
        </p:blipFill>
        <p:spPr>
          <a:xfrm>
            <a:off x="499320" y="2571840"/>
            <a:ext cx="3330720" cy="18651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500760"/>
            <a:ext cx="3706200" cy="250848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Differences between HTTP and HTTPS</a:t>
            </a:r>
            <a:endParaRPr b="0" lang="en-US" sz="2800" spc="-1" strike="noStrike">
              <a:solidFill>
                <a:srgbClr val="000000"/>
              </a:solidFill>
              <a:latin typeface="Arial"/>
            </a:endParaRPr>
          </a:p>
        </p:txBody>
      </p:sp>
      <p:sp>
        <p:nvSpPr>
          <p:cNvPr id="98" name="TextShape 2"/>
          <p:cNvSpPr txBox="1"/>
          <p:nvPr/>
        </p:nvSpPr>
        <p:spPr>
          <a:xfrm>
            <a:off x="4324320" y="0"/>
            <a:ext cx="4819320" cy="5143320"/>
          </a:xfrm>
          <a:prstGeom prst="rect">
            <a:avLst/>
          </a:prstGeom>
          <a:noFill/>
          <a:ln>
            <a:noFill/>
          </a:ln>
        </p:spPr>
        <p:txBody>
          <a:bodyPr tIns="91440" bIns="91440"/>
          <a:p>
            <a:pPr>
              <a:lnSpc>
                <a:spcPct val="100000"/>
              </a:lnSpc>
            </a:pPr>
            <a:r>
              <a:rPr b="0" lang="en-US" sz="1400" spc="-1" strike="noStrike">
                <a:solidFill>
                  <a:srgbClr val="000000"/>
                </a:solidFill>
                <a:latin typeface="Arial"/>
                <a:ea typeface="Arial"/>
              </a:rPr>
              <a:t>- URL HTTP trong thanh địa chỉ của trình duyệt là </a:t>
            </a:r>
            <a:r>
              <a:rPr b="1" i="1" lang="en-US" sz="1400" spc="-1" strike="noStrike">
                <a:solidFill>
                  <a:srgbClr val="000000"/>
                </a:solidFill>
                <a:latin typeface="Arial"/>
                <a:ea typeface="Arial"/>
              </a:rPr>
              <a:t>http:// </a:t>
            </a:r>
            <a:r>
              <a:rPr b="0" lang="en-US" sz="1400" spc="-1" strike="noStrike">
                <a:solidFill>
                  <a:srgbClr val="000000"/>
                </a:solidFill>
                <a:latin typeface="Arial"/>
                <a:ea typeface="Arial"/>
              </a:rPr>
              <a:t>và URL HTTPS là </a:t>
            </a:r>
            <a:r>
              <a:rPr b="1" i="1" lang="en-US" sz="1400" spc="-1" strike="noStrike">
                <a:solidFill>
                  <a:srgbClr val="000000"/>
                </a:solidFill>
                <a:latin typeface="Arial"/>
                <a:ea typeface="Arial"/>
              </a:rPr>
              <a:t>https://</a:t>
            </a:r>
            <a:r>
              <a:rPr b="0" lang="en-US" sz="1400" spc="-1" strike="noStrike">
                <a:solidFill>
                  <a:srgbClr val="000000"/>
                </a:solidFill>
                <a:latin typeface="Arial"/>
                <a:ea typeface="Arial"/>
              </a:rPr>
              <a:t>.</a:t>
            </a:r>
            <a:endParaRPr b="0" lang="en-US" sz="1400" spc="-1" strike="noStrike">
              <a:solidFill>
                <a:srgbClr val="000000"/>
              </a:solidFill>
              <a:latin typeface="Arial"/>
            </a:endParaRPr>
          </a:p>
          <a:p>
            <a:pPr>
              <a:lnSpc>
                <a:spcPct val="100000"/>
              </a:lnSpc>
              <a:spcBef>
                <a:spcPts val="1599"/>
              </a:spcBef>
            </a:pPr>
            <a:r>
              <a:rPr b="0" lang="en-US" sz="1400" spc="-1" strike="noStrike">
                <a:solidFill>
                  <a:srgbClr val="000000"/>
                </a:solidFill>
                <a:latin typeface="Arial"/>
                <a:ea typeface="Arial"/>
              </a:rPr>
              <a:t>-HTTP </a:t>
            </a:r>
            <a:r>
              <a:rPr b="1" i="1" lang="en-US" sz="1400" spc="-1" strike="noStrike">
                <a:solidFill>
                  <a:srgbClr val="000000"/>
                </a:solidFill>
                <a:latin typeface="Arial"/>
                <a:ea typeface="Arial"/>
              </a:rPr>
              <a:t>không được bảo mật</a:t>
            </a:r>
            <a:r>
              <a:rPr b="0" lang="en-US" sz="1400" spc="-1" strike="noStrike">
                <a:solidFill>
                  <a:srgbClr val="000000"/>
                </a:solidFill>
                <a:latin typeface="Arial"/>
                <a:ea typeface="Arial"/>
              </a:rPr>
              <a:t> trong khi HTTPS được </a:t>
            </a:r>
            <a:r>
              <a:rPr b="1" i="1" lang="en-US" sz="1400" spc="-1" strike="noStrike">
                <a:solidFill>
                  <a:srgbClr val="000000"/>
                </a:solidFill>
                <a:latin typeface="Arial"/>
                <a:ea typeface="Arial"/>
              </a:rPr>
              <a:t>bảo mật.</a:t>
            </a:r>
            <a:endParaRPr b="0" lang="en-US" sz="1400" spc="-1" strike="noStrike">
              <a:solidFill>
                <a:srgbClr val="000000"/>
              </a:solidFill>
              <a:latin typeface="Arial"/>
            </a:endParaRPr>
          </a:p>
          <a:p>
            <a:pPr>
              <a:lnSpc>
                <a:spcPct val="100000"/>
              </a:lnSpc>
              <a:spcBef>
                <a:spcPts val="1599"/>
              </a:spcBef>
            </a:pPr>
            <a:r>
              <a:rPr b="0" lang="en-US" sz="1400" spc="-1" strike="noStrike">
                <a:solidFill>
                  <a:srgbClr val="000000"/>
                </a:solidFill>
                <a:latin typeface="Arial"/>
                <a:ea typeface="Arial"/>
              </a:rPr>
              <a:t>-HTTP gửi dữ liệu qua cổng </a:t>
            </a:r>
            <a:r>
              <a:rPr b="1" lang="en-US" sz="1400" spc="-1" strike="noStrike">
                <a:solidFill>
                  <a:srgbClr val="000000"/>
                </a:solidFill>
                <a:latin typeface="Arial"/>
                <a:ea typeface="Arial"/>
              </a:rPr>
              <a:t>80</a:t>
            </a:r>
            <a:r>
              <a:rPr b="0" lang="en-US" sz="1400" spc="-1" strike="noStrike">
                <a:solidFill>
                  <a:srgbClr val="000000"/>
                </a:solidFill>
                <a:latin typeface="Arial"/>
                <a:ea typeface="Arial"/>
              </a:rPr>
              <a:t> trong khi HTTPS sử dụng cổng </a:t>
            </a:r>
            <a:r>
              <a:rPr b="1" lang="en-US" sz="1400" spc="-1" strike="noStrike">
                <a:solidFill>
                  <a:srgbClr val="000000"/>
                </a:solidFill>
                <a:latin typeface="Arial"/>
                <a:ea typeface="Arial"/>
              </a:rPr>
              <a:t>443</a:t>
            </a:r>
            <a:r>
              <a:rPr b="0" lang="en-US" sz="1400" spc="-1" strike="noStrike">
                <a:solidFill>
                  <a:srgbClr val="000000"/>
                </a:solidFill>
                <a:latin typeface="Arial"/>
                <a:ea typeface="Arial"/>
              </a:rPr>
              <a:t>.</a:t>
            </a:r>
            <a:endParaRPr b="0" lang="en-US" sz="1400" spc="-1" strike="noStrike">
              <a:solidFill>
                <a:srgbClr val="000000"/>
              </a:solidFill>
              <a:latin typeface="Arial"/>
            </a:endParaRPr>
          </a:p>
          <a:p>
            <a:pPr>
              <a:lnSpc>
                <a:spcPct val="100000"/>
              </a:lnSpc>
              <a:spcBef>
                <a:spcPts val="1599"/>
              </a:spcBef>
            </a:pPr>
            <a:r>
              <a:rPr b="0" lang="en-US" sz="1400" spc="-1" strike="noStrike">
                <a:solidFill>
                  <a:srgbClr val="000000"/>
                </a:solidFill>
                <a:latin typeface="Arial"/>
                <a:ea typeface="Arial"/>
              </a:rPr>
              <a:t>- HTTP hoạt động ở </a:t>
            </a:r>
            <a:r>
              <a:rPr b="1" lang="en-US" sz="1400" spc="-1" strike="noStrike">
                <a:solidFill>
                  <a:srgbClr val="000000"/>
                </a:solidFill>
                <a:latin typeface="Arial"/>
                <a:ea typeface="Arial"/>
              </a:rPr>
              <a:t>application layer</a:t>
            </a:r>
            <a:r>
              <a:rPr b="0" lang="en-US" sz="1400" spc="-1" strike="noStrike">
                <a:solidFill>
                  <a:srgbClr val="000000"/>
                </a:solidFill>
                <a:latin typeface="Arial"/>
                <a:ea typeface="Arial"/>
              </a:rPr>
              <a:t>, trong khi HTTPS hoạt động ở </a:t>
            </a:r>
            <a:r>
              <a:rPr b="1" lang="en-US" sz="1400" spc="-1" strike="noStrike">
                <a:solidFill>
                  <a:srgbClr val="000000"/>
                </a:solidFill>
                <a:latin typeface="Arial"/>
                <a:ea typeface="Arial"/>
              </a:rPr>
              <a:t>transport layer.</a:t>
            </a:r>
            <a:endParaRPr b="0" lang="en-US" sz="1400" spc="-1" strike="noStrike">
              <a:solidFill>
                <a:srgbClr val="000000"/>
              </a:solidFill>
              <a:latin typeface="Arial"/>
            </a:endParaRPr>
          </a:p>
          <a:p>
            <a:pPr>
              <a:lnSpc>
                <a:spcPct val="100000"/>
              </a:lnSpc>
              <a:spcBef>
                <a:spcPts val="1599"/>
              </a:spcBef>
            </a:pPr>
            <a:r>
              <a:rPr b="0" lang="en-US" sz="1400" spc="-1" strike="noStrike">
                <a:solidFill>
                  <a:srgbClr val="000000"/>
                </a:solidFill>
                <a:latin typeface="Arial"/>
                <a:ea typeface="Arial"/>
              </a:rPr>
              <a:t>- Không có chứng chỉ </a:t>
            </a:r>
            <a:r>
              <a:rPr b="1" lang="en-US" sz="1400" spc="-1" strike="noStrike">
                <a:solidFill>
                  <a:srgbClr val="000000"/>
                </a:solidFill>
                <a:latin typeface="Arial"/>
                <a:ea typeface="Arial"/>
              </a:rPr>
              <a:t>SSL</a:t>
            </a:r>
            <a:r>
              <a:rPr b="0" lang="en-US" sz="1400" spc="-1" strike="noStrike">
                <a:solidFill>
                  <a:srgbClr val="000000"/>
                </a:solidFill>
                <a:latin typeface="Arial"/>
                <a:ea typeface="Arial"/>
              </a:rPr>
              <a:t> nào được yêu cầu cho HTTP, với HTTPS, bạn phải có chứng chỉ SSL và được ký bởi CA (</a:t>
            </a:r>
            <a:r>
              <a:rPr b="1" lang="en-US" sz="1400" spc="-1" strike="noStrike">
                <a:solidFill>
                  <a:srgbClr val="000000"/>
                </a:solidFill>
                <a:latin typeface="Arial"/>
                <a:ea typeface="Arial"/>
              </a:rPr>
              <a:t>Certificate Authority</a:t>
            </a:r>
            <a:r>
              <a:rPr b="0" lang="en-US" sz="1400" spc="-1" strike="noStrike">
                <a:solidFill>
                  <a:srgbClr val="000000"/>
                </a:solidFill>
                <a:latin typeface="Arial"/>
                <a:ea typeface="Arial"/>
              </a:rPr>
              <a:t>). </a:t>
            </a:r>
            <a:endParaRPr b="0" lang="en-US" sz="1400" spc="-1" strike="noStrike">
              <a:solidFill>
                <a:srgbClr val="000000"/>
              </a:solidFill>
              <a:latin typeface="Arial"/>
            </a:endParaRPr>
          </a:p>
          <a:p>
            <a:pPr>
              <a:lnSpc>
                <a:spcPct val="100000"/>
              </a:lnSpc>
              <a:spcBef>
                <a:spcPts val="1599"/>
              </a:spcBef>
            </a:pPr>
            <a:r>
              <a:rPr b="0" lang="en-US" sz="1400" spc="-1" strike="noStrike">
                <a:solidFill>
                  <a:srgbClr val="000000"/>
                </a:solidFill>
                <a:latin typeface="Arial"/>
                <a:ea typeface="Arial"/>
              </a:rPr>
              <a:t>- HTTP không yêu cầu xác thực tên miền, trong đó HTTPS yêu cầu xác thực tên miền ít nhất và một số chứng chỉ nhất định thậm chí yêu cầu xác thực tài liệu pháp lý.</a:t>
            </a:r>
            <a:endParaRPr b="0" lang="en-US" sz="1400" spc="-1" strike="noStrike">
              <a:solidFill>
                <a:srgbClr val="000000"/>
              </a:solidFill>
              <a:latin typeface="Arial"/>
            </a:endParaRPr>
          </a:p>
          <a:p>
            <a:pPr>
              <a:lnSpc>
                <a:spcPct val="100000"/>
              </a:lnSpc>
              <a:spcBef>
                <a:spcPts val="1599"/>
              </a:spcBef>
              <a:spcAft>
                <a:spcPts val="1599"/>
              </a:spcAft>
            </a:pPr>
            <a:r>
              <a:rPr b="0" lang="en-US" sz="1400" spc="-1" strike="noStrike">
                <a:solidFill>
                  <a:srgbClr val="000000"/>
                </a:solidFill>
                <a:latin typeface="Arial"/>
                <a:ea typeface="Arial"/>
              </a:rPr>
              <a:t>- </a:t>
            </a:r>
            <a:r>
              <a:rPr b="1" lang="en-US" sz="1400" spc="-1" strike="noStrike">
                <a:solidFill>
                  <a:srgbClr val="000000"/>
                </a:solidFill>
                <a:latin typeface="Arial"/>
                <a:ea typeface="Arial"/>
              </a:rPr>
              <a:t>Không mã hóa </a:t>
            </a:r>
            <a:r>
              <a:rPr b="0" lang="en-US" sz="1400" spc="-1" strike="noStrike">
                <a:solidFill>
                  <a:srgbClr val="000000"/>
                </a:solidFill>
                <a:latin typeface="Arial"/>
                <a:ea typeface="Arial"/>
              </a:rPr>
              <a:t>trong HTTP, với HTTPS, dữ liệu được </a:t>
            </a:r>
            <a:r>
              <a:rPr b="1" lang="en-US" sz="1400" spc="-1" strike="noStrike">
                <a:solidFill>
                  <a:srgbClr val="000000"/>
                </a:solidFill>
                <a:latin typeface="Arial"/>
                <a:ea typeface="Arial"/>
              </a:rPr>
              <a:t>mã hóa</a:t>
            </a:r>
            <a:r>
              <a:rPr b="0" lang="en-US" sz="1400" spc="-1" strike="noStrike">
                <a:solidFill>
                  <a:srgbClr val="000000"/>
                </a:solidFill>
                <a:latin typeface="Arial"/>
                <a:ea typeface="Arial"/>
              </a:rPr>
              <a:t> trước khi gửi.</a:t>
            </a:r>
            <a:endParaRPr b="0" lang="en-US" sz="1400" spc="-1" strike="noStrike">
              <a:solidFill>
                <a:srgbClr val="000000"/>
              </a:solidFill>
              <a:latin typeface="Arial"/>
            </a:endParaRPr>
          </a:p>
        </p:txBody>
      </p:sp>
      <p:pic>
        <p:nvPicPr>
          <p:cNvPr id="99" name="Google Shape;86;p16" descr=""/>
          <p:cNvPicPr/>
          <p:nvPr/>
        </p:nvPicPr>
        <p:blipFill>
          <a:blip r:embed="rId1"/>
          <a:stretch/>
        </p:blipFill>
        <p:spPr>
          <a:xfrm>
            <a:off x="68040" y="2026440"/>
            <a:ext cx="4165920" cy="29480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19160" y="103320"/>
            <a:ext cx="3706200" cy="111312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Ví dụ phân tích kiến trúc chương trình</a:t>
            </a:r>
            <a:endParaRPr b="0" lang="en-US" sz="2800" spc="-1" strike="noStrike">
              <a:solidFill>
                <a:srgbClr val="000000"/>
              </a:solidFill>
              <a:latin typeface="Arial"/>
            </a:endParaRPr>
          </a:p>
        </p:txBody>
      </p:sp>
      <p:sp>
        <p:nvSpPr>
          <p:cNvPr id="101" name="TextShape 2"/>
          <p:cNvSpPr txBox="1"/>
          <p:nvPr/>
        </p:nvSpPr>
        <p:spPr>
          <a:xfrm>
            <a:off x="4313520" y="0"/>
            <a:ext cx="4830120" cy="5074920"/>
          </a:xfrm>
          <a:prstGeom prst="rect">
            <a:avLst/>
          </a:prstGeom>
          <a:noFill/>
          <a:ln>
            <a:noFill/>
          </a:ln>
        </p:spPr>
        <p:txBody>
          <a:bodyPr tIns="91440" bIns="91440"/>
          <a:p>
            <a:pPr>
              <a:lnSpc>
                <a:spcPct val="115000"/>
              </a:lnSpc>
            </a:pPr>
            <a:r>
              <a:rPr b="1" lang="en-US" sz="1800" spc="-1" strike="noStrike">
                <a:solidFill>
                  <a:srgbClr val="000000"/>
                </a:solidFill>
                <a:latin typeface="Arial"/>
                <a:ea typeface="Arial"/>
              </a:rPr>
              <a:t>Kiến trúc ứng dụng:</a:t>
            </a:r>
            <a:r>
              <a:rPr b="0" lang="en-US" sz="1800" spc="-1" strike="noStrike">
                <a:solidFill>
                  <a:srgbClr val="000000"/>
                </a:solidFill>
                <a:latin typeface="Arial"/>
                <a:ea typeface="Arial"/>
              </a:rPr>
              <a:t> </a:t>
            </a:r>
            <a:r>
              <a:rPr b="0" i="1" lang="en-US" sz="1800" spc="-1" strike="noStrike">
                <a:solidFill>
                  <a:srgbClr val="000000"/>
                </a:solidFill>
                <a:latin typeface="Arial"/>
                <a:ea typeface="Arial"/>
              </a:rPr>
              <a:t>Kiến trúc đơn tầng</a:t>
            </a:r>
            <a:endParaRPr b="0" lang="en-US" sz="1800" spc="-1" strike="noStrike">
              <a:solidFill>
                <a:srgbClr val="000000"/>
              </a:solidFill>
              <a:latin typeface="Arial"/>
            </a:endParaRPr>
          </a:p>
          <a:p>
            <a:pPr algn="just">
              <a:lnSpc>
                <a:spcPct val="100000"/>
              </a:lnSpc>
              <a:spcBef>
                <a:spcPts val="1599"/>
              </a:spcBef>
            </a:pPr>
            <a:r>
              <a:rPr b="1" lang="en-US" sz="1800" spc="-1" strike="noStrike">
                <a:solidFill>
                  <a:srgbClr val="000000"/>
                </a:solidFill>
                <a:latin typeface="Arial"/>
                <a:ea typeface="Arial"/>
              </a:rPr>
              <a:t>User Interface Service: </a:t>
            </a:r>
            <a:endParaRPr b="0" lang="en-US" sz="1800" spc="-1" strike="noStrike">
              <a:solidFill>
                <a:srgbClr val="000000"/>
              </a:solidFill>
              <a:latin typeface="Arial"/>
            </a:endParaRPr>
          </a:p>
          <a:p>
            <a:pPr marL="914400" indent="-342720" algn="just">
              <a:lnSpc>
                <a:spcPct val="100000"/>
              </a:lnSpc>
              <a:spcBef>
                <a:spcPts val="601"/>
              </a:spcBef>
              <a:buClr>
                <a:srgbClr val="000000"/>
              </a:buClr>
              <a:buFont typeface="Arial"/>
              <a:buChar char="●"/>
            </a:pPr>
            <a:r>
              <a:rPr b="0" lang="en-US" sz="1800" spc="-1" strike="noStrike">
                <a:solidFill>
                  <a:srgbClr val="000000"/>
                </a:solidFill>
                <a:latin typeface="Arial"/>
                <a:ea typeface="Arial"/>
              </a:rPr>
              <a:t>Hiển thị thanh công cụ.</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Hiển thị video play.</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Hiển thị các button tương tác video.</a:t>
            </a:r>
            <a:endParaRPr b="0" lang="en-US" sz="1800" spc="-1" strike="noStrike">
              <a:solidFill>
                <a:srgbClr val="000000"/>
              </a:solidFill>
              <a:latin typeface="Arial"/>
            </a:endParaRPr>
          </a:p>
          <a:p>
            <a:pPr algn="just">
              <a:lnSpc>
                <a:spcPct val="100000"/>
              </a:lnSpc>
              <a:spcBef>
                <a:spcPts val="601"/>
              </a:spcBef>
            </a:pPr>
            <a:r>
              <a:rPr b="1" lang="en-US" sz="1800" spc="-1" strike="noStrike">
                <a:solidFill>
                  <a:srgbClr val="000000"/>
                </a:solidFill>
                <a:latin typeface="Arial"/>
                <a:ea typeface="Arial"/>
              </a:rPr>
              <a:t>Business Rule Service: </a:t>
            </a:r>
            <a:endParaRPr b="0" lang="en-US" sz="1800" spc="-1" strike="noStrike">
              <a:solidFill>
                <a:srgbClr val="000000"/>
              </a:solidFill>
              <a:latin typeface="Arial"/>
            </a:endParaRPr>
          </a:p>
          <a:p>
            <a:pPr marL="914400" indent="-342720" algn="just">
              <a:lnSpc>
                <a:spcPct val="100000"/>
              </a:lnSpc>
              <a:spcBef>
                <a:spcPts val="601"/>
              </a:spcBef>
              <a:buClr>
                <a:srgbClr val="000000"/>
              </a:buClr>
              <a:buFont typeface="Arial"/>
              <a:buChar char="●"/>
            </a:pPr>
            <a:r>
              <a:rPr b="0" lang="en-US" sz="1800" spc="-1" strike="noStrike">
                <a:solidFill>
                  <a:srgbClr val="000000"/>
                </a:solidFill>
                <a:latin typeface="Arial"/>
                <a:ea typeface="Arial"/>
              </a:rPr>
              <a:t>Xử lý các các logic tương ứng trên thanh công cụ.</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Xử lý các logic sự kiện button tác tương tác video.</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Xử lý dữ liệu video để nạp play.</a:t>
            </a:r>
            <a:endParaRPr b="0" lang="en-US" sz="1800" spc="-1" strike="noStrike">
              <a:solidFill>
                <a:srgbClr val="000000"/>
              </a:solidFill>
              <a:latin typeface="Arial"/>
            </a:endParaRPr>
          </a:p>
          <a:p>
            <a:pPr algn="just">
              <a:lnSpc>
                <a:spcPct val="100000"/>
              </a:lnSpc>
              <a:spcBef>
                <a:spcPts val="601"/>
              </a:spcBef>
            </a:pPr>
            <a:r>
              <a:rPr b="1" lang="en-US" sz="1800" spc="-1" strike="noStrike">
                <a:solidFill>
                  <a:srgbClr val="000000"/>
                </a:solidFill>
                <a:latin typeface="Arial"/>
                <a:ea typeface="Arial"/>
              </a:rPr>
              <a:t>Data Storage Service:</a:t>
            </a:r>
            <a:endParaRPr b="0" lang="en-US" sz="1800" spc="-1" strike="noStrike">
              <a:solidFill>
                <a:srgbClr val="000000"/>
              </a:solidFill>
              <a:latin typeface="Arial"/>
            </a:endParaRPr>
          </a:p>
          <a:p>
            <a:pPr marL="914400" indent="-342720" algn="just">
              <a:lnSpc>
                <a:spcPct val="100000"/>
              </a:lnSpc>
              <a:spcBef>
                <a:spcPts val="601"/>
              </a:spcBef>
              <a:buClr>
                <a:srgbClr val="000000"/>
              </a:buClr>
              <a:buFont typeface="Arial"/>
              <a:buChar char="●"/>
            </a:pPr>
            <a:r>
              <a:rPr b="0" lang="en-US" sz="1800" spc="-1" strike="noStrike">
                <a:solidFill>
                  <a:srgbClr val="000000"/>
                </a:solidFill>
                <a:latin typeface="Arial"/>
                <a:ea typeface="Arial"/>
              </a:rPr>
              <a:t>Đọc thông tin ổ đĩa.</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Truy xuất video trong ổ đĩa.</a:t>
            </a:r>
            <a:endParaRPr b="0" lang="en-US" sz="1800" spc="-1" strike="noStrike">
              <a:solidFill>
                <a:srgbClr val="000000"/>
              </a:solidFill>
              <a:latin typeface="Arial"/>
            </a:endParaRPr>
          </a:p>
          <a:p>
            <a:pPr marL="914400" indent="-342720" algn="just">
              <a:lnSpc>
                <a:spcPct val="100000"/>
              </a:lnSpc>
              <a:buClr>
                <a:srgbClr val="000000"/>
              </a:buClr>
              <a:buFont typeface="Arial"/>
              <a:buChar char="●"/>
            </a:pPr>
            <a:r>
              <a:rPr b="0" lang="en-US" sz="1800" spc="-1" strike="noStrike">
                <a:solidFill>
                  <a:srgbClr val="000000"/>
                </a:solidFill>
                <a:latin typeface="Arial"/>
                <a:ea typeface="Arial"/>
              </a:rPr>
              <a:t>Ghi dữ liệu vào ổ đĩa.</a:t>
            </a:r>
            <a:endParaRPr b="0" lang="en-US" sz="1800" spc="-1" strike="noStrike">
              <a:solidFill>
                <a:srgbClr val="000000"/>
              </a:solidFill>
              <a:latin typeface="Arial"/>
            </a:endParaRPr>
          </a:p>
        </p:txBody>
      </p:sp>
      <p:sp>
        <p:nvSpPr>
          <p:cNvPr id="102" name="CustomShape 3"/>
          <p:cNvSpPr/>
          <p:nvPr/>
        </p:nvSpPr>
        <p:spPr>
          <a:xfrm>
            <a:off x="174960" y="1537920"/>
            <a:ext cx="3593880" cy="483840"/>
          </a:xfrm>
          <a:prstGeom prst="rect">
            <a:avLst/>
          </a:prstGeom>
          <a:noFill/>
          <a:ln>
            <a:noFill/>
          </a:ln>
        </p:spPr>
        <p:style>
          <a:lnRef idx="0"/>
          <a:fillRef idx="0"/>
          <a:effectRef idx="0"/>
          <a:fontRef idx="minor"/>
        </p:style>
        <p:txBody>
          <a:bodyPr tIns="91440" bIns="91440"/>
          <a:p>
            <a:pPr>
              <a:lnSpc>
                <a:spcPct val="115000"/>
              </a:lnSpc>
              <a:spcAft>
                <a:spcPts val="1599"/>
              </a:spcAft>
            </a:pPr>
            <a:r>
              <a:rPr b="1" lang="en-US" sz="1800" spc="-1" strike="noStrike">
                <a:solidFill>
                  <a:srgbClr val="ffffff"/>
                </a:solidFill>
                <a:latin typeface="Arial"/>
                <a:ea typeface="Arial"/>
              </a:rPr>
              <a:t>Ứng dụng VLC Media Player</a:t>
            </a:r>
            <a:endParaRPr b="0" lang="en-US" sz="1800" spc="-1" strike="noStrike">
              <a:latin typeface="Arial"/>
            </a:endParaRPr>
          </a:p>
        </p:txBody>
      </p:sp>
      <p:pic>
        <p:nvPicPr>
          <p:cNvPr id="103" name="Google Shape;94;p17" descr=""/>
          <p:cNvPicPr/>
          <p:nvPr/>
        </p:nvPicPr>
        <p:blipFill>
          <a:blip r:embed="rId1"/>
          <a:stretch/>
        </p:blipFill>
        <p:spPr>
          <a:xfrm>
            <a:off x="1064160" y="2451960"/>
            <a:ext cx="1643400" cy="18838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0" y="0"/>
            <a:ext cx="4313160" cy="64692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User Interface Service</a:t>
            </a:r>
            <a:endParaRPr b="0" lang="en-US" sz="2800" spc="-1" strike="noStrike">
              <a:solidFill>
                <a:srgbClr val="000000"/>
              </a:solidFill>
              <a:latin typeface="Arial"/>
            </a:endParaRPr>
          </a:p>
        </p:txBody>
      </p:sp>
      <p:sp>
        <p:nvSpPr>
          <p:cNvPr id="105" name="CustomShape 2"/>
          <p:cNvSpPr/>
          <p:nvPr/>
        </p:nvSpPr>
        <p:spPr>
          <a:xfrm>
            <a:off x="0" y="647280"/>
            <a:ext cx="3646440" cy="537840"/>
          </a:xfrm>
          <a:prstGeom prst="rect">
            <a:avLst/>
          </a:prstGeom>
          <a:noFill/>
          <a:ln>
            <a:noFill/>
          </a:ln>
        </p:spPr>
        <p:style>
          <a:lnRef idx="0"/>
          <a:fillRef idx="0"/>
          <a:effectRef idx="0"/>
          <a:fontRef idx="minor"/>
        </p:style>
        <p:txBody>
          <a:bodyPr tIns="91440" bIns="91440"/>
          <a:p>
            <a:pPr>
              <a:lnSpc>
                <a:spcPct val="115000"/>
              </a:lnSpc>
              <a:spcAft>
                <a:spcPts val="1599"/>
              </a:spcAft>
            </a:pPr>
            <a:r>
              <a:rPr b="1" lang="en-US" sz="1800" spc="-1" strike="noStrike">
                <a:solidFill>
                  <a:srgbClr val="ffffff"/>
                </a:solidFill>
                <a:latin typeface="Arial"/>
                <a:ea typeface="Arial"/>
              </a:rPr>
              <a:t>Ứng dụng VLC Media Player</a:t>
            </a:r>
            <a:endParaRPr b="0" lang="en-US" sz="1800" spc="-1" strike="noStrike">
              <a:latin typeface="Arial"/>
            </a:endParaRPr>
          </a:p>
        </p:txBody>
      </p:sp>
      <p:pic>
        <p:nvPicPr>
          <p:cNvPr id="106" name="Google Shape;101;p18" descr=""/>
          <p:cNvPicPr/>
          <p:nvPr/>
        </p:nvPicPr>
        <p:blipFill>
          <a:blip r:embed="rId1"/>
          <a:stretch/>
        </p:blipFill>
        <p:spPr>
          <a:xfrm>
            <a:off x="4585680" y="1035720"/>
            <a:ext cx="4427280" cy="3599280"/>
          </a:xfrm>
          <a:prstGeom prst="rect">
            <a:avLst/>
          </a:prstGeom>
          <a:ln>
            <a:noFill/>
          </a:ln>
        </p:spPr>
      </p:pic>
      <p:sp>
        <p:nvSpPr>
          <p:cNvPr id="107" name="CustomShape 3"/>
          <p:cNvSpPr/>
          <p:nvPr/>
        </p:nvSpPr>
        <p:spPr>
          <a:xfrm>
            <a:off x="4572000" y="329400"/>
            <a:ext cx="4136400" cy="8557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Chức năng hiển thị giao diện ứng dụng.</a:t>
            </a:r>
            <a:endParaRPr b="0" lang="en-US" sz="1800" spc="-1" strike="noStrike">
              <a:latin typeface="Arial"/>
            </a:endParaRPr>
          </a:p>
        </p:txBody>
      </p:sp>
      <p:sp>
        <p:nvSpPr>
          <p:cNvPr id="108" name="CustomShape 4"/>
          <p:cNvSpPr/>
          <p:nvPr/>
        </p:nvSpPr>
        <p:spPr>
          <a:xfrm>
            <a:off x="551160" y="1341000"/>
            <a:ext cx="3210840" cy="441360"/>
          </a:xfrm>
          <a:prstGeom prst="rect">
            <a:avLst/>
          </a:prstGeom>
          <a:noFill/>
          <a:ln>
            <a:noFill/>
          </a:ln>
        </p:spPr>
        <p:style>
          <a:lnRef idx="0"/>
          <a:fillRef idx="0"/>
          <a:effectRef idx="0"/>
          <a:fontRef idx="minor"/>
        </p:style>
        <p:txBody>
          <a:bodyPr tIns="91440" bIns="91440"/>
          <a:p>
            <a:pPr>
              <a:lnSpc>
                <a:spcPct val="100000"/>
              </a:lnSpc>
            </a:pPr>
            <a:r>
              <a:rPr b="0" lang="en-US" sz="1600" spc="-1" strike="noStrike">
                <a:solidFill>
                  <a:srgbClr val="ffffff"/>
                </a:solidFill>
                <a:latin typeface="Roboto"/>
                <a:ea typeface="Roboto"/>
              </a:rPr>
              <a:t>Chức năng hiển thị thanh công cụ</a:t>
            </a:r>
            <a:endParaRPr b="0" lang="en-US" sz="1600" spc="-1" strike="noStrike">
              <a:latin typeface="Arial"/>
            </a:endParaRPr>
          </a:p>
        </p:txBody>
      </p:sp>
      <p:sp>
        <p:nvSpPr>
          <p:cNvPr id="109" name="CustomShape 5"/>
          <p:cNvSpPr/>
          <p:nvPr/>
        </p:nvSpPr>
        <p:spPr>
          <a:xfrm>
            <a:off x="982440" y="2260440"/>
            <a:ext cx="2541600" cy="441360"/>
          </a:xfrm>
          <a:prstGeom prst="rect">
            <a:avLst/>
          </a:prstGeom>
          <a:noFill/>
          <a:ln>
            <a:noFill/>
          </a:ln>
        </p:spPr>
        <p:style>
          <a:lnRef idx="0"/>
          <a:fillRef idx="0"/>
          <a:effectRef idx="0"/>
          <a:fontRef idx="minor"/>
        </p:style>
        <p:txBody>
          <a:bodyPr tIns="91440" bIns="91440"/>
          <a:p>
            <a:pPr>
              <a:lnSpc>
                <a:spcPct val="100000"/>
              </a:lnSpc>
            </a:pPr>
            <a:r>
              <a:rPr b="0" lang="en-US" sz="1600" spc="-1" strike="noStrike">
                <a:solidFill>
                  <a:srgbClr val="ffffff"/>
                </a:solidFill>
                <a:latin typeface="Roboto"/>
                <a:ea typeface="Roboto"/>
              </a:rPr>
              <a:t>Chức năng hiển thị video</a:t>
            </a:r>
            <a:endParaRPr b="0" lang="en-US" sz="1600" spc="-1" strike="noStrike">
              <a:latin typeface="Arial"/>
            </a:endParaRPr>
          </a:p>
        </p:txBody>
      </p:sp>
      <p:sp>
        <p:nvSpPr>
          <p:cNvPr id="110" name="CustomShape 6"/>
          <p:cNvSpPr/>
          <p:nvPr/>
        </p:nvSpPr>
        <p:spPr>
          <a:xfrm>
            <a:off x="341640" y="3186360"/>
            <a:ext cx="3576960" cy="441360"/>
          </a:xfrm>
          <a:prstGeom prst="rect">
            <a:avLst/>
          </a:prstGeom>
          <a:noFill/>
          <a:ln>
            <a:noFill/>
          </a:ln>
        </p:spPr>
        <p:style>
          <a:lnRef idx="0"/>
          <a:fillRef idx="0"/>
          <a:effectRef idx="0"/>
          <a:fontRef idx="minor"/>
        </p:style>
        <p:txBody>
          <a:bodyPr tIns="91440" bIns="91440"/>
          <a:p>
            <a:pPr>
              <a:lnSpc>
                <a:spcPct val="100000"/>
              </a:lnSpc>
            </a:pPr>
            <a:r>
              <a:rPr b="0" lang="en-US" sz="1600" spc="-1" strike="noStrike">
                <a:solidFill>
                  <a:srgbClr val="ffffff"/>
                </a:solidFill>
                <a:latin typeface="Roboto"/>
                <a:ea typeface="Roboto"/>
              </a:rPr>
              <a:t>Chức năng hiển thị thời lượng video</a:t>
            </a:r>
            <a:endParaRPr b="0" lang="en-US" sz="1600" spc="-1" strike="noStrike">
              <a:latin typeface="Arial"/>
            </a:endParaRPr>
          </a:p>
        </p:txBody>
      </p:sp>
      <p:sp>
        <p:nvSpPr>
          <p:cNvPr id="111" name="CustomShape 7"/>
          <p:cNvSpPr/>
          <p:nvPr/>
        </p:nvSpPr>
        <p:spPr>
          <a:xfrm>
            <a:off x="0" y="4111920"/>
            <a:ext cx="4030920" cy="441360"/>
          </a:xfrm>
          <a:prstGeom prst="rect">
            <a:avLst/>
          </a:prstGeom>
          <a:noFill/>
          <a:ln>
            <a:noFill/>
          </a:ln>
        </p:spPr>
        <p:style>
          <a:lnRef idx="0"/>
          <a:fillRef idx="0"/>
          <a:effectRef idx="0"/>
          <a:fontRef idx="minor"/>
        </p:style>
        <p:txBody>
          <a:bodyPr tIns="91440" bIns="91440"/>
          <a:p>
            <a:pPr>
              <a:lnSpc>
                <a:spcPct val="100000"/>
              </a:lnSpc>
            </a:pPr>
            <a:r>
              <a:rPr b="0" lang="en-US" sz="1600" spc="-1" strike="noStrike">
                <a:solidFill>
                  <a:srgbClr val="ffffff"/>
                </a:solidFill>
                <a:latin typeface="Roboto"/>
                <a:ea typeface="Roboto"/>
              </a:rPr>
              <a:t>Chức năng hiển thị button tương tác video</a:t>
            </a:r>
            <a:endParaRPr b="0" lang="en-US" sz="1600" spc="-1" strike="noStrike">
              <a:latin typeface="Arial"/>
            </a:endParaRPr>
          </a:p>
        </p:txBody>
      </p:sp>
      <p:sp>
        <p:nvSpPr>
          <p:cNvPr id="112" name="CustomShape 8"/>
          <p:cNvSpPr/>
          <p:nvPr/>
        </p:nvSpPr>
        <p:spPr>
          <a:xfrm>
            <a:off x="190440" y="4770360"/>
            <a:ext cx="3333960" cy="441360"/>
          </a:xfrm>
          <a:prstGeom prst="rect">
            <a:avLst/>
          </a:prstGeom>
          <a:noFill/>
          <a:ln>
            <a:noFill/>
          </a:ln>
        </p:spPr>
        <p:style>
          <a:lnRef idx="0"/>
          <a:fillRef idx="0"/>
          <a:effectRef idx="0"/>
          <a:fontRef idx="minor"/>
        </p:style>
        <p:txBody>
          <a:bodyPr tIns="91440" bIns="91440"/>
          <a:p>
            <a:pPr>
              <a:lnSpc>
                <a:spcPct val="100000"/>
              </a:lnSpc>
            </a:pPr>
            <a:r>
              <a:rPr b="0" lang="en-US" sz="1600" spc="-1" strike="noStrike">
                <a:solidFill>
                  <a:srgbClr val="ffffff"/>
                </a:solidFill>
                <a:latin typeface="Roboto"/>
                <a:ea typeface="Roboto"/>
              </a:rPr>
              <a:t>Chức năng hiển thị mức độ volume</a:t>
            </a:r>
            <a:endParaRPr b="0" lang="en-US" sz="1600" spc="-1" strike="noStrike">
              <a:latin typeface="Arial"/>
            </a:endParaRPr>
          </a:p>
        </p:txBody>
      </p:sp>
      <p:sp>
        <p:nvSpPr>
          <p:cNvPr id="113" name="CustomShape 9"/>
          <p:cNvSpPr/>
          <p:nvPr/>
        </p:nvSpPr>
        <p:spPr>
          <a:xfrm flipH="1" rot="10800000">
            <a:off x="4639320" y="1561680"/>
            <a:ext cx="877320" cy="220320"/>
          </a:xfrm>
          <a:custGeom>
            <a:avLst/>
            <a:gdLst/>
            <a:ahLst/>
            <a:rect l="l" t="t" r="r" b="b"/>
            <a:pathLst>
              <a:path w="21600" h="21600">
                <a:moveTo>
                  <a:pt x="0" y="0"/>
                </a:moveTo>
                <a:lnTo>
                  <a:pt x="21600" y="21600"/>
                </a:lnTo>
              </a:path>
            </a:pathLst>
          </a:custGeom>
          <a:noFill/>
          <a:ln w="28440">
            <a:solidFill>
              <a:srgbClr val="ff0000"/>
            </a:solidFill>
            <a:round/>
          </a:ln>
        </p:spPr>
        <p:style>
          <a:lnRef idx="0"/>
          <a:fillRef idx="0"/>
          <a:effectRef idx="0"/>
          <a:fontRef idx="minor"/>
        </p:style>
      </p:sp>
      <p:sp>
        <p:nvSpPr>
          <p:cNvPr id="114" name="CustomShape 10"/>
          <p:cNvSpPr/>
          <p:nvPr/>
        </p:nvSpPr>
        <p:spPr>
          <a:xfrm>
            <a:off x="3524400" y="2481120"/>
            <a:ext cx="1645920" cy="329400"/>
          </a:xfrm>
          <a:custGeom>
            <a:avLst/>
            <a:gdLst/>
            <a:ahLst/>
            <a:rect l="l" t="t" r="r" b="b"/>
            <a:pathLst>
              <a:path w="21600" h="21600">
                <a:moveTo>
                  <a:pt x="0" y="0"/>
                </a:moveTo>
                <a:lnTo>
                  <a:pt x="21600" y="21600"/>
                </a:lnTo>
              </a:path>
            </a:pathLst>
          </a:custGeom>
          <a:noFill/>
          <a:ln w="28440">
            <a:solidFill>
              <a:srgbClr val="ff0000"/>
            </a:solidFill>
            <a:round/>
          </a:ln>
        </p:spPr>
        <p:style>
          <a:lnRef idx="0"/>
          <a:fillRef idx="0"/>
          <a:effectRef idx="0"/>
          <a:fontRef idx="minor"/>
        </p:style>
      </p:sp>
      <p:sp>
        <p:nvSpPr>
          <p:cNvPr id="115" name="CustomShape 11"/>
          <p:cNvSpPr/>
          <p:nvPr/>
        </p:nvSpPr>
        <p:spPr>
          <a:xfrm>
            <a:off x="3918600" y="3407040"/>
            <a:ext cx="2258640" cy="873000"/>
          </a:xfrm>
          <a:custGeom>
            <a:avLst/>
            <a:gdLst/>
            <a:ahLst/>
            <a:rect l="l" t="t" r="r" b="b"/>
            <a:pathLst>
              <a:path w="21600" h="21600">
                <a:moveTo>
                  <a:pt x="0" y="0"/>
                </a:moveTo>
                <a:lnTo>
                  <a:pt x="21600" y="21600"/>
                </a:lnTo>
              </a:path>
            </a:pathLst>
          </a:custGeom>
          <a:noFill/>
          <a:ln w="28440">
            <a:solidFill>
              <a:srgbClr val="ff0000"/>
            </a:solidFill>
            <a:round/>
          </a:ln>
        </p:spPr>
        <p:style>
          <a:lnRef idx="0"/>
          <a:fillRef idx="0"/>
          <a:effectRef idx="0"/>
          <a:fontRef idx="minor"/>
        </p:style>
      </p:sp>
      <p:sp>
        <p:nvSpPr>
          <p:cNvPr id="116" name="CustomShape 12"/>
          <p:cNvSpPr/>
          <p:nvPr/>
        </p:nvSpPr>
        <p:spPr>
          <a:xfrm>
            <a:off x="4031280" y="4332960"/>
            <a:ext cx="621720" cy="219240"/>
          </a:xfrm>
          <a:custGeom>
            <a:avLst/>
            <a:gdLst/>
            <a:ahLst/>
            <a:rect l="l" t="t" r="r" b="b"/>
            <a:pathLst>
              <a:path w="21600" h="21600">
                <a:moveTo>
                  <a:pt x="0" y="0"/>
                </a:moveTo>
                <a:lnTo>
                  <a:pt x="21600" y="21600"/>
                </a:lnTo>
              </a:path>
            </a:pathLst>
          </a:custGeom>
          <a:noFill/>
          <a:ln w="28440">
            <a:solidFill>
              <a:srgbClr val="ff0000"/>
            </a:solidFill>
            <a:round/>
          </a:ln>
        </p:spPr>
        <p:style>
          <a:lnRef idx="0"/>
          <a:fillRef idx="0"/>
          <a:effectRef idx="0"/>
          <a:fontRef idx="minor"/>
        </p:style>
      </p:sp>
      <p:sp>
        <p:nvSpPr>
          <p:cNvPr id="117" name="CustomShape 13"/>
          <p:cNvSpPr/>
          <p:nvPr/>
        </p:nvSpPr>
        <p:spPr>
          <a:xfrm flipH="1" rot="10800000">
            <a:off x="8585280" y="4991040"/>
            <a:ext cx="5061240" cy="397440"/>
          </a:xfrm>
          <a:custGeom>
            <a:avLst/>
            <a:gdLst/>
            <a:ahLst/>
            <a:rect l="l" t="t" r="r" b="b"/>
            <a:pathLst>
              <a:path w="21600" h="21600">
                <a:moveTo>
                  <a:pt x="0" y="0"/>
                </a:moveTo>
                <a:lnTo>
                  <a:pt x="21600" y="21600"/>
                </a:lnTo>
              </a:path>
            </a:pathLst>
          </a:custGeom>
          <a:noFill/>
          <a:ln w="28440">
            <a:solidFill>
              <a:srgbClr val="ff0000"/>
            </a:solidFill>
            <a:round/>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0" y="0"/>
            <a:ext cx="4326840" cy="66060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Business Rule Service</a:t>
            </a:r>
            <a:endParaRPr b="0" lang="en-US" sz="2800" spc="-1" strike="noStrike">
              <a:solidFill>
                <a:srgbClr val="000000"/>
              </a:solidFill>
              <a:latin typeface="Arial"/>
            </a:endParaRPr>
          </a:p>
        </p:txBody>
      </p:sp>
      <p:sp>
        <p:nvSpPr>
          <p:cNvPr id="119" name="TextShape 2"/>
          <p:cNvSpPr txBox="1"/>
          <p:nvPr/>
        </p:nvSpPr>
        <p:spPr>
          <a:xfrm>
            <a:off x="4327200" y="265680"/>
            <a:ext cx="4816440" cy="769320"/>
          </a:xfrm>
          <a:prstGeom prst="rect">
            <a:avLst/>
          </a:prstGeom>
          <a:noFill/>
          <a:ln>
            <a:noFill/>
          </a:ln>
        </p:spPr>
        <p:txBody>
          <a:bodyPr tIns="91440" bIns="91440"/>
          <a:p>
            <a:pPr>
              <a:lnSpc>
                <a:spcPct val="115000"/>
              </a:lnSpc>
              <a:spcAft>
                <a:spcPts val="1599"/>
              </a:spcAft>
            </a:pPr>
            <a:r>
              <a:rPr b="0" lang="en-US" sz="1800" spc="-1" strike="noStrike">
                <a:solidFill>
                  <a:srgbClr val="000000"/>
                </a:solidFill>
                <a:latin typeface="Arial"/>
                <a:ea typeface="Arial"/>
              </a:rPr>
              <a:t>Xử lý dữ liệu lấy thông tin mức âm lượng để tăng giảm âm thanh .</a:t>
            </a:r>
            <a:endParaRPr b="0" lang="en-US" sz="1800" spc="-1" strike="noStrike">
              <a:solidFill>
                <a:srgbClr val="000000"/>
              </a:solidFill>
              <a:latin typeface="Arial"/>
            </a:endParaRPr>
          </a:p>
        </p:txBody>
      </p:sp>
      <p:sp>
        <p:nvSpPr>
          <p:cNvPr id="120" name="CustomShape 3"/>
          <p:cNvSpPr/>
          <p:nvPr/>
        </p:nvSpPr>
        <p:spPr>
          <a:xfrm>
            <a:off x="0" y="647280"/>
            <a:ext cx="3646440" cy="537840"/>
          </a:xfrm>
          <a:prstGeom prst="rect">
            <a:avLst/>
          </a:prstGeom>
          <a:noFill/>
          <a:ln>
            <a:noFill/>
          </a:ln>
        </p:spPr>
        <p:style>
          <a:lnRef idx="0"/>
          <a:fillRef idx="0"/>
          <a:effectRef idx="0"/>
          <a:fontRef idx="minor"/>
        </p:style>
        <p:txBody>
          <a:bodyPr tIns="91440" bIns="91440"/>
          <a:p>
            <a:pPr>
              <a:lnSpc>
                <a:spcPct val="115000"/>
              </a:lnSpc>
              <a:spcAft>
                <a:spcPts val="1599"/>
              </a:spcAft>
            </a:pPr>
            <a:r>
              <a:rPr b="1" lang="en-US" sz="1800" spc="-1" strike="noStrike">
                <a:solidFill>
                  <a:srgbClr val="ffffff"/>
                </a:solidFill>
                <a:latin typeface="Arial"/>
                <a:ea typeface="Arial"/>
              </a:rPr>
              <a:t>Ứng dụng VLC Media Player</a:t>
            </a:r>
            <a:endParaRPr b="0" lang="en-US" sz="1800" spc="-1" strike="noStrike">
              <a:latin typeface="Arial"/>
            </a:endParaRPr>
          </a:p>
        </p:txBody>
      </p:sp>
      <p:pic>
        <p:nvPicPr>
          <p:cNvPr id="121" name="Google Shape;120;p19" descr=""/>
          <p:cNvPicPr/>
          <p:nvPr/>
        </p:nvPicPr>
        <p:blipFill>
          <a:blip r:embed="rId1"/>
          <a:stretch/>
        </p:blipFill>
        <p:spPr>
          <a:xfrm>
            <a:off x="5527080" y="1324800"/>
            <a:ext cx="2060280" cy="537840"/>
          </a:xfrm>
          <a:prstGeom prst="rect">
            <a:avLst/>
          </a:prstGeom>
          <a:ln>
            <a:noFill/>
          </a:ln>
        </p:spPr>
      </p:pic>
      <p:sp>
        <p:nvSpPr>
          <p:cNvPr id="122" name="TextShape 4"/>
          <p:cNvSpPr txBox="1"/>
          <p:nvPr/>
        </p:nvSpPr>
        <p:spPr>
          <a:xfrm>
            <a:off x="4327200" y="2152800"/>
            <a:ext cx="4816440" cy="1161360"/>
          </a:xfrm>
          <a:prstGeom prst="rect">
            <a:avLst/>
          </a:prstGeom>
          <a:noFill/>
          <a:ln>
            <a:noFill/>
          </a:ln>
        </p:spPr>
        <p:txBody>
          <a:bodyPr tIns="91440" bIns="91440"/>
          <a:p>
            <a:pPr>
              <a:lnSpc>
                <a:spcPct val="115000"/>
              </a:lnSpc>
              <a:spcAft>
                <a:spcPts val="1599"/>
              </a:spcAft>
            </a:pPr>
            <a:r>
              <a:rPr b="0" lang="en-US" sz="1800" spc="-1" strike="noStrike">
                <a:solidFill>
                  <a:srgbClr val="000000"/>
                </a:solidFill>
                <a:latin typeface="Arial"/>
                <a:ea typeface="Arial"/>
              </a:rPr>
              <a:t>Xử lý dữ liệu lấy thời gian video lúc người dùng click để xử lý video chạy đến thời gian mong muốn.</a:t>
            </a:r>
            <a:endParaRPr b="0" lang="en-US" sz="1800" spc="-1" strike="noStrike">
              <a:solidFill>
                <a:srgbClr val="000000"/>
              </a:solidFill>
              <a:latin typeface="Arial"/>
            </a:endParaRPr>
          </a:p>
        </p:txBody>
      </p:sp>
      <p:pic>
        <p:nvPicPr>
          <p:cNvPr id="123" name="Google Shape;122;p19" descr=""/>
          <p:cNvPicPr/>
          <p:nvPr/>
        </p:nvPicPr>
        <p:blipFill>
          <a:blip r:embed="rId2"/>
          <a:stretch/>
        </p:blipFill>
        <p:spPr>
          <a:xfrm>
            <a:off x="4327200" y="3640680"/>
            <a:ext cx="4816440" cy="164520"/>
          </a:xfrm>
          <a:prstGeom prst="rect">
            <a:avLst/>
          </a:prstGeom>
          <a:ln>
            <a:noFill/>
          </a:ln>
        </p:spPr>
      </p:pic>
      <p:pic>
        <p:nvPicPr>
          <p:cNvPr id="124" name="Google Shape;123;p19" descr=""/>
          <p:cNvPicPr/>
          <p:nvPr/>
        </p:nvPicPr>
        <p:blipFill>
          <a:blip r:embed="rId3"/>
          <a:stretch/>
        </p:blipFill>
        <p:spPr>
          <a:xfrm>
            <a:off x="573480" y="4172760"/>
            <a:ext cx="2771280" cy="399600"/>
          </a:xfrm>
          <a:prstGeom prst="rect">
            <a:avLst/>
          </a:prstGeom>
          <a:ln>
            <a:noFill/>
          </a:ln>
        </p:spPr>
      </p:pic>
      <p:sp>
        <p:nvSpPr>
          <p:cNvPr id="125" name="TextShape 5"/>
          <p:cNvSpPr txBox="1"/>
          <p:nvPr/>
        </p:nvSpPr>
        <p:spPr>
          <a:xfrm>
            <a:off x="151200" y="1451520"/>
            <a:ext cx="4024440" cy="2454840"/>
          </a:xfrm>
          <a:prstGeom prst="rect">
            <a:avLst/>
          </a:prstGeom>
          <a:noFill/>
          <a:ln>
            <a:noFill/>
          </a:ln>
        </p:spPr>
        <p:txBody>
          <a:bodyPr tIns="91440" bIns="91440"/>
          <a:p>
            <a:pPr>
              <a:lnSpc>
                <a:spcPct val="115000"/>
              </a:lnSpc>
            </a:pPr>
            <a:r>
              <a:rPr b="0" lang="en-US" sz="1800" spc="-1" strike="noStrike">
                <a:solidFill>
                  <a:srgbClr val="ffffff"/>
                </a:solidFill>
                <a:latin typeface="Arial"/>
                <a:ea typeface="Arial"/>
              </a:rPr>
              <a:t>Xử lý các logic khi người dùng tương tác với các button. Như nhấn vào nút play sẽ thay đổi hiển thị của button. </a:t>
            </a:r>
            <a:endParaRPr b="0" lang="en-US" sz="1800" spc="-1" strike="noStrike">
              <a:solidFill>
                <a:srgbClr val="000000"/>
              </a:solidFill>
              <a:latin typeface="Arial"/>
            </a:endParaRPr>
          </a:p>
          <a:p>
            <a:pPr>
              <a:lnSpc>
                <a:spcPct val="115000"/>
              </a:lnSpc>
              <a:spcBef>
                <a:spcPts val="1599"/>
              </a:spcBef>
              <a:spcAft>
                <a:spcPts val="1599"/>
              </a:spcAft>
            </a:pPr>
            <a:r>
              <a:rPr b="0" lang="en-US" sz="1800" spc="-1" strike="noStrike">
                <a:solidFill>
                  <a:srgbClr val="ffffff"/>
                </a:solidFill>
                <a:latin typeface="Arial"/>
                <a:ea typeface="Arial"/>
              </a:rPr>
              <a:t>Button next hoặc button previous gọi đến các chứng năng logic tìm nạp video khác để play.</a:t>
            </a:r>
            <a:endParaRPr b="0" lang="en-US" sz="18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0" y="0"/>
            <a:ext cx="4326840" cy="66060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Data Storage Service</a:t>
            </a:r>
            <a:endParaRPr b="0" lang="en-US" sz="2800" spc="-1" strike="noStrike">
              <a:solidFill>
                <a:srgbClr val="000000"/>
              </a:solidFill>
              <a:latin typeface="Arial"/>
            </a:endParaRPr>
          </a:p>
        </p:txBody>
      </p:sp>
      <p:sp>
        <p:nvSpPr>
          <p:cNvPr id="127" name="TextShape 2"/>
          <p:cNvSpPr txBox="1"/>
          <p:nvPr/>
        </p:nvSpPr>
        <p:spPr>
          <a:xfrm>
            <a:off x="156240" y="2081880"/>
            <a:ext cx="4170600" cy="1640160"/>
          </a:xfrm>
          <a:prstGeom prst="rect">
            <a:avLst/>
          </a:prstGeom>
          <a:noFill/>
          <a:ln>
            <a:noFill/>
          </a:ln>
        </p:spPr>
        <p:txBody>
          <a:bodyPr tIns="91440" bIns="91440"/>
          <a:p>
            <a:pPr>
              <a:lnSpc>
                <a:spcPct val="115000"/>
              </a:lnSpc>
            </a:pPr>
            <a:r>
              <a:rPr b="0" lang="en-US" sz="1800" spc="-1" strike="noStrike">
                <a:solidFill>
                  <a:srgbClr val="ffffff"/>
                </a:solidFill>
                <a:latin typeface="Arial"/>
                <a:ea typeface="Arial"/>
              </a:rPr>
              <a:t>Chức năng open directory ..</a:t>
            </a:r>
            <a:endParaRPr b="0" lang="en-US" sz="1800" spc="-1" strike="noStrike">
              <a:solidFill>
                <a:srgbClr val="000000"/>
              </a:solidFill>
              <a:latin typeface="Arial"/>
            </a:endParaRPr>
          </a:p>
          <a:p>
            <a:pPr>
              <a:lnSpc>
                <a:spcPct val="115000"/>
              </a:lnSpc>
              <a:spcBef>
                <a:spcPts val="1599"/>
              </a:spcBef>
              <a:spcAft>
                <a:spcPts val="1599"/>
              </a:spcAft>
            </a:pPr>
            <a:r>
              <a:rPr b="0" lang="en-US" sz="1800" spc="-1" strike="noStrike">
                <a:solidFill>
                  <a:srgbClr val="ffffff"/>
                </a:solidFill>
                <a:latin typeface="Arial"/>
                <a:ea typeface="Arial"/>
              </a:rPr>
              <a:t>Đọc ở đĩa, hiển thị các thư mục đang có , truy xuất đến các thư mục hoặc file video</a:t>
            </a:r>
            <a:endParaRPr b="0" lang="en-US" sz="1800" spc="-1" strike="noStrike">
              <a:solidFill>
                <a:srgbClr val="000000"/>
              </a:solidFill>
              <a:latin typeface="Arial"/>
            </a:endParaRPr>
          </a:p>
        </p:txBody>
      </p:sp>
      <p:sp>
        <p:nvSpPr>
          <p:cNvPr id="128" name="CustomShape 3"/>
          <p:cNvSpPr/>
          <p:nvPr/>
        </p:nvSpPr>
        <p:spPr>
          <a:xfrm>
            <a:off x="0" y="647280"/>
            <a:ext cx="3646440" cy="537840"/>
          </a:xfrm>
          <a:prstGeom prst="rect">
            <a:avLst/>
          </a:prstGeom>
          <a:noFill/>
          <a:ln>
            <a:noFill/>
          </a:ln>
        </p:spPr>
        <p:style>
          <a:lnRef idx="0"/>
          <a:fillRef idx="0"/>
          <a:effectRef idx="0"/>
          <a:fontRef idx="minor"/>
        </p:style>
        <p:txBody>
          <a:bodyPr tIns="91440" bIns="91440"/>
          <a:p>
            <a:pPr>
              <a:lnSpc>
                <a:spcPct val="115000"/>
              </a:lnSpc>
              <a:spcAft>
                <a:spcPts val="1599"/>
              </a:spcAft>
            </a:pPr>
            <a:r>
              <a:rPr b="1" lang="en-US" sz="1800" spc="-1" strike="noStrike">
                <a:solidFill>
                  <a:srgbClr val="ffffff"/>
                </a:solidFill>
                <a:latin typeface="Arial"/>
                <a:ea typeface="Arial"/>
              </a:rPr>
              <a:t>Ứng dụng VLC Media Player</a:t>
            </a:r>
            <a:endParaRPr b="0" lang="en-US" sz="1800" spc="-1" strike="noStrike">
              <a:latin typeface="Arial"/>
            </a:endParaRPr>
          </a:p>
        </p:txBody>
      </p:sp>
      <p:pic>
        <p:nvPicPr>
          <p:cNvPr id="129" name="Google Shape;132;p20" descr=""/>
          <p:cNvPicPr/>
          <p:nvPr/>
        </p:nvPicPr>
        <p:blipFill>
          <a:blip r:embed="rId1"/>
          <a:stretch/>
        </p:blipFill>
        <p:spPr>
          <a:xfrm>
            <a:off x="4449600" y="1279080"/>
            <a:ext cx="4579920" cy="32461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0" y="0"/>
            <a:ext cx="4326840" cy="660600"/>
          </a:xfrm>
          <a:prstGeom prst="rect">
            <a:avLst/>
          </a:prstGeom>
          <a:noFill/>
          <a:ln>
            <a:noFill/>
          </a:ln>
        </p:spPr>
        <p:txBody>
          <a:bodyPr tIns="91440" bIns="91440"/>
          <a:p>
            <a:pPr>
              <a:lnSpc>
                <a:spcPct val="100000"/>
              </a:lnSpc>
            </a:pPr>
            <a:r>
              <a:rPr b="0" lang="en-US" sz="2800" spc="-1" strike="noStrike">
                <a:solidFill>
                  <a:srgbClr val="ffffff"/>
                </a:solidFill>
                <a:latin typeface="Merriweather"/>
                <a:ea typeface="Merriweather"/>
              </a:rPr>
              <a:t>Data Storage Service</a:t>
            </a:r>
            <a:endParaRPr b="0" lang="en-US" sz="2800" spc="-1" strike="noStrike">
              <a:solidFill>
                <a:srgbClr val="000000"/>
              </a:solidFill>
              <a:latin typeface="Arial"/>
            </a:endParaRPr>
          </a:p>
        </p:txBody>
      </p:sp>
      <p:sp>
        <p:nvSpPr>
          <p:cNvPr id="131" name="TextShape 2"/>
          <p:cNvSpPr txBox="1"/>
          <p:nvPr/>
        </p:nvSpPr>
        <p:spPr>
          <a:xfrm>
            <a:off x="156240" y="2081880"/>
            <a:ext cx="4170600" cy="1640160"/>
          </a:xfrm>
          <a:prstGeom prst="rect">
            <a:avLst/>
          </a:prstGeom>
          <a:noFill/>
          <a:ln>
            <a:noFill/>
          </a:ln>
        </p:spPr>
        <p:txBody>
          <a:bodyPr tIns="91440" bIns="91440"/>
          <a:p>
            <a:pPr>
              <a:lnSpc>
                <a:spcPct val="115000"/>
              </a:lnSpc>
            </a:pPr>
            <a:r>
              <a:rPr b="0" lang="en-US" sz="1800" spc="-1" strike="noStrike">
                <a:solidFill>
                  <a:srgbClr val="ffffff"/>
                </a:solidFill>
                <a:latin typeface="Arial"/>
                <a:ea typeface="Arial"/>
              </a:rPr>
              <a:t>Chức năng Save Video</a:t>
            </a:r>
            <a:endParaRPr b="0" lang="en-US" sz="1800" spc="-1" strike="noStrike">
              <a:solidFill>
                <a:srgbClr val="000000"/>
              </a:solidFill>
              <a:latin typeface="Arial"/>
            </a:endParaRPr>
          </a:p>
          <a:p>
            <a:pPr>
              <a:lnSpc>
                <a:spcPct val="115000"/>
              </a:lnSpc>
              <a:spcBef>
                <a:spcPts val="1599"/>
              </a:spcBef>
              <a:spcAft>
                <a:spcPts val="1599"/>
              </a:spcAft>
            </a:pPr>
            <a:r>
              <a:rPr b="0" lang="en-US" sz="1800" spc="-1" strike="noStrike">
                <a:solidFill>
                  <a:srgbClr val="ffffff"/>
                </a:solidFill>
                <a:latin typeface="Arial"/>
                <a:ea typeface="Arial"/>
              </a:rPr>
              <a:t>Tính toán dữ liệu video để lưu vào ổ đĩa.</a:t>
            </a:r>
            <a:endParaRPr b="0" lang="en-US" sz="1800" spc="-1" strike="noStrike">
              <a:solidFill>
                <a:srgbClr val="000000"/>
              </a:solidFill>
              <a:latin typeface="Arial"/>
            </a:endParaRPr>
          </a:p>
        </p:txBody>
      </p:sp>
      <p:sp>
        <p:nvSpPr>
          <p:cNvPr id="132" name="CustomShape 3"/>
          <p:cNvSpPr/>
          <p:nvPr/>
        </p:nvSpPr>
        <p:spPr>
          <a:xfrm>
            <a:off x="0" y="647280"/>
            <a:ext cx="3646440" cy="537840"/>
          </a:xfrm>
          <a:prstGeom prst="rect">
            <a:avLst/>
          </a:prstGeom>
          <a:noFill/>
          <a:ln>
            <a:noFill/>
          </a:ln>
        </p:spPr>
        <p:style>
          <a:lnRef idx="0"/>
          <a:fillRef idx="0"/>
          <a:effectRef idx="0"/>
          <a:fontRef idx="minor"/>
        </p:style>
        <p:txBody>
          <a:bodyPr tIns="91440" bIns="91440"/>
          <a:p>
            <a:pPr>
              <a:lnSpc>
                <a:spcPct val="115000"/>
              </a:lnSpc>
              <a:spcAft>
                <a:spcPts val="1599"/>
              </a:spcAft>
            </a:pPr>
            <a:r>
              <a:rPr b="1" lang="en-US" sz="1800" spc="-1" strike="noStrike">
                <a:solidFill>
                  <a:srgbClr val="ffffff"/>
                </a:solidFill>
                <a:latin typeface="Arial"/>
                <a:ea typeface="Arial"/>
              </a:rPr>
              <a:t>Ứng dụng VLC Media Player</a:t>
            </a:r>
            <a:endParaRPr b="0" lang="en-US" sz="1800" spc="-1" strike="noStrike">
              <a:latin typeface="Arial"/>
            </a:endParaRPr>
          </a:p>
        </p:txBody>
      </p:sp>
      <p:pic>
        <p:nvPicPr>
          <p:cNvPr id="133" name="Google Shape;140;p21" descr=""/>
          <p:cNvPicPr/>
          <p:nvPr/>
        </p:nvPicPr>
        <p:blipFill>
          <a:blip r:embed="rId1"/>
          <a:stretch/>
        </p:blipFill>
        <p:spPr>
          <a:xfrm>
            <a:off x="4506840" y="860040"/>
            <a:ext cx="4511520" cy="31986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2019-09-25T09:27:25Z</dcterms:modified>
  <cp:revision>1</cp:revision>
  <dc:subject/>
  <dc:title/>
</cp:coreProperties>
</file>