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Merriweather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33" Type="http://schemas.openxmlformats.org/officeDocument/2006/relationships/font" Target="fonts/Merriweather-bold.fntdata"/><Relationship Id="rId10" Type="http://schemas.openxmlformats.org/officeDocument/2006/relationships/slide" Target="slides/slide5.xml"/><Relationship Id="rId32" Type="http://schemas.openxmlformats.org/officeDocument/2006/relationships/font" Target="fonts/Merriweather-regular.fntdata"/><Relationship Id="rId13" Type="http://schemas.openxmlformats.org/officeDocument/2006/relationships/slide" Target="slides/slide8.xml"/><Relationship Id="rId35" Type="http://schemas.openxmlformats.org/officeDocument/2006/relationships/font" Target="fonts/Merriweather-boldItalic.fntdata"/><Relationship Id="rId12" Type="http://schemas.openxmlformats.org/officeDocument/2006/relationships/slide" Target="slides/slide7.xml"/><Relationship Id="rId34" Type="http://schemas.openxmlformats.org/officeDocument/2006/relationships/font" Target="fonts/Merriweather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3aa527876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3aa52787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3aa527876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3aa52787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3aa52787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3aa52787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3aa52787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3aa52787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3aa527876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3aa52787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3aa527876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3aa527876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3aa527876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3aa527876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3aa527876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3aa527876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3aa527876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3aa52787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3aa527876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3aa527876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fe7fa0f6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fe7fa0f6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3aa527876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63aa527876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3aa527876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3aa527876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3aa527876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63aa527876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3aa52787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3aa52787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3aa52787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3aa52787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3aa52787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3aa52787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3aa52787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3aa52787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3aa52787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3aa52787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3aa52787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3aa52787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3aa52787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3aa52787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673075" y="123837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BÀI TẬP CHƯƠNG 2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4817075" y="2950581"/>
            <a:ext cx="4242600" cy="21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Thành viên nhóm:</a:t>
            </a:r>
            <a:endParaRPr b="1"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AutoNum type="arabicPeriod"/>
            </a:pPr>
            <a:r>
              <a:rPr lang="vi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Lê Quang Đông 	16CNTT3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AutoNum type="arabicPeriod"/>
            </a:pPr>
            <a:r>
              <a:rPr lang="vi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Lê Đức Hoàng 		16CNNTT3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AutoNum type="arabicPeriod"/>
            </a:pPr>
            <a:r>
              <a:rPr lang="vi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Huỳnh Công Tuyển  16CNTT3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AutoNum type="arabicPeriod"/>
            </a:pPr>
            <a:r>
              <a:rPr lang="vi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Hồ Minh Nhật 		16CNTT3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AutoNum type="arabicPeriod"/>
            </a:pPr>
            <a:r>
              <a:rPr lang="vi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Nguyễn Thanh Phúc 16CNTT3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0" y="-84325"/>
            <a:ext cx="4312200" cy="52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BT2:</a:t>
            </a:r>
            <a:r>
              <a:rPr lang="vi" sz="2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" sz="2400">
                <a:latin typeface="Arial"/>
                <a:ea typeface="Arial"/>
                <a:cs typeface="Arial"/>
                <a:sym typeface="Arial"/>
              </a:rPr>
              <a:t>Viết chương trình tạo 3 tuyến, trong đó: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>
                <a:latin typeface="Arial"/>
                <a:ea typeface="Arial"/>
                <a:cs typeface="Arial"/>
                <a:sym typeface="Arial"/>
              </a:rPr>
              <a:t>• Tuyến 1 cho phép người dùng nhập vào 2 số thực là 2 cạnh của hình chữ nhật.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>
                <a:latin typeface="Arial"/>
                <a:ea typeface="Arial"/>
                <a:cs typeface="Arial"/>
                <a:sym typeface="Arial"/>
              </a:rPr>
              <a:t>• Tuyến 2 tính diện tích hình chữ nhật ở tuyến 1.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>
                <a:latin typeface="Arial"/>
                <a:ea typeface="Arial"/>
                <a:cs typeface="Arial"/>
                <a:sym typeface="Arial"/>
              </a:rPr>
              <a:t>• Tuyến 3 tính chu vi hình chữ nhật ở tuyến 1.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>
                <a:latin typeface="Arial"/>
                <a:ea typeface="Arial"/>
                <a:cs typeface="Arial"/>
                <a:sym typeface="Arial"/>
              </a:rPr>
              <a:t>• Tuyến chính chờ các tuyến hoàn thành rồi in kết quả diện tích và chu vi của hình chữ nhật lên màn hình.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4312200" y="571500"/>
            <a:ext cx="48318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vi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Khởi tạo cấu trúc chương trình.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8725" y="1818538"/>
            <a:ext cx="3767775" cy="142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0" y="296675"/>
            <a:ext cx="4312200" cy="6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BT2: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0975" y="396387"/>
            <a:ext cx="5633350" cy="435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 txBox="1"/>
          <p:nvPr/>
        </p:nvSpPr>
        <p:spPr>
          <a:xfrm>
            <a:off x="408225" y="1096250"/>
            <a:ext cx="2707800" cy="21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Hàm run() của class tuyen1 tính diện tích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0" y="296675"/>
            <a:ext cx="4312200" cy="6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BT2: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4"/>
          <p:cNvSpPr txBox="1"/>
          <p:nvPr/>
        </p:nvSpPr>
        <p:spPr>
          <a:xfrm>
            <a:off x="204125" y="1109875"/>
            <a:ext cx="2707800" cy="21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Hàm run() của class tuyen2 t</a:t>
            </a:r>
            <a:r>
              <a:rPr lang="vi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ính chu vi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6150" y="830050"/>
            <a:ext cx="6137850" cy="306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0" y="296675"/>
            <a:ext cx="4312200" cy="6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BT2: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5"/>
          <p:cNvSpPr txBox="1"/>
          <p:nvPr/>
        </p:nvSpPr>
        <p:spPr>
          <a:xfrm>
            <a:off x="204125" y="1109875"/>
            <a:ext cx="2707800" cy="21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Hàm m</a:t>
            </a:r>
            <a:r>
              <a:rPr lang="vi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ain()</a:t>
            </a:r>
            <a:r>
              <a:rPr lang="vi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của class tuyench</a:t>
            </a:r>
            <a:r>
              <a:rPr lang="vi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inh</a:t>
            </a:r>
            <a:r>
              <a:rPr lang="vi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th</a:t>
            </a:r>
            <a:r>
              <a:rPr lang="vi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ực hiện chương trình chính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4150" y="206800"/>
            <a:ext cx="5998025" cy="484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0" y="296675"/>
            <a:ext cx="4312200" cy="6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BT2: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6"/>
          <p:cNvSpPr txBox="1"/>
          <p:nvPr/>
        </p:nvSpPr>
        <p:spPr>
          <a:xfrm>
            <a:off x="204125" y="1109875"/>
            <a:ext cx="2707800" cy="21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Kết quả thực hiện chương trình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1" name="Google Shape;1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6150" y="461300"/>
            <a:ext cx="4812975" cy="42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0" y="-84325"/>
            <a:ext cx="4312200" cy="52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BT3:</a:t>
            </a:r>
            <a:r>
              <a:rPr lang="vi" sz="2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" sz="2400">
                <a:latin typeface="Arial"/>
                <a:ea typeface="Arial"/>
                <a:cs typeface="Arial"/>
                <a:sym typeface="Arial"/>
              </a:rPr>
              <a:t>Viết chương trình tạo các tuyến dùng chung dữ liệu, trong đó: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>
                <a:latin typeface="Arial"/>
                <a:ea typeface="Arial"/>
                <a:cs typeface="Arial"/>
                <a:sym typeface="Arial"/>
              </a:rPr>
              <a:t>• Luồng 1: cứ mỗi 2 giây sẽ tạo ra 1 số nguyên ngẫu nhiên trong khoảng từ 1 đến 20.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>
                <a:latin typeface="Arial"/>
                <a:ea typeface="Arial"/>
                <a:cs typeface="Arial"/>
                <a:sym typeface="Arial"/>
              </a:rPr>
              <a:t>• Luồng 2: cứ mỗi 1 giây sẽ lấy số ngẫu nhiên mà Luồng 1 tạo ra rồi tính bình phương của nó và hiển thị ra màn hình.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>
                <a:latin typeface="Arial"/>
                <a:ea typeface="Arial"/>
                <a:cs typeface="Arial"/>
                <a:sym typeface="Arial"/>
              </a:rPr>
              <a:t>• Luồng chính: tạo và khởi động 2 Luồng này</a:t>
            </a:r>
            <a:r>
              <a:rPr lang="vi" sz="2400">
                <a:latin typeface="Arial"/>
                <a:ea typeface="Arial"/>
                <a:cs typeface="Arial"/>
                <a:sym typeface="Arial"/>
              </a:rPr>
              <a:t>.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4312200" y="571500"/>
            <a:ext cx="48318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vi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Khởi tạo cấu trúc chương trình.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6550" y="1285725"/>
            <a:ext cx="4312200" cy="1903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0" y="296675"/>
            <a:ext cx="4312200" cy="6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BT3: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8"/>
          <p:cNvSpPr txBox="1"/>
          <p:nvPr/>
        </p:nvSpPr>
        <p:spPr>
          <a:xfrm>
            <a:off x="204125" y="1109875"/>
            <a:ext cx="2979900" cy="21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Class lưu dữ liệu số nguyễn phục vụ cho l</a:t>
            </a:r>
            <a:r>
              <a:rPr lang="vi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uồng</a:t>
            </a:r>
            <a:r>
              <a:rPr lang="vi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1 và l</a:t>
            </a:r>
            <a:r>
              <a:rPr lang="vi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uồng</a:t>
            </a:r>
            <a:r>
              <a:rPr lang="vi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2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5" name="Google Shape;1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1350" y="560600"/>
            <a:ext cx="4909500" cy="387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0" y="296675"/>
            <a:ext cx="4312200" cy="6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BT3: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9"/>
          <p:cNvSpPr txBox="1"/>
          <p:nvPr/>
        </p:nvSpPr>
        <p:spPr>
          <a:xfrm>
            <a:off x="204125" y="1109875"/>
            <a:ext cx="2979900" cy="21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Class l</a:t>
            </a:r>
            <a:r>
              <a:rPr lang="vi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uồng 1 thực hiện tạo số nguyên ngẫu nhiên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2" name="Google Shape;1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1350" y="533375"/>
            <a:ext cx="4820414" cy="38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0" y="296675"/>
            <a:ext cx="4312200" cy="6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BT3: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0"/>
          <p:cNvSpPr txBox="1"/>
          <p:nvPr/>
        </p:nvSpPr>
        <p:spPr>
          <a:xfrm>
            <a:off x="204125" y="1109875"/>
            <a:ext cx="2979900" cy="21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Class luồng 2 t</a:t>
            </a:r>
            <a:r>
              <a:rPr lang="vi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ính bình phương của số vừa tạo ra ở luồng 1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9" name="Google Shape;18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6425" y="628638"/>
            <a:ext cx="5532156" cy="3886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0" y="296675"/>
            <a:ext cx="4312200" cy="6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BT3: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1"/>
          <p:cNvSpPr txBox="1"/>
          <p:nvPr/>
        </p:nvSpPr>
        <p:spPr>
          <a:xfrm>
            <a:off x="204125" y="1109875"/>
            <a:ext cx="2979900" cy="21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Class luồng ch</a:t>
            </a:r>
            <a:r>
              <a:rPr lang="vi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ính khởi tạo 2 luồng chạy chương trình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6" name="Google Shape;19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2050" y="761400"/>
            <a:ext cx="5655175" cy="3056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0" y="-84325"/>
            <a:ext cx="4312200" cy="52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BT1:</a:t>
            </a:r>
            <a:r>
              <a:rPr lang="vi" sz="2400">
                <a:latin typeface="Arial"/>
                <a:ea typeface="Arial"/>
                <a:cs typeface="Arial"/>
                <a:sym typeface="Arial"/>
              </a:rPr>
              <a:t> Viết chương trình tạo ra 4 tuyến thực hiện các công việc sau: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>
                <a:latin typeface="Arial"/>
                <a:ea typeface="Arial"/>
                <a:cs typeface="Arial"/>
                <a:sym typeface="Arial"/>
              </a:rPr>
              <a:t>• Thực hiện in các số lẻ nhỏ hơn số nguyên n.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>
                <a:latin typeface="Arial"/>
                <a:ea typeface="Arial"/>
                <a:cs typeface="Arial"/>
                <a:sym typeface="Arial"/>
              </a:rPr>
              <a:t>• Thực hiện in các số chẵn nhỏ hơn số nguyên n.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>
                <a:latin typeface="Arial"/>
                <a:ea typeface="Arial"/>
                <a:cs typeface="Arial"/>
                <a:sym typeface="Arial"/>
              </a:rPr>
              <a:t>• Thực hiện in ra các số từ 1 đến n.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>
                <a:latin typeface="Arial"/>
                <a:ea typeface="Arial"/>
                <a:cs typeface="Arial"/>
                <a:sym typeface="Arial"/>
              </a:rPr>
              <a:t>• Thực hiện in các ký tự hoa trong bảng mã ASCII.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312200" y="0"/>
            <a:ext cx="48318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vi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Kh</a:t>
            </a:r>
            <a:r>
              <a:rPr lang="vi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ởi tạo cấu trúc chương trình.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9399" y="399300"/>
            <a:ext cx="2313600" cy="3442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9398" y="3889873"/>
            <a:ext cx="2978150" cy="120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type="title"/>
          </p:nvPr>
        </p:nvSpPr>
        <p:spPr>
          <a:xfrm>
            <a:off x="0" y="296675"/>
            <a:ext cx="4312200" cy="6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BT3: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2"/>
          <p:cNvSpPr txBox="1"/>
          <p:nvPr/>
        </p:nvSpPr>
        <p:spPr>
          <a:xfrm>
            <a:off x="204125" y="1109875"/>
            <a:ext cx="2979900" cy="21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Kết quả chương trình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3" name="Google Shape;20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1675" y="179600"/>
            <a:ext cx="2257425" cy="46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0" y="925275"/>
            <a:ext cx="4312200" cy="42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BT4:</a:t>
            </a:r>
            <a:r>
              <a:rPr lang="vi" sz="2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" sz="2400">
                <a:latin typeface="Arial"/>
                <a:ea typeface="Arial"/>
                <a:cs typeface="Arial"/>
                <a:sym typeface="Arial"/>
              </a:rPr>
              <a:t>Cho người dùng nhập vào 2 số nguyên dương a và b, sau đó dùng n thread để tìm kiếm các số nguyên tố nằm trong khoảng 2 số đã nhập và ghi các số này ra file theo trật tự từ nhỏ đến lớn.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3"/>
          <p:cNvSpPr txBox="1"/>
          <p:nvPr>
            <p:ph idx="1" type="body"/>
          </p:nvPr>
        </p:nvSpPr>
        <p:spPr>
          <a:xfrm>
            <a:off x="4312200" y="571500"/>
            <a:ext cx="48318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vi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Khởi tạo cấu trúc chương trình.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0" y="925275"/>
            <a:ext cx="4312200" cy="42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BT5:</a:t>
            </a:r>
            <a:r>
              <a:rPr lang="vi" sz="2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vi" sz="2400">
                <a:latin typeface="Arial"/>
                <a:ea typeface="Arial"/>
                <a:cs typeface="Arial"/>
                <a:sym typeface="Arial"/>
              </a:rPr>
              <a:t>Viết chương trình tạo 2 tuyến, trong đó: một tuyến tìm số nguyên tố từ 1 đến 1000 và một tuyến tính tổng số giá trị tìm được. Chú ý dùng đồng bộ.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4"/>
          <p:cNvSpPr txBox="1"/>
          <p:nvPr>
            <p:ph idx="1" type="body"/>
          </p:nvPr>
        </p:nvSpPr>
        <p:spPr>
          <a:xfrm>
            <a:off x="4312200" y="571500"/>
            <a:ext cx="48318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vi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Khởi tạo cấu trúc chương trình.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44250"/>
            <a:ext cx="4137775" cy="162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37275" y="228875"/>
            <a:ext cx="3706500" cy="5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BT1</a:t>
            </a:r>
            <a:endParaRPr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421600" y="1355875"/>
            <a:ext cx="32040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rgbClr val="FFFFFF"/>
                </a:solidFill>
              </a:rPr>
              <a:t>Viết chức năng </a:t>
            </a:r>
            <a:r>
              <a:rPr lang="vi" sz="1800">
                <a:solidFill>
                  <a:srgbClr val="FFFFFF"/>
                </a:solidFill>
              </a:rPr>
              <a:t>in các số lẻ nhỏ hơn số nguyên n.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1350" y="621100"/>
            <a:ext cx="4021501" cy="340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37275" y="228875"/>
            <a:ext cx="3706500" cy="5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BT1</a:t>
            </a:r>
            <a:endParaRPr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21600" y="1355875"/>
            <a:ext cx="32040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rgbClr val="FFFFFF"/>
                </a:solidFill>
              </a:rPr>
              <a:t>Viết chức năng in các số ch</a:t>
            </a:r>
            <a:r>
              <a:rPr lang="vi" sz="1800">
                <a:solidFill>
                  <a:srgbClr val="FFFFFF"/>
                </a:solidFill>
              </a:rPr>
              <a:t>ẵn</a:t>
            </a:r>
            <a:r>
              <a:rPr lang="vi" sz="1800">
                <a:solidFill>
                  <a:srgbClr val="FFFFFF"/>
                </a:solidFill>
              </a:rPr>
              <a:t> nhỏ hơn số nguyên n.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7300" y="574000"/>
            <a:ext cx="4324350" cy="36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37275" y="228875"/>
            <a:ext cx="3706500" cy="5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BT1</a:t>
            </a:r>
            <a:endParaRPr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421600" y="1355875"/>
            <a:ext cx="32040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rgbClr val="FFFFFF"/>
                </a:solidFill>
              </a:rPr>
              <a:t>Viết chức năng in các số t</a:t>
            </a:r>
            <a:r>
              <a:rPr lang="vi" sz="1800">
                <a:solidFill>
                  <a:srgbClr val="FFFFFF"/>
                </a:solidFill>
              </a:rPr>
              <a:t>ừ 1 đến</a:t>
            </a:r>
            <a:r>
              <a:rPr lang="vi" sz="1800">
                <a:solidFill>
                  <a:srgbClr val="FFFFFF"/>
                </a:solidFill>
              </a:rPr>
              <a:t> số nguyên n.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3225" y="729875"/>
            <a:ext cx="4457700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37275" y="228875"/>
            <a:ext cx="3706500" cy="5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BT1</a:t>
            </a:r>
            <a:endParaRPr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421600" y="1355875"/>
            <a:ext cx="32040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rgbClr val="FFFFFF"/>
                </a:solidFill>
              </a:rPr>
              <a:t>Viết chức năng in </a:t>
            </a:r>
            <a:r>
              <a:rPr lang="vi" sz="1800">
                <a:solidFill>
                  <a:srgbClr val="FFFFFF"/>
                </a:solidFill>
              </a:rPr>
              <a:t>các ký tự hoa trong bảng mã ASCII.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0525" y="1140950"/>
            <a:ext cx="4783475" cy="286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37275" y="228875"/>
            <a:ext cx="3706500" cy="5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BT1</a:t>
            </a:r>
            <a:endParaRPr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421600" y="1355875"/>
            <a:ext cx="32040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rgbClr val="FFFFFF"/>
                </a:solidFill>
              </a:rPr>
              <a:t>Viết h</a:t>
            </a:r>
            <a:r>
              <a:rPr lang="vi" sz="1800">
                <a:solidFill>
                  <a:srgbClr val="FFFFFF"/>
                </a:solidFill>
              </a:rPr>
              <a:t>àm main chạy chương trình.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729875"/>
            <a:ext cx="4067175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0" y="144550"/>
            <a:ext cx="4276200" cy="8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Ph</a:t>
            </a:r>
            <a:r>
              <a:rPr lang="vi"/>
              <a:t>ân tích chương trình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575" y="982450"/>
            <a:ext cx="3009900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4336450" y="392225"/>
            <a:ext cx="4758000" cy="47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latin typeface="Roboto"/>
                <a:ea typeface="Roboto"/>
                <a:cs typeface="Roboto"/>
                <a:sym typeface="Roboto"/>
              </a:rPr>
              <a:t>Chương trình thực hiện trong hàm </a:t>
            </a:r>
            <a:r>
              <a:rPr lang="vi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main</a:t>
            </a:r>
            <a:r>
              <a:rPr lang="vi" sz="1800">
                <a:latin typeface="Roboto"/>
                <a:ea typeface="Roboto"/>
                <a:cs typeface="Roboto"/>
                <a:sym typeface="Roboto"/>
              </a:rPr>
              <a:t>().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latin typeface="Roboto"/>
                <a:ea typeface="Roboto"/>
                <a:cs typeface="Roboto"/>
                <a:sym typeface="Roboto"/>
              </a:rPr>
              <a:t>Đầu tiên khởi tạo biến </a:t>
            </a:r>
            <a:r>
              <a:rPr lang="vi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vi" sz="1800">
                <a:latin typeface="Roboto"/>
                <a:ea typeface="Roboto"/>
                <a:cs typeface="Roboto"/>
                <a:sym typeface="Roboto"/>
              </a:rPr>
              <a:t> trong bộ nhớ.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latin typeface="Roboto"/>
                <a:ea typeface="Roboto"/>
                <a:cs typeface="Roboto"/>
                <a:sym typeface="Roboto"/>
              </a:rPr>
              <a:t>Tạo biến </a:t>
            </a:r>
            <a:r>
              <a:rPr lang="vi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sc</a:t>
            </a:r>
            <a:r>
              <a:rPr lang="vi" sz="1800">
                <a:latin typeface="Roboto"/>
                <a:ea typeface="Roboto"/>
                <a:cs typeface="Roboto"/>
                <a:sym typeface="Roboto"/>
              </a:rPr>
              <a:t> lớp </a:t>
            </a:r>
            <a:r>
              <a:rPr lang="vi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Scanner</a:t>
            </a:r>
            <a:r>
              <a:rPr lang="vi" sz="1800">
                <a:latin typeface="Roboto"/>
                <a:ea typeface="Roboto"/>
                <a:cs typeface="Roboto"/>
                <a:sym typeface="Roboto"/>
              </a:rPr>
              <a:t> để nhập số nguyên </a:t>
            </a:r>
            <a:r>
              <a:rPr lang="vi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vi" sz="1800"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latin typeface="Roboto"/>
                <a:ea typeface="Roboto"/>
                <a:cs typeface="Roboto"/>
                <a:sym typeface="Roboto"/>
              </a:rPr>
              <a:t>Chương trình in ra console dòng chữ: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vi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Nhap vao n: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latin typeface="Roboto"/>
                <a:ea typeface="Roboto"/>
                <a:cs typeface="Roboto"/>
                <a:sym typeface="Roboto"/>
              </a:rPr>
              <a:t>Chương trình tạm dừng để đợi nhận số nguyên.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latin typeface="Roboto"/>
                <a:ea typeface="Roboto"/>
                <a:cs typeface="Roboto"/>
                <a:sym typeface="Roboto"/>
              </a:rPr>
              <a:t>Ví dụ nhập vào </a:t>
            </a:r>
            <a:r>
              <a:rPr lang="vi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vi" sz="1800"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latin typeface="Roboto"/>
                <a:ea typeface="Roboto"/>
                <a:cs typeface="Roboto"/>
                <a:sym typeface="Roboto"/>
              </a:rPr>
              <a:t>Sau khi nhập số nguyên, chương trình gán </a:t>
            </a:r>
            <a:r>
              <a:rPr lang="vi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vi" sz="1800">
                <a:latin typeface="Roboto"/>
                <a:ea typeface="Roboto"/>
                <a:cs typeface="Roboto"/>
                <a:sym typeface="Roboto"/>
              </a:rPr>
              <a:t> bằng số nguyên vừa nhập vào.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latin typeface="Roboto"/>
                <a:ea typeface="Roboto"/>
                <a:cs typeface="Roboto"/>
                <a:sym typeface="Roboto"/>
              </a:rPr>
              <a:t>Tiếp đến chương trình khởi tạo các biến </a:t>
            </a:r>
            <a:r>
              <a:rPr lang="vi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soLe</a:t>
            </a:r>
            <a:r>
              <a:rPr lang="vi" sz="180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vi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soChan</a:t>
            </a:r>
            <a:r>
              <a:rPr lang="vi" sz="180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vi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onToN</a:t>
            </a:r>
            <a:r>
              <a:rPr lang="vi" sz="180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vi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upperCase</a:t>
            </a:r>
            <a:r>
              <a:rPr lang="vi" sz="1800">
                <a:latin typeface="Roboto"/>
                <a:ea typeface="Roboto"/>
                <a:cs typeface="Roboto"/>
                <a:sym typeface="Roboto"/>
              </a:rPr>
              <a:t> với hàm tạo của các </a:t>
            </a:r>
            <a:r>
              <a:rPr lang="vi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class</a:t>
            </a:r>
            <a:r>
              <a:rPr lang="vi" sz="18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vi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SoLe</a:t>
            </a:r>
            <a:r>
              <a:rPr lang="vi" sz="180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vi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SoChan</a:t>
            </a:r>
            <a:r>
              <a:rPr lang="vi" sz="180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vi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OneToN</a:t>
            </a:r>
            <a:r>
              <a:rPr lang="vi" sz="180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vi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UpperCase</a:t>
            </a:r>
            <a:r>
              <a:rPr lang="vi" sz="1800">
                <a:latin typeface="Roboto"/>
                <a:ea typeface="Roboto"/>
                <a:cs typeface="Roboto"/>
                <a:sym typeface="Roboto"/>
              </a:rPr>
              <a:t> có đối số là </a:t>
            </a:r>
            <a:r>
              <a:rPr lang="vi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n.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550" y="2816800"/>
            <a:ext cx="3409950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0" y="144550"/>
            <a:ext cx="4276200" cy="8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Phân tích chương trình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125" y="2439975"/>
            <a:ext cx="2196525" cy="124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/>
        </p:nvSpPr>
        <p:spPr>
          <a:xfrm>
            <a:off x="145925" y="982450"/>
            <a:ext cx="3817200" cy="9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Tiếp theo, chương trình thực hiện đa tuyến đoạn bằng cách gọi hàm </a:t>
            </a:r>
            <a:r>
              <a:rPr b="1" lang="vi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start</a:t>
            </a:r>
            <a:r>
              <a:rPr lang="vi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() trên mỗi đối tượng.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7700" y="0"/>
            <a:ext cx="2043837" cy="437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77701" y="4375550"/>
            <a:ext cx="1823875" cy="76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/>
        </p:nvSpPr>
        <p:spPr>
          <a:xfrm>
            <a:off x="4481000" y="578175"/>
            <a:ext cx="1987500" cy="21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200"/>
              <a:t>Kết quả chạy chương trình.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