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304" r:id="rId3"/>
    <p:sldId id="303" r:id="rId4"/>
    <p:sldId id="315" r:id="rId5"/>
    <p:sldId id="314" r:id="rId6"/>
    <p:sldId id="313" r:id="rId7"/>
    <p:sldId id="310" r:id="rId8"/>
    <p:sldId id="316" r:id="rId9"/>
    <p:sldId id="311" r:id="rId10"/>
    <p:sldId id="312" r:id="rId11"/>
    <p:sldId id="26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94660"/>
  </p:normalViewPr>
  <p:slideViewPr>
    <p:cSldViewPr>
      <p:cViewPr varScale="1">
        <p:scale>
          <a:sx n="69" d="100"/>
          <a:sy n="69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an\Documents\proposals\nsf\fall09-interfaces-5-cmmt\Sidispersion%20inf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7004836468834841"/>
          <c:y val="5.4443590317299721E-2"/>
          <c:w val="0.77784345651255593"/>
          <c:h val="0.84776447779795117"/>
        </c:manualLayout>
      </c:layout>
      <c:scatterChart>
        <c:scatterStyle val="smoothMarker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dfpt'!$O$1:$O$31</c:f>
              <c:numCache>
                <c:formatCode>General</c:formatCode>
                <c:ptCount val="31"/>
                <c:pt idx="0">
                  <c:v>0</c:v>
                </c:pt>
                <c:pt idx="1">
                  <c:v>1.0593346449575998</c:v>
                </c:pt>
                <c:pt idx="2">
                  <c:v>2.0363672658714012</c:v>
                </c:pt>
                <c:pt idx="3">
                  <c:v>2.8877478730254</c:v>
                </c:pt>
                <c:pt idx="4">
                  <c:v>3.6080172457230097</c:v>
                </c:pt>
                <c:pt idx="5">
                  <c:v>4.1879147948748008</c:v>
                </c:pt>
                <c:pt idx="6">
                  <c:v>4.5828643796033965</c:v>
                </c:pt>
                <c:pt idx="7">
                  <c:v>4.7396918112786262</c:v>
                </c:pt>
                <c:pt idx="8">
                  <c:v>4.6670520982205845</c:v>
                </c:pt>
                <c:pt idx="9">
                  <c:v>4.4870597031612034</c:v>
                </c:pt>
                <c:pt idx="10">
                  <c:v>4.3931137399710005</c:v>
                </c:pt>
                <c:pt idx="11">
                  <c:v>4.4010852214823997</c:v>
                </c:pt>
                <c:pt idx="12">
                  <c:v>4.4104327503851986</c:v>
                </c:pt>
                <c:pt idx="13">
                  <c:v>4.3732794708174003</c:v>
                </c:pt>
                <c:pt idx="14">
                  <c:v>4.2149440830683975</c:v>
                </c:pt>
                <c:pt idx="15">
                  <c:v>3.8710281688055987</c:v>
                </c:pt>
                <c:pt idx="16">
                  <c:v>3.3263892108744</c:v>
                </c:pt>
                <c:pt idx="17">
                  <c:v>2.6153354583972002</c:v>
                </c:pt>
                <c:pt idx="18">
                  <c:v>1.7928308609904002</c:v>
                </c:pt>
                <c:pt idx="19">
                  <c:v>0.9090786640056</c:v>
                </c:pt>
                <c:pt idx="20">
                  <c:v>0</c:v>
                </c:pt>
                <c:pt idx="21">
                  <c:v>0.6994367946522001</c:v>
                </c:pt>
                <c:pt idx="22">
                  <c:v>1.3652188877448002</c:v>
                </c:pt>
                <c:pt idx="23">
                  <c:v>1.9641412664082067</c:v>
                </c:pt>
                <c:pt idx="24">
                  <c:v>2.4658199648214003</c:v>
                </c:pt>
                <c:pt idx="25">
                  <c:v>2.8481183077380003</c:v>
                </c:pt>
                <c:pt idx="26">
                  <c:v>3.1044888278316001</c:v>
                </c:pt>
                <c:pt idx="27">
                  <c:v>3.2486979948654002</c:v>
                </c:pt>
                <c:pt idx="28">
                  <c:v>3.3117113720328004</c:v>
                </c:pt>
                <c:pt idx="29">
                  <c:v>3.33024454191</c:v>
                </c:pt>
                <c:pt idx="30">
                  <c:v>3.3328797176333977</c:v>
                </c:pt>
              </c:numCache>
            </c:numRef>
          </c:yVal>
          <c:smooth val="1"/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dfpt'!$P$1:$P$31</c:f>
              <c:numCache>
                <c:formatCode>General</c:formatCode>
                <c:ptCount val="31"/>
                <c:pt idx="0">
                  <c:v>0</c:v>
                </c:pt>
                <c:pt idx="1">
                  <c:v>1.3117598962775998</c:v>
                </c:pt>
                <c:pt idx="2">
                  <c:v>2.6952841116299999</c:v>
                </c:pt>
                <c:pt idx="3">
                  <c:v>4.048052618511</c:v>
                </c:pt>
                <c:pt idx="4">
                  <c:v>5.1672977886749996</c:v>
                </c:pt>
                <c:pt idx="5">
                  <c:v>5.9569481303904004</c:v>
                </c:pt>
                <c:pt idx="6">
                  <c:v>6.4726361304594002</c:v>
                </c:pt>
                <c:pt idx="7">
                  <c:v>6.5632094284745994</c:v>
                </c:pt>
                <c:pt idx="8">
                  <c:v>5.8911976480631996</c:v>
                </c:pt>
                <c:pt idx="9">
                  <c:v>4.8866470772460007</c:v>
                </c:pt>
                <c:pt idx="10">
                  <c:v>4.3931137399710005</c:v>
                </c:pt>
                <c:pt idx="11">
                  <c:v>4.4010852214823997</c:v>
                </c:pt>
                <c:pt idx="12">
                  <c:v>4.4104327503851986</c:v>
                </c:pt>
                <c:pt idx="13">
                  <c:v>4.3732794708174003</c:v>
                </c:pt>
                <c:pt idx="14">
                  <c:v>4.2149440830683975</c:v>
                </c:pt>
                <c:pt idx="15">
                  <c:v>3.8710281688055987</c:v>
                </c:pt>
                <c:pt idx="16">
                  <c:v>3.3263892108744</c:v>
                </c:pt>
                <c:pt idx="17">
                  <c:v>2.6153354583972002</c:v>
                </c:pt>
                <c:pt idx="18">
                  <c:v>1.7928308609904002</c:v>
                </c:pt>
                <c:pt idx="19">
                  <c:v>0.9090786640056</c:v>
                </c:pt>
                <c:pt idx="20">
                  <c:v>0</c:v>
                </c:pt>
                <c:pt idx="21">
                  <c:v>0.6994367946522001</c:v>
                </c:pt>
                <c:pt idx="22">
                  <c:v>1.3652188877448002</c:v>
                </c:pt>
                <c:pt idx="23">
                  <c:v>1.9641412664082067</c:v>
                </c:pt>
                <c:pt idx="24">
                  <c:v>2.4658199648214003</c:v>
                </c:pt>
                <c:pt idx="25">
                  <c:v>2.8481183077380003</c:v>
                </c:pt>
                <c:pt idx="26">
                  <c:v>3.1044888278316001</c:v>
                </c:pt>
                <c:pt idx="27">
                  <c:v>3.2486979948654002</c:v>
                </c:pt>
                <c:pt idx="28">
                  <c:v>3.3117113720328004</c:v>
                </c:pt>
                <c:pt idx="29">
                  <c:v>3.33024454191</c:v>
                </c:pt>
                <c:pt idx="30">
                  <c:v>3.3328797176333977</c:v>
                </c:pt>
              </c:numCache>
            </c:numRef>
          </c:yVal>
          <c:smooth val="1"/>
        </c:ser>
        <c:ser>
          <c:idx val="2"/>
          <c:order val="2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dfpt'!$Q$1:$Q$31</c:f>
              <c:numCache>
                <c:formatCode>General</c:formatCode>
                <c:ptCount val="31"/>
                <c:pt idx="0">
                  <c:v>0</c:v>
                </c:pt>
                <c:pt idx="1">
                  <c:v>2.2713805711146002</c:v>
                </c:pt>
                <c:pt idx="2">
                  <c:v>4.3420231089378003</c:v>
                </c:pt>
                <c:pt idx="3">
                  <c:v>6.0609491326890002</c:v>
                </c:pt>
                <c:pt idx="4">
                  <c:v>7.3929360262427677</c:v>
                </c:pt>
                <c:pt idx="5">
                  <c:v>8.4462808178496616</c:v>
                </c:pt>
                <c:pt idx="6">
                  <c:v>9.3811686147366</c:v>
                </c:pt>
                <c:pt idx="7">
                  <c:v>10.285432611834665</c:v>
                </c:pt>
                <c:pt idx="8">
                  <c:v>11.141909690808601</c:v>
                </c:pt>
                <c:pt idx="9">
                  <c:v>11.846814699931199</c:v>
                </c:pt>
                <c:pt idx="10">
                  <c:v>12.162960838624272</c:v>
                </c:pt>
                <c:pt idx="11">
                  <c:v>11.385092340586846</c:v>
                </c:pt>
                <c:pt idx="12">
                  <c:v>10.492508257730426</c:v>
                </c:pt>
                <c:pt idx="13">
                  <c:v>9.4928383081620247</c:v>
                </c:pt>
                <c:pt idx="14">
                  <c:v>8.3927528741166579</c:v>
                </c:pt>
                <c:pt idx="15">
                  <c:v>7.1953218303846</c:v>
                </c:pt>
                <c:pt idx="16">
                  <c:v>5.9025537864480002</c:v>
                </c:pt>
                <c:pt idx="17">
                  <c:v>4.5201268114991855</c:v>
                </c:pt>
                <c:pt idx="18">
                  <c:v>3.0608480394293927</c:v>
                </c:pt>
                <c:pt idx="19">
                  <c:v>1.5452832329945998</c:v>
                </c:pt>
                <c:pt idx="20">
                  <c:v>0</c:v>
                </c:pt>
                <c:pt idx="21">
                  <c:v>1.4332627823909931</c:v>
                </c:pt>
                <c:pt idx="22">
                  <c:v>2.85663541152659</c:v>
                </c:pt>
                <c:pt idx="23">
                  <c:v>4.2562794674532034</c:v>
                </c:pt>
                <c:pt idx="24">
                  <c:v>5.6122707432791996</c:v>
                </c:pt>
                <c:pt idx="25">
                  <c:v>6.8993127512298003</c:v>
                </c:pt>
                <c:pt idx="26">
                  <c:v>8.0902233089567979</c:v>
                </c:pt>
                <c:pt idx="27">
                  <c:v>9.1608211566365689</c:v>
                </c:pt>
                <c:pt idx="28">
                  <c:v>10.092714026848268</c:v>
                </c:pt>
                <c:pt idx="29">
                  <c:v>10.860146749353024</c:v>
                </c:pt>
                <c:pt idx="30">
                  <c:v>11.268814837051202</c:v>
                </c:pt>
              </c:numCache>
            </c:numRef>
          </c:yVal>
          <c:smooth val="1"/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dfpt'!$R$1:$R$31</c:f>
              <c:numCache>
                <c:formatCode>General</c:formatCode>
                <c:ptCount val="31"/>
                <c:pt idx="0">
                  <c:v>15.24604748273636</c:v>
                </c:pt>
                <c:pt idx="1">
                  <c:v>15.13007876543451</c:v>
                </c:pt>
                <c:pt idx="2">
                  <c:v>14.857042782489646</c:v>
                </c:pt>
                <c:pt idx="3">
                  <c:v>14.303514978119455</c:v>
                </c:pt>
                <c:pt idx="4">
                  <c:v>13.4378312726988</c:v>
                </c:pt>
                <c:pt idx="5">
                  <c:v>12.399637992020452</c:v>
                </c:pt>
                <c:pt idx="6">
                  <c:v>11.413626586929658</c:v>
                </c:pt>
                <c:pt idx="7">
                  <c:v>10.907936665401644</c:v>
                </c:pt>
                <c:pt idx="8">
                  <c:v>11.235301037947799</c:v>
                </c:pt>
                <c:pt idx="9">
                  <c:v>11.873610150006026</c:v>
                </c:pt>
                <c:pt idx="10">
                  <c:v>12.162960838624272</c:v>
                </c:pt>
                <c:pt idx="11">
                  <c:v>12.824276024062801</c:v>
                </c:pt>
                <c:pt idx="12">
                  <c:v>13.3785653012814</c:v>
                </c:pt>
                <c:pt idx="13">
                  <c:v>13.585005387162004</c:v>
                </c:pt>
                <c:pt idx="14">
                  <c:v>13.730695528948226</c:v>
                </c:pt>
                <c:pt idx="15">
                  <c:v>14.001815838073801</c:v>
                </c:pt>
                <c:pt idx="16">
                  <c:v>14.355331106905806</c:v>
                </c:pt>
                <c:pt idx="17">
                  <c:v>14.712542816769691</c:v>
                </c:pt>
                <c:pt idx="18">
                  <c:v>15.002379169172999</c:v>
                </c:pt>
                <c:pt idx="19">
                  <c:v>15.184664976551401</c:v>
                </c:pt>
                <c:pt idx="20">
                  <c:v>15.24604748273636</c:v>
                </c:pt>
                <c:pt idx="21">
                  <c:v>15.2111576362416</c:v>
                </c:pt>
                <c:pt idx="22">
                  <c:v>15.108946394929246</c:v>
                </c:pt>
                <c:pt idx="23">
                  <c:v>14.9300932112178</c:v>
                </c:pt>
                <c:pt idx="24">
                  <c:v>14.671965907308602</c:v>
                </c:pt>
                <c:pt idx="25">
                  <c:v>14.336824918350002</c:v>
                </c:pt>
                <c:pt idx="26">
                  <c:v>13.9342965802326</c:v>
                </c:pt>
                <c:pt idx="27">
                  <c:v>13.478621034806402</c:v>
                </c:pt>
                <c:pt idx="28">
                  <c:v>12.984865851111</c:v>
                </c:pt>
                <c:pt idx="29">
                  <c:v>12.479292848642446</c:v>
                </c:pt>
                <c:pt idx="30">
                  <c:v>12.157690487177401</c:v>
                </c:pt>
              </c:numCache>
            </c:numRef>
          </c:yVal>
          <c:smooth val="1"/>
        </c:ser>
        <c:ser>
          <c:idx val="4"/>
          <c:order val="4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dfpt'!$S$1:$S$31</c:f>
              <c:numCache>
                <c:formatCode>General</c:formatCode>
                <c:ptCount val="31"/>
                <c:pt idx="0">
                  <c:v>15.24604748273636</c:v>
                </c:pt>
                <c:pt idx="1">
                  <c:v>15.166275707054998</c:v>
                </c:pt>
                <c:pt idx="2">
                  <c:v>14.879062538676672</c:v>
                </c:pt>
                <c:pt idx="3">
                  <c:v>14.594970209806801</c:v>
                </c:pt>
                <c:pt idx="4">
                  <c:v>14.307879956337</c:v>
                </c:pt>
                <c:pt idx="5">
                  <c:v>13.992426338226693</c:v>
                </c:pt>
                <c:pt idx="6">
                  <c:v>13.746071884221539</c:v>
                </c:pt>
                <c:pt idx="7">
                  <c:v>13.600153900165799</c:v>
                </c:pt>
                <c:pt idx="8">
                  <c:v>13.552513880347258</c:v>
                </c:pt>
                <c:pt idx="9">
                  <c:v>13.561681533774006</c:v>
                </c:pt>
                <c:pt idx="10">
                  <c:v>13.573091634801624</c:v>
                </c:pt>
                <c:pt idx="11">
                  <c:v>13.561432706032226</c:v>
                </c:pt>
                <c:pt idx="12">
                  <c:v>13.547480364943802</c:v>
                </c:pt>
                <c:pt idx="13">
                  <c:v>13.585005387162004</c:v>
                </c:pt>
                <c:pt idx="14">
                  <c:v>13.730695528948226</c:v>
                </c:pt>
                <c:pt idx="15">
                  <c:v>14.001815838073801</c:v>
                </c:pt>
                <c:pt idx="16">
                  <c:v>14.355331106905806</c:v>
                </c:pt>
                <c:pt idx="17">
                  <c:v>14.712542816769691</c:v>
                </c:pt>
                <c:pt idx="18">
                  <c:v>15.002379169172999</c:v>
                </c:pt>
                <c:pt idx="19">
                  <c:v>15.184664976551401</c:v>
                </c:pt>
                <c:pt idx="20">
                  <c:v>15.24604748273636</c:v>
                </c:pt>
                <c:pt idx="21">
                  <c:v>15.2111576362416</c:v>
                </c:pt>
                <c:pt idx="22">
                  <c:v>15.112939630496404</c:v>
                </c:pt>
                <c:pt idx="23">
                  <c:v>14.970043554437424</c:v>
                </c:pt>
                <c:pt idx="24">
                  <c:v>14.810413063261224</c:v>
                </c:pt>
                <c:pt idx="25">
                  <c:v>14.664869819780424</c:v>
                </c:pt>
                <c:pt idx="26">
                  <c:v>14.557541121175801</c:v>
                </c:pt>
                <c:pt idx="27">
                  <c:v>14.497282836715804</c:v>
                </c:pt>
                <c:pt idx="28">
                  <c:v>14.475856669599665</c:v>
                </c:pt>
                <c:pt idx="29">
                  <c:v>14.474819387688004</c:v>
                </c:pt>
                <c:pt idx="30">
                  <c:v>14.476795019999456</c:v>
                </c:pt>
              </c:numCache>
            </c:numRef>
          </c:yVal>
          <c:smooth val="1"/>
        </c:ser>
        <c:ser>
          <c:idx val="5"/>
          <c:order val="5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'comp. btw direct and dfpt'!$D$1:$D$31</c:f>
              <c:numCache>
                <c:formatCode>General</c:formatCode>
                <c:ptCount val="31"/>
                <c:pt idx="0">
                  <c:v>0</c:v>
                </c:pt>
                <c:pt idx="1">
                  <c:v>0.14142099999999999</c:v>
                </c:pt>
                <c:pt idx="2">
                  <c:v>0.28284300000000001</c:v>
                </c:pt>
                <c:pt idx="3">
                  <c:v>0.42426400000000031</c:v>
                </c:pt>
                <c:pt idx="4">
                  <c:v>0.56568499999999999</c:v>
                </c:pt>
                <c:pt idx="5">
                  <c:v>0.70710700000000004</c:v>
                </c:pt>
                <c:pt idx="6">
                  <c:v>0.8485279999999995</c:v>
                </c:pt>
                <c:pt idx="7">
                  <c:v>0.98994899999999997</c:v>
                </c:pt>
                <c:pt idx="8">
                  <c:v>1.13137</c:v>
                </c:pt>
                <c:pt idx="9">
                  <c:v>1.2727899999999999</c:v>
                </c:pt>
                <c:pt idx="10">
                  <c:v>1.41421</c:v>
                </c:pt>
                <c:pt idx="11">
                  <c:v>1.5142100000000001</c:v>
                </c:pt>
                <c:pt idx="12">
                  <c:v>1.6142099999999999</c:v>
                </c:pt>
                <c:pt idx="13">
                  <c:v>1.7142100000000002</c:v>
                </c:pt>
                <c:pt idx="14">
                  <c:v>1.8142100000000001</c:v>
                </c:pt>
                <c:pt idx="15">
                  <c:v>1.9142100000000046</c:v>
                </c:pt>
                <c:pt idx="16">
                  <c:v>2.0142099999999967</c:v>
                </c:pt>
                <c:pt idx="17">
                  <c:v>2.1142099999999977</c:v>
                </c:pt>
                <c:pt idx="18">
                  <c:v>2.21421</c:v>
                </c:pt>
                <c:pt idx="19">
                  <c:v>2.3142099999999881</c:v>
                </c:pt>
                <c:pt idx="20">
                  <c:v>2.4142099999999904</c:v>
                </c:pt>
                <c:pt idx="21">
                  <c:v>2.5142099999999967</c:v>
                </c:pt>
                <c:pt idx="22">
                  <c:v>2.6008200000000001</c:v>
                </c:pt>
                <c:pt idx="23">
                  <c:v>2.6874199999999999</c:v>
                </c:pt>
                <c:pt idx="24">
                  <c:v>2.7740200000000002</c:v>
                </c:pt>
                <c:pt idx="25">
                  <c:v>2.8606199999999977</c:v>
                </c:pt>
                <c:pt idx="26">
                  <c:v>2.9472299999999998</c:v>
                </c:pt>
                <c:pt idx="27">
                  <c:v>3.03383</c:v>
                </c:pt>
                <c:pt idx="28">
                  <c:v>3.1204299999999998</c:v>
                </c:pt>
                <c:pt idx="29">
                  <c:v>3.2070300000000111</c:v>
                </c:pt>
                <c:pt idx="30">
                  <c:v>3.2936399999999999</c:v>
                </c:pt>
              </c:numCache>
            </c:numRef>
          </c:xVal>
          <c:yVal>
            <c:numRef>
              <c:f>'comp. btw direct and dfpt'!$T$1:$T$31</c:f>
              <c:numCache>
                <c:formatCode>General</c:formatCode>
                <c:ptCount val="31"/>
                <c:pt idx="0">
                  <c:v>15.24604748273636</c:v>
                </c:pt>
                <c:pt idx="1">
                  <c:v>15.167489866518048</c:v>
                </c:pt>
                <c:pt idx="2">
                  <c:v>14.951192604552602</c:v>
                </c:pt>
                <c:pt idx="3">
                  <c:v>14.6454732476184</c:v>
                </c:pt>
                <c:pt idx="4">
                  <c:v>14.464809317448676</c:v>
                </c:pt>
                <c:pt idx="5">
                  <c:v>14.436598846962626</c:v>
                </c:pt>
                <c:pt idx="6">
                  <c:v>14.3917109219268</c:v>
                </c:pt>
                <c:pt idx="7">
                  <c:v>14.2534016705058</c:v>
                </c:pt>
                <c:pt idx="8">
                  <c:v>14.019500595289282</c:v>
                </c:pt>
                <c:pt idx="9">
                  <c:v>13.737287965143601</c:v>
                </c:pt>
                <c:pt idx="10">
                  <c:v>13.573091634801624</c:v>
                </c:pt>
                <c:pt idx="11">
                  <c:v>13.561432706032226</c:v>
                </c:pt>
                <c:pt idx="12">
                  <c:v>13.547480364943802</c:v>
                </c:pt>
                <c:pt idx="13">
                  <c:v>13.845060356589048</c:v>
                </c:pt>
                <c:pt idx="14">
                  <c:v>14.242920926104198</c:v>
                </c:pt>
                <c:pt idx="15">
                  <c:v>14.5802533979454</c:v>
                </c:pt>
                <c:pt idx="16">
                  <c:v>14.8517814248166</c:v>
                </c:pt>
                <c:pt idx="17">
                  <c:v>15.048202446683998</c:v>
                </c:pt>
                <c:pt idx="18">
                  <c:v>15.169372563166799</c:v>
                </c:pt>
                <c:pt idx="19">
                  <c:v>15.229058244028202</c:v>
                </c:pt>
                <c:pt idx="20">
                  <c:v>15.24604748273636</c:v>
                </c:pt>
                <c:pt idx="21">
                  <c:v>15.212404772875226</c:v>
                </c:pt>
                <c:pt idx="22">
                  <c:v>15.112939630496404</c:v>
                </c:pt>
                <c:pt idx="23">
                  <c:v>14.970043554437424</c:v>
                </c:pt>
                <c:pt idx="24">
                  <c:v>14.810413063261224</c:v>
                </c:pt>
                <c:pt idx="25">
                  <c:v>14.664869819780424</c:v>
                </c:pt>
                <c:pt idx="26">
                  <c:v>14.557541121175801</c:v>
                </c:pt>
                <c:pt idx="27">
                  <c:v>14.497282836715804</c:v>
                </c:pt>
                <c:pt idx="28">
                  <c:v>14.475856669599665</c:v>
                </c:pt>
                <c:pt idx="29">
                  <c:v>14.474819387688004</c:v>
                </c:pt>
                <c:pt idx="30">
                  <c:v>14.476795019999456</c:v>
                </c:pt>
              </c:numCache>
            </c:numRef>
          </c:yVal>
          <c:smooth val="1"/>
        </c:ser>
        <c:ser>
          <c:idx val="6"/>
          <c:order val="6"/>
          <c:spPr>
            <a:ln w="28575">
              <a:noFill/>
            </a:ln>
          </c:spPr>
          <c:marker>
            <c:symbol val="square"/>
            <c:size val="5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'comp. btw direct and dfpt'!$A:$A</c:f>
              <c:numCache>
                <c:formatCode>0.00E+00</c:formatCode>
                <c:ptCount val="65536"/>
                <c:pt idx="0">
                  <c:v>0.13647999999999999</c:v>
                </c:pt>
                <c:pt idx="1">
                  <c:v>0.13647999999999999</c:v>
                </c:pt>
                <c:pt idx="2">
                  <c:v>0.28346000000000032</c:v>
                </c:pt>
                <c:pt idx="3">
                  <c:v>0.28346000000000032</c:v>
                </c:pt>
                <c:pt idx="4">
                  <c:v>0.42519000000000001</c:v>
                </c:pt>
                <c:pt idx="5">
                  <c:v>0.57216999999999996</c:v>
                </c:pt>
                <c:pt idx="6">
                  <c:v>0.70340000000000003</c:v>
                </c:pt>
                <c:pt idx="7">
                  <c:v>0.85038000000000002</c:v>
                </c:pt>
                <c:pt idx="8">
                  <c:v>0.99210999999999949</c:v>
                </c:pt>
                <c:pt idx="9" formatCode="General">
                  <c:v>1.1286</c:v>
                </c:pt>
                <c:pt idx="10" formatCode="General">
                  <c:v>1.2755999999999938</c:v>
                </c:pt>
                <c:pt idx="11" formatCode="General">
                  <c:v>1.4172999999999916</c:v>
                </c:pt>
                <c:pt idx="12" formatCode="General">
                  <c:v>1.5169999999999946</c:v>
                </c:pt>
                <c:pt idx="13" formatCode="General">
                  <c:v>1.6168</c:v>
                </c:pt>
                <c:pt idx="14" formatCode="General">
                  <c:v>1.7164999999999948</c:v>
                </c:pt>
                <c:pt idx="15" formatCode="General">
                  <c:v>1.8162</c:v>
                </c:pt>
                <c:pt idx="16" formatCode="General">
                  <c:v>1.9211999999999998</c:v>
                </c:pt>
                <c:pt idx="17" formatCode="General">
                  <c:v>2.0156999999999967</c:v>
                </c:pt>
                <c:pt idx="18" formatCode="General">
                  <c:v>2.1154999999999977</c:v>
                </c:pt>
                <c:pt idx="19" formatCode="General">
                  <c:v>2.2151999999999998</c:v>
                </c:pt>
                <c:pt idx="20" formatCode="General">
                  <c:v>2.3201999999999998</c:v>
                </c:pt>
                <c:pt idx="21" formatCode="General">
                  <c:v>2.5878999999999999</c:v>
                </c:pt>
                <c:pt idx="22" formatCode="General">
                  <c:v>2.7610999999999999</c:v>
                </c:pt>
                <c:pt idx="23" formatCode="General">
                  <c:v>2.9342999999999977</c:v>
                </c:pt>
                <c:pt idx="24" formatCode="General">
                  <c:v>3.1076000000000001</c:v>
                </c:pt>
                <c:pt idx="25" formatCode="General">
                  <c:v>3.2808000000000002</c:v>
                </c:pt>
                <c:pt idx="26">
                  <c:v>0.42519000000000001</c:v>
                </c:pt>
                <c:pt idx="27">
                  <c:v>0.56167000000000278</c:v>
                </c:pt>
                <c:pt idx="28">
                  <c:v>0.70865000000000278</c:v>
                </c:pt>
                <c:pt idx="29">
                  <c:v>0.84513000000000005</c:v>
                </c:pt>
                <c:pt idx="30">
                  <c:v>0.99210999999999949</c:v>
                </c:pt>
                <c:pt idx="31" formatCode="General">
                  <c:v>1.1286</c:v>
                </c:pt>
                <c:pt idx="32" formatCode="General">
                  <c:v>1.2703</c:v>
                </c:pt>
                <c:pt idx="33">
                  <c:v>0.28346000000000032</c:v>
                </c:pt>
                <c:pt idx="34">
                  <c:v>0.56691999999999998</c:v>
                </c:pt>
                <c:pt idx="35">
                  <c:v>0.70340000000000003</c:v>
                </c:pt>
                <c:pt idx="36" formatCode="General">
                  <c:v>1.0655999999999943</c:v>
                </c:pt>
                <c:pt idx="37" formatCode="General">
                  <c:v>1.0604</c:v>
                </c:pt>
                <c:pt idx="38">
                  <c:v>0.70340000000000003</c:v>
                </c:pt>
                <c:pt idx="39">
                  <c:v>0.56691999999999998</c:v>
                </c:pt>
                <c:pt idx="40">
                  <c:v>0.28346000000000032</c:v>
                </c:pt>
                <c:pt idx="41">
                  <c:v>15.448</c:v>
                </c:pt>
                <c:pt idx="42">
                  <c:v>0.56691999999999998</c:v>
                </c:pt>
                <c:pt idx="43">
                  <c:v>0.70340000000000003</c:v>
                </c:pt>
                <c:pt idx="44">
                  <c:v>0.70340000000000003</c:v>
                </c:pt>
                <c:pt idx="45">
                  <c:v>0.99210999999999949</c:v>
                </c:pt>
                <c:pt idx="46" formatCode="General">
                  <c:v>1.0604</c:v>
                </c:pt>
                <c:pt idx="47" formatCode="General">
                  <c:v>1.1286</c:v>
                </c:pt>
                <c:pt idx="48" formatCode="General">
                  <c:v>1.2020999999999951</c:v>
                </c:pt>
                <c:pt idx="49" formatCode="General">
                  <c:v>1.2755999999999938</c:v>
                </c:pt>
                <c:pt idx="50" formatCode="General">
                  <c:v>1.4172999999999916</c:v>
                </c:pt>
                <c:pt idx="51" formatCode="General">
                  <c:v>1.2020999999999951</c:v>
                </c:pt>
                <c:pt idx="52" formatCode="General">
                  <c:v>1.4172999999999916</c:v>
                </c:pt>
                <c:pt idx="53" formatCode="General">
                  <c:v>1.6168</c:v>
                </c:pt>
                <c:pt idx="54" formatCode="General">
                  <c:v>1.8162</c:v>
                </c:pt>
                <c:pt idx="55" formatCode="General">
                  <c:v>2.0156999999999967</c:v>
                </c:pt>
                <c:pt idx="56" formatCode="General">
                  <c:v>2.2204000000000002</c:v>
                </c:pt>
                <c:pt idx="57" formatCode="General">
                  <c:v>1.6168</c:v>
                </c:pt>
                <c:pt idx="58" formatCode="General">
                  <c:v>1.6168</c:v>
                </c:pt>
                <c:pt idx="59" formatCode="General">
                  <c:v>1.8162</c:v>
                </c:pt>
                <c:pt idx="60" formatCode="General">
                  <c:v>1.8162</c:v>
                </c:pt>
                <c:pt idx="61" formatCode="General">
                  <c:v>2.0156999999999967</c:v>
                </c:pt>
                <c:pt idx="62" formatCode="General">
                  <c:v>2.0156999999999967</c:v>
                </c:pt>
                <c:pt idx="63" formatCode="General">
                  <c:v>2.2151999999999998</c:v>
                </c:pt>
                <c:pt idx="64" formatCode="General">
                  <c:v>2.2151999999999998</c:v>
                </c:pt>
                <c:pt idx="65" formatCode="General">
                  <c:v>2.4146999999999967</c:v>
                </c:pt>
                <c:pt idx="66" formatCode="General">
                  <c:v>2.5878999999999999</c:v>
                </c:pt>
                <c:pt idx="67" formatCode="General">
                  <c:v>2.7610999999999999</c:v>
                </c:pt>
                <c:pt idx="68" formatCode="General">
                  <c:v>2.9342999999999977</c:v>
                </c:pt>
                <c:pt idx="69" formatCode="General">
                  <c:v>3.1076000000000001</c:v>
                </c:pt>
                <c:pt idx="70" formatCode="General">
                  <c:v>3.2808000000000002</c:v>
                </c:pt>
                <c:pt idx="71" formatCode="General">
                  <c:v>3.2808000000000002</c:v>
                </c:pt>
                <c:pt idx="72" formatCode="General">
                  <c:v>3.1076000000000001</c:v>
                </c:pt>
                <c:pt idx="73" formatCode="General">
                  <c:v>2.9342999999999977</c:v>
                </c:pt>
                <c:pt idx="74" formatCode="General">
                  <c:v>2.7610999999999999</c:v>
                </c:pt>
                <c:pt idx="75" formatCode="General">
                  <c:v>2.5878999999999999</c:v>
                </c:pt>
                <c:pt idx="76" formatCode="General">
                  <c:v>2.7610999999999999</c:v>
                </c:pt>
                <c:pt idx="77" formatCode="General">
                  <c:v>2.9395999999999987</c:v>
                </c:pt>
                <c:pt idx="78" formatCode="General">
                  <c:v>3.1076000000000001</c:v>
                </c:pt>
                <c:pt idx="79" formatCode="General">
                  <c:v>3.286</c:v>
                </c:pt>
              </c:numCache>
            </c:numRef>
          </c:xVal>
          <c:yVal>
            <c:numRef>
              <c:f>'comp. btw direct and dfpt'!$B:$B</c:f>
              <c:numCache>
                <c:formatCode>General</c:formatCode>
                <c:ptCount val="65536"/>
                <c:pt idx="0">
                  <c:v>1.2290999999999941</c:v>
                </c:pt>
                <c:pt idx="1">
                  <c:v>1.61</c:v>
                </c:pt>
                <c:pt idx="2">
                  <c:v>2.2890999999999999</c:v>
                </c:pt>
                <c:pt idx="3">
                  <c:v>2.9662999999999977</c:v>
                </c:pt>
                <c:pt idx="4">
                  <c:v>3.1374</c:v>
                </c:pt>
                <c:pt idx="5">
                  <c:v>3.8164999999999862</c:v>
                </c:pt>
                <c:pt idx="6">
                  <c:v>4.2837000000000014</c:v>
                </c:pt>
                <c:pt idx="7">
                  <c:v>4.4972000000000003</c:v>
                </c:pt>
                <c:pt idx="8">
                  <c:v>4.5414000000000003</c:v>
                </c:pt>
                <c:pt idx="9">
                  <c:v>4.5854999999999997</c:v>
                </c:pt>
                <c:pt idx="10">
                  <c:v>4.5026999999999999</c:v>
                </c:pt>
                <c:pt idx="11">
                  <c:v>4.5045999999999955</c:v>
                </c:pt>
                <c:pt idx="12">
                  <c:v>4.5057999999999998</c:v>
                </c:pt>
                <c:pt idx="13">
                  <c:v>4.4647999999999985</c:v>
                </c:pt>
                <c:pt idx="14">
                  <c:v>4.3814000000000002</c:v>
                </c:pt>
                <c:pt idx="15">
                  <c:v>4.2134</c:v>
                </c:pt>
                <c:pt idx="16">
                  <c:v>3.9184999999999977</c:v>
                </c:pt>
                <c:pt idx="17">
                  <c:v>3.4964999999999904</c:v>
                </c:pt>
                <c:pt idx="18">
                  <c:v>2.7783000000000002</c:v>
                </c:pt>
                <c:pt idx="19">
                  <c:v>1.9753999999999998</c:v>
                </c:pt>
                <c:pt idx="20">
                  <c:v>1.0880000000000001</c:v>
                </c:pt>
                <c:pt idx="21">
                  <c:v>1.5146999999999951</c:v>
                </c:pt>
                <c:pt idx="22">
                  <c:v>2.6597</c:v>
                </c:pt>
                <c:pt idx="23">
                  <c:v>3.1698</c:v>
                </c:pt>
                <c:pt idx="24">
                  <c:v>3.3835999999999999</c:v>
                </c:pt>
                <c:pt idx="25">
                  <c:v>3.4281999999999999</c:v>
                </c:pt>
                <c:pt idx="26">
                  <c:v>4.1532</c:v>
                </c:pt>
                <c:pt idx="27">
                  <c:v>5.2130000000000001</c:v>
                </c:pt>
                <c:pt idx="28">
                  <c:v>6.0613999999999999</c:v>
                </c:pt>
                <c:pt idx="29">
                  <c:v>6.6556999999999995</c:v>
                </c:pt>
                <c:pt idx="30">
                  <c:v>6.7422000000000004</c:v>
                </c:pt>
                <c:pt idx="31">
                  <c:v>6.2784000000000004</c:v>
                </c:pt>
                <c:pt idx="32">
                  <c:v>5.1374999999999975</c:v>
                </c:pt>
                <c:pt idx="33">
                  <c:v>4.5321999999999996</c:v>
                </c:pt>
                <c:pt idx="34">
                  <c:v>7.6254999999999855</c:v>
                </c:pt>
                <c:pt idx="35">
                  <c:v>8.5584000000000007</c:v>
                </c:pt>
                <c:pt idx="36" formatCode="0.00E+00">
                  <c:v>10.806000000000004</c:v>
                </c:pt>
                <c:pt idx="37" formatCode="0.00E+00">
                  <c:v>11.102</c:v>
                </c:pt>
                <c:pt idx="38" formatCode="0.00E+00">
                  <c:v>12.833</c:v>
                </c:pt>
                <c:pt idx="39" formatCode="0.00E+00">
                  <c:v>13.805000000000026</c:v>
                </c:pt>
                <c:pt idx="40" formatCode="0.00E+00">
                  <c:v>15.028</c:v>
                </c:pt>
                <c:pt idx="42" formatCode="0.00E+00">
                  <c:v>14.609</c:v>
                </c:pt>
                <c:pt idx="43" formatCode="0.00E+00">
                  <c:v>14.314</c:v>
                </c:pt>
                <c:pt idx="44" formatCode="0.00E+00">
                  <c:v>14.526</c:v>
                </c:pt>
                <c:pt idx="45" formatCode="0.00E+00">
                  <c:v>14.572000000000006</c:v>
                </c:pt>
                <c:pt idx="46" formatCode="0.00E+00">
                  <c:v>14.404</c:v>
                </c:pt>
                <c:pt idx="47" formatCode="0.00E+00">
                  <c:v>14.362000000000045</c:v>
                </c:pt>
                <c:pt idx="48" formatCode="0.00E+00">
                  <c:v>14.194000000000001</c:v>
                </c:pt>
                <c:pt idx="49" formatCode="0.00E+00">
                  <c:v>14.11</c:v>
                </c:pt>
                <c:pt idx="50" formatCode="0.00E+00">
                  <c:v>13.816000000000004</c:v>
                </c:pt>
                <c:pt idx="51" formatCode="0.00E+00">
                  <c:v>11.612</c:v>
                </c:pt>
                <c:pt idx="52" formatCode="0.00E+00">
                  <c:v>12.292</c:v>
                </c:pt>
                <c:pt idx="53" formatCode="0.00E+00">
                  <c:v>10.517000000000001</c:v>
                </c:pt>
                <c:pt idx="54">
                  <c:v>8.4881000000000011</c:v>
                </c:pt>
                <c:pt idx="55">
                  <c:v>6.0358999999999998</c:v>
                </c:pt>
                <c:pt idx="56">
                  <c:v>3.2029000000000001</c:v>
                </c:pt>
                <c:pt idx="57" formatCode="0.00E+00">
                  <c:v>13.522</c:v>
                </c:pt>
                <c:pt idx="58" formatCode="0.00E+00">
                  <c:v>13.776</c:v>
                </c:pt>
                <c:pt idx="59" formatCode="0.00E+00">
                  <c:v>13.99</c:v>
                </c:pt>
                <c:pt idx="60" formatCode="0.00E+00">
                  <c:v>14.498000000000001</c:v>
                </c:pt>
                <c:pt idx="61" formatCode="0.00E+00">
                  <c:v>14.543000000000001</c:v>
                </c:pt>
                <c:pt idx="62" formatCode="0.00E+00">
                  <c:v>15.008000000000001</c:v>
                </c:pt>
                <c:pt idx="63" formatCode="0.00E+00">
                  <c:v>15.223000000000001</c:v>
                </c:pt>
                <c:pt idx="64" formatCode="0.00E+00">
                  <c:v>15.434000000000001</c:v>
                </c:pt>
                <c:pt idx="65" formatCode="0.00E+00">
                  <c:v>15.437000000000001</c:v>
                </c:pt>
                <c:pt idx="66">
                  <c:v>2.9959999999999987</c:v>
                </c:pt>
                <c:pt idx="67">
                  <c:v>5.6222999999999965</c:v>
                </c:pt>
                <c:pt idx="68">
                  <c:v>8.0370000000000008</c:v>
                </c:pt>
                <c:pt idx="69" formatCode="0.00E+00">
                  <c:v>10.113</c:v>
                </c:pt>
                <c:pt idx="70" formatCode="0.00E+00">
                  <c:v>11.3</c:v>
                </c:pt>
                <c:pt idx="71" formatCode="0.00E+00">
                  <c:v>12.528</c:v>
                </c:pt>
                <c:pt idx="72" formatCode="0.00E+00">
                  <c:v>13.244999999999999</c:v>
                </c:pt>
                <c:pt idx="73" formatCode="0.00E+00">
                  <c:v>14.089</c:v>
                </c:pt>
                <c:pt idx="74" formatCode="0.00E+00">
                  <c:v>14.722</c:v>
                </c:pt>
                <c:pt idx="75" formatCode="0.00E+00">
                  <c:v>15.312000000000006</c:v>
                </c:pt>
                <c:pt idx="76" formatCode="0.00E+00">
                  <c:v>15.018000000000001</c:v>
                </c:pt>
                <c:pt idx="77" formatCode="0.00E+00">
                  <c:v>14.724</c:v>
                </c:pt>
                <c:pt idx="78" formatCode="0.00E+00">
                  <c:v>14.684000000000001</c:v>
                </c:pt>
                <c:pt idx="79" formatCode="0.00E+00">
                  <c:v>14.602</c:v>
                </c:pt>
              </c:numCache>
            </c:numRef>
          </c:yVal>
          <c:smooth val="1"/>
        </c:ser>
        <c:ser>
          <c:idx val="7"/>
          <c:order val="7"/>
          <c:spPr>
            <a:ln w="12700">
              <a:solidFill>
                <a:srgbClr val="000000"/>
              </a:solidFill>
              <a:prstDash val="dash"/>
            </a:ln>
          </c:spPr>
          <c:marker>
            <c:symbol val="none"/>
          </c:marker>
          <c:xVal>
            <c:numRef>
              <c:f>'comp. btw direct and dfpt'!$Z$50:$Z$51</c:f>
              <c:numCache>
                <c:formatCode>General</c:formatCode>
                <c:ptCount val="2"/>
                <c:pt idx="0">
                  <c:v>1.4139999999999897</c:v>
                </c:pt>
                <c:pt idx="1">
                  <c:v>1.4139999999999897</c:v>
                </c:pt>
              </c:numCache>
            </c:numRef>
          </c:xVal>
          <c:yVal>
            <c:numRef>
              <c:f>'comp. btw direct and dfpt'!$AA$50:$AA$51</c:f>
              <c:numCache>
                <c:formatCode>General</c:formatCode>
                <c:ptCount val="2"/>
                <c:pt idx="0">
                  <c:v>0</c:v>
                </c:pt>
                <c:pt idx="1">
                  <c:v>16</c:v>
                </c:pt>
              </c:numCache>
            </c:numRef>
          </c:yVal>
          <c:smooth val="1"/>
        </c:ser>
        <c:ser>
          <c:idx val="8"/>
          <c:order val="8"/>
          <c:spPr>
            <a:ln w="12700">
              <a:solidFill>
                <a:srgbClr val="000000"/>
              </a:solidFill>
              <a:prstDash val="dash"/>
            </a:ln>
          </c:spPr>
          <c:marker>
            <c:symbol val="none"/>
          </c:marker>
          <c:xVal>
            <c:numRef>
              <c:f>'comp. btw direct and dfpt'!$Z$53:$Z$54</c:f>
              <c:numCache>
                <c:formatCode>General</c:formatCode>
                <c:ptCount val="2"/>
                <c:pt idx="0">
                  <c:v>2.4139999999999997</c:v>
                </c:pt>
                <c:pt idx="1">
                  <c:v>2.4139999999999997</c:v>
                </c:pt>
              </c:numCache>
            </c:numRef>
          </c:xVal>
          <c:yVal>
            <c:numRef>
              <c:f>'comp. btw direct and dfpt'!$AA$53:$AA$54</c:f>
              <c:numCache>
                <c:formatCode>General</c:formatCode>
                <c:ptCount val="2"/>
                <c:pt idx="0">
                  <c:v>0</c:v>
                </c:pt>
                <c:pt idx="1">
                  <c:v>16</c:v>
                </c:pt>
              </c:numCache>
            </c:numRef>
          </c:yVal>
          <c:smooth val="1"/>
        </c:ser>
        <c:ser>
          <c:idx val="9"/>
          <c:order val="9"/>
          <c:spPr>
            <a:ln w="12700">
              <a:solidFill>
                <a:srgbClr val="000000"/>
              </a:solidFill>
              <a:prstDash val="dash"/>
            </a:ln>
          </c:spPr>
          <c:marker>
            <c:symbol val="none"/>
          </c:marker>
          <c:xVal>
            <c:numRef>
              <c:f>'comp. btw direct and dfpt'!$Z$47:$Z$48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'comp. btw direct and dfpt'!$AA$47:$AA$48</c:f>
              <c:numCache>
                <c:formatCode>General</c:formatCode>
                <c:ptCount val="2"/>
                <c:pt idx="0">
                  <c:v>0</c:v>
                </c:pt>
                <c:pt idx="1">
                  <c:v>16</c:v>
                </c:pt>
              </c:numCache>
            </c:numRef>
          </c:yVal>
          <c:smooth val="1"/>
        </c:ser>
        <c:axId val="53619712"/>
        <c:axId val="53633792"/>
      </c:scatterChart>
      <c:valAx>
        <c:axId val="53619712"/>
        <c:scaling>
          <c:orientation val="minMax"/>
          <c:max val="3.29"/>
          <c:min val="0"/>
        </c:scaling>
        <c:axPos val="b"/>
        <c:numFmt formatCode="General" sourceLinked="1"/>
        <c:maj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3633792"/>
        <c:crosses val="autoZero"/>
        <c:crossBetween val="midCat"/>
        <c:majorUnit val="0.5"/>
      </c:valAx>
      <c:valAx>
        <c:axId val="53633792"/>
        <c:scaling>
          <c:orientation val="minMax"/>
          <c:max val="16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Frequency, THz</a:t>
                </a:r>
              </a:p>
            </c:rich>
          </c:tx>
          <c:layout/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3619712"/>
        <c:crosses val="autoZero"/>
        <c:crossBetween val="midCat"/>
        <c:majorUnit val="4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 pitchFamily="18" charset="0"/>
          <a:ea typeface="Arial"/>
          <a:cs typeface="Times New Roman" pitchFamily="18" charset="0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2D4D0162-3459-44EB-B05C-D0A4BF318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6FD97CBD-4349-4AD6-A560-9EAAF76BB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DE29B-E750-425C-B0D4-4945BA5FFC5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305300" cy="230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376613"/>
            <a:ext cx="4305300" cy="2309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Freeform 4"/>
          <p:cNvSpPr>
            <a:spLocks/>
          </p:cNvSpPr>
          <p:nvPr userDrawn="1"/>
        </p:nvSpPr>
        <p:spPr bwMode="auto">
          <a:xfrm>
            <a:off x="152400" y="152400"/>
            <a:ext cx="8763000" cy="6096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328" y="0"/>
              </a:cxn>
            </a:cxnLst>
            <a:rect l="0" t="0" r="r" b="b"/>
            <a:pathLst>
              <a:path w="5328" h="432">
                <a:moveTo>
                  <a:pt x="0" y="432"/>
                </a:moveTo>
                <a:lnTo>
                  <a:pt x="0" y="0"/>
                </a:lnTo>
                <a:lnTo>
                  <a:pt x="5328" y="0"/>
                </a:lnTo>
              </a:path>
            </a:pathLst>
          </a:custGeom>
          <a:noFill/>
          <a:ln w="28575" cmpd="sng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 descr="hm_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88138" y="5988050"/>
            <a:ext cx="2314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4" name="Group 6"/>
          <p:cNvGrpSpPr>
            <a:grpSpLocks/>
          </p:cNvGrpSpPr>
          <p:nvPr userDrawn="1"/>
        </p:nvGrpSpPr>
        <p:grpSpPr bwMode="auto">
          <a:xfrm>
            <a:off x="144463" y="5399088"/>
            <a:ext cx="8861425" cy="592137"/>
            <a:chOff x="91" y="3387"/>
            <a:chExt cx="5582" cy="373"/>
          </a:xfrm>
        </p:grpSpPr>
        <p:sp>
          <p:nvSpPr>
            <p:cNvPr id="24583" name="Line 7"/>
            <p:cNvSpPr>
              <a:spLocks noChangeShapeType="1"/>
            </p:cNvSpPr>
            <p:nvPr userDrawn="1"/>
          </p:nvSpPr>
          <p:spPr bwMode="auto">
            <a:xfrm>
              <a:off x="91" y="3760"/>
              <a:ext cx="558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 userDrawn="1"/>
          </p:nvSpPr>
          <p:spPr bwMode="auto">
            <a:xfrm flipV="1">
              <a:off x="5666" y="3387"/>
              <a:ext cx="0" cy="37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chart" Target="../charts/chart1.xml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5575" y="1968915"/>
            <a:ext cx="8755063" cy="3111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ea typeface="宋体" charset="-122"/>
              </a:rPr>
              <a:t>Comparison of Spectral Energy Methods</a:t>
            </a:r>
            <a:br>
              <a:rPr lang="en-US" altLang="zh-CN" sz="3200" dirty="0" smtClean="0">
                <a:ea typeface="宋体" charset="-122"/>
              </a:rPr>
            </a:br>
            <a:r>
              <a:rPr lang="en-US" altLang="zh-CN" sz="3200" dirty="0" smtClean="0">
                <a:ea typeface="宋体" charset="-122"/>
              </a:rPr>
              <a:t> for Predicting Phonon Properties</a:t>
            </a: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Jason Larkin, Alex Massicotte, Joe Turney, and Alan McGaughey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Department of Mechanical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Carnegie Mellon University, Pittsburgh PA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Cristina Amon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Department of Mechanical &amp; Industrial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University of Toronto, Toronto 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ASME 2012 3</a:t>
            </a:r>
            <a:r>
              <a:rPr lang="en-US" altLang="zh-CN" baseline="30000" dirty="0" smtClean="0">
                <a:ea typeface="宋体" charset="-122"/>
              </a:rPr>
              <a:t>rd</a:t>
            </a:r>
            <a:r>
              <a:rPr lang="en-US" altLang="zh-CN" dirty="0" smtClean="0">
                <a:ea typeface="宋体" charset="-122"/>
              </a:rPr>
              <a:t> MNHMT Conference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Atlanta GA, March 6, 2012</a:t>
            </a:r>
            <a:endParaRPr lang="en-US" dirty="0" smtClean="0">
              <a:ea typeface="宋体" charset="-122"/>
            </a:endParaRPr>
          </a:p>
        </p:txBody>
      </p:sp>
      <p:pic>
        <p:nvPicPr>
          <p:cNvPr id="4" name="Picture 5" descr="phon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488" y="202980"/>
            <a:ext cx="5772672" cy="1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10" y="1047889"/>
            <a:ext cx="9003843" cy="230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5321862" y="202980"/>
          <a:ext cx="3822138" cy="818388"/>
        </p:xfrm>
        <a:graphic>
          <a:graphicData uri="http://schemas.openxmlformats.org/presentationml/2006/ole">
            <p:oleObj spid="_x0000_s55299" name="Equation" r:id="rId4" imgW="2133360" imgH="457200" progId="Equation.3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505810"/>
            <a:ext cx="9144000" cy="226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Normal mode decomposition </a:t>
            </a:r>
            <a:r>
              <a:rPr lang="en-US" sz="2400" kern="0" dirty="0" smtClean="0">
                <a:latin typeface="+mn-lt"/>
                <a:cs typeface="+mn-cs"/>
              </a:rPr>
              <a:t>&amp;</a:t>
            </a:r>
            <a:r>
              <a:rPr lang="en-US" sz="2400" kern="0" noProof="0" dirty="0" smtClean="0">
                <a:latin typeface="+mn-lt"/>
                <a:cs typeface="+mn-cs"/>
              </a:rPr>
              <a:t> </a:t>
            </a:r>
            <a:r>
              <a:rPr lang="en-US" sz="2400" kern="0" noProof="0" dirty="0" smtClean="0">
                <a:latin typeface="+mn-lt"/>
                <a:cs typeface="+mn-cs"/>
              </a:rPr>
              <a:t>Green-Kubo agree at all temperatures.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“Spectral Energy Density” shows deviations at 5 &amp; 20 K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+mn-lt"/>
                <a:cs typeface="+mn-cs"/>
              </a:rPr>
              <a:t>Similar for Si at 500 K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noProof="0" dirty="0" smtClean="0">
                <a:latin typeface="+mn-lt"/>
                <a:cs typeface="+mn-cs"/>
              </a:rPr>
              <a:t>40 K agreement is by coincidence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Recommendations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3638"/>
            <a:ext cx="8763000" cy="334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Normal mode decomposition technique is formally correct and makes predictions consistent with other methods.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“Spectral </a:t>
            </a:r>
            <a:r>
              <a:rPr lang="en-US" sz="2400" dirty="0" smtClean="0"/>
              <a:t>energy density” does not capture all the spectral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predict phonon dispersion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 recommended for lifetimes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231775" y="4465935"/>
            <a:ext cx="8756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Acknowledgements</a:t>
            </a:r>
            <a:r>
              <a:rPr lang="en-US" sz="2400" dirty="0" smtClean="0">
                <a:latin typeface="Times New Roman" pitchFamily="18" charset="0"/>
              </a:rPr>
              <a:t>: John Thomas, Jun Shiomi, Xiulin Ruan, Bo Qiu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Support: </a:t>
            </a:r>
            <a:r>
              <a:rPr lang="en-US" sz="2400" b="1" dirty="0" smtClean="0">
                <a:latin typeface="Times New Roman" pitchFamily="18" charset="0"/>
              </a:rPr>
              <a:t>AFOSR FA95501010098</a:t>
            </a:r>
            <a:endParaRPr 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 Formula for Thermal Conductivity</a:t>
            </a:r>
            <a:endParaRPr lang="en-US" dirty="0"/>
          </a:p>
        </p:txBody>
      </p:sp>
      <p:graphicFrame>
        <p:nvGraphicFramePr>
          <p:cNvPr id="284674" name="Content Placeholder 3"/>
          <p:cNvGraphicFramePr>
            <a:graphicFrameLocks noChangeAspect="1"/>
          </p:cNvGraphicFramePr>
          <p:nvPr/>
        </p:nvGraphicFramePr>
        <p:xfrm>
          <a:off x="1017588" y="1700775"/>
          <a:ext cx="6611937" cy="1651000"/>
        </p:xfrm>
        <a:graphic>
          <a:graphicData uri="http://schemas.openxmlformats.org/presentationml/2006/ole">
            <p:oleObj spid="_x0000_s34818" name="Equation" r:id="rId3" imgW="1879560" imgH="469800" progId="Equation.3">
              <p:embed/>
            </p:oleObj>
          </a:graphicData>
        </a:graphic>
      </p:graphicFrame>
      <p:graphicFrame>
        <p:nvGraphicFramePr>
          <p:cNvPr id="284675" name="Content Placeholder 3"/>
          <p:cNvGraphicFramePr>
            <a:graphicFrameLocks noChangeAspect="1"/>
          </p:cNvGraphicFramePr>
          <p:nvPr/>
        </p:nvGraphicFramePr>
        <p:xfrm>
          <a:off x="1446213" y="4164013"/>
          <a:ext cx="5795962" cy="1416050"/>
        </p:xfrm>
        <a:graphic>
          <a:graphicData uri="http://schemas.openxmlformats.org/presentationml/2006/ole">
            <p:oleObj spid="_x0000_s34819" name="Equation" r:id="rId4" imgW="2743200" imgH="6858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1422790" y="5080415"/>
            <a:ext cx="5837560" cy="57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7020" y="87765"/>
            <a:ext cx="8763000" cy="609600"/>
          </a:xfrm>
        </p:spPr>
        <p:txBody>
          <a:bodyPr/>
          <a:lstStyle/>
          <a:p>
            <a:r>
              <a:rPr lang="en-US" dirty="0" smtClean="0"/>
              <a:t>Heat Capacity and Group Velocity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740650"/>
            <a:ext cx="8763000" cy="5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Harmonic lattice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dynamics calculations give phonon frequencies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266200" y="1124700"/>
          <a:ext cx="4610100" cy="1911350"/>
        </p:xfrm>
        <a:graphic>
          <a:graphicData uri="http://schemas.openxmlformats.org/presentationml/2006/ole">
            <p:oleObj spid="_x0000_s59394" name="Equation" r:id="rId3" imgW="2082600" imgH="86328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80310" y="4081885"/>
            <a:ext cx="3569860" cy="88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velocity is slope of phonon dispersion curve.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830" y="3006545"/>
            <a:ext cx="5065059" cy="2895398"/>
            <a:chOff x="3842305" y="3006545"/>
            <a:chExt cx="5065059" cy="2895398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3842305" y="3006545"/>
            <a:ext cx="5065059" cy="28121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4650000" y="5606668"/>
            <a:ext cx="268287" cy="295275"/>
          </p:xfrm>
          <a:graphic>
            <a:graphicData uri="http://schemas.openxmlformats.org/presentationml/2006/ole">
              <p:oleObj spid="_x0000_s59397" name="Equation" r:id="rId5" imgW="139680" imgH="152280" progId="Equation.3">
                <p:embed/>
              </p:oleObj>
            </a:graphicData>
          </a:graphic>
        </p:graphicFrame>
        <p:graphicFrame>
          <p:nvGraphicFramePr>
            <p:cNvPr id="59398" name="Object 6"/>
            <p:cNvGraphicFramePr>
              <a:graphicFrameLocks noChangeAspect="1"/>
            </p:cNvGraphicFramePr>
            <p:nvPr/>
          </p:nvGraphicFramePr>
          <p:xfrm>
            <a:off x="7531312" y="5606668"/>
            <a:ext cx="268288" cy="295275"/>
          </p:xfrm>
          <a:graphic>
            <a:graphicData uri="http://schemas.openxmlformats.org/presentationml/2006/ole">
              <p:oleObj spid="_x0000_s59398" name="Equation" r:id="rId6" imgW="139680" imgH="152280" progId="Equation.3">
                <p:embed/>
              </p:oleObj>
            </a:graphicData>
          </a:graphic>
        </p:graphicFrame>
        <p:graphicFrame>
          <p:nvGraphicFramePr>
            <p:cNvPr id="59399" name="Object 7"/>
            <p:cNvGraphicFramePr>
              <a:graphicFrameLocks noChangeAspect="1"/>
            </p:cNvGraphicFramePr>
            <p:nvPr/>
          </p:nvGraphicFramePr>
          <p:xfrm>
            <a:off x="6301000" y="5606668"/>
            <a:ext cx="317500" cy="295275"/>
          </p:xfrm>
          <a:graphic>
            <a:graphicData uri="http://schemas.openxmlformats.org/presentationml/2006/ole">
              <p:oleObj spid="_x0000_s59399" name="Equation" r:id="rId7" imgW="164880" imgH="152280" progId="Equation.3">
                <p:embed/>
              </p:oleObj>
            </a:graphicData>
          </a:graphic>
        </p:graphicFrame>
        <p:graphicFrame>
          <p:nvGraphicFramePr>
            <p:cNvPr id="59400" name="Object 8"/>
            <p:cNvGraphicFramePr>
              <a:graphicFrameLocks noChangeAspect="1"/>
            </p:cNvGraphicFramePr>
            <p:nvPr/>
          </p:nvGraphicFramePr>
          <p:xfrm>
            <a:off x="5791412" y="5579680"/>
            <a:ext cx="317500" cy="319088"/>
          </p:xfrm>
          <a:graphic>
            <a:graphicData uri="http://schemas.openxmlformats.org/presentationml/2006/ole">
              <p:oleObj spid="_x0000_s59400" name="Equation" r:id="rId8" imgW="164880" imgH="164880" progId="Equation.3">
                <p:embed/>
              </p:oleObj>
            </a:graphicData>
          </a:graphic>
        </p:graphicFrame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8528262" y="5579680"/>
            <a:ext cx="268288" cy="319088"/>
          </p:xfrm>
          <a:graphic>
            <a:graphicData uri="http://schemas.openxmlformats.org/presentationml/2006/ole">
              <p:oleObj spid="_x0000_s59401" name="Equation" r:id="rId9" imgW="139680" imgH="164880" progId="Equation.3">
                <p:embed/>
              </p:oleObj>
            </a:graphicData>
          </a:graphic>
        </p:graphicFrame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0685" y="6040540"/>
            <a:ext cx="4796225" cy="6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Silicon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latin typeface="+mn-lt"/>
                <a:cs typeface="+mn-cs"/>
              </a:rPr>
              <a:t>Lines: Experimental, Points: Quantum Calculations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Lifetimes are Harder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779055"/>
            <a:ext cx="8763000" cy="5184675"/>
          </a:xfrm>
        </p:spPr>
        <p:txBody>
          <a:bodyPr/>
          <a:lstStyle/>
          <a:p>
            <a:r>
              <a:rPr lang="en-US" b="1" dirty="0" err="1" smtClean="0"/>
              <a:t>Anharmonic</a:t>
            </a:r>
            <a:r>
              <a:rPr lang="en-US" b="1" dirty="0" smtClean="0"/>
              <a:t> lattice dynamics calculations</a:t>
            </a:r>
          </a:p>
          <a:p>
            <a:pPr lvl="1"/>
            <a:r>
              <a:rPr lang="en-US" dirty="0" smtClean="0"/>
              <a:t>Quantum effects naturally incorporated</a:t>
            </a:r>
          </a:p>
          <a:p>
            <a:pPr lvl="1"/>
            <a:r>
              <a:rPr lang="en-US" dirty="0" smtClean="0"/>
              <a:t>Force constants from an empirical potential or DFT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requencies </a:t>
            </a:r>
            <a:r>
              <a:rPr lang="en-US" dirty="0" smtClean="0"/>
              <a:t>and mode shapes from harmonic LD</a:t>
            </a:r>
          </a:p>
          <a:p>
            <a:pPr lvl="1"/>
            <a:r>
              <a:rPr lang="en-US" dirty="0" smtClean="0"/>
              <a:t>Capture up to three-phonon interactions (good for low temperatures)</a:t>
            </a:r>
          </a:p>
          <a:p>
            <a:pPr lvl="1"/>
            <a:r>
              <a:rPr lang="en-US" dirty="0" smtClean="0"/>
              <a:t>Complicated theoretical framework and calculations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Normal mode decomposition (MD simulation)</a:t>
            </a:r>
          </a:p>
          <a:p>
            <a:pPr lvl="1"/>
            <a:r>
              <a:rPr lang="en-US" dirty="0" smtClean="0"/>
              <a:t>Captures full </a:t>
            </a:r>
            <a:r>
              <a:rPr lang="en-US" dirty="0" err="1" smtClean="0"/>
              <a:t>anharmonicity</a:t>
            </a:r>
            <a:endParaRPr lang="en-US" dirty="0" smtClean="0"/>
          </a:p>
          <a:p>
            <a:pPr lvl="1"/>
            <a:r>
              <a:rPr lang="en-US" dirty="0" smtClean="0"/>
              <a:t>Need frequencies and mode shapes from harmonic LD</a:t>
            </a:r>
          </a:p>
          <a:p>
            <a:pPr lvl="1"/>
            <a:r>
              <a:rPr lang="en-US" dirty="0" smtClean="0"/>
              <a:t>MD simulation is classical (good for high temperatures)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“Spectral </a:t>
            </a:r>
            <a:r>
              <a:rPr lang="en-US" b="1" dirty="0" smtClean="0"/>
              <a:t>Energy </a:t>
            </a:r>
            <a:r>
              <a:rPr lang="en-US" b="1" dirty="0" smtClean="0"/>
              <a:t>Density” </a:t>
            </a:r>
            <a:r>
              <a:rPr lang="en-US" b="1" dirty="0" smtClean="0"/>
              <a:t>(MD Simulations)</a:t>
            </a:r>
          </a:p>
          <a:p>
            <a:pPr lvl="1"/>
            <a:r>
              <a:rPr lang="en-US" dirty="0" smtClean="0"/>
              <a:t>Similar to normal mode decomposition, but mode shapes not needed</a:t>
            </a:r>
          </a:p>
          <a:p>
            <a:pPr lvl="1"/>
            <a:endParaRPr 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960563" y="6040541"/>
            <a:ext cx="464690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600" dirty="0">
                <a:latin typeface="+mn-lt"/>
              </a:rPr>
              <a:t>Turney 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79</a:t>
            </a:r>
            <a:r>
              <a:rPr lang="en-US" sz="1600" dirty="0">
                <a:latin typeface="+mn-lt"/>
              </a:rPr>
              <a:t>, 064301 (2009</a:t>
            </a:r>
            <a:r>
              <a:rPr lang="en-US" sz="1600" dirty="0" smtClean="0">
                <a:latin typeface="+mn-lt"/>
              </a:rPr>
              <a:t>)</a:t>
            </a:r>
          </a:p>
          <a:p>
            <a:pPr lvl="1">
              <a:defRPr/>
            </a:pPr>
            <a:r>
              <a:rPr lang="en-US" sz="1600" dirty="0" smtClean="0">
                <a:latin typeface="+mn-lt"/>
              </a:rPr>
              <a:t>Thomas et al.,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81</a:t>
            </a:r>
            <a:r>
              <a:rPr lang="en-US" sz="1600" dirty="0" smtClean="0">
                <a:latin typeface="+mn-lt"/>
              </a:rPr>
              <a:t>, 081411(R) (2010).</a:t>
            </a:r>
          </a:p>
          <a:p>
            <a:pPr lvl="1">
              <a:defRPr/>
            </a:pP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221" y="817461"/>
            <a:ext cx="4726841" cy="35332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Equilibrium MD simulations </a:t>
            </a:r>
            <a:br>
              <a:rPr lang="en-US" sz="2400" dirty="0" smtClean="0"/>
            </a:br>
            <a:r>
              <a:rPr lang="en-US" sz="2400" dirty="0" smtClean="0"/>
              <a:t>    provide atomic velocities.</a:t>
            </a:r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Project velocities onto phonon</a:t>
            </a:r>
            <a:br>
              <a:rPr lang="en-US" sz="2400" dirty="0" smtClean="0"/>
            </a:br>
            <a:r>
              <a:rPr lang="en-US" sz="2400" dirty="0" smtClean="0"/>
              <a:t>    modes from lattice dynamics</a:t>
            </a:r>
            <a:br>
              <a:rPr lang="en-US" sz="2400" dirty="0" smtClean="0"/>
            </a:br>
            <a:r>
              <a:rPr lang="en-US" sz="2400" dirty="0" smtClean="0"/>
              <a:t>    calculations.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Auto-correlation and Fourier</a:t>
            </a:r>
            <a:br>
              <a:rPr lang="en-US" sz="2400" dirty="0" smtClean="0"/>
            </a:br>
            <a:r>
              <a:rPr lang="en-US" sz="2400" dirty="0" smtClean="0"/>
              <a:t>    transform of phonon kinetic</a:t>
            </a:r>
            <a:br>
              <a:rPr lang="en-US" sz="2400" dirty="0" smtClean="0"/>
            </a:br>
            <a:r>
              <a:rPr lang="en-US" sz="2400" dirty="0" smtClean="0"/>
              <a:t>    energy.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Extract phonon lifetime.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4403252" y="817460"/>
            <a:ext cx="4508513" cy="768100"/>
            <a:chOff x="4303165" y="740650"/>
            <a:chExt cx="4508513" cy="76810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03165" y="817460"/>
              <a:ext cx="702262" cy="61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66855" y="740650"/>
              <a:ext cx="744823" cy="76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93720" y="798258"/>
              <a:ext cx="2040265" cy="6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3165" y="2233887"/>
            <a:ext cx="4764025" cy="84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3670825" y="4504340"/>
            <a:ext cx="3397500" cy="1741162"/>
            <a:chOff x="941385" y="4120290"/>
            <a:chExt cx="3397500" cy="1741162"/>
          </a:xfrm>
        </p:grpSpPr>
        <p:pic>
          <p:nvPicPr>
            <p:cNvPr id="30730" name="Picture 10" descr="C:\Users\Alan\Documents\reports\2012\MNHMT\Gang\lorentzian.bm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41385" y="4120290"/>
              <a:ext cx="3397500" cy="1741162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998865" y="5003605"/>
              <a:ext cx="384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2882181" y="5003605"/>
              <a:ext cx="345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3304635" y="4542745"/>
            <a:ext cx="334963" cy="868362"/>
          </p:xfrm>
          <a:graphic>
            <a:graphicData uri="http://schemas.openxmlformats.org/presentationml/2006/ole">
              <p:oleObj spid="_x0000_s58371" name="Equation" r:id="rId8" imgW="152280" imgH="39348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4379975" y="3724206"/>
            <a:ext cx="4663424" cy="741729"/>
            <a:chOff x="4379975" y="2891330"/>
            <a:chExt cx="4663424" cy="741729"/>
          </a:xfrm>
        </p:grpSpPr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9975" y="2891330"/>
              <a:ext cx="4663424" cy="741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79975" y="3105760"/>
              <a:ext cx="7429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0" y="6002135"/>
            <a:ext cx="44183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Ladd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34</a:t>
            </a:r>
            <a:r>
              <a:rPr lang="en-US" sz="1600" dirty="0" smtClean="0">
                <a:latin typeface="+mn-lt"/>
              </a:rPr>
              <a:t>, 5068 (1986),</a:t>
            </a:r>
          </a:p>
          <a:p>
            <a:pPr marL="55563" lvl="1">
              <a:defRPr/>
            </a:pPr>
            <a:r>
              <a:rPr lang="en-US" sz="1600" dirty="0" smtClean="0">
                <a:latin typeface="+mn-lt"/>
              </a:rPr>
              <a:t>McGaughey and Kaviany,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69</a:t>
            </a:r>
            <a:r>
              <a:rPr lang="en-US" sz="1600" dirty="0" smtClean="0">
                <a:latin typeface="+mn-lt"/>
              </a:rPr>
              <a:t>, 094308 (2004).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355" y="2261488"/>
            <a:ext cx="4877435" cy="8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730" y="3067993"/>
            <a:ext cx="1776231" cy="28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“Spectral Energy Density”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221" y="1201510"/>
            <a:ext cx="4726841" cy="35332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Equilibrium MD </a:t>
            </a:r>
            <a:r>
              <a:rPr lang="en-US" sz="2400" dirty="0" smtClean="0"/>
              <a:t>simulations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/>
              <a:t>p</a:t>
            </a:r>
            <a:r>
              <a:rPr lang="en-US" sz="2400" dirty="0" smtClean="0"/>
              <a:t>rovide </a:t>
            </a:r>
            <a:r>
              <a:rPr lang="en-US" sz="2400" dirty="0" smtClean="0"/>
              <a:t>a</a:t>
            </a:r>
            <a:r>
              <a:rPr lang="en-US" sz="2400" dirty="0" smtClean="0"/>
              <a:t>tomic velocities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Auto-correlation and Fourier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/>
              <a:t>transform </a:t>
            </a:r>
            <a:r>
              <a:rPr lang="en-US" sz="2400" dirty="0" smtClean="0"/>
              <a:t>of </a:t>
            </a:r>
            <a:r>
              <a:rPr lang="en-US" sz="2400" dirty="0" smtClean="0"/>
              <a:t>phonon </a:t>
            </a:r>
            <a:r>
              <a:rPr lang="en-US" sz="2400" dirty="0" smtClean="0"/>
              <a:t>v</a:t>
            </a:r>
            <a:r>
              <a:rPr lang="en-US" sz="2400" dirty="0" smtClean="0"/>
              <a:t>elocities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Extract </a:t>
            </a:r>
            <a:r>
              <a:rPr lang="en-US" sz="2400" dirty="0" smtClean="0"/>
              <a:t>phonon </a:t>
            </a:r>
            <a:r>
              <a:rPr lang="en-US" sz="2400" dirty="0" smtClean="0"/>
              <a:t>l</a:t>
            </a:r>
            <a:r>
              <a:rPr lang="en-US" sz="2400" dirty="0" smtClean="0"/>
              <a:t>ifetime</a:t>
            </a:r>
            <a:r>
              <a:rPr lang="en-US" sz="2400" dirty="0" smtClean="0"/>
              <a:t>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4341570" y="1239915"/>
            <a:ext cx="4508513" cy="768100"/>
            <a:chOff x="4303165" y="740650"/>
            <a:chExt cx="4508513" cy="76810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03165" y="817460"/>
              <a:ext cx="702262" cy="61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66855" y="740650"/>
              <a:ext cx="744823" cy="76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93720" y="798258"/>
              <a:ext cx="2040265" cy="6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3632420" y="3390595"/>
            <a:ext cx="3397500" cy="1741162"/>
            <a:chOff x="923525" y="4120290"/>
            <a:chExt cx="3397500" cy="1741162"/>
          </a:xfrm>
        </p:grpSpPr>
        <p:pic>
          <p:nvPicPr>
            <p:cNvPr id="30730" name="Picture 10" descr="C:\Users\Alan\Documents\reports\2012\MNHMT\Gang\lorentzian.bmp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23525" y="4120290"/>
              <a:ext cx="3397500" cy="1741162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998865" y="5003605"/>
              <a:ext cx="384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2882181" y="5003605"/>
              <a:ext cx="345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3304635" y="4542745"/>
            <a:ext cx="334963" cy="868362"/>
          </p:xfrm>
          <a:graphic>
            <a:graphicData uri="http://schemas.openxmlformats.org/presentationml/2006/ole">
              <p:oleObj spid="_x0000_s57347" name="Equation" r:id="rId9" imgW="152280" imgH="393480" progId="Equation.3">
                <p:embed/>
              </p:oleObj>
            </a:graphicData>
          </a:graphic>
        </p:graphicFrame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726755" y="6002135"/>
            <a:ext cx="38807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Thomas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81</a:t>
            </a:r>
            <a:r>
              <a:rPr lang="en-US" sz="1600" dirty="0" smtClean="0">
                <a:latin typeface="+mn-lt"/>
              </a:rPr>
              <a:t>, 081411(R) (2010).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Lennard</a:t>
            </a:r>
            <a:r>
              <a:rPr lang="en-US" dirty="0" smtClean="0"/>
              <a:t>-Jones Argon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2235" y="971080"/>
            <a:ext cx="4264760" cy="33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 = 2048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Conventional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cell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2</a:t>
            </a:r>
            <a:r>
              <a:rPr lang="en-US" sz="2400" kern="0" baseline="30000" noProof="0" dirty="0" smtClean="0">
                <a:latin typeface="+mn-lt"/>
                <a:cs typeface="+mn-cs"/>
              </a:rPr>
              <a:t>20</a:t>
            </a:r>
            <a:r>
              <a:rPr lang="en-US" sz="2400" kern="0" noProof="0" dirty="0" smtClean="0">
                <a:latin typeface="+mn-lt"/>
                <a:cs typeface="+mn-cs"/>
              </a:rPr>
              <a:t> time steps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Velocities every 2</a:t>
            </a:r>
            <a:r>
              <a:rPr lang="en-US" sz="2400" kern="0" baseline="30000" noProof="0" dirty="0" smtClean="0">
                <a:latin typeface="+mn-lt"/>
                <a:cs typeface="+mn-cs"/>
              </a:rPr>
              <a:t>5</a:t>
            </a:r>
            <a:r>
              <a:rPr lang="en-US" sz="2400" kern="0" noProof="0" dirty="0" smtClean="0">
                <a:latin typeface="+mn-lt"/>
                <a:cs typeface="+mn-cs"/>
              </a:rPr>
              <a:t> time steps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Full </a:t>
            </a:r>
            <a:r>
              <a:rPr lang="en-US" sz="2400" kern="0" noProof="0" dirty="0" err="1" smtClean="0">
                <a:latin typeface="+mn-lt"/>
                <a:cs typeface="+mn-cs"/>
              </a:rPr>
              <a:t>Brillouin</a:t>
            </a:r>
            <a:r>
              <a:rPr lang="en-US" sz="2400" kern="0" noProof="0" dirty="0" smtClean="0">
                <a:latin typeface="+mn-lt"/>
                <a:cs typeface="+mn-cs"/>
              </a:rPr>
              <a:t> zone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lang="en-US" sz="2400" kern="0" dirty="0" smtClean="0">
                <a:latin typeface="+mn-lt"/>
                <a:cs typeface="+mn-cs"/>
              </a:rPr>
              <a:t> = 5, 20, 40 K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LAMMPS  + </a:t>
            </a:r>
            <a:r>
              <a:rPr lang="en-US" sz="2400" kern="0" dirty="0" err="1" smtClean="0">
                <a:latin typeface="+mn-lt"/>
                <a:cs typeface="+mn-cs"/>
              </a:rPr>
              <a:t>Matlab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Spectral Energy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310" y="740650"/>
            <a:ext cx="4571206" cy="611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5321300" y="203200"/>
          <a:ext cx="3822700" cy="817563"/>
        </p:xfrm>
        <a:graphic>
          <a:graphicData uri="http://schemas.openxmlformats.org/presentationml/2006/ole">
            <p:oleObj spid="_x0000_s80898" name="Equation" r:id="rId4" imgW="21333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Frequencies and Lifetimes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655" y="0"/>
            <a:ext cx="378834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210" y="1853943"/>
            <a:ext cx="5146270" cy="226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Frequencies show good agreement.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noProof="0" dirty="0" smtClean="0">
                <a:latin typeface="+mn-lt"/>
                <a:cs typeface="+mn-cs"/>
              </a:rPr>
              <a:t>Large </a:t>
            </a:r>
            <a:r>
              <a:rPr lang="en-US" sz="2400" kern="0" noProof="0" dirty="0" err="1" smtClean="0">
                <a:latin typeface="+mn-lt"/>
                <a:cs typeface="+mn-cs"/>
              </a:rPr>
              <a:t>scatte</a:t>
            </a:r>
            <a:r>
              <a:rPr lang="en-US" sz="2400" kern="0" dirty="0" smtClean="0">
                <a:latin typeface="+mn-lt"/>
                <a:cs typeface="+mn-cs"/>
              </a:rPr>
              <a:t>r </a:t>
            </a:r>
            <a:r>
              <a:rPr lang="en-US" sz="2400" kern="0" dirty="0" smtClean="0">
                <a:latin typeface="+mn-lt"/>
                <a:cs typeface="+mn-cs"/>
              </a:rPr>
              <a:t>in lifetimes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n-US" sz="24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systematic error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baseline="0" dirty="0" smtClean="0">
                <a:latin typeface="+mn-lt"/>
                <a:cs typeface="+mn-cs"/>
              </a:rPr>
              <a:t>Similar</a:t>
            </a:r>
            <a:r>
              <a:rPr lang="en-US" sz="2400" kern="0" dirty="0" smtClean="0">
                <a:latin typeface="+mn-lt"/>
                <a:cs typeface="+mn-cs"/>
              </a:rPr>
              <a:t> for LJ@40K, Si, CNT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357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1_Default Design</vt:lpstr>
      <vt:lpstr>Equation</vt:lpstr>
      <vt:lpstr>Microsoft Equation 3.0</vt:lpstr>
      <vt:lpstr>Slide 1</vt:lpstr>
      <vt:lpstr>Phonon Formula for Thermal Conductivity</vt:lpstr>
      <vt:lpstr>Heat Capacity and Group Velocity</vt:lpstr>
      <vt:lpstr>Lifetimes are Harder</vt:lpstr>
      <vt:lpstr>Normal Mode Decomposition</vt:lpstr>
      <vt:lpstr>“Spectral Energy Density”</vt:lpstr>
      <vt:lpstr>Case Study: Lennard-Jones Argon</vt:lpstr>
      <vt:lpstr>Kinetic Spectral Energy</vt:lpstr>
      <vt:lpstr>Frequencies and Lifetimes</vt:lpstr>
      <vt:lpstr>Thermal Conductivity</vt:lpstr>
      <vt:lpstr>Recommendations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A. Thomas</dc:creator>
  <cp:lastModifiedBy>Alan</cp:lastModifiedBy>
  <cp:revision>187</cp:revision>
  <dcterms:created xsi:type="dcterms:W3CDTF">2009-01-13T14:41:49Z</dcterms:created>
  <dcterms:modified xsi:type="dcterms:W3CDTF">2012-03-07T05:48:35Z</dcterms:modified>
</cp:coreProperties>
</file>