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3" r:id="rId2"/>
    <p:sldId id="378" r:id="rId3"/>
    <p:sldId id="379" r:id="rId4"/>
    <p:sldId id="380" r:id="rId5"/>
    <p:sldId id="383" r:id="rId6"/>
    <p:sldId id="381" r:id="rId7"/>
    <p:sldId id="384" r:id="rId8"/>
    <p:sldId id="382" r:id="rId9"/>
    <p:sldId id="377" r:id="rId10"/>
    <p:sldId id="365" r:id="rId11"/>
    <p:sldId id="334" r:id="rId12"/>
    <p:sldId id="367" r:id="rId13"/>
    <p:sldId id="352" r:id="rId14"/>
    <p:sldId id="368" r:id="rId15"/>
    <p:sldId id="363" r:id="rId16"/>
    <p:sldId id="357" r:id="rId17"/>
    <p:sldId id="372" r:id="rId18"/>
    <p:sldId id="370" r:id="rId19"/>
    <p:sldId id="371" r:id="rId20"/>
    <p:sldId id="350" r:id="rId21"/>
    <p:sldId id="376" r:id="rId22"/>
    <p:sldId id="373" r:id="rId23"/>
    <p:sldId id="375" r:id="rId24"/>
    <p:sldId id="374" r:id="rId25"/>
    <p:sldId id="356" r:id="rId26"/>
    <p:sldId id="353" r:id="rId27"/>
    <p:sldId id="355" r:id="rId28"/>
    <p:sldId id="359" r:id="rId29"/>
    <p:sldId id="360" r:id="rId30"/>
    <p:sldId id="366" r:id="rId31"/>
    <p:sldId id="36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E55495F-A293-4BAA-86A8-5613142CA3A5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3B1C712-7F8F-40A7-AE65-EF70655A79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523745-AD20-498D-AC8D-A2F20882C16D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87801A-CF35-4849-9689-F1CC350D4F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9DA337-74D9-4183-847E-E3B6FEC7DEAB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097507-A67D-4E4C-A51B-876FF3B764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8E2534-BDF6-4EC8-A267-9651093A9993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AB2A6E-A424-4F77-A524-0396B9031A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5A6C6D-0577-4279-96B7-DF4C42D5B33E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909810-BBF5-4627-B482-90410FC92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67C497-37C8-4FB4-B2D3-B0A42CC668DD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79AEFE-FAC1-4F9C-ABFC-7F95CE878D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5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4485DE-5CDD-4769-A8E7-C6BBC22ADC76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C19C9C-1E37-4913-A5BA-FA7B954DE1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70AAE6-15D6-4E24-9353-097B534F6344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CD3EA3-53BA-4F5A-989E-AC5A15A806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73536F-09DF-4479-8577-9CC88F7C3498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634DB9-F53A-4BDD-8083-A7DFA63107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39C119-3ACC-4C96-94F0-46E1D0D05B4D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98CB9E-2627-4789-A51F-FC1FD236DC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0374DB-3B10-4EF2-8EE7-71A518C68F3B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FA4DE9-6335-495F-9741-9156E159D2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034219-A356-40B1-9C80-AD8DFE4DED5E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3FCF47-D654-41EA-A6E6-C42A06BAC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0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397E0C4-AC4B-458C-85B2-C941455A0E76}" type="datetime1">
              <a:rPr lang="en-US"/>
              <a:pPr lvl="0"/>
              <a:t>1/23/2012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010403" y="5654677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85F410E-E559-4491-85E6-9514F6F12543}" type="slidenum"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7086600" y="6096003"/>
            <a:ext cx="2038353" cy="68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1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2.png"/><Relationship Id="rId5" Type="http://schemas.openxmlformats.org/officeDocument/2006/relationships/image" Target="../media/image11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9.png"/><Relationship Id="rId5" Type="http://schemas.openxmlformats.org/officeDocument/2006/relationships/image" Target="../media/image11.w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14.png"/><Relationship Id="rId4" Type="http://schemas.openxmlformats.org/officeDocument/2006/relationships/image" Target="../media/image27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4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6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2.png"/><Relationship Id="rId3" Type="http://schemas.openxmlformats.org/officeDocument/2006/relationships/image" Target="../media/image74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77.png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71.wmf"/><Relationship Id="rId11" Type="http://schemas.openxmlformats.org/officeDocument/2006/relationships/image" Target="../media/image76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79.png"/><Relationship Id="rId10" Type="http://schemas.openxmlformats.org/officeDocument/2006/relationships/image" Target="../media/image73.wmf"/><Relationship Id="rId4" Type="http://schemas.openxmlformats.org/officeDocument/2006/relationships/image" Target="../media/image75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6.png"/><Relationship Id="rId3" Type="http://schemas.openxmlformats.org/officeDocument/2006/relationships/image" Target="../media/image74.pn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5.png"/><Relationship Id="rId1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71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82.png"/><Relationship Id="rId10" Type="http://schemas.openxmlformats.org/officeDocument/2006/relationships/image" Target="../media/image73.wmf"/><Relationship Id="rId4" Type="http://schemas.openxmlformats.org/officeDocument/2006/relationships/image" Target="../media/image75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4.png"/><Relationship Id="rId3" Type="http://schemas.openxmlformats.org/officeDocument/2006/relationships/image" Target="../media/image74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1.wmf"/><Relationship Id="rId11" Type="http://schemas.openxmlformats.org/officeDocument/2006/relationships/image" Target="../media/image84.png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87.png"/><Relationship Id="rId10" Type="http://schemas.openxmlformats.org/officeDocument/2006/relationships/image" Target="../media/image73.wmf"/><Relationship Id="rId4" Type="http://schemas.openxmlformats.org/officeDocument/2006/relationships/image" Target="../media/image75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/>
          <a:lstStyle/>
          <a:p>
            <a:pPr lvl="0"/>
            <a:r>
              <a:rPr lang="en-US" b="1"/>
              <a:t>Predicting Phonon Properties using </a:t>
            </a:r>
            <a:r>
              <a:rPr lang="en-US" b="1" i="1"/>
              <a:t>Ab Initio</a:t>
            </a:r>
            <a:r>
              <a:rPr lang="en-US" b="1"/>
              <a:t> Anharmonic Lattice Dynamics</a:t>
            </a: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 sz="3600"/>
              <a:t> </a:t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lvl="0"/>
            <a:r>
              <a:rPr lang="en-US"/>
              <a:t>From Ankit…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24403" y="838203"/>
            <a:ext cx="3762371" cy="119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1003" y="3276596"/>
            <a:ext cx="2971800" cy="102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19"/>
          <p:cNvGrpSpPr/>
          <p:nvPr/>
        </p:nvGrpSpPr>
        <p:grpSpPr>
          <a:xfrm>
            <a:off x="152403" y="1066803"/>
            <a:ext cx="4095753" cy="1079311"/>
            <a:chOff x="152403" y="1066803"/>
            <a:chExt cx="4095753" cy="1079311"/>
          </a:xfrm>
        </p:grpSpPr>
        <p:pic>
          <p:nvPicPr>
            <p:cNvPr id="6" name="Picture 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52403" y="1066803"/>
              <a:ext cx="4095753" cy="88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18"/>
            <p:cNvSpPr/>
            <p:nvPr/>
          </p:nvSpPr>
          <p:spPr>
            <a:xfrm>
              <a:off x="2971800" y="1801861"/>
              <a:ext cx="914400" cy="344253"/>
            </a:xfrm>
            <a:prstGeom prst="rect">
              <a:avLst/>
            </a:prstGeom>
            <a:solidFill>
              <a:srgbClr val="FFFFFF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8" name="Isosceles Triangle 129042"/>
          <p:cNvSpPr/>
          <p:nvPr/>
        </p:nvSpPr>
        <p:spPr>
          <a:xfrm>
            <a:off x="6629400" y="2925951"/>
            <a:ext cx="2362196" cy="1808390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4114800" y="2900696"/>
            <a:ext cx="2362196" cy="1899904"/>
            <a:chOff x="4114800" y="2900696"/>
            <a:chExt cx="2362196" cy="1899904"/>
          </a:xfrm>
        </p:grpSpPr>
        <p:sp>
          <p:nvSpPr>
            <p:cNvPr id="10" name="Oval 75"/>
            <p:cNvSpPr/>
            <p:nvPr/>
          </p:nvSpPr>
          <p:spPr>
            <a:xfrm>
              <a:off x="4114800" y="2971800"/>
              <a:ext cx="1981203" cy="18288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11" name="Straight Arrow Connector 76"/>
            <p:cNvCxnSpPr/>
            <p:nvPr/>
          </p:nvCxnSpPr>
          <p:spPr>
            <a:xfrm flipV="1">
              <a:off x="5638803" y="3581851"/>
              <a:ext cx="838193" cy="533397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custDash>
                <a:ds d="100000" sp="100000"/>
              </a:custDash>
              <a:tailEnd type="arrow"/>
            </a:ln>
          </p:spPr>
        </p:cxnSp>
        <p:sp>
          <p:nvSpPr>
            <p:cNvPr id="12" name="Oval 77"/>
            <p:cNvSpPr/>
            <p:nvPr/>
          </p:nvSpPr>
          <p:spPr>
            <a:xfrm>
              <a:off x="5577840" y="4057741"/>
              <a:ext cx="121916" cy="11501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Oval 78"/>
            <p:cNvSpPr/>
            <p:nvPr/>
          </p:nvSpPr>
          <p:spPr>
            <a:xfrm>
              <a:off x="4962302" y="3376586"/>
              <a:ext cx="121916" cy="11501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14" name="Straight Arrow Connector 79"/>
            <p:cNvCxnSpPr/>
            <p:nvPr/>
          </p:nvCxnSpPr>
          <p:spPr>
            <a:xfrm flipV="1">
              <a:off x="5013956" y="2900696"/>
              <a:ext cx="838204" cy="533397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custDash>
                <a:ds d="100000" sp="100000"/>
              </a:custDash>
              <a:tailEnd type="arrow"/>
            </a:ln>
          </p:spPr>
        </p:cxnSp>
        <p:sp>
          <p:nvSpPr>
            <p:cNvPr id="15" name="Oval 80"/>
            <p:cNvSpPr/>
            <p:nvPr/>
          </p:nvSpPr>
          <p:spPr>
            <a:xfrm>
              <a:off x="4572000" y="3994693"/>
              <a:ext cx="121916" cy="11501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16" name="Straight Arrow Connector 81"/>
            <p:cNvCxnSpPr/>
            <p:nvPr/>
          </p:nvCxnSpPr>
          <p:spPr>
            <a:xfrm flipV="1">
              <a:off x="5013956" y="3047996"/>
              <a:ext cx="624847" cy="386097"/>
            </a:xfrm>
            <a:prstGeom prst="straightConnector1">
              <a:avLst/>
            </a:prstGeom>
            <a:noFill/>
            <a:ln w="9528">
              <a:solidFill>
                <a:srgbClr val="FF0000"/>
              </a:solidFill>
              <a:prstDash val="solid"/>
              <a:tailEnd type="arrow"/>
            </a:ln>
          </p:spPr>
        </p:cxnSp>
        <p:cxnSp>
          <p:nvCxnSpPr>
            <p:cNvPr id="17" name="Straight Arrow Connector 82"/>
            <p:cNvCxnSpPr/>
            <p:nvPr/>
          </p:nvCxnSpPr>
          <p:spPr>
            <a:xfrm flipV="1">
              <a:off x="5638803" y="3810003"/>
              <a:ext cx="457200" cy="304797"/>
            </a:xfrm>
            <a:prstGeom prst="straightConnector1">
              <a:avLst/>
            </a:prstGeom>
            <a:noFill/>
            <a:ln w="9528">
              <a:solidFill>
                <a:srgbClr val="FF0000"/>
              </a:solidFill>
              <a:prstDash val="solid"/>
              <a:tailEnd type="arrow"/>
            </a:ln>
          </p:spPr>
        </p:cxnSp>
        <p:cxnSp>
          <p:nvCxnSpPr>
            <p:cNvPr id="18" name="Straight Arrow Connector 83"/>
            <p:cNvCxnSpPr/>
            <p:nvPr/>
          </p:nvCxnSpPr>
          <p:spPr>
            <a:xfrm flipV="1">
              <a:off x="4632963" y="3505196"/>
              <a:ext cx="838193" cy="533407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  <a:tailEnd type="arrow"/>
            </a:ln>
          </p:spPr>
        </p:cxnSp>
        <p:grpSp>
          <p:nvGrpSpPr>
            <p:cNvPr id="19" name="Group 84"/>
            <p:cNvGrpSpPr/>
            <p:nvPr/>
          </p:nvGrpSpPr>
          <p:grpSpPr>
            <a:xfrm>
              <a:off x="4954271" y="2949464"/>
              <a:ext cx="632095" cy="514952"/>
              <a:chOff x="4954271" y="2949464"/>
              <a:chExt cx="632095" cy="514952"/>
            </a:xfrm>
          </p:grpSpPr>
          <p:pic>
            <p:nvPicPr>
              <p:cNvPr id="20" name="Picture 7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 rot="8954196" flipH="1">
                <a:off x="4954271" y="3145282"/>
                <a:ext cx="468200" cy="3191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7"/>
              <p:cNvPicPr>
                <a:picLocks noChangeAspect="1"/>
              </p:cNvPicPr>
              <p:nvPr/>
            </p:nvPicPr>
            <p:blipFill>
              <a:blip r:embed="rId5"/>
              <a:srcRect l="50002"/>
              <a:stretch>
                <a:fillRect/>
              </a:stretch>
            </p:blipFill>
            <p:spPr>
              <a:xfrm rot="19714481" flipH="1">
                <a:off x="5352271" y="2949464"/>
                <a:ext cx="234095" cy="3191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" name="Group 85"/>
            <p:cNvGrpSpPr/>
            <p:nvPr/>
          </p:nvGrpSpPr>
          <p:grpSpPr>
            <a:xfrm>
              <a:off x="4600334" y="3480157"/>
              <a:ext cx="819993" cy="567820"/>
              <a:chOff x="4600334" y="3480157"/>
              <a:chExt cx="819993" cy="567820"/>
            </a:xfrm>
          </p:grpSpPr>
          <p:pic>
            <p:nvPicPr>
              <p:cNvPr id="23" name="Picture 7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 rot="8954196" flipH="1">
                <a:off x="4600334" y="3728843"/>
                <a:ext cx="468200" cy="3191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7"/>
              <p:cNvPicPr>
                <a:picLocks noChangeAspect="1"/>
              </p:cNvPicPr>
              <p:nvPr/>
            </p:nvPicPr>
            <p:blipFill>
              <a:blip r:embed="rId5"/>
              <a:srcRect l="6691"/>
              <a:stretch>
                <a:fillRect/>
              </a:stretch>
            </p:blipFill>
            <p:spPr>
              <a:xfrm rot="19714481" flipH="1">
                <a:off x="4983455" y="3480157"/>
                <a:ext cx="436872" cy="3191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" name="Group 86"/>
            <p:cNvGrpSpPr/>
            <p:nvPr/>
          </p:nvGrpSpPr>
          <p:grpSpPr>
            <a:xfrm>
              <a:off x="5577828" y="3666533"/>
              <a:ext cx="468200" cy="465834"/>
              <a:chOff x="5577828" y="3666533"/>
              <a:chExt cx="468200" cy="465834"/>
            </a:xfrm>
          </p:grpSpPr>
          <p:pic>
            <p:nvPicPr>
              <p:cNvPr id="26" name="Picture 7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 rot="8954196" flipH="1">
                <a:off x="5577828" y="3813233"/>
                <a:ext cx="468200" cy="3191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Picture 7"/>
              <p:cNvPicPr>
                <a:picLocks noChangeAspect="1"/>
              </p:cNvPicPr>
              <p:nvPr/>
            </p:nvPicPr>
            <p:blipFill>
              <a:blip r:embed="rId6"/>
              <a:srcRect l="90237"/>
              <a:stretch>
                <a:fillRect/>
              </a:stretch>
            </p:blipFill>
            <p:spPr>
              <a:xfrm rot="19714481" flipH="1">
                <a:off x="5989643" y="3666533"/>
                <a:ext cx="45720" cy="3191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129043"/>
              <p:cNvSpPr txBox="1"/>
              <p:nvPr/>
            </p:nvSpPr>
            <p:spPr>
              <a:xfrm>
                <a:off x="565227" y="2280257"/>
                <a:ext cx="2603342" cy="645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𝜅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=</a:t>
                </a:r>
                <a:r>
                  <a:rPr lang="el-GR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Λ</m:t>
                    </m:r>
                    <m:r>
                      <a:rPr lang="en-US" i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𝜅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8" name="TextBox 129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27" y="2280257"/>
                <a:ext cx="2603342" cy="645694"/>
              </a:xfrm>
              <a:prstGeom prst="rect">
                <a:avLst/>
              </a:prstGeom>
              <a:blipFill rotWithShape="1">
                <a:blip r:embed="rId7"/>
                <a:stretch>
                  <a:fillRect t="-188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129044"/>
              <p:cNvSpPr/>
              <p:nvPr/>
            </p:nvSpPr>
            <p:spPr>
              <a:xfrm>
                <a:off x="6417076" y="3853930"/>
                <a:ext cx="377025" cy="369335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9" name="Rectangle 1290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76" y="3853930"/>
                <a:ext cx="377025" cy="3693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129046"/>
          <p:cNvCxnSpPr>
            <a:stCxn id="27" idx="1"/>
            <a:endCxn id="29" idx="1"/>
          </p:cNvCxnSpPr>
          <p:nvPr/>
        </p:nvCxnSpPr>
        <p:spPr>
          <a:xfrm>
            <a:off x="6032010" y="3814181"/>
            <a:ext cx="385066" cy="224417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129047"/>
              <p:cNvSpPr/>
              <p:nvPr/>
            </p:nvSpPr>
            <p:spPr>
              <a:xfrm>
                <a:off x="4724403" y="4888464"/>
                <a:ext cx="761750" cy="369335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L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≈</m:t>
                    </m:r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Λ</m:t>
                    </m:r>
                  </m:oMath>
                </a14:m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</a:t>
                </a:r>
              </a:p>
            </p:txBody>
          </p:sp>
        </mc:Choice>
        <mc:Fallback>
          <p:sp>
            <p:nvSpPr>
              <p:cNvPr id="31" name="Rectangle 1290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3" y="4888464"/>
                <a:ext cx="761750" cy="369335"/>
              </a:xfrm>
              <a:prstGeom prst="rect">
                <a:avLst/>
              </a:prstGeom>
              <a:blipFill rotWithShape="1">
                <a:blip r:embed="rId9"/>
                <a:stretch>
                  <a:fillRect l="-6400" t="-8333" b="-26667"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98"/>
              <p:cNvSpPr txBox="1"/>
              <p:nvPr/>
            </p:nvSpPr>
            <p:spPr>
              <a:xfrm>
                <a:off x="382411" y="5562596"/>
                <a:ext cx="4368564" cy="531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𝑒𝑓𝑓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i="0">
                              <a:latin typeface="Cambria Math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32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1" y="5562596"/>
                <a:ext cx="4368564" cy="53187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152403"/>
            <a:ext cx="8229600" cy="1143000"/>
          </a:xfrm>
        </p:spPr>
        <p:txBody>
          <a:bodyPr/>
          <a:lstStyle/>
          <a:p>
            <a:pPr lvl="0"/>
            <a:r>
              <a:rPr lang="en-US"/>
              <a:t>Phonons</a:t>
            </a:r>
          </a:p>
        </p:txBody>
      </p:sp>
      <p:grpSp>
        <p:nvGrpSpPr>
          <p:cNvPr id="3" name="Group 150"/>
          <p:cNvGrpSpPr/>
          <p:nvPr/>
        </p:nvGrpSpPr>
        <p:grpSpPr>
          <a:xfrm>
            <a:off x="10591796" y="-1600200"/>
            <a:ext cx="7239004" cy="1981193"/>
            <a:chOff x="10591796" y="-1600200"/>
            <a:chExt cx="7239004" cy="1981193"/>
          </a:xfrm>
        </p:grpSpPr>
        <p:grpSp>
          <p:nvGrpSpPr>
            <p:cNvPr id="4" name="Group 107"/>
            <p:cNvGrpSpPr/>
            <p:nvPr/>
          </p:nvGrpSpPr>
          <p:grpSpPr>
            <a:xfrm>
              <a:off x="11734796" y="-614065"/>
              <a:ext cx="5105407" cy="995058"/>
              <a:chOff x="11734796" y="-614065"/>
              <a:chExt cx="5105407" cy="995058"/>
            </a:xfrm>
          </p:grpSpPr>
          <p:grpSp>
            <p:nvGrpSpPr>
              <p:cNvPr id="5" name="Group 88"/>
              <p:cNvGrpSpPr/>
              <p:nvPr/>
            </p:nvGrpSpPr>
            <p:grpSpPr>
              <a:xfrm>
                <a:off x="11811003" y="-614065"/>
                <a:ext cx="5029200" cy="995058"/>
                <a:chOff x="11811003" y="-614065"/>
                <a:chExt cx="5029200" cy="995058"/>
              </a:xfrm>
            </p:grpSpPr>
            <p:grpSp>
              <p:nvGrpSpPr>
                <p:cNvPr id="6" name="Group 77"/>
                <p:cNvGrpSpPr/>
                <p:nvPr/>
              </p:nvGrpSpPr>
              <p:grpSpPr>
                <a:xfrm>
                  <a:off x="11811003" y="-614065"/>
                  <a:ext cx="4800600" cy="995058"/>
                  <a:chOff x="11811003" y="-614065"/>
                  <a:chExt cx="4800600" cy="995058"/>
                </a:xfrm>
              </p:grpSpPr>
              <p:pic>
                <p:nvPicPr>
                  <p:cNvPr id="7" name="Picture 4"/>
                  <p:cNvPicPr>
                    <a:picLocks noChangeAspect="1"/>
                  </p:cNvPicPr>
                  <p:nvPr/>
                </p:nvPicPr>
                <p:blipFill>
                  <a:blip r:embed="rId3"/>
                  <a:srcRect l="87872" t="41483" r="7876" b="41923"/>
                  <a:stretch>
                    <a:fillRect/>
                  </a:stretch>
                </p:blipFill>
                <p:spPr>
                  <a:xfrm>
                    <a:off x="11811003" y="-537868"/>
                    <a:ext cx="457200" cy="304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8" name="Group 59"/>
                  <p:cNvGrpSpPr/>
                  <p:nvPr/>
                </p:nvGrpSpPr>
                <p:grpSpPr>
                  <a:xfrm>
                    <a:off x="12268203" y="-614065"/>
                    <a:ext cx="1828800" cy="228600"/>
                    <a:chOff x="12268203" y="-614065"/>
                    <a:chExt cx="1828800" cy="228600"/>
                  </a:xfrm>
                </p:grpSpPr>
                <p:cxnSp>
                  <p:nvCxnSpPr>
                    <p:cNvPr id="9" name="Straight Connector 36"/>
                    <p:cNvCxnSpPr/>
                    <p:nvPr/>
                  </p:nvCxnSpPr>
                  <p:spPr>
                    <a:xfrm>
                      <a:off x="12268203" y="-385465"/>
                      <a:ext cx="228600" cy="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0" name="Straight Connector 37"/>
                    <p:cNvCxnSpPr/>
                    <p:nvPr/>
                  </p:nvCxnSpPr>
                  <p:spPr>
                    <a:xfrm rot="5400013" flipH="1" flipV="1">
                      <a:off x="124968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1" name="Straight Connector 38"/>
                    <p:cNvCxnSpPr/>
                    <p:nvPr/>
                  </p:nvCxnSpPr>
                  <p:spPr>
                    <a:xfrm rot="5399996" flipH="1">
                      <a:off x="127254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2" name="Straight Connector 39"/>
                    <p:cNvCxnSpPr/>
                    <p:nvPr/>
                  </p:nvCxnSpPr>
                  <p:spPr>
                    <a:xfrm rot="5400013" flipH="1" flipV="1">
                      <a:off x="134112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3" name="Straight Connector 40"/>
                    <p:cNvCxnSpPr/>
                    <p:nvPr/>
                  </p:nvCxnSpPr>
                  <p:spPr>
                    <a:xfrm rot="5400013" flipH="1" flipV="1">
                      <a:off x="129540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4" name="Straight Connector 41"/>
                    <p:cNvCxnSpPr/>
                    <p:nvPr/>
                  </p:nvCxnSpPr>
                  <p:spPr>
                    <a:xfrm rot="5399996" flipH="1">
                      <a:off x="136398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5" name="Straight Connector 42"/>
                    <p:cNvCxnSpPr/>
                    <p:nvPr/>
                  </p:nvCxnSpPr>
                  <p:spPr>
                    <a:xfrm rot="5399996" flipH="1">
                      <a:off x="131826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6" name="Straight Connector 43"/>
                    <p:cNvCxnSpPr/>
                    <p:nvPr/>
                  </p:nvCxnSpPr>
                  <p:spPr>
                    <a:xfrm>
                      <a:off x="13868403" y="-385465"/>
                      <a:ext cx="228600" cy="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</p:grpSp>
              <p:sp>
                <p:nvSpPr>
                  <p:cNvPr id="17" name="TextBox 35"/>
                  <p:cNvSpPr txBox="1"/>
                  <p:nvPr/>
                </p:nvSpPr>
                <p:spPr>
                  <a:xfrm>
                    <a:off x="12801600" y="-237533"/>
                    <a:ext cx="838203" cy="4616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lIns="91440" tIns="45720" rIns="91440" bIns="45720" anchor="t" anchorCtr="0" compatLnSpc="1">
                    <a:sp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24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k</a:t>
                    </a:r>
                    <a:r>
                      <a:rPr lang="en-US" sz="2400" b="0" i="0" u="none" strike="noStrike" kern="1200" cap="none" spc="0" baseline="-2500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spring</a:t>
                    </a:r>
                    <a:endParaRPr lang="en-US" sz="24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p:txBody>
              </p:sp>
              <p:pic>
                <p:nvPicPr>
                  <p:cNvPr id="18" name="Picture 4"/>
                  <p:cNvPicPr>
                    <a:picLocks noChangeAspect="1"/>
                  </p:cNvPicPr>
                  <p:nvPr/>
                </p:nvPicPr>
                <p:blipFill>
                  <a:blip r:embed="rId3"/>
                  <a:srcRect l="87872" t="41483" r="7876" b="41923"/>
                  <a:stretch>
                    <a:fillRect/>
                  </a:stretch>
                </p:blipFill>
                <p:spPr>
                  <a:xfrm>
                    <a:off x="14097003" y="-537868"/>
                    <a:ext cx="457200" cy="304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aphicFrame>
                <p:nvGraphicFramePr>
                  <p:cNvPr id="19" name="Object 7"/>
                  <p:cNvGraphicFramePr/>
                  <p:nvPr/>
                </p:nvGraphicFramePr>
                <p:xfrm>
                  <a:off x="15316200" y="-1591"/>
                  <a:ext cx="306388" cy="3825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6" name="Equation" r:id="rId4" imgW="126835" imgH="139518" progId="Equation.3">
                          <p:embed/>
                        </p:oleObj>
                      </mc:Choice>
                      <mc:Fallback>
                        <p:oleObj name="Equation" r:id="rId4" imgW="126835" imgH="139518" progId="Equation.3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5316200" y="-1591"/>
                                <a:ext cx="306388" cy="3825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20" name="Straight Arrow Connector 67"/>
                  <p:cNvCxnSpPr/>
                  <p:nvPr/>
                </p:nvCxnSpPr>
                <p:spPr>
                  <a:xfrm>
                    <a:off x="14325603" y="-76196"/>
                    <a:ext cx="2286000" cy="1581"/>
                  </a:xfrm>
                  <a:prstGeom prst="straightConnector1">
                    <a:avLst/>
                  </a:prstGeom>
                  <a:noFill/>
                  <a:ln w="9528">
                    <a:solidFill>
                      <a:srgbClr val="4A7EBB"/>
                    </a:solidFill>
                    <a:prstDash val="solid"/>
                    <a:headEnd type="arrow"/>
                    <a:tailEnd type="arrow"/>
                  </a:ln>
                </p:spPr>
              </p:cxnSp>
            </p:grpSp>
            <p:pic>
              <p:nvPicPr>
                <p:cNvPr id="21" name="Picture 4"/>
                <p:cNvPicPr>
                  <a:picLocks noChangeAspect="1"/>
                </p:cNvPicPr>
                <p:nvPr/>
              </p:nvPicPr>
              <p:blipFill>
                <a:blip r:embed="rId3"/>
                <a:srcRect l="87872" t="41483" r="7876" b="41923"/>
                <a:stretch>
                  <a:fillRect/>
                </a:stretch>
              </p:blipFill>
              <p:spPr>
                <a:xfrm>
                  <a:off x="14097003" y="-533396"/>
                  <a:ext cx="457200" cy="30479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2" name="Straight Connector 79"/>
                <p:cNvCxnSpPr/>
                <p:nvPr/>
              </p:nvCxnSpPr>
              <p:spPr>
                <a:xfrm>
                  <a:off x="14554203" y="-381003"/>
                  <a:ext cx="228600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3" name="Straight Connector 80"/>
                <p:cNvCxnSpPr/>
                <p:nvPr/>
              </p:nvCxnSpPr>
              <p:spPr>
                <a:xfrm rot="5400013" flipH="1" flipV="1">
                  <a:off x="147828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4" name="Straight Connector 81"/>
                <p:cNvCxnSpPr/>
                <p:nvPr/>
              </p:nvCxnSpPr>
              <p:spPr>
                <a:xfrm rot="5399996" flipH="1">
                  <a:off x="150114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5" name="Straight Connector 82"/>
                <p:cNvCxnSpPr/>
                <p:nvPr/>
              </p:nvCxnSpPr>
              <p:spPr>
                <a:xfrm rot="5400013" flipH="1" flipV="1">
                  <a:off x="156972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6" name="Straight Connector 83"/>
                <p:cNvCxnSpPr/>
                <p:nvPr/>
              </p:nvCxnSpPr>
              <p:spPr>
                <a:xfrm rot="5400013" flipH="1" flipV="1">
                  <a:off x="152400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7" name="Straight Connector 84"/>
                <p:cNvCxnSpPr/>
                <p:nvPr/>
              </p:nvCxnSpPr>
              <p:spPr>
                <a:xfrm rot="5399996" flipH="1">
                  <a:off x="159258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8" name="Straight Connector 85"/>
                <p:cNvCxnSpPr/>
                <p:nvPr/>
              </p:nvCxnSpPr>
              <p:spPr>
                <a:xfrm rot="5399996" flipH="1">
                  <a:off x="154686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9" name="Straight Connector 86"/>
                <p:cNvCxnSpPr/>
                <p:nvPr/>
              </p:nvCxnSpPr>
              <p:spPr>
                <a:xfrm>
                  <a:off x="16154403" y="-381003"/>
                  <a:ext cx="228600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pic>
              <p:nvPicPr>
                <p:cNvPr id="30" name="Picture 4"/>
                <p:cNvPicPr>
                  <a:picLocks noChangeAspect="1"/>
                </p:cNvPicPr>
                <p:nvPr/>
              </p:nvPicPr>
              <p:blipFill>
                <a:blip r:embed="rId3"/>
                <a:srcRect l="87872" t="41483" r="7876" b="41923"/>
                <a:stretch>
                  <a:fillRect/>
                </a:stretch>
              </p:blipFill>
              <p:spPr>
                <a:xfrm>
                  <a:off x="16383003" y="-533396"/>
                  <a:ext cx="457200" cy="30479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1" name="TextBox 90"/>
              <p:cNvSpPr txBox="1"/>
              <p:nvPr/>
            </p:nvSpPr>
            <p:spPr>
              <a:xfrm>
                <a:off x="11734796" y="-237533"/>
                <a:ext cx="1066803" cy="461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m</a:t>
                </a:r>
                <a:r>
                  <a:rPr lang="en-US" sz="2400" b="0" i="0" u="none" strike="noStrike" kern="1200" cap="none" spc="0" baseline="-25000">
                    <a:solidFill>
                      <a:srgbClr val="000000"/>
                    </a:solidFill>
                    <a:uFillTx/>
                    <a:latin typeface="Calibri"/>
                  </a:rPr>
                  <a:t>atom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133"/>
            <p:cNvGrpSpPr/>
            <p:nvPr/>
          </p:nvGrpSpPr>
          <p:grpSpPr>
            <a:xfrm>
              <a:off x="10591796" y="-1600200"/>
              <a:ext cx="7239004" cy="152403"/>
              <a:chOff x="10591796" y="-1600200"/>
              <a:chExt cx="7239004" cy="152403"/>
            </a:xfrm>
          </p:grpSpPr>
          <p:pic>
            <p:nvPicPr>
              <p:cNvPr id="33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05917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08966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12014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15061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18110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21158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24205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27254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0302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3349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6398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9446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42493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45542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48590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51637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54686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57734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0781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3830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6878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9925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72974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76022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7" name="Straight Connector 135"/>
            <p:cNvCxnSpPr/>
            <p:nvPr/>
          </p:nvCxnSpPr>
          <p:spPr>
            <a:xfrm rot="5400013">
              <a:off x="12439653" y="-1852318"/>
              <a:ext cx="914400" cy="1714500"/>
            </a:xfrm>
            <a:prstGeom prst="straightConnector1">
              <a:avLst/>
            </a:prstGeom>
            <a:noFill/>
            <a:ln w="9528">
              <a:solidFill>
                <a:srgbClr val="C00000"/>
              </a:solidFill>
              <a:prstDash val="solid"/>
            </a:ln>
          </p:spPr>
        </p:cxnSp>
        <p:cxnSp>
          <p:nvCxnSpPr>
            <p:cNvPr id="58" name="Straight Connector 137"/>
            <p:cNvCxnSpPr>
              <a:stCxn id="45" idx="2"/>
            </p:cNvCxnSpPr>
            <p:nvPr/>
          </p:nvCxnSpPr>
          <p:spPr>
            <a:xfrm rot="5399996" flipH="1">
              <a:off x="15030456" y="-2114544"/>
              <a:ext cx="914400" cy="2247895"/>
            </a:xfrm>
            <a:prstGeom prst="straightConnector1">
              <a:avLst/>
            </a:prstGeom>
            <a:noFill/>
            <a:ln w="9528">
              <a:solidFill>
                <a:srgbClr val="C00000"/>
              </a:solidFill>
              <a:prstDash val="solid"/>
            </a:ln>
          </p:spPr>
        </p:cxnSp>
      </p:grpSp>
      <p:sp>
        <p:nvSpPr>
          <p:cNvPr id="59" name="TextBox 141"/>
          <p:cNvSpPr txBox="1"/>
          <p:nvPr/>
        </p:nvSpPr>
        <p:spPr>
          <a:xfrm>
            <a:off x="76196" y="863029"/>
            <a:ext cx="8915400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Lattice vibrations (</a:t>
            </a:r>
            <a:r>
              <a:rPr lang="en-US" sz="3200" b="1" i="0" u="sng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Phonons</a:t>
            </a:r>
            <a:r>
              <a:rPr lang="en-US" sz="32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 are travelling waves:</a:t>
            </a:r>
          </a:p>
        </p:txBody>
      </p:sp>
      <p:sp>
        <p:nvSpPr>
          <p:cNvPr id="60" name="TextBox 152"/>
          <p:cNvSpPr txBox="1"/>
          <p:nvPr/>
        </p:nvSpPr>
        <p:spPr>
          <a:xfrm>
            <a:off x="13334996" y="1524003"/>
            <a:ext cx="3962396" cy="1815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Waves that can exist depend on system size.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When system is very large (</a:t>
            </a:r>
            <a:r>
              <a:rPr lang="en-US" sz="28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bulk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)…</a:t>
            </a:r>
          </a:p>
        </p:txBody>
      </p:sp>
      <p:cxnSp>
        <p:nvCxnSpPr>
          <p:cNvPr id="61" name="Straight Arrow Connector 139"/>
          <p:cNvCxnSpPr/>
          <p:nvPr/>
        </p:nvCxnSpPr>
        <p:spPr>
          <a:xfrm>
            <a:off x="-3429000" y="-1447796"/>
            <a:ext cx="4320540" cy="158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grpSp>
        <p:nvGrpSpPr>
          <p:cNvPr id="62" name="Group 229"/>
          <p:cNvGrpSpPr/>
          <p:nvPr/>
        </p:nvGrpSpPr>
        <p:grpSpPr>
          <a:xfrm>
            <a:off x="457200" y="1600200"/>
            <a:ext cx="8458199" cy="2362196"/>
            <a:chOff x="457200" y="1600200"/>
            <a:chExt cx="8458199" cy="2362196"/>
          </a:xfrm>
        </p:grpSpPr>
        <p:grpSp>
          <p:nvGrpSpPr>
            <p:cNvPr id="63" name="Group 225"/>
            <p:cNvGrpSpPr/>
            <p:nvPr/>
          </p:nvGrpSpPr>
          <p:grpSpPr>
            <a:xfrm>
              <a:off x="457200" y="1600200"/>
              <a:ext cx="8458199" cy="2362196"/>
              <a:chOff x="457200" y="1600200"/>
              <a:chExt cx="8458199" cy="2362196"/>
            </a:xfrm>
          </p:grpSpPr>
          <p:grpSp>
            <p:nvGrpSpPr>
              <p:cNvPr id="64" name="Group 76"/>
              <p:cNvGrpSpPr/>
              <p:nvPr/>
            </p:nvGrpSpPr>
            <p:grpSpPr>
              <a:xfrm>
                <a:off x="3962396" y="1600200"/>
                <a:ext cx="4953003" cy="2362196"/>
                <a:chOff x="3962396" y="1600200"/>
                <a:chExt cx="4953003" cy="2362196"/>
              </a:xfrm>
            </p:grpSpPr>
            <p:pic>
              <p:nvPicPr>
                <p:cNvPr id="65" name="Picture 15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>
                <a:xfrm>
                  <a:off x="6553203" y="1600200"/>
                  <a:ext cx="2362196" cy="236219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" name="Picture 16"/>
                <p:cNvPicPr>
                  <a:picLocks noChangeAspect="1"/>
                </p:cNvPicPr>
                <p:nvPr/>
              </p:nvPicPr>
              <p:blipFill>
                <a:blip r:embed="rId7"/>
                <a:srcRect b="32432"/>
                <a:stretch>
                  <a:fillRect/>
                </a:stretch>
              </p:blipFill>
              <p:spPr>
                <a:xfrm>
                  <a:off x="3962396" y="1981203"/>
                  <a:ext cx="1906203" cy="17067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" name="TextBox 75"/>
                <p:cNvSpPr txBox="1"/>
                <p:nvPr/>
              </p:nvSpPr>
              <p:spPr>
                <a:xfrm>
                  <a:off x="5944807" y="2209803"/>
                  <a:ext cx="4572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80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rPr>
                    <a:t>=</a:t>
                  </a:r>
                </a:p>
              </p:txBody>
            </p:sp>
          </p:grpSp>
          <p:grpSp>
            <p:nvGrpSpPr>
              <p:cNvPr id="68" name="Group 107"/>
              <p:cNvGrpSpPr/>
              <p:nvPr/>
            </p:nvGrpSpPr>
            <p:grpSpPr>
              <a:xfrm>
                <a:off x="457200" y="2057400"/>
                <a:ext cx="2514599" cy="1345713"/>
                <a:chOff x="457200" y="2057400"/>
                <a:chExt cx="2514599" cy="1345713"/>
              </a:xfrm>
            </p:grpSpPr>
            <p:grpSp>
              <p:nvGrpSpPr>
                <p:cNvPr id="69" name="Group 88"/>
                <p:cNvGrpSpPr/>
                <p:nvPr/>
              </p:nvGrpSpPr>
              <p:grpSpPr>
                <a:xfrm>
                  <a:off x="525158" y="2057400"/>
                  <a:ext cx="2446641" cy="1345713"/>
                  <a:chOff x="525158" y="2057400"/>
                  <a:chExt cx="2446641" cy="1345713"/>
                </a:xfrm>
              </p:grpSpPr>
              <p:grpSp>
                <p:nvGrpSpPr>
                  <p:cNvPr id="70" name="Group 77"/>
                  <p:cNvGrpSpPr/>
                  <p:nvPr/>
                </p:nvGrpSpPr>
                <p:grpSpPr>
                  <a:xfrm>
                    <a:off x="525158" y="2057400"/>
                    <a:ext cx="2174790" cy="1345713"/>
                    <a:chOff x="525158" y="2057400"/>
                    <a:chExt cx="2174790" cy="1345713"/>
                  </a:xfrm>
                </p:grpSpPr>
                <p:pic>
                  <p:nvPicPr>
                    <p:cNvPr id="71" name="Picture 4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l="87872" t="41483" r="7876" b="41923"/>
                    <a:stretch>
                      <a:fillRect/>
                    </a:stretch>
                  </p:blipFill>
                  <p:spPr>
                    <a:xfrm>
                      <a:off x="525158" y="2665887"/>
                      <a:ext cx="407776" cy="2715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72" name="Group 59"/>
                    <p:cNvGrpSpPr/>
                    <p:nvPr/>
                  </p:nvGrpSpPr>
                  <p:grpSpPr>
                    <a:xfrm>
                      <a:off x="932934" y="2597993"/>
                      <a:ext cx="1631089" cy="203693"/>
                      <a:chOff x="932934" y="2597993"/>
                      <a:chExt cx="1631089" cy="203693"/>
                    </a:xfrm>
                  </p:grpSpPr>
                  <p:cxnSp>
                    <p:nvCxnSpPr>
                      <p:cNvPr id="73" name="Straight Connector 178"/>
                      <p:cNvCxnSpPr/>
                      <p:nvPr/>
                    </p:nvCxnSpPr>
                    <p:spPr>
                      <a:xfrm>
                        <a:off x="932934" y="2801685"/>
                        <a:ext cx="203884" cy="0"/>
                      </a:xfrm>
                      <a:prstGeom prst="straightConnector1">
                        <a:avLst/>
                      </a:prstGeom>
                      <a:noFill/>
                      <a:ln w="9528">
                        <a:solidFill>
                          <a:srgbClr val="4A7EBB"/>
                        </a:solidFill>
                        <a:prstDash val="solid"/>
                      </a:ln>
                    </p:spPr>
                  </p:cxnSp>
                  <p:cxnSp>
                    <p:nvCxnSpPr>
                      <p:cNvPr id="74" name="Straight Connector 179"/>
                      <p:cNvCxnSpPr/>
                      <p:nvPr/>
                    </p:nvCxnSpPr>
                    <p:spPr>
                      <a:xfrm rot="5400013" flipH="1" flipV="1">
                        <a:off x="1136920" y="2597892"/>
                        <a:ext cx="203691" cy="203893"/>
                      </a:xfrm>
                      <a:prstGeom prst="straightConnector1">
                        <a:avLst/>
                      </a:prstGeom>
                      <a:noFill/>
                      <a:ln w="9528">
                        <a:solidFill>
                          <a:srgbClr val="4A7EBB"/>
                        </a:solidFill>
                        <a:prstDash val="solid"/>
                      </a:ln>
                    </p:spPr>
                  </p:cxnSp>
                  <p:cxnSp>
                    <p:nvCxnSpPr>
                      <p:cNvPr id="75" name="Straight Connector 180"/>
                      <p:cNvCxnSpPr/>
                      <p:nvPr/>
                    </p:nvCxnSpPr>
                    <p:spPr>
                      <a:xfrm rot="5399996" flipH="1">
                        <a:off x="1340807" y="2597898"/>
                        <a:ext cx="203682" cy="203893"/>
                      </a:xfrm>
                      <a:prstGeom prst="straightConnector1">
                        <a:avLst/>
                      </a:prstGeom>
                      <a:noFill/>
                      <a:ln w="9528">
                        <a:solidFill>
                          <a:srgbClr val="4A7EBB"/>
                        </a:solidFill>
                        <a:prstDash val="solid"/>
                      </a:ln>
                    </p:spPr>
                  </p:cxnSp>
                  <p:cxnSp>
                    <p:nvCxnSpPr>
                      <p:cNvPr id="76" name="Straight Connector 181"/>
                      <p:cNvCxnSpPr/>
                      <p:nvPr/>
                    </p:nvCxnSpPr>
                    <p:spPr>
                      <a:xfrm rot="5400013" flipH="1" flipV="1">
                        <a:off x="1952464" y="2597892"/>
                        <a:ext cx="203692" cy="203893"/>
                      </a:xfrm>
                      <a:prstGeom prst="straightConnector1">
                        <a:avLst/>
                      </a:prstGeom>
                      <a:noFill/>
                      <a:ln w="9528">
                        <a:solidFill>
                          <a:srgbClr val="4A7EBB"/>
                        </a:solidFill>
                        <a:prstDash val="solid"/>
                      </a:ln>
                    </p:spPr>
                  </p:cxnSp>
                  <p:cxnSp>
                    <p:nvCxnSpPr>
                      <p:cNvPr id="77" name="Straight Connector 182"/>
                      <p:cNvCxnSpPr/>
                      <p:nvPr/>
                    </p:nvCxnSpPr>
                    <p:spPr>
                      <a:xfrm rot="5400013" flipH="1" flipV="1">
                        <a:off x="1524099" y="2597897"/>
                        <a:ext cx="203683" cy="203893"/>
                      </a:xfrm>
                      <a:prstGeom prst="straightConnector1">
                        <a:avLst/>
                      </a:prstGeom>
                      <a:noFill/>
                      <a:ln w="9528">
                        <a:solidFill>
                          <a:srgbClr val="4A7EBB"/>
                        </a:solidFill>
                        <a:prstDash val="solid"/>
                      </a:ln>
                    </p:spPr>
                  </p:cxnSp>
                  <p:cxnSp>
                    <p:nvCxnSpPr>
                      <p:cNvPr id="78" name="Straight Connector 183"/>
                      <p:cNvCxnSpPr/>
                      <p:nvPr/>
                    </p:nvCxnSpPr>
                    <p:spPr>
                      <a:xfrm rot="5399996" flipH="1">
                        <a:off x="2156352" y="2597897"/>
                        <a:ext cx="203682" cy="203893"/>
                      </a:xfrm>
                      <a:prstGeom prst="straightConnector1">
                        <a:avLst/>
                      </a:prstGeom>
                      <a:noFill/>
                      <a:ln w="9528">
                        <a:solidFill>
                          <a:srgbClr val="4A7EBB"/>
                        </a:solidFill>
                        <a:prstDash val="solid"/>
                      </a:ln>
                    </p:spPr>
                  </p:cxnSp>
                  <p:cxnSp>
                    <p:nvCxnSpPr>
                      <p:cNvPr id="79" name="Straight Connector 184"/>
                      <p:cNvCxnSpPr/>
                      <p:nvPr/>
                    </p:nvCxnSpPr>
                    <p:spPr>
                      <a:xfrm rot="5399996" flipH="1">
                        <a:off x="1748584" y="2597888"/>
                        <a:ext cx="203683" cy="203893"/>
                      </a:xfrm>
                      <a:prstGeom prst="straightConnector1">
                        <a:avLst/>
                      </a:prstGeom>
                      <a:noFill/>
                      <a:ln w="9528">
                        <a:solidFill>
                          <a:srgbClr val="4A7EBB"/>
                        </a:solidFill>
                        <a:prstDash val="solid"/>
                      </a:ln>
                    </p:spPr>
                  </p:cxnSp>
                  <p:cxnSp>
                    <p:nvCxnSpPr>
                      <p:cNvPr id="80" name="Straight Connector 185"/>
                      <p:cNvCxnSpPr/>
                      <p:nvPr/>
                    </p:nvCxnSpPr>
                    <p:spPr>
                      <a:xfrm>
                        <a:off x="2360139" y="2801685"/>
                        <a:ext cx="203884" cy="0"/>
                      </a:xfrm>
                      <a:prstGeom prst="straightConnector1">
                        <a:avLst/>
                      </a:prstGeom>
                      <a:noFill/>
                      <a:ln w="9528">
                        <a:solidFill>
                          <a:srgbClr val="4A7EBB"/>
                        </a:solidFill>
                        <a:prstDash val="solid"/>
                      </a:ln>
                    </p:spPr>
                  </p:cxnSp>
                </p:grpSp>
                <p:sp>
                  <p:nvSpPr>
                    <p:cNvPr id="81" name="TextBox 174"/>
                    <p:cNvSpPr txBox="1"/>
                    <p:nvPr/>
                  </p:nvSpPr>
                  <p:spPr>
                    <a:xfrm>
                      <a:off x="1408669" y="2941451"/>
                      <a:ext cx="1029733" cy="4616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anchor="t" anchorCtr="0" compatLnSpc="1">
                      <a:spAutoFit/>
                    </a:bodyPr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24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k</a:t>
                      </a:r>
                      <a:r>
                        <a:rPr lang="en-US" sz="2400" b="0" i="0" u="none" strike="noStrike" kern="1200" cap="none" spc="0" baseline="-2500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spring</a:t>
                      </a:r>
                      <a:endParaRPr lang="en-US" sz="24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p:txBody>
                </p:sp>
                <p:graphicFrame>
                  <p:nvGraphicFramePr>
                    <p:cNvPr id="82" name="Object 7"/>
                    <p:cNvGraphicFramePr/>
                    <p:nvPr/>
                  </p:nvGraphicFramePr>
                  <p:xfrm>
                    <a:off x="1476627" y="2057400"/>
                    <a:ext cx="273268" cy="34088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057" name="Equation" r:id="rId8" imgW="126835" imgH="139518" progId="Equation.3">
                            <p:embed/>
                          </p:oleObj>
                        </mc:Choice>
                        <mc:Fallback>
                          <p:oleObj name="Equation" r:id="rId8" imgW="126835" imgH="139518" progId="Equation.3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76627" y="2057400"/>
                                  <a:ext cx="273268" cy="3408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83" name="Straight Arrow Connector 177"/>
                    <p:cNvCxnSpPr/>
                    <p:nvPr/>
                  </p:nvCxnSpPr>
                  <p:spPr>
                    <a:xfrm>
                      <a:off x="661083" y="2464774"/>
                      <a:ext cx="2038865" cy="1408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  <a:headEnd type="arrow"/>
                      <a:tailEnd type="arrow"/>
                    </a:ln>
                  </p:spPr>
                </p:cxnSp>
              </p:grpSp>
              <p:pic>
                <p:nvPicPr>
                  <p:cNvPr id="84" name="Picture 4"/>
                  <p:cNvPicPr>
                    <a:picLocks noChangeAspect="1"/>
                  </p:cNvPicPr>
                  <p:nvPr/>
                </p:nvPicPr>
                <p:blipFill>
                  <a:blip r:embed="rId3"/>
                  <a:srcRect l="87872" t="41483" r="7876" b="41923"/>
                  <a:stretch>
                    <a:fillRect/>
                  </a:stretch>
                </p:blipFill>
                <p:spPr>
                  <a:xfrm>
                    <a:off x="2564023" y="2669874"/>
                    <a:ext cx="407776" cy="2715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85" name="TextBox 160"/>
                <p:cNvSpPr txBox="1"/>
                <p:nvPr/>
              </p:nvSpPr>
              <p:spPr>
                <a:xfrm>
                  <a:off x="457200" y="2933495"/>
                  <a:ext cx="951469" cy="411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24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rPr>
                    <a:t>m</a:t>
                  </a:r>
                  <a:r>
                    <a:rPr lang="en-US" sz="2400" b="0" i="0" u="none" strike="noStrike" kern="1200" cap="none" spc="0" baseline="-25000">
                      <a:solidFill>
                        <a:srgbClr val="000000"/>
                      </a:solidFill>
                      <a:uFillTx/>
                      <a:latin typeface="Calibri"/>
                    </a:rPr>
                    <a:t>atom</a:t>
                  </a:r>
                  <a:endPara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p:grpSp>
        </p:grpSp>
        <p:pic>
          <p:nvPicPr>
            <p:cNvPr id="86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3962396" y="1904996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4724403" y="2057400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5486400" y="2057400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3962396" y="2362196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4724403" y="2362196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5486400" y="2362196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3962396" y="2895603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4724403" y="2971800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5486400" y="2819396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3962396" y="3429000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4724403" y="3505196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Picture 4"/>
            <p:cNvPicPr>
              <a:picLocks noChangeAspect="1"/>
            </p:cNvPicPr>
            <p:nvPr/>
          </p:nvPicPr>
          <p:blipFill>
            <a:blip r:embed="rId3"/>
            <a:srcRect l="87872" t="41483" r="7876" b="41923"/>
            <a:stretch>
              <a:fillRect/>
            </a:stretch>
          </p:blipFill>
          <p:spPr>
            <a:xfrm>
              <a:off x="5486400" y="3352803"/>
              <a:ext cx="228600" cy="15240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98" name="Object 7"/>
          <p:cNvGraphicFramePr/>
          <p:nvPr/>
        </p:nvGraphicFramePr>
        <p:xfrm>
          <a:off x="8308183" y="-1295403"/>
          <a:ext cx="167163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9" imgW="660113" imgH="393529" progId="Equation.3">
                  <p:embed/>
                </p:oleObj>
              </mc:Choice>
              <mc:Fallback>
                <p:oleObj name="Equation" r:id="rId9" imgW="660113" imgH="393529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08183" y="-1295403"/>
                        <a:ext cx="167163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Arrow Connector 136"/>
          <p:cNvCxnSpPr/>
          <p:nvPr/>
        </p:nvCxnSpPr>
        <p:spPr>
          <a:xfrm rot="5400013">
            <a:off x="-1409698" y="2657314"/>
            <a:ext cx="1296199" cy="79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00" name="TextBox 140"/>
          <p:cNvSpPr txBox="1"/>
          <p:nvPr/>
        </p:nvSpPr>
        <p:spPr>
          <a:xfrm>
            <a:off x="152403" y="4039901"/>
            <a:ext cx="4686299" cy="461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Vibrational Frequencies in Si &gt; Ge</a:t>
            </a:r>
          </a:p>
        </p:txBody>
      </p:sp>
      <p:pic>
        <p:nvPicPr>
          <p:cNvPr id="101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356" y="4895084"/>
            <a:ext cx="3523484" cy="121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0400" y="4895084"/>
            <a:ext cx="1755648" cy="121919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Rectangle 7"/>
          <p:cNvSpPr/>
          <p:nvPr/>
        </p:nvSpPr>
        <p:spPr>
          <a:xfrm>
            <a:off x="4911160" y="3977383"/>
            <a:ext cx="4000079" cy="15696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Useful for: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Crystalline materials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Disordered materials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Interfaces</a:t>
            </a:r>
          </a:p>
        </p:txBody>
      </p:sp>
      <p:pic>
        <p:nvPicPr>
          <p:cNvPr id="104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555" y="6035040"/>
            <a:ext cx="4120899" cy="7680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Rectangle 10"/>
          <p:cNvSpPr/>
          <p:nvPr/>
        </p:nvSpPr>
        <p:spPr>
          <a:xfrm>
            <a:off x="2388522" y="4501563"/>
            <a:ext cx="1556839" cy="36933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</a:t>
            </a: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lvl="0"/>
            <a:r>
              <a:rPr lang="en-US"/>
              <a:t>Phonons</a:t>
            </a:r>
          </a:p>
        </p:txBody>
      </p:sp>
      <p:grpSp>
        <p:nvGrpSpPr>
          <p:cNvPr id="3" name="Group 150"/>
          <p:cNvGrpSpPr/>
          <p:nvPr/>
        </p:nvGrpSpPr>
        <p:grpSpPr>
          <a:xfrm>
            <a:off x="10591796" y="-1600200"/>
            <a:ext cx="7239004" cy="1981193"/>
            <a:chOff x="10591796" y="-1600200"/>
            <a:chExt cx="7239004" cy="1981193"/>
          </a:xfrm>
        </p:grpSpPr>
        <p:grpSp>
          <p:nvGrpSpPr>
            <p:cNvPr id="4" name="Group 107"/>
            <p:cNvGrpSpPr/>
            <p:nvPr/>
          </p:nvGrpSpPr>
          <p:grpSpPr>
            <a:xfrm>
              <a:off x="11734796" y="-614065"/>
              <a:ext cx="5105407" cy="995058"/>
              <a:chOff x="11734796" y="-614065"/>
              <a:chExt cx="5105407" cy="995058"/>
            </a:xfrm>
          </p:grpSpPr>
          <p:grpSp>
            <p:nvGrpSpPr>
              <p:cNvPr id="5" name="Group 88"/>
              <p:cNvGrpSpPr/>
              <p:nvPr/>
            </p:nvGrpSpPr>
            <p:grpSpPr>
              <a:xfrm>
                <a:off x="11811003" y="-614065"/>
                <a:ext cx="5029200" cy="995058"/>
                <a:chOff x="11811003" y="-614065"/>
                <a:chExt cx="5029200" cy="995058"/>
              </a:xfrm>
            </p:grpSpPr>
            <p:grpSp>
              <p:nvGrpSpPr>
                <p:cNvPr id="6" name="Group 77"/>
                <p:cNvGrpSpPr/>
                <p:nvPr/>
              </p:nvGrpSpPr>
              <p:grpSpPr>
                <a:xfrm>
                  <a:off x="11811003" y="-614065"/>
                  <a:ext cx="4800600" cy="995058"/>
                  <a:chOff x="11811003" y="-614065"/>
                  <a:chExt cx="4800600" cy="995058"/>
                </a:xfrm>
              </p:grpSpPr>
              <p:pic>
                <p:nvPicPr>
                  <p:cNvPr id="7" name="Picture 4"/>
                  <p:cNvPicPr>
                    <a:picLocks noChangeAspect="1"/>
                  </p:cNvPicPr>
                  <p:nvPr/>
                </p:nvPicPr>
                <p:blipFill>
                  <a:blip r:embed="rId3"/>
                  <a:srcRect l="87872" t="41483" r="7876" b="41923"/>
                  <a:stretch>
                    <a:fillRect/>
                  </a:stretch>
                </p:blipFill>
                <p:spPr>
                  <a:xfrm>
                    <a:off x="11811003" y="-537868"/>
                    <a:ext cx="457200" cy="304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8" name="Group 59"/>
                  <p:cNvGrpSpPr/>
                  <p:nvPr/>
                </p:nvGrpSpPr>
                <p:grpSpPr>
                  <a:xfrm>
                    <a:off x="12268203" y="-614065"/>
                    <a:ext cx="1828800" cy="228600"/>
                    <a:chOff x="12268203" y="-614065"/>
                    <a:chExt cx="1828800" cy="228600"/>
                  </a:xfrm>
                </p:grpSpPr>
                <p:cxnSp>
                  <p:nvCxnSpPr>
                    <p:cNvPr id="9" name="Straight Connector 36"/>
                    <p:cNvCxnSpPr/>
                    <p:nvPr/>
                  </p:nvCxnSpPr>
                  <p:spPr>
                    <a:xfrm>
                      <a:off x="12268203" y="-385465"/>
                      <a:ext cx="228600" cy="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0" name="Straight Connector 37"/>
                    <p:cNvCxnSpPr/>
                    <p:nvPr/>
                  </p:nvCxnSpPr>
                  <p:spPr>
                    <a:xfrm rot="5400013" flipH="1" flipV="1">
                      <a:off x="124968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1" name="Straight Connector 38"/>
                    <p:cNvCxnSpPr/>
                    <p:nvPr/>
                  </p:nvCxnSpPr>
                  <p:spPr>
                    <a:xfrm rot="5399996" flipH="1">
                      <a:off x="127254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2" name="Straight Connector 39"/>
                    <p:cNvCxnSpPr/>
                    <p:nvPr/>
                  </p:nvCxnSpPr>
                  <p:spPr>
                    <a:xfrm rot="5400013" flipH="1" flipV="1">
                      <a:off x="134112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3" name="Straight Connector 40"/>
                    <p:cNvCxnSpPr/>
                    <p:nvPr/>
                  </p:nvCxnSpPr>
                  <p:spPr>
                    <a:xfrm rot="5400013" flipH="1" flipV="1">
                      <a:off x="129540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4" name="Straight Connector 41"/>
                    <p:cNvCxnSpPr/>
                    <p:nvPr/>
                  </p:nvCxnSpPr>
                  <p:spPr>
                    <a:xfrm rot="5399996" flipH="1">
                      <a:off x="136398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5" name="Straight Connector 42"/>
                    <p:cNvCxnSpPr/>
                    <p:nvPr/>
                  </p:nvCxnSpPr>
                  <p:spPr>
                    <a:xfrm rot="5399996" flipH="1">
                      <a:off x="131826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6" name="Straight Connector 43"/>
                    <p:cNvCxnSpPr/>
                    <p:nvPr/>
                  </p:nvCxnSpPr>
                  <p:spPr>
                    <a:xfrm>
                      <a:off x="13868403" y="-385465"/>
                      <a:ext cx="228600" cy="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</p:grpSp>
              <p:sp>
                <p:nvSpPr>
                  <p:cNvPr id="17" name="TextBox 35"/>
                  <p:cNvSpPr txBox="1"/>
                  <p:nvPr/>
                </p:nvSpPr>
                <p:spPr>
                  <a:xfrm>
                    <a:off x="12801600" y="-237533"/>
                    <a:ext cx="838203" cy="4616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lIns="91440" tIns="45720" rIns="91440" bIns="45720" anchor="t" anchorCtr="0" compatLnSpc="1">
                    <a:sp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24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k</a:t>
                    </a:r>
                    <a:r>
                      <a:rPr lang="en-US" sz="2400" b="0" i="0" u="none" strike="noStrike" kern="1200" cap="none" spc="0" baseline="-2500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spring</a:t>
                    </a:r>
                    <a:endParaRPr lang="en-US" sz="24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p:txBody>
              </p:sp>
              <p:pic>
                <p:nvPicPr>
                  <p:cNvPr id="18" name="Picture 4"/>
                  <p:cNvPicPr>
                    <a:picLocks noChangeAspect="1"/>
                  </p:cNvPicPr>
                  <p:nvPr/>
                </p:nvPicPr>
                <p:blipFill>
                  <a:blip r:embed="rId3"/>
                  <a:srcRect l="87872" t="41483" r="7876" b="41923"/>
                  <a:stretch>
                    <a:fillRect/>
                  </a:stretch>
                </p:blipFill>
                <p:spPr>
                  <a:xfrm>
                    <a:off x="14097003" y="-537868"/>
                    <a:ext cx="457200" cy="304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aphicFrame>
                <p:nvGraphicFramePr>
                  <p:cNvPr id="19" name="Object 7"/>
                  <p:cNvGraphicFramePr/>
                  <p:nvPr/>
                </p:nvGraphicFramePr>
                <p:xfrm>
                  <a:off x="15316200" y="-1591"/>
                  <a:ext cx="306388" cy="3825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70" name="Equation" r:id="rId4" imgW="126835" imgH="139518" progId="Equation.3">
                          <p:embed/>
                        </p:oleObj>
                      </mc:Choice>
                      <mc:Fallback>
                        <p:oleObj name="Equation" r:id="rId4" imgW="126835" imgH="139518" progId="Equation.3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5316200" y="-1591"/>
                                <a:ext cx="306388" cy="3825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20" name="Straight Arrow Connector 67"/>
                  <p:cNvCxnSpPr/>
                  <p:nvPr/>
                </p:nvCxnSpPr>
                <p:spPr>
                  <a:xfrm>
                    <a:off x="14325603" y="-76196"/>
                    <a:ext cx="2286000" cy="1581"/>
                  </a:xfrm>
                  <a:prstGeom prst="straightConnector1">
                    <a:avLst/>
                  </a:prstGeom>
                  <a:noFill/>
                  <a:ln w="9528">
                    <a:solidFill>
                      <a:srgbClr val="4A7EBB"/>
                    </a:solidFill>
                    <a:prstDash val="solid"/>
                    <a:headEnd type="arrow"/>
                    <a:tailEnd type="arrow"/>
                  </a:ln>
                </p:spPr>
              </p:cxnSp>
            </p:grpSp>
            <p:pic>
              <p:nvPicPr>
                <p:cNvPr id="21" name="Picture 4"/>
                <p:cNvPicPr>
                  <a:picLocks noChangeAspect="1"/>
                </p:cNvPicPr>
                <p:nvPr/>
              </p:nvPicPr>
              <p:blipFill>
                <a:blip r:embed="rId3"/>
                <a:srcRect l="87872" t="41483" r="7876" b="41923"/>
                <a:stretch>
                  <a:fillRect/>
                </a:stretch>
              </p:blipFill>
              <p:spPr>
                <a:xfrm>
                  <a:off x="14097003" y="-533396"/>
                  <a:ext cx="457200" cy="30479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2" name="Straight Connector 79"/>
                <p:cNvCxnSpPr/>
                <p:nvPr/>
              </p:nvCxnSpPr>
              <p:spPr>
                <a:xfrm>
                  <a:off x="14554203" y="-381003"/>
                  <a:ext cx="228600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3" name="Straight Connector 80"/>
                <p:cNvCxnSpPr/>
                <p:nvPr/>
              </p:nvCxnSpPr>
              <p:spPr>
                <a:xfrm rot="5400013" flipH="1" flipV="1">
                  <a:off x="147828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4" name="Straight Connector 81"/>
                <p:cNvCxnSpPr/>
                <p:nvPr/>
              </p:nvCxnSpPr>
              <p:spPr>
                <a:xfrm rot="5399996" flipH="1">
                  <a:off x="150114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5" name="Straight Connector 82"/>
                <p:cNvCxnSpPr/>
                <p:nvPr/>
              </p:nvCxnSpPr>
              <p:spPr>
                <a:xfrm rot="5400013" flipH="1" flipV="1">
                  <a:off x="156972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6" name="Straight Connector 83"/>
                <p:cNvCxnSpPr/>
                <p:nvPr/>
              </p:nvCxnSpPr>
              <p:spPr>
                <a:xfrm rot="5400013" flipH="1" flipV="1">
                  <a:off x="152400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7" name="Straight Connector 84"/>
                <p:cNvCxnSpPr/>
                <p:nvPr/>
              </p:nvCxnSpPr>
              <p:spPr>
                <a:xfrm rot="5399996" flipH="1">
                  <a:off x="159258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8" name="Straight Connector 85"/>
                <p:cNvCxnSpPr/>
                <p:nvPr/>
              </p:nvCxnSpPr>
              <p:spPr>
                <a:xfrm rot="5399996" flipH="1">
                  <a:off x="154686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9" name="Straight Connector 86"/>
                <p:cNvCxnSpPr/>
                <p:nvPr/>
              </p:nvCxnSpPr>
              <p:spPr>
                <a:xfrm>
                  <a:off x="16154403" y="-381003"/>
                  <a:ext cx="228600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pic>
              <p:nvPicPr>
                <p:cNvPr id="30" name="Picture 4"/>
                <p:cNvPicPr>
                  <a:picLocks noChangeAspect="1"/>
                </p:cNvPicPr>
                <p:nvPr/>
              </p:nvPicPr>
              <p:blipFill>
                <a:blip r:embed="rId3"/>
                <a:srcRect l="87872" t="41483" r="7876" b="41923"/>
                <a:stretch>
                  <a:fillRect/>
                </a:stretch>
              </p:blipFill>
              <p:spPr>
                <a:xfrm>
                  <a:off x="16383003" y="-533396"/>
                  <a:ext cx="457200" cy="30479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1" name="TextBox 90"/>
              <p:cNvSpPr txBox="1"/>
              <p:nvPr/>
            </p:nvSpPr>
            <p:spPr>
              <a:xfrm>
                <a:off x="11734796" y="-237533"/>
                <a:ext cx="1066803" cy="461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m</a:t>
                </a:r>
                <a:r>
                  <a:rPr lang="en-US" sz="2400" b="0" i="0" u="none" strike="noStrike" kern="1200" cap="none" spc="0" baseline="-25000">
                    <a:solidFill>
                      <a:srgbClr val="000000"/>
                    </a:solidFill>
                    <a:uFillTx/>
                    <a:latin typeface="Calibri"/>
                  </a:rPr>
                  <a:t>atom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133"/>
            <p:cNvGrpSpPr/>
            <p:nvPr/>
          </p:nvGrpSpPr>
          <p:grpSpPr>
            <a:xfrm>
              <a:off x="10591796" y="-1600200"/>
              <a:ext cx="7239004" cy="152403"/>
              <a:chOff x="10591796" y="-1600200"/>
              <a:chExt cx="7239004" cy="152403"/>
            </a:xfrm>
          </p:grpSpPr>
          <p:pic>
            <p:nvPicPr>
              <p:cNvPr id="33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05917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08966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12014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15061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18110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21158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24205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27254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0302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3349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6398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9446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42493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45542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48590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51637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54686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57734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0781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3830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6878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9925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72974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76022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7" name="Straight Connector 135"/>
            <p:cNvCxnSpPr/>
            <p:nvPr/>
          </p:nvCxnSpPr>
          <p:spPr>
            <a:xfrm rot="5400013">
              <a:off x="12439653" y="-1852318"/>
              <a:ext cx="914400" cy="1714500"/>
            </a:xfrm>
            <a:prstGeom prst="straightConnector1">
              <a:avLst/>
            </a:prstGeom>
            <a:noFill/>
            <a:ln w="9528">
              <a:solidFill>
                <a:srgbClr val="C00000"/>
              </a:solidFill>
              <a:prstDash val="solid"/>
            </a:ln>
          </p:spPr>
        </p:cxnSp>
        <p:cxnSp>
          <p:nvCxnSpPr>
            <p:cNvPr id="58" name="Straight Connector 137"/>
            <p:cNvCxnSpPr>
              <a:stCxn id="45" idx="2"/>
            </p:cNvCxnSpPr>
            <p:nvPr/>
          </p:nvCxnSpPr>
          <p:spPr>
            <a:xfrm rot="5399996" flipH="1">
              <a:off x="15030456" y="-2114544"/>
              <a:ext cx="914400" cy="2247895"/>
            </a:xfrm>
            <a:prstGeom prst="straightConnector1">
              <a:avLst/>
            </a:prstGeom>
            <a:noFill/>
            <a:ln w="9528">
              <a:solidFill>
                <a:srgbClr val="C00000"/>
              </a:solidFill>
              <a:prstDash val="solid"/>
            </a:ln>
          </p:spPr>
        </p:cxnSp>
      </p:grpSp>
      <p:sp>
        <p:nvSpPr>
          <p:cNvPr id="59" name="TextBox 141"/>
          <p:cNvSpPr txBox="1"/>
          <p:nvPr/>
        </p:nvSpPr>
        <p:spPr>
          <a:xfrm>
            <a:off x="76196" y="609603"/>
            <a:ext cx="8915400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sng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Phonons</a:t>
            </a:r>
            <a:r>
              <a:rPr lang="en-US" sz="32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are lattice vibrations:</a:t>
            </a:r>
          </a:p>
        </p:txBody>
      </p:sp>
      <p:sp>
        <p:nvSpPr>
          <p:cNvPr id="60" name="TextBox 152"/>
          <p:cNvSpPr txBox="1"/>
          <p:nvPr/>
        </p:nvSpPr>
        <p:spPr>
          <a:xfrm>
            <a:off x="13334996" y="1524003"/>
            <a:ext cx="3962396" cy="1815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Waves that can exist depend on system size.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When system is very large (</a:t>
            </a:r>
            <a:r>
              <a:rPr lang="en-US" sz="28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bulk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)…</a:t>
            </a:r>
          </a:p>
        </p:txBody>
      </p:sp>
      <p:cxnSp>
        <p:nvCxnSpPr>
          <p:cNvPr id="61" name="Straight Arrow Connector 139"/>
          <p:cNvCxnSpPr/>
          <p:nvPr/>
        </p:nvCxnSpPr>
        <p:spPr>
          <a:xfrm>
            <a:off x="-3429000" y="-1447796"/>
            <a:ext cx="4320540" cy="158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graphicFrame>
        <p:nvGraphicFramePr>
          <p:cNvPr id="62" name="Object 7"/>
          <p:cNvGraphicFramePr/>
          <p:nvPr/>
        </p:nvGraphicFramePr>
        <p:xfrm>
          <a:off x="8308183" y="-1295403"/>
          <a:ext cx="167163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660113" imgH="393529" progId="Equation.3">
                  <p:embed/>
                </p:oleObj>
              </mc:Choice>
              <mc:Fallback>
                <p:oleObj name="Equation" r:id="rId6" imgW="660113" imgH="393529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08183" y="-1295403"/>
                        <a:ext cx="167163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2"/>
              <p:cNvSpPr txBox="1"/>
              <p:nvPr/>
            </p:nvSpPr>
            <p:spPr>
              <a:xfrm>
                <a:off x="-76196" y="3505196"/>
                <a:ext cx="3555269" cy="461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0">
                          <a:latin typeface="Cambria Math"/>
                        </a:rPr>
                        <m:t>∝</m:t>
                      </m:r>
                      <m:r>
                        <a:rPr lang="en-US" i="1">
                          <a:latin typeface="Cambria Math"/>
                        </a:rPr>
                        <m:t>𝑘𝑟</m:t>
                      </m:r>
                      <m:r>
                        <a:rPr lang="en-US" i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𝜖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6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6" y="3505196"/>
                <a:ext cx="3555269" cy="46166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Picture 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381902" y="914400"/>
            <a:ext cx="3304897" cy="304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"/>
          <p:cNvPicPr>
            <a:picLocks noChangeAspect="1"/>
          </p:cNvPicPr>
          <p:nvPr/>
        </p:nvPicPr>
        <p:blipFill>
          <a:blip r:embed="rId9"/>
          <a:srcRect l="31742" r="29611" b="84816"/>
          <a:stretch>
            <a:fillRect/>
          </a:stretch>
        </p:blipFill>
        <p:spPr>
          <a:xfrm>
            <a:off x="327364" y="1873367"/>
            <a:ext cx="3606091" cy="130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3" y="4907283"/>
            <a:ext cx="502920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9155" y="4450083"/>
            <a:ext cx="4882896" cy="64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9948" y="3992883"/>
            <a:ext cx="3005331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Rectangle 10"/>
          <p:cNvSpPr/>
          <p:nvPr/>
        </p:nvSpPr>
        <p:spPr>
          <a:xfrm>
            <a:off x="1981203" y="2657712"/>
            <a:ext cx="457200" cy="314087"/>
          </a:xfrm>
          <a:prstGeom prst="rect">
            <a:avLst/>
          </a:prstGeom>
          <a:solidFill>
            <a:srgbClr val="FFFFFF"/>
          </a:solidFill>
          <a:ln w="25402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142"/>
              <p:cNvSpPr txBox="1"/>
              <p:nvPr/>
            </p:nvSpPr>
            <p:spPr>
              <a:xfrm>
                <a:off x="-76196" y="4110337"/>
                <a:ext cx="4545921" cy="461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0">
                          <a:latin typeface="Cambria Math"/>
                        </a:rPr>
                        <m:t>∝</m:t>
                      </m:r>
                      <m:r>
                        <a:rPr lang="en-US" i="1">
                          <a:latin typeface="Cambria Math"/>
                        </a:rPr>
                        <m:t>𝑘𝑟</m:t>
                      </m:r>
                      <m:r>
                        <a:rPr lang="en-US" i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𝑝𝑒𝑟𝑡𝑢𝑟𝑏𝑎𝑡𝑖𝑜𝑛</m:t>
                      </m:r>
                      <m:r>
                        <a:rPr lang="en-US" i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70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6" y="4110337"/>
                <a:ext cx="4545921" cy="46166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143"/>
          <p:cNvSpPr/>
          <p:nvPr/>
        </p:nvSpPr>
        <p:spPr>
          <a:xfrm>
            <a:off x="0" y="5124270"/>
            <a:ext cx="5997238" cy="1200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Actual atomic interactions are non-linear.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Interactions in a solid are mostly harmonic with anharmonic perturbation.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152403"/>
            <a:ext cx="8229600" cy="1143000"/>
          </a:xfrm>
        </p:spPr>
        <p:txBody>
          <a:bodyPr/>
          <a:lstStyle/>
          <a:p>
            <a:pPr lvl="0"/>
            <a:r>
              <a:rPr lang="en-US"/>
              <a:t>Force Constants</a:t>
            </a:r>
          </a:p>
        </p:txBody>
      </p:sp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038603" y="-1447796"/>
            <a:ext cx="5234647" cy="162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272750" y="3358710"/>
            <a:ext cx="4638678" cy="1619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3886200" y="7315200"/>
            <a:ext cx="4591046" cy="250507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124"/>
              <p:cNvSpPr/>
              <p:nvPr/>
            </p:nvSpPr>
            <p:spPr>
              <a:xfrm>
                <a:off x="6591296" y="4537307"/>
                <a:ext cx="2019296" cy="79668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6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296" y="4537307"/>
                <a:ext cx="2019296" cy="7966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21870"/>
          <p:cNvGrpSpPr/>
          <p:nvPr/>
        </p:nvGrpSpPr>
        <p:grpSpPr>
          <a:xfrm>
            <a:off x="471007" y="2057400"/>
            <a:ext cx="2636910" cy="1981202"/>
            <a:chOff x="471007" y="2057400"/>
            <a:chExt cx="2636910" cy="1981202"/>
          </a:xfrm>
        </p:grpSpPr>
        <p:grpSp>
          <p:nvGrpSpPr>
            <p:cNvPr id="8" name="Group 121869"/>
            <p:cNvGrpSpPr/>
            <p:nvPr/>
          </p:nvGrpSpPr>
          <p:grpSpPr>
            <a:xfrm>
              <a:off x="471007" y="2295198"/>
              <a:ext cx="2636910" cy="1737186"/>
              <a:chOff x="471007" y="2295198"/>
              <a:chExt cx="2636910" cy="1737186"/>
            </a:xfrm>
          </p:grpSpPr>
          <p:grpSp>
            <p:nvGrpSpPr>
              <p:cNvPr id="9" name="Group 121861"/>
              <p:cNvGrpSpPr/>
              <p:nvPr/>
            </p:nvGrpSpPr>
            <p:grpSpPr>
              <a:xfrm>
                <a:off x="514944" y="2295198"/>
                <a:ext cx="2592972" cy="1722555"/>
                <a:chOff x="514944" y="2295198"/>
                <a:chExt cx="2592972" cy="1722555"/>
              </a:xfrm>
            </p:grpSpPr>
            <p:pic>
              <p:nvPicPr>
                <p:cNvPr id="10" name="Picture 16"/>
                <p:cNvPicPr>
                  <a:picLocks noChangeAspect="1"/>
                </p:cNvPicPr>
                <p:nvPr/>
              </p:nvPicPr>
              <p:blipFill>
                <a:blip r:embed="rId6"/>
                <a:srcRect t="54299" r="23354" b="32432"/>
                <a:stretch>
                  <a:fillRect/>
                </a:stretch>
              </p:blipFill>
              <p:spPr>
                <a:xfrm>
                  <a:off x="553696" y="2295198"/>
                  <a:ext cx="2554220" cy="17225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" name="Oval 121860"/>
                <p:cNvSpPr/>
                <p:nvPr/>
              </p:nvSpPr>
              <p:spPr>
                <a:xfrm>
                  <a:off x="514944" y="3382905"/>
                  <a:ext cx="284607" cy="320524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12" name="Oval 112"/>
                <p:cNvSpPr/>
                <p:nvPr/>
              </p:nvSpPr>
              <p:spPr>
                <a:xfrm>
                  <a:off x="1193008" y="2498790"/>
                  <a:ext cx="284607" cy="320524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13" name="Oval 113"/>
                <p:cNvSpPr/>
                <p:nvPr/>
              </p:nvSpPr>
              <p:spPr>
                <a:xfrm>
                  <a:off x="1963161" y="3382905"/>
                  <a:ext cx="284607" cy="320524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14" name="Oval 114"/>
                <p:cNvSpPr/>
                <p:nvPr/>
              </p:nvSpPr>
              <p:spPr>
                <a:xfrm>
                  <a:off x="2688674" y="2498790"/>
                  <a:ext cx="284607" cy="320524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  <p:cxnSp>
            <p:nvCxnSpPr>
              <p:cNvPr id="15" name="Straight Connector 121863"/>
              <p:cNvCxnSpPr/>
              <p:nvPr/>
            </p:nvCxnSpPr>
            <p:spPr>
              <a:xfrm>
                <a:off x="553696" y="3094741"/>
                <a:ext cx="2554221" cy="0"/>
              </a:xfrm>
              <a:prstGeom prst="straightConnector1">
                <a:avLst/>
              </a:prstGeom>
              <a:noFill/>
              <a:ln w="38103">
                <a:solidFill>
                  <a:srgbClr val="4A7EBB"/>
                </a:solidFill>
                <a:prstDash val="solid"/>
              </a:ln>
            </p:spPr>
          </p:cxnSp>
          <p:cxnSp>
            <p:nvCxnSpPr>
              <p:cNvPr id="16" name="Straight Arrow Connector 121865"/>
              <p:cNvCxnSpPr/>
              <p:nvPr/>
            </p:nvCxnSpPr>
            <p:spPr>
              <a:xfrm flipV="1">
                <a:off x="553696" y="2295198"/>
                <a:ext cx="0" cy="808321"/>
              </a:xfrm>
              <a:prstGeom prst="straightConnector1">
                <a:avLst/>
              </a:prstGeom>
              <a:noFill/>
              <a:ln w="38103">
                <a:solidFill>
                  <a:srgbClr val="4A7EBB"/>
                </a:solidFill>
                <a:prstDash val="solid"/>
                <a:tailEnd type="arrow"/>
              </a:ln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21868"/>
                  <p:cNvSpPr/>
                  <p:nvPr/>
                </p:nvSpPr>
                <p:spPr>
                  <a:xfrm>
                    <a:off x="471007" y="3703429"/>
                    <a:ext cx="372471" cy="328955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vert="horz" wrap="none" lIns="91440" tIns="45720" rIns="91440" bIns="45720" anchor="t" anchorCtr="0" compatLnSpc="1">
                    <a:sp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p:txBody>
              </p:sp>
            </mc:Choice>
            <mc:Fallback>
              <p:sp>
                <p:nvSpPr>
                  <p:cNvPr id="17" name="Rectangle 1218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07" y="3703429"/>
                    <a:ext cx="372471" cy="32895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5094"/>
                    </a:stretch>
                  </a:blipFill>
                  <a:ln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27"/>
                <p:cNvSpPr/>
                <p:nvPr/>
              </p:nvSpPr>
              <p:spPr>
                <a:xfrm>
                  <a:off x="1162019" y="2057400"/>
                  <a:ext cx="372380" cy="350151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vert="horz" wrap="non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1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019" y="2057400"/>
                  <a:ext cx="372380" cy="35015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9298"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28"/>
                <p:cNvSpPr/>
                <p:nvPr/>
              </p:nvSpPr>
              <p:spPr>
                <a:xfrm>
                  <a:off x="1915585" y="3709647"/>
                  <a:ext cx="412339" cy="328955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vert="horz" wrap="non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1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585" y="3709647"/>
                  <a:ext cx="412339" cy="3289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111"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29"/>
                <p:cNvSpPr/>
                <p:nvPr/>
              </p:nvSpPr>
              <p:spPr>
                <a:xfrm>
                  <a:off x="2661352" y="2057400"/>
                  <a:ext cx="372471" cy="328955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vert="horz" wrap="non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2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352" y="2057400"/>
                  <a:ext cx="372471" cy="32895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1321"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121875"/>
          <p:cNvGrpSpPr/>
          <p:nvPr/>
        </p:nvGrpSpPr>
        <p:grpSpPr>
          <a:xfrm>
            <a:off x="381003" y="4398163"/>
            <a:ext cx="6043854" cy="1850242"/>
            <a:chOff x="381003" y="4398163"/>
            <a:chExt cx="6043854" cy="1850242"/>
          </a:xfrm>
        </p:grpSpPr>
        <p:sp>
          <p:nvSpPr>
            <p:cNvPr id="22" name="TextBox 132"/>
            <p:cNvSpPr txBox="1"/>
            <p:nvPr/>
          </p:nvSpPr>
          <p:spPr>
            <a:xfrm>
              <a:off x="381003" y="4398163"/>
              <a:ext cx="6043854" cy="92333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sng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Harmonic force constants: </a:t>
              </a: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under harmonic approximation phonons don’t interact so lifetimes and thermal conductivity are infinite (in a perfect infinite size crystal).</a:t>
              </a:r>
              <a:endParaRPr lang="en-US" sz="18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endParaRPr>
            </a:p>
          </p:txBody>
        </p:sp>
        <p:grpSp>
          <p:nvGrpSpPr>
            <p:cNvPr id="23" name="Group 133"/>
            <p:cNvGrpSpPr/>
            <p:nvPr/>
          </p:nvGrpSpPr>
          <p:grpSpPr>
            <a:xfrm>
              <a:off x="500999" y="5327623"/>
              <a:ext cx="3571874" cy="920782"/>
              <a:chOff x="500999" y="5327623"/>
              <a:chExt cx="3571874" cy="920782"/>
            </a:xfrm>
          </p:grpSpPr>
          <p:pic>
            <p:nvPicPr>
              <p:cNvPr id="24" name="Picture 2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500999" y="5327623"/>
                <a:ext cx="3571874" cy="755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Rectangle 135"/>
              <p:cNvSpPr/>
              <p:nvPr/>
            </p:nvSpPr>
            <p:spPr>
              <a:xfrm>
                <a:off x="2959775" y="5954719"/>
                <a:ext cx="797439" cy="293686"/>
              </a:xfrm>
              <a:prstGeom prst="rect">
                <a:avLst/>
              </a:prstGeom>
              <a:solidFill>
                <a:srgbClr val="FFFFFF"/>
              </a:solidFill>
              <a:ln w="25402">
                <a:solidFill>
                  <a:srgbClr val="FFFFFF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</p:grpSp>
      <p:grpSp>
        <p:nvGrpSpPr>
          <p:cNvPr id="26" name="Group 121874"/>
          <p:cNvGrpSpPr/>
          <p:nvPr/>
        </p:nvGrpSpPr>
        <p:grpSpPr>
          <a:xfrm>
            <a:off x="0" y="990596"/>
            <a:ext cx="9144000" cy="2626980"/>
            <a:chOff x="0" y="990596"/>
            <a:chExt cx="9144000" cy="2626980"/>
          </a:xfrm>
        </p:grpSpPr>
        <p:grpSp>
          <p:nvGrpSpPr>
            <p:cNvPr id="27" name="Group 121858"/>
            <p:cNvGrpSpPr/>
            <p:nvPr/>
          </p:nvGrpSpPr>
          <p:grpSpPr>
            <a:xfrm>
              <a:off x="0" y="990596"/>
              <a:ext cx="9144000" cy="1911078"/>
              <a:chOff x="0" y="990596"/>
              <a:chExt cx="9144000" cy="191107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"/>
                  <p:cNvSpPr txBox="1"/>
                  <p:nvPr/>
                </p:nvSpPr>
                <p:spPr>
                  <a:xfrm>
                    <a:off x="0" y="990596"/>
                    <a:ext cx="9144000" cy="8740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lIns="91440" tIns="45720" rIns="91440" bIns="45720" anchor="t" anchorCtr="0" compatLnSpc="1">
                    <a:sp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r>
                            <a:rPr lang="en-US" i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/>
                                </a:rPr>
                                <m:t>2!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/>
                                </a:rPr>
                                <m:t>3!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/>
                                </a:rPr>
                                <m:t>4!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𝑖𝑗𝑘𝑙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𝑖𝑗𝑘𝑙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0">
                              <a:latin typeface="Cambria Math"/>
                            </a:rPr>
                            <m:t>+…</m:t>
                          </m:r>
                        </m:oMath>
                      </m:oMathPara>
                    </a14:m>
                    <a:endParaRPr lang="en-US" sz="20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p:txBody>
              </p:sp>
            </mc:Choice>
            <mc:Fallback>
              <p:sp>
                <p:nvSpPr>
                  <p:cNvPr id="28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990596"/>
                    <a:ext cx="9144000" cy="87408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96"/>
                  <p:cNvSpPr txBox="1"/>
                  <p:nvPr/>
                </p:nvSpPr>
                <p:spPr>
                  <a:xfrm>
                    <a:off x="5181603" y="2002005"/>
                    <a:ext cx="3581403" cy="8996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lIns="91440" tIns="45720" rIns="91440" bIns="45720" anchor="t" anchorCtr="0" compatLnSpc="1">
                    <a:sp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>
                              <a:latin typeface="Cambria Math"/>
                            </a:rPr>
                            <m:t>…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  <m:r>
                                    <a:rPr lang="en-US" i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𝑑𝑟</m:t>
                              </m:r>
                            </m:e>
                          </m:nary>
                        </m:oMath>
                      </m:oMathPara>
                    </a14:m>
                    <a:endParaRPr lang="en-US" sz="20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p:txBody>
              </p:sp>
            </mc:Choice>
            <mc:Fallback>
              <p:sp>
                <p:nvSpPr>
                  <p:cNvPr id="29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3" y="2002005"/>
                    <a:ext cx="3581403" cy="89966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130"/>
                <p:cNvSpPr txBox="1"/>
                <p:nvPr/>
              </p:nvSpPr>
              <p:spPr>
                <a:xfrm>
                  <a:off x="3833420" y="3156362"/>
                  <a:ext cx="1859295" cy="4612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0" tIns="0" rIns="0" bIns="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𝜈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0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rPr>
                    <a:t>=</a:t>
                  </a:r>
                  <a:r>
                    <a:rPr lang="el-GR" sz="20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Λ</m:t>
                      </m:r>
                      <m:r>
                        <a:rPr lang="en-US" i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𝜅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𝜈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a14:m>
                  <a:endParaRPr lang="en-US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30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420" y="3156362"/>
                  <a:ext cx="1859295" cy="46121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3279" t="-6667" b="-10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121872"/>
            <p:cNvCxnSpPr>
              <a:stCxn id="28" idx="2"/>
              <a:endCxn id="30" idx="0"/>
            </p:cNvCxnSpPr>
            <p:nvPr/>
          </p:nvCxnSpPr>
          <p:spPr>
            <a:xfrm>
              <a:off x="4572000" y="1864680"/>
              <a:ext cx="191068" cy="1291682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  <a:tailEnd type="arrow"/>
            </a:ln>
          </p:spPr>
        </p:cxnSp>
      </p:grpSp>
      <p:cxnSp>
        <p:nvCxnSpPr>
          <p:cNvPr id="32" name="Straight Connector 121877"/>
          <p:cNvCxnSpPr/>
          <p:nvPr/>
        </p:nvCxnSpPr>
        <p:spPr>
          <a:xfrm>
            <a:off x="4114800" y="761996"/>
            <a:ext cx="0" cy="1471956"/>
          </a:xfrm>
          <a:prstGeom prst="straightConnector1">
            <a:avLst/>
          </a:prstGeom>
          <a:noFill/>
          <a:ln w="38103">
            <a:solidFill>
              <a:srgbClr val="C00000"/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lvl="0"/>
            <a:r>
              <a:rPr lang="en-US"/>
              <a:t>Phonon Lifetimes</a:t>
            </a:r>
          </a:p>
        </p:txBody>
      </p:sp>
      <p:grpSp>
        <p:nvGrpSpPr>
          <p:cNvPr id="3" name="Group 150"/>
          <p:cNvGrpSpPr/>
          <p:nvPr/>
        </p:nvGrpSpPr>
        <p:grpSpPr>
          <a:xfrm>
            <a:off x="10591796" y="-1600200"/>
            <a:ext cx="7239004" cy="1981193"/>
            <a:chOff x="10591796" y="-1600200"/>
            <a:chExt cx="7239004" cy="1981193"/>
          </a:xfrm>
        </p:grpSpPr>
        <p:grpSp>
          <p:nvGrpSpPr>
            <p:cNvPr id="4" name="Group 107"/>
            <p:cNvGrpSpPr/>
            <p:nvPr/>
          </p:nvGrpSpPr>
          <p:grpSpPr>
            <a:xfrm>
              <a:off x="11734796" y="-614065"/>
              <a:ext cx="5105407" cy="995058"/>
              <a:chOff x="11734796" y="-614065"/>
              <a:chExt cx="5105407" cy="995058"/>
            </a:xfrm>
          </p:grpSpPr>
          <p:grpSp>
            <p:nvGrpSpPr>
              <p:cNvPr id="5" name="Group 88"/>
              <p:cNvGrpSpPr/>
              <p:nvPr/>
            </p:nvGrpSpPr>
            <p:grpSpPr>
              <a:xfrm>
                <a:off x="11811003" y="-614065"/>
                <a:ext cx="5029200" cy="995058"/>
                <a:chOff x="11811003" y="-614065"/>
                <a:chExt cx="5029200" cy="995058"/>
              </a:xfrm>
            </p:grpSpPr>
            <p:grpSp>
              <p:nvGrpSpPr>
                <p:cNvPr id="6" name="Group 77"/>
                <p:cNvGrpSpPr/>
                <p:nvPr/>
              </p:nvGrpSpPr>
              <p:grpSpPr>
                <a:xfrm>
                  <a:off x="11811003" y="-614065"/>
                  <a:ext cx="4800600" cy="995058"/>
                  <a:chOff x="11811003" y="-614065"/>
                  <a:chExt cx="4800600" cy="995058"/>
                </a:xfrm>
              </p:grpSpPr>
              <p:pic>
                <p:nvPicPr>
                  <p:cNvPr id="7" name="Picture 4"/>
                  <p:cNvPicPr>
                    <a:picLocks noChangeAspect="1"/>
                  </p:cNvPicPr>
                  <p:nvPr/>
                </p:nvPicPr>
                <p:blipFill>
                  <a:blip r:embed="rId3"/>
                  <a:srcRect l="87872" t="41483" r="7876" b="41923"/>
                  <a:stretch>
                    <a:fillRect/>
                  </a:stretch>
                </p:blipFill>
                <p:spPr>
                  <a:xfrm>
                    <a:off x="11811003" y="-537868"/>
                    <a:ext cx="457200" cy="304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8" name="Group 59"/>
                  <p:cNvGrpSpPr/>
                  <p:nvPr/>
                </p:nvGrpSpPr>
                <p:grpSpPr>
                  <a:xfrm>
                    <a:off x="12268203" y="-614065"/>
                    <a:ext cx="1828800" cy="228600"/>
                    <a:chOff x="12268203" y="-614065"/>
                    <a:chExt cx="1828800" cy="228600"/>
                  </a:xfrm>
                </p:grpSpPr>
                <p:cxnSp>
                  <p:nvCxnSpPr>
                    <p:cNvPr id="9" name="Straight Connector 36"/>
                    <p:cNvCxnSpPr/>
                    <p:nvPr/>
                  </p:nvCxnSpPr>
                  <p:spPr>
                    <a:xfrm>
                      <a:off x="12268203" y="-385465"/>
                      <a:ext cx="228600" cy="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0" name="Straight Connector 37"/>
                    <p:cNvCxnSpPr/>
                    <p:nvPr/>
                  </p:nvCxnSpPr>
                  <p:spPr>
                    <a:xfrm rot="5400013" flipH="1" flipV="1">
                      <a:off x="124968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1" name="Straight Connector 38"/>
                    <p:cNvCxnSpPr/>
                    <p:nvPr/>
                  </p:nvCxnSpPr>
                  <p:spPr>
                    <a:xfrm rot="5399996" flipH="1">
                      <a:off x="127254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2" name="Straight Connector 39"/>
                    <p:cNvCxnSpPr/>
                    <p:nvPr/>
                  </p:nvCxnSpPr>
                  <p:spPr>
                    <a:xfrm rot="5400013" flipH="1" flipV="1">
                      <a:off x="134112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3" name="Straight Connector 40"/>
                    <p:cNvCxnSpPr/>
                    <p:nvPr/>
                  </p:nvCxnSpPr>
                  <p:spPr>
                    <a:xfrm rot="5400013" flipH="1" flipV="1">
                      <a:off x="129540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4" name="Straight Connector 41"/>
                    <p:cNvCxnSpPr/>
                    <p:nvPr/>
                  </p:nvCxnSpPr>
                  <p:spPr>
                    <a:xfrm rot="5399996" flipH="1">
                      <a:off x="136398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5" name="Straight Connector 42"/>
                    <p:cNvCxnSpPr/>
                    <p:nvPr/>
                  </p:nvCxnSpPr>
                  <p:spPr>
                    <a:xfrm rot="5399996" flipH="1">
                      <a:off x="13182603" y="-614065"/>
                      <a:ext cx="228600" cy="22860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  <p:cxnSp>
                  <p:nvCxnSpPr>
                    <p:cNvPr id="16" name="Straight Connector 43"/>
                    <p:cNvCxnSpPr/>
                    <p:nvPr/>
                  </p:nvCxnSpPr>
                  <p:spPr>
                    <a:xfrm>
                      <a:off x="13868403" y="-385465"/>
                      <a:ext cx="228600" cy="0"/>
                    </a:xfrm>
                    <a:prstGeom prst="straightConnector1">
                      <a:avLst/>
                    </a:prstGeom>
                    <a:noFill/>
                    <a:ln w="9528">
                      <a:solidFill>
                        <a:srgbClr val="4A7EBB"/>
                      </a:solidFill>
                      <a:prstDash val="solid"/>
                    </a:ln>
                  </p:spPr>
                </p:cxnSp>
              </p:grpSp>
              <p:sp>
                <p:nvSpPr>
                  <p:cNvPr id="17" name="TextBox 35"/>
                  <p:cNvSpPr txBox="1"/>
                  <p:nvPr/>
                </p:nvSpPr>
                <p:spPr>
                  <a:xfrm>
                    <a:off x="12801600" y="-237533"/>
                    <a:ext cx="838203" cy="4616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lIns="91440" tIns="45720" rIns="91440" bIns="45720" anchor="t" anchorCtr="0" compatLnSpc="1">
                    <a:sp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24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k</a:t>
                    </a:r>
                    <a:r>
                      <a:rPr lang="en-US" sz="2400" b="0" i="0" u="none" strike="noStrike" kern="1200" cap="none" spc="0" baseline="-2500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spring</a:t>
                    </a:r>
                    <a:endParaRPr lang="en-US" sz="24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p:txBody>
              </p:sp>
              <p:pic>
                <p:nvPicPr>
                  <p:cNvPr id="18" name="Picture 4"/>
                  <p:cNvPicPr>
                    <a:picLocks noChangeAspect="1"/>
                  </p:cNvPicPr>
                  <p:nvPr/>
                </p:nvPicPr>
                <p:blipFill>
                  <a:blip r:embed="rId3"/>
                  <a:srcRect l="87872" t="41483" r="7876" b="41923"/>
                  <a:stretch>
                    <a:fillRect/>
                  </a:stretch>
                </p:blipFill>
                <p:spPr>
                  <a:xfrm>
                    <a:off x="14097003" y="-537868"/>
                    <a:ext cx="457200" cy="304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aphicFrame>
                <p:nvGraphicFramePr>
                  <p:cNvPr id="19" name="Object 7"/>
                  <p:cNvGraphicFramePr/>
                  <p:nvPr/>
                </p:nvGraphicFramePr>
                <p:xfrm>
                  <a:off x="15316200" y="-1591"/>
                  <a:ext cx="306388" cy="3825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4" name="Equation" r:id="rId4" imgW="126835" imgH="139518" progId="Equation.3">
                          <p:embed/>
                        </p:oleObj>
                      </mc:Choice>
                      <mc:Fallback>
                        <p:oleObj name="Equation" r:id="rId4" imgW="126835" imgH="139518" progId="Equation.3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5316200" y="-1591"/>
                                <a:ext cx="306388" cy="3825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20" name="Straight Arrow Connector 67"/>
                  <p:cNvCxnSpPr/>
                  <p:nvPr/>
                </p:nvCxnSpPr>
                <p:spPr>
                  <a:xfrm>
                    <a:off x="14325603" y="-76196"/>
                    <a:ext cx="2286000" cy="1581"/>
                  </a:xfrm>
                  <a:prstGeom prst="straightConnector1">
                    <a:avLst/>
                  </a:prstGeom>
                  <a:noFill/>
                  <a:ln w="9528">
                    <a:solidFill>
                      <a:srgbClr val="4A7EBB"/>
                    </a:solidFill>
                    <a:prstDash val="solid"/>
                    <a:headEnd type="arrow"/>
                    <a:tailEnd type="arrow"/>
                  </a:ln>
                </p:spPr>
              </p:cxnSp>
            </p:grpSp>
            <p:pic>
              <p:nvPicPr>
                <p:cNvPr id="21" name="Picture 4"/>
                <p:cNvPicPr>
                  <a:picLocks noChangeAspect="1"/>
                </p:cNvPicPr>
                <p:nvPr/>
              </p:nvPicPr>
              <p:blipFill>
                <a:blip r:embed="rId3"/>
                <a:srcRect l="87872" t="41483" r="7876" b="41923"/>
                <a:stretch>
                  <a:fillRect/>
                </a:stretch>
              </p:blipFill>
              <p:spPr>
                <a:xfrm>
                  <a:off x="14097003" y="-533396"/>
                  <a:ext cx="457200" cy="30479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2" name="Straight Connector 79"/>
                <p:cNvCxnSpPr/>
                <p:nvPr/>
              </p:nvCxnSpPr>
              <p:spPr>
                <a:xfrm>
                  <a:off x="14554203" y="-381003"/>
                  <a:ext cx="228600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3" name="Straight Connector 80"/>
                <p:cNvCxnSpPr/>
                <p:nvPr/>
              </p:nvCxnSpPr>
              <p:spPr>
                <a:xfrm rot="5400013" flipH="1" flipV="1">
                  <a:off x="147828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4" name="Straight Connector 81"/>
                <p:cNvCxnSpPr/>
                <p:nvPr/>
              </p:nvCxnSpPr>
              <p:spPr>
                <a:xfrm rot="5399996" flipH="1">
                  <a:off x="150114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5" name="Straight Connector 82"/>
                <p:cNvCxnSpPr/>
                <p:nvPr/>
              </p:nvCxnSpPr>
              <p:spPr>
                <a:xfrm rot="5400013" flipH="1" flipV="1">
                  <a:off x="156972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6" name="Straight Connector 83"/>
                <p:cNvCxnSpPr/>
                <p:nvPr/>
              </p:nvCxnSpPr>
              <p:spPr>
                <a:xfrm rot="5400013" flipH="1" flipV="1">
                  <a:off x="152400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7" name="Straight Connector 84"/>
                <p:cNvCxnSpPr/>
                <p:nvPr/>
              </p:nvCxnSpPr>
              <p:spPr>
                <a:xfrm rot="5399996" flipH="1">
                  <a:off x="159258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8" name="Straight Connector 85"/>
                <p:cNvCxnSpPr/>
                <p:nvPr/>
              </p:nvCxnSpPr>
              <p:spPr>
                <a:xfrm rot="5399996" flipH="1">
                  <a:off x="15468603" y="-609603"/>
                  <a:ext cx="228600" cy="22860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cxnSp>
              <p:nvCxnSpPr>
                <p:cNvPr id="29" name="Straight Connector 86"/>
                <p:cNvCxnSpPr/>
                <p:nvPr/>
              </p:nvCxnSpPr>
              <p:spPr>
                <a:xfrm>
                  <a:off x="16154403" y="-381003"/>
                  <a:ext cx="228600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pic>
              <p:nvPicPr>
                <p:cNvPr id="30" name="Picture 4"/>
                <p:cNvPicPr>
                  <a:picLocks noChangeAspect="1"/>
                </p:cNvPicPr>
                <p:nvPr/>
              </p:nvPicPr>
              <p:blipFill>
                <a:blip r:embed="rId3"/>
                <a:srcRect l="87872" t="41483" r="7876" b="41923"/>
                <a:stretch>
                  <a:fillRect/>
                </a:stretch>
              </p:blipFill>
              <p:spPr>
                <a:xfrm>
                  <a:off x="16383003" y="-533396"/>
                  <a:ext cx="457200" cy="30479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1" name="TextBox 90"/>
              <p:cNvSpPr txBox="1"/>
              <p:nvPr/>
            </p:nvSpPr>
            <p:spPr>
              <a:xfrm>
                <a:off x="11734796" y="-237533"/>
                <a:ext cx="1066803" cy="461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m</a:t>
                </a:r>
                <a:r>
                  <a:rPr lang="en-US" sz="2400" b="0" i="0" u="none" strike="noStrike" kern="1200" cap="none" spc="0" baseline="-25000">
                    <a:solidFill>
                      <a:srgbClr val="000000"/>
                    </a:solidFill>
                    <a:uFillTx/>
                    <a:latin typeface="Calibri"/>
                  </a:rPr>
                  <a:t>atom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133"/>
            <p:cNvGrpSpPr/>
            <p:nvPr/>
          </p:nvGrpSpPr>
          <p:grpSpPr>
            <a:xfrm>
              <a:off x="10591796" y="-1600200"/>
              <a:ext cx="7239004" cy="152403"/>
              <a:chOff x="10591796" y="-1600200"/>
              <a:chExt cx="7239004" cy="152403"/>
            </a:xfrm>
          </p:grpSpPr>
          <p:pic>
            <p:nvPicPr>
              <p:cNvPr id="33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05917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08966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12014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15061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18110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21158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24205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27254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0302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3349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6398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39446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42493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45542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48590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51637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54686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57734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0781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3830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6878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6992596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7297403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Picture 4"/>
              <p:cNvPicPr>
                <a:picLocks noChangeAspect="1"/>
              </p:cNvPicPr>
              <p:nvPr/>
            </p:nvPicPr>
            <p:blipFill>
              <a:blip r:embed="rId3"/>
              <a:srcRect l="87872" t="41483" r="7876" b="41923"/>
              <a:stretch>
                <a:fillRect/>
              </a:stretch>
            </p:blipFill>
            <p:spPr>
              <a:xfrm>
                <a:off x="17602200" y="-1600200"/>
                <a:ext cx="228600" cy="1524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7" name="Straight Connector 135"/>
            <p:cNvCxnSpPr/>
            <p:nvPr/>
          </p:nvCxnSpPr>
          <p:spPr>
            <a:xfrm rot="5400013">
              <a:off x="12439653" y="-1852318"/>
              <a:ext cx="914400" cy="1714500"/>
            </a:xfrm>
            <a:prstGeom prst="straightConnector1">
              <a:avLst/>
            </a:prstGeom>
            <a:noFill/>
            <a:ln w="9528">
              <a:solidFill>
                <a:srgbClr val="C00000"/>
              </a:solidFill>
              <a:prstDash val="solid"/>
            </a:ln>
          </p:spPr>
        </p:cxnSp>
        <p:cxnSp>
          <p:nvCxnSpPr>
            <p:cNvPr id="58" name="Straight Connector 137"/>
            <p:cNvCxnSpPr>
              <a:stCxn id="45" idx="2"/>
            </p:cNvCxnSpPr>
            <p:nvPr/>
          </p:nvCxnSpPr>
          <p:spPr>
            <a:xfrm rot="5399996" flipH="1">
              <a:off x="15030456" y="-2114544"/>
              <a:ext cx="914400" cy="2247895"/>
            </a:xfrm>
            <a:prstGeom prst="straightConnector1">
              <a:avLst/>
            </a:prstGeom>
            <a:noFill/>
            <a:ln w="9528">
              <a:solidFill>
                <a:srgbClr val="C00000"/>
              </a:solidFill>
              <a:prstDash val="solid"/>
            </a:ln>
          </p:spPr>
        </p:cxnSp>
      </p:grpSp>
      <p:sp>
        <p:nvSpPr>
          <p:cNvPr id="59" name="TextBox 152"/>
          <p:cNvSpPr txBox="1"/>
          <p:nvPr/>
        </p:nvSpPr>
        <p:spPr>
          <a:xfrm>
            <a:off x="13334996" y="1524003"/>
            <a:ext cx="3962396" cy="1815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Waves that can exist depend on system size.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When system is very large (</a:t>
            </a:r>
            <a:r>
              <a:rPr lang="en-US" sz="28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bulk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)…</a:t>
            </a:r>
          </a:p>
        </p:txBody>
      </p:sp>
      <p:cxnSp>
        <p:nvCxnSpPr>
          <p:cNvPr id="60" name="Straight Arrow Connector 139"/>
          <p:cNvCxnSpPr/>
          <p:nvPr/>
        </p:nvCxnSpPr>
        <p:spPr>
          <a:xfrm>
            <a:off x="-3429000" y="-1447796"/>
            <a:ext cx="4320540" cy="158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graphicFrame>
        <p:nvGraphicFramePr>
          <p:cNvPr id="61" name="Object 7"/>
          <p:cNvGraphicFramePr/>
          <p:nvPr/>
        </p:nvGraphicFramePr>
        <p:xfrm>
          <a:off x="8308183" y="-1295403"/>
          <a:ext cx="167163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660113" imgH="393529" progId="Equation.3">
                  <p:embed/>
                </p:oleObj>
              </mc:Choice>
              <mc:Fallback>
                <p:oleObj name="Equation" r:id="rId6" imgW="660113" imgH="393529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08183" y="-1295403"/>
                        <a:ext cx="167163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148"/>
          <p:cNvSpPr txBox="1"/>
          <p:nvPr/>
        </p:nvSpPr>
        <p:spPr>
          <a:xfrm>
            <a:off x="-24441" y="846889"/>
            <a:ext cx="6789639" cy="677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800" b="1" i="0" u="sng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Phonon Interactions: </a:t>
            </a:r>
            <a:endParaRPr lang="en-US" sz="3800" b="1" i="0" u="sng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3" name="Picture 1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765514">
            <a:off x="-4125854" y="3470358"/>
            <a:ext cx="2568979" cy="2251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11"/>
          <p:cNvPicPr>
            <a:picLocks noChangeAspect="1"/>
          </p:cNvPicPr>
          <p:nvPr/>
        </p:nvPicPr>
        <p:blipFill>
          <a:blip r:embed="rId8"/>
          <a:srcRect l="32692" t="37363" r="42645"/>
          <a:stretch>
            <a:fillRect/>
          </a:stretch>
        </p:blipFill>
        <p:spPr>
          <a:xfrm>
            <a:off x="-1902326" y="5728021"/>
            <a:ext cx="633596" cy="1410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14" descr="C:\Documents and Settings\jason\My Documents\My Pictures\arrow_1.bmp"/>
          <p:cNvPicPr>
            <a:picLocks noChangeAspect="1"/>
          </p:cNvPicPr>
          <p:nvPr/>
        </p:nvPicPr>
        <p:blipFill>
          <a:blip r:embed="rId9"/>
          <a:srcRect r="69362" b="78686"/>
          <a:stretch>
            <a:fillRect/>
          </a:stretch>
        </p:blipFill>
        <p:spPr>
          <a:xfrm>
            <a:off x="-3136419" y="-228600"/>
            <a:ext cx="1867689" cy="12851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155"/>
              <p:cNvSpPr txBox="1"/>
              <p:nvPr/>
            </p:nvSpPr>
            <p:spPr>
              <a:xfrm>
                <a:off x="-24441" y="2362196"/>
                <a:ext cx="9144000" cy="874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/>
                            </a:rPr>
                            <m:t>2!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/>
                            </a:rPr>
                            <m:t>3!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𝑖𝑗𝑘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/>
                            </a:rPr>
                            <m:t>4!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𝑖𝑗𝑘𝑙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6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41" y="2362196"/>
                <a:ext cx="9144000" cy="874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164"/>
          <p:cNvSpPr/>
          <p:nvPr/>
        </p:nvSpPr>
        <p:spPr>
          <a:xfrm>
            <a:off x="1066803" y="3729334"/>
            <a:ext cx="1425394" cy="46166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sng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3-phonon</a:t>
            </a:r>
            <a:endParaRPr lang="en-US" sz="2400" b="0" i="0" u="sng" strike="noStrike" kern="1200" cap="none" spc="0" baseline="0">
              <a:solidFill>
                <a:srgbClr val="002060"/>
              </a:solidFill>
              <a:uFillTx/>
              <a:latin typeface="Calibri"/>
            </a:endParaRPr>
          </a:p>
        </p:txBody>
      </p:sp>
      <p:sp>
        <p:nvSpPr>
          <p:cNvPr id="68" name="Rectangle 165"/>
          <p:cNvSpPr/>
          <p:nvPr/>
        </p:nvSpPr>
        <p:spPr>
          <a:xfrm>
            <a:off x="6019796" y="3729334"/>
            <a:ext cx="1425394" cy="46166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sng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4-phonon</a:t>
            </a:r>
            <a:endParaRPr lang="en-US" sz="2400" b="0" i="0" u="sng" strike="noStrike" kern="1200" cap="none" spc="0" baseline="0">
              <a:solidFill>
                <a:srgbClr val="002060"/>
              </a:solidFill>
              <a:uFillTx/>
              <a:latin typeface="Calibri"/>
            </a:endParaRPr>
          </a:p>
        </p:txBody>
      </p:sp>
      <p:grpSp>
        <p:nvGrpSpPr>
          <p:cNvPr id="69" name="Group 9"/>
          <p:cNvGrpSpPr/>
          <p:nvPr/>
        </p:nvGrpSpPr>
        <p:grpSpPr>
          <a:xfrm>
            <a:off x="6091934" y="4183280"/>
            <a:ext cx="2061466" cy="1684124"/>
            <a:chOff x="6091934" y="4183280"/>
            <a:chExt cx="2061466" cy="1684124"/>
          </a:xfrm>
        </p:grpSpPr>
        <p:grpSp>
          <p:nvGrpSpPr>
            <p:cNvPr id="70" name="Group 166"/>
            <p:cNvGrpSpPr/>
            <p:nvPr/>
          </p:nvGrpSpPr>
          <p:grpSpPr>
            <a:xfrm>
              <a:off x="6091934" y="4554426"/>
              <a:ext cx="2061466" cy="1312978"/>
              <a:chOff x="6091934" y="4554426"/>
              <a:chExt cx="2061466" cy="1312978"/>
            </a:xfrm>
          </p:grpSpPr>
          <p:pic>
            <p:nvPicPr>
              <p:cNvPr id="71" name="Picture 17" descr="C:\Documents and Settings\jason\My Documents\My Pictures\arrow_1.bmp"/>
              <p:cNvPicPr>
                <a:picLocks noChangeAspect="1"/>
              </p:cNvPicPr>
              <p:nvPr/>
            </p:nvPicPr>
            <p:blipFill>
              <a:blip r:embed="rId11"/>
              <a:srcRect r="67920" b="76777"/>
              <a:stretch>
                <a:fillRect/>
              </a:stretch>
            </p:blipFill>
            <p:spPr>
              <a:xfrm rot="4248092" flipH="1">
                <a:off x="7153947" y="5020332"/>
                <a:ext cx="795500" cy="6245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" name="Picture 18" descr="C:\Documents and Settings\jason\My Documents\My Pictures\arrow_2.bmp"/>
              <p:cNvPicPr>
                <a:picLocks noChangeAspect="1"/>
              </p:cNvPicPr>
              <p:nvPr/>
            </p:nvPicPr>
            <p:blipFill>
              <a:blip r:embed="rId12"/>
              <a:srcRect r="54289" b="71523"/>
              <a:stretch>
                <a:fillRect/>
              </a:stretch>
            </p:blipFill>
            <p:spPr>
              <a:xfrm rot="20793933">
                <a:off x="6091934" y="5168967"/>
                <a:ext cx="1242953" cy="6984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" name="Picture 19" descr="C:\Documents and Settings\jason\My Documents\My Pictures\arrow_3.bmp"/>
              <p:cNvPicPr>
                <a:picLocks noChangeAspect="1"/>
              </p:cNvPicPr>
              <p:nvPr/>
            </p:nvPicPr>
            <p:blipFill>
              <a:blip r:embed="rId13"/>
              <a:srcRect r="82329" b="59052"/>
              <a:stretch>
                <a:fillRect/>
              </a:stretch>
            </p:blipFill>
            <p:spPr>
              <a:xfrm rot="3680520">
                <a:off x="7383654" y="4222887"/>
                <a:ext cx="438207" cy="1101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4" name="Picture 18" descr="C:\Documents and Settings\jason\My Documents\My Pictures\arrow_2.bmp"/>
            <p:cNvPicPr>
              <a:picLocks noChangeAspect="1"/>
            </p:cNvPicPr>
            <p:nvPr/>
          </p:nvPicPr>
          <p:blipFill>
            <a:blip r:embed="rId12"/>
            <a:srcRect r="54289" b="71523"/>
            <a:stretch>
              <a:fillRect/>
            </a:stretch>
          </p:blipFill>
          <p:spPr>
            <a:xfrm rot="3219003">
              <a:off x="5975514" y="4455538"/>
              <a:ext cx="1242953" cy="6984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Group 8"/>
          <p:cNvGrpSpPr/>
          <p:nvPr/>
        </p:nvGrpSpPr>
        <p:grpSpPr>
          <a:xfrm>
            <a:off x="984952" y="5748752"/>
            <a:ext cx="2215439" cy="1033041"/>
            <a:chOff x="984952" y="5748752"/>
            <a:chExt cx="2215439" cy="1033041"/>
          </a:xfrm>
        </p:grpSpPr>
        <p:pic>
          <p:nvPicPr>
            <p:cNvPr id="76" name="Picture 19" descr="C:\Documents and Settings\jason\My Documents\My Pictures\arrow_3.bmp"/>
            <p:cNvPicPr>
              <a:picLocks noChangeAspect="1"/>
            </p:cNvPicPr>
            <p:nvPr/>
          </p:nvPicPr>
          <p:blipFill>
            <a:blip r:embed="rId13"/>
            <a:srcRect r="82329" b="59052"/>
            <a:stretch>
              <a:fillRect/>
            </a:stretch>
          </p:blipFill>
          <p:spPr>
            <a:xfrm rot="7779105">
              <a:off x="1343873" y="5417213"/>
              <a:ext cx="438207" cy="1101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Picture 18" descr="C:\Documents and Settings\jason\My Documents\My Pictures\arrow_2.bmp"/>
            <p:cNvPicPr>
              <a:picLocks noChangeAspect="1"/>
            </p:cNvPicPr>
            <p:nvPr/>
          </p:nvPicPr>
          <p:blipFill>
            <a:blip r:embed="rId12"/>
            <a:srcRect r="54289" b="71523"/>
            <a:stretch>
              <a:fillRect/>
            </a:stretch>
          </p:blipFill>
          <p:spPr>
            <a:xfrm rot="1633377">
              <a:off x="1957438" y="5963715"/>
              <a:ext cx="1242953" cy="698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Picture 19" descr="C:\Documents and Settings\jason\My Documents\My Pictures\arrow_3.bmp"/>
            <p:cNvPicPr>
              <a:picLocks noChangeAspect="1"/>
            </p:cNvPicPr>
            <p:nvPr/>
          </p:nvPicPr>
          <p:blipFill>
            <a:blip r:embed="rId13"/>
            <a:srcRect r="82329" b="59052"/>
            <a:stretch>
              <a:fillRect/>
            </a:stretch>
          </p:blipFill>
          <p:spPr>
            <a:xfrm rot="3854952">
              <a:off x="1316491" y="6012047"/>
              <a:ext cx="438207" cy="1101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roup 10"/>
          <p:cNvGrpSpPr/>
          <p:nvPr/>
        </p:nvGrpSpPr>
        <p:grpSpPr>
          <a:xfrm>
            <a:off x="1073863" y="4453348"/>
            <a:ext cx="2202731" cy="1044454"/>
            <a:chOff x="1073863" y="4453348"/>
            <a:chExt cx="2202731" cy="1044454"/>
          </a:xfrm>
        </p:grpSpPr>
        <p:grpSp>
          <p:nvGrpSpPr>
            <p:cNvPr id="80" name="Group 7"/>
            <p:cNvGrpSpPr/>
            <p:nvPr/>
          </p:nvGrpSpPr>
          <p:grpSpPr>
            <a:xfrm>
              <a:off x="1073863" y="4453348"/>
              <a:ext cx="2202731" cy="876112"/>
              <a:chOff x="1073863" y="4453348"/>
              <a:chExt cx="2202731" cy="876112"/>
            </a:xfrm>
          </p:grpSpPr>
          <p:pic>
            <p:nvPicPr>
              <p:cNvPr id="81" name="Picture 18" descr="C:\Documents and Settings\jason\My Documents\My Pictures\arrow_2.bmp"/>
              <p:cNvPicPr>
                <a:picLocks noChangeAspect="1"/>
              </p:cNvPicPr>
              <p:nvPr/>
            </p:nvPicPr>
            <p:blipFill>
              <a:blip r:embed="rId12"/>
              <a:srcRect r="54289" b="71523"/>
              <a:stretch>
                <a:fillRect/>
              </a:stretch>
            </p:blipFill>
            <p:spPr>
              <a:xfrm rot="1633377">
                <a:off x="1073863" y="4631023"/>
                <a:ext cx="1242953" cy="6984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Picture 19" descr="C:\Documents and Settings\jason\My Documents\My Pictures\arrow_3.bmp"/>
              <p:cNvPicPr>
                <a:picLocks noChangeAspect="1"/>
              </p:cNvPicPr>
              <p:nvPr/>
            </p:nvPicPr>
            <p:blipFill>
              <a:blip r:embed="rId13"/>
              <a:srcRect r="82329" b="59052"/>
              <a:stretch>
                <a:fillRect/>
              </a:stretch>
            </p:blipFill>
            <p:spPr>
              <a:xfrm rot="3680520">
                <a:off x="2506848" y="4121809"/>
                <a:ext cx="438207" cy="1101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3" name="Picture 19" descr="C:\Documents and Settings\jason\My Documents\My Pictures\arrow_3.bmp"/>
            <p:cNvPicPr>
              <a:picLocks noChangeAspect="1"/>
            </p:cNvPicPr>
            <p:nvPr/>
          </p:nvPicPr>
          <p:blipFill>
            <a:blip r:embed="rId13"/>
            <a:srcRect r="82329" b="59052"/>
            <a:stretch>
              <a:fillRect/>
            </a:stretch>
          </p:blipFill>
          <p:spPr>
            <a:xfrm rot="7012419" flipH="1">
              <a:off x="2504712" y="4728056"/>
              <a:ext cx="438207" cy="11012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4" name="Straight Arrow Connector 12"/>
          <p:cNvCxnSpPr>
            <a:stCxn id="66" idx="2"/>
          </p:cNvCxnSpPr>
          <p:nvPr/>
        </p:nvCxnSpPr>
        <p:spPr>
          <a:xfrm flipH="1">
            <a:off x="2407734" y="3236281"/>
            <a:ext cx="2139824" cy="49305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85" name="Straight Arrow Connector 14"/>
          <p:cNvCxnSpPr>
            <a:endCxn id="68" idx="0"/>
          </p:cNvCxnSpPr>
          <p:nvPr/>
        </p:nvCxnSpPr>
        <p:spPr>
          <a:xfrm>
            <a:off x="6713415" y="3236281"/>
            <a:ext cx="19083" cy="49305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86" name="TextBox 203"/>
          <p:cNvSpPr txBox="1"/>
          <p:nvPr/>
        </p:nvSpPr>
        <p:spPr>
          <a:xfrm>
            <a:off x="219236" y="1600200"/>
            <a:ext cx="4523299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Increasing Temperature</a:t>
            </a:r>
          </a:p>
        </p:txBody>
      </p:sp>
      <p:cxnSp>
        <p:nvCxnSpPr>
          <p:cNvPr id="87" name="Straight Arrow Connector 204"/>
          <p:cNvCxnSpPr>
            <a:stCxn id="86" idx="3"/>
          </p:cNvCxnSpPr>
          <p:nvPr/>
        </p:nvCxnSpPr>
        <p:spPr>
          <a:xfrm>
            <a:off x="4742544" y="1892588"/>
            <a:ext cx="4020452" cy="0"/>
          </a:xfrm>
          <a:prstGeom prst="straightConnector1">
            <a:avLst/>
          </a:prstGeom>
          <a:noFill/>
          <a:ln w="38103">
            <a:solidFill>
              <a:srgbClr val="4A7EBB"/>
            </a:solidFill>
            <a:prstDash val="solid"/>
            <a:tailEnd type="arrow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205"/>
              <p:cNvSpPr txBox="1"/>
              <p:nvPr/>
            </p:nvSpPr>
            <p:spPr>
              <a:xfrm>
                <a:off x="4534098" y="878308"/>
                <a:ext cx="4457498" cy="645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𝜅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=3-phonon+4-phonon+…</a:t>
                </a:r>
              </a:p>
            </p:txBody>
          </p:sp>
        </mc:Choice>
        <mc:Fallback>
          <p:sp>
            <p:nvSpPr>
              <p:cNvPr id="88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098" y="878308"/>
                <a:ext cx="4457498" cy="645694"/>
              </a:xfrm>
              <a:prstGeom prst="rect">
                <a:avLst/>
              </a:prstGeom>
              <a:blipFill rotWithShape="1">
                <a:blip r:embed="rId14"/>
                <a:stretch>
                  <a:fillRect t="-188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152403"/>
            <a:ext cx="8229600" cy="1143000"/>
          </a:xfrm>
        </p:spPr>
        <p:txBody>
          <a:bodyPr/>
          <a:lstStyle/>
          <a:p>
            <a:pPr lvl="0"/>
            <a:r>
              <a:rPr lang="en-US"/>
              <a:t>Force Constants</a:t>
            </a:r>
          </a:p>
        </p:txBody>
      </p:sp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904887" y="-2261804"/>
            <a:ext cx="5234647" cy="162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77539" y="2012951"/>
            <a:ext cx="4638678" cy="1619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5486400" y="381003"/>
            <a:ext cx="4591046" cy="250507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35"/>
              <p:cNvSpPr txBox="1"/>
              <p:nvPr/>
            </p:nvSpPr>
            <p:spPr>
              <a:xfrm>
                <a:off x="7964" y="1143000"/>
                <a:ext cx="9144000" cy="952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/>
                            </a:rPr>
                            <m:t>2!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𝑖𝑗𝑘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/>
                            </a:rPr>
                            <m:t>3!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𝑖𝑗𝑘𝑙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/>
                        </a:rPr>
                        <m:t>−…</m:t>
                      </m:r>
                    </m:oMath>
                  </m:oMathPara>
                </a14:m>
                <a:endParaRPr lang="en-US" sz="2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" y="1143000"/>
                <a:ext cx="9144000" cy="9521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5105396" y="4267203"/>
            <a:ext cx="4848221" cy="4371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/>
              <p:nvPr/>
            </p:nvSpPr>
            <p:spPr>
              <a:xfrm>
                <a:off x="3276596" y="5486400"/>
                <a:ext cx="3687098" cy="867098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𝑖𝑗𝑘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ΔΔ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596" y="5486400"/>
                <a:ext cx="3687098" cy="8670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0"/>
              <p:cNvSpPr/>
              <p:nvPr/>
            </p:nvSpPr>
            <p:spPr>
              <a:xfrm>
                <a:off x="3276596" y="4301703"/>
                <a:ext cx="2643667" cy="867098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9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596" y="4301703"/>
                <a:ext cx="2643667" cy="8670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5"/>
              <p:cNvSpPr/>
              <p:nvPr/>
            </p:nvSpPr>
            <p:spPr>
              <a:xfrm>
                <a:off x="3682563" y="2539425"/>
                <a:ext cx="2565842" cy="584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563" y="2539425"/>
                <a:ext cx="2565842" cy="584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5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324603" y="1981203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4"/>
          <p:cNvSpPr txBox="1"/>
          <p:nvPr/>
        </p:nvSpPr>
        <p:spPr>
          <a:xfrm>
            <a:off x="132862" y="2514600"/>
            <a:ext cx="4523299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sng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Molecular Dynamics: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152403" y="3581403"/>
            <a:ext cx="4523299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sng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Lattice Dynamics: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152403" y="4495803"/>
            <a:ext cx="2819396" cy="9233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Harmonic (HLD):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Phonons, frequencies, group velocities</a:t>
            </a:r>
            <a:endParaRPr lang="en-US" sz="18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152403" y="5678268"/>
            <a:ext cx="2819396" cy="6463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Anharmonic (ALD):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Phonon lifetimes</a:t>
            </a:r>
            <a:endParaRPr lang="en-US" sz="18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196" y="1524003"/>
            <a:ext cx="9067803" cy="1385453"/>
          </a:xfrm>
        </p:spPr>
        <p:txBody>
          <a:bodyPr anchorCtr="0"/>
          <a:lstStyle/>
          <a:p>
            <a:pPr lvl="0" algn="l"/>
            <a:r>
              <a:rPr lang="en-US" sz="2600"/>
              <a:t>- Forces must be calculated for small displacements.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324603" y="3082323"/>
            <a:ext cx="5772149" cy="36385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11658600" y="3646645"/>
            <a:ext cx="228600" cy="2613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25402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Picture 19"/>
          <p:cNvPicPr>
            <a:picLocks noChangeAspect="1"/>
          </p:cNvPicPr>
          <p:nvPr/>
        </p:nvPicPr>
        <p:blipFill>
          <a:blip r:embed="rId3"/>
          <a:srcRect t="63821"/>
          <a:stretch>
            <a:fillRect/>
          </a:stretch>
        </p:blipFill>
        <p:spPr>
          <a:xfrm>
            <a:off x="-5400675" y="914400"/>
            <a:ext cx="4848221" cy="158175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6"/>
              <p:cNvSpPr/>
              <p:nvPr/>
            </p:nvSpPr>
            <p:spPr>
              <a:xfrm>
                <a:off x="112928" y="3604967"/>
                <a:ext cx="4687671" cy="662235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number of calculations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27</m:t>
                        </m:r>
                        <m:r>
                          <a:rPr lang="en-US" i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i="0">
                            <a:latin typeface="Cambria Math"/>
                          </a:rPr>
                          <m:t>3!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i="0">
                                <a:latin typeface="Cambria Math"/>
                              </a:rPr>
                              <m:t>−3</m:t>
                            </m:r>
                          </m:e>
                        </m:d>
                        <m:r>
                          <a:rPr lang="en-US" i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6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8" y="3604967"/>
                <a:ext cx="4687671" cy="662235"/>
              </a:xfrm>
              <a:prstGeom prst="rect">
                <a:avLst/>
              </a:prstGeom>
              <a:blipFill rotWithShape="1">
                <a:blip r:embed="rId4"/>
                <a:stretch>
                  <a:fillRect l="-2083" t="-8257"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3"/>
              <p:cNvSpPr/>
              <p:nvPr/>
            </p:nvSpPr>
            <p:spPr>
              <a:xfrm>
                <a:off x="3704298" y="685800"/>
                <a:ext cx="3687098" cy="867098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𝑖𝑗𝑘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ΔΔ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7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98" y="685800"/>
                <a:ext cx="3687098" cy="8670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34"/>
          <p:cNvSpPr txBox="1"/>
          <p:nvPr/>
        </p:nvSpPr>
        <p:spPr>
          <a:xfrm>
            <a:off x="580104" y="877668"/>
            <a:ext cx="281939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Phonon lifetimes</a:t>
            </a:r>
            <a:endParaRPr lang="en-US" sz="18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Calculating Force Constants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5187436" y="2743200"/>
            <a:ext cx="3270763" cy="3047996"/>
            <a:chOff x="5187436" y="2743200"/>
            <a:chExt cx="3270763" cy="3047996"/>
          </a:xfrm>
        </p:grpSpPr>
        <p:grpSp>
          <p:nvGrpSpPr>
            <p:cNvPr id="11" name="Group 38"/>
            <p:cNvGrpSpPr/>
            <p:nvPr/>
          </p:nvGrpSpPr>
          <p:grpSpPr>
            <a:xfrm>
              <a:off x="5187436" y="2743200"/>
              <a:ext cx="3270763" cy="3047996"/>
              <a:chOff x="5187436" y="2743200"/>
              <a:chExt cx="3270763" cy="3047996"/>
            </a:xfrm>
          </p:grpSpPr>
          <p:grpSp>
            <p:nvGrpSpPr>
              <p:cNvPr id="12" name="Group 7"/>
              <p:cNvGrpSpPr/>
              <p:nvPr/>
            </p:nvGrpSpPr>
            <p:grpSpPr>
              <a:xfrm>
                <a:off x="5187436" y="2913333"/>
                <a:ext cx="3049012" cy="2722305"/>
                <a:chOff x="5187436" y="2913333"/>
                <a:chExt cx="3049012" cy="2722305"/>
              </a:xfrm>
            </p:grpSpPr>
            <p:grpSp>
              <p:nvGrpSpPr>
                <p:cNvPr id="13" name="Group 4"/>
                <p:cNvGrpSpPr/>
                <p:nvPr/>
              </p:nvGrpSpPr>
              <p:grpSpPr>
                <a:xfrm>
                  <a:off x="5187436" y="2913333"/>
                  <a:ext cx="3049012" cy="2722305"/>
                  <a:chOff x="5187436" y="2913333"/>
                  <a:chExt cx="3049012" cy="2722305"/>
                </a:xfrm>
              </p:grpSpPr>
              <p:pic>
                <p:nvPicPr>
                  <p:cNvPr id="14" name="Picture 4"/>
                  <p:cNvPicPr>
                    <a:picLocks noChangeAspect="1"/>
                  </p:cNvPicPr>
                  <p:nvPr/>
                </p:nvPicPr>
                <p:blipFill>
                  <a:blip r:embed="rId6"/>
                  <a:srcRect l="36485" t="7439" r="4229"/>
                  <a:stretch>
                    <a:fillRect/>
                  </a:stretch>
                </p:blipFill>
                <p:spPr>
                  <a:xfrm>
                    <a:off x="5678963" y="2913333"/>
                    <a:ext cx="2557485" cy="27223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" name="Picture 4"/>
                  <p:cNvPicPr>
                    <a:picLocks noChangeAspect="1"/>
                  </p:cNvPicPr>
                  <p:nvPr/>
                </p:nvPicPr>
                <p:blipFill>
                  <a:blip r:embed="rId6"/>
                  <a:srcRect t="45749" r="78718" b="19726"/>
                  <a:stretch>
                    <a:fillRect/>
                  </a:stretch>
                </p:blipFill>
                <p:spPr>
                  <a:xfrm>
                    <a:off x="5187436" y="4620243"/>
                    <a:ext cx="918075" cy="1015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6" name="Oval 12"/>
                <p:cNvSpPr/>
                <p:nvPr/>
              </p:nvSpPr>
              <p:spPr>
                <a:xfrm>
                  <a:off x="6829553" y="4081726"/>
                  <a:ext cx="256315" cy="317936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solidFill>
                  <a:srgbClr val="FF0000"/>
                </a:solidFill>
                <a:ln w="25402">
                  <a:solidFill>
                    <a:srgbClr val="FF0000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17" name="Oval 13"/>
                <p:cNvSpPr/>
                <p:nvPr/>
              </p:nvSpPr>
              <p:spPr>
                <a:xfrm>
                  <a:off x="7379601" y="3497525"/>
                  <a:ext cx="256315" cy="317936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solidFill>
                  <a:srgbClr val="FF0000"/>
                </a:solidFill>
                <a:ln w="25402">
                  <a:solidFill>
                    <a:srgbClr val="FF0000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18" name="Oval 14"/>
                <p:cNvSpPr/>
                <p:nvPr/>
              </p:nvSpPr>
              <p:spPr>
                <a:xfrm>
                  <a:off x="5683014" y="4081726"/>
                  <a:ext cx="256315" cy="317936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solidFill>
                  <a:srgbClr val="FF0000"/>
                </a:solidFill>
                <a:ln w="25402">
                  <a:solidFill>
                    <a:srgbClr val="FF0000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  <p:sp>
            <p:nvSpPr>
              <p:cNvPr id="19" name="Oval 27"/>
              <p:cNvSpPr/>
              <p:nvPr/>
            </p:nvSpPr>
            <p:spPr>
              <a:xfrm>
                <a:off x="5426122" y="2743200"/>
                <a:ext cx="3032077" cy="3047996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noFill/>
              <a:ln w="25402">
                <a:solidFill>
                  <a:srgbClr val="FF0000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20" name="Straight Arrow Connector 30"/>
              <p:cNvCxnSpPr/>
              <p:nvPr/>
            </p:nvCxnSpPr>
            <p:spPr>
              <a:xfrm flipH="1" flipV="1">
                <a:off x="5646474" y="3570439"/>
                <a:ext cx="1311232" cy="696764"/>
              </a:xfrm>
              <a:prstGeom prst="straightConnector1">
                <a:avLst/>
              </a:prstGeom>
              <a:noFill/>
              <a:ln w="9528">
                <a:solidFill>
                  <a:srgbClr val="FF0000"/>
                </a:solidFill>
                <a:prstDash val="solid"/>
                <a:tailEnd type="arrow"/>
              </a:ln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37"/>
                  <p:cNvSpPr/>
                  <p:nvPr/>
                </p:nvSpPr>
                <p:spPr>
                  <a:xfrm>
                    <a:off x="6873919" y="4485150"/>
                    <a:ext cx="443968" cy="391646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vert="horz" wrap="none" lIns="91440" tIns="45720" rIns="91440" bIns="45720" anchor="t" anchorCtr="0" compatLnSpc="1">
                    <a:sp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p:txBody>
              </p:sp>
            </mc:Choice>
            <mc:Fallback>
              <p:sp>
                <p:nvSpPr>
                  <p:cNvPr id="21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3919" y="4485150"/>
                    <a:ext cx="443968" cy="39164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7813"/>
                    </a:stretch>
                  </a:blipFill>
                  <a:ln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Rectangle 42"/>
                  <p:cNvSpPr/>
                  <p:nvPr/>
                </p:nvSpPr>
                <p:spPr>
                  <a:xfrm>
                    <a:off x="5578525" y="4355067"/>
                    <a:ext cx="445248" cy="369335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vert="horz" wrap="none" lIns="91440" tIns="45720" rIns="91440" bIns="45720" anchor="t" anchorCtr="0" compatLnSpc="1">
                    <a:sp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p:txBody>
              </p:sp>
            </mc:Choice>
            <mc:Fallback>
              <p:sp>
                <p:nvSpPr>
                  <p:cNvPr id="22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8525" y="4355067"/>
                    <a:ext cx="445248" cy="36933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43"/>
                  <p:cNvSpPr/>
                  <p:nvPr/>
                </p:nvSpPr>
                <p:spPr>
                  <a:xfrm>
                    <a:off x="7725354" y="3429000"/>
                    <a:ext cx="487695" cy="369335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vert="horz" wrap="none" lIns="91440" tIns="45720" rIns="91440" bIns="45720" anchor="t" anchorCtr="0" compatLnSpc="1">
                    <a:sp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p:txBody>
              </p:sp>
            </mc:Choice>
            <mc:Fallback>
              <p:sp>
                <p:nvSpPr>
                  <p:cNvPr id="23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5354" y="3429000"/>
                    <a:ext cx="487695" cy="36933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39"/>
                <p:cNvSpPr/>
                <p:nvPr/>
              </p:nvSpPr>
              <p:spPr>
                <a:xfrm>
                  <a:off x="5244559" y="2833259"/>
                  <a:ext cx="487119" cy="46166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vert="horz" wrap="non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24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559" y="2833259"/>
                  <a:ext cx="487119" cy="46166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196" y="1524003"/>
            <a:ext cx="9067803" cy="1385453"/>
          </a:xfrm>
        </p:spPr>
        <p:txBody>
          <a:bodyPr anchorCtr="0"/>
          <a:lstStyle/>
          <a:p>
            <a:pPr lvl="0" algn="l"/>
            <a:r>
              <a:rPr lang="en-US" sz="2600"/>
              <a:t>- By recognizing crystal symmetries, there is a huge savings in computational cost.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324603" y="3082323"/>
            <a:ext cx="5772149" cy="36385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11658600" y="3646645"/>
            <a:ext cx="228600" cy="2613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25402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Picture 19"/>
          <p:cNvPicPr>
            <a:picLocks noChangeAspect="1"/>
          </p:cNvPicPr>
          <p:nvPr/>
        </p:nvPicPr>
        <p:blipFill>
          <a:blip r:embed="rId3"/>
          <a:srcRect t="63821"/>
          <a:stretch>
            <a:fillRect/>
          </a:stretch>
        </p:blipFill>
        <p:spPr>
          <a:xfrm>
            <a:off x="-5400675" y="914400"/>
            <a:ext cx="4848221" cy="158175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6"/>
              <p:cNvSpPr/>
              <p:nvPr/>
            </p:nvSpPr>
            <p:spPr>
              <a:xfrm>
                <a:off x="112928" y="2971800"/>
                <a:ext cx="2848785" cy="1031562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number of calculations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27</m:t>
                        </m:r>
                        <m:r>
                          <a:rPr lang="en-US" i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i="0">
                            <a:latin typeface="Cambria Math"/>
                          </a:rPr>
                          <m:t>3!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i="0">
                                <a:latin typeface="Cambria Math"/>
                              </a:rPr>
                              <m:t>−3</m:t>
                            </m:r>
                          </m:e>
                        </m:d>
                        <m:r>
                          <a:rPr lang="en-US" i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6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8" y="2971800"/>
                <a:ext cx="2848785" cy="1031562"/>
              </a:xfrm>
              <a:prstGeom prst="rect">
                <a:avLst/>
              </a:prstGeom>
              <a:blipFill rotWithShape="1">
                <a:blip r:embed="rId4"/>
                <a:stretch>
                  <a:fillRect l="-3426" t="-4734"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3"/>
              <p:cNvSpPr/>
              <p:nvPr/>
            </p:nvSpPr>
            <p:spPr>
              <a:xfrm>
                <a:off x="3704298" y="685800"/>
                <a:ext cx="3687098" cy="867098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𝑖𝑗𝑘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ΔΔ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7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98" y="685800"/>
                <a:ext cx="3687098" cy="8670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34"/>
          <p:cNvSpPr txBox="1"/>
          <p:nvPr/>
        </p:nvSpPr>
        <p:spPr>
          <a:xfrm>
            <a:off x="580104" y="877668"/>
            <a:ext cx="281939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Phonon lifetimes</a:t>
            </a:r>
            <a:endParaRPr lang="en-US" sz="18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Calculating Force Constants</a:t>
            </a:r>
          </a:p>
        </p:txBody>
      </p:sp>
      <p:grpSp>
        <p:nvGrpSpPr>
          <p:cNvPr id="10" name="Group 38"/>
          <p:cNvGrpSpPr/>
          <p:nvPr/>
        </p:nvGrpSpPr>
        <p:grpSpPr>
          <a:xfrm>
            <a:off x="2961714" y="3294327"/>
            <a:ext cx="3049011" cy="2722305"/>
            <a:chOff x="2961714" y="3294327"/>
            <a:chExt cx="3049011" cy="2722305"/>
          </a:xfrm>
        </p:grpSpPr>
        <p:grpSp>
          <p:nvGrpSpPr>
            <p:cNvPr id="11" name="Group 7"/>
            <p:cNvGrpSpPr/>
            <p:nvPr/>
          </p:nvGrpSpPr>
          <p:grpSpPr>
            <a:xfrm>
              <a:off x="2961714" y="3294327"/>
              <a:ext cx="3049011" cy="2722305"/>
              <a:chOff x="2961714" y="3294327"/>
              <a:chExt cx="3049011" cy="2722305"/>
            </a:xfrm>
          </p:grpSpPr>
          <p:grpSp>
            <p:nvGrpSpPr>
              <p:cNvPr id="12" name="Group 4"/>
              <p:cNvGrpSpPr/>
              <p:nvPr/>
            </p:nvGrpSpPr>
            <p:grpSpPr>
              <a:xfrm>
                <a:off x="2961714" y="3294327"/>
                <a:ext cx="3049011" cy="2722305"/>
                <a:chOff x="2961714" y="3294327"/>
                <a:chExt cx="3049011" cy="2722305"/>
              </a:xfrm>
            </p:grpSpPr>
            <p:pic>
              <p:nvPicPr>
                <p:cNvPr id="13" name="Picture 4"/>
                <p:cNvPicPr>
                  <a:picLocks noChangeAspect="1"/>
                </p:cNvPicPr>
                <p:nvPr/>
              </p:nvPicPr>
              <p:blipFill>
                <a:blip r:embed="rId6"/>
                <a:srcRect l="36485" t="7439" r="4229"/>
                <a:stretch>
                  <a:fillRect/>
                </a:stretch>
              </p:blipFill>
              <p:spPr>
                <a:xfrm>
                  <a:off x="3453240" y="3294327"/>
                  <a:ext cx="2557485" cy="27223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Picture 4"/>
                <p:cNvPicPr>
                  <a:picLocks noChangeAspect="1"/>
                </p:cNvPicPr>
                <p:nvPr/>
              </p:nvPicPr>
              <p:blipFill>
                <a:blip r:embed="rId6"/>
                <a:srcRect t="45749" r="78718" b="19726"/>
                <a:stretch>
                  <a:fillRect/>
                </a:stretch>
              </p:blipFill>
              <p:spPr>
                <a:xfrm>
                  <a:off x="2961714" y="5001237"/>
                  <a:ext cx="918075" cy="10153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" name="Oval 12"/>
              <p:cNvSpPr/>
              <p:nvPr/>
            </p:nvSpPr>
            <p:spPr>
              <a:xfrm>
                <a:off x="4603830" y="4462729"/>
                <a:ext cx="256315" cy="317936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solidFill>
                <a:srgbClr val="FF0000"/>
              </a:solidFill>
              <a:ln w="25402">
                <a:solidFill>
                  <a:srgbClr val="FF0000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6" name="Oval 13"/>
              <p:cNvSpPr/>
              <p:nvPr/>
            </p:nvSpPr>
            <p:spPr>
              <a:xfrm>
                <a:off x="5153878" y="3878528"/>
                <a:ext cx="256315" cy="317936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solidFill>
                <a:srgbClr val="FF0000"/>
              </a:solidFill>
              <a:ln w="25402">
                <a:solidFill>
                  <a:srgbClr val="FF0000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>
              <a:xfrm>
                <a:off x="3457291" y="4462729"/>
                <a:ext cx="256315" cy="317936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solidFill>
                <a:srgbClr val="FF0000"/>
              </a:solidFill>
              <a:ln w="25402">
                <a:solidFill>
                  <a:srgbClr val="FF0000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37"/>
                <p:cNvSpPr/>
                <p:nvPr/>
              </p:nvSpPr>
              <p:spPr>
                <a:xfrm>
                  <a:off x="4648196" y="4866153"/>
                  <a:ext cx="443968" cy="391646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vert="horz" wrap="non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1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196" y="4866153"/>
                  <a:ext cx="443968" cy="39164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7813"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42"/>
                <p:cNvSpPr/>
                <p:nvPr/>
              </p:nvSpPr>
              <p:spPr>
                <a:xfrm>
                  <a:off x="3352803" y="4736070"/>
                  <a:ext cx="445248" cy="369335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vert="horz" wrap="non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19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3" y="4736070"/>
                  <a:ext cx="445248" cy="36933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43"/>
                <p:cNvSpPr/>
                <p:nvPr/>
              </p:nvSpPr>
              <p:spPr>
                <a:xfrm>
                  <a:off x="5499631" y="3810003"/>
                  <a:ext cx="487695" cy="369335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vert="horz" wrap="non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20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31" y="3810003"/>
                  <a:ext cx="487695" cy="36933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4"/>
          <p:cNvPicPr>
            <a:picLocks noChangeAspect="1"/>
          </p:cNvPicPr>
          <p:nvPr/>
        </p:nvPicPr>
        <p:blipFill>
          <a:blip r:embed="rId6"/>
          <a:srcRect l="36485" t="7439" r="4229"/>
          <a:stretch>
            <a:fillRect/>
          </a:stretch>
        </p:blipFill>
        <p:spPr>
          <a:xfrm>
            <a:off x="6434111" y="3297490"/>
            <a:ext cx="2557485" cy="272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Oval 41"/>
          <p:cNvSpPr/>
          <p:nvPr/>
        </p:nvSpPr>
        <p:spPr>
          <a:xfrm>
            <a:off x="8125678" y="5061981"/>
            <a:ext cx="256315" cy="3179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25402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Oval 47"/>
          <p:cNvSpPr/>
          <p:nvPr/>
        </p:nvSpPr>
        <p:spPr>
          <a:xfrm>
            <a:off x="7592281" y="4482663"/>
            <a:ext cx="256315" cy="3179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25402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Oval 48"/>
          <p:cNvSpPr/>
          <p:nvPr/>
        </p:nvSpPr>
        <p:spPr>
          <a:xfrm>
            <a:off x="6464533" y="4462729"/>
            <a:ext cx="256315" cy="3179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25402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49"/>
              <p:cNvSpPr/>
              <p:nvPr/>
            </p:nvSpPr>
            <p:spPr>
              <a:xfrm>
                <a:off x="8305796" y="5269467"/>
                <a:ext cx="445248" cy="369335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5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96" y="5269467"/>
                <a:ext cx="445248" cy="3693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50"/>
              <p:cNvSpPr/>
              <p:nvPr/>
            </p:nvSpPr>
            <p:spPr>
              <a:xfrm>
                <a:off x="7633228" y="4942350"/>
                <a:ext cx="443968" cy="391646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6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228" y="4942350"/>
                <a:ext cx="443968" cy="391646"/>
              </a:xfrm>
              <a:prstGeom prst="rect">
                <a:avLst/>
              </a:prstGeom>
              <a:blipFill rotWithShape="1">
                <a:blip r:embed="rId11"/>
                <a:stretch>
                  <a:fillRect b="-7813"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51"/>
              <p:cNvSpPr/>
              <p:nvPr/>
            </p:nvSpPr>
            <p:spPr>
              <a:xfrm>
                <a:off x="6172200" y="4724403"/>
                <a:ext cx="487695" cy="369335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724403"/>
                <a:ext cx="487695" cy="36933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"/>
              <p:cNvSpPr/>
              <p:nvPr/>
            </p:nvSpPr>
            <p:spPr>
              <a:xfrm>
                <a:off x="4993602" y="2438403"/>
                <a:ext cx="2702600" cy="64633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Ψ</m:t>
                      </m:r>
                      <m:r>
                        <a:rPr lang="en-US" i="0">
                          <a:latin typeface="Cambria Math"/>
                        </a:rPr>
                        <m:t>→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0">
                          <a:latin typeface="Cambria Math"/>
                        </a:rPr>
                        <m:t>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Ψ</m:t>
                          </m:r>
                        </m:e>
                        <m:sub/>
                        <m:sup>
                          <m:r>
                            <a:rPr lang="en-US" i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36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8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602" y="2438403"/>
                <a:ext cx="2702600" cy="64633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324603" y="3082323"/>
            <a:ext cx="5772149" cy="363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9"/>
          <p:cNvPicPr>
            <a:picLocks noChangeAspect="1"/>
          </p:cNvPicPr>
          <p:nvPr/>
        </p:nvPicPr>
        <p:blipFill>
          <a:blip r:embed="rId3"/>
          <a:srcRect t="63821"/>
          <a:stretch>
            <a:fillRect/>
          </a:stretch>
        </p:blipFill>
        <p:spPr>
          <a:xfrm>
            <a:off x="-5400675" y="914400"/>
            <a:ext cx="4848221" cy="15817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/>
          <p:nvPr/>
        </p:nvSpPr>
        <p:spPr>
          <a:xfrm>
            <a:off x="37408" y="-228600"/>
            <a:ext cx="9106591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 Initio (Quantum) ALD vs. MD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2"/>
              <p:cNvSpPr/>
              <p:nvPr/>
            </p:nvSpPr>
            <p:spPr>
              <a:xfrm>
                <a:off x="152403" y="1190301"/>
                <a:ext cx="3687098" cy="867098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𝑖𝑗𝑘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ΔΔ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5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3" y="1190301"/>
                <a:ext cx="3687098" cy="8670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"/>
          <p:cNvSpPr/>
          <p:nvPr/>
        </p:nvSpPr>
        <p:spPr>
          <a:xfrm>
            <a:off x="-319143" y="7162796"/>
            <a:ext cx="6796149" cy="23083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MD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cost =	(NUMBER_STEPS) X (COST PER STEP)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	( 10*longest_lifetime(ps) ) / (timestep (ps) )  X (computer cost per step)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= 	( 10*100 ps) / (0.005 ps) X ( 1 min / step) = </a:t>
            </a:r>
            <a:r>
              <a:rPr lang="en-US" sz="18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33300 hours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Cost of ALD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US" sz="18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rPr>
              <a:t>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NN 	cost = </a:t>
            </a:r>
            <a:r>
              <a:rPr lang="en-US" sz="18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4.5 hours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      2</a:t>
            </a:r>
            <a:r>
              <a:rPr lang="en-US" sz="18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rPr>
              <a:t>nd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NN 	cost = </a:t>
            </a:r>
            <a:r>
              <a:rPr lang="en-US" sz="18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367 hours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2286000"/>
                <a:ext cx="9144000" cy="2327879"/>
              </a:xfrm>
            </p:spPr>
            <p:txBody>
              <a:bodyPr anchorCtr="0"/>
              <a:lstStyle/>
              <a:p>
                <a:pPr lvl="0" algn="l"/>
                <a:r>
                  <a:rPr lang="en-US" sz="2600" b="1" u="sng"/>
                  <a:t>- ALD force constants </a:t>
                </a:r>
                <a:r>
                  <a:rPr lang="en-US" sz="2600"/>
                  <a:t>= Forces must be calculated for small displacements. Number of force constants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∝</m:t>
                    </m:r>
                  </m:oMath>
                </a14:m>
                <a:r>
                  <a:rPr lang="en-US" sz="2600"/>
                  <a:t> number of “</a:t>
                </a:r>
                <a:r>
                  <a:rPr lang="en-US" sz="2600">
                    <a:solidFill>
                      <a:srgbClr val="C00000"/>
                    </a:solidFill>
                  </a:rPr>
                  <a:t>timesteps</a:t>
                </a:r>
                <a:r>
                  <a:rPr lang="en-US" sz="2600"/>
                  <a:t>”</a:t>
                </a:r>
                <a:br>
                  <a:rPr lang="en-US" sz="2600"/>
                </a:br>
                <a:r>
                  <a:rPr lang="en-US" sz="2600" b="1" u="sng"/>
                  <a:t>- MD time step </a:t>
                </a:r>
                <a:r>
                  <a:rPr lang="en-US" sz="2600"/>
                  <a:t>= Forces must be calculated for small(ish) displacements every </a:t>
                </a:r>
                <a:r>
                  <a:rPr lang="en-US" sz="2600">
                    <a:solidFill>
                      <a:srgbClr val="C00000"/>
                    </a:solidFill>
                  </a:rPr>
                  <a:t>timestep</a:t>
                </a:r>
                <a:r>
                  <a:rPr lang="en-US" sz="2600"/>
                  <a:t>.</a:t>
                </a:r>
              </a:p>
            </p:txBody>
          </p:sp>
        </mc:Choice>
        <mc:Fallback>
          <p:sp>
            <p:nvSpPr>
              <p:cNvPr id="7" name="Title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286000"/>
                <a:ext cx="9144000" cy="2327879"/>
              </a:xfrm>
              <a:blipFill rotWithShape="1">
                <a:blip r:embed="rId5"/>
                <a:stretch>
                  <a:fillRect l="-1133" t="-2094" b="-6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8"/>
              <p:cNvSpPr/>
              <p:nvPr/>
            </p:nvSpPr>
            <p:spPr>
              <a:xfrm>
                <a:off x="6044760" y="1252764"/>
                <a:ext cx="2565842" cy="584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8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60" y="1252764"/>
                <a:ext cx="2565842" cy="584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15"/>
          <p:cNvCxnSpPr/>
          <p:nvPr/>
        </p:nvCxnSpPr>
        <p:spPr>
          <a:xfrm flipH="1">
            <a:off x="2514600" y="685800"/>
            <a:ext cx="838203" cy="50450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0" name="Straight Arrow Connector 23"/>
          <p:cNvCxnSpPr/>
          <p:nvPr/>
        </p:nvCxnSpPr>
        <p:spPr>
          <a:xfrm>
            <a:off x="6044760" y="685800"/>
            <a:ext cx="1113400" cy="56696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47"/>
              <p:cNvSpPr txBox="1"/>
              <p:nvPr/>
            </p:nvSpPr>
            <p:spPr>
              <a:xfrm>
                <a:off x="3839501" y="4464137"/>
                <a:ext cx="4831525" cy="874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1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01" y="4464137"/>
                <a:ext cx="4831525" cy="874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5"/>
          <p:cNvSpPr/>
          <p:nvPr/>
        </p:nvSpPr>
        <p:spPr>
          <a:xfrm>
            <a:off x="236427" y="4699897"/>
            <a:ext cx="5918481" cy="193899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Quantum (DFT):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-Si, 500 atom structure    		1 minute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324603" y="3082323"/>
            <a:ext cx="5772149" cy="363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9"/>
          <p:cNvPicPr>
            <a:picLocks noChangeAspect="1"/>
          </p:cNvPicPr>
          <p:nvPr/>
        </p:nvPicPr>
        <p:blipFill>
          <a:blip r:embed="rId3"/>
          <a:srcRect t="63821"/>
          <a:stretch>
            <a:fillRect/>
          </a:stretch>
        </p:blipFill>
        <p:spPr>
          <a:xfrm>
            <a:off x="-5400675" y="914400"/>
            <a:ext cx="4848221" cy="15817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/>
          <p:nvPr/>
        </p:nvSpPr>
        <p:spPr>
          <a:xfrm>
            <a:off x="37408" y="0"/>
            <a:ext cx="9106591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Cost of ALD vs. MD using DFT</a:t>
            </a:r>
          </a:p>
        </p:txBody>
      </p:sp>
      <p:sp>
        <p:nvSpPr>
          <p:cNvPr id="5" name="Rectangle 6"/>
          <p:cNvSpPr/>
          <p:nvPr/>
        </p:nvSpPr>
        <p:spPr>
          <a:xfrm>
            <a:off x="9372600" y="1705273"/>
            <a:ext cx="8928265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MD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cost =	(NUMBER_STEPS) X (COST PER STEP)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	( 10*longest_lifetime(ps) ) / (timestep (ps) )  X (computer cost per step)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= 	( 10*100 ps) / (0.005 ps) X ( 1 min / step) = </a:t>
            </a:r>
            <a:r>
              <a:rPr lang="en-US" sz="18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33300 hours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155" y="2877315"/>
            <a:ext cx="5181603" cy="22433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/>
          <p:nvPr/>
        </p:nvSpPr>
        <p:spPr>
          <a:xfrm>
            <a:off x="15462805" y="1434474"/>
            <a:ext cx="2744855" cy="36933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 longest_lifetime ~ 100 ps</a:t>
            </a:r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145965" y="1032476"/>
            <a:ext cx="9067803" cy="948717"/>
          </a:xfrm>
        </p:spPr>
        <p:txBody>
          <a:bodyPr anchorCtr="0"/>
          <a:lstStyle/>
          <a:p>
            <a:pPr lvl="0" algn="l"/>
            <a:r>
              <a:rPr lang="en-US" sz="2600"/>
              <a:t>-These are computational costs for ALD </a:t>
            </a:r>
            <a:r>
              <a:rPr lang="en-US" sz="2600" b="1">
                <a:solidFill>
                  <a:srgbClr val="C00000"/>
                </a:solidFill>
              </a:rPr>
              <a:t>without</a:t>
            </a:r>
            <a:r>
              <a:rPr lang="en-US" sz="2600"/>
              <a:t> applying crystal symmetries.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6"/>
              <p:cNvSpPr/>
              <p:nvPr/>
            </p:nvSpPr>
            <p:spPr>
              <a:xfrm>
                <a:off x="4343400" y="1833920"/>
                <a:ext cx="5029200" cy="662235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ALD number of calculations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27</m:t>
                        </m:r>
                        <m:r>
                          <a:rPr lang="en-US" i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i="0">
                            <a:latin typeface="Cambria Math"/>
                          </a:rPr>
                          <m:t>3!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i="0">
                                <a:latin typeface="Cambria Math"/>
                              </a:rPr>
                              <m:t>−3</m:t>
                            </m:r>
                          </m:e>
                        </m:d>
                        <m:r>
                          <a:rPr lang="en-US" i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833920"/>
                <a:ext cx="5029200" cy="662235"/>
              </a:xfrm>
              <a:prstGeom prst="rect">
                <a:avLst/>
              </a:prstGeom>
              <a:blipFill rotWithShape="1">
                <a:blip r:embed="rId5"/>
                <a:stretch>
                  <a:fillRect l="-1939" t="-8333"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/>
          <p:nvPr/>
        </p:nvSpPr>
        <p:spPr>
          <a:xfrm>
            <a:off x="0" y="5105396"/>
            <a:ext cx="7239003" cy="1676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ALD expensive for systems w/ long-range interactions, but usually cheaper than MD.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MD does not include quantum statistical effects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33396" y="2261366"/>
            <a:ext cx="3124203" cy="317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4859000" y="2746729"/>
            <a:ext cx="4416698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DFT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 steps/min/128cpu = </a:t>
            </a:r>
            <a:r>
              <a:rPr lang="en-US" sz="1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0.023 steps/min/cpu</a:t>
            </a:r>
          </a:p>
        </p:txBody>
      </p:sp>
      <p:pic>
        <p:nvPicPr>
          <p:cNvPr id="3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788280" y="4423126"/>
            <a:ext cx="4337913" cy="11078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5"/>
          <p:cNvGrpSpPr/>
          <p:nvPr/>
        </p:nvGrpSpPr>
        <p:grpSpPr>
          <a:xfrm>
            <a:off x="14899553" y="3280126"/>
            <a:ext cx="4102053" cy="608460"/>
            <a:chOff x="14899553" y="3280126"/>
            <a:chExt cx="4102053" cy="608460"/>
          </a:xfrm>
        </p:grpSpPr>
        <p:pic>
          <p:nvPicPr>
            <p:cNvPr id="5" name="Picture 13"/>
            <p:cNvPicPr>
              <a:picLocks noChangeAspect="1"/>
            </p:cNvPicPr>
            <p:nvPr/>
          </p:nvPicPr>
          <p:blipFill>
            <a:blip r:embed="rId4"/>
            <a:srcRect l="31481"/>
            <a:stretch>
              <a:fillRect/>
            </a:stretch>
          </p:blipFill>
          <p:spPr>
            <a:xfrm>
              <a:off x="15316200" y="3280126"/>
              <a:ext cx="3685406" cy="581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13"/>
            <p:cNvPicPr>
              <a:picLocks noChangeAspect="1"/>
            </p:cNvPicPr>
            <p:nvPr/>
          </p:nvPicPr>
          <p:blipFill>
            <a:blip r:embed="rId4"/>
            <a:srcRect r="92593" b="-1252"/>
            <a:stretch>
              <a:fillRect/>
            </a:stretch>
          </p:blipFill>
          <p:spPr>
            <a:xfrm>
              <a:off x="14899553" y="3299740"/>
              <a:ext cx="398422" cy="588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8"/>
          <p:cNvSpPr txBox="1"/>
          <p:nvPr/>
        </p:nvSpPr>
        <p:spPr>
          <a:xfrm>
            <a:off x="14782803" y="2441932"/>
            <a:ext cx="4114800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Simulation Expense</a:t>
            </a:r>
          </a:p>
        </p:txBody>
      </p:sp>
      <p:sp>
        <p:nvSpPr>
          <p:cNvPr id="8" name="Rectangle 9"/>
          <p:cNvSpPr/>
          <p:nvPr/>
        </p:nvSpPr>
        <p:spPr>
          <a:xfrm>
            <a:off x="14859000" y="3852998"/>
            <a:ext cx="4572000" cy="64633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Stillinger-Weber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6E4 steps/min/4 cpu =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15000 steps/min/cpu</a:t>
            </a:r>
          </a:p>
        </p:txBody>
      </p:sp>
      <p:graphicFrame>
        <p:nvGraphicFramePr>
          <p:cNvPr id="9" name="Object 15"/>
          <p:cNvGraphicFramePr/>
          <p:nvPr/>
        </p:nvGraphicFramePr>
        <p:xfrm>
          <a:off x="11610557" y="1029367"/>
          <a:ext cx="1214304" cy="50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5" imgW="507780" imgH="215806" progId="Equation.3">
                  <p:embed/>
                </p:oleObj>
              </mc:Choice>
              <mc:Fallback>
                <p:oleObj name="Equation" r:id="rId5" imgW="507780" imgH="215806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10557" y="1029367"/>
                        <a:ext cx="1214304" cy="50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1"/>
          <p:cNvSpPr txBox="1"/>
          <p:nvPr/>
        </p:nvSpPr>
        <p:spPr>
          <a:xfrm>
            <a:off x="10134596" y="595740"/>
            <a:ext cx="3533360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Simulation: Classical vs. Quantum</a:t>
            </a:r>
          </a:p>
        </p:txBody>
      </p:sp>
      <p:graphicFrame>
        <p:nvGraphicFramePr>
          <p:cNvPr id="11" name="Object 20"/>
          <p:cNvGraphicFramePr/>
          <p:nvPr/>
        </p:nvGraphicFramePr>
        <p:xfrm>
          <a:off x="12359487" y="1797161"/>
          <a:ext cx="2070466" cy="680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7" imgW="1524000" imgH="508000" progId="Equation.3">
                  <p:embed/>
                </p:oleObj>
              </mc:Choice>
              <mc:Fallback>
                <p:oleObj name="Equation" r:id="rId7" imgW="1524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59487" y="1797161"/>
                        <a:ext cx="2070466" cy="680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/>
          <p:cNvGraphicFramePr/>
          <p:nvPr/>
        </p:nvGraphicFramePr>
        <p:xfrm>
          <a:off x="10270239" y="1924162"/>
          <a:ext cx="1873724" cy="3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9" imgW="1307532" imgH="253890" progId="Equation.3">
                  <p:embed/>
                </p:oleObj>
              </mc:Choice>
              <mc:Fallback>
                <p:oleObj name="Equation" r:id="rId9" imgW="1307532" imgH="25389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70239" y="1924162"/>
                        <a:ext cx="1873724" cy="3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/>
          <p:nvPr/>
        </p:nvSpPr>
        <p:spPr>
          <a:xfrm>
            <a:off x="10162760" y="1715167"/>
            <a:ext cx="4269470" cy="1963326"/>
          </a:xfrm>
          <a:prstGeom prst="rect">
            <a:avLst/>
          </a:prstGeom>
          <a:noFill/>
          <a:ln w="25402">
            <a:solidFill>
              <a:srgbClr val="F7964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10160483" y="1715167"/>
            <a:ext cx="2135873" cy="1963326"/>
          </a:xfrm>
          <a:prstGeom prst="rect">
            <a:avLst/>
          </a:prstGeom>
          <a:noFill/>
          <a:ln w="25402">
            <a:solidFill>
              <a:srgbClr val="F7964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10162760" y="2482888"/>
            <a:ext cx="2057400" cy="13234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Fitted function(al)s using Ab-Initio, expriment, intuition, etc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2372554" y="2500509"/>
            <a:ext cx="2057400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No fitting, different “environments” naturally accounted for</a:t>
            </a:r>
          </a:p>
        </p:txBody>
      </p:sp>
      <p:sp>
        <p:nvSpPr>
          <p:cNvPr id="17" name="Title 1"/>
          <p:cNvSpPr txBox="1"/>
          <p:nvPr/>
        </p:nvSpPr>
        <p:spPr>
          <a:xfrm>
            <a:off x="37408" y="0"/>
            <a:ext cx="9106591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ALD Predicts Phonon Properties</a:t>
            </a:r>
          </a:p>
        </p:txBody>
      </p:sp>
      <p:pic>
        <p:nvPicPr>
          <p:cNvPr id="18" name="Picture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04796" y="3813066"/>
            <a:ext cx="2548624" cy="238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023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124203" y="3771131"/>
            <a:ext cx="2819396" cy="24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20"/>
          <p:cNvSpPr/>
          <p:nvPr/>
        </p:nvSpPr>
        <p:spPr>
          <a:xfrm>
            <a:off x="142518" y="6309606"/>
            <a:ext cx="3130539" cy="36933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J. Appl. Phys.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108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113524 2010</a:t>
            </a:r>
          </a:p>
        </p:txBody>
      </p:sp>
      <p:pic>
        <p:nvPicPr>
          <p:cNvPr id="21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876796" y="2181228"/>
            <a:ext cx="3762371" cy="119062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48"/>
              <p:cNvSpPr txBox="1"/>
              <p:nvPr/>
            </p:nvSpPr>
            <p:spPr>
              <a:xfrm>
                <a:off x="6019796" y="3733796"/>
                <a:ext cx="2964594" cy="1111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𝜈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𝜅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2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96" y="3733796"/>
                <a:ext cx="2964594" cy="111139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1252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418557" y="1143000"/>
            <a:ext cx="3486149" cy="181927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50"/>
              <p:cNvSpPr txBox="1"/>
              <p:nvPr/>
            </p:nvSpPr>
            <p:spPr>
              <a:xfrm>
                <a:off x="6200427" y="5208138"/>
                <a:ext cx="2603342" cy="645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𝜅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=</a:t>
                </a:r>
                <a:r>
                  <a:rPr lang="el-GR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Λ</m:t>
                    </m:r>
                    <m:r>
                      <a:rPr lang="en-US" i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𝜅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4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27" y="5208138"/>
                <a:ext cx="2603342" cy="645694"/>
              </a:xfrm>
              <a:prstGeom prst="rect">
                <a:avLst/>
              </a:prstGeom>
              <a:blipFill rotWithShape="1">
                <a:blip r:embed="rId16"/>
                <a:stretch>
                  <a:fillRect t="-188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51"/>
          <p:cNvGrpSpPr/>
          <p:nvPr/>
        </p:nvGrpSpPr>
        <p:grpSpPr>
          <a:xfrm>
            <a:off x="4519056" y="1143000"/>
            <a:ext cx="4095753" cy="1079311"/>
            <a:chOff x="4519056" y="1143000"/>
            <a:chExt cx="4095753" cy="1079311"/>
          </a:xfrm>
        </p:grpSpPr>
        <p:pic>
          <p:nvPicPr>
            <p:cNvPr id="26" name="Picture 2"/>
            <p:cNvPicPr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4519056" y="1143000"/>
              <a:ext cx="4095753" cy="88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Rectangle 53"/>
            <p:cNvSpPr/>
            <p:nvPr/>
          </p:nvSpPr>
          <p:spPr>
            <a:xfrm>
              <a:off x="7338453" y="1878058"/>
              <a:ext cx="914400" cy="344253"/>
            </a:xfrm>
            <a:prstGeom prst="rect">
              <a:avLst/>
            </a:prstGeom>
            <a:solidFill>
              <a:srgbClr val="FFFFFF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4859000" y="2746729"/>
            <a:ext cx="4416698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DFT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 steps/min/128cpu = </a:t>
            </a:r>
            <a:r>
              <a:rPr lang="en-US" sz="1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0.023 steps/min/cpu</a:t>
            </a:r>
          </a:p>
        </p:txBody>
      </p:sp>
      <p:pic>
        <p:nvPicPr>
          <p:cNvPr id="3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788280" y="4423126"/>
            <a:ext cx="4337913" cy="11078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5"/>
          <p:cNvGrpSpPr/>
          <p:nvPr/>
        </p:nvGrpSpPr>
        <p:grpSpPr>
          <a:xfrm>
            <a:off x="14899553" y="3280126"/>
            <a:ext cx="4102053" cy="608460"/>
            <a:chOff x="14899553" y="3280126"/>
            <a:chExt cx="4102053" cy="608460"/>
          </a:xfrm>
        </p:grpSpPr>
        <p:pic>
          <p:nvPicPr>
            <p:cNvPr id="5" name="Picture 13"/>
            <p:cNvPicPr>
              <a:picLocks noChangeAspect="1"/>
            </p:cNvPicPr>
            <p:nvPr/>
          </p:nvPicPr>
          <p:blipFill>
            <a:blip r:embed="rId4"/>
            <a:srcRect l="31481"/>
            <a:stretch>
              <a:fillRect/>
            </a:stretch>
          </p:blipFill>
          <p:spPr>
            <a:xfrm>
              <a:off x="15316200" y="3280126"/>
              <a:ext cx="3685406" cy="581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13"/>
            <p:cNvPicPr>
              <a:picLocks noChangeAspect="1"/>
            </p:cNvPicPr>
            <p:nvPr/>
          </p:nvPicPr>
          <p:blipFill>
            <a:blip r:embed="rId4"/>
            <a:srcRect r="92593" b="-1252"/>
            <a:stretch>
              <a:fillRect/>
            </a:stretch>
          </p:blipFill>
          <p:spPr>
            <a:xfrm>
              <a:off x="14899553" y="3299740"/>
              <a:ext cx="398422" cy="588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8"/>
          <p:cNvSpPr txBox="1"/>
          <p:nvPr/>
        </p:nvSpPr>
        <p:spPr>
          <a:xfrm>
            <a:off x="14782803" y="2441932"/>
            <a:ext cx="4114800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Simulation Expense</a:t>
            </a:r>
          </a:p>
        </p:txBody>
      </p:sp>
      <p:sp>
        <p:nvSpPr>
          <p:cNvPr id="8" name="Rectangle 9"/>
          <p:cNvSpPr/>
          <p:nvPr/>
        </p:nvSpPr>
        <p:spPr>
          <a:xfrm>
            <a:off x="14859000" y="3852998"/>
            <a:ext cx="4572000" cy="64633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Stillinger-Weber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6E4 steps/min/4 cpu =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15000 steps/min/cpu</a:t>
            </a:r>
          </a:p>
        </p:txBody>
      </p:sp>
      <p:graphicFrame>
        <p:nvGraphicFramePr>
          <p:cNvPr id="9" name="Object 15"/>
          <p:cNvGraphicFramePr/>
          <p:nvPr/>
        </p:nvGraphicFramePr>
        <p:xfrm>
          <a:off x="11610557" y="1029367"/>
          <a:ext cx="1214304" cy="50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5" imgW="507780" imgH="215806" progId="Equation.3">
                  <p:embed/>
                </p:oleObj>
              </mc:Choice>
              <mc:Fallback>
                <p:oleObj name="Equation" r:id="rId5" imgW="507780" imgH="215806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10557" y="1029367"/>
                        <a:ext cx="1214304" cy="50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1"/>
          <p:cNvSpPr txBox="1"/>
          <p:nvPr/>
        </p:nvSpPr>
        <p:spPr>
          <a:xfrm>
            <a:off x="10134596" y="595740"/>
            <a:ext cx="3533360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Simulation: Classical vs. Quantum</a:t>
            </a:r>
          </a:p>
        </p:txBody>
      </p:sp>
      <p:graphicFrame>
        <p:nvGraphicFramePr>
          <p:cNvPr id="11" name="Object 20"/>
          <p:cNvGraphicFramePr/>
          <p:nvPr/>
        </p:nvGraphicFramePr>
        <p:xfrm>
          <a:off x="12359487" y="1797161"/>
          <a:ext cx="2070466" cy="680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7" imgW="1524000" imgH="508000" progId="Equation.3">
                  <p:embed/>
                </p:oleObj>
              </mc:Choice>
              <mc:Fallback>
                <p:oleObj name="Equation" r:id="rId7" imgW="1524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59487" y="1797161"/>
                        <a:ext cx="2070466" cy="680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/>
          <p:cNvGraphicFramePr/>
          <p:nvPr/>
        </p:nvGraphicFramePr>
        <p:xfrm>
          <a:off x="10270239" y="1924162"/>
          <a:ext cx="1873724" cy="3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9" imgW="1307532" imgH="253890" progId="Equation.3">
                  <p:embed/>
                </p:oleObj>
              </mc:Choice>
              <mc:Fallback>
                <p:oleObj name="Equation" r:id="rId9" imgW="1307532" imgH="25389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70239" y="1924162"/>
                        <a:ext cx="1873724" cy="3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/>
          <p:nvPr/>
        </p:nvSpPr>
        <p:spPr>
          <a:xfrm>
            <a:off x="10162760" y="1715167"/>
            <a:ext cx="4269470" cy="1963326"/>
          </a:xfrm>
          <a:prstGeom prst="rect">
            <a:avLst/>
          </a:prstGeom>
          <a:noFill/>
          <a:ln w="25402">
            <a:solidFill>
              <a:srgbClr val="F7964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10160483" y="1715167"/>
            <a:ext cx="2135873" cy="1963326"/>
          </a:xfrm>
          <a:prstGeom prst="rect">
            <a:avLst/>
          </a:prstGeom>
          <a:noFill/>
          <a:ln w="25402">
            <a:solidFill>
              <a:srgbClr val="F7964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10162760" y="2482888"/>
            <a:ext cx="2057400" cy="13234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Fitted function(al)s using Ab-Initio, expriment, intuition, etc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2372554" y="2500509"/>
            <a:ext cx="2057400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No fitting, different “environments” naturally accounted for</a:t>
            </a:r>
          </a:p>
        </p:txBody>
      </p:sp>
      <p:sp>
        <p:nvSpPr>
          <p:cNvPr id="17" name="Title 1"/>
          <p:cNvSpPr txBox="1"/>
          <p:nvPr/>
        </p:nvSpPr>
        <p:spPr>
          <a:xfrm>
            <a:off x="37408" y="0"/>
            <a:ext cx="9106591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Ankit’s Work using ALD Phonon Properties</a:t>
            </a:r>
          </a:p>
        </p:txBody>
      </p:sp>
      <p:grpSp>
        <p:nvGrpSpPr>
          <p:cNvPr id="18" name="Group 1"/>
          <p:cNvGrpSpPr/>
          <p:nvPr/>
        </p:nvGrpSpPr>
        <p:grpSpPr>
          <a:xfrm>
            <a:off x="381003" y="3581403"/>
            <a:ext cx="8610593" cy="2357103"/>
            <a:chOff x="381003" y="3581403"/>
            <a:chExt cx="8610593" cy="2357103"/>
          </a:xfrm>
        </p:grpSpPr>
        <p:grpSp>
          <p:nvGrpSpPr>
            <p:cNvPr id="19" name="Group 22"/>
            <p:cNvGrpSpPr/>
            <p:nvPr/>
          </p:nvGrpSpPr>
          <p:grpSpPr>
            <a:xfrm>
              <a:off x="381003" y="3581403"/>
              <a:ext cx="8610593" cy="2357103"/>
              <a:chOff x="381003" y="3581403"/>
              <a:chExt cx="8610593" cy="2357103"/>
            </a:xfrm>
          </p:grpSpPr>
          <p:pic>
            <p:nvPicPr>
              <p:cNvPr id="20" name="Picture 6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381003" y="3957303"/>
                <a:ext cx="2971800" cy="1028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Isosceles Triangle 24"/>
              <p:cNvSpPr/>
              <p:nvPr/>
            </p:nvSpPr>
            <p:spPr>
              <a:xfrm>
                <a:off x="6629400" y="3606658"/>
                <a:ext cx="2362196" cy="1808390"/>
              </a:xfrm>
              <a:custGeom>
                <a:avLst>
                  <a:gd name="f8" fmla="val 500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val 50000"/>
                  <a:gd name="f9" fmla="+- 0 0 -360"/>
                  <a:gd name="f10" fmla="+- 0 0 -270"/>
                  <a:gd name="f11" fmla="+- 0 0 -180"/>
                  <a:gd name="f12" fmla="+- 0 0 -90"/>
                  <a:gd name="f13" fmla="abs f4"/>
                  <a:gd name="f14" fmla="abs f5"/>
                  <a:gd name="f15" fmla="abs f6"/>
                  <a:gd name="f16" fmla="val f7"/>
                  <a:gd name="f17" fmla="val f8"/>
                  <a:gd name="f18" fmla="*/ f9 f1 1"/>
                  <a:gd name="f19" fmla="*/ f10 f1 1"/>
                  <a:gd name="f20" fmla="*/ f11 f1 1"/>
                  <a:gd name="f21" fmla="*/ f12 f1 1"/>
                  <a:gd name="f22" fmla="?: f13 f4 1"/>
                  <a:gd name="f23" fmla="?: f14 f5 1"/>
                  <a:gd name="f24" fmla="?: f15 f6 1"/>
                  <a:gd name="f25" fmla="*/ f18 1 f3"/>
                  <a:gd name="f26" fmla="*/ f19 1 f3"/>
                  <a:gd name="f27" fmla="*/ f20 1 f3"/>
                  <a:gd name="f28" fmla="*/ f21 1 f3"/>
                  <a:gd name="f29" fmla="*/ f22 1 21600"/>
                  <a:gd name="f30" fmla="*/ f23 1 21600"/>
                  <a:gd name="f31" fmla="*/ 21600 f22 1"/>
                  <a:gd name="f32" fmla="*/ 21600 f23 1"/>
                  <a:gd name="f33" fmla="+- f25 0 f2"/>
                  <a:gd name="f34" fmla="+- f26 0 f2"/>
                  <a:gd name="f35" fmla="+- f27 0 f2"/>
                  <a:gd name="f36" fmla="+- f28 0 f2"/>
                  <a:gd name="f37" fmla="min f30 f29"/>
                  <a:gd name="f38" fmla="*/ f31 1 f24"/>
                  <a:gd name="f39" fmla="*/ f32 1 f24"/>
                  <a:gd name="f40" fmla="val f38"/>
                  <a:gd name="f41" fmla="val f39"/>
                  <a:gd name="f42" fmla="*/ f16 f37 1"/>
                  <a:gd name="f43" fmla="+- f41 0 f16"/>
                  <a:gd name="f44" fmla="+- f40 0 f16"/>
                  <a:gd name="f45" fmla="*/ f41 f37 1"/>
                  <a:gd name="f46" fmla="*/ f40 f37 1"/>
                  <a:gd name="f47" fmla="*/ f43 1 2"/>
                  <a:gd name="f48" fmla="*/ f44 1 2"/>
                  <a:gd name="f49" fmla="*/ f44 f17 1"/>
                  <a:gd name="f50" fmla="+- f16 f47 0"/>
                  <a:gd name="f51" fmla="*/ f49 1 200000"/>
                  <a:gd name="f52" fmla="*/ f49 1 100000"/>
                  <a:gd name="f53" fmla="+- f51 f48 0"/>
                  <a:gd name="f54" fmla="*/ f51 f37 1"/>
                  <a:gd name="f55" fmla="*/ f50 f37 1"/>
                  <a:gd name="f56" fmla="*/ f52 f37 1"/>
                  <a:gd name="f57" fmla="*/ f53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3">
                    <a:pos x="f56" y="f42"/>
                  </a:cxn>
                  <a:cxn ang="f34">
                    <a:pos x="f54" y="f55"/>
                  </a:cxn>
                  <a:cxn ang="f35">
                    <a:pos x="f42" y="f45"/>
                  </a:cxn>
                  <a:cxn ang="f35">
                    <a:pos x="f56" y="f45"/>
                  </a:cxn>
                  <a:cxn ang="f35">
                    <a:pos x="f46" y="f45"/>
                  </a:cxn>
                  <a:cxn ang="f36">
                    <a:pos x="f57" y="f55"/>
                  </a:cxn>
                </a:cxnLst>
                <a:rect l="f54" t="f55" r="f57" b="f45"/>
                <a:pathLst>
                  <a:path>
                    <a:moveTo>
                      <a:pt x="f42" y="f45"/>
                    </a:moveTo>
                    <a:lnTo>
                      <a:pt x="f56" y="f42"/>
                    </a:lnTo>
                    <a:lnTo>
                      <a:pt x="f46" y="f45"/>
                    </a:lnTo>
                    <a:close/>
                  </a:path>
                </a:pathLst>
              </a:custGeom>
              <a:solidFill>
                <a:srgbClr val="FFFFFF"/>
              </a:soli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22" name="Group 25"/>
              <p:cNvGrpSpPr/>
              <p:nvPr/>
            </p:nvGrpSpPr>
            <p:grpSpPr>
              <a:xfrm>
                <a:off x="4114800" y="3581403"/>
                <a:ext cx="2362196" cy="1899903"/>
                <a:chOff x="4114800" y="3581403"/>
                <a:chExt cx="2362196" cy="1899903"/>
              </a:xfrm>
            </p:grpSpPr>
            <p:sp>
              <p:nvSpPr>
                <p:cNvPr id="23" name="Oval 28"/>
                <p:cNvSpPr/>
                <p:nvPr/>
              </p:nvSpPr>
              <p:spPr>
                <a:xfrm>
                  <a:off x="4114800" y="3652506"/>
                  <a:ext cx="1981203" cy="1828800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noFill/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24" name="Straight Arrow Connector 29"/>
                <p:cNvCxnSpPr/>
                <p:nvPr/>
              </p:nvCxnSpPr>
              <p:spPr>
                <a:xfrm flipV="1">
                  <a:off x="5638803" y="4262548"/>
                  <a:ext cx="838193" cy="533406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custDash>
                    <a:ds d="100000" sp="100000"/>
                  </a:custDash>
                  <a:tailEnd type="arrow"/>
                </a:ln>
              </p:spPr>
            </p:cxnSp>
            <p:sp>
              <p:nvSpPr>
                <p:cNvPr id="25" name="Oval 30"/>
                <p:cNvSpPr/>
                <p:nvPr/>
              </p:nvSpPr>
              <p:spPr>
                <a:xfrm>
                  <a:off x="5577840" y="4738448"/>
                  <a:ext cx="121916" cy="115013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26" name="Oval 31"/>
                <p:cNvSpPr/>
                <p:nvPr/>
              </p:nvSpPr>
              <p:spPr>
                <a:xfrm>
                  <a:off x="4962302" y="4057293"/>
                  <a:ext cx="121916" cy="115013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27" name="Straight Arrow Connector 32"/>
                <p:cNvCxnSpPr/>
                <p:nvPr/>
              </p:nvCxnSpPr>
              <p:spPr>
                <a:xfrm flipV="1">
                  <a:off x="5013956" y="3581403"/>
                  <a:ext cx="838204" cy="533397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custDash>
                    <a:ds d="100000" sp="100000"/>
                  </a:custDash>
                  <a:tailEnd type="arrow"/>
                </a:ln>
              </p:spPr>
            </p:cxnSp>
            <p:sp>
              <p:nvSpPr>
                <p:cNvPr id="28" name="Oval 33"/>
                <p:cNvSpPr/>
                <p:nvPr/>
              </p:nvSpPr>
              <p:spPr>
                <a:xfrm>
                  <a:off x="4572000" y="4675400"/>
                  <a:ext cx="121916" cy="115013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val f7"/>
                    <a:gd name="f15" fmla="+- 2700000 f2 0"/>
                    <a:gd name="f16" fmla="*/ f9 f1 1"/>
                    <a:gd name="f17" fmla="*/ f10 f1 1"/>
                    <a:gd name="f18" fmla="?: f11 f4 1"/>
                    <a:gd name="f19" fmla="?: f12 f5 1"/>
                    <a:gd name="f20" fmla="?: f13 f6 1"/>
                    <a:gd name="f21" fmla="*/ f15 f8 1"/>
                    <a:gd name="f22" fmla="*/ f16 1 f3"/>
                    <a:gd name="f23" fmla="*/ f17 1 f3"/>
                    <a:gd name="f24" fmla="*/ f18 1 21600"/>
                    <a:gd name="f25" fmla="*/ f19 1 21600"/>
                    <a:gd name="f26" fmla="*/ 21600 f18 1"/>
                    <a:gd name="f27" fmla="*/ 21600 f19 1"/>
                    <a:gd name="f28" fmla="*/ f21 1 f1"/>
                    <a:gd name="f29" fmla="+- f22 0 f2"/>
                    <a:gd name="f30" fmla="+- f23 0 f2"/>
                    <a:gd name="f31" fmla="min f25 f24"/>
                    <a:gd name="f32" fmla="*/ f26 1 f20"/>
                    <a:gd name="f33" fmla="*/ f27 1 f20"/>
                    <a:gd name="f34" fmla="+- 0 0 f28"/>
                    <a:gd name="f35" fmla="val f32"/>
                    <a:gd name="f36" fmla="val f33"/>
                    <a:gd name="f37" fmla="+- 0 0 f34"/>
                    <a:gd name="f38" fmla="*/ f14 f31 1"/>
                    <a:gd name="f39" fmla="+- f36 0 f14"/>
                    <a:gd name="f40" fmla="+- f35 0 f14"/>
                    <a:gd name="f41" fmla="*/ f37 f1 1"/>
                    <a:gd name="f42" fmla="*/ f39 1 2"/>
                    <a:gd name="f43" fmla="*/ f40 1 2"/>
                    <a:gd name="f44" fmla="*/ f41 1 f8"/>
                    <a:gd name="f45" fmla="+- f14 f42 0"/>
                    <a:gd name="f46" fmla="+- f14 f43 0"/>
                    <a:gd name="f47" fmla="+- f44 0 f2"/>
                    <a:gd name="f48" fmla="*/ f43 f31 1"/>
                    <a:gd name="f49" fmla="*/ f42 f31 1"/>
                    <a:gd name="f50" fmla="cos 1 f47"/>
                    <a:gd name="f51" fmla="sin 1 f47"/>
                    <a:gd name="f52" fmla="*/ f45 f31 1"/>
                    <a:gd name="f53" fmla="+- 0 0 f50"/>
                    <a:gd name="f54" fmla="+- 0 0 f51"/>
                    <a:gd name="f55" fmla="+- 0 0 f53"/>
                    <a:gd name="f56" fmla="+- 0 0 f54"/>
                    <a:gd name="f57" fmla="*/ f55 f43 1"/>
                    <a:gd name="f58" fmla="*/ f56 f42 1"/>
                    <a:gd name="f59" fmla="+- f46 0 f57"/>
                    <a:gd name="f60" fmla="+- f46 f57 0"/>
                    <a:gd name="f61" fmla="+- f45 0 f58"/>
                    <a:gd name="f62" fmla="+- f45 f58 0"/>
                    <a:gd name="f63" fmla="*/ f59 f31 1"/>
                    <a:gd name="f64" fmla="*/ f61 f31 1"/>
                    <a:gd name="f65" fmla="*/ f60 f31 1"/>
                    <a:gd name="f66" fmla="*/ f62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63" y="f64"/>
                    </a:cxn>
                    <a:cxn ang="f30">
                      <a:pos x="f63" y="f66"/>
                    </a:cxn>
                    <a:cxn ang="f30">
                      <a:pos x="f65" y="f66"/>
                    </a:cxn>
                    <a:cxn ang="f29">
                      <a:pos x="f65" y="f64"/>
                    </a:cxn>
                  </a:cxnLst>
                  <a:rect l="f63" t="f64" r="f65" b="f66"/>
                  <a:pathLst>
                    <a:path>
                      <a:moveTo>
                        <a:pt x="f38" y="f52"/>
                      </a:moveTo>
                      <a:arcTo wR="f48" hR="f49" stAng="f1" swAng="f0"/>
                      <a:close/>
                    </a:path>
                  </a:pathLst>
                </a:cu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29" name="Straight Arrow Connector 34"/>
                <p:cNvCxnSpPr/>
                <p:nvPr/>
              </p:nvCxnSpPr>
              <p:spPr>
                <a:xfrm flipV="1">
                  <a:off x="5013956" y="3728703"/>
                  <a:ext cx="624847" cy="386097"/>
                </a:xfrm>
                <a:prstGeom prst="straightConnector1">
                  <a:avLst/>
                </a:prstGeom>
                <a:noFill/>
                <a:ln w="9528">
                  <a:solidFill>
                    <a:srgbClr val="FF0000"/>
                  </a:solidFill>
                  <a:prstDash val="solid"/>
                  <a:tailEnd type="arrow"/>
                </a:ln>
              </p:spPr>
            </p:cxnSp>
            <p:cxnSp>
              <p:nvCxnSpPr>
                <p:cNvPr id="30" name="Straight Arrow Connector 35"/>
                <p:cNvCxnSpPr/>
                <p:nvPr/>
              </p:nvCxnSpPr>
              <p:spPr>
                <a:xfrm flipV="1">
                  <a:off x="5638803" y="4490700"/>
                  <a:ext cx="457200" cy="304806"/>
                </a:xfrm>
                <a:prstGeom prst="straightConnector1">
                  <a:avLst/>
                </a:prstGeom>
                <a:noFill/>
                <a:ln w="9528">
                  <a:solidFill>
                    <a:srgbClr val="FF0000"/>
                  </a:solidFill>
                  <a:prstDash val="solid"/>
                  <a:tailEnd type="arrow"/>
                </a:ln>
              </p:spPr>
            </p:cxnSp>
            <p:cxnSp>
              <p:nvCxnSpPr>
                <p:cNvPr id="31" name="Straight Arrow Connector 36"/>
                <p:cNvCxnSpPr/>
                <p:nvPr/>
              </p:nvCxnSpPr>
              <p:spPr>
                <a:xfrm flipV="1">
                  <a:off x="4632963" y="4185903"/>
                  <a:ext cx="838193" cy="533397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  <a:tailEnd type="arrow"/>
                </a:ln>
              </p:spPr>
            </p:cxnSp>
            <p:grpSp>
              <p:nvGrpSpPr>
                <p:cNvPr id="32" name="Group 37"/>
                <p:cNvGrpSpPr/>
                <p:nvPr/>
              </p:nvGrpSpPr>
              <p:grpSpPr>
                <a:xfrm>
                  <a:off x="4954271" y="3630170"/>
                  <a:ext cx="632095" cy="514953"/>
                  <a:chOff x="4954271" y="3630170"/>
                  <a:chExt cx="632095" cy="514953"/>
                </a:xfrm>
              </p:grpSpPr>
              <p:pic>
                <p:nvPicPr>
                  <p:cNvPr id="33" name="Picture 7"/>
                  <p:cNvPicPr>
                    <a:picLocks noChangeAspect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>
                  <a:xfrm rot="8954196" flipH="1">
                    <a:off x="4954271" y="3825989"/>
                    <a:ext cx="468200" cy="3191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4" name="Picture 7"/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50002"/>
                  <a:stretch>
                    <a:fillRect/>
                  </a:stretch>
                </p:blipFill>
                <p:spPr>
                  <a:xfrm rot="19714481" flipH="1">
                    <a:off x="5352271" y="3630170"/>
                    <a:ext cx="234095" cy="3191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35" name="Group 38"/>
                <p:cNvGrpSpPr/>
                <p:nvPr/>
              </p:nvGrpSpPr>
              <p:grpSpPr>
                <a:xfrm>
                  <a:off x="4600334" y="4160864"/>
                  <a:ext cx="819993" cy="567811"/>
                  <a:chOff x="4600334" y="4160864"/>
                  <a:chExt cx="819993" cy="567811"/>
                </a:xfrm>
              </p:grpSpPr>
              <p:pic>
                <p:nvPicPr>
                  <p:cNvPr id="36" name="Picture 7"/>
                  <p:cNvPicPr>
                    <a:picLocks noChangeAspect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>
                  <a:xfrm rot="8954196" flipH="1">
                    <a:off x="4600334" y="4409541"/>
                    <a:ext cx="468200" cy="3191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7" name="Picture 7"/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6691"/>
                  <a:stretch>
                    <a:fillRect/>
                  </a:stretch>
                </p:blipFill>
                <p:spPr>
                  <a:xfrm rot="19714481" flipH="1">
                    <a:off x="4983455" y="4160864"/>
                    <a:ext cx="436872" cy="3191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38" name="Group 39"/>
                <p:cNvGrpSpPr/>
                <p:nvPr/>
              </p:nvGrpSpPr>
              <p:grpSpPr>
                <a:xfrm>
                  <a:off x="5577828" y="4347231"/>
                  <a:ext cx="468200" cy="465843"/>
                  <a:chOff x="5577828" y="4347231"/>
                  <a:chExt cx="468200" cy="465843"/>
                </a:xfrm>
              </p:grpSpPr>
              <p:pic>
                <p:nvPicPr>
                  <p:cNvPr id="39" name="Picture 7"/>
                  <p:cNvPicPr>
                    <a:picLocks noChangeAspect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>
                  <a:xfrm rot="8954196" flipH="1">
                    <a:off x="5577828" y="4493940"/>
                    <a:ext cx="468200" cy="3191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0" name="Picture 7"/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90237"/>
                  <a:stretch>
                    <a:fillRect/>
                  </a:stretch>
                </p:blipFill>
                <p:spPr>
                  <a:xfrm rot="19714481" flipH="1">
                    <a:off x="5989643" y="4347231"/>
                    <a:ext cx="45720" cy="3191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cxnSp>
            <p:nvCxnSpPr>
              <p:cNvPr id="41" name="Straight Arrow Connector 26"/>
              <p:cNvCxnSpPr>
                <a:stCxn id="40" idx="1"/>
              </p:cNvCxnSpPr>
              <p:nvPr/>
            </p:nvCxnSpPr>
            <p:spPr>
              <a:xfrm>
                <a:off x="6032004" y="4494879"/>
                <a:ext cx="385072" cy="224421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  <a:tailEnd type="arrow"/>
              </a:ln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27"/>
                  <p:cNvSpPr/>
                  <p:nvPr/>
                </p:nvSpPr>
                <p:spPr>
                  <a:xfrm>
                    <a:off x="4724403" y="5569171"/>
                    <a:ext cx="761750" cy="369335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vert="horz" wrap="none" lIns="91440" tIns="45720" rIns="91440" bIns="45720" anchor="t" anchorCtr="0" compatLnSpc="1">
                    <a:sp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L </a:t>
                    </a:r>
                    <a14:m>
                      <m:oMath xmlns:m="http://schemas.openxmlformats.org/officeDocument/2006/math">
                        <m:r>
                          <a:rPr lang="en-US">
                            <a:latin typeface="Cambria Math"/>
                          </a:rPr>
                          <m:t>≈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Λ</m:t>
                        </m:r>
                      </m:oMath>
                    </a14:m>
                    <a:r>
                      <a:rPr 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2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3" y="5569171"/>
                    <a:ext cx="761750" cy="36933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400" t="-8333" b="-26667"/>
                    </a:stretch>
                  </a:blipFill>
                  <a:ln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6"/>
                <p:cNvSpPr/>
                <p:nvPr/>
              </p:nvSpPr>
              <p:spPr>
                <a:xfrm>
                  <a:off x="6440887" y="4605741"/>
                  <a:ext cx="377025" cy="369335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vert="horz" wrap="non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Λ</m:t>
                        </m:r>
                      </m:oMath>
                    </m:oMathPara>
                  </a14:m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43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87" y="4605741"/>
                  <a:ext cx="377025" cy="36933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4" name="Picture 3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385401" y="1698562"/>
            <a:ext cx="3762371" cy="119062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8"/>
              <p:cNvSpPr txBox="1"/>
              <p:nvPr/>
            </p:nvSpPr>
            <p:spPr>
              <a:xfrm>
                <a:off x="5408913" y="1971025"/>
                <a:ext cx="2603342" cy="645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𝜅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=</a:t>
                </a:r>
                <a:r>
                  <a:rPr lang="el-GR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Λ</m:t>
                    </m:r>
                    <m:r>
                      <a:rPr lang="en-US" i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𝜅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5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13" y="1971025"/>
                <a:ext cx="2603342" cy="645694"/>
              </a:xfrm>
              <a:prstGeom prst="rect">
                <a:avLst/>
              </a:prstGeom>
              <a:blipFill rotWithShape="1">
                <a:blip r:embed="rId17"/>
                <a:stretch>
                  <a:fillRect t="-188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4859000" y="2746729"/>
            <a:ext cx="4416698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DFT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 steps/min/128cpu = </a:t>
            </a:r>
            <a:r>
              <a:rPr lang="en-US" sz="1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0.023 steps/min/cpu</a:t>
            </a:r>
          </a:p>
        </p:txBody>
      </p:sp>
      <p:pic>
        <p:nvPicPr>
          <p:cNvPr id="3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788280" y="4423126"/>
            <a:ext cx="4337913" cy="11078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5"/>
          <p:cNvGrpSpPr/>
          <p:nvPr/>
        </p:nvGrpSpPr>
        <p:grpSpPr>
          <a:xfrm>
            <a:off x="14899553" y="3280126"/>
            <a:ext cx="4102053" cy="608460"/>
            <a:chOff x="14899553" y="3280126"/>
            <a:chExt cx="4102053" cy="608460"/>
          </a:xfrm>
        </p:grpSpPr>
        <p:pic>
          <p:nvPicPr>
            <p:cNvPr id="5" name="Picture 13"/>
            <p:cNvPicPr>
              <a:picLocks noChangeAspect="1"/>
            </p:cNvPicPr>
            <p:nvPr/>
          </p:nvPicPr>
          <p:blipFill>
            <a:blip r:embed="rId4"/>
            <a:srcRect l="31481"/>
            <a:stretch>
              <a:fillRect/>
            </a:stretch>
          </p:blipFill>
          <p:spPr>
            <a:xfrm>
              <a:off x="15316200" y="3280126"/>
              <a:ext cx="3685406" cy="581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13"/>
            <p:cNvPicPr>
              <a:picLocks noChangeAspect="1"/>
            </p:cNvPicPr>
            <p:nvPr/>
          </p:nvPicPr>
          <p:blipFill>
            <a:blip r:embed="rId4"/>
            <a:srcRect r="92593" b="-1252"/>
            <a:stretch>
              <a:fillRect/>
            </a:stretch>
          </p:blipFill>
          <p:spPr>
            <a:xfrm>
              <a:off x="14899553" y="3299740"/>
              <a:ext cx="398422" cy="588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8"/>
          <p:cNvSpPr txBox="1"/>
          <p:nvPr/>
        </p:nvSpPr>
        <p:spPr>
          <a:xfrm>
            <a:off x="14782803" y="2441932"/>
            <a:ext cx="4114800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Simulation Expense</a:t>
            </a:r>
          </a:p>
        </p:txBody>
      </p:sp>
      <p:sp>
        <p:nvSpPr>
          <p:cNvPr id="8" name="Rectangle 9"/>
          <p:cNvSpPr/>
          <p:nvPr/>
        </p:nvSpPr>
        <p:spPr>
          <a:xfrm>
            <a:off x="14859000" y="3852998"/>
            <a:ext cx="4572000" cy="64633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Stillinger-Weber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6E4 steps/min/4 cpu =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15000 steps/min/cpu</a:t>
            </a:r>
          </a:p>
        </p:txBody>
      </p:sp>
      <p:graphicFrame>
        <p:nvGraphicFramePr>
          <p:cNvPr id="9" name="Object 15"/>
          <p:cNvGraphicFramePr/>
          <p:nvPr/>
        </p:nvGraphicFramePr>
        <p:xfrm>
          <a:off x="11610557" y="1029367"/>
          <a:ext cx="1214304" cy="50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507780" imgH="215806" progId="Equation.3">
                  <p:embed/>
                </p:oleObj>
              </mc:Choice>
              <mc:Fallback>
                <p:oleObj name="Equation" r:id="rId5" imgW="507780" imgH="215806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10557" y="1029367"/>
                        <a:ext cx="1214304" cy="50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1"/>
          <p:cNvSpPr txBox="1"/>
          <p:nvPr/>
        </p:nvSpPr>
        <p:spPr>
          <a:xfrm>
            <a:off x="10134596" y="595740"/>
            <a:ext cx="3533360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Simulation: Classical vs. Quantum</a:t>
            </a:r>
          </a:p>
        </p:txBody>
      </p:sp>
      <p:graphicFrame>
        <p:nvGraphicFramePr>
          <p:cNvPr id="11" name="Object 20"/>
          <p:cNvGraphicFramePr/>
          <p:nvPr/>
        </p:nvGraphicFramePr>
        <p:xfrm>
          <a:off x="12359487" y="1797161"/>
          <a:ext cx="2070466" cy="680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7" imgW="1524000" imgH="508000" progId="Equation.3">
                  <p:embed/>
                </p:oleObj>
              </mc:Choice>
              <mc:Fallback>
                <p:oleObj name="Equation" r:id="rId7" imgW="1524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59487" y="1797161"/>
                        <a:ext cx="2070466" cy="680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/>
          <p:cNvGraphicFramePr/>
          <p:nvPr/>
        </p:nvGraphicFramePr>
        <p:xfrm>
          <a:off x="10270239" y="1924162"/>
          <a:ext cx="1873724" cy="3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9" imgW="1307532" imgH="253890" progId="Equation.3">
                  <p:embed/>
                </p:oleObj>
              </mc:Choice>
              <mc:Fallback>
                <p:oleObj name="Equation" r:id="rId9" imgW="1307532" imgH="25389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70239" y="1924162"/>
                        <a:ext cx="1873724" cy="3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/>
          <p:nvPr/>
        </p:nvSpPr>
        <p:spPr>
          <a:xfrm>
            <a:off x="10162760" y="1715167"/>
            <a:ext cx="4269470" cy="1963326"/>
          </a:xfrm>
          <a:prstGeom prst="rect">
            <a:avLst/>
          </a:prstGeom>
          <a:noFill/>
          <a:ln w="25402">
            <a:solidFill>
              <a:srgbClr val="F7964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10160483" y="1715167"/>
            <a:ext cx="2135873" cy="1963326"/>
          </a:xfrm>
          <a:prstGeom prst="rect">
            <a:avLst/>
          </a:prstGeom>
          <a:noFill/>
          <a:ln w="25402">
            <a:solidFill>
              <a:srgbClr val="F7964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10162760" y="2482888"/>
            <a:ext cx="2057400" cy="13234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Fitted function(al)s using Ab-Initio, expriment, intuition, etc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2372554" y="2500509"/>
            <a:ext cx="2057400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No fitting, different “environments” naturally accounted for</a:t>
            </a:r>
          </a:p>
        </p:txBody>
      </p:sp>
      <p:sp>
        <p:nvSpPr>
          <p:cNvPr id="17" name="Title 1"/>
          <p:cNvSpPr txBox="1"/>
          <p:nvPr/>
        </p:nvSpPr>
        <p:spPr>
          <a:xfrm>
            <a:off x="37408" y="0"/>
            <a:ext cx="9106591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ALD Includes Quantum Effects</a:t>
            </a:r>
          </a:p>
        </p:txBody>
      </p:sp>
      <p:pic>
        <p:nvPicPr>
          <p:cNvPr id="18" name="Picture 23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94280" y="3863660"/>
            <a:ext cx="2942703" cy="2396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"/>
          <p:cNvSpPr/>
          <p:nvPr/>
        </p:nvSpPr>
        <p:spPr>
          <a:xfrm>
            <a:off x="113723" y="6260064"/>
            <a:ext cx="251575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PHYSICAL REVIEW B 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79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224305 2009</a:t>
            </a:r>
          </a:p>
        </p:txBody>
      </p:sp>
      <p:pic>
        <p:nvPicPr>
          <p:cNvPr id="20" name="Picture 39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85800" y="939966"/>
            <a:ext cx="2853056" cy="22046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"/>
          <p:cNvSpPr/>
          <p:nvPr/>
        </p:nvSpPr>
        <p:spPr>
          <a:xfrm>
            <a:off x="0" y="3183154"/>
            <a:ext cx="4108161" cy="46166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Glassbrenner, C. J. and G. A. Slack, </a:t>
            </a:r>
            <a:r>
              <a:rPr lang="en-US" sz="12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Phys. Rev.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134,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4A (1964) A1058-A1069.</a:t>
            </a:r>
          </a:p>
        </p:txBody>
      </p:sp>
      <p:grpSp>
        <p:nvGrpSpPr>
          <p:cNvPr id="22" name="Group 120800"/>
          <p:cNvGrpSpPr/>
          <p:nvPr/>
        </p:nvGrpSpPr>
        <p:grpSpPr>
          <a:xfrm>
            <a:off x="1371600" y="1327663"/>
            <a:ext cx="7162806" cy="3095463"/>
            <a:chOff x="1371600" y="1327663"/>
            <a:chExt cx="7162806" cy="3095463"/>
          </a:xfrm>
        </p:grpSpPr>
        <p:grpSp>
          <p:nvGrpSpPr>
            <p:cNvPr id="23" name="Group 23"/>
            <p:cNvGrpSpPr/>
            <p:nvPr/>
          </p:nvGrpSpPr>
          <p:grpSpPr>
            <a:xfrm>
              <a:off x="4438653" y="1584161"/>
              <a:ext cx="4095753" cy="1079312"/>
              <a:chOff x="4438653" y="1584161"/>
              <a:chExt cx="4095753" cy="1079312"/>
            </a:xfrm>
          </p:grpSpPr>
          <p:pic>
            <p:nvPicPr>
              <p:cNvPr id="24" name="Picture 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4438653" y="1584161"/>
                <a:ext cx="4095753" cy="885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Rectangle 25"/>
              <p:cNvSpPr/>
              <p:nvPr/>
            </p:nvSpPr>
            <p:spPr>
              <a:xfrm>
                <a:off x="7258050" y="2319220"/>
                <a:ext cx="914400" cy="344253"/>
              </a:xfrm>
              <a:prstGeom prst="rect">
                <a:avLst/>
              </a:prstGeom>
              <a:solidFill>
                <a:srgbClr val="FFFFFF"/>
              </a:solidFill>
              <a:ln w="25402">
                <a:solidFill>
                  <a:srgbClr val="FFFFFF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26" name="Oval 20"/>
            <p:cNvSpPr/>
            <p:nvPr/>
          </p:nvSpPr>
          <p:spPr>
            <a:xfrm>
              <a:off x="6012298" y="1327663"/>
              <a:ext cx="990596" cy="12619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27" name="Straight Arrow Connector 22"/>
            <p:cNvCxnSpPr>
              <a:stCxn id="26" idx="4"/>
            </p:cNvCxnSpPr>
            <p:nvPr/>
          </p:nvCxnSpPr>
          <p:spPr>
            <a:xfrm flipH="1">
              <a:off x="1371600" y="1512481"/>
              <a:ext cx="4785768" cy="446182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  <a:tailEnd type="arrow"/>
            </a:ln>
          </p:spPr>
        </p:cxnSp>
        <p:cxnSp>
          <p:nvCxnSpPr>
            <p:cNvPr id="28" name="Straight Arrow Connector 120799"/>
            <p:cNvCxnSpPr>
              <a:stCxn id="26" idx="5"/>
            </p:cNvCxnSpPr>
            <p:nvPr/>
          </p:nvCxnSpPr>
          <p:spPr>
            <a:xfrm flipH="1">
              <a:off x="1371600" y="2404844"/>
              <a:ext cx="4785768" cy="2018282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  <a:tailEnd type="arrow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35"/>
              <p:cNvSpPr txBox="1"/>
              <p:nvPr/>
            </p:nvSpPr>
            <p:spPr>
              <a:xfrm>
                <a:off x="4495803" y="3200400"/>
                <a:ext cx="4292751" cy="1622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600" b="0" i="0" u="sng" strike="noStrike" kern="1200" cap="none" spc="0" baseline="0">
                    <a:solidFill>
                      <a:srgbClr val="000000"/>
                    </a:solidFill>
                    <a:uFillTx/>
                    <a:latin typeface="Cambria Math"/>
                    <a:ea typeface="Cambria Math"/>
                  </a:rPr>
                  <a:t>Bose-Einstein Statistics (Quantum):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0">
                                  <a:latin typeface="Cambria Math"/>
                                </a:rPr>
                                <m:t>(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i="1">
                              <a:latin typeface="Cambria Math"/>
                            </a:rPr>
                            <m:t>ℏ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0">
                              <a:latin typeface="Cambria Math"/>
                            </a:rPr>
                            <m:t>)−1</m:t>
                          </m:r>
                        </m:den>
                      </m:f>
                    </m:oMath>
                  </m:oMathPara>
                </a14:m>
                <a:endParaRPr lang="en-US" sz="2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9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3" y="3200400"/>
                <a:ext cx="4292751" cy="1622941"/>
              </a:xfrm>
              <a:prstGeom prst="rect">
                <a:avLst/>
              </a:prstGeom>
              <a:blipFill rotWithShape="1">
                <a:blip r:embed="rId14"/>
                <a:stretch>
                  <a:fillRect l="-4688" t="-60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36"/>
              <p:cNvSpPr txBox="1"/>
              <p:nvPr/>
            </p:nvSpPr>
            <p:spPr>
              <a:xfrm>
                <a:off x="4478338" y="4876796"/>
                <a:ext cx="4208461" cy="1219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600" b="0" i="0" u="sng" strike="noStrike" kern="1200" cap="none" spc="0" baseline="0">
                    <a:solidFill>
                      <a:srgbClr val="000000"/>
                    </a:solidFill>
                    <a:uFillTx/>
                    <a:latin typeface="Cambria Math"/>
                    <a:ea typeface="Cambria Math"/>
                  </a:rPr>
                  <a:t>Maxwell Statistics (Classical):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1">
                              <a:latin typeface="Cambria Math"/>
                            </a:rPr>
                            <m:t>ℏ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30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8" y="4876796"/>
                <a:ext cx="4208461" cy="1219370"/>
              </a:xfrm>
              <a:prstGeom prst="rect">
                <a:avLst/>
              </a:prstGeom>
              <a:blipFill rotWithShape="1">
                <a:blip r:embed="rId15"/>
                <a:stretch>
                  <a:fillRect l="-4783" t="-8000" r="-34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120803"/>
          <p:cNvSpPr txBox="1"/>
          <p:nvPr/>
        </p:nvSpPr>
        <p:spPr>
          <a:xfrm>
            <a:off x="152403" y="780403"/>
            <a:ext cx="1981203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 Experiment</a:t>
            </a:r>
          </a:p>
        </p:txBody>
      </p:sp>
      <p:sp>
        <p:nvSpPr>
          <p:cNvPr id="32" name="TextBox 41"/>
          <p:cNvSpPr txBox="1"/>
          <p:nvPr/>
        </p:nvSpPr>
        <p:spPr>
          <a:xfrm>
            <a:off x="152403" y="3593070"/>
            <a:ext cx="1981203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 Simulation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lvl="0"/>
            <a:r>
              <a:rPr lang="en-US"/>
              <a:t>Phonons are Bosons</a:t>
            </a:r>
          </a:p>
        </p:txBody>
      </p:sp>
      <p:sp>
        <p:nvSpPr>
          <p:cNvPr id="3" name="Rectangle 3"/>
          <p:cNvSpPr/>
          <p:nvPr/>
        </p:nvSpPr>
        <p:spPr>
          <a:xfrm>
            <a:off x="0" y="5726667"/>
            <a:ext cx="8991596" cy="36933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http://demonstrations.wolfram.com/BoseEinsteinFermiDiracAndMaxwellBoltzmannStatistics/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16778" y="1051870"/>
            <a:ext cx="2469465" cy="21291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/>
          <p:nvPr/>
        </p:nvSpPr>
        <p:spPr>
          <a:xfrm>
            <a:off x="152403" y="1066803"/>
            <a:ext cx="4190996" cy="341631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There are other things that are Bosons as well: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Photons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Composite particles (He4) (superfluid):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47896" y="1835996"/>
            <a:ext cx="2917603" cy="1877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32251" y="3604848"/>
            <a:ext cx="3530754" cy="201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6878" y="757242"/>
            <a:ext cx="5810253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152403"/>
            <a:ext cx="8229600" cy="1143000"/>
          </a:xfrm>
        </p:spPr>
        <p:txBody>
          <a:bodyPr/>
          <a:lstStyle/>
          <a:p>
            <a:pPr lvl="0"/>
            <a:r>
              <a:rPr lang="en-US"/>
              <a:t>Force Constants Constraints</a:t>
            </a:r>
          </a:p>
        </p:txBody>
      </p:sp>
      <p:pic>
        <p:nvPicPr>
          <p:cNvPr id="3" name="Picture 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56649" y="761996"/>
            <a:ext cx="484822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3499" y="4332875"/>
            <a:ext cx="4591046" cy="2505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spcBef>
                <a:spcPts val="700"/>
              </a:spcBef>
            </a:pPr>
            <a:r>
              <a:rPr lang="en-US" sz="3000"/>
              <a:t>Bulk Modulus involves strain of total cell.  </a:t>
            </a:r>
          </a:p>
          <a:p>
            <a:pPr lvl="0">
              <a:lnSpc>
                <a:spcPct val="80000"/>
              </a:lnSpc>
              <a:spcBef>
                <a:spcPts val="700"/>
              </a:spcBef>
            </a:pPr>
            <a:r>
              <a:rPr lang="en-US" sz="3000"/>
              <a:t>This strain energy can be related to the acoustic group velocity.</a:t>
            </a:r>
          </a:p>
          <a:p>
            <a:pPr lvl="0">
              <a:lnSpc>
                <a:spcPct val="80000"/>
              </a:lnSpc>
              <a:spcBef>
                <a:spcPts val="700"/>
              </a:spcBef>
            </a:pPr>
            <a:r>
              <a:rPr lang="en-US" sz="3000"/>
              <a:t>For short wavelength, there is a lot of strain energy/length.  Lots of atoms are displaced from equilibirum. One reason why phonon energy is hbar omega</a:t>
            </a:r>
          </a:p>
          <a:p>
            <a:pPr lvl="0">
              <a:lnSpc>
                <a:spcPct val="80000"/>
              </a:lnSpc>
              <a:spcBef>
                <a:spcPts val="700"/>
              </a:spcBef>
            </a:pPr>
            <a:r>
              <a:rPr lang="en-US" sz="3000"/>
              <a:t>What kind of phonon mode involve the whole cell getting bigger? Gamma point phonons.</a:t>
            </a:r>
          </a:p>
          <a:p>
            <a:pPr lvl="0">
              <a:lnSpc>
                <a:spcPct val="80000"/>
              </a:lnSpc>
              <a:spcBef>
                <a:spcPts val="700"/>
              </a:spcBef>
            </a:pPr>
            <a:r>
              <a:rPr lang="en-US" sz="30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648196"/>
            <a:ext cx="7038978" cy="203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103" y="37526"/>
            <a:ext cx="8496303" cy="45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76196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95603" y="1772079"/>
            <a:ext cx="6038853" cy="218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8123" y="3971495"/>
            <a:ext cx="1981203" cy="159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2435" y="1283031"/>
            <a:ext cx="1838328" cy="76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Computational Cost vs.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33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lvl="0"/>
            <a:r>
              <a:rPr lang="en-US"/>
              <a:t>From Ankit…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24403" y="1058628"/>
            <a:ext cx="3762371" cy="119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33692" y="2286000"/>
            <a:ext cx="4476746" cy="58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8185" y="3006492"/>
            <a:ext cx="2924178" cy="182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19"/>
          <p:cNvGrpSpPr/>
          <p:nvPr/>
        </p:nvGrpSpPr>
        <p:grpSpPr>
          <a:xfrm>
            <a:off x="152403" y="1169938"/>
            <a:ext cx="4095753" cy="1079311"/>
            <a:chOff x="152403" y="1169938"/>
            <a:chExt cx="4095753" cy="1079311"/>
          </a:xfrm>
        </p:grpSpPr>
        <p:pic>
          <p:nvPicPr>
            <p:cNvPr id="7" name="Picture 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52403" y="1169938"/>
              <a:ext cx="4095753" cy="88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18"/>
            <p:cNvSpPr/>
            <p:nvPr/>
          </p:nvSpPr>
          <p:spPr>
            <a:xfrm>
              <a:off x="2971800" y="1904996"/>
              <a:ext cx="914400" cy="344253"/>
            </a:xfrm>
            <a:prstGeom prst="rect">
              <a:avLst/>
            </a:prstGeom>
            <a:solidFill>
              <a:srgbClr val="FFFFFF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9" name="Group 129041"/>
          <p:cNvGrpSpPr/>
          <p:nvPr/>
        </p:nvGrpSpPr>
        <p:grpSpPr>
          <a:xfrm>
            <a:off x="963071" y="5288329"/>
            <a:ext cx="2237329" cy="648274"/>
            <a:chOff x="963071" y="5288329"/>
            <a:chExt cx="2237329" cy="648274"/>
          </a:xfrm>
        </p:grpSpPr>
        <p:grpSp>
          <p:nvGrpSpPr>
            <p:cNvPr id="10" name="Group 16"/>
            <p:cNvGrpSpPr/>
            <p:nvPr/>
          </p:nvGrpSpPr>
          <p:grpSpPr>
            <a:xfrm>
              <a:off x="990596" y="5333996"/>
              <a:ext cx="2209804" cy="533407"/>
              <a:chOff x="990596" y="5333996"/>
              <a:chExt cx="2209804" cy="533407"/>
            </a:xfrm>
          </p:grpSpPr>
          <p:cxnSp>
            <p:nvCxnSpPr>
              <p:cNvPr id="11" name="Straight Arrow Connector 4"/>
              <p:cNvCxnSpPr/>
              <p:nvPr/>
            </p:nvCxnSpPr>
            <p:spPr>
              <a:xfrm flipV="1">
                <a:off x="990596" y="5333996"/>
                <a:ext cx="838204" cy="533407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  <a:tailEnd type="arrow"/>
              </a:ln>
            </p:spPr>
          </p:cxnSp>
          <p:cxnSp>
            <p:nvCxnSpPr>
              <p:cNvPr id="12" name="Straight Arrow Connector 6"/>
              <p:cNvCxnSpPr/>
              <p:nvPr/>
            </p:nvCxnSpPr>
            <p:spPr>
              <a:xfrm>
                <a:off x="1828800" y="5333996"/>
                <a:ext cx="533396" cy="266703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  <a:tailEnd type="arrow"/>
              </a:ln>
            </p:spPr>
          </p:cxnSp>
          <p:cxnSp>
            <p:nvCxnSpPr>
              <p:cNvPr id="13" name="Straight Arrow Connector 8"/>
              <p:cNvCxnSpPr/>
              <p:nvPr/>
            </p:nvCxnSpPr>
            <p:spPr>
              <a:xfrm>
                <a:off x="2743200" y="5487113"/>
                <a:ext cx="457200" cy="38029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  <a:tailEnd type="arrow"/>
              </a:ln>
            </p:spPr>
          </p:cxnSp>
          <p:cxnSp>
            <p:nvCxnSpPr>
              <p:cNvPr id="14" name="Straight Arrow Connector 10"/>
              <p:cNvCxnSpPr/>
              <p:nvPr/>
            </p:nvCxnSpPr>
            <p:spPr>
              <a:xfrm flipV="1">
                <a:off x="2359353" y="5467353"/>
                <a:ext cx="383847" cy="133346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  <a:tailEnd type="arrow"/>
              </a:ln>
            </p:spPr>
          </p:cxnSp>
        </p:grpSp>
        <p:grpSp>
          <p:nvGrpSpPr>
            <p:cNvPr id="15" name="Group 129035"/>
            <p:cNvGrpSpPr/>
            <p:nvPr/>
          </p:nvGrpSpPr>
          <p:grpSpPr>
            <a:xfrm>
              <a:off x="963071" y="5288329"/>
              <a:ext cx="2214720" cy="648274"/>
              <a:chOff x="963071" y="5288329"/>
              <a:chExt cx="2214720" cy="648274"/>
            </a:xfrm>
          </p:grpSpPr>
          <p:grpSp>
            <p:nvGrpSpPr>
              <p:cNvPr id="16" name="Group 129034"/>
              <p:cNvGrpSpPr/>
              <p:nvPr/>
            </p:nvGrpSpPr>
            <p:grpSpPr>
              <a:xfrm>
                <a:off x="963071" y="5313651"/>
                <a:ext cx="838171" cy="572929"/>
                <a:chOff x="963071" y="5313651"/>
                <a:chExt cx="838171" cy="572929"/>
              </a:xfrm>
            </p:grpSpPr>
            <p:pic>
              <p:nvPicPr>
                <p:cNvPr id="17" name="Picture 7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>
                <a:xfrm rot="8954196" flipH="1">
                  <a:off x="963071" y="5567446"/>
                  <a:ext cx="468200" cy="3191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" name="Picture 7"/>
                <p:cNvPicPr>
                  <a:picLocks noChangeAspect="1"/>
                </p:cNvPicPr>
                <p:nvPr/>
              </p:nvPicPr>
              <p:blipFill>
                <a:blip r:embed="rId6"/>
                <a:srcRect l="2504"/>
                <a:stretch>
                  <a:fillRect/>
                </a:stretch>
              </p:blipFill>
              <p:spPr>
                <a:xfrm rot="19714481" flipH="1">
                  <a:off x="1344756" y="5313651"/>
                  <a:ext cx="456486" cy="3191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9" name="Picture 7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 rot="12553517" flipH="1">
                <a:off x="1849020" y="5288329"/>
                <a:ext cx="468200" cy="31913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" name="Group 62"/>
              <p:cNvGrpSpPr/>
              <p:nvPr/>
            </p:nvGrpSpPr>
            <p:grpSpPr>
              <a:xfrm>
                <a:off x="2709591" y="5464123"/>
                <a:ext cx="468200" cy="472480"/>
                <a:chOff x="2709591" y="5464123"/>
                <a:chExt cx="468200" cy="472480"/>
              </a:xfrm>
            </p:grpSpPr>
            <p:pic>
              <p:nvPicPr>
                <p:cNvPr id="21" name="Picture 7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>
                <a:xfrm rot="13411406" flipH="1">
                  <a:off x="2709591" y="5464123"/>
                  <a:ext cx="468200" cy="3191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Picture 7"/>
                <p:cNvPicPr>
                  <a:picLocks noChangeAspect="1"/>
                </p:cNvPicPr>
                <p:nvPr/>
              </p:nvPicPr>
              <p:blipFill>
                <a:blip r:embed="rId7"/>
                <a:srcRect l="90237"/>
                <a:stretch>
                  <a:fillRect/>
                </a:stretch>
              </p:blipFill>
              <p:spPr>
                <a:xfrm rot="2571675" flipH="1">
                  <a:off x="3116372" y="5617469"/>
                  <a:ext cx="45720" cy="3191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3" name="Picture 7"/>
              <p:cNvPicPr>
                <a:picLocks noChangeAspect="1"/>
              </p:cNvPicPr>
              <p:nvPr/>
            </p:nvPicPr>
            <p:blipFill>
              <a:blip r:embed="rId6"/>
              <a:srcRect r="21699"/>
              <a:stretch>
                <a:fillRect/>
              </a:stretch>
            </p:blipFill>
            <p:spPr>
              <a:xfrm rot="9435652" flipH="1">
                <a:off x="2321128" y="5355513"/>
                <a:ext cx="366601" cy="3191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24715" y="381003"/>
            <a:ext cx="5740840" cy="503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Length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Electron, Phonon MFP and heat transport.</a:t>
            </a:r>
          </a:p>
          <a:p>
            <a:r>
              <a:rPr lang="en-US" dirty="0" smtClean="0"/>
              <a:t>Behavior of semiconductors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1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Thermoelectric Si nanowires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59"/>
          </a:xfrm>
        </p:spPr>
        <p:txBody>
          <a:bodyPr/>
          <a:lstStyle/>
          <a:p>
            <a:r>
              <a:rPr lang="en-US" dirty="0" smtClean="0"/>
              <a:t>Electron, Phonon MFP are used to manipulate ZT figure of merit.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5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of harmonic interfaces:</a:t>
            </a:r>
          </a:p>
          <a:p>
            <a:pPr>
              <a:buFontTx/>
              <a:buChar char="-"/>
            </a:pPr>
            <a:r>
              <a:rPr lang="en-US" dirty="0" smtClean="0"/>
              <a:t>Acoustic MM, diffuse MM</a:t>
            </a:r>
          </a:p>
          <a:p>
            <a:r>
              <a:rPr lang="en-US" dirty="0" smtClean="0"/>
              <a:t>Behavior of </a:t>
            </a:r>
            <a:r>
              <a:rPr lang="en-US" dirty="0" err="1" smtClean="0"/>
              <a:t>anharmonic</a:t>
            </a:r>
            <a:r>
              <a:rPr lang="en-US" dirty="0" smtClean="0"/>
              <a:t> interfaces:</a:t>
            </a:r>
          </a:p>
          <a:p>
            <a:r>
              <a:rPr lang="en-US" dirty="0" smtClean="0"/>
              <a:t>Behavior of </a:t>
            </a:r>
            <a:r>
              <a:rPr lang="en-US" dirty="0" err="1" smtClean="0"/>
              <a:t>specularity</a:t>
            </a:r>
            <a:r>
              <a:rPr lang="en-US" dirty="0" smtClean="0"/>
              <a:t>, roughness, </a:t>
            </a:r>
            <a:r>
              <a:rPr lang="en-US" dirty="0" err="1" smtClean="0"/>
              <a:t>amorphization</a:t>
            </a:r>
            <a:r>
              <a:rPr lang="en-US" dirty="0" smtClean="0"/>
              <a:t>, etc.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8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Amophous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 smtClean="0"/>
              <a:t>Mean free path of AF modes about ½ the “wavelength” of that mode.  Calculate </a:t>
            </a:r>
            <a:r>
              <a:rPr lang="en-US" dirty="0" err="1" smtClean="0"/>
              <a:t>D_i</a:t>
            </a:r>
            <a:r>
              <a:rPr lang="en-US" dirty="0" smtClean="0"/>
              <a:t> and use the </a:t>
            </a:r>
            <a:r>
              <a:rPr lang="en-US" dirty="0" err="1" smtClean="0"/>
              <a:t>u_rms</a:t>
            </a:r>
            <a:r>
              <a:rPr lang="en-US" dirty="0" smtClean="0"/>
              <a:t> to estimate what the MFP is as if cv^2tau.</a:t>
            </a:r>
          </a:p>
          <a:p>
            <a:r>
              <a:rPr lang="en-US" dirty="0" smtClean="0"/>
              <a:t>What if you turn off channels of heat in a given direction?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914400" y="4876800"/>
            <a:ext cx="2057400" cy="1371600"/>
            <a:chOff x="914400" y="4876800"/>
            <a:chExt cx="2057400" cy="1371600"/>
          </a:xfrm>
        </p:grpSpPr>
        <p:sp>
          <p:nvSpPr>
            <p:cNvPr id="4" name="Oval 3"/>
            <p:cNvSpPr/>
            <p:nvPr/>
          </p:nvSpPr>
          <p:spPr>
            <a:xfrm>
              <a:off x="9144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3716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288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525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71600" y="525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525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525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743200" y="525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144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716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8288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60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432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4" idx="1"/>
              <a:endCxn id="14" idx="5"/>
            </p:cNvCxnSpPr>
            <p:nvPr/>
          </p:nvCxnSpPr>
          <p:spPr>
            <a:xfrm>
              <a:off x="947878" y="5672278"/>
              <a:ext cx="161644" cy="161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914400" y="601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601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28800" y="601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286000" y="601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743200" y="601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1" idx="1"/>
              <a:endCxn id="21" idx="5"/>
            </p:cNvCxnSpPr>
            <p:nvPr/>
          </p:nvCxnSpPr>
          <p:spPr>
            <a:xfrm>
              <a:off x="947878" y="6053278"/>
              <a:ext cx="161644" cy="161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" idx="0"/>
              <a:endCxn id="9" idx="4"/>
            </p:cNvCxnSpPr>
            <p:nvPr/>
          </p:nvCxnSpPr>
          <p:spPr>
            <a:xfrm>
              <a:off x="1028700" y="4876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05000" y="4876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62200" y="5257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24000" y="5257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981200" y="5257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90600" y="5257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19400" y="5257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447800" y="5638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2514600" y="5334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14600" y="4953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57400" y="4953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0200" y="4953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43000" y="4953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057400" y="5334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00200" y="5334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43000" y="5334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5715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514600" y="5715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00200" y="5715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43000" y="5715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6096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14600" y="6096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00200" y="6096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6096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3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Amophous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 smtClean="0"/>
              <a:t>Mean free path of AF modes about ½ the “wavelength” of that mode.  Calculate </a:t>
            </a:r>
            <a:r>
              <a:rPr lang="en-US" dirty="0" err="1" smtClean="0"/>
              <a:t>D_i</a:t>
            </a:r>
            <a:r>
              <a:rPr lang="en-US" dirty="0" smtClean="0"/>
              <a:t> and use the </a:t>
            </a:r>
            <a:r>
              <a:rPr lang="en-US" dirty="0" err="1" smtClean="0"/>
              <a:t>u_rms</a:t>
            </a:r>
            <a:r>
              <a:rPr lang="en-US" dirty="0" smtClean="0"/>
              <a:t> to estimate what the MFP is as if cv^2tau.</a:t>
            </a:r>
          </a:p>
          <a:p>
            <a:r>
              <a:rPr lang="en-US" dirty="0" smtClean="0"/>
              <a:t>What if you turn off channels of heat in a given direction?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914400" y="4876800"/>
            <a:ext cx="2057400" cy="1371600"/>
            <a:chOff x="914400" y="4876800"/>
            <a:chExt cx="2057400" cy="1371600"/>
          </a:xfrm>
        </p:grpSpPr>
        <p:sp>
          <p:nvSpPr>
            <p:cNvPr id="4" name="Oval 3"/>
            <p:cNvSpPr/>
            <p:nvPr/>
          </p:nvSpPr>
          <p:spPr>
            <a:xfrm>
              <a:off x="9144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3716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288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525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71600" y="525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525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525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743200" y="525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144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716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8288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60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432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4" idx="1"/>
              <a:endCxn id="14" idx="5"/>
            </p:cNvCxnSpPr>
            <p:nvPr/>
          </p:nvCxnSpPr>
          <p:spPr>
            <a:xfrm>
              <a:off x="947878" y="5672278"/>
              <a:ext cx="161644" cy="161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914400" y="601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601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28800" y="601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286000" y="601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743200" y="601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1" idx="1"/>
              <a:endCxn id="21" idx="5"/>
            </p:cNvCxnSpPr>
            <p:nvPr/>
          </p:nvCxnSpPr>
          <p:spPr>
            <a:xfrm>
              <a:off x="947878" y="6053278"/>
              <a:ext cx="161644" cy="161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" idx="0"/>
              <a:endCxn id="9" idx="4"/>
            </p:cNvCxnSpPr>
            <p:nvPr/>
          </p:nvCxnSpPr>
          <p:spPr>
            <a:xfrm>
              <a:off x="1028700" y="4876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05000" y="4876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62200" y="5257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24000" y="5257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981200" y="5257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90600" y="5257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19400" y="5257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447800" y="56388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2514600" y="5334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14600" y="4953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57400" y="4953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0200" y="4953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43000" y="4953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057400" y="5334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00200" y="5334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43000" y="5334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5715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514600" y="5715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00200" y="5715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43000" y="5715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6096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14600" y="6096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00200" y="6096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6096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3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34755</TotalTime>
  <Words>1633</Words>
  <Application>Microsoft Office PowerPoint</Application>
  <PresentationFormat>On-screen Show (4:3)</PresentationFormat>
  <Paragraphs>184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Predicting Phonon Properties using Ab Initio Anharmonic Lattice Dynamics         </vt:lpstr>
      <vt:lpstr>PowerPoint Presentation</vt:lpstr>
      <vt:lpstr>Si Computational Cost vs. Benefits</vt:lpstr>
      <vt:lpstr>Relevant Length Scales</vt:lpstr>
      <vt:lpstr>Thermoelectric Si nanowires</vt:lpstr>
      <vt:lpstr>Harmonic Frequencies</vt:lpstr>
      <vt:lpstr>Interfaces</vt:lpstr>
      <vt:lpstr>Amophous</vt:lpstr>
      <vt:lpstr>Amophous</vt:lpstr>
      <vt:lpstr>From Ankit…</vt:lpstr>
      <vt:lpstr>Phonons</vt:lpstr>
      <vt:lpstr>Phonons</vt:lpstr>
      <vt:lpstr>Force Constants</vt:lpstr>
      <vt:lpstr>Phonon Lifetimes</vt:lpstr>
      <vt:lpstr>Force Constants</vt:lpstr>
      <vt:lpstr>- Forces must be calculated for small displacements.</vt:lpstr>
      <vt:lpstr>- By recognizing crystal symmetries, there is a huge savings in computational cost. </vt:lpstr>
      <vt:lpstr>- ALD force constants = Forces must be calculated for small displacements. Number of force constants ∝ number of “timesteps” - MD time step = Forces must be calculated for small(ish) displacements every timestep.</vt:lpstr>
      <vt:lpstr>-These are computational costs for ALD without applying crystal symmetries.</vt:lpstr>
      <vt:lpstr>PowerPoint Presentation</vt:lpstr>
      <vt:lpstr>PowerPoint Presentation</vt:lpstr>
      <vt:lpstr>PowerPoint Presentation</vt:lpstr>
      <vt:lpstr>Phonons are Bosons</vt:lpstr>
      <vt:lpstr>PowerPoint Presentation</vt:lpstr>
      <vt:lpstr>PowerPoint Presentation</vt:lpstr>
      <vt:lpstr>Force Constants Constraints</vt:lpstr>
      <vt:lpstr>PowerPoint Presentation</vt:lpstr>
      <vt:lpstr>PowerPoint Presentation</vt:lpstr>
      <vt:lpstr>PowerPoint Presentation</vt:lpstr>
      <vt:lpstr>From Ankit…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Jason</cp:lastModifiedBy>
  <cp:revision>2092</cp:revision>
  <dcterms:created xsi:type="dcterms:W3CDTF">2010-10-25T00:27:48Z</dcterms:created>
  <dcterms:modified xsi:type="dcterms:W3CDTF">2012-01-23T06:26:14Z</dcterms:modified>
</cp:coreProperties>
</file>