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057F-2EB2-415E-AD50-FF6E4538EFD0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3B9C-EC53-4A1A-B226-839C9FD5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3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057F-2EB2-415E-AD50-FF6E4538EFD0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3B9C-EC53-4A1A-B226-839C9FD5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6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057F-2EB2-415E-AD50-FF6E4538EFD0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3B9C-EC53-4A1A-B226-839C9FD5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057F-2EB2-415E-AD50-FF6E4538EFD0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3B9C-EC53-4A1A-B226-839C9FD5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7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057F-2EB2-415E-AD50-FF6E4538EFD0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3B9C-EC53-4A1A-B226-839C9FD5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5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057F-2EB2-415E-AD50-FF6E4538EFD0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3B9C-EC53-4A1A-B226-839C9FD5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6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057F-2EB2-415E-AD50-FF6E4538EFD0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3B9C-EC53-4A1A-B226-839C9FD5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8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057F-2EB2-415E-AD50-FF6E4538EFD0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3B9C-EC53-4A1A-B226-839C9FD5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4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057F-2EB2-415E-AD50-FF6E4538EFD0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3B9C-EC53-4A1A-B226-839C9FD5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5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057F-2EB2-415E-AD50-FF6E4538EFD0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3B9C-EC53-4A1A-B226-839C9FD5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6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057F-2EB2-415E-AD50-FF6E4538EFD0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3B9C-EC53-4A1A-B226-839C9FD5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1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8057F-2EB2-415E-AD50-FF6E4538EFD0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83B9C-EC53-4A1A-B226-839C9FD5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7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Temperature of Groups in LAMMPS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Simon Lu</a:t>
            </a:r>
          </a:p>
          <a:p>
            <a:r>
              <a:rPr lang="en-US" dirty="0" smtClean="0"/>
              <a:t>3/12/2012</a:t>
            </a:r>
          </a:p>
        </p:txBody>
      </p:sp>
    </p:spTree>
    <p:extLst>
      <p:ext uri="{BB962C8B-B14F-4D97-AF65-F5344CB8AC3E}">
        <p14:creationId xmlns:p14="http://schemas.microsoft.com/office/powerpoint/2010/main" val="411977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Equipartition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33401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For a classical collection of </a:t>
            </a:r>
            <a:r>
              <a:rPr lang="en-US" sz="2200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200" dirty="0" smtClean="0"/>
              <a:t> particles (no zero-point energy, integrate over states) with harmonic interactions (only quadratic terms in energy), we have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We make the assumption that kinetic and potential energy equally divide the total energy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Gives the usual relation</a:t>
            </a:r>
          </a:p>
          <a:p>
            <a:endParaRPr lang="en-US" sz="2200" dirty="0"/>
          </a:p>
          <a:p>
            <a:pPr algn="ctr"/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657600" y="1457980"/>
                <a:ext cx="20703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=3</m:t>
                      </m:r>
                      <m:r>
                        <a:rPr lang="en-US" sz="2800" b="0" i="1" smtClean="0">
                          <a:latin typeface="Cambria Math"/>
                        </a:rPr>
                        <m:t>𝑁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457980"/>
                <a:ext cx="2070310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1628" r="-7647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499611" y="3140734"/>
                <a:ext cx="22915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2</m:t>
                      </m:r>
                      <m:r>
                        <a:rPr lang="en-US" sz="2800" b="0" i="1" smtClean="0">
                          <a:latin typeface="Cambria Math"/>
                        </a:rPr>
                        <m:t>𝐾</m:t>
                      </m:r>
                      <m:r>
                        <a:rPr lang="en-US" sz="2800" b="0" i="1" smtClean="0">
                          <a:latin typeface="Cambria Math"/>
                        </a:rPr>
                        <m:t>=3</m:t>
                      </m:r>
                      <m:r>
                        <a:rPr lang="en-US" sz="2800" b="0" i="1" smtClean="0">
                          <a:latin typeface="Cambria Math"/>
                        </a:rPr>
                        <m:t>𝑁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611" y="3140734"/>
                <a:ext cx="2291589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1628" r="-718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546960" y="4495800"/>
                <a:ext cx="22915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2</m:t>
                      </m:r>
                      <m:r>
                        <a:rPr lang="en-US" sz="2800" b="0" i="1" smtClean="0">
                          <a:latin typeface="Cambria Math"/>
                        </a:rPr>
                        <m:t>𝐾</m:t>
                      </m:r>
                      <m:r>
                        <a:rPr lang="en-US" sz="2800" b="0" i="1" smtClean="0">
                          <a:latin typeface="Cambria Math"/>
                        </a:rPr>
                        <m:t>=3</m:t>
                      </m:r>
                      <m:r>
                        <a:rPr lang="en-US" sz="2800" b="0" i="1" smtClean="0">
                          <a:latin typeface="Cambria Math"/>
                        </a:rPr>
                        <m:t>𝑁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960" y="4495800"/>
                <a:ext cx="2291589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1765" r="-6915" b="-3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752600" y="5638800"/>
                <a:ext cx="1887312" cy="972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𝑇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𝐾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638800"/>
                <a:ext cx="1887312" cy="972254"/>
              </a:xfrm>
              <a:prstGeom prst="rect">
                <a:avLst/>
              </a:prstGeom>
              <a:blipFill rotWithShape="1">
                <a:blip r:embed="rId5"/>
                <a:stretch>
                  <a:fillRect r="-7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854589" y="5704047"/>
                <a:ext cx="2756011" cy="978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𝑇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𝐾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3(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−1)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589" y="5704047"/>
                <a:ext cx="2756011" cy="978217"/>
              </a:xfrm>
              <a:prstGeom prst="rect">
                <a:avLst/>
              </a:prstGeom>
              <a:blipFill rotWithShape="1">
                <a:blip r:embed="rId6"/>
                <a:stretch>
                  <a:fillRect r="-5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28600" y="59068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Momentum not conserved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19600" y="5964723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Momentum conserved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8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LAMMPS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33401"/>
            <a:ext cx="9144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Want to compute the temperature of a group of atoms in LAMMPS. Use statement</a:t>
            </a:r>
          </a:p>
          <a:p>
            <a:endParaRPr lang="en-US" sz="2200" dirty="0"/>
          </a:p>
          <a:p>
            <a:pPr algn="ctr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compute ID group-ID temp</a:t>
            </a:r>
          </a:p>
          <a:p>
            <a:pPr algn="ctr"/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/>
              <a:t>LAMMPS website indicates the computation will be done as 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Note division by </a:t>
            </a:r>
            <a:r>
              <a:rPr lang="en-US" sz="2200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200" dirty="0" smtClean="0"/>
              <a:t>, not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200" i="1" dirty="0" smtClean="0">
                <a:latin typeface="Cambria Math" pitchFamily="18" charset="0"/>
                <a:ea typeface="Cambria Math" pitchFamily="18" charset="0"/>
              </a:rPr>
              <a:t>N-1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200" dirty="0" smtClean="0"/>
              <a:t>. This is exactly what we want: typically momentum is not conserved in a particular group. </a:t>
            </a:r>
            <a:r>
              <a:rPr lang="en-US" sz="2200" i="1" dirty="0" smtClean="0"/>
              <a:t>But it’s not what actually happens</a:t>
            </a:r>
            <a:r>
              <a:rPr lang="en-US" sz="2200" dirty="0" smtClean="0"/>
              <a:t>.</a:t>
            </a:r>
            <a:endParaRPr lang="en-US" sz="2200" dirty="0"/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3091696"/>
            <a:ext cx="731520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“The temperature is calculated by the formula KE = dim/2 N k T, where KE = total kinetic energy of the group of atoms (sum of 1/2 m v^2), dim = 2 or 3 = dimensionality of the simulation, N = number of atoms in the group, k = Boltzmann constant, and T = temperature.”</a:t>
            </a:r>
          </a:p>
        </p:txBody>
      </p:sp>
    </p:spTree>
    <p:extLst>
      <p:ext uri="{BB962C8B-B14F-4D97-AF65-F5344CB8AC3E}">
        <p14:creationId xmlns:p14="http://schemas.microsoft.com/office/powerpoint/2010/main" val="13456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33401"/>
            <a:ext cx="9144000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Direct method NEMD simulation of LJ argon around 50 K, 40 atomic layers thick.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Divide sample into 24, 12, 6, and 3 groups, and run for each configuration.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Record the temperature in each group using compute group temp.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Compare the temperatures for different groupings of equivalent atoms. 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94757" y="1981200"/>
            <a:ext cx="381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75757" y="1981200"/>
            <a:ext cx="762000" cy="457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91400" y="1981200"/>
            <a:ext cx="381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23957" y="1981200"/>
            <a:ext cx="762000" cy="457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757" y="1981200"/>
            <a:ext cx="3886200" cy="4572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62400" y="18288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19600" y="1447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endParaRPr lang="en-US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14800" y="2025134"/>
            <a:ext cx="914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3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What is Expected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685800"/>
            <a:ext cx="21336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04800" y="1181100"/>
            <a:ext cx="1943100" cy="419100"/>
            <a:chOff x="2819400" y="2133600"/>
            <a:chExt cx="1943100" cy="419100"/>
          </a:xfrm>
        </p:grpSpPr>
        <p:sp>
          <p:nvSpPr>
            <p:cNvPr id="14" name="Rectangle 13"/>
            <p:cNvSpPr/>
            <p:nvPr/>
          </p:nvSpPr>
          <p:spPr>
            <a:xfrm>
              <a:off x="2819400" y="21336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00400" y="21336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21336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62400" y="2171700"/>
              <a:ext cx="609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 . .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81500" y="21336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95600" y="214526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76600" y="214526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57600" y="214526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19600" y="21336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04800" y="685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90800" y="6858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/>
              <a:t> is a group composed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 groups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 atoms each. Consider the ratio of the computed temperature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/>
              <a:t> versus the arithmetic mean of the computed temperatures of its component groups.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8600" y="20574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 LAMMPS uses </a:t>
            </a:r>
            <a:r>
              <a:rPr lang="en-US" b="1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="1" dirty="0" smtClean="0"/>
              <a:t> instead of </a:t>
            </a:r>
            <a:r>
              <a:rPr lang="en-US" b="1" i="1" dirty="0" smtClean="0">
                <a:latin typeface="Cambria Math" pitchFamily="18" charset="0"/>
                <a:ea typeface="Cambria Math" pitchFamily="18" charset="0"/>
              </a:rPr>
              <a:t>(n-1) </a:t>
            </a:r>
            <a:r>
              <a:rPr lang="en-US" b="1" dirty="0" smtClean="0"/>
              <a:t>: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495730" y="2622986"/>
                <a:ext cx="1490856" cy="697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𝑛𝑁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730" y="2622986"/>
                <a:ext cx="1490856" cy="697627"/>
              </a:xfrm>
              <a:prstGeom prst="rect">
                <a:avLst/>
              </a:prstGeom>
              <a:blipFill rotWithShape="1">
                <a:blip r:embed="rId2"/>
                <a:stretch>
                  <a:fillRect r="-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569702" y="2622985"/>
                <a:ext cx="2123337" cy="697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𝑁𝑛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702" y="2622985"/>
                <a:ext cx="2123337" cy="697627"/>
              </a:xfrm>
              <a:prstGeom prst="rect">
                <a:avLst/>
              </a:prstGeom>
              <a:blipFill rotWithShape="1">
                <a:blip r:embed="rId3"/>
                <a:stretch>
                  <a:fillRect r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6296330" y="2590800"/>
                <a:ext cx="1399870" cy="832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330" y="2590800"/>
                <a:ext cx="1399870" cy="832600"/>
              </a:xfrm>
              <a:prstGeom prst="rect">
                <a:avLst/>
              </a:prstGeom>
              <a:blipFill rotWithShape="1">
                <a:blip r:embed="rId4"/>
                <a:stretch>
                  <a:fillRect r="-43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228600" y="37338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 LAMMPS uses </a:t>
            </a:r>
            <a:r>
              <a:rPr lang="en-US" b="1" i="1" dirty="0" smtClean="0">
                <a:latin typeface="Cambria Math" pitchFamily="18" charset="0"/>
                <a:ea typeface="Cambria Math" pitchFamily="18" charset="0"/>
              </a:rPr>
              <a:t>(n-1)  </a:t>
            </a:r>
            <a:r>
              <a:rPr lang="en-US" b="1" dirty="0" smtClean="0"/>
              <a:t>instead of </a:t>
            </a:r>
            <a:r>
              <a:rPr lang="en-US" b="1" i="1" dirty="0" smtClean="0">
                <a:latin typeface="Cambria Math" pitchFamily="18" charset="0"/>
                <a:ea typeface="Cambria Math" pitchFamily="18" charset="0"/>
              </a:rPr>
              <a:t>n </a:t>
            </a:r>
            <a:r>
              <a:rPr lang="en-US" b="1" dirty="0" smtClean="0"/>
              <a:t>: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066800" y="4572000"/>
                <a:ext cx="1998689" cy="701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𝑛𝑁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−1)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572000"/>
                <a:ext cx="1998689" cy="701474"/>
              </a:xfrm>
              <a:prstGeom prst="rect">
                <a:avLst/>
              </a:prstGeom>
              <a:blipFill rotWithShape="1">
                <a:blip r:embed="rId5"/>
                <a:stretch>
                  <a:fillRect r="-3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3354198" y="4558862"/>
                <a:ext cx="2665602" cy="701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−1)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198" y="4558862"/>
                <a:ext cx="2665602" cy="701474"/>
              </a:xfrm>
              <a:prstGeom prst="rect">
                <a:avLst/>
              </a:prstGeom>
              <a:blipFill rotWithShape="1">
                <a:blip r:embed="rId6"/>
                <a:stretch>
                  <a:fillRect r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400800" y="4506437"/>
                <a:ext cx="2178930" cy="8416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506437"/>
                <a:ext cx="2178930" cy="841641"/>
              </a:xfrm>
              <a:prstGeom prst="rect">
                <a:avLst/>
              </a:prstGeom>
              <a:blipFill rotWithShape="1">
                <a:blip r:embed="rId7"/>
                <a:stretch>
                  <a:fillRect r="-27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61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09600"/>
            <a:ext cx="914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LAMMPS compute group temp seems to use 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(N-1) </a:t>
            </a:r>
            <a:r>
              <a:rPr lang="en-US" sz="2800" dirty="0" smtClean="0"/>
              <a:t>instead of 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Most people don’t get any inconsistency because all group sizes are the same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Workarounds: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 smtClean="0"/>
              <a:t>	Multiply output temperatures by ratio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N-1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)/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N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 smtClean="0"/>
              <a:t>	Output kinetic energy directly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 smtClean="0"/>
              <a:t>	Use molecules</a:t>
            </a:r>
          </a:p>
        </p:txBody>
      </p:sp>
    </p:spTree>
    <p:extLst>
      <p:ext uri="{BB962C8B-B14F-4D97-AF65-F5344CB8AC3E}">
        <p14:creationId xmlns:p14="http://schemas.microsoft.com/office/powerpoint/2010/main" val="290458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557</Words>
  <Application>Microsoft Office PowerPoint</Application>
  <PresentationFormat>On-screen Show (4:3)</PresentationFormat>
  <Paragraphs>86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Temperature of Groups in LAMMPS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of Groups in LAMMPS</dc:title>
  <dc:creator>Simon Lu</dc:creator>
  <cp:lastModifiedBy>Simon Lu</cp:lastModifiedBy>
  <cp:revision>9</cp:revision>
  <dcterms:created xsi:type="dcterms:W3CDTF">2012-03-12T15:37:14Z</dcterms:created>
  <dcterms:modified xsi:type="dcterms:W3CDTF">2012-03-12T16:47:52Z</dcterms:modified>
</cp:coreProperties>
</file>