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2" r:id="rId6"/>
    <p:sldId id="259" r:id="rId7"/>
    <p:sldId id="261"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6" d="100"/>
          <a:sy n="76" d="100"/>
        </p:scale>
        <p:origin x="72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8E0D7-7C08-495B-A541-02E6BDDA14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E27F10-0149-473E-AA83-7625090A73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846F16-583F-48BF-BAFA-C805CD0220F6}"/>
              </a:ext>
            </a:extLst>
          </p:cNvPr>
          <p:cNvSpPr>
            <a:spLocks noGrp="1"/>
          </p:cNvSpPr>
          <p:nvPr>
            <p:ph type="dt" sz="half" idx="10"/>
          </p:nvPr>
        </p:nvSpPr>
        <p:spPr/>
        <p:txBody>
          <a:bodyPr/>
          <a:lstStyle/>
          <a:p>
            <a:fld id="{18915525-0BFD-461F-92BF-C0559C232D6C}" type="datetimeFigureOut">
              <a:rPr lang="en-US" smtClean="0"/>
              <a:t>11/4/2020</a:t>
            </a:fld>
            <a:endParaRPr lang="en-US"/>
          </a:p>
        </p:txBody>
      </p:sp>
      <p:sp>
        <p:nvSpPr>
          <p:cNvPr id="5" name="Footer Placeholder 4">
            <a:extLst>
              <a:ext uri="{FF2B5EF4-FFF2-40B4-BE49-F238E27FC236}">
                <a16:creationId xmlns:a16="http://schemas.microsoft.com/office/drawing/2014/main" id="{D10E8F18-E2BD-48ED-BC14-ADE203735A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5412F1-8568-484C-AD27-A4A9798D1EB7}"/>
              </a:ext>
            </a:extLst>
          </p:cNvPr>
          <p:cNvSpPr>
            <a:spLocks noGrp="1"/>
          </p:cNvSpPr>
          <p:nvPr>
            <p:ph type="sldNum" sz="quarter" idx="12"/>
          </p:nvPr>
        </p:nvSpPr>
        <p:spPr/>
        <p:txBody>
          <a:bodyPr/>
          <a:lstStyle/>
          <a:p>
            <a:fld id="{8C63F0C0-B027-452A-9B1B-F89084B91F7D}" type="slidenum">
              <a:rPr lang="en-US" smtClean="0"/>
              <a:t>‹#›</a:t>
            </a:fld>
            <a:endParaRPr lang="en-US"/>
          </a:p>
        </p:txBody>
      </p:sp>
    </p:spTree>
    <p:extLst>
      <p:ext uri="{BB962C8B-B14F-4D97-AF65-F5344CB8AC3E}">
        <p14:creationId xmlns:p14="http://schemas.microsoft.com/office/powerpoint/2010/main" val="3515794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749B3-DAC4-40D5-9DF6-48A6E29B9C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E89EFE-B807-4049-BAFB-F8E1FFDA48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6FA258-6789-44A2-932C-CE86E99C94F9}"/>
              </a:ext>
            </a:extLst>
          </p:cNvPr>
          <p:cNvSpPr>
            <a:spLocks noGrp="1"/>
          </p:cNvSpPr>
          <p:nvPr>
            <p:ph type="dt" sz="half" idx="10"/>
          </p:nvPr>
        </p:nvSpPr>
        <p:spPr/>
        <p:txBody>
          <a:bodyPr/>
          <a:lstStyle/>
          <a:p>
            <a:fld id="{18915525-0BFD-461F-92BF-C0559C232D6C}" type="datetimeFigureOut">
              <a:rPr lang="en-US" smtClean="0"/>
              <a:t>11/4/2020</a:t>
            </a:fld>
            <a:endParaRPr lang="en-US"/>
          </a:p>
        </p:txBody>
      </p:sp>
      <p:sp>
        <p:nvSpPr>
          <p:cNvPr id="5" name="Footer Placeholder 4">
            <a:extLst>
              <a:ext uri="{FF2B5EF4-FFF2-40B4-BE49-F238E27FC236}">
                <a16:creationId xmlns:a16="http://schemas.microsoft.com/office/drawing/2014/main" id="{862B4605-32F0-4076-BB4A-5502FB62E5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1E38C3-4E5F-4F6D-94B4-14C4648F5698}"/>
              </a:ext>
            </a:extLst>
          </p:cNvPr>
          <p:cNvSpPr>
            <a:spLocks noGrp="1"/>
          </p:cNvSpPr>
          <p:nvPr>
            <p:ph type="sldNum" sz="quarter" idx="12"/>
          </p:nvPr>
        </p:nvSpPr>
        <p:spPr/>
        <p:txBody>
          <a:bodyPr/>
          <a:lstStyle/>
          <a:p>
            <a:fld id="{8C63F0C0-B027-452A-9B1B-F89084B91F7D}" type="slidenum">
              <a:rPr lang="en-US" smtClean="0"/>
              <a:t>‹#›</a:t>
            </a:fld>
            <a:endParaRPr lang="en-US"/>
          </a:p>
        </p:txBody>
      </p:sp>
    </p:spTree>
    <p:extLst>
      <p:ext uri="{BB962C8B-B14F-4D97-AF65-F5344CB8AC3E}">
        <p14:creationId xmlns:p14="http://schemas.microsoft.com/office/powerpoint/2010/main" val="4116734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002694-F2F1-436F-AD21-4829786D07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58B297-E072-44C6-B94F-59B34A186F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6412AD-E963-4F38-B987-E4F12777A582}"/>
              </a:ext>
            </a:extLst>
          </p:cNvPr>
          <p:cNvSpPr>
            <a:spLocks noGrp="1"/>
          </p:cNvSpPr>
          <p:nvPr>
            <p:ph type="dt" sz="half" idx="10"/>
          </p:nvPr>
        </p:nvSpPr>
        <p:spPr/>
        <p:txBody>
          <a:bodyPr/>
          <a:lstStyle/>
          <a:p>
            <a:fld id="{18915525-0BFD-461F-92BF-C0559C232D6C}" type="datetimeFigureOut">
              <a:rPr lang="en-US" smtClean="0"/>
              <a:t>11/4/2020</a:t>
            </a:fld>
            <a:endParaRPr lang="en-US"/>
          </a:p>
        </p:txBody>
      </p:sp>
      <p:sp>
        <p:nvSpPr>
          <p:cNvPr id="5" name="Footer Placeholder 4">
            <a:extLst>
              <a:ext uri="{FF2B5EF4-FFF2-40B4-BE49-F238E27FC236}">
                <a16:creationId xmlns:a16="http://schemas.microsoft.com/office/drawing/2014/main" id="{41E0FCFF-AD64-4B5C-A88D-55FF7DD477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C9A5FA-FA2D-4252-8B1C-B13D915445EA}"/>
              </a:ext>
            </a:extLst>
          </p:cNvPr>
          <p:cNvSpPr>
            <a:spLocks noGrp="1"/>
          </p:cNvSpPr>
          <p:nvPr>
            <p:ph type="sldNum" sz="quarter" idx="12"/>
          </p:nvPr>
        </p:nvSpPr>
        <p:spPr/>
        <p:txBody>
          <a:bodyPr/>
          <a:lstStyle/>
          <a:p>
            <a:fld id="{8C63F0C0-B027-452A-9B1B-F89084B91F7D}" type="slidenum">
              <a:rPr lang="en-US" smtClean="0"/>
              <a:t>‹#›</a:t>
            </a:fld>
            <a:endParaRPr lang="en-US"/>
          </a:p>
        </p:txBody>
      </p:sp>
    </p:spTree>
    <p:extLst>
      <p:ext uri="{BB962C8B-B14F-4D97-AF65-F5344CB8AC3E}">
        <p14:creationId xmlns:p14="http://schemas.microsoft.com/office/powerpoint/2010/main" val="2278028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489D6-F20F-406C-AED4-C1C3F4E431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1BE05A-737C-4D52-AB01-94F70182D7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BD1177-2FAB-47C8-A9AC-0211583E561D}"/>
              </a:ext>
            </a:extLst>
          </p:cNvPr>
          <p:cNvSpPr>
            <a:spLocks noGrp="1"/>
          </p:cNvSpPr>
          <p:nvPr>
            <p:ph type="dt" sz="half" idx="10"/>
          </p:nvPr>
        </p:nvSpPr>
        <p:spPr/>
        <p:txBody>
          <a:bodyPr/>
          <a:lstStyle/>
          <a:p>
            <a:fld id="{18915525-0BFD-461F-92BF-C0559C232D6C}" type="datetimeFigureOut">
              <a:rPr lang="en-US" smtClean="0"/>
              <a:t>11/4/2020</a:t>
            </a:fld>
            <a:endParaRPr lang="en-US"/>
          </a:p>
        </p:txBody>
      </p:sp>
      <p:sp>
        <p:nvSpPr>
          <p:cNvPr id="5" name="Footer Placeholder 4">
            <a:extLst>
              <a:ext uri="{FF2B5EF4-FFF2-40B4-BE49-F238E27FC236}">
                <a16:creationId xmlns:a16="http://schemas.microsoft.com/office/drawing/2014/main" id="{A5C4DA42-A2EC-4BEB-AE9A-CC51CB2BA4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0CAD2C-2587-46FB-A827-3CA1EB2EE792}"/>
              </a:ext>
            </a:extLst>
          </p:cNvPr>
          <p:cNvSpPr>
            <a:spLocks noGrp="1"/>
          </p:cNvSpPr>
          <p:nvPr>
            <p:ph type="sldNum" sz="quarter" idx="12"/>
          </p:nvPr>
        </p:nvSpPr>
        <p:spPr/>
        <p:txBody>
          <a:bodyPr/>
          <a:lstStyle/>
          <a:p>
            <a:fld id="{8C63F0C0-B027-452A-9B1B-F89084B91F7D}" type="slidenum">
              <a:rPr lang="en-US" smtClean="0"/>
              <a:t>‹#›</a:t>
            </a:fld>
            <a:endParaRPr lang="en-US"/>
          </a:p>
        </p:txBody>
      </p:sp>
    </p:spTree>
    <p:extLst>
      <p:ext uri="{BB962C8B-B14F-4D97-AF65-F5344CB8AC3E}">
        <p14:creationId xmlns:p14="http://schemas.microsoft.com/office/powerpoint/2010/main" val="279336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20E26-3CDE-4D8B-83F1-FD67286E00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44C465-BC14-453D-A84E-E27EF6C876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C5278D-CF32-4CB5-AF7A-B21799765422}"/>
              </a:ext>
            </a:extLst>
          </p:cNvPr>
          <p:cNvSpPr>
            <a:spLocks noGrp="1"/>
          </p:cNvSpPr>
          <p:nvPr>
            <p:ph type="dt" sz="half" idx="10"/>
          </p:nvPr>
        </p:nvSpPr>
        <p:spPr/>
        <p:txBody>
          <a:bodyPr/>
          <a:lstStyle/>
          <a:p>
            <a:fld id="{18915525-0BFD-461F-92BF-C0559C232D6C}" type="datetimeFigureOut">
              <a:rPr lang="en-US" smtClean="0"/>
              <a:t>11/4/2020</a:t>
            </a:fld>
            <a:endParaRPr lang="en-US"/>
          </a:p>
        </p:txBody>
      </p:sp>
      <p:sp>
        <p:nvSpPr>
          <p:cNvPr id="5" name="Footer Placeholder 4">
            <a:extLst>
              <a:ext uri="{FF2B5EF4-FFF2-40B4-BE49-F238E27FC236}">
                <a16:creationId xmlns:a16="http://schemas.microsoft.com/office/drawing/2014/main" id="{DD29DABD-0C42-4EA6-95D1-D0E3BEFC7E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7300BF-46F4-46C7-B79D-09A237C326DE}"/>
              </a:ext>
            </a:extLst>
          </p:cNvPr>
          <p:cNvSpPr>
            <a:spLocks noGrp="1"/>
          </p:cNvSpPr>
          <p:nvPr>
            <p:ph type="sldNum" sz="quarter" idx="12"/>
          </p:nvPr>
        </p:nvSpPr>
        <p:spPr/>
        <p:txBody>
          <a:bodyPr/>
          <a:lstStyle/>
          <a:p>
            <a:fld id="{8C63F0C0-B027-452A-9B1B-F89084B91F7D}" type="slidenum">
              <a:rPr lang="en-US" smtClean="0"/>
              <a:t>‹#›</a:t>
            </a:fld>
            <a:endParaRPr lang="en-US"/>
          </a:p>
        </p:txBody>
      </p:sp>
    </p:spTree>
    <p:extLst>
      <p:ext uri="{BB962C8B-B14F-4D97-AF65-F5344CB8AC3E}">
        <p14:creationId xmlns:p14="http://schemas.microsoft.com/office/powerpoint/2010/main" val="1578708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6628C-43C9-4E3C-98E9-2EFBA878C7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9D230A-6D62-4077-A021-EEC9791F72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7D0F213-91F6-4344-B319-D4ACED4300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79EB3E-B4EC-4A22-A32A-407F23BBF42B}"/>
              </a:ext>
            </a:extLst>
          </p:cNvPr>
          <p:cNvSpPr>
            <a:spLocks noGrp="1"/>
          </p:cNvSpPr>
          <p:nvPr>
            <p:ph type="dt" sz="half" idx="10"/>
          </p:nvPr>
        </p:nvSpPr>
        <p:spPr/>
        <p:txBody>
          <a:bodyPr/>
          <a:lstStyle/>
          <a:p>
            <a:fld id="{18915525-0BFD-461F-92BF-C0559C232D6C}" type="datetimeFigureOut">
              <a:rPr lang="en-US" smtClean="0"/>
              <a:t>11/4/2020</a:t>
            </a:fld>
            <a:endParaRPr lang="en-US"/>
          </a:p>
        </p:txBody>
      </p:sp>
      <p:sp>
        <p:nvSpPr>
          <p:cNvPr id="6" name="Footer Placeholder 5">
            <a:extLst>
              <a:ext uri="{FF2B5EF4-FFF2-40B4-BE49-F238E27FC236}">
                <a16:creationId xmlns:a16="http://schemas.microsoft.com/office/drawing/2014/main" id="{5768771F-875A-43AB-9762-836A813AEA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7F4AF7-2D99-49C1-864F-BF36967B6EB8}"/>
              </a:ext>
            </a:extLst>
          </p:cNvPr>
          <p:cNvSpPr>
            <a:spLocks noGrp="1"/>
          </p:cNvSpPr>
          <p:nvPr>
            <p:ph type="sldNum" sz="quarter" idx="12"/>
          </p:nvPr>
        </p:nvSpPr>
        <p:spPr/>
        <p:txBody>
          <a:bodyPr/>
          <a:lstStyle/>
          <a:p>
            <a:fld id="{8C63F0C0-B027-452A-9B1B-F89084B91F7D}" type="slidenum">
              <a:rPr lang="en-US" smtClean="0"/>
              <a:t>‹#›</a:t>
            </a:fld>
            <a:endParaRPr lang="en-US"/>
          </a:p>
        </p:txBody>
      </p:sp>
    </p:spTree>
    <p:extLst>
      <p:ext uri="{BB962C8B-B14F-4D97-AF65-F5344CB8AC3E}">
        <p14:creationId xmlns:p14="http://schemas.microsoft.com/office/powerpoint/2010/main" val="2210352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EF675-AC2B-44D6-9699-A6C6BDD182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1EB2BE-AB05-40F8-9BD6-7F0E429368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E6D854-2AA9-417D-8F47-DC02D617BA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F31179-2395-4F0F-B7E1-AFE8CF3FB6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CE2B5C-1307-434B-82C9-1AE969A844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68AF43-5FB1-4288-8B16-060C812CEE2B}"/>
              </a:ext>
            </a:extLst>
          </p:cNvPr>
          <p:cNvSpPr>
            <a:spLocks noGrp="1"/>
          </p:cNvSpPr>
          <p:nvPr>
            <p:ph type="dt" sz="half" idx="10"/>
          </p:nvPr>
        </p:nvSpPr>
        <p:spPr/>
        <p:txBody>
          <a:bodyPr/>
          <a:lstStyle/>
          <a:p>
            <a:fld id="{18915525-0BFD-461F-92BF-C0559C232D6C}" type="datetimeFigureOut">
              <a:rPr lang="en-US" smtClean="0"/>
              <a:t>11/4/2020</a:t>
            </a:fld>
            <a:endParaRPr lang="en-US"/>
          </a:p>
        </p:txBody>
      </p:sp>
      <p:sp>
        <p:nvSpPr>
          <p:cNvPr id="8" name="Footer Placeholder 7">
            <a:extLst>
              <a:ext uri="{FF2B5EF4-FFF2-40B4-BE49-F238E27FC236}">
                <a16:creationId xmlns:a16="http://schemas.microsoft.com/office/drawing/2014/main" id="{FA6C0F43-BCB1-4425-9BED-11210722E4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82AFD8-5A00-4CD2-BE1C-6465E3A1546F}"/>
              </a:ext>
            </a:extLst>
          </p:cNvPr>
          <p:cNvSpPr>
            <a:spLocks noGrp="1"/>
          </p:cNvSpPr>
          <p:nvPr>
            <p:ph type="sldNum" sz="quarter" idx="12"/>
          </p:nvPr>
        </p:nvSpPr>
        <p:spPr/>
        <p:txBody>
          <a:bodyPr/>
          <a:lstStyle/>
          <a:p>
            <a:fld id="{8C63F0C0-B027-452A-9B1B-F89084B91F7D}" type="slidenum">
              <a:rPr lang="en-US" smtClean="0"/>
              <a:t>‹#›</a:t>
            </a:fld>
            <a:endParaRPr lang="en-US"/>
          </a:p>
        </p:txBody>
      </p:sp>
    </p:spTree>
    <p:extLst>
      <p:ext uri="{BB962C8B-B14F-4D97-AF65-F5344CB8AC3E}">
        <p14:creationId xmlns:p14="http://schemas.microsoft.com/office/powerpoint/2010/main" val="1982655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845A8-78CB-40A6-A9D0-AB361C4D33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51DB9F-486A-4F05-9D65-6BE367C4B630}"/>
              </a:ext>
            </a:extLst>
          </p:cNvPr>
          <p:cNvSpPr>
            <a:spLocks noGrp="1"/>
          </p:cNvSpPr>
          <p:nvPr>
            <p:ph type="dt" sz="half" idx="10"/>
          </p:nvPr>
        </p:nvSpPr>
        <p:spPr/>
        <p:txBody>
          <a:bodyPr/>
          <a:lstStyle/>
          <a:p>
            <a:fld id="{18915525-0BFD-461F-92BF-C0559C232D6C}" type="datetimeFigureOut">
              <a:rPr lang="en-US" smtClean="0"/>
              <a:t>11/4/2020</a:t>
            </a:fld>
            <a:endParaRPr lang="en-US"/>
          </a:p>
        </p:txBody>
      </p:sp>
      <p:sp>
        <p:nvSpPr>
          <p:cNvPr id="4" name="Footer Placeholder 3">
            <a:extLst>
              <a:ext uri="{FF2B5EF4-FFF2-40B4-BE49-F238E27FC236}">
                <a16:creationId xmlns:a16="http://schemas.microsoft.com/office/drawing/2014/main" id="{BD6D7248-D241-445E-A609-DF2350FD82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12C757-A52A-4EF4-A7AA-3355A703D007}"/>
              </a:ext>
            </a:extLst>
          </p:cNvPr>
          <p:cNvSpPr>
            <a:spLocks noGrp="1"/>
          </p:cNvSpPr>
          <p:nvPr>
            <p:ph type="sldNum" sz="quarter" idx="12"/>
          </p:nvPr>
        </p:nvSpPr>
        <p:spPr/>
        <p:txBody>
          <a:bodyPr/>
          <a:lstStyle/>
          <a:p>
            <a:fld id="{8C63F0C0-B027-452A-9B1B-F89084B91F7D}" type="slidenum">
              <a:rPr lang="en-US" smtClean="0"/>
              <a:t>‹#›</a:t>
            </a:fld>
            <a:endParaRPr lang="en-US"/>
          </a:p>
        </p:txBody>
      </p:sp>
    </p:spTree>
    <p:extLst>
      <p:ext uri="{BB962C8B-B14F-4D97-AF65-F5344CB8AC3E}">
        <p14:creationId xmlns:p14="http://schemas.microsoft.com/office/powerpoint/2010/main" val="1261209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009E87-81B9-4649-A38E-3E04BE6C05F4}"/>
              </a:ext>
            </a:extLst>
          </p:cNvPr>
          <p:cNvSpPr>
            <a:spLocks noGrp="1"/>
          </p:cNvSpPr>
          <p:nvPr>
            <p:ph type="dt" sz="half" idx="10"/>
          </p:nvPr>
        </p:nvSpPr>
        <p:spPr/>
        <p:txBody>
          <a:bodyPr/>
          <a:lstStyle/>
          <a:p>
            <a:fld id="{18915525-0BFD-461F-92BF-C0559C232D6C}" type="datetimeFigureOut">
              <a:rPr lang="en-US" smtClean="0"/>
              <a:t>11/4/2020</a:t>
            </a:fld>
            <a:endParaRPr lang="en-US"/>
          </a:p>
        </p:txBody>
      </p:sp>
      <p:sp>
        <p:nvSpPr>
          <p:cNvPr id="3" name="Footer Placeholder 2">
            <a:extLst>
              <a:ext uri="{FF2B5EF4-FFF2-40B4-BE49-F238E27FC236}">
                <a16:creationId xmlns:a16="http://schemas.microsoft.com/office/drawing/2014/main" id="{2169B497-2F81-4187-8962-925640EF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6E9E82-CD82-473E-8065-45DE5A7DB683}"/>
              </a:ext>
            </a:extLst>
          </p:cNvPr>
          <p:cNvSpPr>
            <a:spLocks noGrp="1"/>
          </p:cNvSpPr>
          <p:nvPr>
            <p:ph type="sldNum" sz="quarter" idx="12"/>
          </p:nvPr>
        </p:nvSpPr>
        <p:spPr/>
        <p:txBody>
          <a:bodyPr/>
          <a:lstStyle/>
          <a:p>
            <a:fld id="{8C63F0C0-B027-452A-9B1B-F89084B91F7D}" type="slidenum">
              <a:rPr lang="en-US" smtClean="0"/>
              <a:t>‹#›</a:t>
            </a:fld>
            <a:endParaRPr lang="en-US"/>
          </a:p>
        </p:txBody>
      </p:sp>
    </p:spTree>
    <p:extLst>
      <p:ext uri="{BB962C8B-B14F-4D97-AF65-F5344CB8AC3E}">
        <p14:creationId xmlns:p14="http://schemas.microsoft.com/office/powerpoint/2010/main" val="3999918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215BC-351A-40FD-99E9-AAB69BAF9B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42C2AD-5D0B-4310-A27A-2B9159FD68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8C258E-943C-4CA0-BF40-F149273FD7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8A19EE-6DB8-4214-9660-77E9AA0B8498}"/>
              </a:ext>
            </a:extLst>
          </p:cNvPr>
          <p:cNvSpPr>
            <a:spLocks noGrp="1"/>
          </p:cNvSpPr>
          <p:nvPr>
            <p:ph type="dt" sz="half" idx="10"/>
          </p:nvPr>
        </p:nvSpPr>
        <p:spPr/>
        <p:txBody>
          <a:bodyPr/>
          <a:lstStyle/>
          <a:p>
            <a:fld id="{18915525-0BFD-461F-92BF-C0559C232D6C}" type="datetimeFigureOut">
              <a:rPr lang="en-US" smtClean="0"/>
              <a:t>11/4/2020</a:t>
            </a:fld>
            <a:endParaRPr lang="en-US"/>
          </a:p>
        </p:txBody>
      </p:sp>
      <p:sp>
        <p:nvSpPr>
          <p:cNvPr id="6" name="Footer Placeholder 5">
            <a:extLst>
              <a:ext uri="{FF2B5EF4-FFF2-40B4-BE49-F238E27FC236}">
                <a16:creationId xmlns:a16="http://schemas.microsoft.com/office/drawing/2014/main" id="{FDB526E5-58F9-4957-ACF0-0A178DA011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017DE0-50E1-4739-A80C-9BEA75313106}"/>
              </a:ext>
            </a:extLst>
          </p:cNvPr>
          <p:cNvSpPr>
            <a:spLocks noGrp="1"/>
          </p:cNvSpPr>
          <p:nvPr>
            <p:ph type="sldNum" sz="quarter" idx="12"/>
          </p:nvPr>
        </p:nvSpPr>
        <p:spPr/>
        <p:txBody>
          <a:bodyPr/>
          <a:lstStyle/>
          <a:p>
            <a:fld id="{8C63F0C0-B027-452A-9B1B-F89084B91F7D}" type="slidenum">
              <a:rPr lang="en-US" smtClean="0"/>
              <a:t>‹#›</a:t>
            </a:fld>
            <a:endParaRPr lang="en-US"/>
          </a:p>
        </p:txBody>
      </p:sp>
    </p:spTree>
    <p:extLst>
      <p:ext uri="{BB962C8B-B14F-4D97-AF65-F5344CB8AC3E}">
        <p14:creationId xmlns:p14="http://schemas.microsoft.com/office/powerpoint/2010/main" val="2205962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C20BF-90F1-47FA-A2D0-92C7FA925C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9FE7E3-F1E1-4592-BD3C-A39055E197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C2658B-D83A-46C2-8ED3-FC107627F7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21DE94-4553-4C2A-8A6F-C3A3D8D268CC}"/>
              </a:ext>
            </a:extLst>
          </p:cNvPr>
          <p:cNvSpPr>
            <a:spLocks noGrp="1"/>
          </p:cNvSpPr>
          <p:nvPr>
            <p:ph type="dt" sz="half" idx="10"/>
          </p:nvPr>
        </p:nvSpPr>
        <p:spPr/>
        <p:txBody>
          <a:bodyPr/>
          <a:lstStyle/>
          <a:p>
            <a:fld id="{18915525-0BFD-461F-92BF-C0559C232D6C}" type="datetimeFigureOut">
              <a:rPr lang="en-US" smtClean="0"/>
              <a:t>11/4/2020</a:t>
            </a:fld>
            <a:endParaRPr lang="en-US"/>
          </a:p>
        </p:txBody>
      </p:sp>
      <p:sp>
        <p:nvSpPr>
          <p:cNvPr id="6" name="Footer Placeholder 5">
            <a:extLst>
              <a:ext uri="{FF2B5EF4-FFF2-40B4-BE49-F238E27FC236}">
                <a16:creationId xmlns:a16="http://schemas.microsoft.com/office/drawing/2014/main" id="{39710F45-2387-4DF2-9727-B258C39A10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FD0469-DFD9-45D3-8E5D-09CF67C6524A}"/>
              </a:ext>
            </a:extLst>
          </p:cNvPr>
          <p:cNvSpPr>
            <a:spLocks noGrp="1"/>
          </p:cNvSpPr>
          <p:nvPr>
            <p:ph type="sldNum" sz="quarter" idx="12"/>
          </p:nvPr>
        </p:nvSpPr>
        <p:spPr/>
        <p:txBody>
          <a:bodyPr/>
          <a:lstStyle/>
          <a:p>
            <a:fld id="{8C63F0C0-B027-452A-9B1B-F89084B91F7D}" type="slidenum">
              <a:rPr lang="en-US" smtClean="0"/>
              <a:t>‹#›</a:t>
            </a:fld>
            <a:endParaRPr lang="en-US"/>
          </a:p>
        </p:txBody>
      </p:sp>
    </p:spTree>
    <p:extLst>
      <p:ext uri="{BB962C8B-B14F-4D97-AF65-F5344CB8AC3E}">
        <p14:creationId xmlns:p14="http://schemas.microsoft.com/office/powerpoint/2010/main" val="3215492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A8EF40-DF33-494D-97E5-F0F9D2AD70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E5A5CF-62F3-4A55-B22D-23F70BE2C8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26068B-50DD-4F9D-9D19-3B5A0D1282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915525-0BFD-461F-92BF-C0559C232D6C}" type="datetimeFigureOut">
              <a:rPr lang="en-US" smtClean="0"/>
              <a:t>11/4/2020</a:t>
            </a:fld>
            <a:endParaRPr lang="en-US"/>
          </a:p>
        </p:txBody>
      </p:sp>
      <p:sp>
        <p:nvSpPr>
          <p:cNvPr id="5" name="Footer Placeholder 4">
            <a:extLst>
              <a:ext uri="{FF2B5EF4-FFF2-40B4-BE49-F238E27FC236}">
                <a16:creationId xmlns:a16="http://schemas.microsoft.com/office/drawing/2014/main" id="{57CF1B54-8BB1-4B47-A7BD-984DC1A04B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7DEA4B-C167-42C1-BBA6-73DA615D3E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63F0C0-B027-452A-9B1B-F89084B91F7D}" type="slidenum">
              <a:rPr lang="en-US" smtClean="0"/>
              <a:t>‹#›</a:t>
            </a:fld>
            <a:endParaRPr lang="en-US"/>
          </a:p>
        </p:txBody>
      </p:sp>
    </p:spTree>
    <p:extLst>
      <p:ext uri="{BB962C8B-B14F-4D97-AF65-F5344CB8AC3E}">
        <p14:creationId xmlns:p14="http://schemas.microsoft.com/office/powerpoint/2010/main" val="2755011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10517-7D2F-4908-9A90-D95EAB876863}"/>
              </a:ext>
            </a:extLst>
          </p:cNvPr>
          <p:cNvSpPr>
            <a:spLocks noGrp="1"/>
          </p:cNvSpPr>
          <p:nvPr>
            <p:ph type="ctrTitle"/>
          </p:nvPr>
        </p:nvSpPr>
        <p:spPr/>
        <p:txBody>
          <a:bodyPr/>
          <a:lstStyle/>
          <a:p>
            <a:r>
              <a:rPr lang="en-US" dirty="0"/>
              <a:t>Big Mountain resort price prediction</a:t>
            </a:r>
          </a:p>
        </p:txBody>
      </p:sp>
      <p:sp>
        <p:nvSpPr>
          <p:cNvPr id="3" name="Subtitle 2">
            <a:extLst>
              <a:ext uri="{FF2B5EF4-FFF2-40B4-BE49-F238E27FC236}">
                <a16:creationId xmlns:a16="http://schemas.microsoft.com/office/drawing/2014/main" id="{84CC0E7F-16E2-47D8-8FDC-0F5ACC8E5BBD}"/>
              </a:ext>
            </a:extLst>
          </p:cNvPr>
          <p:cNvSpPr>
            <a:spLocks noGrp="1"/>
          </p:cNvSpPr>
          <p:nvPr>
            <p:ph type="subTitle" idx="1"/>
          </p:nvPr>
        </p:nvSpPr>
        <p:spPr/>
        <p:txBody>
          <a:bodyPr/>
          <a:lstStyle/>
          <a:p>
            <a:r>
              <a:rPr lang="en-US" dirty="0"/>
              <a:t>Phuc Ton Nguyen</a:t>
            </a:r>
          </a:p>
        </p:txBody>
      </p:sp>
    </p:spTree>
    <p:extLst>
      <p:ext uri="{BB962C8B-B14F-4D97-AF65-F5344CB8AC3E}">
        <p14:creationId xmlns:p14="http://schemas.microsoft.com/office/powerpoint/2010/main" val="3195846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B2340-E3BD-46BF-A749-E0B6967BC64E}"/>
              </a:ext>
            </a:extLst>
          </p:cNvPr>
          <p:cNvSpPr>
            <a:spLocks noGrp="1"/>
          </p:cNvSpPr>
          <p:nvPr>
            <p:ph type="title"/>
          </p:nvPr>
        </p:nvSpPr>
        <p:spPr/>
        <p:txBody>
          <a:bodyPr/>
          <a:lstStyle/>
          <a:p>
            <a:r>
              <a:rPr lang="en-US" b="0" i="0" dirty="0">
                <a:solidFill>
                  <a:srgbClr val="333333"/>
                </a:solidFill>
                <a:effectLst/>
                <a:latin typeface="Roboto"/>
              </a:rPr>
              <a:t>Problem identification</a:t>
            </a:r>
            <a:endParaRPr lang="en-US" dirty="0"/>
          </a:p>
        </p:txBody>
      </p:sp>
      <p:sp>
        <p:nvSpPr>
          <p:cNvPr id="3" name="Content Placeholder 2">
            <a:extLst>
              <a:ext uri="{FF2B5EF4-FFF2-40B4-BE49-F238E27FC236}">
                <a16:creationId xmlns:a16="http://schemas.microsoft.com/office/drawing/2014/main" id="{C727B603-D9FD-4D6A-8892-D2F1387293D6}"/>
              </a:ext>
            </a:extLst>
          </p:cNvPr>
          <p:cNvSpPr>
            <a:spLocks noGrp="1"/>
          </p:cNvSpPr>
          <p:nvPr>
            <p:ph idx="1"/>
          </p:nvPr>
        </p:nvSpPr>
        <p:spPr/>
        <p:txBody>
          <a:bodyPr/>
          <a:lstStyle/>
          <a:p>
            <a:r>
              <a:rPr lang="en-US" sz="1800" b="0" i="0" u="none" strike="noStrike" dirty="0">
                <a:solidFill>
                  <a:srgbClr val="000000"/>
                </a:solidFill>
                <a:effectLst/>
                <a:latin typeface="Arial" panose="020B0604020202020204" pitchFamily="34" charset="0"/>
              </a:rPr>
              <a:t>Big Mountain Resort recently just installed a new ski lift that increases their seasonal expenditures by 1.5 million dollars and they are trying to implement different business strategies. They are trying to either cut costs to accommodate or they are to charge a premium on the regular price of the tickets.</a:t>
            </a:r>
          </a:p>
          <a:p>
            <a:r>
              <a:rPr lang="en-US" sz="1800" b="0" i="0" u="none" strike="noStrike" dirty="0">
                <a:solidFill>
                  <a:srgbClr val="000000"/>
                </a:solidFill>
                <a:effectLst/>
                <a:latin typeface="Arial" panose="020B0604020202020204" pitchFamily="34" charset="0"/>
              </a:rPr>
              <a:t>The data science team is responsible to model the new price of ticket sales in respect to the seasonal expenditures in order to measure the efficacy of our business strategies to cut cost without undermining the ticket price</a:t>
            </a:r>
            <a:endParaRPr lang="en-US" dirty="0"/>
          </a:p>
        </p:txBody>
      </p:sp>
    </p:spTree>
    <p:extLst>
      <p:ext uri="{BB962C8B-B14F-4D97-AF65-F5344CB8AC3E}">
        <p14:creationId xmlns:p14="http://schemas.microsoft.com/office/powerpoint/2010/main" val="2872820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0D22-FC0D-4BF7-B40B-357E64910861}"/>
              </a:ext>
            </a:extLst>
          </p:cNvPr>
          <p:cNvSpPr>
            <a:spLocks noGrp="1"/>
          </p:cNvSpPr>
          <p:nvPr>
            <p:ph type="title"/>
          </p:nvPr>
        </p:nvSpPr>
        <p:spPr/>
        <p:txBody>
          <a:bodyPr/>
          <a:lstStyle/>
          <a:p>
            <a:r>
              <a:rPr lang="en-US" b="0" i="0" dirty="0">
                <a:solidFill>
                  <a:srgbClr val="333333"/>
                </a:solidFill>
                <a:effectLst/>
                <a:latin typeface="Roboto"/>
              </a:rPr>
              <a:t>Recommendation and key findings</a:t>
            </a:r>
            <a:endParaRPr lang="en-US" dirty="0"/>
          </a:p>
        </p:txBody>
      </p:sp>
      <p:sp>
        <p:nvSpPr>
          <p:cNvPr id="3" name="Content Placeholder 2">
            <a:extLst>
              <a:ext uri="{FF2B5EF4-FFF2-40B4-BE49-F238E27FC236}">
                <a16:creationId xmlns:a16="http://schemas.microsoft.com/office/drawing/2014/main" id="{2402F60B-E7D0-4C64-974C-3CAACBD01BD5}"/>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When comparing the ticket price of Big Mountain Resort with other competitors in the USA as per the overall facilities provided by the resorts, there is a prediction that our ticket prices are worth $94. This is an overall 16% increase over our current ticket price.</a:t>
            </a:r>
          </a:p>
          <a:p>
            <a:endParaRPr lang="en-US" dirty="0"/>
          </a:p>
          <a:p>
            <a:endParaRPr lang="en-US" dirty="0"/>
          </a:p>
          <a:p>
            <a:endParaRPr lang="en-US" dirty="0"/>
          </a:p>
          <a:p>
            <a:endParaRPr lang="en-US" dirty="0"/>
          </a:p>
          <a:p>
            <a:endParaRPr lang="en-US" dirty="0"/>
          </a:p>
          <a:p>
            <a:endParaRPr lang="en-US" dirty="0"/>
          </a:p>
        </p:txBody>
      </p:sp>
      <p:pic>
        <p:nvPicPr>
          <p:cNvPr id="6" name="Picture 5">
            <a:extLst>
              <a:ext uri="{FF2B5EF4-FFF2-40B4-BE49-F238E27FC236}">
                <a16:creationId xmlns:a16="http://schemas.microsoft.com/office/drawing/2014/main" id="{ACD2B2CB-FE18-4517-A3C1-0256E468FD4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8200" y="2658904"/>
            <a:ext cx="5731510" cy="2684780"/>
          </a:xfrm>
          <a:prstGeom prst="rect">
            <a:avLst/>
          </a:prstGeom>
          <a:noFill/>
          <a:ln>
            <a:noFill/>
          </a:ln>
        </p:spPr>
      </p:pic>
    </p:spTree>
    <p:extLst>
      <p:ext uri="{BB962C8B-B14F-4D97-AF65-F5344CB8AC3E}">
        <p14:creationId xmlns:p14="http://schemas.microsoft.com/office/powerpoint/2010/main" val="2139327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665DA-5B72-4831-B00E-78D6CC53BEE9}"/>
              </a:ext>
            </a:extLst>
          </p:cNvPr>
          <p:cNvSpPr>
            <a:spLocks noGrp="1"/>
          </p:cNvSpPr>
          <p:nvPr>
            <p:ph type="title"/>
          </p:nvPr>
        </p:nvSpPr>
        <p:spPr/>
        <p:txBody>
          <a:bodyPr/>
          <a:lstStyle/>
          <a:p>
            <a:r>
              <a:rPr lang="en-US" b="0" i="0" dirty="0">
                <a:solidFill>
                  <a:srgbClr val="333333"/>
                </a:solidFill>
                <a:effectLst/>
                <a:latin typeface="Roboto"/>
              </a:rPr>
              <a:t>Recommendation and key findings</a:t>
            </a:r>
            <a:endParaRPr lang="en-US" dirty="0"/>
          </a:p>
        </p:txBody>
      </p:sp>
      <p:sp>
        <p:nvSpPr>
          <p:cNvPr id="3" name="Content Placeholder 2">
            <a:extLst>
              <a:ext uri="{FF2B5EF4-FFF2-40B4-BE49-F238E27FC236}">
                <a16:creationId xmlns:a16="http://schemas.microsoft.com/office/drawing/2014/main" id="{1780F52D-A4FC-411C-819D-795CF52771FD}"/>
              </a:ext>
            </a:extLst>
          </p:cNvPr>
          <p:cNvSpPr>
            <a:spLocks noGrp="1"/>
          </p:cNvSpPr>
          <p:nvPr>
            <p:ph idx="1"/>
          </p:nvPr>
        </p:nvSpPr>
        <p:spPr/>
        <p:txBody>
          <a:bodyPr>
            <a:normAutofit/>
          </a:bodyPr>
          <a:lstStyle/>
          <a:p>
            <a:r>
              <a:rPr lang="en-US" sz="1600" b="0" i="0" dirty="0">
                <a:solidFill>
                  <a:srgbClr val="000000"/>
                </a:solidFill>
                <a:effectLst/>
              </a:rPr>
              <a:t>Big Mountain is adding a run, increasing the vertical drop by 150 feet, and installing an additional chair lift. This scenario increases support for ticket price by $1.99, increase revenue to $3474638</a:t>
            </a:r>
          </a:p>
          <a:p>
            <a:r>
              <a:rPr lang="en-US" sz="1600" dirty="0">
                <a:solidFill>
                  <a:srgbClr val="000000"/>
                </a:solidFill>
              </a:rPr>
              <a:t>R</a:t>
            </a:r>
            <a:r>
              <a:rPr lang="en-US" sz="1600" b="0" i="0" dirty="0">
                <a:solidFill>
                  <a:srgbClr val="000000"/>
                </a:solidFill>
                <a:effectLst/>
              </a:rPr>
              <a:t>epeating the previous one but adding 2 acres of snow making. This increases support for ticket price by $1.99 and increase revenue by $3474638</a:t>
            </a:r>
          </a:p>
          <a:p>
            <a:r>
              <a:rPr lang="en-US" sz="1600" b="0" i="0" dirty="0">
                <a:solidFill>
                  <a:srgbClr val="000000"/>
                </a:solidFill>
                <a:effectLst/>
              </a:rPr>
              <a:t>Close up to 10 of the least used runs.</a:t>
            </a:r>
          </a:p>
          <a:p>
            <a:endParaRPr lang="en-US" sz="1600" dirty="0"/>
          </a:p>
        </p:txBody>
      </p:sp>
      <p:pic>
        <p:nvPicPr>
          <p:cNvPr id="8" name="Picture 7">
            <a:extLst>
              <a:ext uri="{FF2B5EF4-FFF2-40B4-BE49-F238E27FC236}">
                <a16:creationId xmlns:a16="http://schemas.microsoft.com/office/drawing/2014/main" id="{9F92127A-C19C-4FB4-92B0-91ECF961232C}"/>
              </a:ext>
            </a:extLst>
          </p:cNvPr>
          <p:cNvPicPr>
            <a:picLocks noChangeAspect="1"/>
          </p:cNvPicPr>
          <p:nvPr/>
        </p:nvPicPr>
        <p:blipFill>
          <a:blip r:embed="rId2"/>
          <a:stretch>
            <a:fillRect/>
          </a:stretch>
        </p:blipFill>
        <p:spPr>
          <a:xfrm>
            <a:off x="1004887" y="3429000"/>
            <a:ext cx="6448425" cy="2473325"/>
          </a:xfrm>
          <a:prstGeom prst="rect">
            <a:avLst/>
          </a:prstGeom>
        </p:spPr>
      </p:pic>
    </p:spTree>
    <p:extLst>
      <p:ext uri="{BB962C8B-B14F-4D97-AF65-F5344CB8AC3E}">
        <p14:creationId xmlns:p14="http://schemas.microsoft.com/office/powerpoint/2010/main" val="1686447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92AD9-27F9-43C4-A173-FE985A1CE998}"/>
              </a:ext>
            </a:extLst>
          </p:cNvPr>
          <p:cNvSpPr>
            <a:spLocks noGrp="1"/>
          </p:cNvSpPr>
          <p:nvPr>
            <p:ph type="title"/>
          </p:nvPr>
        </p:nvSpPr>
        <p:spPr/>
        <p:txBody>
          <a:bodyPr/>
          <a:lstStyle/>
          <a:p>
            <a:r>
              <a:rPr lang="en-US" b="0" i="0" dirty="0">
                <a:solidFill>
                  <a:srgbClr val="333333"/>
                </a:solidFill>
                <a:effectLst/>
                <a:latin typeface="Roboto"/>
              </a:rPr>
              <a:t>Modeling results and analysis</a:t>
            </a:r>
            <a:endParaRPr lang="en-US" dirty="0"/>
          </a:p>
        </p:txBody>
      </p:sp>
      <p:pic>
        <p:nvPicPr>
          <p:cNvPr id="4" name="Content Placeholder 3">
            <a:extLst>
              <a:ext uri="{FF2B5EF4-FFF2-40B4-BE49-F238E27FC236}">
                <a16:creationId xmlns:a16="http://schemas.microsoft.com/office/drawing/2014/main" id="{C3AB943B-DA7F-4EC1-90F3-456AA4DC008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7600" y="2020303"/>
            <a:ext cx="8568183" cy="4156660"/>
          </a:xfrm>
          <a:prstGeom prst="rect">
            <a:avLst/>
          </a:prstGeom>
          <a:noFill/>
          <a:ln>
            <a:noFill/>
          </a:ln>
        </p:spPr>
      </p:pic>
      <p:sp>
        <p:nvSpPr>
          <p:cNvPr id="5" name="Content Placeholder 2">
            <a:extLst>
              <a:ext uri="{FF2B5EF4-FFF2-40B4-BE49-F238E27FC236}">
                <a16:creationId xmlns:a16="http://schemas.microsoft.com/office/drawing/2014/main" id="{6B6AA551-6C6E-4D70-A4CB-5D0309881185}"/>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0" i="0" dirty="0">
                <a:solidFill>
                  <a:srgbClr val="000000"/>
                </a:solidFill>
                <a:effectLst/>
              </a:rPr>
              <a:t>After perform a PCA there wasn't a clear way to segment the states which gives us some evidence on why we should treat all the states equally moving forward</a:t>
            </a:r>
            <a:endParaRPr lang="en-US" sz="1600" dirty="0"/>
          </a:p>
        </p:txBody>
      </p:sp>
    </p:spTree>
    <p:extLst>
      <p:ext uri="{BB962C8B-B14F-4D97-AF65-F5344CB8AC3E}">
        <p14:creationId xmlns:p14="http://schemas.microsoft.com/office/powerpoint/2010/main" val="3574856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A5D4E-92C5-4C20-88EC-77A63DEB17ED}"/>
              </a:ext>
            </a:extLst>
          </p:cNvPr>
          <p:cNvSpPr>
            <a:spLocks noGrp="1"/>
          </p:cNvSpPr>
          <p:nvPr>
            <p:ph type="title"/>
          </p:nvPr>
        </p:nvSpPr>
        <p:spPr/>
        <p:txBody>
          <a:bodyPr/>
          <a:lstStyle/>
          <a:p>
            <a:r>
              <a:rPr lang="en-US" b="0" i="0" dirty="0">
                <a:solidFill>
                  <a:srgbClr val="333333"/>
                </a:solidFill>
                <a:effectLst/>
                <a:latin typeface="Roboto"/>
              </a:rPr>
              <a:t>Modeling results and analysis</a:t>
            </a:r>
            <a:endParaRPr lang="en-US" dirty="0"/>
          </a:p>
        </p:txBody>
      </p:sp>
      <p:sp>
        <p:nvSpPr>
          <p:cNvPr id="3" name="Content Placeholder 2">
            <a:extLst>
              <a:ext uri="{FF2B5EF4-FFF2-40B4-BE49-F238E27FC236}">
                <a16:creationId xmlns:a16="http://schemas.microsoft.com/office/drawing/2014/main" id="{9982254C-9C85-4702-BEA1-355D1BB4F48D}"/>
              </a:ext>
            </a:extLst>
          </p:cNvPr>
          <p:cNvSpPr>
            <a:spLocks noGrp="1"/>
          </p:cNvSpPr>
          <p:nvPr>
            <p:ph idx="1"/>
          </p:nvPr>
        </p:nvSpPr>
        <p:spPr/>
        <p:txBody>
          <a:bodyPr>
            <a:normAutofit/>
          </a:bodyPr>
          <a:lstStyle/>
          <a:p>
            <a:pPr marL="342900" marR="0" lvl="0" indent="-342900">
              <a:lnSpc>
                <a:spcPct val="107000"/>
              </a:lnSpc>
              <a:spcBef>
                <a:spcPts val="0"/>
              </a:spcBef>
              <a:spcAft>
                <a:spcPts val="0"/>
              </a:spcAft>
              <a:buFont typeface="Symbol" panose="05050102010706020507" pitchFamily="18" charset="2"/>
              <a:buChar char=""/>
            </a:pPr>
            <a:r>
              <a:rPr lang="en-IN" sz="1600" dirty="0">
                <a:effectLst/>
                <a:latin typeface="Calibri" panose="020F0502020204030204" pitchFamily="34" charset="0"/>
                <a:ea typeface="Calibri" panose="020F0502020204030204" pitchFamily="34" charset="0"/>
                <a:cs typeface="Calibri" panose="020F0502020204030204" pitchFamily="34" charset="0"/>
              </a:rPr>
              <a:t>Linear Regression: after optimizing the model and running a cross-validation the average of all the mean absolute errors was $10.50 with a standard deviation of $1.62. The performance of this model is significantly better than the Dummy Regressor. When used to predict the price on the test set this model outputted a ticket price of $11.80.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IN" sz="1600" dirty="0">
                <a:effectLst/>
                <a:latin typeface="Calibri" panose="020F0502020204030204" pitchFamily="34" charset="0"/>
                <a:ea typeface="Calibri" panose="020F0502020204030204" pitchFamily="34" charset="0"/>
                <a:cs typeface="Calibri" panose="020F0502020204030204" pitchFamily="34" charset="0"/>
              </a:rPr>
              <a:t> Random Forest: completed the same steps as in the linear regression model with an average mean absolute error of $9.64 and a standard deviation of $1.35. With a smaller average mean absolute error and a tighter standard deviation the random forest model performed the best and was chosen as our model going forward. When used to predict the price on the test set this model outputted a ticket price of $9.53.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600" dirty="0"/>
          </a:p>
        </p:txBody>
      </p:sp>
      <p:pic>
        <p:nvPicPr>
          <p:cNvPr id="4" name="Picture 3">
            <a:extLst>
              <a:ext uri="{FF2B5EF4-FFF2-40B4-BE49-F238E27FC236}">
                <a16:creationId xmlns:a16="http://schemas.microsoft.com/office/drawing/2014/main" id="{F8D5A928-B875-42A5-9DDB-0A4F6C28933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09027" y="3695700"/>
            <a:ext cx="5634673" cy="2481263"/>
          </a:xfrm>
          <a:prstGeom prst="rect">
            <a:avLst/>
          </a:prstGeom>
          <a:noFill/>
          <a:ln>
            <a:noFill/>
          </a:ln>
        </p:spPr>
      </p:pic>
    </p:spTree>
    <p:extLst>
      <p:ext uri="{BB962C8B-B14F-4D97-AF65-F5344CB8AC3E}">
        <p14:creationId xmlns:p14="http://schemas.microsoft.com/office/powerpoint/2010/main" val="1611801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C285A-0789-42D9-B27C-F6BC2BE02BEC}"/>
              </a:ext>
            </a:extLst>
          </p:cNvPr>
          <p:cNvSpPr>
            <a:spLocks noGrp="1"/>
          </p:cNvSpPr>
          <p:nvPr>
            <p:ph type="title"/>
          </p:nvPr>
        </p:nvSpPr>
        <p:spPr/>
        <p:txBody>
          <a:bodyPr/>
          <a:lstStyle/>
          <a:p>
            <a:r>
              <a:rPr lang="en-US" b="0" i="0" dirty="0">
                <a:solidFill>
                  <a:srgbClr val="333333"/>
                </a:solidFill>
                <a:effectLst/>
                <a:latin typeface="Roboto"/>
              </a:rPr>
              <a:t>Modeling results and analysis</a:t>
            </a:r>
            <a:endParaRPr lang="en-US" dirty="0"/>
          </a:p>
        </p:txBody>
      </p:sp>
      <p:sp>
        <p:nvSpPr>
          <p:cNvPr id="3" name="Content Placeholder 2">
            <a:extLst>
              <a:ext uri="{FF2B5EF4-FFF2-40B4-BE49-F238E27FC236}">
                <a16:creationId xmlns:a16="http://schemas.microsoft.com/office/drawing/2014/main" id="{AC9A96B1-2D62-4243-8237-A18B2280B4D7}"/>
              </a:ext>
            </a:extLst>
          </p:cNvPr>
          <p:cNvSpPr>
            <a:spLocks noGrp="1"/>
          </p:cNvSpPr>
          <p:nvPr>
            <p:ph idx="1"/>
          </p:nvPr>
        </p:nvSpPr>
        <p:spPr/>
        <p:txBody>
          <a:bodyPr/>
          <a:lstStyle/>
          <a:p>
            <a:r>
              <a:rPr lang="en-US" dirty="0"/>
              <a:t>Important features:</a:t>
            </a:r>
          </a:p>
          <a:p>
            <a:endParaRPr lang="en-US" dirty="0"/>
          </a:p>
        </p:txBody>
      </p:sp>
      <p:pic>
        <p:nvPicPr>
          <p:cNvPr id="5" name="Picture 4">
            <a:extLst>
              <a:ext uri="{FF2B5EF4-FFF2-40B4-BE49-F238E27FC236}">
                <a16:creationId xmlns:a16="http://schemas.microsoft.com/office/drawing/2014/main" id="{6A321A7E-9D85-4642-901B-232004C87876}"/>
              </a:ext>
            </a:extLst>
          </p:cNvPr>
          <p:cNvPicPr>
            <a:picLocks noChangeAspect="1"/>
          </p:cNvPicPr>
          <p:nvPr/>
        </p:nvPicPr>
        <p:blipFill>
          <a:blip r:embed="rId2"/>
          <a:stretch>
            <a:fillRect/>
          </a:stretch>
        </p:blipFill>
        <p:spPr>
          <a:xfrm>
            <a:off x="628650" y="2377281"/>
            <a:ext cx="7048500" cy="3248025"/>
          </a:xfrm>
          <a:prstGeom prst="rect">
            <a:avLst/>
          </a:prstGeom>
        </p:spPr>
      </p:pic>
    </p:spTree>
    <p:extLst>
      <p:ext uri="{BB962C8B-B14F-4D97-AF65-F5344CB8AC3E}">
        <p14:creationId xmlns:p14="http://schemas.microsoft.com/office/powerpoint/2010/main" val="2479006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FDD26-1411-45C9-8137-64AA8B905153}"/>
              </a:ext>
            </a:extLst>
          </p:cNvPr>
          <p:cNvSpPr>
            <a:spLocks noGrp="1"/>
          </p:cNvSpPr>
          <p:nvPr>
            <p:ph type="title"/>
          </p:nvPr>
        </p:nvSpPr>
        <p:spPr/>
        <p:txBody>
          <a:bodyPr/>
          <a:lstStyle/>
          <a:p>
            <a:r>
              <a:rPr lang="en-US" b="0" i="0" dirty="0">
                <a:solidFill>
                  <a:srgbClr val="333333"/>
                </a:solidFill>
                <a:effectLst/>
                <a:latin typeface="Roboto"/>
              </a:rPr>
              <a:t>Summary and conclusion</a:t>
            </a:r>
            <a:endParaRPr lang="en-US" dirty="0"/>
          </a:p>
        </p:txBody>
      </p:sp>
      <p:sp>
        <p:nvSpPr>
          <p:cNvPr id="3" name="Content Placeholder 2">
            <a:extLst>
              <a:ext uri="{FF2B5EF4-FFF2-40B4-BE49-F238E27FC236}">
                <a16:creationId xmlns:a16="http://schemas.microsoft.com/office/drawing/2014/main" id="{FFE2B15A-000D-4EF0-80E9-80F5957F0FEE}"/>
              </a:ext>
            </a:extLst>
          </p:cNvPr>
          <p:cNvSpPr>
            <a:spLocks noGrp="1"/>
          </p:cNvSpPr>
          <p:nvPr>
            <p:ph idx="1"/>
          </p:nvPr>
        </p:nvSpPr>
        <p:spPr/>
        <p:txBody>
          <a:bodyPr/>
          <a:lstStyle/>
          <a:p>
            <a:r>
              <a:rPr lang="en-US" dirty="0"/>
              <a:t>The model predicts the Big Mountain Resort should have the price $95.87 compared to the current price of $81</a:t>
            </a:r>
          </a:p>
          <a:p>
            <a:r>
              <a:rPr lang="en-US" dirty="0">
                <a:solidFill>
                  <a:srgbClr val="000000"/>
                </a:solidFill>
              </a:rPr>
              <a:t>A</a:t>
            </a:r>
            <a:r>
              <a:rPr lang="en-US" sz="2800" b="0" i="0" dirty="0">
                <a:solidFill>
                  <a:srgbClr val="000000"/>
                </a:solidFill>
                <a:effectLst/>
              </a:rPr>
              <a:t>dding a run, increasing the vertical drop by 150 feet, and installing an additional chair lift will increase support for ticket price by $1.99, increase revenue to $3474638</a:t>
            </a:r>
            <a:endParaRPr lang="en-US" dirty="0"/>
          </a:p>
        </p:txBody>
      </p:sp>
    </p:spTree>
    <p:extLst>
      <p:ext uri="{BB962C8B-B14F-4D97-AF65-F5344CB8AC3E}">
        <p14:creationId xmlns:p14="http://schemas.microsoft.com/office/powerpoint/2010/main" val="34864354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478</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Roboto</vt:lpstr>
      <vt:lpstr>Symbol</vt:lpstr>
      <vt:lpstr>Office Theme</vt:lpstr>
      <vt:lpstr>Big Mountain resort price prediction</vt:lpstr>
      <vt:lpstr>Problem identification</vt:lpstr>
      <vt:lpstr>Recommendation and key findings</vt:lpstr>
      <vt:lpstr>Recommendation and key findings</vt:lpstr>
      <vt:lpstr>Modeling results and analysis</vt:lpstr>
      <vt:lpstr>Modeling results and analysis</vt:lpstr>
      <vt:lpstr>Modeling results and analysis</vt:lpstr>
      <vt:lpstr>Summary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resort price prediction</dc:title>
  <dc:creator>Phuc Nguyen</dc:creator>
  <cp:lastModifiedBy>Phuc Nguyen</cp:lastModifiedBy>
  <cp:revision>13</cp:revision>
  <dcterms:created xsi:type="dcterms:W3CDTF">2020-11-04T22:58:16Z</dcterms:created>
  <dcterms:modified xsi:type="dcterms:W3CDTF">2020-11-05T00:12:05Z</dcterms:modified>
</cp:coreProperties>
</file>