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5" r:id="rId6"/>
    <p:sldId id="264" r:id="rId7"/>
    <p:sldId id="266" r:id="rId8"/>
    <p:sldId id="262" r:id="rId9"/>
    <p:sldId id="267" r:id="rId10"/>
    <p:sldId id="268" r:id="rId11"/>
    <p:sldId id="261" r:id="rId12"/>
    <p:sldId id="269"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E0D7-7C08-495B-A541-02E6BDDA14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E27F10-0149-473E-AA83-7625090A73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46F16-583F-48BF-BAFA-C805CD0220F6}"/>
              </a:ext>
            </a:extLst>
          </p:cNvPr>
          <p:cNvSpPr>
            <a:spLocks noGrp="1"/>
          </p:cNvSpPr>
          <p:nvPr>
            <p:ph type="dt" sz="half" idx="10"/>
          </p:nvPr>
        </p:nvSpPr>
        <p:spPr/>
        <p:txBody>
          <a:bodyPr/>
          <a:lstStyle/>
          <a:p>
            <a:fld id="{18915525-0BFD-461F-92BF-C0559C232D6C}" type="datetimeFigureOut">
              <a:rPr lang="en-US" smtClean="0"/>
              <a:t>1/26/2021</a:t>
            </a:fld>
            <a:endParaRPr lang="en-US"/>
          </a:p>
        </p:txBody>
      </p:sp>
      <p:sp>
        <p:nvSpPr>
          <p:cNvPr id="5" name="Footer Placeholder 4">
            <a:extLst>
              <a:ext uri="{FF2B5EF4-FFF2-40B4-BE49-F238E27FC236}">
                <a16:creationId xmlns:a16="http://schemas.microsoft.com/office/drawing/2014/main" id="{D10E8F18-E2BD-48ED-BC14-ADE203735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5412F1-8568-484C-AD27-A4A9798D1EB7}"/>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351579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49B3-DAC4-40D5-9DF6-48A6E29B9C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E89EFE-B807-4049-BAFB-F8E1FFDA48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FA258-6789-44A2-932C-CE86E99C94F9}"/>
              </a:ext>
            </a:extLst>
          </p:cNvPr>
          <p:cNvSpPr>
            <a:spLocks noGrp="1"/>
          </p:cNvSpPr>
          <p:nvPr>
            <p:ph type="dt" sz="half" idx="10"/>
          </p:nvPr>
        </p:nvSpPr>
        <p:spPr/>
        <p:txBody>
          <a:bodyPr/>
          <a:lstStyle/>
          <a:p>
            <a:fld id="{18915525-0BFD-461F-92BF-C0559C232D6C}" type="datetimeFigureOut">
              <a:rPr lang="en-US" smtClean="0"/>
              <a:t>1/26/2021</a:t>
            </a:fld>
            <a:endParaRPr lang="en-US"/>
          </a:p>
        </p:txBody>
      </p:sp>
      <p:sp>
        <p:nvSpPr>
          <p:cNvPr id="5" name="Footer Placeholder 4">
            <a:extLst>
              <a:ext uri="{FF2B5EF4-FFF2-40B4-BE49-F238E27FC236}">
                <a16:creationId xmlns:a16="http://schemas.microsoft.com/office/drawing/2014/main" id="{862B4605-32F0-4076-BB4A-5502FB62E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E38C3-4E5F-4F6D-94B4-14C4648F5698}"/>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4116734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002694-F2F1-436F-AD21-4829786D07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58B297-E072-44C6-B94F-59B34A186F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412AD-E963-4F38-B987-E4F12777A582}"/>
              </a:ext>
            </a:extLst>
          </p:cNvPr>
          <p:cNvSpPr>
            <a:spLocks noGrp="1"/>
          </p:cNvSpPr>
          <p:nvPr>
            <p:ph type="dt" sz="half" idx="10"/>
          </p:nvPr>
        </p:nvSpPr>
        <p:spPr/>
        <p:txBody>
          <a:bodyPr/>
          <a:lstStyle/>
          <a:p>
            <a:fld id="{18915525-0BFD-461F-92BF-C0559C232D6C}" type="datetimeFigureOut">
              <a:rPr lang="en-US" smtClean="0"/>
              <a:t>1/26/2021</a:t>
            </a:fld>
            <a:endParaRPr lang="en-US"/>
          </a:p>
        </p:txBody>
      </p:sp>
      <p:sp>
        <p:nvSpPr>
          <p:cNvPr id="5" name="Footer Placeholder 4">
            <a:extLst>
              <a:ext uri="{FF2B5EF4-FFF2-40B4-BE49-F238E27FC236}">
                <a16:creationId xmlns:a16="http://schemas.microsoft.com/office/drawing/2014/main" id="{41E0FCFF-AD64-4B5C-A88D-55FF7DD47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9A5FA-FA2D-4252-8B1C-B13D915445EA}"/>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2278028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89D6-F20F-406C-AED4-C1C3F4E431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1BE05A-737C-4D52-AB01-94F70182D7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D1177-2FAB-47C8-A9AC-0211583E561D}"/>
              </a:ext>
            </a:extLst>
          </p:cNvPr>
          <p:cNvSpPr>
            <a:spLocks noGrp="1"/>
          </p:cNvSpPr>
          <p:nvPr>
            <p:ph type="dt" sz="half" idx="10"/>
          </p:nvPr>
        </p:nvSpPr>
        <p:spPr/>
        <p:txBody>
          <a:bodyPr/>
          <a:lstStyle/>
          <a:p>
            <a:fld id="{18915525-0BFD-461F-92BF-C0559C232D6C}" type="datetimeFigureOut">
              <a:rPr lang="en-US" smtClean="0"/>
              <a:t>1/26/2021</a:t>
            </a:fld>
            <a:endParaRPr lang="en-US"/>
          </a:p>
        </p:txBody>
      </p:sp>
      <p:sp>
        <p:nvSpPr>
          <p:cNvPr id="5" name="Footer Placeholder 4">
            <a:extLst>
              <a:ext uri="{FF2B5EF4-FFF2-40B4-BE49-F238E27FC236}">
                <a16:creationId xmlns:a16="http://schemas.microsoft.com/office/drawing/2014/main" id="{A5C4DA42-A2EC-4BEB-AE9A-CC51CB2BA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CAD2C-2587-46FB-A827-3CA1EB2EE792}"/>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27933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0E26-3CDE-4D8B-83F1-FD67286E00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44C465-BC14-453D-A84E-E27EF6C876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C5278D-CF32-4CB5-AF7A-B21799765422}"/>
              </a:ext>
            </a:extLst>
          </p:cNvPr>
          <p:cNvSpPr>
            <a:spLocks noGrp="1"/>
          </p:cNvSpPr>
          <p:nvPr>
            <p:ph type="dt" sz="half" idx="10"/>
          </p:nvPr>
        </p:nvSpPr>
        <p:spPr/>
        <p:txBody>
          <a:bodyPr/>
          <a:lstStyle/>
          <a:p>
            <a:fld id="{18915525-0BFD-461F-92BF-C0559C232D6C}" type="datetimeFigureOut">
              <a:rPr lang="en-US" smtClean="0"/>
              <a:t>1/26/2021</a:t>
            </a:fld>
            <a:endParaRPr lang="en-US"/>
          </a:p>
        </p:txBody>
      </p:sp>
      <p:sp>
        <p:nvSpPr>
          <p:cNvPr id="5" name="Footer Placeholder 4">
            <a:extLst>
              <a:ext uri="{FF2B5EF4-FFF2-40B4-BE49-F238E27FC236}">
                <a16:creationId xmlns:a16="http://schemas.microsoft.com/office/drawing/2014/main" id="{DD29DABD-0C42-4EA6-95D1-D0E3BEFC7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300BF-46F4-46C7-B79D-09A237C326DE}"/>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157870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628C-43C9-4E3C-98E9-2EFBA878C7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9D230A-6D62-4077-A021-EEC9791F72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D0F213-91F6-4344-B319-D4ACED4300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79EB3E-B4EC-4A22-A32A-407F23BBF42B}"/>
              </a:ext>
            </a:extLst>
          </p:cNvPr>
          <p:cNvSpPr>
            <a:spLocks noGrp="1"/>
          </p:cNvSpPr>
          <p:nvPr>
            <p:ph type="dt" sz="half" idx="10"/>
          </p:nvPr>
        </p:nvSpPr>
        <p:spPr/>
        <p:txBody>
          <a:bodyPr/>
          <a:lstStyle/>
          <a:p>
            <a:fld id="{18915525-0BFD-461F-92BF-C0559C232D6C}" type="datetimeFigureOut">
              <a:rPr lang="en-US" smtClean="0"/>
              <a:t>1/26/2021</a:t>
            </a:fld>
            <a:endParaRPr lang="en-US"/>
          </a:p>
        </p:txBody>
      </p:sp>
      <p:sp>
        <p:nvSpPr>
          <p:cNvPr id="6" name="Footer Placeholder 5">
            <a:extLst>
              <a:ext uri="{FF2B5EF4-FFF2-40B4-BE49-F238E27FC236}">
                <a16:creationId xmlns:a16="http://schemas.microsoft.com/office/drawing/2014/main" id="{5768771F-875A-43AB-9762-836A813AEA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7F4AF7-2D99-49C1-864F-BF36967B6EB8}"/>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221035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F675-AC2B-44D6-9699-A6C6BDD18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1EB2BE-AB05-40F8-9BD6-7F0E429368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E6D854-2AA9-417D-8F47-DC02D617BA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31179-2395-4F0F-B7E1-AFE8CF3FB6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CE2B5C-1307-434B-82C9-1AE969A84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68AF43-5FB1-4288-8B16-060C812CEE2B}"/>
              </a:ext>
            </a:extLst>
          </p:cNvPr>
          <p:cNvSpPr>
            <a:spLocks noGrp="1"/>
          </p:cNvSpPr>
          <p:nvPr>
            <p:ph type="dt" sz="half" idx="10"/>
          </p:nvPr>
        </p:nvSpPr>
        <p:spPr/>
        <p:txBody>
          <a:bodyPr/>
          <a:lstStyle/>
          <a:p>
            <a:fld id="{18915525-0BFD-461F-92BF-C0559C232D6C}" type="datetimeFigureOut">
              <a:rPr lang="en-US" smtClean="0"/>
              <a:t>1/26/2021</a:t>
            </a:fld>
            <a:endParaRPr lang="en-US"/>
          </a:p>
        </p:txBody>
      </p:sp>
      <p:sp>
        <p:nvSpPr>
          <p:cNvPr id="8" name="Footer Placeholder 7">
            <a:extLst>
              <a:ext uri="{FF2B5EF4-FFF2-40B4-BE49-F238E27FC236}">
                <a16:creationId xmlns:a16="http://schemas.microsoft.com/office/drawing/2014/main" id="{FA6C0F43-BCB1-4425-9BED-11210722E4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82AFD8-5A00-4CD2-BE1C-6465E3A1546F}"/>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198265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45A8-78CB-40A6-A9D0-AB361C4D33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51DB9F-486A-4F05-9D65-6BE367C4B630}"/>
              </a:ext>
            </a:extLst>
          </p:cNvPr>
          <p:cNvSpPr>
            <a:spLocks noGrp="1"/>
          </p:cNvSpPr>
          <p:nvPr>
            <p:ph type="dt" sz="half" idx="10"/>
          </p:nvPr>
        </p:nvSpPr>
        <p:spPr/>
        <p:txBody>
          <a:bodyPr/>
          <a:lstStyle/>
          <a:p>
            <a:fld id="{18915525-0BFD-461F-92BF-C0559C232D6C}" type="datetimeFigureOut">
              <a:rPr lang="en-US" smtClean="0"/>
              <a:t>1/26/2021</a:t>
            </a:fld>
            <a:endParaRPr lang="en-US"/>
          </a:p>
        </p:txBody>
      </p:sp>
      <p:sp>
        <p:nvSpPr>
          <p:cNvPr id="4" name="Footer Placeholder 3">
            <a:extLst>
              <a:ext uri="{FF2B5EF4-FFF2-40B4-BE49-F238E27FC236}">
                <a16:creationId xmlns:a16="http://schemas.microsoft.com/office/drawing/2014/main" id="{BD6D7248-D241-445E-A609-DF2350FD82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12C757-A52A-4EF4-A7AA-3355A703D007}"/>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126120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009E87-81B9-4649-A38E-3E04BE6C05F4}"/>
              </a:ext>
            </a:extLst>
          </p:cNvPr>
          <p:cNvSpPr>
            <a:spLocks noGrp="1"/>
          </p:cNvSpPr>
          <p:nvPr>
            <p:ph type="dt" sz="half" idx="10"/>
          </p:nvPr>
        </p:nvSpPr>
        <p:spPr/>
        <p:txBody>
          <a:bodyPr/>
          <a:lstStyle/>
          <a:p>
            <a:fld id="{18915525-0BFD-461F-92BF-C0559C232D6C}" type="datetimeFigureOut">
              <a:rPr lang="en-US" smtClean="0"/>
              <a:t>1/26/2021</a:t>
            </a:fld>
            <a:endParaRPr lang="en-US"/>
          </a:p>
        </p:txBody>
      </p:sp>
      <p:sp>
        <p:nvSpPr>
          <p:cNvPr id="3" name="Footer Placeholder 2">
            <a:extLst>
              <a:ext uri="{FF2B5EF4-FFF2-40B4-BE49-F238E27FC236}">
                <a16:creationId xmlns:a16="http://schemas.microsoft.com/office/drawing/2014/main" id="{2169B497-2F81-4187-8962-925640EF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6E9E82-CD82-473E-8065-45DE5A7DB683}"/>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399991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215BC-351A-40FD-99E9-AAB69BAF9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42C2AD-5D0B-4310-A27A-2B9159FD68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8C258E-943C-4CA0-BF40-F149273FD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A19EE-6DB8-4214-9660-77E9AA0B8498}"/>
              </a:ext>
            </a:extLst>
          </p:cNvPr>
          <p:cNvSpPr>
            <a:spLocks noGrp="1"/>
          </p:cNvSpPr>
          <p:nvPr>
            <p:ph type="dt" sz="half" idx="10"/>
          </p:nvPr>
        </p:nvSpPr>
        <p:spPr/>
        <p:txBody>
          <a:bodyPr/>
          <a:lstStyle/>
          <a:p>
            <a:fld id="{18915525-0BFD-461F-92BF-C0559C232D6C}" type="datetimeFigureOut">
              <a:rPr lang="en-US" smtClean="0"/>
              <a:t>1/26/2021</a:t>
            </a:fld>
            <a:endParaRPr lang="en-US"/>
          </a:p>
        </p:txBody>
      </p:sp>
      <p:sp>
        <p:nvSpPr>
          <p:cNvPr id="6" name="Footer Placeholder 5">
            <a:extLst>
              <a:ext uri="{FF2B5EF4-FFF2-40B4-BE49-F238E27FC236}">
                <a16:creationId xmlns:a16="http://schemas.microsoft.com/office/drawing/2014/main" id="{FDB526E5-58F9-4957-ACF0-0A178DA011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17DE0-50E1-4739-A80C-9BEA75313106}"/>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2205962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C20BF-90F1-47FA-A2D0-92C7FA925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9FE7E3-F1E1-4592-BD3C-A39055E197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C2658B-D83A-46C2-8ED3-FC107627F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1DE94-4553-4C2A-8A6F-C3A3D8D268CC}"/>
              </a:ext>
            </a:extLst>
          </p:cNvPr>
          <p:cNvSpPr>
            <a:spLocks noGrp="1"/>
          </p:cNvSpPr>
          <p:nvPr>
            <p:ph type="dt" sz="half" idx="10"/>
          </p:nvPr>
        </p:nvSpPr>
        <p:spPr/>
        <p:txBody>
          <a:bodyPr/>
          <a:lstStyle/>
          <a:p>
            <a:fld id="{18915525-0BFD-461F-92BF-C0559C232D6C}" type="datetimeFigureOut">
              <a:rPr lang="en-US" smtClean="0"/>
              <a:t>1/26/2021</a:t>
            </a:fld>
            <a:endParaRPr lang="en-US"/>
          </a:p>
        </p:txBody>
      </p:sp>
      <p:sp>
        <p:nvSpPr>
          <p:cNvPr id="6" name="Footer Placeholder 5">
            <a:extLst>
              <a:ext uri="{FF2B5EF4-FFF2-40B4-BE49-F238E27FC236}">
                <a16:creationId xmlns:a16="http://schemas.microsoft.com/office/drawing/2014/main" id="{39710F45-2387-4DF2-9727-B258C39A1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FD0469-DFD9-45D3-8E5D-09CF67C6524A}"/>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3215492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A8EF40-DF33-494D-97E5-F0F9D2AD7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5A5CF-62F3-4A55-B22D-23F70BE2C8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6068B-50DD-4F9D-9D19-3B5A0D128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915525-0BFD-461F-92BF-C0559C232D6C}" type="datetimeFigureOut">
              <a:rPr lang="en-US" smtClean="0"/>
              <a:t>1/26/2021</a:t>
            </a:fld>
            <a:endParaRPr lang="en-US"/>
          </a:p>
        </p:txBody>
      </p:sp>
      <p:sp>
        <p:nvSpPr>
          <p:cNvPr id="5" name="Footer Placeholder 4">
            <a:extLst>
              <a:ext uri="{FF2B5EF4-FFF2-40B4-BE49-F238E27FC236}">
                <a16:creationId xmlns:a16="http://schemas.microsoft.com/office/drawing/2014/main" id="{57CF1B54-8BB1-4B47-A7BD-984DC1A04B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7DEA4B-C167-42C1-BBA6-73DA615D3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3F0C0-B027-452A-9B1B-F89084B91F7D}" type="slidenum">
              <a:rPr lang="en-US" smtClean="0"/>
              <a:t>‹#›</a:t>
            </a:fld>
            <a:endParaRPr lang="en-US"/>
          </a:p>
        </p:txBody>
      </p:sp>
    </p:spTree>
    <p:extLst>
      <p:ext uri="{BB962C8B-B14F-4D97-AF65-F5344CB8AC3E}">
        <p14:creationId xmlns:p14="http://schemas.microsoft.com/office/powerpoint/2010/main" val="2755011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0517-7D2F-4908-9A90-D95EAB876863}"/>
              </a:ext>
            </a:extLst>
          </p:cNvPr>
          <p:cNvSpPr>
            <a:spLocks noGrp="1"/>
          </p:cNvSpPr>
          <p:nvPr>
            <p:ph type="ctrTitle"/>
          </p:nvPr>
        </p:nvSpPr>
        <p:spPr/>
        <p:txBody>
          <a:bodyPr/>
          <a:lstStyle/>
          <a:p>
            <a:r>
              <a:rPr lang="en-US" dirty="0"/>
              <a:t>US Housing Price Prediction</a:t>
            </a:r>
            <a:br>
              <a:rPr lang="en-US" dirty="0"/>
            </a:br>
            <a:endParaRPr lang="en-US" dirty="0"/>
          </a:p>
        </p:txBody>
      </p:sp>
      <p:sp>
        <p:nvSpPr>
          <p:cNvPr id="3" name="Subtitle 2">
            <a:extLst>
              <a:ext uri="{FF2B5EF4-FFF2-40B4-BE49-F238E27FC236}">
                <a16:creationId xmlns:a16="http://schemas.microsoft.com/office/drawing/2014/main" id="{84CC0E7F-16E2-47D8-8FDC-0F5ACC8E5BBD}"/>
              </a:ext>
            </a:extLst>
          </p:cNvPr>
          <p:cNvSpPr>
            <a:spLocks noGrp="1"/>
          </p:cNvSpPr>
          <p:nvPr>
            <p:ph type="subTitle" idx="1"/>
          </p:nvPr>
        </p:nvSpPr>
        <p:spPr/>
        <p:txBody>
          <a:bodyPr/>
          <a:lstStyle/>
          <a:p>
            <a:r>
              <a:rPr lang="en-US" dirty="0"/>
              <a:t>Phuc Ton Nguyen</a:t>
            </a:r>
          </a:p>
        </p:txBody>
      </p:sp>
    </p:spTree>
    <p:extLst>
      <p:ext uri="{BB962C8B-B14F-4D97-AF65-F5344CB8AC3E}">
        <p14:creationId xmlns:p14="http://schemas.microsoft.com/office/powerpoint/2010/main" val="3195846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2AD9-27F9-43C4-A173-FE985A1CE998}"/>
              </a:ext>
            </a:extLst>
          </p:cNvPr>
          <p:cNvSpPr>
            <a:spLocks noGrp="1"/>
          </p:cNvSpPr>
          <p:nvPr>
            <p:ph type="title"/>
          </p:nvPr>
        </p:nvSpPr>
        <p:spPr/>
        <p:txBody>
          <a:bodyPr/>
          <a:lstStyle/>
          <a:p>
            <a:r>
              <a:rPr lang="en-US" b="0" i="0" dirty="0">
                <a:solidFill>
                  <a:srgbClr val="333333"/>
                </a:solidFill>
                <a:effectLst/>
                <a:latin typeface="Roboto"/>
              </a:rPr>
              <a:t>Modeling results and analysis</a:t>
            </a:r>
            <a:endParaRPr lang="en-US" dirty="0"/>
          </a:p>
        </p:txBody>
      </p:sp>
      <p:sp>
        <p:nvSpPr>
          <p:cNvPr id="5" name="Content Placeholder 2">
            <a:extLst>
              <a:ext uri="{FF2B5EF4-FFF2-40B4-BE49-F238E27FC236}">
                <a16:creationId xmlns:a16="http://schemas.microsoft.com/office/drawing/2014/main" id="{6B6AA551-6C6E-4D70-A4CB-5D030988118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sp>
        <p:nvSpPr>
          <p:cNvPr id="3" name="Rectangle 2">
            <a:extLst>
              <a:ext uri="{FF2B5EF4-FFF2-40B4-BE49-F238E27FC236}">
                <a16:creationId xmlns:a16="http://schemas.microsoft.com/office/drawing/2014/main" id="{D2E185C1-D5A1-4D9D-95E3-59E3DA6E942A}"/>
              </a:ext>
            </a:extLst>
          </p:cNvPr>
          <p:cNvSpPr>
            <a:spLocks noChangeArrowheads="1"/>
          </p:cNvSpPr>
          <p:nvPr/>
        </p:nvSpPr>
        <p:spPr bwMode="auto">
          <a:xfrm>
            <a:off x="2349500" y="2336799"/>
            <a:ext cx="169536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Object 3">
            <a:extLst>
              <a:ext uri="{FF2B5EF4-FFF2-40B4-BE49-F238E27FC236}">
                <a16:creationId xmlns:a16="http://schemas.microsoft.com/office/drawing/2014/main" id="{29866F73-D767-4217-900C-268F6C18C95F}"/>
              </a:ext>
            </a:extLst>
          </p:cNvPr>
          <p:cNvGraphicFramePr>
            <a:graphicFrameLocks noChangeAspect="1"/>
          </p:cNvGraphicFramePr>
          <p:nvPr>
            <p:extLst>
              <p:ext uri="{D42A27DB-BD31-4B8C-83A1-F6EECF244321}">
                <p14:modId xmlns:p14="http://schemas.microsoft.com/office/powerpoint/2010/main" val="395435891"/>
              </p:ext>
            </p:extLst>
          </p:nvPr>
        </p:nvGraphicFramePr>
        <p:xfrm>
          <a:off x="2349500" y="2336799"/>
          <a:ext cx="6172200" cy="3841069"/>
        </p:xfrm>
        <a:graphic>
          <a:graphicData uri="http://schemas.openxmlformats.org/presentationml/2006/ole">
            <mc:AlternateContent xmlns:mc="http://schemas.openxmlformats.org/markup-compatibility/2006">
              <mc:Choice xmlns:v="urn:schemas-microsoft-com:vml" Requires="v">
                <p:oleObj name="Bitmap Image" r:id="rId2" imgW="4439270" imgH="2762636" progId="Paint.Picture">
                  <p:embed/>
                </p:oleObj>
              </mc:Choice>
              <mc:Fallback>
                <p:oleObj name="Bitmap Image" r:id="rId2" imgW="4439270" imgH="2762636" progId="Paint.Picture">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0" y="2336799"/>
                        <a:ext cx="6172200" cy="3841069"/>
                      </a:xfrm>
                      <a:prstGeom prst="rect">
                        <a:avLst/>
                      </a:prstGeom>
                      <a:noFill/>
                    </p:spPr>
                  </p:pic>
                </p:oleObj>
              </mc:Fallback>
            </mc:AlternateContent>
          </a:graphicData>
        </a:graphic>
      </p:graphicFrame>
    </p:spTree>
    <p:extLst>
      <p:ext uri="{BB962C8B-B14F-4D97-AF65-F5344CB8AC3E}">
        <p14:creationId xmlns:p14="http://schemas.microsoft.com/office/powerpoint/2010/main" val="3382405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285A-0789-42D9-B27C-F6BC2BE02BEC}"/>
              </a:ext>
            </a:extLst>
          </p:cNvPr>
          <p:cNvSpPr>
            <a:spLocks noGrp="1"/>
          </p:cNvSpPr>
          <p:nvPr>
            <p:ph type="title"/>
          </p:nvPr>
        </p:nvSpPr>
        <p:spPr/>
        <p:txBody>
          <a:bodyPr/>
          <a:lstStyle/>
          <a:p>
            <a:r>
              <a:rPr lang="en-US" b="0" i="0" dirty="0">
                <a:solidFill>
                  <a:srgbClr val="333333"/>
                </a:solidFill>
                <a:effectLst/>
                <a:latin typeface="Roboto"/>
              </a:rPr>
              <a:t>Modeling results and analysis</a:t>
            </a:r>
            <a:endParaRPr lang="en-US" dirty="0"/>
          </a:p>
        </p:txBody>
      </p:sp>
      <p:sp>
        <p:nvSpPr>
          <p:cNvPr id="3" name="Content Placeholder 2">
            <a:extLst>
              <a:ext uri="{FF2B5EF4-FFF2-40B4-BE49-F238E27FC236}">
                <a16:creationId xmlns:a16="http://schemas.microsoft.com/office/drawing/2014/main" id="{AC9A96B1-2D62-4243-8237-A18B2280B4D7}"/>
              </a:ext>
            </a:extLst>
          </p:cNvPr>
          <p:cNvSpPr>
            <a:spLocks noGrp="1"/>
          </p:cNvSpPr>
          <p:nvPr>
            <p:ph idx="1"/>
          </p:nvPr>
        </p:nvSpPr>
        <p:spPr>
          <a:xfrm>
            <a:off x="520700" y="1620837"/>
            <a:ext cx="10515600" cy="4351338"/>
          </a:xfrm>
        </p:spPr>
        <p:txBody>
          <a:bodyPr/>
          <a:lstStyle/>
          <a:p>
            <a:r>
              <a:rPr lang="en-US" dirty="0"/>
              <a:t>Important features:</a:t>
            </a:r>
          </a:p>
          <a:p>
            <a:endParaRPr lang="en-US" dirty="0"/>
          </a:p>
          <a:p>
            <a:endParaRPr lang="en-US" dirty="0"/>
          </a:p>
        </p:txBody>
      </p:sp>
      <p:sp>
        <p:nvSpPr>
          <p:cNvPr id="7" name="Rectangle 4">
            <a:extLst>
              <a:ext uri="{FF2B5EF4-FFF2-40B4-BE49-F238E27FC236}">
                <a16:creationId xmlns:a16="http://schemas.microsoft.com/office/drawing/2014/main" id="{391A8294-A944-46E3-85D9-5D2D7A1CEBBA}"/>
              </a:ext>
            </a:extLst>
          </p:cNvPr>
          <p:cNvSpPr>
            <a:spLocks noChangeArrowheads="1"/>
          </p:cNvSpPr>
          <p:nvPr/>
        </p:nvSpPr>
        <p:spPr bwMode="auto">
          <a:xfrm>
            <a:off x="838200" y="16716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34DB568F-8E15-4642-B998-025E6A9EC89D}"/>
              </a:ext>
            </a:extLst>
          </p:cNvPr>
          <p:cNvGraphicFramePr>
            <a:graphicFrameLocks noChangeAspect="1"/>
          </p:cNvGraphicFramePr>
          <p:nvPr>
            <p:extLst>
              <p:ext uri="{D42A27DB-BD31-4B8C-83A1-F6EECF244321}">
                <p14:modId xmlns:p14="http://schemas.microsoft.com/office/powerpoint/2010/main" val="1810439223"/>
              </p:ext>
            </p:extLst>
          </p:nvPr>
        </p:nvGraphicFramePr>
        <p:xfrm>
          <a:off x="1955800" y="2302668"/>
          <a:ext cx="5943600" cy="3514725"/>
        </p:xfrm>
        <a:graphic>
          <a:graphicData uri="http://schemas.openxmlformats.org/presentationml/2006/ole">
            <mc:AlternateContent xmlns:mc="http://schemas.openxmlformats.org/markup-compatibility/2006">
              <mc:Choice xmlns:v="urn:schemas-microsoft-com:vml" Requires="v">
                <p:oleObj name="Bitmap Image" r:id="rId2" imgW="6409524" imgH="3790476" progId="Paint.Picture">
                  <p:embed/>
                </p:oleObj>
              </mc:Choice>
              <mc:Fallback>
                <p:oleObj name="Bitmap Image" r:id="rId2" imgW="6409524" imgH="3790476" progId="Paint.Picture">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5800" y="2302668"/>
                        <a:ext cx="5943600" cy="3514725"/>
                      </a:xfrm>
                      <a:prstGeom prst="rect">
                        <a:avLst/>
                      </a:prstGeom>
                      <a:noFill/>
                    </p:spPr>
                  </p:pic>
                </p:oleObj>
              </mc:Fallback>
            </mc:AlternateContent>
          </a:graphicData>
        </a:graphic>
      </p:graphicFrame>
    </p:spTree>
    <p:extLst>
      <p:ext uri="{BB962C8B-B14F-4D97-AF65-F5344CB8AC3E}">
        <p14:creationId xmlns:p14="http://schemas.microsoft.com/office/powerpoint/2010/main" val="2479006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285A-0789-42D9-B27C-F6BC2BE02BEC}"/>
              </a:ext>
            </a:extLst>
          </p:cNvPr>
          <p:cNvSpPr>
            <a:spLocks noGrp="1"/>
          </p:cNvSpPr>
          <p:nvPr>
            <p:ph type="title"/>
          </p:nvPr>
        </p:nvSpPr>
        <p:spPr/>
        <p:txBody>
          <a:bodyPr/>
          <a:lstStyle/>
          <a:p>
            <a:r>
              <a:rPr lang="en-US" b="0" i="0" dirty="0">
                <a:solidFill>
                  <a:srgbClr val="333333"/>
                </a:solidFill>
                <a:effectLst/>
                <a:latin typeface="Roboto"/>
              </a:rPr>
              <a:t>Modeling results and analysis</a:t>
            </a:r>
            <a:endParaRPr lang="en-US" dirty="0"/>
          </a:p>
        </p:txBody>
      </p:sp>
      <p:sp>
        <p:nvSpPr>
          <p:cNvPr id="3" name="Content Placeholder 2">
            <a:extLst>
              <a:ext uri="{FF2B5EF4-FFF2-40B4-BE49-F238E27FC236}">
                <a16:creationId xmlns:a16="http://schemas.microsoft.com/office/drawing/2014/main" id="{AC9A96B1-2D62-4243-8237-A18B2280B4D7}"/>
              </a:ext>
            </a:extLst>
          </p:cNvPr>
          <p:cNvSpPr>
            <a:spLocks noGrp="1"/>
          </p:cNvSpPr>
          <p:nvPr>
            <p:ph idx="1"/>
          </p:nvPr>
        </p:nvSpPr>
        <p:spPr>
          <a:xfrm>
            <a:off x="520700" y="1620837"/>
            <a:ext cx="10515600" cy="4351338"/>
          </a:xfrm>
        </p:spPr>
        <p:txBody>
          <a:bodyPr/>
          <a:lstStyle/>
          <a:p>
            <a:r>
              <a:rPr lang="en-US" dirty="0"/>
              <a:t>Important features:</a:t>
            </a:r>
          </a:p>
          <a:p>
            <a:endParaRPr lang="en-US" dirty="0"/>
          </a:p>
          <a:p>
            <a:endParaRPr lang="en-US" dirty="0"/>
          </a:p>
        </p:txBody>
      </p:sp>
      <p:sp>
        <p:nvSpPr>
          <p:cNvPr id="7" name="Rectangle 4">
            <a:extLst>
              <a:ext uri="{FF2B5EF4-FFF2-40B4-BE49-F238E27FC236}">
                <a16:creationId xmlns:a16="http://schemas.microsoft.com/office/drawing/2014/main" id="{391A8294-A944-46E3-85D9-5D2D7A1CEBBA}"/>
              </a:ext>
            </a:extLst>
          </p:cNvPr>
          <p:cNvSpPr>
            <a:spLocks noChangeArrowheads="1"/>
          </p:cNvSpPr>
          <p:nvPr/>
        </p:nvSpPr>
        <p:spPr bwMode="auto">
          <a:xfrm>
            <a:off x="838200" y="16716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B984710E-441D-470E-B723-D450BB2209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01315" y="2440781"/>
            <a:ext cx="4433570" cy="2711450"/>
          </a:xfrm>
          <a:prstGeom prst="rect">
            <a:avLst/>
          </a:prstGeom>
          <a:noFill/>
          <a:ln>
            <a:noFill/>
          </a:ln>
        </p:spPr>
      </p:pic>
    </p:spTree>
    <p:extLst>
      <p:ext uri="{BB962C8B-B14F-4D97-AF65-F5344CB8AC3E}">
        <p14:creationId xmlns:p14="http://schemas.microsoft.com/office/powerpoint/2010/main" val="4089976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DD26-1411-45C9-8137-64AA8B905153}"/>
              </a:ext>
            </a:extLst>
          </p:cNvPr>
          <p:cNvSpPr>
            <a:spLocks noGrp="1"/>
          </p:cNvSpPr>
          <p:nvPr>
            <p:ph type="title"/>
          </p:nvPr>
        </p:nvSpPr>
        <p:spPr/>
        <p:txBody>
          <a:bodyPr/>
          <a:lstStyle/>
          <a:p>
            <a:r>
              <a:rPr lang="en-US" b="0" i="0" dirty="0">
                <a:solidFill>
                  <a:srgbClr val="333333"/>
                </a:solidFill>
                <a:effectLst/>
                <a:latin typeface="Roboto"/>
              </a:rPr>
              <a:t>Summary and conclusion</a:t>
            </a:r>
            <a:endParaRPr lang="en-US" dirty="0"/>
          </a:p>
        </p:txBody>
      </p:sp>
      <p:sp>
        <p:nvSpPr>
          <p:cNvPr id="3" name="Content Placeholder 2">
            <a:extLst>
              <a:ext uri="{FF2B5EF4-FFF2-40B4-BE49-F238E27FC236}">
                <a16:creationId xmlns:a16="http://schemas.microsoft.com/office/drawing/2014/main" id="{FFE2B15A-000D-4EF0-80E9-80F5957F0FEE}"/>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Both EDA and machine learning showed that square footages of living area, number of bathrooms and latitudes are important features in predicting house prices and they have positive correlation with house prices. Some important features, but not linearly related to house prices, are sold months and year built.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r>
              <a:rPr lang="en-US" sz="1800" dirty="0">
                <a:effectLst/>
                <a:latin typeface="Calibri" panose="020F0502020204030204" pitchFamily="34" charset="0"/>
                <a:ea typeface="Calibri" panose="020F0502020204030204" pitchFamily="34" charset="0"/>
                <a:cs typeface="Calibri" panose="020F0502020204030204" pitchFamily="34" charset="0"/>
              </a:rPr>
              <a:t>I have found the best house prediction models is the </a:t>
            </a:r>
            <a:r>
              <a:rPr lang="en-US" sz="1800" dirty="0" err="1">
                <a:effectLst/>
                <a:latin typeface="Calibri" panose="020F0502020204030204" pitchFamily="34" charset="0"/>
                <a:ea typeface="Calibri" panose="020F0502020204030204" pitchFamily="34" charset="0"/>
                <a:cs typeface="Calibri" panose="020F0502020204030204" pitchFamily="34" charset="0"/>
              </a:rPr>
              <a:t>LightGBM</a:t>
            </a:r>
            <a:r>
              <a:rPr lang="en-US" sz="1800" dirty="0">
                <a:effectLst/>
                <a:latin typeface="Calibri" panose="020F0502020204030204" pitchFamily="34" charset="0"/>
                <a:ea typeface="Calibri" panose="020F0502020204030204" pitchFamily="34" charset="0"/>
                <a:cs typeface="Calibri" panose="020F0502020204030204" pitchFamily="34" charset="0"/>
              </a:rPr>
              <a:t> models which showed high speed and best performance in RMSE. If one model should be selected I would recommend to use the </a:t>
            </a:r>
            <a:r>
              <a:rPr lang="en-US" sz="1800" dirty="0" err="1">
                <a:effectLst/>
                <a:latin typeface="Calibri" panose="020F0502020204030204" pitchFamily="34" charset="0"/>
                <a:ea typeface="Calibri" panose="020F0502020204030204" pitchFamily="34" charset="0"/>
                <a:cs typeface="Calibri" panose="020F0502020204030204" pitchFamily="34" charset="0"/>
              </a:rPr>
              <a:t>LightGBM</a:t>
            </a:r>
            <a:r>
              <a:rPr lang="en-US" sz="1800" dirty="0">
                <a:effectLst/>
                <a:latin typeface="Calibri" panose="020F0502020204030204" pitchFamily="34" charset="0"/>
                <a:ea typeface="Calibri" panose="020F0502020204030204" pitchFamily="34" charset="0"/>
                <a:cs typeface="Calibri" panose="020F0502020204030204" pitchFamily="34" charset="0"/>
              </a:rPr>
              <a:t> model since it is faster and it makes fewer outliers.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86435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2340-E3BD-46BF-A749-E0B6967BC64E}"/>
              </a:ext>
            </a:extLst>
          </p:cNvPr>
          <p:cNvSpPr>
            <a:spLocks noGrp="1"/>
          </p:cNvSpPr>
          <p:nvPr>
            <p:ph type="title"/>
          </p:nvPr>
        </p:nvSpPr>
        <p:spPr/>
        <p:txBody>
          <a:bodyPr/>
          <a:lstStyle/>
          <a:p>
            <a:r>
              <a:rPr lang="en-US" b="0" i="0" dirty="0">
                <a:solidFill>
                  <a:srgbClr val="333333"/>
                </a:solidFill>
                <a:effectLst/>
                <a:latin typeface="Roboto"/>
              </a:rPr>
              <a:t>Problem identification</a:t>
            </a:r>
            <a:endParaRPr lang="en-US" dirty="0"/>
          </a:p>
        </p:txBody>
      </p:sp>
      <p:sp>
        <p:nvSpPr>
          <p:cNvPr id="3" name="Content Placeholder 2">
            <a:extLst>
              <a:ext uri="{FF2B5EF4-FFF2-40B4-BE49-F238E27FC236}">
                <a16:creationId xmlns:a16="http://schemas.microsoft.com/office/drawing/2014/main" id="{C727B603-D9FD-4D6A-8892-D2F1387293D6}"/>
              </a:ext>
            </a:extLst>
          </p:cNvPr>
          <p:cNvSpPr>
            <a:spLocks noGrp="1"/>
          </p:cNvSpPr>
          <p:nvPr>
            <p:ph idx="1"/>
          </p:nvPr>
        </p:nvSpPr>
        <p:spPr/>
        <p:txBody>
          <a:bodyPr/>
          <a:lstStyle/>
          <a:p>
            <a:pPr marL="0" marR="0">
              <a:lnSpc>
                <a:spcPct val="106000"/>
              </a:lnSpc>
              <a:spcBef>
                <a:spcPts val="0"/>
              </a:spcBef>
              <a:spcAft>
                <a:spcPts val="0"/>
              </a:spcAft>
            </a:pPr>
            <a:r>
              <a:rPr lang="en-US"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 local real estate company in US, asked to build a house price prediction model. The company wants to utilize the model to provide their house price estimations to their customers, house sellers and buyers. The goal of this project is collecting data with house prices and finding the best model that can predict house sale prices with the least amount of errors.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2820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0D22-FC0D-4BF7-B40B-357E64910861}"/>
              </a:ext>
            </a:extLst>
          </p:cNvPr>
          <p:cNvSpPr>
            <a:spLocks noGrp="1"/>
          </p:cNvSpPr>
          <p:nvPr>
            <p:ph type="title"/>
          </p:nvPr>
        </p:nvSpPr>
        <p:spPr/>
        <p:txBody>
          <a:bodyPr/>
          <a:lstStyle/>
          <a:p>
            <a:r>
              <a:rPr lang="en-US" b="0" i="0" dirty="0">
                <a:solidFill>
                  <a:srgbClr val="333333"/>
                </a:solidFill>
                <a:effectLst/>
                <a:latin typeface="Roboto"/>
              </a:rPr>
              <a:t>Recommendation and key findings</a:t>
            </a:r>
            <a:endParaRPr lang="en-US" dirty="0"/>
          </a:p>
        </p:txBody>
      </p:sp>
      <p:sp>
        <p:nvSpPr>
          <p:cNvPr id="3" name="Content Placeholder 2">
            <a:extLst>
              <a:ext uri="{FF2B5EF4-FFF2-40B4-BE49-F238E27FC236}">
                <a16:creationId xmlns:a16="http://schemas.microsoft.com/office/drawing/2014/main" id="{2402F60B-E7D0-4C64-974C-3CAACBD01BD5}"/>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6FDEFF43-0ED0-4DBB-ACD2-9300B5FF23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00300" y="1688624"/>
            <a:ext cx="5943600" cy="4625340"/>
          </a:xfrm>
          <a:prstGeom prst="rect">
            <a:avLst/>
          </a:prstGeom>
          <a:noFill/>
          <a:ln>
            <a:noFill/>
          </a:ln>
        </p:spPr>
      </p:pic>
    </p:spTree>
    <p:extLst>
      <p:ext uri="{BB962C8B-B14F-4D97-AF65-F5344CB8AC3E}">
        <p14:creationId xmlns:p14="http://schemas.microsoft.com/office/powerpoint/2010/main" val="213932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65DA-5B72-4831-B00E-78D6CC53BEE9}"/>
              </a:ext>
            </a:extLst>
          </p:cNvPr>
          <p:cNvSpPr>
            <a:spLocks noGrp="1"/>
          </p:cNvSpPr>
          <p:nvPr>
            <p:ph type="title"/>
          </p:nvPr>
        </p:nvSpPr>
        <p:spPr/>
        <p:txBody>
          <a:bodyPr/>
          <a:lstStyle/>
          <a:p>
            <a:r>
              <a:rPr lang="en-US" b="0" i="0" dirty="0">
                <a:solidFill>
                  <a:srgbClr val="333333"/>
                </a:solidFill>
                <a:effectLst/>
                <a:latin typeface="Roboto"/>
              </a:rPr>
              <a:t>Recommendation and key findings</a:t>
            </a:r>
            <a:endParaRPr lang="en-US" dirty="0"/>
          </a:p>
        </p:txBody>
      </p:sp>
      <p:pic>
        <p:nvPicPr>
          <p:cNvPr id="7" name="Content Placeholder 6">
            <a:extLst>
              <a:ext uri="{FF2B5EF4-FFF2-40B4-BE49-F238E27FC236}">
                <a16:creationId xmlns:a16="http://schemas.microsoft.com/office/drawing/2014/main" id="{60417B43-0A2E-417C-99B9-7667670814E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7380" y="1825625"/>
            <a:ext cx="4997239" cy="4351338"/>
          </a:xfrm>
          <a:prstGeom prst="rect">
            <a:avLst/>
          </a:prstGeom>
          <a:noFill/>
          <a:ln>
            <a:noFill/>
          </a:ln>
        </p:spPr>
      </p:pic>
    </p:spTree>
    <p:extLst>
      <p:ext uri="{BB962C8B-B14F-4D97-AF65-F5344CB8AC3E}">
        <p14:creationId xmlns:p14="http://schemas.microsoft.com/office/powerpoint/2010/main" val="168644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65DA-5B72-4831-B00E-78D6CC53BEE9}"/>
              </a:ext>
            </a:extLst>
          </p:cNvPr>
          <p:cNvSpPr>
            <a:spLocks noGrp="1"/>
          </p:cNvSpPr>
          <p:nvPr>
            <p:ph type="title"/>
          </p:nvPr>
        </p:nvSpPr>
        <p:spPr/>
        <p:txBody>
          <a:bodyPr/>
          <a:lstStyle/>
          <a:p>
            <a:r>
              <a:rPr lang="en-US" b="0" i="0" dirty="0">
                <a:solidFill>
                  <a:srgbClr val="333333"/>
                </a:solidFill>
                <a:effectLst/>
                <a:latin typeface="Roboto"/>
              </a:rPr>
              <a:t>Recommendation and key findings</a:t>
            </a:r>
            <a:endParaRPr lang="en-US" dirty="0"/>
          </a:p>
        </p:txBody>
      </p:sp>
      <p:sp>
        <p:nvSpPr>
          <p:cNvPr id="4" name="Content Placeholder 3">
            <a:extLst>
              <a:ext uri="{FF2B5EF4-FFF2-40B4-BE49-F238E27FC236}">
                <a16:creationId xmlns:a16="http://schemas.microsoft.com/office/drawing/2014/main" id="{9101B78C-8627-45DD-8205-095ECF416080}"/>
              </a:ext>
            </a:extLst>
          </p:cNvPr>
          <p:cNvSpPr>
            <a:spLocks noGrp="1"/>
          </p:cNvSpPr>
          <p:nvPr>
            <p:ph idx="1"/>
          </p:nvPr>
        </p:nvSpPr>
        <p:spPr/>
        <p:txBody>
          <a:bodyPr/>
          <a:lstStyle/>
          <a:p>
            <a:r>
              <a:rPr lang="en-US" sz="1800" b="1"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rPr>
              <a:t>Correlation between independent variables</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00E1C34D-57B9-46D7-B2E8-18BD7B606E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31017" y="2759075"/>
            <a:ext cx="3529965" cy="1339850"/>
          </a:xfrm>
          <a:prstGeom prst="rect">
            <a:avLst/>
          </a:prstGeom>
          <a:noFill/>
          <a:ln>
            <a:noFill/>
          </a:ln>
        </p:spPr>
      </p:pic>
    </p:spTree>
    <p:extLst>
      <p:ext uri="{BB962C8B-B14F-4D97-AF65-F5344CB8AC3E}">
        <p14:creationId xmlns:p14="http://schemas.microsoft.com/office/powerpoint/2010/main" val="1125601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65DA-5B72-4831-B00E-78D6CC53BEE9}"/>
              </a:ext>
            </a:extLst>
          </p:cNvPr>
          <p:cNvSpPr>
            <a:spLocks noGrp="1"/>
          </p:cNvSpPr>
          <p:nvPr>
            <p:ph type="title"/>
          </p:nvPr>
        </p:nvSpPr>
        <p:spPr/>
        <p:txBody>
          <a:bodyPr/>
          <a:lstStyle/>
          <a:p>
            <a:r>
              <a:rPr lang="en-US" b="0" i="0" dirty="0">
                <a:solidFill>
                  <a:srgbClr val="333333"/>
                </a:solidFill>
                <a:effectLst/>
                <a:latin typeface="Roboto"/>
              </a:rPr>
              <a:t>Recommendation and key findings</a:t>
            </a:r>
            <a:endParaRPr lang="en-US" dirty="0"/>
          </a:p>
        </p:txBody>
      </p:sp>
      <p:sp>
        <p:nvSpPr>
          <p:cNvPr id="4" name="Content Placeholder 3">
            <a:extLst>
              <a:ext uri="{FF2B5EF4-FFF2-40B4-BE49-F238E27FC236}">
                <a16:creationId xmlns:a16="http://schemas.microsoft.com/office/drawing/2014/main" id="{A704FEFC-4724-4224-A746-DD219097501C}"/>
              </a:ext>
            </a:extLst>
          </p:cNvPr>
          <p:cNvSpPr>
            <a:spLocks noGrp="1"/>
          </p:cNvSpPr>
          <p:nvPr>
            <p:ph idx="1"/>
          </p:nvPr>
        </p:nvSpPr>
        <p:spPr/>
        <p:txBody>
          <a:bodyPr/>
          <a:lstStyle/>
          <a:p>
            <a:r>
              <a:rPr lang="en-US" sz="1800" b="1"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Correlations to price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979113EC-285C-4B2F-A939-DB4B7376E79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65282" y="1690688"/>
            <a:ext cx="2413635" cy="3285490"/>
          </a:xfrm>
          <a:prstGeom prst="rect">
            <a:avLst/>
          </a:prstGeom>
          <a:noFill/>
          <a:ln>
            <a:noFill/>
          </a:ln>
        </p:spPr>
      </p:pic>
    </p:spTree>
    <p:extLst>
      <p:ext uri="{BB962C8B-B14F-4D97-AF65-F5344CB8AC3E}">
        <p14:creationId xmlns:p14="http://schemas.microsoft.com/office/powerpoint/2010/main" val="4018208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65DA-5B72-4831-B00E-78D6CC53BEE9}"/>
              </a:ext>
            </a:extLst>
          </p:cNvPr>
          <p:cNvSpPr>
            <a:spLocks noGrp="1"/>
          </p:cNvSpPr>
          <p:nvPr>
            <p:ph type="title"/>
          </p:nvPr>
        </p:nvSpPr>
        <p:spPr/>
        <p:txBody>
          <a:bodyPr/>
          <a:lstStyle/>
          <a:p>
            <a:r>
              <a:rPr lang="en-US" b="0" i="0" dirty="0">
                <a:solidFill>
                  <a:srgbClr val="333333"/>
                </a:solidFill>
                <a:effectLst/>
                <a:latin typeface="Roboto"/>
              </a:rPr>
              <a:t>Recommendation and key findings</a:t>
            </a:r>
            <a:endParaRPr lang="en-US" dirty="0"/>
          </a:p>
        </p:txBody>
      </p:sp>
      <p:sp>
        <p:nvSpPr>
          <p:cNvPr id="4" name="Content Placeholder 3">
            <a:extLst>
              <a:ext uri="{FF2B5EF4-FFF2-40B4-BE49-F238E27FC236}">
                <a16:creationId xmlns:a16="http://schemas.microsoft.com/office/drawing/2014/main" id="{A704FEFC-4724-4224-A746-DD219097501C}"/>
              </a:ext>
            </a:extLst>
          </p:cNvPr>
          <p:cNvSpPr>
            <a:spLocks noGrp="1"/>
          </p:cNvSpPr>
          <p:nvPr>
            <p:ph idx="1"/>
          </p:nvPr>
        </p:nvSpPr>
        <p:spPr/>
        <p:txBody>
          <a:bodyPr/>
          <a:lstStyle/>
          <a:p>
            <a:pPr marL="0" marR="0">
              <a:lnSpc>
                <a:spcPct val="106000"/>
              </a:lnSpc>
              <a:spcBef>
                <a:spcPts val="200"/>
              </a:spcBef>
              <a:spcAft>
                <a:spcPts val="0"/>
              </a:spcAft>
            </a:pPr>
            <a:r>
              <a:rPr lang="en-US" sz="1800" b="1"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rPr>
              <a:t>Relationship between house price and categorical independent variables</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F14B5E6B-4F81-4FC6-B40F-642AB043866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02417" y="2286317"/>
            <a:ext cx="3987165" cy="2615565"/>
          </a:xfrm>
          <a:prstGeom prst="rect">
            <a:avLst/>
          </a:prstGeom>
          <a:noFill/>
          <a:ln>
            <a:noFill/>
          </a:ln>
        </p:spPr>
      </p:pic>
    </p:spTree>
    <p:extLst>
      <p:ext uri="{BB962C8B-B14F-4D97-AF65-F5344CB8AC3E}">
        <p14:creationId xmlns:p14="http://schemas.microsoft.com/office/powerpoint/2010/main" val="322562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2AD9-27F9-43C4-A173-FE985A1CE998}"/>
              </a:ext>
            </a:extLst>
          </p:cNvPr>
          <p:cNvSpPr>
            <a:spLocks noGrp="1"/>
          </p:cNvSpPr>
          <p:nvPr>
            <p:ph type="title"/>
          </p:nvPr>
        </p:nvSpPr>
        <p:spPr/>
        <p:txBody>
          <a:bodyPr/>
          <a:lstStyle/>
          <a:p>
            <a:r>
              <a:rPr lang="en-US" b="0" i="0" dirty="0">
                <a:solidFill>
                  <a:srgbClr val="333333"/>
                </a:solidFill>
                <a:effectLst/>
                <a:latin typeface="Roboto"/>
              </a:rPr>
              <a:t>Modeling results and analysis</a:t>
            </a:r>
            <a:endParaRPr lang="en-US" dirty="0"/>
          </a:p>
        </p:txBody>
      </p:sp>
      <p:sp>
        <p:nvSpPr>
          <p:cNvPr id="5" name="Content Placeholder 2">
            <a:extLst>
              <a:ext uri="{FF2B5EF4-FFF2-40B4-BE49-F238E27FC236}">
                <a16:creationId xmlns:a16="http://schemas.microsoft.com/office/drawing/2014/main" id="{6B6AA551-6C6E-4D70-A4CB-5D030988118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pic>
        <p:nvPicPr>
          <p:cNvPr id="7" name="Picture 6">
            <a:extLst>
              <a:ext uri="{FF2B5EF4-FFF2-40B4-BE49-F238E27FC236}">
                <a16:creationId xmlns:a16="http://schemas.microsoft.com/office/drawing/2014/main" id="{03326514-9C2F-4DCF-A893-7EB167AF75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68500"/>
            <a:ext cx="7740650" cy="2093277"/>
          </a:xfrm>
          <a:prstGeom prst="rect">
            <a:avLst/>
          </a:prstGeom>
          <a:noFill/>
          <a:ln>
            <a:noFill/>
          </a:ln>
        </p:spPr>
      </p:pic>
    </p:spTree>
    <p:extLst>
      <p:ext uri="{BB962C8B-B14F-4D97-AF65-F5344CB8AC3E}">
        <p14:creationId xmlns:p14="http://schemas.microsoft.com/office/powerpoint/2010/main" val="357485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2AD9-27F9-43C4-A173-FE985A1CE998}"/>
              </a:ext>
            </a:extLst>
          </p:cNvPr>
          <p:cNvSpPr>
            <a:spLocks noGrp="1"/>
          </p:cNvSpPr>
          <p:nvPr>
            <p:ph type="title"/>
          </p:nvPr>
        </p:nvSpPr>
        <p:spPr/>
        <p:txBody>
          <a:bodyPr/>
          <a:lstStyle/>
          <a:p>
            <a:r>
              <a:rPr lang="en-US" b="0" i="0" dirty="0">
                <a:solidFill>
                  <a:srgbClr val="333333"/>
                </a:solidFill>
                <a:effectLst/>
                <a:latin typeface="Roboto"/>
              </a:rPr>
              <a:t>Modeling results and analysis</a:t>
            </a:r>
            <a:endParaRPr lang="en-US" dirty="0"/>
          </a:p>
        </p:txBody>
      </p:sp>
      <p:sp>
        <p:nvSpPr>
          <p:cNvPr id="5" name="Content Placeholder 2">
            <a:extLst>
              <a:ext uri="{FF2B5EF4-FFF2-40B4-BE49-F238E27FC236}">
                <a16:creationId xmlns:a16="http://schemas.microsoft.com/office/drawing/2014/main" id="{6B6AA551-6C6E-4D70-A4CB-5D030988118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pic>
        <p:nvPicPr>
          <p:cNvPr id="6" name="Picture 5">
            <a:extLst>
              <a:ext uri="{FF2B5EF4-FFF2-40B4-BE49-F238E27FC236}">
                <a16:creationId xmlns:a16="http://schemas.microsoft.com/office/drawing/2014/main" id="{E444A281-50F2-4472-8563-A248682BEF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63700" y="1917700"/>
            <a:ext cx="6428740" cy="3670300"/>
          </a:xfrm>
          <a:prstGeom prst="rect">
            <a:avLst/>
          </a:prstGeom>
          <a:noFill/>
          <a:ln>
            <a:noFill/>
          </a:ln>
        </p:spPr>
      </p:pic>
    </p:spTree>
    <p:extLst>
      <p:ext uri="{BB962C8B-B14F-4D97-AF65-F5344CB8AC3E}">
        <p14:creationId xmlns:p14="http://schemas.microsoft.com/office/powerpoint/2010/main" val="2318251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241</Words>
  <Application>Microsoft Office PowerPoint</Application>
  <PresentationFormat>Widescreen</PresentationFormat>
  <Paragraphs>27</Paragraphs>
  <Slides>13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Calibri</vt:lpstr>
      <vt:lpstr>Calibri Light</vt:lpstr>
      <vt:lpstr>Roboto</vt:lpstr>
      <vt:lpstr>Office Theme</vt:lpstr>
      <vt:lpstr>Paintbrush Picture</vt:lpstr>
      <vt:lpstr>US Housing Price Prediction </vt:lpstr>
      <vt:lpstr>Problem identification</vt:lpstr>
      <vt:lpstr>Recommendation and key findings</vt:lpstr>
      <vt:lpstr>Recommendation and key findings</vt:lpstr>
      <vt:lpstr>Recommendation and key findings</vt:lpstr>
      <vt:lpstr>Recommendation and key findings</vt:lpstr>
      <vt:lpstr>Recommendation and key findings</vt:lpstr>
      <vt:lpstr>Modeling results and analysis</vt:lpstr>
      <vt:lpstr>Modeling results and analysis</vt:lpstr>
      <vt:lpstr>Modeling results and analysis</vt:lpstr>
      <vt:lpstr>Modeling results and analysis</vt:lpstr>
      <vt:lpstr>Modeling results and analysis</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price prediction</dc:title>
  <dc:creator>Phuc Nguyen</dc:creator>
  <cp:lastModifiedBy>Phuc Nguyen</cp:lastModifiedBy>
  <cp:revision>15</cp:revision>
  <dcterms:created xsi:type="dcterms:W3CDTF">2020-11-04T22:58:16Z</dcterms:created>
  <dcterms:modified xsi:type="dcterms:W3CDTF">2021-01-27T03:45:21Z</dcterms:modified>
</cp:coreProperties>
</file>