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18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75E35D9-0110-424B-AFC9-297C0B5AA4A6}" type="datetimeFigureOut">
              <a:rPr lang="en-US" smtClean="0"/>
              <a:t>12/28/2016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EC1BDD-6E9E-4707-B1ED-2F65DF7EF51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5E35D9-0110-424B-AFC9-297C0B5AA4A6}" type="datetimeFigureOut">
              <a:rPr lang="en-US" smtClean="0"/>
              <a:t>12/28/2016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EC1BDD-6E9E-4707-B1ED-2F65DF7EF5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5E35D9-0110-424B-AFC9-297C0B5AA4A6}" type="datetimeFigureOut">
              <a:rPr lang="en-US" smtClean="0"/>
              <a:t>12/28/2016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EC1BDD-6E9E-4707-B1ED-2F65DF7EF51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5E35D9-0110-424B-AFC9-297C0B5AA4A6}" type="datetimeFigureOut">
              <a:rPr lang="en-US" smtClean="0"/>
              <a:t>12/28/2016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EC1BDD-6E9E-4707-B1ED-2F65DF7EF51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5E35D9-0110-424B-AFC9-297C0B5AA4A6}" type="datetimeFigureOut">
              <a:rPr lang="en-US" smtClean="0"/>
              <a:t>12/28/2016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EC1BDD-6E9E-4707-B1ED-2F65DF7EF51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75E35D9-0110-424B-AFC9-297C0B5AA4A6}" type="datetimeFigureOut">
              <a:rPr lang="en-US" smtClean="0"/>
              <a:t>12/28/2016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EC1BDD-6E9E-4707-B1ED-2F65DF7EF51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75E35D9-0110-424B-AFC9-297C0B5AA4A6}" type="datetimeFigureOut">
              <a:rPr lang="en-US" smtClean="0"/>
              <a:t>12/28/2016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EC1BDD-6E9E-4707-B1ED-2F65DF7EF51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75E35D9-0110-424B-AFC9-297C0B5AA4A6}" type="datetimeFigureOut">
              <a:rPr lang="en-US" smtClean="0"/>
              <a:t>12/28/2016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EC1BDD-6E9E-4707-B1ED-2F65DF7EF51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5E35D9-0110-424B-AFC9-297C0B5AA4A6}" type="datetimeFigureOut">
              <a:rPr lang="en-US" smtClean="0"/>
              <a:t>12/28/2016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EC1BDD-6E9E-4707-B1ED-2F65DF7EF51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5E35D9-0110-424B-AFC9-297C0B5AA4A6}" type="datetimeFigureOut">
              <a:rPr lang="en-US" smtClean="0"/>
              <a:t>12/28/2016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EC1BDD-6E9E-4707-B1ED-2F65DF7EF51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5E35D9-0110-424B-AFC9-297C0B5AA4A6}" type="datetimeFigureOut">
              <a:rPr lang="en-US" smtClean="0"/>
              <a:t>12/28/2016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EC1BDD-6E9E-4707-B1ED-2F65DF7EF51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5E35D9-0110-424B-AFC9-297C0B5AA4A6}" type="datetimeFigureOut">
              <a:rPr lang="en-US" smtClean="0"/>
              <a:t>12/28/2016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EC1BDD-6E9E-4707-B1ED-2F65DF7EF51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blogs.msdn.microsoft.com/larryosterman/2004/04/28/what-are-these-threading-models-and-why-do-i-car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msdn.microsoft.com/en-us/library/system.threading.manualresetevent(v=vs.110).aspx"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msdn.microsoft.com/en-us/library/system.threading.thread(v=vs.110).aspx"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Thread in </a:t>
            </a:r>
            <a:r>
              <a:rPr lang="en-US" dirty="0" err="1" smtClean="0"/>
              <a:t>.Net</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code using Thread pool</a:t>
            </a:r>
            <a:endParaRPr lang="en-US" dirty="0"/>
          </a:p>
        </p:txBody>
      </p:sp>
      <p:sp>
        <p:nvSpPr>
          <p:cNvPr id="3" name="Content Placeholder 2"/>
          <p:cNvSpPr>
            <a:spLocks noGrp="1"/>
          </p:cNvSpPr>
          <p:nvPr>
            <p:ph idx="1"/>
          </p:nvPr>
        </p:nvSpPr>
        <p:spPr>
          <a:xfrm>
            <a:off x="457200" y="1295400"/>
            <a:ext cx="3505200" cy="5029200"/>
          </a:xfrm>
        </p:spPr>
        <p:txBody>
          <a:bodyPr>
            <a:noAutofit/>
          </a:bodyPr>
          <a:lstStyle/>
          <a:p>
            <a:pPr>
              <a:buNone/>
            </a:pPr>
            <a:r>
              <a:rPr lang="en-US" sz="900" dirty="0" smtClean="0"/>
              <a:t>using System;</a:t>
            </a:r>
          </a:p>
          <a:p>
            <a:pPr>
              <a:buNone/>
            </a:pPr>
            <a:r>
              <a:rPr lang="en-US" sz="900" dirty="0" smtClean="0"/>
              <a:t>using </a:t>
            </a:r>
            <a:r>
              <a:rPr lang="en-US" sz="900" dirty="0" err="1" smtClean="0"/>
              <a:t>System.Threading</a:t>
            </a:r>
            <a:r>
              <a:rPr lang="en-US" sz="900" dirty="0" smtClean="0"/>
              <a:t>;</a:t>
            </a:r>
          </a:p>
          <a:p>
            <a:pPr>
              <a:buNone/>
            </a:pPr>
            <a:endParaRPr lang="en-US" sz="900" dirty="0" smtClean="0"/>
          </a:p>
          <a:p>
            <a:pPr>
              <a:buNone/>
            </a:pPr>
            <a:r>
              <a:rPr lang="en-US" sz="900" dirty="0" smtClean="0"/>
              <a:t>namespace </a:t>
            </a:r>
            <a:r>
              <a:rPr lang="en-US" sz="900" dirty="0" err="1" smtClean="0"/>
              <a:t>ThreadPoolTest</a:t>
            </a:r>
            <a:endParaRPr lang="en-US" sz="900" dirty="0" smtClean="0"/>
          </a:p>
          <a:p>
            <a:pPr>
              <a:buNone/>
            </a:pPr>
            <a:r>
              <a:rPr lang="en-US" sz="900" dirty="0" smtClean="0"/>
              <a:t>{</a:t>
            </a:r>
          </a:p>
          <a:p>
            <a:pPr>
              <a:buNone/>
            </a:pPr>
            <a:r>
              <a:rPr lang="en-US" sz="900" dirty="0" smtClean="0"/>
              <a:t>   class </a:t>
            </a:r>
            <a:r>
              <a:rPr lang="en-US" sz="900" dirty="0" err="1" smtClean="0"/>
              <a:t>MainApp</a:t>
            </a:r>
            <a:endParaRPr lang="en-US" sz="900" dirty="0" smtClean="0"/>
          </a:p>
          <a:p>
            <a:pPr>
              <a:buNone/>
            </a:pPr>
            <a:r>
              <a:rPr lang="en-US" sz="900" dirty="0" smtClean="0"/>
              <a:t>   {</a:t>
            </a:r>
          </a:p>
          <a:p>
            <a:pPr>
              <a:buNone/>
            </a:pPr>
            <a:r>
              <a:rPr lang="en-US" sz="900" dirty="0" smtClean="0"/>
              <a:t>      static void Main()</a:t>
            </a:r>
          </a:p>
          <a:p>
            <a:pPr>
              <a:buNone/>
            </a:pPr>
            <a:r>
              <a:rPr lang="en-US" sz="900" dirty="0" smtClean="0"/>
              <a:t>      {</a:t>
            </a:r>
          </a:p>
          <a:p>
            <a:pPr>
              <a:buNone/>
            </a:pPr>
            <a:r>
              <a:rPr lang="en-US" sz="900" dirty="0" smtClean="0"/>
              <a:t>         </a:t>
            </a:r>
            <a:r>
              <a:rPr lang="en-US" sz="900" dirty="0" err="1" smtClean="0"/>
              <a:t>WaitCallback</a:t>
            </a:r>
            <a:r>
              <a:rPr lang="en-US" sz="900" dirty="0" smtClean="0"/>
              <a:t> </a:t>
            </a:r>
            <a:r>
              <a:rPr lang="en-US" sz="900" dirty="0" err="1" smtClean="0"/>
              <a:t>callBack</a:t>
            </a:r>
            <a:r>
              <a:rPr lang="en-US" sz="900" dirty="0" smtClean="0"/>
              <a:t>;</a:t>
            </a:r>
          </a:p>
          <a:p>
            <a:pPr>
              <a:buNone/>
            </a:pPr>
            <a:endParaRPr lang="en-US" sz="900" dirty="0" smtClean="0"/>
          </a:p>
          <a:p>
            <a:pPr>
              <a:buNone/>
            </a:pPr>
            <a:r>
              <a:rPr lang="en-US" sz="900" dirty="0" smtClean="0"/>
              <a:t>         </a:t>
            </a:r>
            <a:r>
              <a:rPr lang="en-US" sz="900" dirty="0" err="1" smtClean="0"/>
              <a:t>callBack</a:t>
            </a:r>
            <a:r>
              <a:rPr lang="en-US" sz="900" dirty="0" smtClean="0"/>
              <a:t> = new </a:t>
            </a:r>
            <a:r>
              <a:rPr lang="en-US" sz="900" dirty="0" err="1" smtClean="0"/>
              <a:t>WaitCallback</a:t>
            </a:r>
            <a:r>
              <a:rPr lang="en-US" sz="900" dirty="0" smtClean="0"/>
              <a:t>(</a:t>
            </a:r>
            <a:r>
              <a:rPr lang="en-US" sz="900" dirty="0" err="1" smtClean="0"/>
              <a:t>PooledFunc</a:t>
            </a:r>
            <a:r>
              <a:rPr lang="en-US" sz="900" dirty="0" smtClean="0"/>
              <a:t>);</a:t>
            </a:r>
          </a:p>
          <a:p>
            <a:pPr>
              <a:buNone/>
            </a:pPr>
            <a:r>
              <a:rPr lang="en-US" sz="900" dirty="0" smtClean="0"/>
              <a:t>         </a:t>
            </a:r>
            <a:r>
              <a:rPr lang="en-US" sz="900" dirty="0" err="1" smtClean="0"/>
              <a:t>ThreadPool.QueueUserWorkItem</a:t>
            </a:r>
            <a:r>
              <a:rPr lang="en-US" sz="900" dirty="0" smtClean="0"/>
              <a:t>(</a:t>
            </a:r>
            <a:r>
              <a:rPr lang="en-US" sz="900" dirty="0" err="1" smtClean="0"/>
              <a:t>callBack</a:t>
            </a:r>
            <a:r>
              <a:rPr lang="en-US" sz="900" dirty="0" smtClean="0"/>
              <a:t>,</a:t>
            </a:r>
          </a:p>
          <a:p>
            <a:pPr>
              <a:buNone/>
            </a:pPr>
            <a:r>
              <a:rPr lang="en-US" sz="900" dirty="0" smtClean="0"/>
              <a:t>            "Is there any screw left?");</a:t>
            </a:r>
          </a:p>
          <a:p>
            <a:pPr>
              <a:buNone/>
            </a:pPr>
            <a:r>
              <a:rPr lang="en-US" sz="900" dirty="0" smtClean="0"/>
              <a:t>         </a:t>
            </a:r>
            <a:r>
              <a:rPr lang="en-US" sz="900" dirty="0" err="1" smtClean="0"/>
              <a:t>ThreadPool.QueueUserWorkItem</a:t>
            </a:r>
            <a:r>
              <a:rPr lang="en-US" sz="900" dirty="0" smtClean="0"/>
              <a:t>(</a:t>
            </a:r>
            <a:r>
              <a:rPr lang="en-US" sz="900" dirty="0" err="1" smtClean="0"/>
              <a:t>callBack</a:t>
            </a:r>
            <a:r>
              <a:rPr lang="en-US" sz="900" dirty="0" smtClean="0"/>
              <a:t>,</a:t>
            </a:r>
          </a:p>
          <a:p>
            <a:pPr>
              <a:buNone/>
            </a:pPr>
            <a:r>
              <a:rPr lang="en-US" sz="900" dirty="0" smtClean="0"/>
              <a:t>            "How much is a 40W bulb?");</a:t>
            </a:r>
          </a:p>
          <a:p>
            <a:pPr>
              <a:buNone/>
            </a:pPr>
            <a:r>
              <a:rPr lang="en-US" sz="900" dirty="0" smtClean="0"/>
              <a:t>         </a:t>
            </a:r>
            <a:r>
              <a:rPr lang="en-US" sz="900" dirty="0" err="1" smtClean="0"/>
              <a:t>ThreadPool.QueueUserWorkItem</a:t>
            </a:r>
            <a:r>
              <a:rPr lang="en-US" sz="900" dirty="0" smtClean="0"/>
              <a:t>(</a:t>
            </a:r>
            <a:r>
              <a:rPr lang="en-US" sz="900" dirty="0" err="1" smtClean="0"/>
              <a:t>callBack</a:t>
            </a:r>
            <a:r>
              <a:rPr lang="en-US" sz="900" dirty="0" smtClean="0"/>
              <a:t>,</a:t>
            </a:r>
          </a:p>
          <a:p>
            <a:pPr>
              <a:buNone/>
            </a:pPr>
            <a:r>
              <a:rPr lang="en-US" sz="900" dirty="0" smtClean="0"/>
              <a:t>            "Decrease stock of monkey wrench");   </a:t>
            </a:r>
          </a:p>
          <a:p>
            <a:pPr>
              <a:buNone/>
            </a:pPr>
            <a:r>
              <a:rPr lang="en-US" sz="900" dirty="0" smtClean="0"/>
              <a:t>         </a:t>
            </a:r>
            <a:r>
              <a:rPr lang="en-US" sz="900" dirty="0" err="1" smtClean="0"/>
              <a:t>Console.ReadLine</a:t>
            </a:r>
            <a:r>
              <a:rPr lang="en-US" sz="900" dirty="0" smtClean="0"/>
              <a:t>();</a:t>
            </a:r>
          </a:p>
          <a:p>
            <a:pPr>
              <a:buNone/>
            </a:pPr>
            <a:r>
              <a:rPr lang="en-US" sz="900" dirty="0" smtClean="0"/>
              <a:t>      }</a:t>
            </a:r>
          </a:p>
          <a:p>
            <a:pPr>
              <a:buNone/>
            </a:pPr>
            <a:endParaRPr lang="en-US" sz="900" dirty="0" smtClean="0"/>
          </a:p>
          <a:p>
            <a:pPr>
              <a:buNone/>
            </a:pPr>
            <a:r>
              <a:rPr lang="en-US" sz="900" dirty="0" smtClean="0"/>
              <a:t>      static void </a:t>
            </a:r>
            <a:r>
              <a:rPr lang="en-US" sz="900" dirty="0" err="1" smtClean="0"/>
              <a:t>PooledFunc</a:t>
            </a:r>
            <a:r>
              <a:rPr lang="en-US" sz="900" dirty="0" smtClean="0"/>
              <a:t>(object state)</a:t>
            </a:r>
          </a:p>
          <a:p>
            <a:pPr>
              <a:buNone/>
            </a:pPr>
            <a:r>
              <a:rPr lang="en-US" sz="900" dirty="0" smtClean="0"/>
              <a:t>      {</a:t>
            </a:r>
          </a:p>
          <a:p>
            <a:pPr>
              <a:buNone/>
            </a:pPr>
            <a:r>
              <a:rPr lang="en-US" sz="900" dirty="0" smtClean="0"/>
              <a:t>         </a:t>
            </a:r>
            <a:r>
              <a:rPr lang="en-US" sz="900" dirty="0" err="1" smtClean="0"/>
              <a:t>Console.WriteLine</a:t>
            </a:r>
            <a:r>
              <a:rPr lang="en-US" sz="900" dirty="0" smtClean="0"/>
              <a:t>("Processing request '{0}'", (string)state);</a:t>
            </a:r>
          </a:p>
          <a:p>
            <a:pPr>
              <a:buNone/>
            </a:pPr>
            <a:r>
              <a:rPr lang="en-US" sz="900" dirty="0" smtClean="0"/>
              <a:t>         // Simulation of processing time</a:t>
            </a:r>
          </a:p>
          <a:p>
            <a:pPr>
              <a:buNone/>
            </a:pPr>
            <a:r>
              <a:rPr lang="en-US" sz="900" dirty="0" smtClean="0"/>
              <a:t>         </a:t>
            </a:r>
            <a:r>
              <a:rPr lang="en-US" sz="900" dirty="0" err="1" smtClean="0"/>
              <a:t>Thread.Sleep</a:t>
            </a:r>
            <a:r>
              <a:rPr lang="en-US" sz="900" dirty="0" smtClean="0"/>
              <a:t>(2000);</a:t>
            </a:r>
          </a:p>
          <a:p>
            <a:pPr>
              <a:buNone/>
            </a:pPr>
            <a:r>
              <a:rPr lang="en-US" sz="900" dirty="0" smtClean="0"/>
              <a:t>         </a:t>
            </a:r>
            <a:r>
              <a:rPr lang="en-US" sz="900" dirty="0" err="1" smtClean="0"/>
              <a:t>Console.WriteLine</a:t>
            </a:r>
            <a:r>
              <a:rPr lang="en-US" sz="900" dirty="0" smtClean="0"/>
              <a:t>("Request processed");</a:t>
            </a:r>
          </a:p>
          <a:p>
            <a:pPr>
              <a:buNone/>
            </a:pPr>
            <a:r>
              <a:rPr lang="en-US" sz="900" dirty="0" smtClean="0"/>
              <a:t>      }</a:t>
            </a:r>
          </a:p>
          <a:p>
            <a:pPr>
              <a:buNone/>
            </a:pPr>
            <a:r>
              <a:rPr lang="en-US" sz="900" dirty="0" smtClean="0"/>
              <a:t>   }</a:t>
            </a:r>
          </a:p>
          <a:p>
            <a:pPr>
              <a:buNone/>
            </a:pPr>
            <a:r>
              <a:rPr lang="en-US" sz="900" dirty="0" smtClean="0"/>
              <a:t>}</a:t>
            </a:r>
          </a:p>
          <a:p>
            <a:pPr>
              <a:buNone/>
            </a:pPr>
            <a:endParaRPr lang="en-US" sz="900" dirty="0"/>
          </a:p>
        </p:txBody>
      </p:sp>
      <p:sp>
        <p:nvSpPr>
          <p:cNvPr id="5" name="TextBox 4"/>
          <p:cNvSpPr txBox="1"/>
          <p:nvPr/>
        </p:nvSpPr>
        <p:spPr>
          <a:xfrm>
            <a:off x="4267200" y="1905000"/>
            <a:ext cx="4343400" cy="1384995"/>
          </a:xfrm>
          <a:prstGeom prst="rect">
            <a:avLst/>
          </a:prstGeom>
          <a:noFill/>
        </p:spPr>
        <p:txBody>
          <a:bodyPr wrap="square" rtlCol="0">
            <a:spAutoFit/>
          </a:bodyPr>
          <a:lstStyle/>
          <a:p>
            <a:r>
              <a:rPr lang="en-US" sz="1400" dirty="0" smtClean="0"/>
              <a:t>Processing request 'Is there any screw left?'</a:t>
            </a:r>
          </a:p>
          <a:p>
            <a:r>
              <a:rPr lang="en-US" sz="1400" dirty="0" smtClean="0"/>
              <a:t>Processing request 'How much is a 40W bulb?'</a:t>
            </a:r>
          </a:p>
          <a:p>
            <a:r>
              <a:rPr lang="en-US" sz="1400" dirty="0" smtClean="0"/>
              <a:t>Processing request 'Decrease stock of monkey wrench'</a:t>
            </a:r>
          </a:p>
          <a:p>
            <a:r>
              <a:rPr lang="en-US" sz="1400" dirty="0" smtClean="0"/>
              <a:t>Request processed</a:t>
            </a:r>
          </a:p>
          <a:p>
            <a:r>
              <a:rPr lang="en-US" sz="1400" dirty="0" smtClean="0"/>
              <a:t>Request processed</a:t>
            </a:r>
          </a:p>
          <a:p>
            <a:r>
              <a:rPr lang="en-US" sz="1400" dirty="0" smtClean="0"/>
              <a:t>Request processed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When Not to Use Thread Pool </a:t>
            </a:r>
            <a:r>
              <a:rPr lang="en-US" dirty="0" smtClean="0"/>
              <a:t>Threads</a:t>
            </a:r>
            <a:endParaRPr lang="en-US" dirty="0"/>
          </a:p>
        </p:txBody>
      </p:sp>
      <p:sp>
        <p:nvSpPr>
          <p:cNvPr id="3" name="Content Placeholder 2"/>
          <p:cNvSpPr>
            <a:spLocks noGrp="1"/>
          </p:cNvSpPr>
          <p:nvPr>
            <p:ph idx="1"/>
          </p:nvPr>
        </p:nvSpPr>
        <p:spPr/>
        <p:txBody>
          <a:bodyPr>
            <a:normAutofit fontScale="85000" lnSpcReduction="10000"/>
          </a:bodyPr>
          <a:lstStyle/>
          <a:p>
            <a:pPr lvl="0"/>
            <a:r>
              <a:rPr lang="en-US" dirty="0"/>
              <a:t>You require a foreground thread.</a:t>
            </a:r>
          </a:p>
          <a:p>
            <a:pPr lvl="0"/>
            <a:r>
              <a:rPr lang="en-US" dirty="0"/>
              <a:t>You require a thread to have a particular priority.</a:t>
            </a:r>
          </a:p>
          <a:p>
            <a:pPr lvl="0"/>
            <a:r>
              <a:rPr lang="en-US" dirty="0"/>
              <a:t>You have tasks that cause the thread to block for long periods of time. The thread pool has a maximum number of threads, so a large number of blocked thread pool threads might prevent tasks from starting.</a:t>
            </a:r>
          </a:p>
          <a:p>
            <a:pPr lvl="0"/>
            <a:r>
              <a:rPr lang="en-US" dirty="0"/>
              <a:t>You need to place threads into a single-threaded apartment. All </a:t>
            </a:r>
            <a:r>
              <a:rPr lang="en-US" dirty="0" err="1" smtClean="0"/>
              <a:t>Threadpool</a:t>
            </a:r>
            <a:r>
              <a:rPr lang="en-US" dirty="0"/>
              <a:t> threads are in the multithreaded apartment.</a:t>
            </a:r>
          </a:p>
          <a:p>
            <a:pPr lvl="0"/>
            <a:r>
              <a:rPr lang="en-US" dirty="0"/>
              <a:t>You need to have a stable identity associated with the thread, or to dedicate a thread to a task.</a:t>
            </a:r>
          </a:p>
          <a:p>
            <a:pPr>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Lock</a:t>
            </a:r>
            <a:endParaRPr lang="en-US" dirty="0"/>
          </a:p>
        </p:txBody>
      </p:sp>
      <p:pic>
        <p:nvPicPr>
          <p:cNvPr id="1029" name="Picture 5"/>
          <p:cNvPicPr>
            <a:picLocks noGrp="1" noChangeAspect="1" noChangeArrowheads="1"/>
          </p:cNvPicPr>
          <p:nvPr>
            <p:ph idx="1"/>
          </p:nvPr>
        </p:nvPicPr>
        <p:blipFill>
          <a:blip r:embed="rId2" cstate="print"/>
          <a:srcRect/>
          <a:stretch>
            <a:fillRect/>
          </a:stretch>
        </p:blipFill>
        <p:spPr bwMode="auto">
          <a:xfrm>
            <a:off x="152400" y="1295401"/>
            <a:ext cx="4038600" cy="3814106"/>
          </a:xfrm>
          <a:prstGeom prst="rect">
            <a:avLst/>
          </a:prstGeom>
          <a:noFill/>
          <a:ln w="9525">
            <a:noFill/>
            <a:miter lim="800000"/>
            <a:headEnd/>
            <a:tailEnd/>
          </a:ln>
          <a:effectLst/>
        </p:spPr>
      </p:pic>
      <p:pic>
        <p:nvPicPr>
          <p:cNvPr id="1030" name="Picture 6"/>
          <p:cNvPicPr>
            <a:picLocks noChangeAspect="1" noChangeArrowheads="1"/>
          </p:cNvPicPr>
          <p:nvPr/>
        </p:nvPicPr>
        <p:blipFill>
          <a:blip r:embed="rId3" cstate="print"/>
          <a:srcRect/>
          <a:stretch>
            <a:fillRect/>
          </a:stretch>
        </p:blipFill>
        <p:spPr bwMode="auto">
          <a:xfrm>
            <a:off x="4638675" y="1295400"/>
            <a:ext cx="4505325" cy="4264446"/>
          </a:xfrm>
          <a:prstGeom prst="rect">
            <a:avLst/>
          </a:prstGeom>
          <a:noFill/>
          <a:ln w="9525">
            <a:noFill/>
            <a:miter lim="800000"/>
            <a:headEnd/>
            <a:tailEnd/>
          </a:ln>
          <a:effectLst/>
        </p:spPr>
      </p:pic>
      <p:sp>
        <p:nvSpPr>
          <p:cNvPr id="13" name="Rectangle 12"/>
          <p:cNvSpPr/>
          <p:nvPr/>
        </p:nvSpPr>
        <p:spPr>
          <a:xfrm>
            <a:off x="4343400" y="1295400"/>
            <a:ext cx="152400" cy="480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Deadlock</a:t>
            </a:r>
            <a:endParaRPr lang="en-US" dirty="0"/>
          </a:p>
        </p:txBody>
      </p:sp>
      <p:pic>
        <p:nvPicPr>
          <p:cNvPr id="4" name="Content Placeholder 3" descr="clip_image002_2.jpg"/>
          <p:cNvPicPr>
            <a:picLocks noGrp="1" noChangeAspect="1"/>
          </p:cNvPicPr>
          <p:nvPr>
            <p:ph idx="1"/>
          </p:nvPr>
        </p:nvPicPr>
        <p:blipFill>
          <a:blip r:embed="rId2" cstate="print"/>
          <a:stretch>
            <a:fillRect/>
          </a:stretch>
        </p:blipFill>
        <p:spPr>
          <a:xfrm>
            <a:off x="1371600" y="1676400"/>
            <a:ext cx="6051728" cy="4029869"/>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Threading mode</a:t>
            </a:r>
            <a:endParaRPr lang="en-US" dirty="0"/>
          </a:p>
        </p:txBody>
      </p:sp>
      <p:sp>
        <p:nvSpPr>
          <p:cNvPr id="3" name="Content Placeholder 2"/>
          <p:cNvSpPr>
            <a:spLocks noGrp="1"/>
          </p:cNvSpPr>
          <p:nvPr>
            <p:ph idx="1"/>
          </p:nvPr>
        </p:nvSpPr>
        <p:spPr/>
        <p:txBody>
          <a:bodyPr>
            <a:normAutofit/>
          </a:bodyPr>
          <a:lstStyle/>
          <a:p>
            <a:r>
              <a:rPr lang="en-US" dirty="0" smtClean="0"/>
              <a:t>(STA) Single Threaded Apartment Model Threads</a:t>
            </a:r>
          </a:p>
          <a:p>
            <a:r>
              <a:rPr lang="en-US" dirty="0" smtClean="0"/>
              <a:t>(MTA) Multi Threaded Apartment Model Threads</a:t>
            </a:r>
          </a:p>
          <a:p>
            <a:endParaRPr lang="en-US" dirty="0" smtClean="0"/>
          </a:p>
          <a:p>
            <a:pPr>
              <a:buNone/>
            </a:pPr>
            <a:r>
              <a:rPr lang="en-US" sz="1200" dirty="0" smtClean="0"/>
              <a:t>Ref: </a:t>
            </a:r>
            <a:r>
              <a:rPr lang="en-US" sz="1200" dirty="0" smtClean="0">
                <a:hlinkClick r:id="rId2"/>
              </a:rPr>
              <a:t>https://blogs.msdn.microsoft.com/larryosterman/2004/04/28/what-are-these-threading-models-and-why-do-i-care/</a:t>
            </a:r>
            <a:endParaRPr lang="en-US" sz="1200" dirty="0" smtClean="0"/>
          </a:p>
          <a:p>
            <a:pPr>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73162"/>
          </a:xfrm>
        </p:spPr>
        <p:txBody>
          <a:bodyPr>
            <a:noAutofit/>
          </a:bodyPr>
          <a:lstStyle/>
          <a:p>
            <a:r>
              <a:rPr lang="en-US" sz="4000" dirty="0" smtClean="0"/>
              <a:t>(STA) Single Threaded Apartment Model Threads</a:t>
            </a:r>
            <a:endParaRPr lang="en-US" sz="4000" dirty="0"/>
          </a:p>
        </p:txBody>
      </p:sp>
      <p:sp>
        <p:nvSpPr>
          <p:cNvPr id="3" name="Content Placeholder 2"/>
          <p:cNvSpPr>
            <a:spLocks noGrp="1"/>
          </p:cNvSpPr>
          <p:nvPr>
            <p:ph idx="1"/>
          </p:nvPr>
        </p:nvSpPr>
        <p:spPr/>
        <p:txBody>
          <a:bodyPr>
            <a:normAutofit fontScale="70000" lnSpcReduction="20000"/>
          </a:bodyPr>
          <a:lstStyle/>
          <a:p>
            <a:r>
              <a:rPr lang="en-US" dirty="0"/>
              <a:t>When a thread indicates that it’s going to be in single threaded apartment, then the thread indicates to COM that it will host single threaded COM objects.  Part of the contract of being an STA is that the STA thread cannot block without running a windows message pump (at a minimum, if they block they must call </a:t>
            </a:r>
            <a:r>
              <a:rPr lang="en-US" dirty="0" err="1"/>
              <a:t>MsgWaitForSingleObject</a:t>
            </a:r>
            <a:r>
              <a:rPr lang="en-US" dirty="0"/>
              <a:t> – internally, COM uses windows messages to do inter-thread marshalling).</a:t>
            </a:r>
          </a:p>
          <a:p>
            <a:r>
              <a:rPr lang="en-US" dirty="0"/>
              <a:t>The reason for this requirement is that COM guarantees that objects will be executed on the thread in which they were created regardless of the thread in which they’re called (thus the objects don’t have to worry about multi-threading issues, since they can only ever be called from a single thread).  Eric mentions “rental threaded objects”, but I’m not aware of any explicit support in COM for this.</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(MTA) Multi Threaded Apartment Model Threads</a:t>
            </a:r>
            <a:endParaRPr lang="en-US" dirty="0"/>
          </a:p>
        </p:txBody>
      </p:sp>
      <p:sp>
        <p:nvSpPr>
          <p:cNvPr id="3" name="Content Placeholder 2"/>
          <p:cNvSpPr>
            <a:spLocks noGrp="1"/>
          </p:cNvSpPr>
          <p:nvPr>
            <p:ph idx="1"/>
          </p:nvPr>
        </p:nvSpPr>
        <p:spPr/>
        <p:txBody>
          <a:bodyPr>
            <a:normAutofit lnSpcReduction="10000"/>
          </a:bodyPr>
          <a:lstStyle/>
          <a:p>
            <a:r>
              <a:rPr lang="en-US" dirty="0"/>
              <a:t>Threads in the multi threaded apartment don’t have any restrictions – they can block using whatever mechanism they want.  If COM needs to execute a method on an object and no thread is blocked, then COM will simply spin up a new thread to execute the code (this is particularly important for out-of-proc server objects – COM will simply create new RPC threads to service the object as more clients call into the server).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914400"/>
          </a:xfrm>
        </p:spPr>
        <p:txBody>
          <a:bodyPr/>
          <a:lstStyle/>
          <a:p>
            <a:r>
              <a:rPr lang="en-US" dirty="0" smtClean="0"/>
              <a:t>Method Join()</a:t>
            </a:r>
            <a:endParaRPr lang="en-US" dirty="0"/>
          </a:p>
        </p:txBody>
      </p:sp>
      <p:sp>
        <p:nvSpPr>
          <p:cNvPr id="3" name="Content Placeholder 2"/>
          <p:cNvSpPr>
            <a:spLocks noGrp="1"/>
          </p:cNvSpPr>
          <p:nvPr>
            <p:ph idx="1"/>
          </p:nvPr>
        </p:nvSpPr>
        <p:spPr>
          <a:xfrm>
            <a:off x="457200" y="1066800"/>
            <a:ext cx="8229600" cy="761999"/>
          </a:xfrm>
        </p:spPr>
        <p:txBody>
          <a:bodyPr>
            <a:normAutofit/>
          </a:bodyPr>
          <a:lstStyle/>
          <a:p>
            <a:pPr>
              <a:buNone/>
            </a:pPr>
            <a:r>
              <a:rPr lang="en-US" sz="1800" dirty="0" smtClean="0"/>
              <a:t>Blocks the calling thread until the thread represented by this instance terminates, while continuing to perform standard COM and </a:t>
            </a:r>
            <a:r>
              <a:rPr lang="en-US" sz="1800" dirty="0" err="1" smtClean="0"/>
              <a:t>SendMessage</a:t>
            </a:r>
            <a:r>
              <a:rPr lang="en-US" sz="1800" dirty="0" smtClean="0"/>
              <a:t> pumping.</a:t>
            </a:r>
            <a:endParaRPr lang="en-US" sz="1800" dirty="0"/>
          </a:p>
        </p:txBody>
      </p:sp>
      <p:sp>
        <p:nvSpPr>
          <p:cNvPr id="4" name="TextBox 3"/>
          <p:cNvSpPr txBox="1"/>
          <p:nvPr/>
        </p:nvSpPr>
        <p:spPr>
          <a:xfrm>
            <a:off x="152400" y="1752600"/>
            <a:ext cx="4200189" cy="4862870"/>
          </a:xfrm>
          <a:prstGeom prst="rect">
            <a:avLst/>
          </a:prstGeom>
          <a:noFill/>
        </p:spPr>
        <p:txBody>
          <a:bodyPr wrap="none" rtlCol="0">
            <a:spAutoFit/>
          </a:bodyPr>
          <a:lstStyle/>
          <a:p>
            <a:r>
              <a:rPr lang="en-US" sz="1000" dirty="0" smtClean="0"/>
              <a:t>using System;</a:t>
            </a:r>
          </a:p>
          <a:p>
            <a:r>
              <a:rPr lang="en-US" sz="1000" dirty="0" smtClean="0"/>
              <a:t>using </a:t>
            </a:r>
            <a:r>
              <a:rPr lang="en-US" sz="1000" dirty="0" err="1" smtClean="0"/>
              <a:t>System.Threading</a:t>
            </a:r>
            <a:r>
              <a:rPr lang="en-US" sz="1000" dirty="0" smtClean="0"/>
              <a:t>;</a:t>
            </a:r>
          </a:p>
          <a:p>
            <a:endParaRPr lang="en-US" sz="1000" dirty="0" smtClean="0"/>
          </a:p>
          <a:p>
            <a:r>
              <a:rPr lang="en-US" sz="1000" dirty="0" smtClean="0"/>
              <a:t>public class Example</a:t>
            </a:r>
          </a:p>
          <a:p>
            <a:r>
              <a:rPr lang="en-US" sz="1000" dirty="0" smtClean="0"/>
              <a:t>{</a:t>
            </a:r>
          </a:p>
          <a:p>
            <a:r>
              <a:rPr lang="en-US" sz="1000" dirty="0" smtClean="0"/>
              <a:t>   static Thread thread1, thread2;</a:t>
            </a:r>
          </a:p>
          <a:p>
            <a:endParaRPr lang="en-US" sz="1000" dirty="0" smtClean="0"/>
          </a:p>
          <a:p>
            <a:r>
              <a:rPr lang="en-US" sz="1000" dirty="0" smtClean="0"/>
              <a:t>   public static void Main()</a:t>
            </a:r>
          </a:p>
          <a:p>
            <a:r>
              <a:rPr lang="en-US" sz="1000" dirty="0" smtClean="0"/>
              <a:t>   {</a:t>
            </a:r>
          </a:p>
          <a:p>
            <a:r>
              <a:rPr lang="en-US" sz="1000" dirty="0" smtClean="0"/>
              <a:t>      thread1 = new Thread(</a:t>
            </a:r>
            <a:r>
              <a:rPr lang="en-US" sz="1000" dirty="0" err="1" smtClean="0"/>
              <a:t>ThreadProc</a:t>
            </a:r>
            <a:r>
              <a:rPr lang="en-US" sz="1000" dirty="0" smtClean="0"/>
              <a:t>);</a:t>
            </a:r>
          </a:p>
          <a:p>
            <a:r>
              <a:rPr lang="en-US" sz="1000" dirty="0" smtClean="0"/>
              <a:t>      thread1.Name = "Thread1";</a:t>
            </a:r>
          </a:p>
          <a:p>
            <a:r>
              <a:rPr lang="en-US" sz="1000" dirty="0" smtClean="0"/>
              <a:t>      thread1.Start();</a:t>
            </a:r>
          </a:p>
          <a:p>
            <a:endParaRPr lang="en-US" sz="1000" dirty="0" smtClean="0"/>
          </a:p>
          <a:p>
            <a:r>
              <a:rPr lang="en-US" sz="1000" dirty="0" smtClean="0"/>
              <a:t>      thread2 = new Thread(</a:t>
            </a:r>
            <a:r>
              <a:rPr lang="en-US" sz="1000" dirty="0" err="1" smtClean="0"/>
              <a:t>ThreadProc</a:t>
            </a:r>
            <a:r>
              <a:rPr lang="en-US" sz="1000" dirty="0" smtClean="0"/>
              <a:t>);</a:t>
            </a:r>
          </a:p>
          <a:p>
            <a:r>
              <a:rPr lang="en-US" sz="1000" dirty="0" smtClean="0"/>
              <a:t>      thread2.Name = "Thread2";</a:t>
            </a:r>
          </a:p>
          <a:p>
            <a:r>
              <a:rPr lang="en-US" sz="1000" dirty="0" smtClean="0"/>
              <a:t>      thread2.Start();   </a:t>
            </a:r>
          </a:p>
          <a:p>
            <a:r>
              <a:rPr lang="en-US" sz="1000" dirty="0" smtClean="0"/>
              <a:t>   }</a:t>
            </a:r>
          </a:p>
          <a:p>
            <a:endParaRPr lang="en-US" sz="1000" dirty="0" smtClean="0"/>
          </a:p>
          <a:p>
            <a:r>
              <a:rPr lang="en-US" sz="1000" dirty="0" smtClean="0"/>
              <a:t>   private static void </a:t>
            </a:r>
            <a:r>
              <a:rPr lang="en-US" sz="1000" dirty="0" err="1" smtClean="0"/>
              <a:t>ThreadProc</a:t>
            </a:r>
            <a:r>
              <a:rPr lang="en-US" sz="1000" dirty="0" smtClean="0"/>
              <a:t>()</a:t>
            </a:r>
          </a:p>
          <a:p>
            <a:r>
              <a:rPr lang="en-US" sz="1000" dirty="0" smtClean="0"/>
              <a:t>   {</a:t>
            </a:r>
          </a:p>
          <a:p>
            <a:r>
              <a:rPr lang="en-US" sz="1000" dirty="0" smtClean="0"/>
              <a:t>      </a:t>
            </a:r>
            <a:r>
              <a:rPr lang="en-US" sz="1000" dirty="0" err="1" smtClean="0"/>
              <a:t>Console.WriteLine</a:t>
            </a:r>
            <a:r>
              <a:rPr lang="en-US" sz="1000" dirty="0" smtClean="0"/>
              <a:t>("\</a:t>
            </a:r>
            <a:r>
              <a:rPr lang="en-US" sz="1000" dirty="0" err="1" smtClean="0"/>
              <a:t>nCurrent</a:t>
            </a:r>
            <a:r>
              <a:rPr lang="en-US" sz="1000" dirty="0" smtClean="0"/>
              <a:t> thread: {0}", </a:t>
            </a:r>
            <a:r>
              <a:rPr lang="en-US" sz="1000" dirty="0" err="1" smtClean="0"/>
              <a:t>Thread.CurrentThread.Name</a:t>
            </a:r>
            <a:r>
              <a:rPr lang="en-US" sz="1000" dirty="0" smtClean="0"/>
              <a:t>);</a:t>
            </a:r>
          </a:p>
          <a:p>
            <a:r>
              <a:rPr lang="en-US" sz="1000" dirty="0" smtClean="0"/>
              <a:t>      if (</a:t>
            </a:r>
            <a:r>
              <a:rPr lang="en-US" sz="1000" dirty="0" err="1" smtClean="0"/>
              <a:t>Thread.CurrentThread.Name</a:t>
            </a:r>
            <a:r>
              <a:rPr lang="en-US" sz="1000" dirty="0" smtClean="0"/>
              <a:t> == "Thread1" &amp;&amp; </a:t>
            </a:r>
          </a:p>
          <a:p>
            <a:r>
              <a:rPr lang="en-US" sz="1000" dirty="0" smtClean="0"/>
              <a:t>          thread2.ThreadState != </a:t>
            </a:r>
            <a:r>
              <a:rPr lang="en-US" sz="1000" dirty="0" err="1" smtClean="0"/>
              <a:t>ThreadState.Unstarted</a:t>
            </a:r>
            <a:r>
              <a:rPr lang="en-US" sz="1000" dirty="0" smtClean="0"/>
              <a:t>)</a:t>
            </a:r>
          </a:p>
          <a:p>
            <a:r>
              <a:rPr lang="en-US" sz="1000" dirty="0" smtClean="0"/>
              <a:t>         thread2.Join();</a:t>
            </a:r>
          </a:p>
          <a:p>
            <a:endParaRPr lang="en-US" sz="1000" dirty="0" smtClean="0"/>
          </a:p>
          <a:p>
            <a:r>
              <a:rPr lang="en-US" sz="1000" dirty="0" smtClean="0"/>
              <a:t>      </a:t>
            </a:r>
            <a:r>
              <a:rPr lang="en-US" sz="1000" dirty="0" err="1" smtClean="0"/>
              <a:t>Thread.Sleep</a:t>
            </a:r>
            <a:r>
              <a:rPr lang="en-US" sz="1000" dirty="0" smtClean="0"/>
              <a:t>(4000);</a:t>
            </a:r>
          </a:p>
          <a:p>
            <a:r>
              <a:rPr lang="en-US" sz="1000" dirty="0" smtClean="0"/>
              <a:t>      </a:t>
            </a:r>
            <a:r>
              <a:rPr lang="en-US" sz="1000" dirty="0" err="1" smtClean="0"/>
              <a:t>Console.WriteLine</a:t>
            </a:r>
            <a:r>
              <a:rPr lang="en-US" sz="1000" dirty="0" smtClean="0"/>
              <a:t>("\</a:t>
            </a:r>
            <a:r>
              <a:rPr lang="en-US" sz="1000" dirty="0" err="1" smtClean="0"/>
              <a:t>nCurrent</a:t>
            </a:r>
            <a:r>
              <a:rPr lang="en-US" sz="1000" dirty="0" smtClean="0"/>
              <a:t> thread: {0}", </a:t>
            </a:r>
            <a:r>
              <a:rPr lang="en-US" sz="1000" dirty="0" err="1" smtClean="0"/>
              <a:t>Thread.CurrentThread.Name</a:t>
            </a:r>
            <a:r>
              <a:rPr lang="en-US" sz="1000" dirty="0" smtClean="0"/>
              <a:t>);</a:t>
            </a:r>
          </a:p>
          <a:p>
            <a:r>
              <a:rPr lang="en-US" sz="1000" dirty="0" smtClean="0"/>
              <a:t>      </a:t>
            </a:r>
            <a:r>
              <a:rPr lang="en-US" sz="1000" dirty="0" err="1" smtClean="0"/>
              <a:t>Console.WriteLine</a:t>
            </a:r>
            <a:r>
              <a:rPr lang="en-US" sz="1000" dirty="0" smtClean="0"/>
              <a:t>("Thread1: {0}", thread1.ThreadState);</a:t>
            </a:r>
          </a:p>
          <a:p>
            <a:r>
              <a:rPr lang="en-US" sz="1000" dirty="0" smtClean="0"/>
              <a:t>      </a:t>
            </a:r>
            <a:r>
              <a:rPr lang="en-US" sz="1000" dirty="0" err="1" smtClean="0"/>
              <a:t>Console.WriteLine</a:t>
            </a:r>
            <a:r>
              <a:rPr lang="en-US" sz="1000" dirty="0" smtClean="0"/>
              <a:t>("Thread2: {0}\n", thread2.ThreadState);</a:t>
            </a:r>
          </a:p>
          <a:p>
            <a:r>
              <a:rPr lang="en-US" sz="1000" dirty="0" smtClean="0"/>
              <a:t>   }</a:t>
            </a:r>
          </a:p>
          <a:p>
            <a:r>
              <a:rPr lang="en-US" sz="1000" dirty="0" smtClean="0"/>
              <a:t>}</a:t>
            </a:r>
            <a:endParaRPr lang="en-US" sz="1000" dirty="0"/>
          </a:p>
        </p:txBody>
      </p:sp>
      <p:sp>
        <p:nvSpPr>
          <p:cNvPr id="5" name="TextBox 4"/>
          <p:cNvSpPr txBox="1"/>
          <p:nvPr/>
        </p:nvSpPr>
        <p:spPr>
          <a:xfrm>
            <a:off x="5105400" y="2057400"/>
            <a:ext cx="3784626" cy="2893100"/>
          </a:xfrm>
          <a:prstGeom prst="rect">
            <a:avLst/>
          </a:prstGeom>
          <a:noFill/>
        </p:spPr>
        <p:txBody>
          <a:bodyPr wrap="none" rtlCol="0">
            <a:spAutoFit/>
          </a:bodyPr>
          <a:lstStyle/>
          <a:p>
            <a:r>
              <a:rPr lang="en-US" sz="1400" dirty="0" smtClean="0"/>
              <a:t>// The example displays output like the following:</a:t>
            </a:r>
          </a:p>
          <a:p>
            <a:r>
              <a:rPr lang="en-US" sz="1400" dirty="0" smtClean="0"/>
              <a:t>//       Current thread: Thread1</a:t>
            </a:r>
          </a:p>
          <a:p>
            <a:r>
              <a:rPr lang="en-US" sz="1400" dirty="0" smtClean="0"/>
              <a:t>//       </a:t>
            </a:r>
          </a:p>
          <a:p>
            <a:r>
              <a:rPr lang="en-US" sz="1400" dirty="0" smtClean="0"/>
              <a:t>//       Current thread: Thread2</a:t>
            </a:r>
          </a:p>
          <a:p>
            <a:r>
              <a:rPr lang="en-US" sz="1400" dirty="0" smtClean="0"/>
              <a:t>//       </a:t>
            </a:r>
          </a:p>
          <a:p>
            <a:r>
              <a:rPr lang="en-US" sz="1400" dirty="0" smtClean="0"/>
              <a:t>//       Current thread: Thread2</a:t>
            </a:r>
          </a:p>
          <a:p>
            <a:r>
              <a:rPr lang="en-US" sz="1400" dirty="0" smtClean="0"/>
              <a:t>//       Thread1: </a:t>
            </a:r>
            <a:r>
              <a:rPr lang="en-US" sz="1400" dirty="0" err="1" smtClean="0"/>
              <a:t>WaitSleepJoin</a:t>
            </a:r>
            <a:endParaRPr lang="en-US" sz="1400" dirty="0" smtClean="0"/>
          </a:p>
          <a:p>
            <a:r>
              <a:rPr lang="en-US" sz="1400" dirty="0" smtClean="0"/>
              <a:t>//       Thread2: Running</a:t>
            </a:r>
          </a:p>
          <a:p>
            <a:r>
              <a:rPr lang="en-US" sz="1400" dirty="0" smtClean="0"/>
              <a:t>//       </a:t>
            </a:r>
          </a:p>
          <a:p>
            <a:r>
              <a:rPr lang="en-US" sz="1400" dirty="0" smtClean="0"/>
              <a:t>//       </a:t>
            </a:r>
          </a:p>
          <a:p>
            <a:r>
              <a:rPr lang="en-US" sz="1400" dirty="0" smtClean="0"/>
              <a:t>//       Current thread: Thread1</a:t>
            </a:r>
          </a:p>
          <a:p>
            <a:r>
              <a:rPr lang="en-US" sz="1400" dirty="0" smtClean="0"/>
              <a:t>//       Thread1: Running</a:t>
            </a:r>
          </a:p>
          <a:p>
            <a:r>
              <a:rPr lang="en-US" sz="1400" dirty="0" smtClean="0"/>
              <a:t>//       Thread2: Stopped</a:t>
            </a:r>
            <a:endParaRPr lang="en-US" sz="1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ManualResetEvent</a:t>
            </a:r>
            <a:endParaRPr lang="en-US" dirty="0"/>
          </a:p>
        </p:txBody>
      </p:sp>
      <p:sp>
        <p:nvSpPr>
          <p:cNvPr id="3" name="Content Placeholder 2"/>
          <p:cNvSpPr>
            <a:spLocks noGrp="1"/>
          </p:cNvSpPr>
          <p:nvPr>
            <p:ph idx="1"/>
          </p:nvPr>
        </p:nvSpPr>
        <p:spPr>
          <a:xfrm>
            <a:off x="457200" y="1600201"/>
            <a:ext cx="8229600" cy="3733799"/>
          </a:xfrm>
        </p:spPr>
        <p:txBody>
          <a:bodyPr>
            <a:normAutofit fontScale="47500" lnSpcReduction="20000"/>
          </a:bodyPr>
          <a:lstStyle/>
          <a:p>
            <a:r>
              <a:rPr lang="en-US" dirty="0" err="1" smtClean="0"/>
              <a:t>ManualResetEvent</a:t>
            </a:r>
            <a:r>
              <a:rPr lang="en-US" dirty="0" smtClean="0"/>
              <a:t> allows threads to communicate with each other by signaling. Typically, this communication concerns a task which one thread must complete before other threads can proceed.</a:t>
            </a:r>
          </a:p>
          <a:p>
            <a:r>
              <a:rPr lang="en-US" dirty="0" smtClean="0"/>
              <a:t>When a thread begins an activity that must complete before other threads proceed, it calls Reset to put </a:t>
            </a:r>
            <a:r>
              <a:rPr lang="en-US" dirty="0" err="1" smtClean="0"/>
              <a:t>ManualResetEvent</a:t>
            </a:r>
            <a:r>
              <a:rPr lang="en-US" dirty="0" smtClean="0"/>
              <a:t> in the non-signaled state. This thread can be thought of as controlling the </a:t>
            </a:r>
            <a:r>
              <a:rPr lang="en-US" dirty="0" err="1" smtClean="0"/>
              <a:t>ManualResetEvent</a:t>
            </a:r>
            <a:r>
              <a:rPr lang="en-US" dirty="0" smtClean="0"/>
              <a:t>. Threads that call </a:t>
            </a:r>
            <a:r>
              <a:rPr lang="en-US" dirty="0" err="1" smtClean="0"/>
              <a:t>WaitOne</a:t>
            </a:r>
            <a:r>
              <a:rPr lang="en-US" dirty="0" smtClean="0"/>
              <a:t> on the </a:t>
            </a:r>
            <a:r>
              <a:rPr lang="en-US" dirty="0" err="1" smtClean="0"/>
              <a:t>ManualResetEvent</a:t>
            </a:r>
            <a:r>
              <a:rPr lang="en-US" dirty="0" smtClean="0"/>
              <a:t> will block, awaiting the signal. When the controlling thread completes the activity, it calls Set to signal that the waiting threads can proceed. All waiting threads are released.</a:t>
            </a:r>
          </a:p>
          <a:p>
            <a:r>
              <a:rPr lang="en-US" dirty="0" smtClean="0"/>
              <a:t>Once it has been signaled, </a:t>
            </a:r>
            <a:r>
              <a:rPr lang="en-US" dirty="0" err="1" smtClean="0"/>
              <a:t>ManualResetEvent</a:t>
            </a:r>
            <a:r>
              <a:rPr lang="en-US" dirty="0" smtClean="0"/>
              <a:t> remains signaled until it is manually reset. That is, calls to </a:t>
            </a:r>
            <a:r>
              <a:rPr lang="en-US" dirty="0" err="1" smtClean="0"/>
              <a:t>WaitOne</a:t>
            </a:r>
            <a:r>
              <a:rPr lang="en-US" dirty="0" smtClean="0"/>
              <a:t> return immediately.</a:t>
            </a:r>
          </a:p>
          <a:p>
            <a:r>
              <a:rPr lang="en-US" dirty="0" smtClean="0"/>
              <a:t>You can control the initial state of a </a:t>
            </a:r>
            <a:r>
              <a:rPr lang="en-US" dirty="0" err="1" smtClean="0"/>
              <a:t>ManualResetEvent</a:t>
            </a:r>
            <a:r>
              <a:rPr lang="en-US" dirty="0" smtClean="0"/>
              <a:t> by passing a Boolean value to the constructor, true if the initial state is signaled and false otherwise.</a:t>
            </a:r>
          </a:p>
          <a:p>
            <a:r>
              <a:rPr lang="en-US" dirty="0" err="1" smtClean="0"/>
              <a:t>ManualResetEvent</a:t>
            </a:r>
            <a:r>
              <a:rPr lang="en-US" dirty="0" smtClean="0"/>
              <a:t> can also be used with the </a:t>
            </a:r>
            <a:r>
              <a:rPr lang="en-US" dirty="0" err="1" smtClean="0"/>
              <a:t>staticWaitAll</a:t>
            </a:r>
            <a:r>
              <a:rPr lang="en-US" dirty="0" smtClean="0"/>
              <a:t> and </a:t>
            </a:r>
            <a:r>
              <a:rPr lang="en-US" dirty="0" err="1" smtClean="0"/>
              <a:t>WaitAny</a:t>
            </a:r>
            <a:r>
              <a:rPr lang="en-US" dirty="0" smtClean="0"/>
              <a:t> methods.</a:t>
            </a:r>
          </a:p>
          <a:p>
            <a:endParaRPr lang="en-US" dirty="0"/>
          </a:p>
          <a:p>
            <a:pPr>
              <a:buNone/>
            </a:pPr>
            <a:r>
              <a:rPr lang="en-US" dirty="0" smtClean="0"/>
              <a:t>Ref: </a:t>
            </a:r>
            <a:r>
              <a:rPr lang="en-US" dirty="0" smtClean="0">
                <a:hlinkClick r:id="rId2"/>
              </a:rPr>
              <a:t>https://msdn.microsoft.com/en-us/library/system.threading.manualresetevent(v=vs.110).aspx</a:t>
            </a:r>
            <a:endParaRPr lang="en-US" dirty="0" smtClean="0"/>
          </a:p>
          <a:p>
            <a:pPr>
              <a:buNone/>
            </a:pPr>
            <a:endParaRPr lang="en-US" dirty="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when using thread</a:t>
            </a:r>
            <a:endParaRPr lang="en-US" dirty="0"/>
          </a:p>
        </p:txBody>
      </p:sp>
      <p:sp>
        <p:nvSpPr>
          <p:cNvPr id="3" name="Content Placeholder 2"/>
          <p:cNvSpPr>
            <a:spLocks noGrp="1"/>
          </p:cNvSpPr>
          <p:nvPr>
            <p:ph idx="1"/>
          </p:nvPr>
        </p:nvSpPr>
        <p:spPr/>
        <p:txBody>
          <a:bodyPr/>
          <a:lstStyle/>
          <a:p>
            <a:r>
              <a:rPr lang="en-US" dirty="0" smtClean="0"/>
              <a:t>Can’t use thread to access Window Form controls, because Windows Forms controls is not inherently thread safe. </a:t>
            </a:r>
            <a:r>
              <a:rPr lang="en-US" b="1" dirty="0" smtClean="0"/>
              <a:t>Use to </a:t>
            </a:r>
            <a:r>
              <a:rPr lang="en-US" b="1" dirty="0" err="1" smtClean="0"/>
              <a:t>InvokeRequired</a:t>
            </a:r>
            <a:r>
              <a:rPr lang="en-US" b="1" dirty="0" smtClean="0"/>
              <a:t> to resolve</a:t>
            </a:r>
            <a:r>
              <a:rPr lang="en-US" dirty="0" smtClean="0"/>
              <a:t/>
            </a:r>
            <a:br>
              <a:rPr lang="en-US" dirty="0" smtClean="0"/>
            </a:br>
            <a:endParaRPr lang="en-US" dirty="0" smtClean="0"/>
          </a:p>
          <a:p>
            <a:r>
              <a:rPr lang="en-US" dirty="0" smtClean="0"/>
              <a:t>Can’t use thread to write file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and Thread</a:t>
            </a:r>
            <a:endParaRPr lang="en-US" dirty="0"/>
          </a:p>
        </p:txBody>
      </p:sp>
      <p:sp>
        <p:nvSpPr>
          <p:cNvPr id="3" name="Content Placeholder 2"/>
          <p:cNvSpPr>
            <a:spLocks noGrp="1"/>
          </p:cNvSpPr>
          <p:nvPr>
            <p:ph idx="1"/>
          </p:nvPr>
        </p:nvSpPr>
        <p:spPr/>
        <p:txBody>
          <a:bodyPr>
            <a:normAutofit lnSpcReduction="10000"/>
          </a:bodyPr>
          <a:lstStyle/>
          <a:p>
            <a:pPr>
              <a:buNone/>
            </a:pPr>
            <a:r>
              <a:rPr lang="en-US" dirty="0"/>
              <a:t>An application consists of one or more processes. A </a:t>
            </a:r>
            <a:r>
              <a:rPr lang="en-US" i="1" dirty="0"/>
              <a:t>process</a:t>
            </a:r>
            <a:r>
              <a:rPr lang="en-US" dirty="0"/>
              <a:t>, in the simplest terms, is an executing program. </a:t>
            </a:r>
            <a:endParaRPr lang="en-US" dirty="0" smtClean="0"/>
          </a:p>
          <a:p>
            <a:pPr>
              <a:buNone/>
            </a:pPr>
            <a:r>
              <a:rPr lang="en-US" dirty="0" smtClean="0"/>
              <a:t>One </a:t>
            </a:r>
            <a:r>
              <a:rPr lang="en-US" dirty="0"/>
              <a:t>or more threads run in the context of the process. A </a:t>
            </a:r>
            <a:r>
              <a:rPr lang="en-US" i="1" dirty="0"/>
              <a:t>thread</a:t>
            </a:r>
            <a:r>
              <a:rPr lang="en-US" dirty="0"/>
              <a:t> is the basic unit to which the operating system allocates processor time. </a:t>
            </a:r>
            <a:endParaRPr lang="en-US" dirty="0" smtClean="0"/>
          </a:p>
          <a:p>
            <a:pPr>
              <a:buNone/>
            </a:pPr>
            <a:r>
              <a:rPr lang="en-US" dirty="0" smtClean="0"/>
              <a:t>A </a:t>
            </a:r>
            <a:r>
              <a:rPr lang="en-US" dirty="0"/>
              <a:t>thread can execute any part of the process code, including parts currently being executed by another thread.</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Thread in Single-core CPU</a:t>
            </a:r>
            <a:endParaRPr lang="en-US" sz="3600" dirty="0"/>
          </a:p>
        </p:txBody>
      </p:sp>
      <p:sp>
        <p:nvSpPr>
          <p:cNvPr id="3" name="Content Placeholder 2"/>
          <p:cNvSpPr>
            <a:spLocks noGrp="1"/>
          </p:cNvSpPr>
          <p:nvPr>
            <p:ph idx="1"/>
          </p:nvPr>
        </p:nvSpPr>
        <p:spPr>
          <a:xfrm>
            <a:off x="457200" y="1447801"/>
            <a:ext cx="8077200" cy="2057400"/>
          </a:xfrm>
        </p:spPr>
        <p:txBody>
          <a:bodyPr>
            <a:normAutofit fontScale="77500" lnSpcReduction="20000"/>
          </a:bodyPr>
          <a:lstStyle/>
          <a:p>
            <a:r>
              <a:rPr lang="en-US" dirty="0" smtClean="0"/>
              <a:t>Systems with a single processor generally implement multithreading by time slicing: the central processing unit (CPU) switches between different software threads. This context switching generally happens very often and rapidly enough that users perceive the threads or tasks as running in parallel </a:t>
            </a:r>
            <a:endParaRPr lang="en-US" dirty="0"/>
          </a:p>
        </p:txBody>
      </p:sp>
      <p:pic>
        <p:nvPicPr>
          <p:cNvPr id="4" name="Picture 3" descr="450px-Multithreaded_process.svg.png"/>
          <p:cNvPicPr>
            <a:picLocks noChangeAspect="1"/>
          </p:cNvPicPr>
          <p:nvPr/>
        </p:nvPicPr>
        <p:blipFill>
          <a:blip r:embed="rId2" cstate="print"/>
          <a:stretch>
            <a:fillRect/>
          </a:stretch>
        </p:blipFill>
        <p:spPr>
          <a:xfrm>
            <a:off x="3276600" y="3429000"/>
            <a:ext cx="2838450" cy="2680758"/>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in Multi-core CPU</a:t>
            </a:r>
            <a:endParaRPr lang="en-US" dirty="0"/>
          </a:p>
        </p:txBody>
      </p:sp>
      <p:sp>
        <p:nvSpPr>
          <p:cNvPr id="3" name="Content Placeholder 2"/>
          <p:cNvSpPr>
            <a:spLocks noGrp="1"/>
          </p:cNvSpPr>
          <p:nvPr>
            <p:ph idx="1"/>
          </p:nvPr>
        </p:nvSpPr>
        <p:spPr/>
        <p:txBody>
          <a:bodyPr/>
          <a:lstStyle/>
          <a:p>
            <a:r>
              <a:rPr lang="en-US" dirty="0" smtClean="0"/>
              <a:t>On a multiprocessor or multi-core system, multiple threads can execute in parallel, with every processor or core executing a separate thread simultaneously; on a processor or core with hardware threads, separate software threads can also be executed concurrently by separate hardware threads.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class in </a:t>
            </a:r>
            <a:r>
              <a:rPr lang="en-US" dirty="0" err="1" smtClean="0"/>
              <a:t>.Net</a:t>
            </a:r>
            <a:endParaRPr lang="en-US" dirty="0"/>
          </a:p>
        </p:txBody>
      </p:sp>
      <p:sp>
        <p:nvSpPr>
          <p:cNvPr id="3" name="Content Placeholder 2"/>
          <p:cNvSpPr>
            <a:spLocks noGrp="1"/>
          </p:cNvSpPr>
          <p:nvPr>
            <p:ph idx="1"/>
          </p:nvPr>
        </p:nvSpPr>
        <p:spPr/>
        <p:txBody>
          <a:bodyPr/>
          <a:lstStyle/>
          <a:p>
            <a:r>
              <a:rPr lang="en-US" dirty="0"/>
              <a:t>Namespace:   </a:t>
            </a:r>
            <a:r>
              <a:rPr lang="en-US" dirty="0" err="1"/>
              <a:t>System.Threading</a:t>
            </a:r>
            <a:endParaRPr lang="en-US" dirty="0"/>
          </a:p>
          <a:p>
            <a:r>
              <a:rPr lang="en-US" dirty="0"/>
              <a:t>Assembly:  </a:t>
            </a:r>
            <a:r>
              <a:rPr lang="en-US" dirty="0" err="1"/>
              <a:t>mscorlib</a:t>
            </a:r>
            <a:r>
              <a:rPr lang="en-US" dirty="0"/>
              <a:t> (in mscorlib.dll)</a:t>
            </a:r>
          </a:p>
          <a:p>
            <a:r>
              <a:rPr lang="en-US" dirty="0"/>
              <a:t>Ref: </a:t>
            </a:r>
            <a:r>
              <a:rPr lang="en-US" u="sng" dirty="0">
                <a:hlinkClick r:id="rId2"/>
              </a:rPr>
              <a:t>https://msdn.microsoft.com/en-us/library/system.threading.thread(v=vs.110).aspx</a:t>
            </a:r>
            <a:endParaRPr lang="en-US" dirty="0"/>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properties</a:t>
            </a:r>
            <a:endParaRPr lang="en-US" dirty="0"/>
          </a:p>
        </p:txBody>
      </p:sp>
      <p:graphicFrame>
        <p:nvGraphicFramePr>
          <p:cNvPr id="4" name="Content Placeholder 3"/>
          <p:cNvGraphicFramePr>
            <a:graphicFrameLocks noGrp="1"/>
          </p:cNvGraphicFramePr>
          <p:nvPr>
            <p:ph idx="1"/>
          </p:nvPr>
        </p:nvGraphicFramePr>
        <p:xfrm>
          <a:off x="457200" y="1600200"/>
          <a:ext cx="8229600" cy="2701354"/>
        </p:xfrm>
        <a:graphic>
          <a:graphicData uri="http://schemas.openxmlformats.org/drawingml/2006/table">
            <a:tbl>
              <a:tblPr firstRow="1" bandRow="1">
                <a:tableStyleId>{D7AC3CCA-C797-4891-BE02-D94E43425B78}</a:tableStyleId>
              </a:tblPr>
              <a:tblGrid>
                <a:gridCol w="2209800"/>
                <a:gridCol w="6019800"/>
              </a:tblGrid>
              <a:tr h="370840">
                <a:tc>
                  <a:txBody>
                    <a:bodyPr/>
                    <a:lstStyle/>
                    <a:p>
                      <a:pPr>
                        <a:lnSpc>
                          <a:spcPct val="115000"/>
                        </a:lnSpc>
                        <a:spcAft>
                          <a:spcPts val="0"/>
                        </a:spcAft>
                      </a:pPr>
                      <a:r>
                        <a:rPr lang="en-US" sz="1400" b="0" dirty="0" err="1">
                          <a:latin typeface="Calibri"/>
                          <a:ea typeface="Calibri"/>
                          <a:cs typeface="Times New Roman"/>
                        </a:rPr>
                        <a:t>IsAlive</a:t>
                      </a:r>
                      <a:r>
                        <a:rPr lang="en-US" sz="1400" b="0" dirty="0">
                          <a:latin typeface="Calibri"/>
                          <a:ea typeface="Calibri"/>
                          <a:cs typeface="Times New Roman"/>
                        </a:rPr>
                        <a:t>	</a:t>
                      </a:r>
                    </a:p>
                  </a:txBody>
                  <a:tcPr marL="68580" marR="68580" marT="0" marB="0"/>
                </a:tc>
                <a:tc>
                  <a:txBody>
                    <a:bodyPr/>
                    <a:lstStyle/>
                    <a:p>
                      <a:pPr>
                        <a:lnSpc>
                          <a:spcPct val="115000"/>
                        </a:lnSpc>
                        <a:spcAft>
                          <a:spcPts val="0"/>
                        </a:spcAft>
                      </a:pPr>
                      <a:r>
                        <a:rPr lang="en-US" sz="1400" b="0" dirty="0">
                          <a:latin typeface="Calibri"/>
                          <a:ea typeface="Calibri"/>
                          <a:cs typeface="Times New Roman"/>
                        </a:rPr>
                        <a:t>Gets a value indicating the execution status of the current thread.</a:t>
                      </a:r>
                    </a:p>
                  </a:txBody>
                  <a:tcPr marL="68580" marR="68580" marT="0" marB="0"/>
                </a:tc>
              </a:tr>
              <a:tr h="370840">
                <a:tc>
                  <a:txBody>
                    <a:bodyPr/>
                    <a:lstStyle/>
                    <a:p>
                      <a:pPr>
                        <a:lnSpc>
                          <a:spcPct val="115000"/>
                        </a:lnSpc>
                        <a:spcAft>
                          <a:spcPts val="0"/>
                        </a:spcAft>
                      </a:pPr>
                      <a:r>
                        <a:rPr lang="en-US" sz="1400" dirty="0" err="1">
                          <a:latin typeface="Calibri"/>
                          <a:ea typeface="Calibri"/>
                          <a:cs typeface="Times New Roman"/>
                        </a:rPr>
                        <a:t>IsBackground</a:t>
                      </a:r>
                      <a:r>
                        <a:rPr lang="en-US" sz="1400" dirty="0">
                          <a:latin typeface="Calibri"/>
                          <a:ea typeface="Calibri"/>
                          <a:cs typeface="Times New Roman"/>
                        </a:rPr>
                        <a:t>	</a:t>
                      </a:r>
                    </a:p>
                  </a:txBody>
                  <a:tcPr marL="68580" marR="68580" marT="0" marB="0"/>
                </a:tc>
                <a:tc>
                  <a:txBody>
                    <a:bodyPr/>
                    <a:lstStyle/>
                    <a:p>
                      <a:pPr>
                        <a:lnSpc>
                          <a:spcPct val="115000"/>
                        </a:lnSpc>
                        <a:spcAft>
                          <a:spcPts val="0"/>
                        </a:spcAft>
                      </a:pPr>
                      <a:r>
                        <a:rPr lang="en-US" sz="1400" dirty="0">
                          <a:latin typeface="Calibri"/>
                          <a:ea typeface="Calibri"/>
                          <a:cs typeface="Times New Roman"/>
                        </a:rPr>
                        <a:t>Gets or sets a value indicating whether or not a thread is a background thread.</a:t>
                      </a:r>
                    </a:p>
                  </a:txBody>
                  <a:tcPr marL="68580" marR="68580" marT="0" marB="0"/>
                </a:tc>
              </a:tr>
              <a:tr h="370840">
                <a:tc>
                  <a:txBody>
                    <a:bodyPr/>
                    <a:lstStyle/>
                    <a:p>
                      <a:pPr>
                        <a:lnSpc>
                          <a:spcPct val="115000"/>
                        </a:lnSpc>
                        <a:spcAft>
                          <a:spcPts val="0"/>
                        </a:spcAft>
                      </a:pPr>
                      <a:r>
                        <a:rPr lang="en-US" sz="1400" dirty="0" err="1">
                          <a:latin typeface="Calibri"/>
                          <a:ea typeface="Calibri"/>
                          <a:cs typeface="Times New Roman"/>
                        </a:rPr>
                        <a:t>IsThreadPoolThread</a:t>
                      </a:r>
                      <a:endParaRPr lang="en-US" sz="1400" dirty="0">
                        <a:latin typeface="Calibri"/>
                        <a:ea typeface="Calibri"/>
                        <a:cs typeface="Times New Roman"/>
                      </a:endParaRPr>
                    </a:p>
                  </a:txBody>
                  <a:tcPr marL="68580" marR="68580" marT="0" marB="0"/>
                </a:tc>
                <a:tc>
                  <a:txBody>
                    <a:bodyPr/>
                    <a:lstStyle/>
                    <a:p>
                      <a:pPr>
                        <a:lnSpc>
                          <a:spcPct val="115000"/>
                        </a:lnSpc>
                        <a:spcAft>
                          <a:spcPts val="0"/>
                        </a:spcAft>
                      </a:pPr>
                      <a:r>
                        <a:rPr lang="en-US" sz="1400" dirty="0">
                          <a:latin typeface="Calibri"/>
                          <a:ea typeface="Calibri"/>
                          <a:cs typeface="Times New Roman"/>
                        </a:rPr>
                        <a:t>Gets a value indicating whether or not a thread belongs to the managed thread pool.</a:t>
                      </a:r>
                    </a:p>
                  </a:txBody>
                  <a:tcPr marL="68580" marR="68580" marT="0" marB="0"/>
                </a:tc>
              </a:tr>
              <a:tr h="370840">
                <a:tc>
                  <a:txBody>
                    <a:bodyPr/>
                    <a:lstStyle/>
                    <a:p>
                      <a:pPr>
                        <a:lnSpc>
                          <a:spcPct val="115000"/>
                        </a:lnSpc>
                        <a:spcAft>
                          <a:spcPts val="0"/>
                        </a:spcAft>
                      </a:pPr>
                      <a:r>
                        <a:rPr lang="en-US" sz="1400">
                          <a:latin typeface="Calibri"/>
                          <a:ea typeface="Calibri"/>
                          <a:cs typeface="Times New Roman"/>
                        </a:rPr>
                        <a:t>ManagedThreadId</a:t>
                      </a:r>
                    </a:p>
                  </a:txBody>
                  <a:tcPr marL="68580" marR="68580" marT="0" marB="0"/>
                </a:tc>
                <a:tc>
                  <a:txBody>
                    <a:bodyPr/>
                    <a:lstStyle/>
                    <a:p>
                      <a:pPr>
                        <a:lnSpc>
                          <a:spcPct val="115000"/>
                        </a:lnSpc>
                        <a:spcAft>
                          <a:spcPts val="0"/>
                        </a:spcAft>
                      </a:pPr>
                      <a:r>
                        <a:rPr lang="en-US" sz="1400" dirty="0">
                          <a:latin typeface="Calibri"/>
                          <a:ea typeface="Calibri"/>
                          <a:cs typeface="Times New Roman"/>
                        </a:rPr>
                        <a:t>Gets a unique identifier for the current managed thread.</a:t>
                      </a:r>
                    </a:p>
                  </a:txBody>
                  <a:tcPr marL="68580" marR="68580" marT="0" marB="0"/>
                </a:tc>
              </a:tr>
              <a:tr h="370840">
                <a:tc>
                  <a:txBody>
                    <a:bodyPr/>
                    <a:lstStyle/>
                    <a:p>
                      <a:pPr>
                        <a:lnSpc>
                          <a:spcPct val="115000"/>
                        </a:lnSpc>
                        <a:spcAft>
                          <a:spcPts val="0"/>
                        </a:spcAft>
                      </a:pPr>
                      <a:r>
                        <a:rPr lang="en-US" sz="1400">
                          <a:latin typeface="Calibri"/>
                          <a:ea typeface="Calibri"/>
                          <a:cs typeface="Times New Roman"/>
                        </a:rPr>
                        <a:t>Name	</a:t>
                      </a:r>
                    </a:p>
                  </a:txBody>
                  <a:tcPr marL="68580" marR="68580" marT="0" marB="0"/>
                </a:tc>
                <a:tc>
                  <a:txBody>
                    <a:bodyPr/>
                    <a:lstStyle/>
                    <a:p>
                      <a:pPr>
                        <a:lnSpc>
                          <a:spcPct val="115000"/>
                        </a:lnSpc>
                        <a:spcAft>
                          <a:spcPts val="0"/>
                        </a:spcAft>
                      </a:pPr>
                      <a:r>
                        <a:rPr lang="en-US" sz="1400" dirty="0">
                          <a:latin typeface="Calibri"/>
                          <a:ea typeface="Calibri"/>
                          <a:cs typeface="Times New Roman"/>
                        </a:rPr>
                        <a:t>Gets or sets the name of the thread.</a:t>
                      </a:r>
                    </a:p>
                  </a:txBody>
                  <a:tcPr marL="68580" marR="68580" marT="0" marB="0"/>
                </a:tc>
              </a:tr>
              <a:tr h="370840">
                <a:tc>
                  <a:txBody>
                    <a:bodyPr/>
                    <a:lstStyle/>
                    <a:p>
                      <a:pPr>
                        <a:lnSpc>
                          <a:spcPct val="115000"/>
                        </a:lnSpc>
                        <a:spcAft>
                          <a:spcPts val="0"/>
                        </a:spcAft>
                      </a:pPr>
                      <a:r>
                        <a:rPr lang="en-US" sz="1400">
                          <a:latin typeface="Calibri"/>
                          <a:ea typeface="Calibri"/>
                          <a:cs typeface="Times New Roman"/>
                        </a:rPr>
                        <a:t>Priority	</a:t>
                      </a:r>
                    </a:p>
                  </a:txBody>
                  <a:tcPr marL="68580" marR="68580" marT="0" marB="0"/>
                </a:tc>
                <a:tc>
                  <a:txBody>
                    <a:bodyPr/>
                    <a:lstStyle/>
                    <a:p>
                      <a:pPr>
                        <a:lnSpc>
                          <a:spcPct val="115000"/>
                        </a:lnSpc>
                        <a:spcAft>
                          <a:spcPts val="0"/>
                        </a:spcAft>
                      </a:pPr>
                      <a:r>
                        <a:rPr lang="en-US" sz="1400" dirty="0">
                          <a:latin typeface="Calibri"/>
                          <a:ea typeface="Calibri"/>
                          <a:cs typeface="Times New Roman"/>
                        </a:rPr>
                        <a:t>Gets or sets a value indicating the scheduling priority of a thread.</a:t>
                      </a:r>
                    </a:p>
                  </a:txBody>
                  <a:tcPr marL="68580" marR="68580" marT="0" marB="0"/>
                </a:tc>
              </a:tr>
              <a:tr h="370840">
                <a:tc>
                  <a:txBody>
                    <a:bodyPr/>
                    <a:lstStyle/>
                    <a:p>
                      <a:pPr>
                        <a:lnSpc>
                          <a:spcPct val="115000"/>
                        </a:lnSpc>
                        <a:spcAft>
                          <a:spcPts val="0"/>
                        </a:spcAft>
                      </a:pPr>
                      <a:r>
                        <a:rPr lang="en-US" sz="1400" dirty="0" err="1">
                          <a:latin typeface="Calibri"/>
                          <a:ea typeface="Calibri"/>
                          <a:cs typeface="Times New Roman"/>
                        </a:rPr>
                        <a:t>ThreadState</a:t>
                      </a:r>
                      <a:endParaRPr lang="en-US" sz="1400" dirty="0">
                        <a:latin typeface="Calibri"/>
                        <a:ea typeface="Calibri"/>
                        <a:cs typeface="Times New Roman"/>
                      </a:endParaRPr>
                    </a:p>
                  </a:txBody>
                  <a:tcPr marL="68580" marR="68580" marT="0" marB="0"/>
                </a:tc>
                <a:tc>
                  <a:txBody>
                    <a:bodyPr/>
                    <a:lstStyle/>
                    <a:p>
                      <a:pPr>
                        <a:lnSpc>
                          <a:spcPct val="115000"/>
                        </a:lnSpc>
                        <a:spcAft>
                          <a:spcPts val="0"/>
                        </a:spcAft>
                      </a:pPr>
                      <a:r>
                        <a:rPr lang="en-US" sz="1400" dirty="0">
                          <a:latin typeface="Calibri"/>
                          <a:ea typeface="Calibri"/>
                          <a:cs typeface="Times New Roman"/>
                        </a:rPr>
                        <a:t>Gets a value containing the states of the current thread.</a:t>
                      </a:r>
                    </a:p>
                  </a:txBody>
                  <a:tcPr marL="68580" marR="68580" marT="0" marB="0"/>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methods</a:t>
            </a:r>
            <a:endParaRPr lang="en-US" dirty="0"/>
          </a:p>
        </p:txBody>
      </p:sp>
      <p:graphicFrame>
        <p:nvGraphicFramePr>
          <p:cNvPr id="4" name="Content Placeholder 3"/>
          <p:cNvGraphicFramePr>
            <a:graphicFrameLocks noGrp="1"/>
          </p:cNvGraphicFramePr>
          <p:nvPr>
            <p:ph idx="1"/>
          </p:nvPr>
        </p:nvGraphicFramePr>
        <p:xfrm>
          <a:off x="457200" y="1600200"/>
          <a:ext cx="8229600" cy="1799782"/>
        </p:xfrm>
        <a:graphic>
          <a:graphicData uri="http://schemas.openxmlformats.org/drawingml/2006/table">
            <a:tbl>
              <a:tblPr firstRow="1" bandRow="1">
                <a:tableStyleId>{D7AC3CCA-C797-4891-BE02-D94E43425B78}</a:tableStyleId>
              </a:tblPr>
              <a:tblGrid>
                <a:gridCol w="1676400"/>
                <a:gridCol w="6553200"/>
              </a:tblGrid>
              <a:tr h="370840">
                <a:tc>
                  <a:txBody>
                    <a:bodyPr/>
                    <a:lstStyle/>
                    <a:p>
                      <a:pPr>
                        <a:lnSpc>
                          <a:spcPct val="115000"/>
                        </a:lnSpc>
                        <a:spcAft>
                          <a:spcPts val="0"/>
                        </a:spcAft>
                      </a:pPr>
                      <a:r>
                        <a:rPr lang="en-US" sz="1400" b="0" dirty="0">
                          <a:latin typeface="Calibri"/>
                          <a:ea typeface="Calibri"/>
                          <a:cs typeface="Times New Roman"/>
                        </a:rPr>
                        <a:t>Abort()</a:t>
                      </a:r>
                    </a:p>
                  </a:txBody>
                  <a:tcPr marL="68580" marR="68580" marT="0" marB="0"/>
                </a:tc>
                <a:tc>
                  <a:txBody>
                    <a:bodyPr/>
                    <a:lstStyle/>
                    <a:p>
                      <a:pPr>
                        <a:lnSpc>
                          <a:spcPct val="115000"/>
                        </a:lnSpc>
                        <a:spcAft>
                          <a:spcPts val="0"/>
                        </a:spcAft>
                      </a:pPr>
                      <a:r>
                        <a:rPr lang="en-US" sz="1400" b="0" dirty="0">
                          <a:latin typeface="Calibri"/>
                          <a:ea typeface="Calibri"/>
                          <a:cs typeface="Times New Roman"/>
                        </a:rPr>
                        <a:t>Raises a </a:t>
                      </a:r>
                      <a:r>
                        <a:rPr lang="en-US" sz="1400" b="0" dirty="0" err="1">
                          <a:latin typeface="Calibri"/>
                          <a:ea typeface="Calibri"/>
                          <a:cs typeface="Times New Roman"/>
                        </a:rPr>
                        <a:t>ThreadAbortException</a:t>
                      </a:r>
                      <a:r>
                        <a:rPr lang="en-US" sz="1400" b="0" dirty="0">
                          <a:latin typeface="Calibri"/>
                          <a:ea typeface="Calibri"/>
                          <a:cs typeface="Times New Roman"/>
                        </a:rPr>
                        <a:t> in the thread on which it is invoked, to begin the process of terminating the thread. Calling this method usually terminates the thread.</a:t>
                      </a:r>
                    </a:p>
                  </a:txBody>
                  <a:tcPr marL="68580" marR="68580" marT="0" marB="0"/>
                </a:tc>
              </a:tr>
              <a:tr h="370840">
                <a:tc>
                  <a:txBody>
                    <a:bodyPr/>
                    <a:lstStyle/>
                    <a:p>
                      <a:pPr>
                        <a:lnSpc>
                          <a:spcPct val="115000"/>
                        </a:lnSpc>
                        <a:spcAft>
                          <a:spcPts val="0"/>
                        </a:spcAft>
                      </a:pPr>
                      <a:r>
                        <a:rPr lang="en-US" sz="1400" b="0">
                          <a:latin typeface="Calibri"/>
                          <a:ea typeface="Calibri"/>
                          <a:cs typeface="Times New Roman"/>
                        </a:rPr>
                        <a:t>Finalize()</a:t>
                      </a:r>
                    </a:p>
                  </a:txBody>
                  <a:tcPr marL="68580" marR="68580" marT="0" marB="0"/>
                </a:tc>
                <a:tc>
                  <a:txBody>
                    <a:bodyPr/>
                    <a:lstStyle/>
                    <a:p>
                      <a:pPr>
                        <a:lnSpc>
                          <a:spcPct val="115000"/>
                        </a:lnSpc>
                        <a:spcAft>
                          <a:spcPts val="0"/>
                        </a:spcAft>
                      </a:pPr>
                      <a:r>
                        <a:rPr lang="en-US" sz="1400" b="0">
                          <a:latin typeface="Calibri"/>
                          <a:ea typeface="Calibri"/>
                          <a:cs typeface="Times New Roman"/>
                        </a:rPr>
                        <a:t>Ensures that resources are freed and other cleanup operations are performed when the garbage collector reclaims the Thread object.</a:t>
                      </a:r>
                    </a:p>
                  </a:txBody>
                  <a:tcPr marL="68580" marR="68580" marT="0" marB="0"/>
                </a:tc>
              </a:tr>
              <a:tr h="370840">
                <a:tc>
                  <a:txBody>
                    <a:bodyPr/>
                    <a:lstStyle/>
                    <a:p>
                      <a:pPr>
                        <a:lnSpc>
                          <a:spcPct val="115000"/>
                        </a:lnSpc>
                        <a:spcAft>
                          <a:spcPts val="0"/>
                        </a:spcAft>
                      </a:pPr>
                      <a:r>
                        <a:rPr lang="en-US" sz="1400" b="0">
                          <a:latin typeface="Calibri"/>
                          <a:ea typeface="Calibri"/>
                          <a:cs typeface="Times New Roman"/>
                        </a:rPr>
                        <a:t>Join()	</a:t>
                      </a:r>
                    </a:p>
                  </a:txBody>
                  <a:tcPr marL="68580" marR="68580" marT="0" marB="0"/>
                </a:tc>
                <a:tc>
                  <a:txBody>
                    <a:bodyPr/>
                    <a:lstStyle/>
                    <a:p>
                      <a:pPr>
                        <a:lnSpc>
                          <a:spcPct val="115000"/>
                        </a:lnSpc>
                        <a:spcAft>
                          <a:spcPts val="0"/>
                        </a:spcAft>
                      </a:pPr>
                      <a:r>
                        <a:rPr lang="en-US" sz="1400" b="0">
                          <a:latin typeface="Calibri"/>
                          <a:ea typeface="Calibri"/>
                          <a:cs typeface="Times New Roman"/>
                        </a:rPr>
                        <a:t>Blocks the calling thread until the thread represented by this instance terminates</a:t>
                      </a:r>
                    </a:p>
                  </a:txBody>
                  <a:tcPr marL="68580" marR="68580" marT="0" marB="0"/>
                </a:tc>
              </a:tr>
              <a:tr h="370840">
                <a:tc>
                  <a:txBody>
                    <a:bodyPr/>
                    <a:lstStyle/>
                    <a:p>
                      <a:pPr>
                        <a:lnSpc>
                          <a:spcPct val="115000"/>
                        </a:lnSpc>
                        <a:spcAft>
                          <a:spcPts val="0"/>
                        </a:spcAft>
                      </a:pPr>
                      <a:r>
                        <a:rPr lang="en-US" sz="1400" b="0" dirty="0">
                          <a:latin typeface="Calibri"/>
                          <a:ea typeface="Calibri"/>
                          <a:cs typeface="Times New Roman"/>
                        </a:rPr>
                        <a:t>Start()	</a:t>
                      </a:r>
                    </a:p>
                  </a:txBody>
                  <a:tcPr marL="68580" marR="68580" marT="0" marB="0"/>
                </a:tc>
                <a:tc>
                  <a:txBody>
                    <a:bodyPr/>
                    <a:lstStyle/>
                    <a:p>
                      <a:pPr>
                        <a:lnSpc>
                          <a:spcPct val="115000"/>
                        </a:lnSpc>
                        <a:spcAft>
                          <a:spcPts val="0"/>
                        </a:spcAft>
                      </a:pPr>
                      <a:r>
                        <a:rPr lang="en-US" sz="1400" b="0" dirty="0">
                          <a:latin typeface="Calibri"/>
                          <a:ea typeface="Calibri"/>
                          <a:cs typeface="Times New Roman"/>
                        </a:rPr>
                        <a:t>Causes the operating system to change the state of the current instance to </a:t>
                      </a:r>
                      <a:r>
                        <a:rPr lang="en-US" sz="1400" b="0" dirty="0" err="1">
                          <a:latin typeface="Calibri"/>
                          <a:ea typeface="Calibri"/>
                          <a:cs typeface="Times New Roman"/>
                        </a:rPr>
                        <a:t>ThreadState.Running</a:t>
                      </a:r>
                      <a:r>
                        <a:rPr lang="en-US" sz="1400" b="0" dirty="0">
                          <a:latin typeface="Calibri"/>
                          <a:ea typeface="Calibri"/>
                          <a:cs typeface="Times New Roman"/>
                        </a:rPr>
                        <a:t>.</a:t>
                      </a:r>
                    </a:p>
                  </a:txBody>
                  <a:tcPr marL="68580" marR="68580" marT="0" marB="0"/>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code</a:t>
            </a:r>
            <a:endParaRPr lang="en-US" dirty="0"/>
          </a:p>
        </p:txBody>
      </p:sp>
      <p:sp>
        <p:nvSpPr>
          <p:cNvPr id="3" name="Content Placeholder 2"/>
          <p:cNvSpPr>
            <a:spLocks noGrp="1"/>
          </p:cNvSpPr>
          <p:nvPr>
            <p:ph idx="1"/>
          </p:nvPr>
        </p:nvSpPr>
        <p:spPr>
          <a:xfrm>
            <a:off x="457200" y="1219200"/>
            <a:ext cx="3352800" cy="5410200"/>
          </a:xfrm>
        </p:spPr>
        <p:txBody>
          <a:bodyPr>
            <a:noAutofit/>
          </a:bodyPr>
          <a:lstStyle/>
          <a:p>
            <a:pPr>
              <a:buNone/>
            </a:pPr>
            <a:r>
              <a:rPr lang="en-US" sz="900" dirty="0"/>
              <a:t>using System;</a:t>
            </a:r>
          </a:p>
          <a:p>
            <a:pPr>
              <a:buNone/>
            </a:pPr>
            <a:r>
              <a:rPr lang="en-US" sz="900" dirty="0"/>
              <a:t>using </a:t>
            </a:r>
            <a:r>
              <a:rPr lang="en-US" sz="900" dirty="0" err="1"/>
              <a:t>System.Diagnostics</a:t>
            </a:r>
            <a:r>
              <a:rPr lang="en-US" sz="900" dirty="0"/>
              <a:t>;</a:t>
            </a:r>
          </a:p>
          <a:p>
            <a:pPr>
              <a:buNone/>
            </a:pPr>
            <a:r>
              <a:rPr lang="en-US" sz="900" dirty="0"/>
              <a:t>using </a:t>
            </a:r>
            <a:r>
              <a:rPr lang="en-US" sz="900" dirty="0" err="1"/>
              <a:t>System.Threading</a:t>
            </a:r>
            <a:r>
              <a:rPr lang="en-US" sz="900" dirty="0"/>
              <a:t>;</a:t>
            </a:r>
          </a:p>
          <a:p>
            <a:pPr>
              <a:buNone/>
            </a:pPr>
            <a:r>
              <a:rPr lang="en-US" sz="900" dirty="0"/>
              <a:t> </a:t>
            </a:r>
          </a:p>
          <a:p>
            <a:pPr>
              <a:buNone/>
            </a:pPr>
            <a:r>
              <a:rPr lang="en-US" sz="900" dirty="0"/>
              <a:t>public class Example</a:t>
            </a:r>
          </a:p>
          <a:p>
            <a:pPr>
              <a:buNone/>
            </a:pPr>
            <a:r>
              <a:rPr lang="en-US" sz="900" dirty="0"/>
              <a:t>{</a:t>
            </a:r>
          </a:p>
          <a:p>
            <a:pPr>
              <a:buNone/>
            </a:pPr>
            <a:r>
              <a:rPr lang="en-US" sz="900" dirty="0"/>
              <a:t>   public static void Main()</a:t>
            </a:r>
          </a:p>
          <a:p>
            <a:pPr>
              <a:buNone/>
            </a:pPr>
            <a:r>
              <a:rPr lang="en-US" sz="900" dirty="0"/>
              <a:t>   {</a:t>
            </a:r>
          </a:p>
          <a:p>
            <a:pPr>
              <a:buNone/>
            </a:pPr>
            <a:r>
              <a:rPr lang="en-US" sz="900" dirty="0"/>
              <a:t>      </a:t>
            </a:r>
            <a:r>
              <a:rPr lang="en-US" sz="900" dirty="0" err="1"/>
              <a:t>var</a:t>
            </a:r>
            <a:r>
              <a:rPr lang="en-US" sz="900" dirty="0"/>
              <a:t> </a:t>
            </a:r>
            <a:r>
              <a:rPr lang="en-US" sz="900" dirty="0" err="1"/>
              <a:t>th</a:t>
            </a:r>
            <a:r>
              <a:rPr lang="en-US" sz="900" dirty="0"/>
              <a:t> = new Thread(</a:t>
            </a:r>
            <a:r>
              <a:rPr lang="en-US" sz="900" dirty="0" err="1"/>
              <a:t>ExecuteInForeground</a:t>
            </a:r>
            <a:r>
              <a:rPr lang="en-US" sz="900" dirty="0"/>
              <a:t>);</a:t>
            </a:r>
          </a:p>
          <a:p>
            <a:pPr>
              <a:buNone/>
            </a:pPr>
            <a:r>
              <a:rPr lang="en-US" sz="900" dirty="0"/>
              <a:t>      </a:t>
            </a:r>
            <a:r>
              <a:rPr lang="en-US" sz="900" dirty="0" err="1"/>
              <a:t>th.Start</a:t>
            </a:r>
            <a:r>
              <a:rPr lang="en-US" sz="900" dirty="0"/>
              <a:t>();</a:t>
            </a:r>
          </a:p>
          <a:p>
            <a:pPr>
              <a:buNone/>
            </a:pPr>
            <a:r>
              <a:rPr lang="en-US" sz="900" dirty="0"/>
              <a:t>      </a:t>
            </a:r>
            <a:r>
              <a:rPr lang="en-US" sz="900" dirty="0" err="1"/>
              <a:t>Thread.Sleep</a:t>
            </a:r>
            <a:r>
              <a:rPr lang="en-US" sz="900" dirty="0"/>
              <a:t>(1000);</a:t>
            </a:r>
          </a:p>
          <a:p>
            <a:pPr>
              <a:buNone/>
            </a:pPr>
            <a:r>
              <a:rPr lang="en-US" sz="900" dirty="0"/>
              <a:t>      </a:t>
            </a:r>
            <a:r>
              <a:rPr lang="en-US" sz="900" dirty="0" err="1"/>
              <a:t>Console.WriteLine</a:t>
            </a:r>
            <a:r>
              <a:rPr lang="en-US" sz="900" dirty="0"/>
              <a:t>("Main thread ({0}) exiting...", </a:t>
            </a:r>
          </a:p>
          <a:p>
            <a:pPr>
              <a:buNone/>
            </a:pPr>
            <a:r>
              <a:rPr lang="en-US" sz="900" dirty="0"/>
              <a:t>                        </a:t>
            </a:r>
            <a:r>
              <a:rPr lang="en-US" sz="900" dirty="0" err="1"/>
              <a:t>Thread.CurrentThread.ManagedThreadId</a:t>
            </a:r>
            <a:r>
              <a:rPr lang="en-US" sz="900" dirty="0"/>
              <a:t>); </a:t>
            </a:r>
          </a:p>
          <a:p>
            <a:pPr>
              <a:buNone/>
            </a:pPr>
            <a:r>
              <a:rPr lang="en-US" sz="900" dirty="0"/>
              <a:t>   }</a:t>
            </a:r>
          </a:p>
          <a:p>
            <a:pPr>
              <a:buNone/>
            </a:pPr>
            <a:r>
              <a:rPr lang="en-US" sz="900" dirty="0"/>
              <a:t> </a:t>
            </a:r>
          </a:p>
          <a:p>
            <a:pPr>
              <a:buNone/>
            </a:pPr>
            <a:r>
              <a:rPr lang="en-US" sz="900" dirty="0"/>
              <a:t>   private static void </a:t>
            </a:r>
            <a:r>
              <a:rPr lang="en-US" sz="900" dirty="0" err="1"/>
              <a:t>ExecuteInForeground</a:t>
            </a:r>
            <a:r>
              <a:rPr lang="en-US" sz="900" dirty="0"/>
              <a:t>()</a:t>
            </a:r>
          </a:p>
          <a:p>
            <a:pPr>
              <a:buNone/>
            </a:pPr>
            <a:r>
              <a:rPr lang="en-US" sz="900" dirty="0"/>
              <a:t>   {</a:t>
            </a:r>
          </a:p>
          <a:p>
            <a:pPr>
              <a:buNone/>
            </a:pPr>
            <a:r>
              <a:rPr lang="en-US" sz="900" dirty="0"/>
              <a:t>      </a:t>
            </a:r>
            <a:r>
              <a:rPr lang="en-US" sz="900" dirty="0" err="1"/>
              <a:t>DateTime</a:t>
            </a:r>
            <a:r>
              <a:rPr lang="en-US" sz="900" dirty="0"/>
              <a:t> start = </a:t>
            </a:r>
            <a:r>
              <a:rPr lang="en-US" sz="900" dirty="0" err="1"/>
              <a:t>DateTime.Now</a:t>
            </a:r>
            <a:r>
              <a:rPr lang="en-US" sz="900" dirty="0"/>
              <a:t>;</a:t>
            </a:r>
          </a:p>
          <a:p>
            <a:pPr>
              <a:buNone/>
            </a:pPr>
            <a:r>
              <a:rPr lang="en-US" sz="900" dirty="0"/>
              <a:t>      </a:t>
            </a:r>
            <a:r>
              <a:rPr lang="en-US" sz="900" dirty="0" err="1"/>
              <a:t>var</a:t>
            </a:r>
            <a:r>
              <a:rPr lang="en-US" sz="900" dirty="0"/>
              <a:t> </a:t>
            </a:r>
            <a:r>
              <a:rPr lang="en-US" sz="900" dirty="0" err="1"/>
              <a:t>sw</a:t>
            </a:r>
            <a:r>
              <a:rPr lang="en-US" sz="900" dirty="0"/>
              <a:t> = </a:t>
            </a:r>
            <a:r>
              <a:rPr lang="en-US" sz="900" dirty="0" err="1"/>
              <a:t>Stopwatch.StartNew</a:t>
            </a:r>
            <a:r>
              <a:rPr lang="en-US" sz="900" dirty="0"/>
              <a:t>();</a:t>
            </a:r>
          </a:p>
          <a:p>
            <a:pPr>
              <a:buNone/>
            </a:pPr>
            <a:r>
              <a:rPr lang="en-US" sz="900" dirty="0"/>
              <a:t>      </a:t>
            </a:r>
            <a:r>
              <a:rPr lang="en-US" sz="900" dirty="0" err="1"/>
              <a:t>Console.WriteLine</a:t>
            </a:r>
            <a:r>
              <a:rPr lang="en-US" sz="900" dirty="0"/>
              <a:t>("Thread {0}: {1}, Priority {2}", </a:t>
            </a:r>
          </a:p>
          <a:p>
            <a:pPr>
              <a:buNone/>
            </a:pPr>
            <a:r>
              <a:rPr lang="en-US" sz="900" dirty="0"/>
              <a:t>                        </a:t>
            </a:r>
            <a:r>
              <a:rPr lang="en-US" sz="900" dirty="0" err="1"/>
              <a:t>Thread.CurrentThread.ManagedThreadId</a:t>
            </a:r>
            <a:r>
              <a:rPr lang="en-US" sz="900" dirty="0"/>
              <a:t>,</a:t>
            </a:r>
          </a:p>
          <a:p>
            <a:pPr>
              <a:buNone/>
            </a:pPr>
            <a:r>
              <a:rPr lang="en-US" sz="900" dirty="0"/>
              <a:t>                        </a:t>
            </a:r>
            <a:r>
              <a:rPr lang="en-US" sz="900" dirty="0" err="1"/>
              <a:t>Thread.CurrentThread.ThreadState</a:t>
            </a:r>
            <a:r>
              <a:rPr lang="en-US" sz="900" dirty="0"/>
              <a:t>,</a:t>
            </a:r>
          </a:p>
          <a:p>
            <a:pPr>
              <a:buNone/>
            </a:pPr>
            <a:r>
              <a:rPr lang="en-US" sz="900" dirty="0"/>
              <a:t>                        </a:t>
            </a:r>
            <a:r>
              <a:rPr lang="en-US" sz="900" dirty="0" err="1"/>
              <a:t>Thread.CurrentThread.Priority</a:t>
            </a:r>
            <a:r>
              <a:rPr lang="en-US" sz="900" dirty="0"/>
              <a:t>);</a:t>
            </a:r>
          </a:p>
          <a:p>
            <a:pPr>
              <a:buNone/>
            </a:pPr>
            <a:r>
              <a:rPr lang="en-US" sz="900" dirty="0"/>
              <a:t>      do { </a:t>
            </a:r>
          </a:p>
          <a:p>
            <a:pPr>
              <a:buNone/>
            </a:pPr>
            <a:r>
              <a:rPr lang="en-US" sz="900" dirty="0"/>
              <a:t>         </a:t>
            </a:r>
            <a:r>
              <a:rPr lang="en-US" sz="900" dirty="0" err="1"/>
              <a:t>Console.WriteLine</a:t>
            </a:r>
            <a:r>
              <a:rPr lang="en-US" sz="900" dirty="0"/>
              <a:t>("Thread {0}: Elapsed {1:N2} seconds", </a:t>
            </a:r>
          </a:p>
          <a:p>
            <a:pPr>
              <a:buNone/>
            </a:pPr>
            <a:r>
              <a:rPr lang="en-US" sz="900" dirty="0"/>
              <a:t>                           </a:t>
            </a:r>
            <a:r>
              <a:rPr lang="en-US" sz="900" dirty="0" err="1"/>
              <a:t>Thread.CurrentThread.ManagedThreadId</a:t>
            </a:r>
            <a:r>
              <a:rPr lang="en-US" sz="900" dirty="0"/>
              <a:t>,</a:t>
            </a:r>
          </a:p>
          <a:p>
            <a:pPr>
              <a:buNone/>
            </a:pPr>
            <a:r>
              <a:rPr lang="en-US" sz="900" dirty="0"/>
              <a:t>                           </a:t>
            </a:r>
            <a:r>
              <a:rPr lang="en-US" sz="900" dirty="0" err="1"/>
              <a:t>sw.ElapsedMilliseconds</a:t>
            </a:r>
            <a:r>
              <a:rPr lang="en-US" sz="900" dirty="0"/>
              <a:t> / 1000.0);</a:t>
            </a:r>
          </a:p>
          <a:p>
            <a:pPr>
              <a:buNone/>
            </a:pPr>
            <a:r>
              <a:rPr lang="en-US" sz="900" dirty="0"/>
              <a:t>         </a:t>
            </a:r>
            <a:r>
              <a:rPr lang="en-US" sz="900" dirty="0" err="1"/>
              <a:t>Thread.Sleep</a:t>
            </a:r>
            <a:r>
              <a:rPr lang="en-US" sz="900" dirty="0"/>
              <a:t>(500);</a:t>
            </a:r>
          </a:p>
          <a:p>
            <a:pPr>
              <a:buNone/>
            </a:pPr>
            <a:r>
              <a:rPr lang="en-US" sz="900" dirty="0"/>
              <a:t>      } while (</a:t>
            </a:r>
            <a:r>
              <a:rPr lang="en-US" sz="900" dirty="0" err="1"/>
              <a:t>sw.ElapsedMilliseconds</a:t>
            </a:r>
            <a:r>
              <a:rPr lang="en-US" sz="900" dirty="0"/>
              <a:t> &lt;= 5000);</a:t>
            </a:r>
          </a:p>
          <a:p>
            <a:pPr>
              <a:buNone/>
            </a:pPr>
            <a:r>
              <a:rPr lang="en-US" sz="900" dirty="0"/>
              <a:t>      </a:t>
            </a:r>
            <a:r>
              <a:rPr lang="en-US" sz="900" dirty="0" err="1"/>
              <a:t>sw.Stop</a:t>
            </a:r>
            <a:r>
              <a:rPr lang="en-US" sz="900" dirty="0"/>
              <a:t>(); </a:t>
            </a:r>
          </a:p>
          <a:p>
            <a:pPr>
              <a:buNone/>
            </a:pPr>
            <a:r>
              <a:rPr lang="en-US" sz="900" dirty="0"/>
              <a:t>   }</a:t>
            </a:r>
          </a:p>
          <a:p>
            <a:pPr>
              <a:buNone/>
            </a:pPr>
            <a:r>
              <a:rPr lang="en-US" sz="900" dirty="0"/>
              <a:t>}</a:t>
            </a:r>
          </a:p>
          <a:p>
            <a:pPr>
              <a:buNone/>
            </a:pPr>
            <a:endParaRPr lang="en-US" sz="900" dirty="0"/>
          </a:p>
        </p:txBody>
      </p:sp>
      <p:sp>
        <p:nvSpPr>
          <p:cNvPr id="6" name="TextBox 5"/>
          <p:cNvSpPr txBox="1"/>
          <p:nvPr/>
        </p:nvSpPr>
        <p:spPr>
          <a:xfrm>
            <a:off x="4114800" y="1524000"/>
            <a:ext cx="4812536" cy="3970318"/>
          </a:xfrm>
          <a:prstGeom prst="rect">
            <a:avLst/>
          </a:prstGeom>
          <a:noFill/>
        </p:spPr>
        <p:txBody>
          <a:bodyPr wrap="square" rtlCol="0">
            <a:spAutoFit/>
          </a:bodyPr>
          <a:lstStyle/>
          <a:p>
            <a:r>
              <a:rPr lang="en-US" dirty="0"/>
              <a:t>// The example displays output like the following:</a:t>
            </a:r>
          </a:p>
          <a:p>
            <a:r>
              <a:rPr lang="en-US" dirty="0"/>
              <a:t>//       Thread 3: Running, Priority Normal</a:t>
            </a:r>
          </a:p>
          <a:p>
            <a:r>
              <a:rPr lang="en-US" dirty="0"/>
              <a:t>//       Thread 3: Elapsed 0.00 seconds</a:t>
            </a:r>
          </a:p>
          <a:p>
            <a:r>
              <a:rPr lang="en-US" dirty="0"/>
              <a:t>//       Thread 3: Elapsed 0.51 seconds</a:t>
            </a:r>
          </a:p>
          <a:p>
            <a:r>
              <a:rPr lang="en-US" dirty="0"/>
              <a:t>//       Main thread (1) exiting...</a:t>
            </a:r>
          </a:p>
          <a:p>
            <a:r>
              <a:rPr lang="en-US" dirty="0"/>
              <a:t>//       Thread 3: Elapsed 1.02 seconds</a:t>
            </a:r>
          </a:p>
          <a:p>
            <a:r>
              <a:rPr lang="en-US" dirty="0"/>
              <a:t>//       Thread 3: Elapsed 1.53 seconds</a:t>
            </a:r>
          </a:p>
          <a:p>
            <a:r>
              <a:rPr lang="en-US" dirty="0"/>
              <a:t>//       Thread 3: Elapsed 2.05 seconds</a:t>
            </a:r>
          </a:p>
          <a:p>
            <a:r>
              <a:rPr lang="en-US" dirty="0"/>
              <a:t>//       Thread 3: Elapsed 2.55 seconds</a:t>
            </a:r>
          </a:p>
          <a:p>
            <a:r>
              <a:rPr lang="en-US" dirty="0"/>
              <a:t>//       Thread 3: Elapsed 3.07 seconds</a:t>
            </a:r>
          </a:p>
          <a:p>
            <a:r>
              <a:rPr lang="en-US" dirty="0"/>
              <a:t>//       Thread 3: Elapsed 3.57 seconds</a:t>
            </a:r>
          </a:p>
          <a:p>
            <a:r>
              <a:rPr lang="en-US" dirty="0"/>
              <a:t>//       Thread 3: Elapsed 4.07 seconds</a:t>
            </a:r>
          </a:p>
          <a:p>
            <a:r>
              <a:rPr lang="en-US" dirty="0"/>
              <a:t>//       Thread 3: Elapsed 4.58 seconds</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1143000"/>
          </a:xfrm>
        </p:spPr>
        <p:txBody>
          <a:bodyPr/>
          <a:lstStyle/>
          <a:p>
            <a:r>
              <a:rPr lang="en-US" dirty="0" smtClean="0"/>
              <a:t>Multi thread</a:t>
            </a:r>
            <a:endParaRPr lang="en-US" dirty="0"/>
          </a:p>
        </p:txBody>
      </p:sp>
      <p:pic>
        <p:nvPicPr>
          <p:cNvPr id="4" name="Content Placeholder 3" descr="IC18819.gif"/>
          <p:cNvPicPr>
            <a:picLocks noGrp="1" noChangeAspect="1"/>
          </p:cNvPicPr>
          <p:nvPr>
            <p:ph idx="1"/>
          </p:nvPr>
        </p:nvPicPr>
        <p:blipFill>
          <a:blip r:embed="rId2" cstate="print"/>
          <a:stretch>
            <a:fillRect/>
          </a:stretch>
        </p:blipFill>
        <p:spPr>
          <a:xfrm>
            <a:off x="2209800" y="990600"/>
            <a:ext cx="4276725" cy="2133600"/>
          </a:xfrm>
        </p:spPr>
      </p:pic>
      <p:sp>
        <p:nvSpPr>
          <p:cNvPr id="5" name="TextBox 4"/>
          <p:cNvSpPr txBox="1"/>
          <p:nvPr/>
        </p:nvSpPr>
        <p:spPr>
          <a:xfrm>
            <a:off x="2971800" y="3505200"/>
            <a:ext cx="2929520" cy="769441"/>
          </a:xfrm>
          <a:prstGeom prst="rect">
            <a:avLst/>
          </a:prstGeom>
        </p:spPr>
        <p:txBody>
          <a:bodyPr vert="horz" lIns="91440" tIns="45720" rIns="91440" bIns="45720" rtlCol="0" anchor="ctr">
            <a:normAutofit/>
          </a:bodyPr>
          <a:lstStyle/>
          <a:p>
            <a:pPr algn="ctr">
              <a:spcBef>
                <a:spcPct val="0"/>
              </a:spcBef>
            </a:pPr>
            <a:r>
              <a:rPr lang="en-US" sz="4400" dirty="0">
                <a:latin typeface="+mj-lt"/>
                <a:ea typeface="+mj-ea"/>
                <a:cs typeface="+mj-cs"/>
              </a:rPr>
              <a:t>Thread Pool</a:t>
            </a:r>
          </a:p>
        </p:txBody>
      </p:sp>
      <p:pic>
        <p:nvPicPr>
          <p:cNvPr id="6" name="Picture 5" descr="IC124197.gif"/>
          <p:cNvPicPr>
            <a:picLocks noChangeAspect="1"/>
          </p:cNvPicPr>
          <p:nvPr/>
        </p:nvPicPr>
        <p:blipFill>
          <a:blip r:embed="rId3" cstate="print"/>
          <a:stretch>
            <a:fillRect/>
          </a:stretch>
        </p:blipFill>
        <p:spPr>
          <a:xfrm>
            <a:off x="2362200" y="4267200"/>
            <a:ext cx="4276725" cy="213360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TotalTime>
  <Words>1155</Words>
  <Application>Microsoft Office PowerPoint</Application>
  <PresentationFormat>On-screen Show (4:3)</PresentationFormat>
  <Paragraphs>197</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Thread in .Net</vt:lpstr>
      <vt:lpstr>Process and Thread</vt:lpstr>
      <vt:lpstr>Thread in Single-core CPU</vt:lpstr>
      <vt:lpstr>Thread in Multi-core CPU</vt:lpstr>
      <vt:lpstr>Thread class in .Net</vt:lpstr>
      <vt:lpstr>Basic properties</vt:lpstr>
      <vt:lpstr>Basic methods</vt:lpstr>
      <vt:lpstr>Example code</vt:lpstr>
      <vt:lpstr>Multi thread</vt:lpstr>
      <vt:lpstr>Example code using Thread pool</vt:lpstr>
      <vt:lpstr>When Not to Use Thread Pool Threads</vt:lpstr>
      <vt:lpstr>Lock</vt:lpstr>
      <vt:lpstr>Deadlock</vt:lpstr>
      <vt:lpstr>Threading mode</vt:lpstr>
      <vt:lpstr>(STA) Single Threaded Apartment Model Threads</vt:lpstr>
      <vt:lpstr>(MTA) Multi Threaded Apartment Model Threads</vt:lpstr>
      <vt:lpstr>Method Join()</vt:lpstr>
      <vt:lpstr>ManualResetEvent</vt:lpstr>
      <vt:lpstr>Problem when using thread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Thread in .Net</dc:title>
  <dc:creator>QuangHuy</dc:creator>
  <cp:lastModifiedBy>QuangHuy</cp:lastModifiedBy>
  <cp:revision>14</cp:revision>
  <dcterms:created xsi:type="dcterms:W3CDTF">2016-12-28T06:08:05Z</dcterms:created>
  <dcterms:modified xsi:type="dcterms:W3CDTF">2016-12-28T08:36:24Z</dcterms:modified>
</cp:coreProperties>
</file>