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</p:sldIdLst>
  <p:sldSz cx="6858000" cy="9906000" type="A4"/>
  <p:notesSz cx="6858000" cy="9144000"/>
  <p:embeddedFontLst>
    <p:embeddedFont>
      <p:font typeface="#9Slide02 Tieu de dai" panose="02000000000000000000" pitchFamily="2" charset="0"/>
      <p:bold r:id="rId3"/>
    </p:embeddedFont>
    <p:embeddedFont>
      <p:font typeface="#9Slide02 Noi dung dai" panose="02000000000000000000" pitchFamily="2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489"/>
    <a:srgbClr val="EDCEC9"/>
    <a:srgbClr val="6B5141"/>
    <a:srgbClr val="C7A099"/>
    <a:srgbClr val="F3EBE9"/>
    <a:srgbClr val="F0E6E4"/>
    <a:srgbClr val="DEC8C4"/>
    <a:srgbClr val="C3AC9D"/>
    <a:srgbClr val="FFEEC5"/>
    <a:srgbClr val="A78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01" autoAdjust="0"/>
  </p:normalViewPr>
  <p:slideViewPr>
    <p:cSldViewPr showGuides="1">
      <p:cViewPr>
        <p:scale>
          <a:sx n="90" d="100"/>
          <a:sy n="90" d="100"/>
        </p:scale>
        <p:origin x="1488" y="7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855-67DD-499C-8452-982BD998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6DC6-9849-4FC4-9261-E617428F3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6057-7577-44E5-BB5D-ECDD39E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C3C06-0118-458A-A21D-1513B54E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2FCB-C0A3-4A28-A0CB-001BAE7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8B65-A8D7-4F99-BB18-A087CE882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81FE7-0BD2-442E-B5C1-9521C7233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F68-26D3-4F28-A450-732051B0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9996-5DA0-4115-872B-231E6D28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EEDE-A7E5-467A-8DC1-E875707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F7E-D3EE-4820-A3AD-ED3B625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213-3B95-472D-8785-BE59015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294BB-560D-413B-9D7A-3598EAE7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350E-44F0-4025-9EB2-2D4F2BDA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69078-1C98-4DDD-8D87-7B41D5B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6C2B-F82F-462A-99E3-CE7D9352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B284C-B949-459C-9DA6-77C3B837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660E-686F-40E7-A651-8AAC2D86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BB39A-7312-4F84-8CA0-C0FC4E83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A6DE-E54E-4523-9A80-B1AD0BBC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65E7B-A410-4214-B1AC-7B3A46F9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E3857-B780-468D-934E-A75921E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4A56-869A-4922-8B3A-1247CAC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0514-EABD-44DD-9FEE-FD3B6993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9CFA-7BE8-4E2D-A2D2-69DFDF67A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BA20-5216-49BC-A672-DBE07E4F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E611-CB59-47AA-B2BD-1C42BF09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B9AB8-1888-4A05-98BB-75EDB059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2696-3ED7-48D6-A149-7A51503D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13030200" y="-18821399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19666001" y="-18821399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19666001" y="28156815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13030200" y="28156815"/>
            <a:ext cx="222199" cy="5705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2604" y="1460533"/>
            <a:ext cx="6858000" cy="45719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0" y="479525"/>
            <a:ext cx="6858000" cy="45719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0" y="566739"/>
            <a:ext cx="6858000" cy="836642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92994" y="1"/>
            <a:ext cx="2146855" cy="9906000"/>
          </a:xfrm>
          <a:prstGeom prst="rect">
            <a:avLst/>
          </a:prstGeom>
          <a:solidFill>
            <a:srgbClr val="D7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/>
          <p:cNvGrpSpPr/>
          <p:nvPr/>
        </p:nvGrpSpPr>
        <p:grpSpPr>
          <a:xfrm>
            <a:off x="181782" y="1756919"/>
            <a:ext cx="1932247" cy="1568073"/>
            <a:chOff x="181782" y="1756919"/>
            <a:chExt cx="1932247" cy="156807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991DE3-63C5-4A6B-BF83-EAA56701E68F}"/>
                </a:ext>
              </a:extLst>
            </p:cNvPr>
            <p:cNvCxnSpPr>
              <a:cxnSpLocks/>
            </p:cNvCxnSpPr>
            <p:nvPr/>
          </p:nvCxnSpPr>
          <p:spPr>
            <a:xfrm>
              <a:off x="181782" y="2027329"/>
              <a:ext cx="193224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EDC6D7-C2AE-41A1-9929-F86A448D59F9}"/>
                </a:ext>
              </a:extLst>
            </p:cNvPr>
            <p:cNvSpPr txBox="1"/>
            <p:nvPr/>
          </p:nvSpPr>
          <p:spPr>
            <a:xfrm>
              <a:off x="181782" y="1756919"/>
              <a:ext cx="5722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>
                  <a:solidFill>
                    <a:schemeClr val="bg1"/>
                  </a:solidFill>
                </a:rPr>
                <a:t>Liên hệ</a:t>
              </a: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183345" y="2121193"/>
              <a:ext cx="1669731" cy="186651"/>
              <a:chOff x="185835" y="2180706"/>
              <a:chExt cx="1669731" cy="186651"/>
            </a:xfrm>
          </p:grpSpPr>
          <p:sp>
            <p:nvSpPr>
              <p:cNvPr id="18" name="Freeform 158">
                <a:extLst>
                  <a:ext uri="{FF2B5EF4-FFF2-40B4-BE49-F238E27FC236}">
                    <a16:creationId xmlns:a16="http://schemas.microsoft.com/office/drawing/2014/main" id="{BFC81BDF-866B-4488-BC39-EB78FE37D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835" y="2186787"/>
                <a:ext cx="267242" cy="180570"/>
              </a:xfrm>
              <a:custGeom>
                <a:avLst/>
                <a:gdLst>
                  <a:gd name="T0" fmla="*/ 312 w 320"/>
                  <a:gd name="T1" fmla="*/ 0 h 216"/>
                  <a:gd name="T2" fmla="*/ 8 w 320"/>
                  <a:gd name="T3" fmla="*/ 0 h 216"/>
                  <a:gd name="T4" fmla="*/ 0 w 320"/>
                  <a:gd name="T5" fmla="*/ 8 h 216"/>
                  <a:gd name="T6" fmla="*/ 0 w 320"/>
                  <a:gd name="T7" fmla="*/ 208 h 216"/>
                  <a:gd name="T8" fmla="*/ 8 w 320"/>
                  <a:gd name="T9" fmla="*/ 216 h 216"/>
                  <a:gd name="T10" fmla="*/ 312 w 320"/>
                  <a:gd name="T11" fmla="*/ 216 h 216"/>
                  <a:gd name="T12" fmla="*/ 320 w 320"/>
                  <a:gd name="T13" fmla="*/ 208 h 216"/>
                  <a:gd name="T14" fmla="*/ 320 w 320"/>
                  <a:gd name="T15" fmla="*/ 8 h 216"/>
                  <a:gd name="T16" fmla="*/ 312 w 320"/>
                  <a:gd name="T17" fmla="*/ 0 h 216"/>
                  <a:gd name="T18" fmla="*/ 293 w 320"/>
                  <a:gd name="T19" fmla="*/ 16 h 216"/>
                  <a:gd name="T20" fmla="*/ 160 w 320"/>
                  <a:gd name="T21" fmla="*/ 149 h 216"/>
                  <a:gd name="T22" fmla="*/ 27 w 320"/>
                  <a:gd name="T23" fmla="*/ 16 h 216"/>
                  <a:gd name="T24" fmla="*/ 293 w 320"/>
                  <a:gd name="T25" fmla="*/ 16 h 216"/>
                  <a:gd name="T26" fmla="*/ 16 w 320"/>
                  <a:gd name="T27" fmla="*/ 27 h 216"/>
                  <a:gd name="T28" fmla="*/ 97 w 320"/>
                  <a:gd name="T29" fmla="*/ 108 h 216"/>
                  <a:gd name="T30" fmla="*/ 16 w 320"/>
                  <a:gd name="T31" fmla="*/ 189 h 216"/>
                  <a:gd name="T32" fmla="*/ 16 w 320"/>
                  <a:gd name="T33" fmla="*/ 27 h 216"/>
                  <a:gd name="T34" fmla="*/ 27 w 320"/>
                  <a:gd name="T35" fmla="*/ 200 h 216"/>
                  <a:gd name="T36" fmla="*/ 108 w 320"/>
                  <a:gd name="T37" fmla="*/ 119 h 216"/>
                  <a:gd name="T38" fmla="*/ 154 w 320"/>
                  <a:gd name="T39" fmla="*/ 166 h 216"/>
                  <a:gd name="T40" fmla="*/ 166 w 320"/>
                  <a:gd name="T41" fmla="*/ 166 h 216"/>
                  <a:gd name="T42" fmla="*/ 212 w 320"/>
                  <a:gd name="T43" fmla="*/ 119 h 216"/>
                  <a:gd name="T44" fmla="*/ 293 w 320"/>
                  <a:gd name="T45" fmla="*/ 200 h 216"/>
                  <a:gd name="T46" fmla="*/ 27 w 320"/>
                  <a:gd name="T47" fmla="*/ 200 h 216"/>
                  <a:gd name="T48" fmla="*/ 304 w 320"/>
                  <a:gd name="T49" fmla="*/ 189 h 216"/>
                  <a:gd name="T50" fmla="*/ 223 w 320"/>
                  <a:gd name="T51" fmla="*/ 108 h 216"/>
                  <a:gd name="T52" fmla="*/ 304 w 320"/>
                  <a:gd name="T53" fmla="*/ 27 h 216"/>
                  <a:gd name="T54" fmla="*/ 304 w 320"/>
                  <a:gd name="T55" fmla="*/ 189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0" h="216">
                    <a:moveTo>
                      <a:pt x="31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12"/>
                      <a:pt x="4" y="216"/>
                      <a:pt x="8" y="216"/>
                    </a:cubicBezTo>
                    <a:cubicBezTo>
                      <a:pt x="312" y="216"/>
                      <a:pt x="312" y="216"/>
                      <a:pt x="312" y="216"/>
                    </a:cubicBezTo>
                    <a:cubicBezTo>
                      <a:pt x="316" y="216"/>
                      <a:pt x="320" y="212"/>
                      <a:pt x="320" y="208"/>
                    </a:cubicBezTo>
                    <a:cubicBezTo>
                      <a:pt x="320" y="8"/>
                      <a:pt x="320" y="8"/>
                      <a:pt x="320" y="8"/>
                    </a:cubicBezTo>
                    <a:cubicBezTo>
                      <a:pt x="320" y="4"/>
                      <a:pt x="316" y="0"/>
                      <a:pt x="312" y="0"/>
                    </a:cubicBezTo>
                    <a:close/>
                    <a:moveTo>
                      <a:pt x="293" y="16"/>
                    </a:moveTo>
                    <a:cubicBezTo>
                      <a:pt x="160" y="149"/>
                      <a:pt x="160" y="149"/>
                      <a:pt x="160" y="149"/>
                    </a:cubicBezTo>
                    <a:cubicBezTo>
                      <a:pt x="27" y="16"/>
                      <a:pt x="27" y="16"/>
                      <a:pt x="27" y="16"/>
                    </a:cubicBezTo>
                    <a:lnTo>
                      <a:pt x="293" y="16"/>
                    </a:lnTo>
                    <a:close/>
                    <a:moveTo>
                      <a:pt x="16" y="27"/>
                    </a:moveTo>
                    <a:cubicBezTo>
                      <a:pt x="97" y="108"/>
                      <a:pt x="97" y="108"/>
                      <a:pt x="97" y="108"/>
                    </a:cubicBezTo>
                    <a:cubicBezTo>
                      <a:pt x="16" y="189"/>
                      <a:pt x="16" y="189"/>
                      <a:pt x="16" y="189"/>
                    </a:cubicBezTo>
                    <a:lnTo>
                      <a:pt x="16" y="27"/>
                    </a:lnTo>
                    <a:close/>
                    <a:moveTo>
                      <a:pt x="27" y="200"/>
                    </a:move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54" y="166"/>
                      <a:pt x="154" y="166"/>
                      <a:pt x="154" y="166"/>
                    </a:cubicBezTo>
                    <a:cubicBezTo>
                      <a:pt x="158" y="169"/>
                      <a:pt x="162" y="169"/>
                      <a:pt x="166" y="166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93" y="200"/>
                      <a:pt x="293" y="200"/>
                      <a:pt x="293" y="200"/>
                    </a:cubicBezTo>
                    <a:lnTo>
                      <a:pt x="27" y="200"/>
                    </a:lnTo>
                    <a:close/>
                    <a:moveTo>
                      <a:pt x="304" y="189"/>
                    </a:moveTo>
                    <a:cubicBezTo>
                      <a:pt x="223" y="108"/>
                      <a:pt x="223" y="108"/>
                      <a:pt x="223" y="108"/>
                    </a:cubicBezTo>
                    <a:cubicBezTo>
                      <a:pt x="304" y="27"/>
                      <a:pt x="304" y="27"/>
                      <a:pt x="304" y="27"/>
                    </a:cubicBezTo>
                    <a:lnTo>
                      <a:pt x="304" y="18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8E92C8-93CA-4B72-AC46-2A39680AE901}"/>
                  </a:ext>
                </a:extLst>
              </p:cNvPr>
              <p:cNvSpPr txBox="1"/>
              <p:nvPr/>
            </p:nvSpPr>
            <p:spPr>
              <a:xfrm>
                <a:off x="505838" y="2180706"/>
                <a:ext cx="134972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050" smtClean="0">
                    <a:solidFill>
                      <a:schemeClr val="bg1"/>
                    </a:solidFill>
                  </a:rPr>
                  <a:t>anhdth.hn@gmail.com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200730" y="2400078"/>
              <a:ext cx="1058519" cy="250336"/>
              <a:chOff x="200730" y="2513951"/>
              <a:chExt cx="1058519" cy="250336"/>
            </a:xfrm>
          </p:grpSpPr>
          <p:sp>
            <p:nvSpPr>
              <p:cNvPr id="16" name="Freeform 168">
                <a:extLst>
                  <a:ext uri="{FF2B5EF4-FFF2-40B4-BE49-F238E27FC236}">
                    <a16:creationId xmlns:a16="http://schemas.microsoft.com/office/drawing/2014/main" id="{EC3F8623-A54C-441D-81F6-696CD3C09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730" y="2513951"/>
                <a:ext cx="179965" cy="250336"/>
              </a:xfrm>
              <a:custGeom>
                <a:avLst/>
                <a:gdLst>
                  <a:gd name="T0" fmla="*/ 200 w 224"/>
                  <a:gd name="T1" fmla="*/ 0 h 312"/>
                  <a:gd name="T2" fmla="*/ 24 w 224"/>
                  <a:gd name="T3" fmla="*/ 0 h 312"/>
                  <a:gd name="T4" fmla="*/ 0 w 224"/>
                  <a:gd name="T5" fmla="*/ 24 h 312"/>
                  <a:gd name="T6" fmla="*/ 0 w 224"/>
                  <a:gd name="T7" fmla="*/ 288 h 312"/>
                  <a:gd name="T8" fmla="*/ 24 w 224"/>
                  <a:gd name="T9" fmla="*/ 312 h 312"/>
                  <a:gd name="T10" fmla="*/ 200 w 224"/>
                  <a:gd name="T11" fmla="*/ 312 h 312"/>
                  <a:gd name="T12" fmla="*/ 224 w 224"/>
                  <a:gd name="T13" fmla="*/ 288 h 312"/>
                  <a:gd name="T14" fmla="*/ 224 w 224"/>
                  <a:gd name="T15" fmla="*/ 24 h 312"/>
                  <a:gd name="T16" fmla="*/ 200 w 224"/>
                  <a:gd name="T17" fmla="*/ 0 h 312"/>
                  <a:gd name="T18" fmla="*/ 208 w 224"/>
                  <a:gd name="T19" fmla="*/ 288 h 312"/>
                  <a:gd name="T20" fmla="*/ 200 w 224"/>
                  <a:gd name="T21" fmla="*/ 296 h 312"/>
                  <a:gd name="T22" fmla="*/ 24 w 224"/>
                  <a:gd name="T23" fmla="*/ 296 h 312"/>
                  <a:gd name="T24" fmla="*/ 16 w 224"/>
                  <a:gd name="T25" fmla="*/ 288 h 312"/>
                  <a:gd name="T26" fmla="*/ 16 w 224"/>
                  <a:gd name="T27" fmla="*/ 272 h 312"/>
                  <a:gd name="T28" fmla="*/ 208 w 224"/>
                  <a:gd name="T29" fmla="*/ 272 h 312"/>
                  <a:gd name="T30" fmla="*/ 208 w 224"/>
                  <a:gd name="T31" fmla="*/ 288 h 312"/>
                  <a:gd name="T32" fmla="*/ 208 w 224"/>
                  <a:gd name="T33" fmla="*/ 256 h 312"/>
                  <a:gd name="T34" fmla="*/ 16 w 224"/>
                  <a:gd name="T35" fmla="*/ 256 h 312"/>
                  <a:gd name="T36" fmla="*/ 16 w 224"/>
                  <a:gd name="T37" fmla="*/ 56 h 312"/>
                  <a:gd name="T38" fmla="*/ 208 w 224"/>
                  <a:gd name="T39" fmla="*/ 56 h 312"/>
                  <a:gd name="T40" fmla="*/ 208 w 224"/>
                  <a:gd name="T41" fmla="*/ 256 h 312"/>
                  <a:gd name="T42" fmla="*/ 208 w 224"/>
                  <a:gd name="T43" fmla="*/ 40 h 312"/>
                  <a:gd name="T44" fmla="*/ 16 w 224"/>
                  <a:gd name="T45" fmla="*/ 40 h 312"/>
                  <a:gd name="T46" fmla="*/ 16 w 224"/>
                  <a:gd name="T47" fmla="*/ 24 h 312"/>
                  <a:gd name="T48" fmla="*/ 24 w 224"/>
                  <a:gd name="T49" fmla="*/ 16 h 312"/>
                  <a:gd name="T50" fmla="*/ 200 w 224"/>
                  <a:gd name="T51" fmla="*/ 16 h 312"/>
                  <a:gd name="T52" fmla="*/ 208 w 224"/>
                  <a:gd name="T53" fmla="*/ 24 h 312"/>
                  <a:gd name="T54" fmla="*/ 208 w 224"/>
                  <a:gd name="T55" fmla="*/ 4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4" h="312">
                    <a:moveTo>
                      <a:pt x="200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301"/>
                      <a:pt x="11" y="312"/>
                      <a:pt x="24" y="312"/>
                    </a:cubicBezTo>
                    <a:cubicBezTo>
                      <a:pt x="200" y="312"/>
                      <a:pt x="200" y="312"/>
                      <a:pt x="200" y="312"/>
                    </a:cubicBezTo>
                    <a:cubicBezTo>
                      <a:pt x="213" y="312"/>
                      <a:pt x="224" y="301"/>
                      <a:pt x="224" y="288"/>
                    </a:cubicBezTo>
                    <a:cubicBezTo>
                      <a:pt x="224" y="24"/>
                      <a:pt x="224" y="24"/>
                      <a:pt x="224" y="24"/>
                    </a:cubicBezTo>
                    <a:cubicBezTo>
                      <a:pt x="224" y="11"/>
                      <a:pt x="213" y="0"/>
                      <a:pt x="200" y="0"/>
                    </a:cubicBezTo>
                    <a:close/>
                    <a:moveTo>
                      <a:pt x="208" y="288"/>
                    </a:moveTo>
                    <a:cubicBezTo>
                      <a:pt x="208" y="292"/>
                      <a:pt x="204" y="296"/>
                      <a:pt x="200" y="296"/>
                    </a:cubicBezTo>
                    <a:cubicBezTo>
                      <a:pt x="24" y="296"/>
                      <a:pt x="24" y="296"/>
                      <a:pt x="24" y="296"/>
                    </a:cubicBezTo>
                    <a:cubicBezTo>
                      <a:pt x="20" y="296"/>
                      <a:pt x="16" y="292"/>
                      <a:pt x="16" y="288"/>
                    </a:cubicBezTo>
                    <a:cubicBezTo>
                      <a:pt x="16" y="272"/>
                      <a:pt x="16" y="272"/>
                      <a:pt x="16" y="272"/>
                    </a:cubicBezTo>
                    <a:cubicBezTo>
                      <a:pt x="208" y="272"/>
                      <a:pt x="208" y="272"/>
                      <a:pt x="208" y="272"/>
                    </a:cubicBezTo>
                    <a:lnTo>
                      <a:pt x="208" y="288"/>
                    </a:lnTo>
                    <a:close/>
                    <a:moveTo>
                      <a:pt x="208" y="256"/>
                    </a:moveTo>
                    <a:cubicBezTo>
                      <a:pt x="16" y="256"/>
                      <a:pt x="16" y="256"/>
                      <a:pt x="16" y="2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8" y="56"/>
                      <a:pt x="208" y="56"/>
                      <a:pt x="208" y="56"/>
                    </a:cubicBezTo>
                    <a:lnTo>
                      <a:pt x="208" y="256"/>
                    </a:lnTo>
                    <a:close/>
                    <a:moveTo>
                      <a:pt x="208" y="40"/>
                    </a:move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0"/>
                      <a:pt x="20" y="16"/>
                      <a:pt x="24" y="16"/>
                    </a:cubicBezTo>
                    <a:cubicBezTo>
                      <a:pt x="200" y="16"/>
                      <a:pt x="200" y="16"/>
                      <a:pt x="200" y="16"/>
                    </a:cubicBezTo>
                    <a:cubicBezTo>
                      <a:pt x="204" y="16"/>
                      <a:pt x="208" y="20"/>
                      <a:pt x="208" y="24"/>
                    </a:cubicBezTo>
                    <a:lnTo>
                      <a:pt x="208" y="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2AB68-CDF1-4092-8CE3-A8278B270F28}"/>
                  </a:ext>
                </a:extLst>
              </p:cNvPr>
              <p:cNvSpPr txBox="1"/>
              <p:nvPr/>
            </p:nvSpPr>
            <p:spPr>
              <a:xfrm>
                <a:off x="505838" y="2554481"/>
                <a:ext cx="75341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050">
                    <a:solidFill>
                      <a:schemeClr val="bg1"/>
                    </a:solidFill>
                  </a:rPr>
                  <a:t>0374033946</a:t>
                </a: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81782" y="2742648"/>
              <a:ext cx="1038995" cy="180570"/>
              <a:chOff x="181782" y="2910881"/>
              <a:chExt cx="1038995" cy="180570"/>
            </a:xfrm>
          </p:grpSpPr>
          <p:sp>
            <p:nvSpPr>
              <p:cNvPr id="14" name="Freeform 132">
                <a:extLst>
                  <a:ext uri="{FF2B5EF4-FFF2-40B4-BE49-F238E27FC236}">
                    <a16:creationId xmlns:a16="http://schemas.microsoft.com/office/drawing/2014/main" id="{4A0EB3F6-3BD5-4B7A-8D83-88A244D767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1782" y="2910881"/>
                <a:ext cx="217861" cy="180570"/>
              </a:xfrm>
              <a:custGeom>
                <a:avLst/>
                <a:gdLst>
                  <a:gd name="T0" fmla="*/ 288 w 320"/>
                  <a:gd name="T1" fmla="*/ 24 h 264"/>
                  <a:gd name="T2" fmla="*/ 256 w 320"/>
                  <a:gd name="T3" fmla="*/ 24 h 264"/>
                  <a:gd name="T4" fmla="*/ 256 w 320"/>
                  <a:gd name="T5" fmla="*/ 8 h 264"/>
                  <a:gd name="T6" fmla="*/ 248 w 320"/>
                  <a:gd name="T7" fmla="*/ 0 h 264"/>
                  <a:gd name="T8" fmla="*/ 240 w 320"/>
                  <a:gd name="T9" fmla="*/ 8 h 264"/>
                  <a:gd name="T10" fmla="*/ 240 w 320"/>
                  <a:gd name="T11" fmla="*/ 24 h 264"/>
                  <a:gd name="T12" fmla="*/ 80 w 320"/>
                  <a:gd name="T13" fmla="*/ 24 h 264"/>
                  <a:gd name="T14" fmla="*/ 80 w 320"/>
                  <a:gd name="T15" fmla="*/ 8 h 264"/>
                  <a:gd name="T16" fmla="*/ 72 w 320"/>
                  <a:gd name="T17" fmla="*/ 0 h 264"/>
                  <a:gd name="T18" fmla="*/ 64 w 320"/>
                  <a:gd name="T19" fmla="*/ 8 h 264"/>
                  <a:gd name="T20" fmla="*/ 64 w 320"/>
                  <a:gd name="T21" fmla="*/ 24 h 264"/>
                  <a:gd name="T22" fmla="*/ 32 w 320"/>
                  <a:gd name="T23" fmla="*/ 24 h 264"/>
                  <a:gd name="T24" fmla="*/ 0 w 320"/>
                  <a:gd name="T25" fmla="*/ 56 h 264"/>
                  <a:gd name="T26" fmla="*/ 0 w 320"/>
                  <a:gd name="T27" fmla="*/ 232 h 264"/>
                  <a:gd name="T28" fmla="*/ 32 w 320"/>
                  <a:gd name="T29" fmla="*/ 264 h 264"/>
                  <a:gd name="T30" fmla="*/ 288 w 320"/>
                  <a:gd name="T31" fmla="*/ 264 h 264"/>
                  <a:gd name="T32" fmla="*/ 320 w 320"/>
                  <a:gd name="T33" fmla="*/ 232 h 264"/>
                  <a:gd name="T34" fmla="*/ 320 w 320"/>
                  <a:gd name="T35" fmla="*/ 56 h 264"/>
                  <a:gd name="T36" fmla="*/ 288 w 320"/>
                  <a:gd name="T37" fmla="*/ 24 h 264"/>
                  <a:gd name="T38" fmla="*/ 304 w 320"/>
                  <a:gd name="T39" fmla="*/ 232 h 264"/>
                  <a:gd name="T40" fmla="*/ 288 w 320"/>
                  <a:gd name="T41" fmla="*/ 248 h 264"/>
                  <a:gd name="T42" fmla="*/ 32 w 320"/>
                  <a:gd name="T43" fmla="*/ 248 h 264"/>
                  <a:gd name="T44" fmla="*/ 16 w 320"/>
                  <a:gd name="T45" fmla="*/ 232 h 264"/>
                  <a:gd name="T46" fmla="*/ 16 w 320"/>
                  <a:gd name="T47" fmla="*/ 112 h 264"/>
                  <a:gd name="T48" fmla="*/ 304 w 320"/>
                  <a:gd name="T49" fmla="*/ 112 h 264"/>
                  <a:gd name="T50" fmla="*/ 304 w 320"/>
                  <a:gd name="T51" fmla="*/ 232 h 264"/>
                  <a:gd name="T52" fmla="*/ 304 w 320"/>
                  <a:gd name="T53" fmla="*/ 96 h 264"/>
                  <a:gd name="T54" fmla="*/ 16 w 320"/>
                  <a:gd name="T55" fmla="*/ 96 h 264"/>
                  <a:gd name="T56" fmla="*/ 16 w 320"/>
                  <a:gd name="T57" fmla="*/ 56 h 264"/>
                  <a:gd name="T58" fmla="*/ 32 w 320"/>
                  <a:gd name="T59" fmla="*/ 40 h 264"/>
                  <a:gd name="T60" fmla="*/ 64 w 320"/>
                  <a:gd name="T61" fmla="*/ 40 h 264"/>
                  <a:gd name="T62" fmla="*/ 64 w 320"/>
                  <a:gd name="T63" fmla="*/ 64 h 264"/>
                  <a:gd name="T64" fmla="*/ 72 w 320"/>
                  <a:gd name="T65" fmla="*/ 72 h 264"/>
                  <a:gd name="T66" fmla="*/ 80 w 320"/>
                  <a:gd name="T67" fmla="*/ 64 h 264"/>
                  <a:gd name="T68" fmla="*/ 80 w 320"/>
                  <a:gd name="T69" fmla="*/ 40 h 264"/>
                  <a:gd name="T70" fmla="*/ 240 w 320"/>
                  <a:gd name="T71" fmla="*/ 40 h 264"/>
                  <a:gd name="T72" fmla="*/ 240 w 320"/>
                  <a:gd name="T73" fmla="*/ 64 h 264"/>
                  <a:gd name="T74" fmla="*/ 248 w 320"/>
                  <a:gd name="T75" fmla="*/ 72 h 264"/>
                  <a:gd name="T76" fmla="*/ 256 w 320"/>
                  <a:gd name="T77" fmla="*/ 64 h 264"/>
                  <a:gd name="T78" fmla="*/ 256 w 320"/>
                  <a:gd name="T79" fmla="*/ 40 h 264"/>
                  <a:gd name="T80" fmla="*/ 288 w 320"/>
                  <a:gd name="T81" fmla="*/ 40 h 264"/>
                  <a:gd name="T82" fmla="*/ 304 w 320"/>
                  <a:gd name="T83" fmla="*/ 56 h 264"/>
                  <a:gd name="T84" fmla="*/ 304 w 320"/>
                  <a:gd name="T85" fmla="*/ 9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20" h="264">
                    <a:moveTo>
                      <a:pt x="288" y="24"/>
                    </a:moveTo>
                    <a:cubicBezTo>
                      <a:pt x="256" y="24"/>
                      <a:pt x="256" y="24"/>
                      <a:pt x="256" y="24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ubicBezTo>
                      <a:pt x="244" y="0"/>
                      <a:pt x="240" y="4"/>
                      <a:pt x="240" y="8"/>
                    </a:cubicBezTo>
                    <a:cubicBezTo>
                      <a:pt x="240" y="24"/>
                      <a:pt x="240" y="24"/>
                      <a:pt x="240" y="2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4"/>
                      <a:pt x="76" y="0"/>
                      <a:pt x="72" y="0"/>
                    </a:cubicBezTo>
                    <a:cubicBezTo>
                      <a:pt x="68" y="0"/>
                      <a:pt x="64" y="4"/>
                      <a:pt x="64" y="8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14" y="24"/>
                      <a:pt x="0" y="38"/>
                      <a:pt x="0" y="56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50"/>
                      <a:pt x="14" y="264"/>
                      <a:pt x="32" y="264"/>
                    </a:cubicBezTo>
                    <a:cubicBezTo>
                      <a:pt x="288" y="264"/>
                      <a:pt x="288" y="264"/>
                      <a:pt x="288" y="264"/>
                    </a:cubicBezTo>
                    <a:cubicBezTo>
                      <a:pt x="306" y="264"/>
                      <a:pt x="320" y="250"/>
                      <a:pt x="320" y="232"/>
                    </a:cubicBezTo>
                    <a:cubicBezTo>
                      <a:pt x="320" y="56"/>
                      <a:pt x="320" y="56"/>
                      <a:pt x="320" y="56"/>
                    </a:cubicBezTo>
                    <a:cubicBezTo>
                      <a:pt x="320" y="38"/>
                      <a:pt x="306" y="24"/>
                      <a:pt x="288" y="24"/>
                    </a:cubicBezTo>
                    <a:close/>
                    <a:moveTo>
                      <a:pt x="304" y="232"/>
                    </a:moveTo>
                    <a:cubicBezTo>
                      <a:pt x="304" y="241"/>
                      <a:pt x="297" y="248"/>
                      <a:pt x="288" y="248"/>
                    </a:cubicBezTo>
                    <a:cubicBezTo>
                      <a:pt x="32" y="248"/>
                      <a:pt x="32" y="248"/>
                      <a:pt x="32" y="248"/>
                    </a:cubicBezTo>
                    <a:cubicBezTo>
                      <a:pt x="23" y="248"/>
                      <a:pt x="16" y="241"/>
                      <a:pt x="16" y="232"/>
                    </a:cubicBezTo>
                    <a:cubicBezTo>
                      <a:pt x="16" y="112"/>
                      <a:pt x="16" y="112"/>
                      <a:pt x="16" y="112"/>
                    </a:cubicBezTo>
                    <a:cubicBezTo>
                      <a:pt x="304" y="112"/>
                      <a:pt x="304" y="112"/>
                      <a:pt x="304" y="112"/>
                    </a:cubicBezTo>
                    <a:lnTo>
                      <a:pt x="304" y="232"/>
                    </a:lnTo>
                    <a:close/>
                    <a:moveTo>
                      <a:pt x="304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47"/>
                      <a:pt x="23" y="40"/>
                      <a:pt x="32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8"/>
                      <a:pt x="68" y="72"/>
                      <a:pt x="72" y="72"/>
                    </a:cubicBezTo>
                    <a:cubicBezTo>
                      <a:pt x="76" y="72"/>
                      <a:pt x="80" y="68"/>
                      <a:pt x="80" y="64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240" y="40"/>
                      <a:pt x="240" y="40"/>
                      <a:pt x="240" y="40"/>
                    </a:cubicBezTo>
                    <a:cubicBezTo>
                      <a:pt x="240" y="64"/>
                      <a:pt x="240" y="64"/>
                      <a:pt x="240" y="64"/>
                    </a:cubicBezTo>
                    <a:cubicBezTo>
                      <a:pt x="240" y="68"/>
                      <a:pt x="244" y="72"/>
                      <a:pt x="248" y="72"/>
                    </a:cubicBezTo>
                    <a:cubicBezTo>
                      <a:pt x="252" y="72"/>
                      <a:pt x="256" y="68"/>
                      <a:pt x="256" y="64"/>
                    </a:cubicBezTo>
                    <a:cubicBezTo>
                      <a:pt x="256" y="40"/>
                      <a:pt x="256" y="40"/>
                      <a:pt x="256" y="40"/>
                    </a:cubicBezTo>
                    <a:cubicBezTo>
                      <a:pt x="288" y="40"/>
                      <a:pt x="288" y="40"/>
                      <a:pt x="288" y="40"/>
                    </a:cubicBezTo>
                    <a:cubicBezTo>
                      <a:pt x="297" y="40"/>
                      <a:pt x="304" y="47"/>
                      <a:pt x="304" y="56"/>
                    </a:cubicBezTo>
                    <a:lnTo>
                      <a:pt x="304" y="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4E1CAFD-0DD0-46C3-8A38-A7467C0EB222}"/>
                  </a:ext>
                </a:extLst>
              </p:cNvPr>
              <p:cNvSpPr txBox="1"/>
              <p:nvPr/>
            </p:nvSpPr>
            <p:spPr>
              <a:xfrm>
                <a:off x="505838" y="2916528"/>
                <a:ext cx="71493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050">
                    <a:solidFill>
                      <a:schemeClr val="bg1"/>
                    </a:solidFill>
                  </a:rPr>
                  <a:t>14/08/1998</a:t>
                </a: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89230" y="3015451"/>
              <a:ext cx="1568554" cy="309541"/>
              <a:chOff x="189230" y="3238045"/>
              <a:chExt cx="1568554" cy="309541"/>
            </a:xfrm>
          </p:grpSpPr>
          <p:sp>
            <p:nvSpPr>
              <p:cNvPr id="12" name="Freeform 175">
                <a:extLst>
                  <a:ext uri="{FF2B5EF4-FFF2-40B4-BE49-F238E27FC236}">
                    <a16:creationId xmlns:a16="http://schemas.microsoft.com/office/drawing/2014/main" id="{F71C5D18-87E4-4F7C-B51D-D858DC3E26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230" y="3238045"/>
                <a:ext cx="206360" cy="309541"/>
              </a:xfrm>
              <a:custGeom>
                <a:avLst/>
                <a:gdLst>
                  <a:gd name="T0" fmla="*/ 112 w 224"/>
                  <a:gd name="T1" fmla="*/ 0 h 337"/>
                  <a:gd name="T2" fmla="*/ 0 w 224"/>
                  <a:gd name="T3" fmla="*/ 111 h 337"/>
                  <a:gd name="T4" fmla="*/ 107 w 224"/>
                  <a:gd name="T5" fmla="*/ 334 h 337"/>
                  <a:gd name="T6" fmla="*/ 117 w 224"/>
                  <a:gd name="T7" fmla="*/ 334 h 337"/>
                  <a:gd name="T8" fmla="*/ 224 w 224"/>
                  <a:gd name="T9" fmla="*/ 111 h 337"/>
                  <a:gd name="T10" fmla="*/ 112 w 224"/>
                  <a:gd name="T11" fmla="*/ 0 h 337"/>
                  <a:gd name="T12" fmla="*/ 112 w 224"/>
                  <a:gd name="T13" fmla="*/ 317 h 337"/>
                  <a:gd name="T14" fmla="*/ 16 w 224"/>
                  <a:gd name="T15" fmla="*/ 111 h 337"/>
                  <a:gd name="T16" fmla="*/ 112 w 224"/>
                  <a:gd name="T17" fmla="*/ 16 h 337"/>
                  <a:gd name="T18" fmla="*/ 208 w 224"/>
                  <a:gd name="T19" fmla="*/ 111 h 337"/>
                  <a:gd name="T20" fmla="*/ 112 w 224"/>
                  <a:gd name="T21" fmla="*/ 317 h 337"/>
                  <a:gd name="T22" fmla="*/ 112 w 224"/>
                  <a:gd name="T23" fmla="*/ 48 h 337"/>
                  <a:gd name="T24" fmla="*/ 48 w 224"/>
                  <a:gd name="T25" fmla="*/ 112 h 337"/>
                  <a:gd name="T26" fmla="*/ 112 w 224"/>
                  <a:gd name="T27" fmla="*/ 176 h 337"/>
                  <a:gd name="T28" fmla="*/ 176 w 224"/>
                  <a:gd name="T29" fmla="*/ 112 h 337"/>
                  <a:gd name="T30" fmla="*/ 112 w 224"/>
                  <a:gd name="T31" fmla="*/ 48 h 337"/>
                  <a:gd name="T32" fmla="*/ 112 w 224"/>
                  <a:gd name="T33" fmla="*/ 160 h 337"/>
                  <a:gd name="T34" fmla="*/ 64 w 224"/>
                  <a:gd name="T35" fmla="*/ 112 h 337"/>
                  <a:gd name="T36" fmla="*/ 112 w 224"/>
                  <a:gd name="T37" fmla="*/ 64 h 337"/>
                  <a:gd name="T38" fmla="*/ 160 w 224"/>
                  <a:gd name="T39" fmla="*/ 112 h 337"/>
                  <a:gd name="T40" fmla="*/ 112 w 224"/>
                  <a:gd name="T41" fmla="*/ 16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4" h="337">
                    <a:moveTo>
                      <a:pt x="112" y="0"/>
                    </a:moveTo>
                    <a:cubicBezTo>
                      <a:pt x="50" y="0"/>
                      <a:pt x="0" y="50"/>
                      <a:pt x="0" y="111"/>
                    </a:cubicBezTo>
                    <a:cubicBezTo>
                      <a:pt x="0" y="241"/>
                      <a:pt x="102" y="330"/>
                      <a:pt x="107" y="334"/>
                    </a:cubicBezTo>
                    <a:cubicBezTo>
                      <a:pt x="110" y="337"/>
                      <a:pt x="114" y="337"/>
                      <a:pt x="117" y="334"/>
                    </a:cubicBezTo>
                    <a:cubicBezTo>
                      <a:pt x="122" y="330"/>
                      <a:pt x="224" y="241"/>
                      <a:pt x="224" y="111"/>
                    </a:cubicBezTo>
                    <a:cubicBezTo>
                      <a:pt x="224" y="50"/>
                      <a:pt x="174" y="0"/>
                      <a:pt x="112" y="0"/>
                    </a:cubicBezTo>
                    <a:close/>
                    <a:moveTo>
                      <a:pt x="112" y="317"/>
                    </a:moveTo>
                    <a:cubicBezTo>
                      <a:pt x="91" y="297"/>
                      <a:pt x="16" y="217"/>
                      <a:pt x="16" y="111"/>
                    </a:cubicBezTo>
                    <a:cubicBezTo>
                      <a:pt x="16" y="58"/>
                      <a:pt x="59" y="16"/>
                      <a:pt x="112" y="16"/>
                    </a:cubicBezTo>
                    <a:cubicBezTo>
                      <a:pt x="165" y="16"/>
                      <a:pt x="208" y="58"/>
                      <a:pt x="208" y="111"/>
                    </a:cubicBezTo>
                    <a:cubicBezTo>
                      <a:pt x="208" y="217"/>
                      <a:pt x="133" y="297"/>
                      <a:pt x="112" y="317"/>
                    </a:cubicBezTo>
                    <a:close/>
                    <a:moveTo>
                      <a:pt x="112" y="48"/>
                    </a:moveTo>
                    <a:cubicBezTo>
                      <a:pt x="77" y="48"/>
                      <a:pt x="48" y="77"/>
                      <a:pt x="48" y="112"/>
                    </a:cubicBezTo>
                    <a:cubicBezTo>
                      <a:pt x="48" y="147"/>
                      <a:pt x="77" y="176"/>
                      <a:pt x="112" y="176"/>
                    </a:cubicBezTo>
                    <a:cubicBezTo>
                      <a:pt x="147" y="176"/>
                      <a:pt x="176" y="147"/>
                      <a:pt x="176" y="112"/>
                    </a:cubicBezTo>
                    <a:cubicBezTo>
                      <a:pt x="176" y="77"/>
                      <a:pt x="147" y="48"/>
                      <a:pt x="112" y="48"/>
                    </a:cubicBezTo>
                    <a:close/>
                    <a:moveTo>
                      <a:pt x="112" y="160"/>
                    </a:moveTo>
                    <a:cubicBezTo>
                      <a:pt x="86" y="160"/>
                      <a:pt x="64" y="138"/>
                      <a:pt x="64" y="112"/>
                    </a:cubicBezTo>
                    <a:cubicBezTo>
                      <a:pt x="64" y="86"/>
                      <a:pt x="86" y="64"/>
                      <a:pt x="112" y="64"/>
                    </a:cubicBezTo>
                    <a:cubicBezTo>
                      <a:pt x="138" y="64"/>
                      <a:pt x="160" y="86"/>
                      <a:pt x="160" y="112"/>
                    </a:cubicBezTo>
                    <a:cubicBezTo>
                      <a:pt x="160" y="138"/>
                      <a:pt x="138" y="160"/>
                      <a:pt x="112" y="1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BCD71B-AB4E-459C-9368-EDCD7424D7E3}"/>
                  </a:ext>
                </a:extLst>
              </p:cNvPr>
              <p:cNvSpPr txBox="1"/>
              <p:nvPr/>
            </p:nvSpPr>
            <p:spPr>
              <a:xfrm>
                <a:off x="505838" y="3315871"/>
                <a:ext cx="12519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050" smtClean="0">
                    <a:solidFill>
                      <a:schemeClr val="bg1"/>
                    </a:solidFill>
                  </a:rPr>
                  <a:t>Hai </a:t>
                </a:r>
                <a:r>
                  <a:rPr lang="en-US" sz="1050">
                    <a:solidFill>
                      <a:schemeClr val="bg1"/>
                    </a:solidFill>
                  </a:rPr>
                  <a:t>Bà Tr</a:t>
                </a:r>
                <a:r>
                  <a:rPr lang="vi-VN" sz="1050">
                    <a:solidFill>
                      <a:schemeClr val="bg1"/>
                    </a:solidFill>
                  </a:rPr>
                  <a:t>ư</a:t>
                </a:r>
                <a:r>
                  <a:rPr lang="en-US" sz="1050">
                    <a:solidFill>
                      <a:schemeClr val="bg1"/>
                    </a:solidFill>
                  </a:rPr>
                  <a:t>ng, Hà Nội</a:t>
                </a:r>
              </a:p>
            </p:txBody>
          </p:sp>
        </p:grpSp>
      </p:grpSp>
      <p:sp>
        <p:nvSpPr>
          <p:cNvPr id="182" name="Rectangle 181"/>
          <p:cNvSpPr/>
          <p:nvPr/>
        </p:nvSpPr>
        <p:spPr>
          <a:xfrm>
            <a:off x="2365826" y="1784457"/>
            <a:ext cx="4380346" cy="269985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A1CCD-ADEC-4F55-A59C-E5F2A104221B}"/>
              </a:ext>
            </a:extLst>
          </p:cNvPr>
          <p:cNvSpPr txBox="1"/>
          <p:nvPr/>
        </p:nvSpPr>
        <p:spPr>
          <a:xfrm>
            <a:off x="3401035" y="1796339"/>
            <a:ext cx="2309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b="1">
                <a:solidFill>
                  <a:schemeClr val="bg2">
                    <a:lumMod val="25000"/>
                  </a:schemeClr>
                </a:solidFill>
              </a:rPr>
              <a:t>MỤC TIÊU NGHỀ NGHIỆP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8CD621-3DF4-4E08-B6E4-08A09BD8832B}"/>
              </a:ext>
            </a:extLst>
          </p:cNvPr>
          <p:cNvSpPr txBox="1"/>
          <p:nvPr/>
        </p:nvSpPr>
        <p:spPr>
          <a:xfrm>
            <a:off x="2401726" y="2140204"/>
            <a:ext cx="4284215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000" b="1" i="1" smtClean="0">
                <a:solidFill>
                  <a:schemeClr val="bg2">
                    <a:lumMod val="25000"/>
                  </a:schemeClr>
                </a:solidFill>
              </a:rPr>
              <a:t>Ngắn hạn</a:t>
            </a:r>
            <a:r>
              <a:rPr lang="vi-VN" sz="1000" i="1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000" i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00" smtClean="0">
                <a:solidFill>
                  <a:schemeClr val="bg2">
                    <a:lumMod val="25000"/>
                  </a:schemeClr>
                </a:solidFill>
              </a:rPr>
              <a:t>01</a:t>
            </a:r>
            <a:r>
              <a:rPr lang="vi-VN" sz="100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vi-VN" sz="1000">
                <a:solidFill>
                  <a:schemeClr val="bg2">
                    <a:lumMod val="25000"/>
                  </a:schemeClr>
                </a:solidFill>
              </a:rPr>
              <a:t>năm (hiện tại </a:t>
            </a:r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000" smtClean="0">
                <a:solidFill>
                  <a:schemeClr val="bg2">
                    <a:lumMod val="25000"/>
                  </a:schemeClr>
                </a:solidFill>
              </a:rPr>
              <a:t>11</a:t>
            </a:r>
            <a:r>
              <a:rPr lang="vi-VN" sz="1000" smtClean="0">
                <a:solidFill>
                  <a:schemeClr val="bg2">
                    <a:lumMod val="25000"/>
                  </a:schemeClr>
                </a:solidFill>
              </a:rPr>
              <a:t>/2021</a:t>
            </a:r>
            <a:r>
              <a:rPr lang="vi-VN" sz="100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algn="just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vi-VN" sz="1000">
                <a:solidFill>
                  <a:schemeClr val="bg2">
                    <a:lumMod val="25000"/>
                  </a:schemeClr>
                </a:solidFill>
              </a:rPr>
              <a:t>ích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lũy, học hỏi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trong việc tư vấn và chăm sóc khách hàng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chủ động trau dồi kĩ năng mềm cần thiết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Xin th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ực tập tại 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công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ty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để trải nghiệm công việc thực tế và làm quen với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môi tr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ờng doanh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nghiệp.</a:t>
            </a:r>
            <a:endParaRPr 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endParaRPr lang="en-US" sz="40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1000" b="1" i="1" smtClean="0">
                <a:solidFill>
                  <a:schemeClr val="bg2">
                    <a:lumMod val="25000"/>
                  </a:schemeClr>
                </a:solidFill>
              </a:rPr>
              <a:t>Dài hạn</a:t>
            </a:r>
            <a:r>
              <a:rPr lang="vi-VN" sz="1000" i="1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1000" i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năm tiếp theo 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/2021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/202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just"/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Phấn 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đấu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trở thành nhân 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Tư vấn &amp; chăm sóc khách hàng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xuất </a:t>
            </a:r>
            <a:r>
              <a:rPr lang="vi-VN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sắc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mở ra cơ hội cho các giai đoạn sau đó.</a:t>
            </a:r>
            <a:endParaRPr lang="vi-VN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379528" y="4378033"/>
            <a:ext cx="4380346" cy="269985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C6126A-00FD-4356-8FBC-57F26CC6A9B6}"/>
              </a:ext>
            </a:extLst>
          </p:cNvPr>
          <p:cNvSpPr txBox="1"/>
          <p:nvPr/>
        </p:nvSpPr>
        <p:spPr>
          <a:xfrm>
            <a:off x="3382677" y="4389915"/>
            <a:ext cx="23740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b="1">
                <a:solidFill>
                  <a:schemeClr val="bg2">
                    <a:lumMod val="25000"/>
                  </a:schemeClr>
                </a:solidFill>
              </a:rPr>
              <a:t>TRẢI NGHIỆM CÔNG VIỆC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C36F27-07CF-4B87-8C13-60E4805E8ACB}"/>
              </a:ext>
            </a:extLst>
          </p:cNvPr>
          <p:cNvSpPr txBox="1"/>
          <p:nvPr/>
        </p:nvSpPr>
        <p:spPr>
          <a:xfrm>
            <a:off x="2385719" y="6199202"/>
            <a:ext cx="11205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25000"/>
                  </a:schemeClr>
                </a:solidFill>
              </a:rPr>
              <a:t>06/2019 - 09/2019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3EC2F-BFDF-4458-8FD1-7F9A1B5881DD}"/>
              </a:ext>
            </a:extLst>
          </p:cNvPr>
          <p:cNvSpPr txBox="1"/>
          <p:nvPr/>
        </p:nvSpPr>
        <p:spPr>
          <a:xfrm>
            <a:off x="3562643" y="6195355"/>
            <a:ext cx="14763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1">
                <a:solidFill>
                  <a:schemeClr val="bg2">
                    <a:lumMod val="25000"/>
                  </a:schemeClr>
                </a:solidFill>
              </a:rPr>
              <a:t>Công ty TNHH Tuệ Linh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8BCCEC-C816-44C2-A14E-4B1240BFC91F}"/>
              </a:ext>
            </a:extLst>
          </p:cNvPr>
          <p:cNvSpPr txBox="1"/>
          <p:nvPr/>
        </p:nvSpPr>
        <p:spPr>
          <a:xfrm>
            <a:off x="3552638" y="6402983"/>
            <a:ext cx="29243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CTV </a:t>
            </a:r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Truyền thông 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- Phòng Truyền thông &amp; TCSK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C675E2-40D2-47B1-A032-5EFE66A0179D}"/>
              </a:ext>
            </a:extLst>
          </p:cNvPr>
          <p:cNvSpPr txBox="1"/>
          <p:nvPr/>
        </p:nvSpPr>
        <p:spPr>
          <a:xfrm>
            <a:off x="3539281" y="6548356"/>
            <a:ext cx="314666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000" i="1">
                <a:solidFill>
                  <a:schemeClr val="tx1">
                    <a:lumMod val="85000"/>
                    <a:lumOff val="15000"/>
                  </a:schemeClr>
                </a:solidFill>
              </a:rPr>
              <a:t>Công việc:</a:t>
            </a:r>
          </a:p>
          <a:p>
            <a:pPr algn="just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+ Lập kế hoạch và triển khai hoạt động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giới thiệu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sản phẩm 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C-Nattu tại các điểm trường.</a:t>
            </a:r>
            <a:endParaRPr 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+ Phối hợp với bộ phận khác (phòng Marketing) để hoàn thành công việc.</a:t>
            </a:r>
          </a:p>
          <a:p>
            <a:pPr algn="just"/>
            <a:r>
              <a:rPr lang="en-US" sz="1000" i="1">
                <a:solidFill>
                  <a:schemeClr val="tx1">
                    <a:lumMod val="85000"/>
                    <a:lumOff val="15000"/>
                  </a:schemeClr>
                </a:solidFill>
              </a:rPr>
              <a:t>Kinh nghiệm học hỏi đ</a:t>
            </a:r>
            <a:r>
              <a:rPr lang="vi-VN" sz="1000" i="1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 i="1">
                <a:solidFill>
                  <a:schemeClr val="tx1">
                    <a:lumMod val="85000"/>
                    <a:lumOff val="15000"/>
                  </a:schemeClr>
                </a:solidFill>
              </a:rPr>
              <a:t>ợc:</a:t>
            </a:r>
          </a:p>
          <a:p>
            <a:pPr algn="just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+ Rèn luyện kĩ năng thuyết phục khách hàng.</a:t>
            </a:r>
          </a:p>
          <a:p>
            <a:pPr algn="just"/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Thích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nghi với môi tr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ờng doanh nghiệp và chịu đ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ợc áp lực.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125" y="7991171"/>
            <a:ext cx="4309350" cy="508481"/>
            <a:chOff x="2387125" y="7991171"/>
            <a:chExt cx="4309350" cy="50848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7A37F9-5D32-4981-A3DD-10B24F6C23AB}"/>
                </a:ext>
              </a:extLst>
            </p:cNvPr>
            <p:cNvSpPr txBox="1"/>
            <p:nvPr/>
          </p:nvSpPr>
          <p:spPr>
            <a:xfrm>
              <a:off x="2387125" y="7995018"/>
              <a:ext cx="112050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50" smtClean="0">
                  <a:solidFill>
                    <a:schemeClr val="bg2">
                      <a:lumMod val="25000"/>
                    </a:schemeClr>
                  </a:solidFill>
                </a:rPr>
                <a:t>02/2019 </a:t>
              </a:r>
              <a:r>
                <a:rPr lang="en-US" sz="1050">
                  <a:solidFill>
                    <a:schemeClr val="bg2">
                      <a:lumMod val="25000"/>
                    </a:schemeClr>
                  </a:solidFill>
                </a:rPr>
                <a:t>- 03/2019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409D31-2EEA-4778-8549-0B703982B372}"/>
                </a:ext>
              </a:extLst>
            </p:cNvPr>
            <p:cNvSpPr txBox="1"/>
            <p:nvPr/>
          </p:nvSpPr>
          <p:spPr>
            <a:xfrm>
              <a:off x="3560473" y="7991171"/>
              <a:ext cx="193642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100" b="1">
                  <a:solidFill>
                    <a:schemeClr val="bg2">
                      <a:lumMod val="25000"/>
                    </a:schemeClr>
                  </a:solidFill>
                </a:rPr>
                <a:t>Công ty CP D</a:t>
              </a:r>
              <a:r>
                <a:rPr lang="vi-VN" sz="1100" b="1">
                  <a:solidFill>
                    <a:schemeClr val="bg2">
                      <a:lumMod val="25000"/>
                    </a:schemeClr>
                  </a:solidFill>
                </a:rPr>
                <a:t>ư</a:t>
              </a:r>
              <a:r>
                <a:rPr lang="en-US" sz="1100" b="1">
                  <a:solidFill>
                    <a:schemeClr val="bg2">
                      <a:lumMod val="25000"/>
                    </a:schemeClr>
                  </a:solidFill>
                </a:rPr>
                <a:t>ợc Mỹ phẩm CVI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37B681-C27A-4A08-BF46-B6FC3111B405}"/>
                </a:ext>
              </a:extLst>
            </p:cNvPr>
            <p:cNvSpPr txBox="1"/>
            <p:nvPr/>
          </p:nvSpPr>
          <p:spPr>
            <a:xfrm>
              <a:off x="3558523" y="8176487"/>
              <a:ext cx="3137952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CTV t</a:t>
              </a:r>
              <a:r>
                <a:rPr lang="vi-VN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ư</a:t>
              </a:r>
              <a:r>
                <a:rPr lang="en-US" sz="105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vấn tại nhà thuốc: </a:t>
              </a: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</a:t>
              </a:r>
              <a:r>
                <a:rPr lang="vi-VN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ư</a:t>
              </a: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vấn, giới thiệu sản phẩm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Cumargold </a:t>
              </a: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Kare tại nhà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thuốc.</a:t>
              </a:r>
              <a:endParaRPr lang="en-US" sz="1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8657" y="4710588"/>
            <a:ext cx="4307283" cy="1426946"/>
            <a:chOff x="2378657" y="4710588"/>
            <a:chExt cx="4307283" cy="142694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7C36F27-07CF-4B87-8C13-60E4805E8ACB}"/>
                </a:ext>
              </a:extLst>
            </p:cNvPr>
            <p:cNvSpPr txBox="1"/>
            <p:nvPr/>
          </p:nvSpPr>
          <p:spPr>
            <a:xfrm>
              <a:off x="2378657" y="4715980"/>
              <a:ext cx="1120500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smtClean="0">
                  <a:solidFill>
                    <a:schemeClr val="bg2">
                      <a:lumMod val="25000"/>
                    </a:schemeClr>
                  </a:solidFill>
                </a:rPr>
                <a:t>10/2019 </a:t>
              </a:r>
              <a:r>
                <a:rPr lang="en-US" sz="1050">
                  <a:solidFill>
                    <a:schemeClr val="bg2">
                      <a:lumMod val="25000"/>
                    </a:schemeClr>
                  </a:solidFill>
                </a:rPr>
                <a:t>- </a:t>
              </a:r>
              <a:r>
                <a:rPr lang="en-US" sz="1050" smtClean="0">
                  <a:solidFill>
                    <a:schemeClr val="bg2">
                      <a:lumMod val="25000"/>
                    </a:schemeClr>
                  </a:solidFill>
                </a:rPr>
                <a:t>05/2020</a:t>
              </a:r>
              <a:endParaRPr lang="en-US" sz="105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F73EC2F-BFDF-4458-8FD1-7F9A1B5881DD}"/>
                </a:ext>
              </a:extLst>
            </p:cNvPr>
            <p:cNvSpPr txBox="1"/>
            <p:nvPr/>
          </p:nvSpPr>
          <p:spPr>
            <a:xfrm>
              <a:off x="3547988" y="4710588"/>
              <a:ext cx="1635063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100" b="1">
                  <a:solidFill>
                    <a:schemeClr val="bg2">
                      <a:lumMod val="25000"/>
                    </a:schemeClr>
                  </a:solidFill>
                </a:rPr>
                <a:t>Công ty TNHH </a:t>
              </a:r>
              <a:r>
                <a:rPr lang="en-US" sz="1100" b="1" smtClean="0">
                  <a:solidFill>
                    <a:schemeClr val="bg2">
                      <a:lumMod val="25000"/>
                    </a:schemeClr>
                  </a:solidFill>
                </a:rPr>
                <a:t>Livin Green</a:t>
              </a:r>
              <a:endParaRPr lang="en-US" sz="1100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48BCCEC-C816-44C2-A14E-4B1240BFC91F}"/>
                </a:ext>
              </a:extLst>
            </p:cNvPr>
            <p:cNvSpPr txBox="1"/>
            <p:nvPr/>
          </p:nvSpPr>
          <p:spPr>
            <a:xfrm>
              <a:off x="5223018" y="4714435"/>
              <a:ext cx="93179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05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 CTV Tư vấn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0C675E2-40D2-47B1-A032-5EFE66A0179D}"/>
                </a:ext>
              </a:extLst>
            </p:cNvPr>
            <p:cNvSpPr txBox="1"/>
            <p:nvPr/>
          </p:nvSpPr>
          <p:spPr>
            <a:xfrm>
              <a:off x="3539279" y="4906428"/>
              <a:ext cx="3146661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000" i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Công việc: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Tư vấn khách hàng quan tâm đến sản phẩm Trilado, UniBee qua fanpage.</a:t>
              </a:r>
              <a:endParaRPr lang="en-US" sz="1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Chăm sóc khách hàng đã mua sản phẩm.</a:t>
              </a:r>
            </a:p>
            <a:p>
              <a:pPr algn="just"/>
              <a:r>
                <a:rPr lang="en-US" sz="1000" i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Kết quả: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doanh thu cao nhất đạt 4.900.000 VNĐ/ca</a:t>
              </a:r>
              <a:endParaRPr lang="en-US" sz="1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just"/>
              <a:r>
                <a:rPr lang="en-US" sz="1000" i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Kinh nghiệm học hỏi đ</a:t>
              </a:r>
              <a:r>
                <a:rPr lang="vi-VN" sz="1000" i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ư</a:t>
              </a:r>
              <a:r>
                <a:rPr lang="en-US" sz="1000" i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ợc: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 Rèn luyện kĩ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năng lắng nghe, </a:t>
              </a:r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thuyết phục khách hàng.</a:t>
              </a:r>
            </a:p>
            <a:p>
              <a:pPr algn="just"/>
              <a:r>
                <a:rPr lang="en-US" sz="10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+ </a:t>
              </a:r>
              <a:r>
                <a:rPr lang="en-US" sz="10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Tính trách nhiệm trong công việc.</a:t>
              </a:r>
              <a:endParaRPr lang="en-US" sz="10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754699A-F168-43BA-A1C3-A7DA72B3B963}"/>
              </a:ext>
            </a:extLst>
          </p:cNvPr>
          <p:cNvSpPr txBox="1"/>
          <p:nvPr/>
        </p:nvSpPr>
        <p:spPr>
          <a:xfrm>
            <a:off x="3376407" y="690193"/>
            <a:ext cx="23591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>
                <a:solidFill>
                  <a:schemeClr val="bg2">
                    <a:lumMod val="25000"/>
                  </a:schemeClr>
                </a:solidFill>
              </a:rPr>
              <a:t>Đỗ Thị Hồng Anh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53FFB8-8A15-41AE-88EF-16A96A843ECD}"/>
              </a:ext>
            </a:extLst>
          </p:cNvPr>
          <p:cNvSpPr txBox="1"/>
          <p:nvPr/>
        </p:nvSpPr>
        <p:spPr>
          <a:xfrm>
            <a:off x="3746480" y="1072992"/>
            <a:ext cx="16190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smtClean="0">
                <a:solidFill>
                  <a:schemeClr val="bg2">
                    <a:lumMod val="25000"/>
                  </a:schemeClr>
                </a:solidFill>
              </a:rPr>
              <a:t>Cộng tác viên trực page</a:t>
            </a:r>
            <a:endParaRPr 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89E631A-3ABB-422D-B553-7DE2EFAB9AC7}"/>
              </a:ext>
            </a:extLst>
          </p:cNvPr>
          <p:cNvCxnSpPr>
            <a:cxnSpLocks/>
          </p:cNvCxnSpPr>
          <p:nvPr/>
        </p:nvCxnSpPr>
        <p:spPr>
          <a:xfrm>
            <a:off x="3425919" y="1165625"/>
            <a:ext cx="2838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57571" y="5285669"/>
            <a:ext cx="2240392" cy="2029479"/>
            <a:chOff x="157571" y="6140903"/>
            <a:chExt cx="2240392" cy="2029479"/>
          </a:xfrm>
        </p:grpSpPr>
        <p:grpSp>
          <p:nvGrpSpPr>
            <p:cNvPr id="170" name="Group 169"/>
            <p:cNvGrpSpPr/>
            <p:nvPr/>
          </p:nvGrpSpPr>
          <p:grpSpPr>
            <a:xfrm>
              <a:off x="184590" y="6520996"/>
              <a:ext cx="2213373" cy="1649386"/>
              <a:chOff x="184590" y="6618751"/>
              <a:chExt cx="2213373" cy="164938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956F9C-03EB-43FC-A78B-31E82E938C6E}"/>
                  </a:ext>
                </a:extLst>
              </p:cNvPr>
              <p:cNvSpPr txBox="1"/>
              <p:nvPr/>
            </p:nvSpPr>
            <p:spPr>
              <a:xfrm>
                <a:off x="872977" y="8106554"/>
                <a:ext cx="61624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>
                    <a:solidFill>
                      <a:schemeClr val="bg1"/>
                    </a:solidFill>
                  </a:rPr>
                  <a:t>Nhiệt tình</a:t>
                </a:r>
              </a:p>
            </p:txBody>
          </p:sp>
          <p:sp>
            <p:nvSpPr>
              <p:cNvPr id="74" name="Freeform 138">
                <a:extLst>
                  <a:ext uri="{FF2B5EF4-FFF2-40B4-BE49-F238E27FC236}">
                    <a16:creationId xmlns:a16="http://schemas.microsoft.com/office/drawing/2014/main" id="{665EA18F-5627-4228-8E5E-265C260A49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566" y="7846746"/>
                <a:ext cx="249711" cy="178960"/>
              </a:xfrm>
              <a:custGeom>
                <a:avLst/>
                <a:gdLst>
                  <a:gd name="T0" fmla="*/ 285 w 344"/>
                  <a:gd name="T1" fmla="*/ 157 h 248"/>
                  <a:gd name="T2" fmla="*/ 304 w 344"/>
                  <a:gd name="T3" fmla="*/ 116 h 248"/>
                  <a:gd name="T4" fmla="*/ 256 w 344"/>
                  <a:gd name="T5" fmla="*/ 64 h 248"/>
                  <a:gd name="T6" fmla="*/ 208 w 344"/>
                  <a:gd name="T7" fmla="*/ 116 h 248"/>
                  <a:gd name="T8" fmla="*/ 227 w 344"/>
                  <a:gd name="T9" fmla="*/ 157 h 248"/>
                  <a:gd name="T10" fmla="*/ 212 w 344"/>
                  <a:gd name="T11" fmla="*/ 164 h 248"/>
                  <a:gd name="T12" fmla="*/ 154 w 344"/>
                  <a:gd name="T13" fmla="*/ 125 h 248"/>
                  <a:gd name="T14" fmla="*/ 184 w 344"/>
                  <a:gd name="T15" fmla="*/ 68 h 248"/>
                  <a:gd name="T16" fmla="*/ 120 w 344"/>
                  <a:gd name="T17" fmla="*/ 0 h 248"/>
                  <a:gd name="T18" fmla="*/ 56 w 344"/>
                  <a:gd name="T19" fmla="*/ 68 h 248"/>
                  <a:gd name="T20" fmla="*/ 86 w 344"/>
                  <a:gd name="T21" fmla="*/ 125 h 248"/>
                  <a:gd name="T22" fmla="*/ 0 w 344"/>
                  <a:gd name="T23" fmla="*/ 240 h 248"/>
                  <a:gd name="T24" fmla="*/ 8 w 344"/>
                  <a:gd name="T25" fmla="*/ 248 h 248"/>
                  <a:gd name="T26" fmla="*/ 336 w 344"/>
                  <a:gd name="T27" fmla="*/ 248 h 248"/>
                  <a:gd name="T28" fmla="*/ 344 w 344"/>
                  <a:gd name="T29" fmla="*/ 240 h 248"/>
                  <a:gd name="T30" fmla="*/ 285 w 344"/>
                  <a:gd name="T31" fmla="*/ 157 h 248"/>
                  <a:gd name="T32" fmla="*/ 224 w 344"/>
                  <a:gd name="T33" fmla="*/ 116 h 248"/>
                  <a:gd name="T34" fmla="*/ 256 w 344"/>
                  <a:gd name="T35" fmla="*/ 80 h 248"/>
                  <a:gd name="T36" fmla="*/ 288 w 344"/>
                  <a:gd name="T37" fmla="*/ 116 h 248"/>
                  <a:gd name="T38" fmla="*/ 256 w 344"/>
                  <a:gd name="T39" fmla="*/ 152 h 248"/>
                  <a:gd name="T40" fmla="*/ 224 w 344"/>
                  <a:gd name="T41" fmla="*/ 116 h 248"/>
                  <a:gd name="T42" fmla="*/ 72 w 344"/>
                  <a:gd name="T43" fmla="*/ 68 h 248"/>
                  <a:gd name="T44" fmla="*/ 120 w 344"/>
                  <a:gd name="T45" fmla="*/ 16 h 248"/>
                  <a:gd name="T46" fmla="*/ 168 w 344"/>
                  <a:gd name="T47" fmla="*/ 68 h 248"/>
                  <a:gd name="T48" fmla="*/ 120 w 344"/>
                  <a:gd name="T49" fmla="*/ 120 h 248"/>
                  <a:gd name="T50" fmla="*/ 72 w 344"/>
                  <a:gd name="T51" fmla="*/ 68 h 248"/>
                  <a:gd name="T52" fmla="*/ 16 w 344"/>
                  <a:gd name="T53" fmla="*/ 232 h 248"/>
                  <a:gd name="T54" fmla="*/ 120 w 344"/>
                  <a:gd name="T55" fmla="*/ 136 h 248"/>
                  <a:gd name="T56" fmla="*/ 224 w 344"/>
                  <a:gd name="T57" fmla="*/ 232 h 248"/>
                  <a:gd name="T58" fmla="*/ 16 w 344"/>
                  <a:gd name="T59" fmla="*/ 232 h 248"/>
                  <a:gd name="T60" fmla="*/ 240 w 344"/>
                  <a:gd name="T61" fmla="*/ 232 h 248"/>
                  <a:gd name="T62" fmla="*/ 222 w 344"/>
                  <a:gd name="T63" fmla="*/ 177 h 248"/>
                  <a:gd name="T64" fmla="*/ 256 w 344"/>
                  <a:gd name="T65" fmla="*/ 168 h 248"/>
                  <a:gd name="T66" fmla="*/ 328 w 344"/>
                  <a:gd name="T67" fmla="*/ 232 h 248"/>
                  <a:gd name="T68" fmla="*/ 240 w 344"/>
                  <a:gd name="T69" fmla="*/ 23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248">
                    <a:moveTo>
                      <a:pt x="285" y="157"/>
                    </a:moveTo>
                    <a:cubicBezTo>
                      <a:pt x="296" y="147"/>
                      <a:pt x="304" y="132"/>
                      <a:pt x="304" y="116"/>
                    </a:cubicBezTo>
                    <a:cubicBezTo>
                      <a:pt x="304" y="88"/>
                      <a:pt x="282" y="64"/>
                      <a:pt x="256" y="64"/>
                    </a:cubicBezTo>
                    <a:cubicBezTo>
                      <a:pt x="230" y="64"/>
                      <a:pt x="208" y="88"/>
                      <a:pt x="208" y="116"/>
                    </a:cubicBezTo>
                    <a:cubicBezTo>
                      <a:pt x="208" y="132"/>
                      <a:pt x="216" y="147"/>
                      <a:pt x="227" y="157"/>
                    </a:cubicBezTo>
                    <a:cubicBezTo>
                      <a:pt x="222" y="159"/>
                      <a:pt x="217" y="161"/>
                      <a:pt x="212" y="164"/>
                    </a:cubicBezTo>
                    <a:cubicBezTo>
                      <a:pt x="197" y="145"/>
                      <a:pt x="177" y="132"/>
                      <a:pt x="154" y="125"/>
                    </a:cubicBezTo>
                    <a:cubicBezTo>
                      <a:pt x="172" y="113"/>
                      <a:pt x="184" y="91"/>
                      <a:pt x="184" y="68"/>
                    </a:cubicBezTo>
                    <a:cubicBezTo>
                      <a:pt x="184" y="32"/>
                      <a:pt x="154" y="0"/>
                      <a:pt x="120" y="0"/>
                    </a:cubicBezTo>
                    <a:cubicBezTo>
                      <a:pt x="86" y="0"/>
                      <a:pt x="56" y="32"/>
                      <a:pt x="56" y="68"/>
                    </a:cubicBezTo>
                    <a:cubicBezTo>
                      <a:pt x="56" y="91"/>
                      <a:pt x="68" y="113"/>
                      <a:pt x="86" y="125"/>
                    </a:cubicBezTo>
                    <a:cubicBezTo>
                      <a:pt x="36" y="140"/>
                      <a:pt x="0" y="186"/>
                      <a:pt x="0" y="240"/>
                    </a:cubicBezTo>
                    <a:cubicBezTo>
                      <a:pt x="0" y="244"/>
                      <a:pt x="4" y="248"/>
                      <a:pt x="8" y="248"/>
                    </a:cubicBezTo>
                    <a:cubicBezTo>
                      <a:pt x="336" y="248"/>
                      <a:pt x="336" y="248"/>
                      <a:pt x="336" y="248"/>
                    </a:cubicBezTo>
                    <a:cubicBezTo>
                      <a:pt x="340" y="248"/>
                      <a:pt x="344" y="244"/>
                      <a:pt x="344" y="240"/>
                    </a:cubicBezTo>
                    <a:cubicBezTo>
                      <a:pt x="344" y="202"/>
                      <a:pt x="319" y="169"/>
                      <a:pt x="285" y="157"/>
                    </a:cubicBezTo>
                    <a:close/>
                    <a:moveTo>
                      <a:pt x="224" y="116"/>
                    </a:moveTo>
                    <a:cubicBezTo>
                      <a:pt x="224" y="99"/>
                      <a:pt x="238" y="80"/>
                      <a:pt x="256" y="80"/>
                    </a:cubicBezTo>
                    <a:cubicBezTo>
                      <a:pt x="274" y="80"/>
                      <a:pt x="288" y="99"/>
                      <a:pt x="288" y="116"/>
                    </a:cubicBezTo>
                    <a:cubicBezTo>
                      <a:pt x="288" y="133"/>
                      <a:pt x="274" y="152"/>
                      <a:pt x="256" y="152"/>
                    </a:cubicBezTo>
                    <a:cubicBezTo>
                      <a:pt x="238" y="152"/>
                      <a:pt x="224" y="133"/>
                      <a:pt x="224" y="116"/>
                    </a:cubicBezTo>
                    <a:close/>
                    <a:moveTo>
                      <a:pt x="72" y="68"/>
                    </a:moveTo>
                    <a:cubicBezTo>
                      <a:pt x="72" y="43"/>
                      <a:pt x="93" y="16"/>
                      <a:pt x="120" y="16"/>
                    </a:cubicBezTo>
                    <a:cubicBezTo>
                      <a:pt x="147" y="16"/>
                      <a:pt x="168" y="43"/>
                      <a:pt x="168" y="68"/>
                    </a:cubicBezTo>
                    <a:cubicBezTo>
                      <a:pt x="168" y="93"/>
                      <a:pt x="147" y="120"/>
                      <a:pt x="120" y="120"/>
                    </a:cubicBezTo>
                    <a:cubicBezTo>
                      <a:pt x="93" y="120"/>
                      <a:pt x="72" y="93"/>
                      <a:pt x="72" y="68"/>
                    </a:cubicBezTo>
                    <a:close/>
                    <a:moveTo>
                      <a:pt x="16" y="232"/>
                    </a:moveTo>
                    <a:cubicBezTo>
                      <a:pt x="20" y="178"/>
                      <a:pt x="65" y="136"/>
                      <a:pt x="120" y="136"/>
                    </a:cubicBezTo>
                    <a:cubicBezTo>
                      <a:pt x="175" y="136"/>
                      <a:pt x="220" y="178"/>
                      <a:pt x="224" y="232"/>
                    </a:cubicBezTo>
                    <a:lnTo>
                      <a:pt x="16" y="232"/>
                    </a:lnTo>
                    <a:close/>
                    <a:moveTo>
                      <a:pt x="240" y="232"/>
                    </a:moveTo>
                    <a:cubicBezTo>
                      <a:pt x="238" y="212"/>
                      <a:pt x="232" y="193"/>
                      <a:pt x="222" y="177"/>
                    </a:cubicBezTo>
                    <a:cubicBezTo>
                      <a:pt x="232" y="171"/>
                      <a:pt x="244" y="168"/>
                      <a:pt x="256" y="168"/>
                    </a:cubicBezTo>
                    <a:cubicBezTo>
                      <a:pt x="293" y="168"/>
                      <a:pt x="324" y="196"/>
                      <a:pt x="328" y="232"/>
                    </a:cubicBezTo>
                    <a:lnTo>
                      <a:pt x="240" y="2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74">
                <a:extLst>
                  <a:ext uri="{FF2B5EF4-FFF2-40B4-BE49-F238E27FC236}">
                    <a16:creationId xmlns:a16="http://schemas.microsoft.com/office/drawing/2014/main" id="{AC768ACD-7B0B-4026-AF7F-332D94006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4517" y="6618751"/>
                <a:ext cx="263809" cy="323413"/>
              </a:xfrm>
              <a:custGeom>
                <a:avLst/>
                <a:gdLst>
                  <a:gd name="T0" fmla="*/ 303 w 316"/>
                  <a:gd name="T1" fmla="*/ 3 h 316"/>
                  <a:gd name="T2" fmla="*/ 7 w 316"/>
                  <a:gd name="T3" fmla="*/ 126 h 316"/>
                  <a:gd name="T4" fmla="*/ 8 w 316"/>
                  <a:gd name="T5" fmla="*/ 141 h 316"/>
                  <a:gd name="T6" fmla="*/ 145 w 316"/>
                  <a:gd name="T7" fmla="*/ 171 h 316"/>
                  <a:gd name="T8" fmla="*/ 175 w 316"/>
                  <a:gd name="T9" fmla="*/ 308 h 316"/>
                  <a:gd name="T10" fmla="*/ 190 w 316"/>
                  <a:gd name="T11" fmla="*/ 309 h 316"/>
                  <a:gd name="T12" fmla="*/ 313 w 316"/>
                  <a:gd name="T13" fmla="*/ 13 h 316"/>
                  <a:gd name="T14" fmla="*/ 303 w 316"/>
                  <a:gd name="T15" fmla="*/ 3 h 316"/>
                  <a:gd name="T16" fmla="*/ 36 w 316"/>
                  <a:gd name="T17" fmla="*/ 131 h 316"/>
                  <a:gd name="T18" fmla="*/ 272 w 316"/>
                  <a:gd name="T19" fmla="*/ 32 h 316"/>
                  <a:gd name="T20" fmla="*/ 149 w 316"/>
                  <a:gd name="T21" fmla="*/ 156 h 316"/>
                  <a:gd name="T22" fmla="*/ 36 w 316"/>
                  <a:gd name="T23" fmla="*/ 131 h 316"/>
                  <a:gd name="T24" fmla="*/ 185 w 316"/>
                  <a:gd name="T25" fmla="*/ 280 h 316"/>
                  <a:gd name="T26" fmla="*/ 160 w 316"/>
                  <a:gd name="T27" fmla="*/ 167 h 316"/>
                  <a:gd name="T28" fmla="*/ 284 w 316"/>
                  <a:gd name="T29" fmla="*/ 44 h 316"/>
                  <a:gd name="T30" fmla="*/ 185 w 316"/>
                  <a:gd name="T31" fmla="*/ 28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6" h="316">
                    <a:moveTo>
                      <a:pt x="303" y="3"/>
                    </a:moveTo>
                    <a:cubicBezTo>
                      <a:pt x="7" y="126"/>
                      <a:pt x="7" y="126"/>
                      <a:pt x="7" y="126"/>
                    </a:cubicBezTo>
                    <a:cubicBezTo>
                      <a:pt x="0" y="129"/>
                      <a:pt x="1" y="139"/>
                      <a:pt x="8" y="141"/>
                    </a:cubicBezTo>
                    <a:cubicBezTo>
                      <a:pt x="145" y="171"/>
                      <a:pt x="145" y="171"/>
                      <a:pt x="145" y="171"/>
                    </a:cubicBezTo>
                    <a:cubicBezTo>
                      <a:pt x="175" y="308"/>
                      <a:pt x="175" y="308"/>
                      <a:pt x="175" y="308"/>
                    </a:cubicBezTo>
                    <a:cubicBezTo>
                      <a:pt x="177" y="315"/>
                      <a:pt x="187" y="316"/>
                      <a:pt x="190" y="309"/>
                    </a:cubicBezTo>
                    <a:cubicBezTo>
                      <a:pt x="313" y="13"/>
                      <a:pt x="313" y="13"/>
                      <a:pt x="313" y="13"/>
                    </a:cubicBezTo>
                    <a:cubicBezTo>
                      <a:pt x="316" y="6"/>
                      <a:pt x="310" y="0"/>
                      <a:pt x="303" y="3"/>
                    </a:cubicBezTo>
                    <a:close/>
                    <a:moveTo>
                      <a:pt x="36" y="131"/>
                    </a:moveTo>
                    <a:cubicBezTo>
                      <a:pt x="272" y="32"/>
                      <a:pt x="272" y="32"/>
                      <a:pt x="272" y="32"/>
                    </a:cubicBezTo>
                    <a:cubicBezTo>
                      <a:pt x="149" y="156"/>
                      <a:pt x="149" y="156"/>
                      <a:pt x="149" y="156"/>
                    </a:cubicBezTo>
                    <a:lnTo>
                      <a:pt x="36" y="131"/>
                    </a:lnTo>
                    <a:close/>
                    <a:moveTo>
                      <a:pt x="185" y="280"/>
                    </a:moveTo>
                    <a:cubicBezTo>
                      <a:pt x="160" y="167"/>
                      <a:pt x="160" y="167"/>
                      <a:pt x="160" y="167"/>
                    </a:cubicBezTo>
                    <a:cubicBezTo>
                      <a:pt x="284" y="44"/>
                      <a:pt x="284" y="44"/>
                      <a:pt x="284" y="44"/>
                    </a:cubicBezTo>
                    <a:lnTo>
                      <a:pt x="185" y="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097BAEF-C3AD-4786-83DC-E3FF47BBC186}"/>
                  </a:ext>
                </a:extLst>
              </p:cNvPr>
              <p:cNvSpPr txBox="1"/>
              <p:nvPr/>
            </p:nvSpPr>
            <p:spPr>
              <a:xfrm>
                <a:off x="409632" y="6964655"/>
                <a:ext cx="1865857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>
                    <a:solidFill>
                      <a:schemeClr val="bg1"/>
                    </a:solidFill>
                  </a:rPr>
                  <a:t>Tinh thần trách nhiệm cao</a:t>
                </a:r>
              </a:p>
            </p:txBody>
          </p:sp>
          <p:sp>
            <p:nvSpPr>
              <p:cNvPr id="77" name="Freeform 78">
                <a:extLst>
                  <a:ext uri="{FF2B5EF4-FFF2-40B4-BE49-F238E27FC236}">
                    <a16:creationId xmlns:a16="http://schemas.microsoft.com/office/drawing/2014/main" id="{A7F58C86-B7B9-4444-BBD9-2BB486047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566" y="7238587"/>
                <a:ext cx="249711" cy="249305"/>
              </a:xfrm>
              <a:custGeom>
                <a:avLst/>
                <a:gdLst>
                  <a:gd name="T0" fmla="*/ 2048 w 2048"/>
                  <a:gd name="T1" fmla="*/ 1024 h 2048"/>
                  <a:gd name="T2" fmla="*/ 0 w 2048"/>
                  <a:gd name="T3" fmla="*/ 1024 h 2048"/>
                  <a:gd name="T4" fmla="*/ 136 w 2048"/>
                  <a:gd name="T5" fmla="*/ 1091 h 2048"/>
                  <a:gd name="T6" fmla="*/ 514 w 2048"/>
                  <a:gd name="T7" fmla="*/ 1440 h 2048"/>
                  <a:gd name="T8" fmla="*/ 136 w 2048"/>
                  <a:gd name="T9" fmla="*/ 1091 h 2048"/>
                  <a:gd name="T10" fmla="*/ 514 w 2048"/>
                  <a:gd name="T11" fmla="*/ 608 h 2048"/>
                  <a:gd name="T12" fmla="*/ 136 w 2048"/>
                  <a:gd name="T13" fmla="*/ 957 h 2048"/>
                  <a:gd name="T14" fmla="*/ 1912 w 2048"/>
                  <a:gd name="T15" fmla="*/ 957 h 2048"/>
                  <a:gd name="T16" fmla="*/ 1534 w 2048"/>
                  <a:gd name="T17" fmla="*/ 608 h 2048"/>
                  <a:gd name="T18" fmla="*/ 1912 w 2048"/>
                  <a:gd name="T19" fmla="*/ 957 h 2048"/>
                  <a:gd name="T20" fmla="*/ 1534 w 2048"/>
                  <a:gd name="T21" fmla="*/ 1440 h 2048"/>
                  <a:gd name="T22" fmla="*/ 1912 w 2048"/>
                  <a:gd name="T23" fmla="*/ 1090 h 2048"/>
                  <a:gd name="T24" fmla="*/ 957 w 2048"/>
                  <a:gd name="T25" fmla="*/ 1359 h 2048"/>
                  <a:gd name="T26" fmla="*/ 602 w 2048"/>
                  <a:gd name="T27" fmla="*/ 1091 h 2048"/>
                  <a:gd name="T28" fmla="*/ 957 w 2048"/>
                  <a:gd name="T29" fmla="*/ 1359 h 2048"/>
                  <a:gd name="T30" fmla="*/ 957 w 2048"/>
                  <a:gd name="T31" fmla="*/ 1902 h 2048"/>
                  <a:gd name="T32" fmla="*/ 957 w 2048"/>
                  <a:gd name="T33" fmla="*/ 1493 h 2048"/>
                  <a:gd name="T34" fmla="*/ 1091 w 2048"/>
                  <a:gd name="T35" fmla="*/ 1493 h 2048"/>
                  <a:gd name="T36" fmla="*/ 1091 w 2048"/>
                  <a:gd name="T37" fmla="*/ 1902 h 2048"/>
                  <a:gd name="T38" fmla="*/ 1091 w 2048"/>
                  <a:gd name="T39" fmla="*/ 1090 h 2048"/>
                  <a:gd name="T40" fmla="*/ 1406 w 2048"/>
                  <a:gd name="T41" fmla="*/ 1402 h 2048"/>
                  <a:gd name="T42" fmla="*/ 1446 w 2048"/>
                  <a:gd name="T43" fmla="*/ 957 h 2048"/>
                  <a:gd name="T44" fmla="*/ 1091 w 2048"/>
                  <a:gd name="T45" fmla="*/ 689 h 2048"/>
                  <a:gd name="T46" fmla="*/ 1446 w 2048"/>
                  <a:gd name="T47" fmla="*/ 957 h 2048"/>
                  <a:gd name="T48" fmla="*/ 1091 w 2048"/>
                  <a:gd name="T49" fmla="*/ 146 h 2048"/>
                  <a:gd name="T50" fmla="*/ 1091 w 2048"/>
                  <a:gd name="T51" fmla="*/ 555 h 2048"/>
                  <a:gd name="T52" fmla="*/ 957 w 2048"/>
                  <a:gd name="T53" fmla="*/ 555 h 2048"/>
                  <a:gd name="T54" fmla="*/ 957 w 2048"/>
                  <a:gd name="T55" fmla="*/ 146 h 2048"/>
                  <a:gd name="T56" fmla="*/ 957 w 2048"/>
                  <a:gd name="T57" fmla="*/ 957 h 2048"/>
                  <a:gd name="T58" fmla="*/ 642 w 2048"/>
                  <a:gd name="T59" fmla="*/ 646 h 2048"/>
                  <a:gd name="T60" fmla="*/ 386 w 2048"/>
                  <a:gd name="T61" fmla="*/ 1645 h 2048"/>
                  <a:gd name="T62" fmla="*/ 691 w 2048"/>
                  <a:gd name="T63" fmla="*/ 1850 h 2048"/>
                  <a:gd name="T64" fmla="*/ 1357 w 2048"/>
                  <a:gd name="T65" fmla="*/ 1850 h 2048"/>
                  <a:gd name="T66" fmla="*/ 1662 w 2048"/>
                  <a:gd name="T67" fmla="*/ 1645 h 2048"/>
                  <a:gd name="T68" fmla="*/ 1662 w 2048"/>
                  <a:gd name="T69" fmla="*/ 403 h 2048"/>
                  <a:gd name="T70" fmla="*/ 1357 w 2048"/>
                  <a:gd name="T71" fmla="*/ 198 h 2048"/>
                  <a:gd name="T72" fmla="*/ 691 w 2048"/>
                  <a:gd name="T73" fmla="*/ 198 h 2048"/>
                  <a:gd name="T74" fmla="*/ 386 w 2048"/>
                  <a:gd name="T75" fmla="*/ 403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48" h="2048">
                    <a:moveTo>
                      <a:pt x="1024" y="2048"/>
                    </a:moveTo>
                    <a:cubicBezTo>
                      <a:pt x="1589" y="2048"/>
                      <a:pt x="2048" y="1589"/>
                      <a:pt x="2048" y="1024"/>
                    </a:cubicBezTo>
                    <a:cubicBezTo>
                      <a:pt x="2048" y="459"/>
                      <a:pt x="1589" y="0"/>
                      <a:pt x="1024" y="0"/>
                    </a:cubicBezTo>
                    <a:cubicBezTo>
                      <a:pt x="459" y="0"/>
                      <a:pt x="0" y="459"/>
                      <a:pt x="0" y="1024"/>
                    </a:cubicBezTo>
                    <a:cubicBezTo>
                      <a:pt x="0" y="1589"/>
                      <a:pt x="459" y="2048"/>
                      <a:pt x="1024" y="2048"/>
                    </a:cubicBezTo>
                    <a:close/>
                    <a:moveTo>
                      <a:pt x="136" y="1091"/>
                    </a:moveTo>
                    <a:cubicBezTo>
                      <a:pt x="469" y="1091"/>
                      <a:pt x="469" y="1091"/>
                      <a:pt x="469" y="1091"/>
                    </a:cubicBezTo>
                    <a:cubicBezTo>
                      <a:pt x="473" y="1213"/>
                      <a:pt x="488" y="1331"/>
                      <a:pt x="514" y="1440"/>
                    </a:cubicBezTo>
                    <a:cubicBezTo>
                      <a:pt x="436" y="1467"/>
                      <a:pt x="363" y="1501"/>
                      <a:pt x="300" y="1541"/>
                    </a:cubicBezTo>
                    <a:cubicBezTo>
                      <a:pt x="207" y="1412"/>
                      <a:pt x="149" y="1258"/>
                      <a:pt x="136" y="1091"/>
                    </a:cubicBezTo>
                    <a:close/>
                    <a:moveTo>
                      <a:pt x="300" y="507"/>
                    </a:moveTo>
                    <a:cubicBezTo>
                      <a:pt x="363" y="547"/>
                      <a:pt x="436" y="581"/>
                      <a:pt x="514" y="608"/>
                    </a:cubicBezTo>
                    <a:cubicBezTo>
                      <a:pt x="488" y="717"/>
                      <a:pt x="473" y="835"/>
                      <a:pt x="469" y="957"/>
                    </a:cubicBezTo>
                    <a:cubicBezTo>
                      <a:pt x="136" y="957"/>
                      <a:pt x="136" y="957"/>
                      <a:pt x="136" y="957"/>
                    </a:cubicBezTo>
                    <a:cubicBezTo>
                      <a:pt x="149" y="790"/>
                      <a:pt x="207" y="636"/>
                      <a:pt x="300" y="507"/>
                    </a:cubicBezTo>
                    <a:close/>
                    <a:moveTo>
                      <a:pt x="1912" y="957"/>
                    </a:moveTo>
                    <a:cubicBezTo>
                      <a:pt x="1579" y="957"/>
                      <a:pt x="1579" y="957"/>
                      <a:pt x="1579" y="957"/>
                    </a:cubicBezTo>
                    <a:cubicBezTo>
                      <a:pt x="1575" y="835"/>
                      <a:pt x="1560" y="717"/>
                      <a:pt x="1534" y="608"/>
                    </a:cubicBezTo>
                    <a:cubicBezTo>
                      <a:pt x="1612" y="581"/>
                      <a:pt x="1685" y="547"/>
                      <a:pt x="1748" y="507"/>
                    </a:cubicBezTo>
                    <a:cubicBezTo>
                      <a:pt x="1841" y="636"/>
                      <a:pt x="1899" y="790"/>
                      <a:pt x="1912" y="957"/>
                    </a:cubicBezTo>
                    <a:close/>
                    <a:moveTo>
                      <a:pt x="1748" y="1541"/>
                    </a:moveTo>
                    <a:cubicBezTo>
                      <a:pt x="1685" y="1501"/>
                      <a:pt x="1612" y="1467"/>
                      <a:pt x="1534" y="1440"/>
                    </a:cubicBezTo>
                    <a:cubicBezTo>
                      <a:pt x="1560" y="1331"/>
                      <a:pt x="1575" y="1212"/>
                      <a:pt x="1579" y="1090"/>
                    </a:cubicBezTo>
                    <a:cubicBezTo>
                      <a:pt x="1912" y="1090"/>
                      <a:pt x="1912" y="1090"/>
                      <a:pt x="1912" y="1090"/>
                    </a:cubicBezTo>
                    <a:cubicBezTo>
                      <a:pt x="1899" y="1257"/>
                      <a:pt x="1841" y="1412"/>
                      <a:pt x="1748" y="1541"/>
                    </a:cubicBezTo>
                    <a:close/>
                    <a:moveTo>
                      <a:pt x="957" y="1359"/>
                    </a:moveTo>
                    <a:cubicBezTo>
                      <a:pt x="848" y="1363"/>
                      <a:pt x="741" y="1378"/>
                      <a:pt x="642" y="1402"/>
                    </a:cubicBezTo>
                    <a:cubicBezTo>
                      <a:pt x="620" y="1305"/>
                      <a:pt x="606" y="1200"/>
                      <a:pt x="602" y="1091"/>
                    </a:cubicBezTo>
                    <a:cubicBezTo>
                      <a:pt x="957" y="1091"/>
                      <a:pt x="957" y="1091"/>
                      <a:pt x="957" y="1091"/>
                    </a:cubicBezTo>
                    <a:lnTo>
                      <a:pt x="957" y="1359"/>
                    </a:lnTo>
                    <a:close/>
                    <a:moveTo>
                      <a:pt x="957" y="1493"/>
                    </a:moveTo>
                    <a:cubicBezTo>
                      <a:pt x="957" y="1902"/>
                      <a:pt x="957" y="1902"/>
                      <a:pt x="957" y="1902"/>
                    </a:cubicBezTo>
                    <a:cubicBezTo>
                      <a:pt x="819" y="1851"/>
                      <a:pt x="726" y="1670"/>
                      <a:pt x="679" y="1531"/>
                    </a:cubicBezTo>
                    <a:cubicBezTo>
                      <a:pt x="766" y="1510"/>
                      <a:pt x="860" y="1497"/>
                      <a:pt x="957" y="1493"/>
                    </a:cubicBezTo>
                    <a:close/>
                    <a:moveTo>
                      <a:pt x="1091" y="1902"/>
                    </a:moveTo>
                    <a:cubicBezTo>
                      <a:pt x="1091" y="1493"/>
                      <a:pt x="1091" y="1493"/>
                      <a:pt x="1091" y="1493"/>
                    </a:cubicBezTo>
                    <a:cubicBezTo>
                      <a:pt x="1188" y="1497"/>
                      <a:pt x="1282" y="1510"/>
                      <a:pt x="1369" y="1531"/>
                    </a:cubicBezTo>
                    <a:cubicBezTo>
                      <a:pt x="1322" y="1670"/>
                      <a:pt x="1229" y="1851"/>
                      <a:pt x="1091" y="1902"/>
                    </a:cubicBezTo>
                    <a:close/>
                    <a:moveTo>
                      <a:pt x="1091" y="1359"/>
                    </a:moveTo>
                    <a:cubicBezTo>
                      <a:pt x="1091" y="1090"/>
                      <a:pt x="1091" y="1090"/>
                      <a:pt x="1091" y="1090"/>
                    </a:cubicBezTo>
                    <a:cubicBezTo>
                      <a:pt x="1446" y="1090"/>
                      <a:pt x="1446" y="1090"/>
                      <a:pt x="1446" y="1090"/>
                    </a:cubicBezTo>
                    <a:cubicBezTo>
                      <a:pt x="1442" y="1199"/>
                      <a:pt x="1428" y="1305"/>
                      <a:pt x="1406" y="1402"/>
                    </a:cubicBezTo>
                    <a:cubicBezTo>
                      <a:pt x="1307" y="1378"/>
                      <a:pt x="1200" y="1363"/>
                      <a:pt x="1091" y="1359"/>
                    </a:cubicBezTo>
                    <a:close/>
                    <a:moveTo>
                      <a:pt x="1446" y="957"/>
                    </a:moveTo>
                    <a:cubicBezTo>
                      <a:pt x="1091" y="957"/>
                      <a:pt x="1091" y="957"/>
                      <a:pt x="1091" y="957"/>
                    </a:cubicBezTo>
                    <a:cubicBezTo>
                      <a:pt x="1091" y="689"/>
                      <a:pt x="1091" y="689"/>
                      <a:pt x="1091" y="689"/>
                    </a:cubicBezTo>
                    <a:cubicBezTo>
                      <a:pt x="1200" y="685"/>
                      <a:pt x="1307" y="670"/>
                      <a:pt x="1406" y="646"/>
                    </a:cubicBezTo>
                    <a:cubicBezTo>
                      <a:pt x="1428" y="743"/>
                      <a:pt x="1442" y="848"/>
                      <a:pt x="1446" y="957"/>
                    </a:cubicBezTo>
                    <a:close/>
                    <a:moveTo>
                      <a:pt x="1091" y="555"/>
                    </a:moveTo>
                    <a:cubicBezTo>
                      <a:pt x="1091" y="146"/>
                      <a:pt x="1091" y="146"/>
                      <a:pt x="1091" y="146"/>
                    </a:cubicBezTo>
                    <a:cubicBezTo>
                      <a:pt x="1229" y="197"/>
                      <a:pt x="1322" y="378"/>
                      <a:pt x="1369" y="517"/>
                    </a:cubicBezTo>
                    <a:cubicBezTo>
                      <a:pt x="1282" y="538"/>
                      <a:pt x="1188" y="551"/>
                      <a:pt x="1091" y="555"/>
                    </a:cubicBezTo>
                    <a:close/>
                    <a:moveTo>
                      <a:pt x="957" y="146"/>
                    </a:moveTo>
                    <a:cubicBezTo>
                      <a:pt x="957" y="555"/>
                      <a:pt x="957" y="555"/>
                      <a:pt x="957" y="555"/>
                    </a:cubicBezTo>
                    <a:cubicBezTo>
                      <a:pt x="860" y="551"/>
                      <a:pt x="766" y="538"/>
                      <a:pt x="679" y="517"/>
                    </a:cubicBezTo>
                    <a:cubicBezTo>
                      <a:pt x="726" y="378"/>
                      <a:pt x="819" y="197"/>
                      <a:pt x="957" y="146"/>
                    </a:cubicBezTo>
                    <a:close/>
                    <a:moveTo>
                      <a:pt x="957" y="689"/>
                    </a:moveTo>
                    <a:cubicBezTo>
                      <a:pt x="957" y="957"/>
                      <a:pt x="957" y="957"/>
                      <a:pt x="957" y="957"/>
                    </a:cubicBezTo>
                    <a:cubicBezTo>
                      <a:pt x="602" y="957"/>
                      <a:pt x="602" y="957"/>
                      <a:pt x="602" y="957"/>
                    </a:cubicBezTo>
                    <a:cubicBezTo>
                      <a:pt x="606" y="848"/>
                      <a:pt x="620" y="743"/>
                      <a:pt x="642" y="646"/>
                    </a:cubicBezTo>
                    <a:cubicBezTo>
                      <a:pt x="741" y="670"/>
                      <a:pt x="848" y="685"/>
                      <a:pt x="957" y="689"/>
                    </a:cubicBezTo>
                    <a:close/>
                    <a:moveTo>
                      <a:pt x="386" y="1645"/>
                    </a:moveTo>
                    <a:cubicBezTo>
                      <a:pt x="436" y="1615"/>
                      <a:pt x="491" y="1590"/>
                      <a:pt x="551" y="1568"/>
                    </a:cubicBezTo>
                    <a:cubicBezTo>
                      <a:pt x="583" y="1666"/>
                      <a:pt x="629" y="1766"/>
                      <a:pt x="691" y="1850"/>
                    </a:cubicBezTo>
                    <a:cubicBezTo>
                      <a:pt x="575" y="1803"/>
                      <a:pt x="472" y="1733"/>
                      <a:pt x="386" y="1645"/>
                    </a:cubicBezTo>
                    <a:close/>
                    <a:moveTo>
                      <a:pt x="1357" y="1850"/>
                    </a:moveTo>
                    <a:cubicBezTo>
                      <a:pt x="1419" y="1766"/>
                      <a:pt x="1465" y="1666"/>
                      <a:pt x="1497" y="1568"/>
                    </a:cubicBezTo>
                    <a:cubicBezTo>
                      <a:pt x="1557" y="1590"/>
                      <a:pt x="1612" y="1615"/>
                      <a:pt x="1662" y="1645"/>
                    </a:cubicBezTo>
                    <a:cubicBezTo>
                      <a:pt x="1576" y="1733"/>
                      <a:pt x="1473" y="1803"/>
                      <a:pt x="1357" y="1850"/>
                    </a:cubicBezTo>
                    <a:close/>
                    <a:moveTo>
                      <a:pt x="1662" y="403"/>
                    </a:moveTo>
                    <a:cubicBezTo>
                      <a:pt x="1612" y="433"/>
                      <a:pt x="1557" y="458"/>
                      <a:pt x="1497" y="480"/>
                    </a:cubicBezTo>
                    <a:cubicBezTo>
                      <a:pt x="1465" y="382"/>
                      <a:pt x="1419" y="282"/>
                      <a:pt x="1357" y="198"/>
                    </a:cubicBezTo>
                    <a:cubicBezTo>
                      <a:pt x="1473" y="245"/>
                      <a:pt x="1576" y="315"/>
                      <a:pt x="1662" y="403"/>
                    </a:cubicBezTo>
                    <a:close/>
                    <a:moveTo>
                      <a:pt x="691" y="198"/>
                    </a:moveTo>
                    <a:cubicBezTo>
                      <a:pt x="629" y="282"/>
                      <a:pt x="583" y="382"/>
                      <a:pt x="551" y="480"/>
                    </a:cubicBezTo>
                    <a:cubicBezTo>
                      <a:pt x="491" y="458"/>
                      <a:pt x="436" y="433"/>
                      <a:pt x="386" y="403"/>
                    </a:cubicBezTo>
                    <a:cubicBezTo>
                      <a:pt x="472" y="315"/>
                      <a:pt x="575" y="245"/>
                      <a:pt x="691" y="1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F2B283A-6092-488B-9963-4732B7FB5B40}"/>
                  </a:ext>
                </a:extLst>
              </p:cNvPr>
              <p:cNvSpPr txBox="1"/>
              <p:nvPr/>
            </p:nvSpPr>
            <p:spPr>
              <a:xfrm>
                <a:off x="184590" y="7569250"/>
                <a:ext cx="2213373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>
                    <a:solidFill>
                      <a:schemeClr val="bg1"/>
                    </a:solidFill>
                  </a:rPr>
                  <a:t>Dễ thích nghi với môi tr</a:t>
                </a:r>
                <a:r>
                  <a:rPr lang="vi-VN" sz="1050">
                    <a:solidFill>
                      <a:schemeClr val="bg1"/>
                    </a:solidFill>
                  </a:rPr>
                  <a:t>ư</a:t>
                </a:r>
                <a:r>
                  <a:rPr lang="en-US" sz="1050">
                    <a:solidFill>
                      <a:schemeClr val="bg1"/>
                    </a:solidFill>
                  </a:rPr>
                  <a:t>ờng mới</a:t>
                </a: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57571" y="6140903"/>
              <a:ext cx="1964080" cy="250970"/>
              <a:chOff x="140404" y="6177099"/>
              <a:chExt cx="1964080" cy="25097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F3C043D-72AC-4528-83C5-42E3DB6B532E}"/>
                  </a:ext>
                </a:extLst>
              </p:cNvPr>
              <p:cNvSpPr txBox="1"/>
              <p:nvPr/>
            </p:nvSpPr>
            <p:spPr>
              <a:xfrm>
                <a:off x="149949" y="6177099"/>
                <a:ext cx="10467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600">
                    <a:solidFill>
                      <a:schemeClr val="bg1"/>
                    </a:solidFill>
                  </a:rPr>
                  <a:t>Điểm mạnh</a:t>
                </a:r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D991DE3-63C5-4A6B-BF83-EAA56701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404" y="6428069"/>
                <a:ext cx="19640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157571" y="7495836"/>
            <a:ext cx="2018187" cy="1078398"/>
            <a:chOff x="157571" y="7361356"/>
            <a:chExt cx="2018187" cy="10783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97BAEF-C3AD-4786-83DC-E3FF47BBC186}"/>
                </a:ext>
              </a:extLst>
            </p:cNvPr>
            <p:cNvSpPr txBox="1"/>
            <p:nvPr/>
          </p:nvSpPr>
          <p:spPr>
            <a:xfrm>
              <a:off x="174907" y="8116589"/>
              <a:ext cx="198302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smtClean="0">
                  <a:solidFill>
                    <a:schemeClr val="bg1"/>
                  </a:solidFill>
                </a:rPr>
                <a:t>+ Học bổng Homtamin năm học 2018-2019</a:t>
              </a:r>
              <a:endParaRPr lang="en-US" sz="1050">
                <a:solidFill>
                  <a:schemeClr val="bg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F2B283A-6092-488B-9963-4732B7FB5B40}"/>
                </a:ext>
              </a:extLst>
            </p:cNvPr>
            <p:cNvSpPr txBox="1"/>
            <p:nvPr/>
          </p:nvSpPr>
          <p:spPr>
            <a:xfrm>
              <a:off x="166994" y="7740868"/>
              <a:ext cx="2008764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en-US" sz="1050" smtClean="0">
                  <a:solidFill>
                    <a:schemeClr val="bg1"/>
                  </a:solidFill>
                </a:rPr>
                <a:t>+ Sinh viên có thành tích xuất sắc trong học tập năm học 2019-2020</a:t>
              </a:r>
              <a:endParaRPr lang="en-US" sz="1050">
                <a:solidFill>
                  <a:schemeClr val="bg1"/>
                </a:solidFill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157571" y="7361356"/>
              <a:ext cx="1973503" cy="265271"/>
              <a:chOff x="219579" y="8590983"/>
              <a:chExt cx="1973503" cy="26527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F3C043D-72AC-4528-83C5-42E3DB6B532E}"/>
                  </a:ext>
                </a:extLst>
              </p:cNvPr>
              <p:cNvSpPr txBox="1"/>
              <p:nvPr/>
            </p:nvSpPr>
            <p:spPr>
              <a:xfrm>
                <a:off x="219579" y="8590983"/>
                <a:ext cx="10563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600" smtClean="0">
                    <a:solidFill>
                      <a:schemeClr val="bg1"/>
                    </a:solidFill>
                  </a:rPr>
                  <a:t>Giải thưởng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D991DE3-63C5-4A6B-BF83-EAA56701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02" y="8856254"/>
                <a:ext cx="19640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D777F52-F1A0-4B4E-977F-DAFA2C7F610C}"/>
              </a:ext>
            </a:extLst>
          </p:cNvPr>
          <p:cNvSpPr/>
          <p:nvPr/>
        </p:nvSpPr>
        <p:spPr>
          <a:xfrm>
            <a:off x="176538" y="4112980"/>
            <a:ext cx="1992281" cy="11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A73809-118D-4BB4-B461-4108642B9BDF}"/>
              </a:ext>
            </a:extLst>
          </p:cNvPr>
          <p:cNvSpPr txBox="1"/>
          <p:nvPr/>
        </p:nvSpPr>
        <p:spPr>
          <a:xfrm>
            <a:off x="176539" y="3908755"/>
            <a:ext cx="91531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1"/>
                </a:solidFill>
              </a:rPr>
              <a:t>Làm việc nhóm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5D9E5B-D268-4132-860D-682E249FEDF6}"/>
              </a:ext>
            </a:extLst>
          </p:cNvPr>
          <p:cNvSpPr txBox="1"/>
          <p:nvPr/>
        </p:nvSpPr>
        <p:spPr>
          <a:xfrm>
            <a:off x="166994" y="3505680"/>
            <a:ext cx="7325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Kỹ năng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D991DE3-63C5-4A6B-BF83-EAA56701E68F}"/>
              </a:ext>
            </a:extLst>
          </p:cNvPr>
          <p:cNvCxnSpPr>
            <a:cxnSpLocks/>
          </p:cNvCxnSpPr>
          <p:nvPr/>
        </p:nvCxnSpPr>
        <p:spPr>
          <a:xfrm>
            <a:off x="176539" y="3798720"/>
            <a:ext cx="19640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067FEC-26B7-4AD3-B395-58D3F74A9A8D}"/>
              </a:ext>
            </a:extLst>
          </p:cNvPr>
          <p:cNvSpPr txBox="1"/>
          <p:nvPr/>
        </p:nvSpPr>
        <p:spPr>
          <a:xfrm>
            <a:off x="176539" y="4348166"/>
            <a:ext cx="109645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1"/>
                </a:solidFill>
              </a:rPr>
              <a:t>Tin học văn phòng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D777F52-F1A0-4B4E-977F-DAFA2C7F610C}"/>
              </a:ext>
            </a:extLst>
          </p:cNvPr>
          <p:cNvSpPr/>
          <p:nvPr/>
        </p:nvSpPr>
        <p:spPr>
          <a:xfrm>
            <a:off x="176538" y="4550598"/>
            <a:ext cx="1992281" cy="113887"/>
          </a:xfrm>
          <a:prstGeom prst="rect">
            <a:avLst/>
          </a:prstGeom>
          <a:solidFill>
            <a:srgbClr val="D7948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D79489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D777F52-F1A0-4B4E-977F-DAFA2C7F610C}"/>
              </a:ext>
            </a:extLst>
          </p:cNvPr>
          <p:cNvSpPr/>
          <p:nvPr/>
        </p:nvSpPr>
        <p:spPr>
          <a:xfrm>
            <a:off x="176538" y="4560313"/>
            <a:ext cx="1539917" cy="104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63DF0-398B-4914-ACAD-E8BF370A8860}"/>
              </a:ext>
            </a:extLst>
          </p:cNvPr>
          <p:cNvSpPr txBox="1"/>
          <p:nvPr/>
        </p:nvSpPr>
        <p:spPr>
          <a:xfrm>
            <a:off x="176539" y="4785785"/>
            <a:ext cx="53059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1"/>
                </a:solidFill>
              </a:rPr>
              <a:t>Giao tiếp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D777F52-F1A0-4B4E-977F-DAFA2C7F610C}"/>
              </a:ext>
            </a:extLst>
          </p:cNvPr>
          <p:cNvSpPr/>
          <p:nvPr/>
        </p:nvSpPr>
        <p:spPr>
          <a:xfrm>
            <a:off x="176538" y="4991094"/>
            <a:ext cx="1992281" cy="113887"/>
          </a:xfrm>
          <a:prstGeom prst="rect">
            <a:avLst/>
          </a:prstGeom>
          <a:solidFill>
            <a:srgbClr val="D7948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rgbClr val="6B514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D777F52-F1A0-4B4E-977F-DAFA2C7F610C}"/>
              </a:ext>
            </a:extLst>
          </p:cNvPr>
          <p:cNvSpPr/>
          <p:nvPr/>
        </p:nvSpPr>
        <p:spPr>
          <a:xfrm>
            <a:off x="176538" y="5000809"/>
            <a:ext cx="1539917" cy="104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EB65CB3-F864-45C2-8FE9-08427285959F}"/>
              </a:ext>
            </a:extLst>
          </p:cNvPr>
          <p:cNvSpPr/>
          <p:nvPr/>
        </p:nvSpPr>
        <p:spPr>
          <a:xfrm>
            <a:off x="451780" y="228129"/>
            <a:ext cx="1347942" cy="1336546"/>
          </a:xfrm>
          <a:prstGeom prst="ellipse">
            <a:avLst/>
          </a:prstGeom>
          <a:blipFill dpi="0"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ight Triangle 180"/>
          <p:cNvSpPr/>
          <p:nvPr/>
        </p:nvSpPr>
        <p:spPr>
          <a:xfrm rot="10800000">
            <a:off x="5984752" y="-8121"/>
            <a:ext cx="898308" cy="947577"/>
          </a:xfrm>
          <a:prstGeom prst="rtTriangl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64717C-8B51-4F10-8C54-5CCECF8BE84A}"/>
              </a:ext>
            </a:extLst>
          </p:cNvPr>
          <p:cNvSpPr txBox="1"/>
          <p:nvPr/>
        </p:nvSpPr>
        <p:spPr>
          <a:xfrm>
            <a:off x="2397963" y="3829116"/>
            <a:ext cx="11205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>
                <a:solidFill>
                  <a:schemeClr val="bg2">
                    <a:lumMod val="25000"/>
                  </a:schemeClr>
                </a:solidFill>
              </a:rPr>
              <a:t>08/2016 - 06/2021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9090AE-43A9-461E-8FA1-A9997346A9E5}"/>
              </a:ext>
            </a:extLst>
          </p:cNvPr>
          <p:cNvSpPr txBox="1"/>
          <p:nvPr/>
        </p:nvSpPr>
        <p:spPr>
          <a:xfrm>
            <a:off x="3530389" y="4057508"/>
            <a:ext cx="22263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Sinh viên năm </a:t>
            </a:r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cuối 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- GPA: </a:t>
            </a:r>
            <a:r>
              <a:rPr lang="en-US" sz="105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3.57/4.00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32E3BD-DD8D-46B9-ACC9-6CB129E9F891}"/>
              </a:ext>
            </a:extLst>
          </p:cNvPr>
          <p:cNvGrpSpPr/>
          <p:nvPr/>
        </p:nvGrpSpPr>
        <p:grpSpPr>
          <a:xfrm>
            <a:off x="3558523" y="3824116"/>
            <a:ext cx="2592149" cy="169277"/>
            <a:chOff x="3692391" y="3815383"/>
            <a:chExt cx="2592149" cy="1692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5CCB68-8A6D-484E-AAE5-4F091FA842C6}"/>
                </a:ext>
              </a:extLst>
            </p:cNvPr>
            <p:cNvSpPr txBox="1"/>
            <p:nvPr/>
          </p:nvSpPr>
          <p:spPr>
            <a:xfrm>
              <a:off x="3692391" y="3815383"/>
              <a:ext cx="130484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2">
                      <a:lumMod val="25000"/>
                    </a:schemeClr>
                  </a:solidFill>
                </a:rPr>
                <a:t>Đại học D</a:t>
              </a:r>
              <a:r>
                <a:rPr lang="vi-VN" sz="1100" b="1">
                  <a:solidFill>
                    <a:schemeClr val="bg2">
                      <a:lumMod val="25000"/>
                    </a:schemeClr>
                  </a:solidFill>
                </a:rPr>
                <a:t>ư</a:t>
              </a:r>
              <a:r>
                <a:rPr lang="en-US" sz="1100" b="1">
                  <a:solidFill>
                    <a:schemeClr val="bg2">
                      <a:lumMod val="25000"/>
                    </a:schemeClr>
                  </a:solidFill>
                </a:rPr>
                <a:t>ợc Hà Nội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97409B-34B5-4CD2-A931-923EDECBCCDF}"/>
                </a:ext>
              </a:extLst>
            </p:cNvPr>
            <p:cNvSpPr txBox="1"/>
            <p:nvPr/>
          </p:nvSpPr>
          <p:spPr>
            <a:xfrm>
              <a:off x="5056640" y="3815383"/>
              <a:ext cx="1227900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- Công nghiệp D</a:t>
              </a:r>
              <a:r>
                <a:rPr lang="vi-VN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ư</a:t>
              </a:r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ợc</a:t>
              </a:r>
            </a:p>
          </p:txBody>
        </p:sp>
      </p:grpSp>
      <p:sp>
        <p:nvSpPr>
          <p:cNvPr id="183" name="Rectangle 182"/>
          <p:cNvSpPr/>
          <p:nvPr/>
        </p:nvSpPr>
        <p:spPr>
          <a:xfrm>
            <a:off x="2379528" y="3446650"/>
            <a:ext cx="4380346" cy="269985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B0C2D-BA52-4B36-84AF-75239E392D5F}"/>
              </a:ext>
            </a:extLst>
          </p:cNvPr>
          <p:cNvSpPr txBox="1"/>
          <p:nvPr/>
        </p:nvSpPr>
        <p:spPr>
          <a:xfrm>
            <a:off x="4128074" y="3458532"/>
            <a:ext cx="88325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>
                <a:solidFill>
                  <a:schemeClr val="bg2">
                    <a:lumMod val="25000"/>
                  </a:schemeClr>
                </a:solidFill>
              </a:rPr>
              <a:t>HỌC VẤN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378657" y="8667326"/>
            <a:ext cx="4380346" cy="269985"/>
          </a:xfrm>
          <a:prstGeom prst="rect">
            <a:avLst/>
          </a:prstGeom>
          <a:solidFill>
            <a:srgbClr val="ED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C57082-CD1C-4460-A05A-91B097DDC671}"/>
              </a:ext>
            </a:extLst>
          </p:cNvPr>
          <p:cNvSpPr txBox="1"/>
          <p:nvPr/>
        </p:nvSpPr>
        <p:spPr>
          <a:xfrm>
            <a:off x="3989344" y="8679208"/>
            <a:ext cx="11589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600" b="1">
                <a:solidFill>
                  <a:schemeClr val="bg2">
                    <a:lumMod val="25000"/>
                  </a:schemeClr>
                </a:solidFill>
              </a:rPr>
              <a:t>HOẠT ĐỘNG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3E640-2FB7-48FB-A542-92659D8DE07E}"/>
              </a:ext>
            </a:extLst>
          </p:cNvPr>
          <p:cNvSpPr txBox="1"/>
          <p:nvPr/>
        </p:nvSpPr>
        <p:spPr>
          <a:xfrm>
            <a:off x="3567855" y="9007721"/>
            <a:ext cx="13914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100" b="1">
                <a:solidFill>
                  <a:schemeClr val="bg2">
                    <a:lumMod val="25000"/>
                  </a:schemeClr>
                </a:solidFill>
              </a:rPr>
              <a:t>CLB Kinh tế D</a:t>
            </a:r>
            <a:r>
              <a:rPr lang="vi-VN" sz="1100" b="1">
                <a:solidFill>
                  <a:schemeClr val="bg2">
                    <a:lumMod val="25000"/>
                  </a:schemeClr>
                </a:solidFill>
              </a:rPr>
              <a:t>ư</a:t>
            </a:r>
            <a:r>
              <a:rPr lang="en-US" sz="1100" b="1">
                <a:solidFill>
                  <a:schemeClr val="bg2">
                    <a:lumMod val="25000"/>
                  </a:schemeClr>
                </a:solidFill>
              </a:rPr>
              <a:t>ợc PEC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8146D7-99F2-466C-9B37-4A7965BEDC6C}"/>
              </a:ext>
            </a:extLst>
          </p:cNvPr>
          <p:cNvSpPr txBox="1"/>
          <p:nvPr/>
        </p:nvSpPr>
        <p:spPr>
          <a:xfrm>
            <a:off x="3518463" y="9203057"/>
            <a:ext cx="316747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+ Triển khai dự án: Experience Of Pharmacy</a:t>
            </a:r>
          </a:p>
          <a:p>
            <a:pPr algn="just"/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 Tổ chức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Workshop "Thị tr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ờng bán lẻ D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ợc phẩm - C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ơ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 hội nào từ miếng bánh tỷ đô"</a:t>
            </a:r>
          </a:p>
          <a:p>
            <a:pPr algn="just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+ Ch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ơng trình "Phỏng vấn thử Trình D</a:t>
            </a:r>
            <a:r>
              <a:rPr lang="vi-VN" sz="1000">
                <a:solidFill>
                  <a:schemeClr val="tx1">
                    <a:lumMod val="85000"/>
                    <a:lumOff val="15000"/>
                  </a:schemeClr>
                </a:solidFill>
              </a:rPr>
              <a:t>ư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ợc Viên</a:t>
            </a:r>
            <a:r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8C05F8A-1373-4B03-BF02-0A75A6D9F4D0}"/>
              </a:ext>
            </a:extLst>
          </p:cNvPr>
          <p:cNvSpPr txBox="1"/>
          <p:nvPr/>
        </p:nvSpPr>
        <p:spPr>
          <a:xfrm>
            <a:off x="2398608" y="9007721"/>
            <a:ext cx="112050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50">
                <a:solidFill>
                  <a:schemeClr val="bg2">
                    <a:lumMod val="25000"/>
                  </a:schemeClr>
                </a:solidFill>
              </a:rPr>
              <a:t>09/2018 - </a:t>
            </a:r>
            <a:r>
              <a:rPr lang="en-US" sz="1050" smtClean="0">
                <a:solidFill>
                  <a:schemeClr val="bg2">
                    <a:lumMod val="25000"/>
                  </a:schemeClr>
                </a:solidFill>
              </a:rPr>
              <a:t>07/2020</a:t>
            </a:r>
            <a:endParaRPr lang="en-US" sz="105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097BAEF-C3AD-4786-83DC-E3FF47BBC186}"/>
              </a:ext>
            </a:extLst>
          </p:cNvPr>
          <p:cNvSpPr txBox="1"/>
          <p:nvPr/>
        </p:nvSpPr>
        <p:spPr>
          <a:xfrm>
            <a:off x="176844" y="9571840"/>
            <a:ext cx="19830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SĐT: 096 7846161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F2B283A-6092-488B-9963-4732B7FB5B40}"/>
              </a:ext>
            </a:extLst>
          </p:cNvPr>
          <p:cNvSpPr txBox="1"/>
          <p:nvPr/>
        </p:nvSpPr>
        <p:spPr>
          <a:xfrm>
            <a:off x="158908" y="9134434"/>
            <a:ext cx="195512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050" smtClean="0">
                <a:solidFill>
                  <a:schemeClr val="bg1"/>
                </a:solidFill>
              </a:rPr>
              <a:t>Anh Nguyễn Thuận - Founder Công  ty TNHH Livin Green</a:t>
            </a:r>
            <a:endParaRPr lang="en-US" sz="1050">
              <a:solidFill>
                <a:schemeClr val="bg1"/>
              </a:solidFill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149485" y="8754922"/>
            <a:ext cx="1973503" cy="265271"/>
            <a:chOff x="219579" y="8590983"/>
            <a:chExt cx="1973503" cy="265271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F3C043D-72AC-4528-83C5-42E3DB6B532E}"/>
                </a:ext>
              </a:extLst>
            </p:cNvPr>
            <p:cNvSpPr txBox="1"/>
            <p:nvPr/>
          </p:nvSpPr>
          <p:spPr>
            <a:xfrm>
              <a:off x="219579" y="8590983"/>
              <a:ext cx="162384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smtClean="0">
                  <a:solidFill>
                    <a:schemeClr val="bg1"/>
                  </a:solidFill>
                </a:rPr>
                <a:t>Người tham chiếu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D991DE3-63C5-4A6B-BF83-EAA56701E68F}"/>
                </a:ext>
              </a:extLst>
            </p:cNvPr>
            <p:cNvCxnSpPr>
              <a:cxnSpLocks/>
            </p:cNvCxnSpPr>
            <p:nvPr/>
          </p:nvCxnSpPr>
          <p:spPr>
            <a:xfrm>
              <a:off x="229002" y="8856254"/>
              <a:ext cx="196408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9E631A-3ABB-422D-B553-7DE2EFAB9AC7}"/>
              </a:ext>
            </a:extLst>
          </p:cNvPr>
          <p:cNvCxnSpPr>
            <a:cxnSpLocks/>
          </p:cNvCxnSpPr>
          <p:nvPr/>
        </p:nvCxnSpPr>
        <p:spPr>
          <a:xfrm>
            <a:off x="5427092" y="1165625"/>
            <a:ext cx="283871" cy="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at Fin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BCEAB43-D0D7-4CF3-BB87-045FC54A0432}" vid="{AAA82C10-2E41-4E3F-88C3-1263FA2468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1474</TotalTime>
  <Words>498</Words>
  <Application>Microsoft Office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#9Slide02 Tieu de dai</vt:lpstr>
      <vt:lpstr>#9Slide02 Noi dung dai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9Slide</dc:creator>
  <cp:lastModifiedBy>9Slide</cp:lastModifiedBy>
  <cp:revision>168</cp:revision>
  <dcterms:created xsi:type="dcterms:W3CDTF">2018-01-09T13:35:17Z</dcterms:created>
  <dcterms:modified xsi:type="dcterms:W3CDTF">2020-11-19T23:16:48Z</dcterms:modified>
</cp:coreProperties>
</file>