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8F44A2F1-9E1F-4B54-A3A2-5F16C0AD49E2}"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miter lim="400000"/>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miter lim="400000"/>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D51ADE6A-740E-44AE-83CC-AE7238B6C88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miter lim="400000"/>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miter lim="400000"/>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4A9BC294-FFE2-49D5-8D69-9E1BD2C41BD5}"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miter lim="400000"/>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miter lim="400000"/>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6.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94" name="Freeform 3"/>
          <p:cNvSpPr/>
          <p:nvPr/>
        </p:nvSpPr>
        <p:spPr>
          <a:xfrm>
            <a:off x="14328902" y="2317172"/>
            <a:ext cx="7321034" cy="6340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95" name="Freeform 5"/>
          <p:cNvSpPr/>
          <p:nvPr/>
        </p:nvSpPr>
        <p:spPr>
          <a:xfrm>
            <a:off x="12122943" y="7035125"/>
            <a:ext cx="4970155" cy="43041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96" name="Freeform 7"/>
          <p:cNvSpPr/>
          <p:nvPr/>
        </p:nvSpPr>
        <p:spPr>
          <a:xfrm>
            <a:off x="12336342" y="5954841"/>
            <a:ext cx="2271680" cy="1967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97" name="Freeform 9"/>
          <p:cNvSpPr/>
          <p:nvPr/>
        </p:nvSpPr>
        <p:spPr>
          <a:xfrm>
            <a:off x="13737770" y="373605"/>
            <a:ext cx="3799620" cy="3290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98" name="TextBox 10"/>
          <p:cNvSpPr txBox="1"/>
          <p:nvPr/>
        </p:nvSpPr>
        <p:spPr>
          <a:xfrm>
            <a:off x="3107418" y="3380485"/>
            <a:ext cx="8870712" cy="38341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b="1" spc="-90" sz="9000">
                <a:latin typeface="Fira Sans Bold"/>
                <a:ea typeface="Fira Sans Bold"/>
                <a:cs typeface="Fira Sans Bold"/>
                <a:sym typeface="Fira Sans Bold"/>
              </a:defRPr>
            </a:lvl1pPr>
          </a:lstStyle>
          <a:p>
            <a:pPr/>
            <a:r>
              <a:t>Stroke Patient Healthcare using Deep Learning</a:t>
            </a:r>
          </a:p>
        </p:txBody>
      </p:sp>
      <p:sp>
        <p:nvSpPr>
          <p:cNvPr id="99" name="TextBox 12"/>
          <p:cNvSpPr txBox="1"/>
          <p:nvPr/>
        </p:nvSpPr>
        <p:spPr>
          <a:xfrm>
            <a:off x="1872913" y="1114154"/>
            <a:ext cx="12576127" cy="425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b="1" sz="3100">
                <a:latin typeface="Fira Sans Medium"/>
                <a:ea typeface="Fira Sans Medium"/>
                <a:cs typeface="Fira Sans Medium"/>
                <a:sym typeface="Fira Sans Medium"/>
              </a:defRPr>
            </a:lvl1pPr>
          </a:lstStyle>
          <a:p>
            <a:pPr/>
            <a:r>
              <a:t>An overview of data pre-processing, visualisation and modelling </a:t>
            </a:r>
          </a:p>
        </p:txBody>
      </p:sp>
      <p:sp>
        <p:nvSpPr>
          <p:cNvPr id="100" name="Freeform 13"/>
          <p:cNvSpPr/>
          <p:nvPr/>
        </p:nvSpPr>
        <p:spPr>
          <a:xfrm>
            <a:off x="1028700" y="1028700"/>
            <a:ext cx="678758" cy="586201"/>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60" name="TextBox 3"/>
          <p:cNvSpPr txBox="1"/>
          <p:nvPr/>
        </p:nvSpPr>
        <p:spPr>
          <a:xfrm>
            <a:off x="302686" y="500224"/>
            <a:ext cx="9923849"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r>
              <a:t>Bar char of stroke rates by smoking status</a:t>
            </a:r>
          </a:p>
        </p:txBody>
      </p:sp>
      <p:sp>
        <p:nvSpPr>
          <p:cNvPr id="161" name="TextBox 9"/>
          <p:cNvSpPr txBox="1"/>
          <p:nvPr/>
        </p:nvSpPr>
        <p:spPr>
          <a:xfrm>
            <a:off x="410793" y="2747944"/>
            <a:ext cx="7583252" cy="487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300">
                <a:latin typeface="Fira Sans"/>
                <a:ea typeface="Fira Sans"/>
                <a:cs typeface="Fira Sans"/>
                <a:sym typeface="Fira Sans"/>
              </a:defRPr>
            </a:pPr>
            <a:r>
              <a:t>Individuals who are current or former smokers seem to have a higher stroke rate compared to those who have never smoked.</a:t>
            </a:r>
          </a:p>
          <a:p>
            <a:pPr algn="just" defTabSz="457200">
              <a:spcBef>
                <a:spcPts val="1200"/>
              </a:spcBef>
              <a:defRPr sz="3300">
                <a:latin typeface="Fira Sans"/>
                <a:ea typeface="Fira Sans"/>
                <a:cs typeface="Fira Sans"/>
                <a:sym typeface="Fira Sans"/>
              </a:defRPr>
            </a:pPr>
          </a:p>
          <a:p>
            <a:pPr marL="330868" indent="-330868" algn="just" defTabSz="457200">
              <a:spcBef>
                <a:spcPts val="1200"/>
              </a:spcBef>
              <a:buSzPct val="100000"/>
              <a:buChar char="•"/>
              <a:defRPr sz="3300">
                <a:latin typeface="Fira Sans"/>
                <a:ea typeface="Fira Sans"/>
                <a:cs typeface="Fira Sans"/>
                <a:sym typeface="Fira Sans"/>
              </a:defRPr>
            </a:pPr>
            <a:r>
              <a:t>Smoking could be a contributing factor to stroke risk, supporting existing health advice that encourages quitting smoking for better health.</a:t>
            </a:r>
          </a:p>
        </p:txBody>
      </p:sp>
      <p:pic>
        <p:nvPicPr>
          <p:cNvPr id="162" name="bar.png" descr="bar.png"/>
          <p:cNvPicPr>
            <a:picLocks noChangeAspect="1"/>
          </p:cNvPicPr>
          <p:nvPr/>
        </p:nvPicPr>
        <p:blipFill>
          <a:blip r:embed="rId2">
            <a:extLst/>
          </a:blip>
          <a:stretch>
            <a:fillRect/>
          </a:stretch>
        </p:blipFill>
        <p:spPr>
          <a:xfrm>
            <a:off x="8584810" y="1612900"/>
            <a:ext cx="9080501" cy="7061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64" name="TextBox 3"/>
          <p:cNvSpPr txBox="1"/>
          <p:nvPr/>
        </p:nvSpPr>
        <p:spPr>
          <a:xfrm>
            <a:off x="302686" y="500224"/>
            <a:ext cx="9923849" cy="1092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r>
              <a:t>Density plot of avg_glucose_level grouped by stroke occurrence</a:t>
            </a:r>
          </a:p>
        </p:txBody>
      </p:sp>
      <p:sp>
        <p:nvSpPr>
          <p:cNvPr id="165" name="TextBox 9"/>
          <p:cNvSpPr txBox="1"/>
          <p:nvPr/>
        </p:nvSpPr>
        <p:spPr>
          <a:xfrm>
            <a:off x="410793" y="2747944"/>
            <a:ext cx="7583252" cy="6413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100">
                <a:latin typeface="Fira Sans"/>
                <a:ea typeface="Fira Sans"/>
                <a:cs typeface="Fira Sans"/>
                <a:sym typeface="Fira Sans"/>
              </a:defRPr>
            </a:pPr>
            <a:r>
              <a:rPr b="1"/>
              <a:t>Glucose Levels in Stroke and No-Stroke Groups:</a:t>
            </a:r>
            <a:r>
              <a:t> People without a stroke (orange) mostly have lower glucose levels, around 70-100. People with a stroke (green) tend to have slightly higher glucose levels, peaking around 100, with some even reaching 200-250.</a:t>
            </a:r>
          </a:p>
          <a:p>
            <a:pPr algn="just" defTabSz="457200">
              <a:spcBef>
                <a:spcPts val="1200"/>
              </a:spcBef>
              <a:defRPr sz="3100">
                <a:latin typeface="Fira Sans"/>
                <a:ea typeface="Fira Sans"/>
                <a:cs typeface="Fira Sans"/>
                <a:sym typeface="Fira Sans"/>
              </a:defRPr>
            </a:pPr>
          </a:p>
          <a:p>
            <a:pPr marL="330868" indent="-330868" algn="just" defTabSz="457200">
              <a:spcBef>
                <a:spcPts val="1200"/>
              </a:spcBef>
              <a:buSzPct val="100000"/>
              <a:buChar char="•"/>
              <a:defRPr sz="3100">
                <a:latin typeface="Fira Sans"/>
                <a:ea typeface="Fira Sans"/>
                <a:cs typeface="Fira Sans"/>
                <a:sym typeface="Fira Sans"/>
              </a:defRPr>
            </a:pPr>
            <a:r>
              <a:rPr b="1"/>
              <a:t>Higher Glucose Levels and Stroke</a:t>
            </a:r>
            <a:r>
              <a:t>: The stroke group has more cases with high glucose levels (above 150). This suggests that higher glucose might be linked to a higher risk of stroke.</a:t>
            </a:r>
          </a:p>
        </p:txBody>
      </p:sp>
      <p:pic>
        <p:nvPicPr>
          <p:cNvPr id="166" name="density.png" descr="density.png"/>
          <p:cNvPicPr>
            <a:picLocks noChangeAspect="1"/>
          </p:cNvPicPr>
          <p:nvPr/>
        </p:nvPicPr>
        <p:blipFill>
          <a:blip r:embed="rId2">
            <a:extLst/>
          </a:blip>
          <a:stretch>
            <a:fillRect/>
          </a:stretch>
        </p:blipFill>
        <p:spPr>
          <a:xfrm>
            <a:off x="8228507" y="1781946"/>
            <a:ext cx="9830801" cy="614839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68" name="TextBox 2"/>
          <p:cNvSpPr txBox="1"/>
          <p:nvPr/>
        </p:nvSpPr>
        <p:spPr>
          <a:xfrm>
            <a:off x="7352071" y="951926"/>
            <a:ext cx="7930434" cy="12715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Data Encoding</a:t>
            </a:r>
          </a:p>
        </p:txBody>
      </p:sp>
      <p:sp>
        <p:nvSpPr>
          <p:cNvPr id="16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7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7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72" name="3"/>
          <p:cNvSpPr txBox="1"/>
          <p:nvPr/>
        </p:nvSpPr>
        <p:spPr>
          <a:xfrm>
            <a:off x="6592685" y="1084758"/>
            <a:ext cx="527930"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3</a:t>
            </a:r>
          </a:p>
        </p:txBody>
      </p:sp>
      <p:pic>
        <p:nvPicPr>
          <p:cNvPr id="173" name="dataenco.jpeg" descr="dataenco.jpeg"/>
          <p:cNvPicPr>
            <a:picLocks noChangeAspect="1"/>
          </p:cNvPicPr>
          <p:nvPr/>
        </p:nvPicPr>
        <p:blipFill>
          <a:blip r:embed="rId2">
            <a:extLst/>
          </a:blip>
          <a:stretch>
            <a:fillRect/>
          </a:stretch>
        </p:blipFill>
        <p:spPr>
          <a:xfrm>
            <a:off x="241094" y="4455491"/>
            <a:ext cx="13858983" cy="525044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75"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76"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77"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78" name="TextBox 9"/>
          <p:cNvSpPr txBox="1"/>
          <p:nvPr/>
        </p:nvSpPr>
        <p:spPr>
          <a:xfrm>
            <a:off x="268612" y="1841542"/>
            <a:ext cx="14650546" cy="762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600">
                <a:latin typeface="Fira Sans"/>
                <a:ea typeface="Fira Sans"/>
                <a:cs typeface="Fira Sans"/>
                <a:sym typeface="Fira Sans"/>
              </a:defRPr>
            </a:pPr>
            <a:r>
              <a:t>Residence_type column is converted into 0-Rural and 1-Urban</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Work_type column is converted into work_type_Govt_job, work_type_Never_worked, work_typed_Private, work_type_self-employed</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Smoking_status column is converted into smoking_status_Unknown, smoking_status_formerlysmoked, smoking_status_neversmoked, smoking_status_smoked.</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Gender column is converted to 0-Female, 1-Male</a:t>
            </a:r>
          </a:p>
        </p:txBody>
      </p:sp>
      <p:sp>
        <p:nvSpPr>
          <p:cNvPr id="179" name="TextBox 3"/>
          <p:cNvSpPr txBox="1"/>
          <p:nvPr/>
        </p:nvSpPr>
        <p:spPr>
          <a:xfrm>
            <a:off x="317796" y="284361"/>
            <a:ext cx="15622602" cy="1092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defRPr sz="3000">
                <a:latin typeface="Fira Sans"/>
                <a:ea typeface="Fira Sans"/>
                <a:cs typeface="Fira Sans"/>
                <a:sym typeface="Fira Sans"/>
              </a:defRPr>
            </a:pPr>
            <a:r>
              <a:rPr b="1"/>
              <a:t>Data encoding </a:t>
            </a:r>
            <a:r>
              <a:t>is the process of converting categorical data into numerical formats so that machine learning algorithms can interpret it. </a:t>
            </a:r>
            <a:endParaRPr sz="1200"/>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81" name="TextBox 2"/>
          <p:cNvSpPr txBox="1"/>
          <p:nvPr/>
        </p:nvSpPr>
        <p:spPr>
          <a:xfrm>
            <a:off x="3646485" y="254978"/>
            <a:ext cx="9089123"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Machine Learning Models</a:t>
            </a:r>
          </a:p>
        </p:txBody>
      </p:sp>
      <p:sp>
        <p:nvSpPr>
          <p:cNvPr id="182"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83"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84"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85" name="4"/>
          <p:cNvSpPr txBox="1"/>
          <p:nvPr/>
        </p:nvSpPr>
        <p:spPr>
          <a:xfrm>
            <a:off x="2664942" y="356081"/>
            <a:ext cx="52792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4</a:t>
            </a:r>
          </a:p>
        </p:txBody>
      </p:sp>
      <p:pic>
        <p:nvPicPr>
          <p:cNvPr id="186" name="ml.jpeg" descr="ml.jpeg"/>
          <p:cNvPicPr>
            <a:picLocks noChangeAspect="1"/>
          </p:cNvPicPr>
          <p:nvPr/>
        </p:nvPicPr>
        <p:blipFill>
          <a:blip r:embed="rId2">
            <a:extLst/>
          </a:blip>
          <a:stretch>
            <a:fillRect/>
          </a:stretch>
        </p:blipFill>
        <p:spPr>
          <a:xfrm>
            <a:off x="2101480" y="3051063"/>
            <a:ext cx="12179134" cy="685076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88" name="TextBox 2"/>
          <p:cNvSpPr txBox="1"/>
          <p:nvPr/>
        </p:nvSpPr>
        <p:spPr>
          <a:xfrm>
            <a:off x="619930" y="335568"/>
            <a:ext cx="12435301" cy="1271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Machine Learning </a:t>
            </a:r>
          </a:p>
        </p:txBody>
      </p:sp>
      <p:sp>
        <p:nvSpPr>
          <p:cNvPr id="18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9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9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92" name="TextBox 9"/>
          <p:cNvSpPr txBox="1"/>
          <p:nvPr/>
        </p:nvSpPr>
        <p:spPr>
          <a:xfrm>
            <a:off x="588519" y="1802427"/>
            <a:ext cx="14143977"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200"/>
              </a:spcBef>
              <a:defRPr sz="2900">
                <a:latin typeface="Fira Sans"/>
                <a:ea typeface="Fira Sans"/>
                <a:cs typeface="Fira Sans"/>
                <a:sym typeface="Fira Sans"/>
              </a:defRPr>
            </a:lvl1pPr>
          </a:lstStyle>
          <a:p>
            <a:pPr/>
            <a:r>
              <a:t>Machine Learning (ML) models are algorithms that enable computers to learn patterns from data and make predictions or decisions without being explicitly programmed. </a:t>
            </a:r>
            <a:endParaRPr sz="1200"/>
          </a:p>
        </p:txBody>
      </p:sp>
      <p:sp>
        <p:nvSpPr>
          <p:cNvPr id="193" name="Linear Regression"/>
          <p:cNvSpPr/>
          <p:nvPr/>
        </p:nvSpPr>
        <p:spPr>
          <a:xfrm>
            <a:off x="2413000" y="3521010"/>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Linear Regression</a:t>
            </a:r>
          </a:p>
        </p:txBody>
      </p:sp>
      <p:sp>
        <p:nvSpPr>
          <p:cNvPr id="194" name="Lasso Regression"/>
          <p:cNvSpPr/>
          <p:nvPr/>
        </p:nvSpPr>
        <p:spPr>
          <a:xfrm>
            <a:off x="9791218"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Lasso Regression</a:t>
            </a:r>
          </a:p>
        </p:txBody>
      </p:sp>
      <p:sp>
        <p:nvSpPr>
          <p:cNvPr id="195" name="Ridge Regression"/>
          <p:cNvSpPr/>
          <p:nvPr/>
        </p:nvSpPr>
        <p:spPr>
          <a:xfrm>
            <a:off x="2413000" y="7060348"/>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Ridge Regression</a:t>
            </a:r>
          </a:p>
        </p:txBody>
      </p:sp>
      <p:sp>
        <p:nvSpPr>
          <p:cNvPr id="196" name="Logistic Regression"/>
          <p:cNvSpPr/>
          <p:nvPr/>
        </p:nvSpPr>
        <p:spPr>
          <a:xfrm>
            <a:off x="9791218" y="7060348"/>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Logistic Regression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98" name="TextBox 2"/>
          <p:cNvSpPr txBox="1"/>
          <p:nvPr/>
        </p:nvSpPr>
        <p:spPr>
          <a:xfrm>
            <a:off x="782521" y="335568"/>
            <a:ext cx="12371292" cy="24665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Preprocessing and Data Preparation for learning models </a:t>
            </a:r>
          </a:p>
        </p:txBody>
      </p:sp>
      <p:sp>
        <p:nvSpPr>
          <p:cNvPr id="19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0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0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02" name="Data Cleaning"/>
          <p:cNvSpPr/>
          <p:nvPr/>
        </p:nvSpPr>
        <p:spPr>
          <a:xfrm>
            <a:off x="1542142"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Cleaning</a:t>
            </a:r>
          </a:p>
        </p:txBody>
      </p:sp>
      <p:sp>
        <p:nvSpPr>
          <p:cNvPr id="203" name="Feature Selection"/>
          <p:cNvSpPr/>
          <p:nvPr/>
        </p:nvSpPr>
        <p:spPr>
          <a:xfrm>
            <a:off x="9986717" y="3396601"/>
            <a:ext cx="2607319" cy="2069907"/>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Feature Selection</a:t>
            </a:r>
          </a:p>
        </p:txBody>
      </p:sp>
      <p:sp>
        <p:nvSpPr>
          <p:cNvPr id="204" name="Data Tranformation"/>
          <p:cNvSpPr/>
          <p:nvPr/>
        </p:nvSpPr>
        <p:spPr>
          <a:xfrm>
            <a:off x="1542142" y="6864849"/>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100">
                <a:latin typeface="Fira Sans"/>
                <a:ea typeface="Fira Sans"/>
                <a:cs typeface="Fira Sans"/>
                <a:sym typeface="Fira Sans"/>
              </a:defRPr>
            </a:lvl1pPr>
          </a:lstStyle>
          <a:p>
            <a:pPr/>
            <a:r>
              <a:t>Data Tranformation</a:t>
            </a:r>
          </a:p>
        </p:txBody>
      </p:sp>
      <p:sp>
        <p:nvSpPr>
          <p:cNvPr id="205" name="Train-Test-split"/>
          <p:cNvSpPr/>
          <p:nvPr/>
        </p:nvSpPr>
        <p:spPr>
          <a:xfrm>
            <a:off x="5664507" y="6864849"/>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Train-Test-split</a:t>
            </a:r>
          </a:p>
        </p:txBody>
      </p:sp>
      <p:sp>
        <p:nvSpPr>
          <p:cNvPr id="206" name="Feature Engineering"/>
          <p:cNvSpPr/>
          <p:nvPr/>
        </p:nvSpPr>
        <p:spPr>
          <a:xfrm>
            <a:off x="5664507" y="3396601"/>
            <a:ext cx="2607320" cy="2069907"/>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Feature Engineering</a:t>
            </a:r>
          </a:p>
        </p:txBody>
      </p:sp>
      <p:sp>
        <p:nvSpPr>
          <p:cNvPr id="207" name="Line"/>
          <p:cNvSpPr/>
          <p:nvPr/>
        </p:nvSpPr>
        <p:spPr>
          <a:xfrm>
            <a:off x="4147389" y="4555962"/>
            <a:ext cx="1541130"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8" name="Line"/>
          <p:cNvSpPr/>
          <p:nvPr/>
        </p:nvSpPr>
        <p:spPr>
          <a:xfrm>
            <a:off x="8300225" y="4555962"/>
            <a:ext cx="1687551"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9" name="Line"/>
          <p:cNvSpPr/>
          <p:nvPr/>
        </p:nvSpPr>
        <p:spPr>
          <a:xfrm>
            <a:off x="2646949" y="6408859"/>
            <a:ext cx="1" cy="42314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0" name="Line"/>
          <p:cNvSpPr/>
          <p:nvPr/>
        </p:nvSpPr>
        <p:spPr>
          <a:xfrm flipV="1">
            <a:off x="11290376" y="5381528"/>
            <a:ext cx="1" cy="1054866"/>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1" name="Line"/>
          <p:cNvSpPr/>
          <p:nvPr/>
        </p:nvSpPr>
        <p:spPr>
          <a:xfrm>
            <a:off x="2637513" y="6421559"/>
            <a:ext cx="8661307" cy="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2" name="Line"/>
          <p:cNvSpPr/>
          <p:nvPr/>
        </p:nvSpPr>
        <p:spPr>
          <a:xfrm>
            <a:off x="4147389" y="7899802"/>
            <a:ext cx="1541130"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16" name="Group 2"/>
          <p:cNvGrpSpPr/>
          <p:nvPr/>
        </p:nvGrpSpPr>
        <p:grpSpPr>
          <a:xfrm>
            <a:off x="864357" y="4405719"/>
            <a:ext cx="5887438" cy="1556243"/>
            <a:chOff x="0" y="0"/>
            <a:chExt cx="5887437" cy="1556242"/>
          </a:xfrm>
        </p:grpSpPr>
        <p:sp>
          <p:nvSpPr>
            <p:cNvPr id="214"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Linear Regression</a:t>
              </a:r>
            </a:p>
          </p:txBody>
        </p:sp>
        <p:sp>
          <p:nvSpPr>
            <p:cNvPr id="215"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It has R^2 score of 22.75 and accuracy of 9.1</a:t>
              </a:r>
            </a:p>
          </p:txBody>
        </p:sp>
      </p:grpSp>
      <p:grpSp>
        <p:nvGrpSpPr>
          <p:cNvPr id="219" name="Group 5"/>
          <p:cNvGrpSpPr/>
          <p:nvPr/>
        </p:nvGrpSpPr>
        <p:grpSpPr>
          <a:xfrm>
            <a:off x="11007358" y="4308985"/>
            <a:ext cx="4642637" cy="2538381"/>
            <a:chOff x="0" y="0"/>
            <a:chExt cx="4642635" cy="2538380"/>
          </a:xfrm>
        </p:grpSpPr>
        <p:sp>
          <p:nvSpPr>
            <p:cNvPr id="217" name="TextBox 6"/>
            <p:cNvSpPr txBox="1"/>
            <p:nvPr/>
          </p:nvSpPr>
          <p:spPr>
            <a:xfrm>
              <a:off x="0" y="0"/>
              <a:ext cx="4642636" cy="57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Lasso Regression</a:t>
              </a:r>
            </a:p>
          </p:txBody>
        </p:sp>
        <p:sp>
          <p:nvSpPr>
            <p:cNvPr id="218" name="TextBox 7"/>
            <p:cNvSpPr txBox="1"/>
            <p:nvPr/>
          </p:nvSpPr>
          <p:spPr>
            <a:xfrm>
              <a:off x="0" y="1449990"/>
              <a:ext cx="4642636" cy="1088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It has R^2 score of 23.75 and accuracy of 0.94</a:t>
              </a:r>
            </a:p>
          </p:txBody>
        </p:sp>
      </p:grpSp>
      <p:sp>
        <p:nvSpPr>
          <p:cNvPr id="220" name="Freeform 9"/>
          <p:cNvSpPr/>
          <p:nvPr/>
        </p:nvSpPr>
        <p:spPr>
          <a:xfrm>
            <a:off x="1985223"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21" name="Freeform 13"/>
          <p:cNvSpPr/>
          <p:nvPr/>
        </p:nvSpPr>
        <p:spPr>
          <a:xfrm>
            <a:off x="13125677"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22"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23"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24"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Model Performance Summary</a:t>
            </a:r>
          </a:p>
        </p:txBody>
      </p:sp>
      <p:sp>
        <p:nvSpPr>
          <p:cNvPr id="225"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29" name="Group 2"/>
          <p:cNvGrpSpPr/>
          <p:nvPr/>
        </p:nvGrpSpPr>
        <p:grpSpPr>
          <a:xfrm>
            <a:off x="1299370" y="4402165"/>
            <a:ext cx="5887439" cy="1556244"/>
            <a:chOff x="0" y="0"/>
            <a:chExt cx="5887437" cy="1556242"/>
          </a:xfrm>
        </p:grpSpPr>
        <p:sp>
          <p:nvSpPr>
            <p:cNvPr id="227"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Ridge Regression</a:t>
              </a:r>
            </a:p>
          </p:txBody>
        </p:sp>
        <p:sp>
          <p:nvSpPr>
            <p:cNvPr id="228"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It has R^2 score of 22.7594 and accuracy of 9.1002</a:t>
              </a:r>
            </a:p>
          </p:txBody>
        </p:sp>
      </p:grpSp>
      <p:grpSp>
        <p:nvGrpSpPr>
          <p:cNvPr id="232" name="Group 5"/>
          <p:cNvGrpSpPr/>
          <p:nvPr/>
        </p:nvGrpSpPr>
        <p:grpSpPr>
          <a:xfrm>
            <a:off x="11007358" y="4308985"/>
            <a:ext cx="4642637" cy="2538381"/>
            <a:chOff x="0" y="0"/>
            <a:chExt cx="4642635" cy="2538380"/>
          </a:xfrm>
        </p:grpSpPr>
        <p:sp>
          <p:nvSpPr>
            <p:cNvPr id="230" name="TextBox 6"/>
            <p:cNvSpPr txBox="1"/>
            <p:nvPr/>
          </p:nvSpPr>
          <p:spPr>
            <a:xfrm>
              <a:off x="0" y="0"/>
              <a:ext cx="4642636" cy="57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Logistic Regression</a:t>
              </a:r>
            </a:p>
          </p:txBody>
        </p:sp>
        <p:sp>
          <p:nvSpPr>
            <p:cNvPr id="231" name="TextBox 7"/>
            <p:cNvSpPr txBox="1"/>
            <p:nvPr/>
          </p:nvSpPr>
          <p:spPr>
            <a:xfrm>
              <a:off x="0" y="1449990"/>
              <a:ext cx="4642636" cy="1088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It has R^2 score of 24.63 and accuracy of 93.9</a:t>
              </a:r>
            </a:p>
          </p:txBody>
        </p:sp>
      </p:grpSp>
      <p:sp>
        <p:nvSpPr>
          <p:cNvPr id="233" name="Freeform 9"/>
          <p:cNvSpPr/>
          <p:nvPr/>
        </p:nvSpPr>
        <p:spPr>
          <a:xfrm>
            <a:off x="1985223"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34" name="Freeform 13"/>
          <p:cNvSpPr/>
          <p:nvPr/>
        </p:nvSpPr>
        <p:spPr>
          <a:xfrm>
            <a:off x="13125677"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35"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36"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37"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Model Performance Summary</a:t>
            </a:r>
          </a:p>
        </p:txBody>
      </p:sp>
      <p:sp>
        <p:nvSpPr>
          <p:cNvPr id="238"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40" name="TextBox 3"/>
          <p:cNvSpPr txBox="1"/>
          <p:nvPr/>
        </p:nvSpPr>
        <p:spPr>
          <a:xfrm>
            <a:off x="592695" y="438079"/>
            <a:ext cx="9923849"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4800">
                <a:latin typeface="Fira Sans"/>
                <a:ea typeface="Fira Sans"/>
                <a:cs typeface="Fira Sans"/>
                <a:sym typeface="Fira Sans"/>
              </a:defRPr>
            </a:lvl1pPr>
          </a:lstStyle>
          <a:p>
            <a:pPr/>
            <a:r>
              <a:t>Visualising Different Models</a:t>
            </a:r>
          </a:p>
        </p:txBody>
      </p:sp>
      <p:pic>
        <p:nvPicPr>
          <p:cNvPr id="241" name="linear.png" descr="linear.png"/>
          <p:cNvPicPr>
            <a:picLocks noChangeAspect="1"/>
          </p:cNvPicPr>
          <p:nvPr/>
        </p:nvPicPr>
        <p:blipFill>
          <a:blip r:embed="rId2">
            <a:extLst/>
          </a:blip>
          <a:stretch>
            <a:fillRect/>
          </a:stretch>
        </p:blipFill>
        <p:spPr>
          <a:xfrm>
            <a:off x="382967" y="1846450"/>
            <a:ext cx="17522066" cy="739370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02" name="TextBox 2"/>
          <p:cNvSpPr txBox="1"/>
          <p:nvPr/>
        </p:nvSpPr>
        <p:spPr>
          <a:xfrm>
            <a:off x="6378086" y="51207"/>
            <a:ext cx="5531828" cy="12101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63" sz="6300">
                <a:latin typeface="Fira Sans Bold"/>
                <a:ea typeface="Fira Sans Bold"/>
                <a:cs typeface="Fira Sans Bold"/>
                <a:sym typeface="Fira Sans Bold"/>
              </a:defRPr>
            </a:lvl1pPr>
          </a:lstStyle>
          <a:p>
            <a:pPr/>
            <a:r>
              <a:t>Contents</a:t>
            </a:r>
          </a:p>
        </p:txBody>
      </p:sp>
      <p:sp>
        <p:nvSpPr>
          <p:cNvPr id="103"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04"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05"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graphicFrame>
        <p:nvGraphicFramePr>
          <p:cNvPr id="106" name="Table 1"/>
          <p:cNvGraphicFramePr/>
          <p:nvPr/>
        </p:nvGraphicFramePr>
        <p:xfrm>
          <a:off x="2110291" y="1499961"/>
          <a:ext cx="12837397" cy="8623301"/>
        </p:xfrm>
        <a:graphic xmlns:a="http://schemas.openxmlformats.org/drawingml/2006/main">
          <a:graphicData uri="http://schemas.openxmlformats.org/drawingml/2006/table">
            <a:tbl>
              <a:tblPr firstCol="0" firstRow="0" lastCol="0" lastRow="0" bandCol="0" bandRow="0" rtl="0">
                <a:tableStyleId>{4A9BC294-FFE2-49D5-8D69-9E1BD2C41BD5}</a:tableStyleId>
              </a:tblPr>
              <a:tblGrid>
                <a:gridCol w="4163535"/>
                <a:gridCol w="8661160"/>
              </a:tblGrid>
              <a:tr h="825500">
                <a:tc>
                  <a:txBody>
                    <a:bodyPr/>
                    <a:lstStyle/>
                    <a:p>
                      <a:pPr algn="l">
                        <a:defRPr sz="1800"/>
                      </a:pPr>
                      <a:r>
                        <a:rPr sz="2700">
                          <a:latin typeface="Fira Sans"/>
                          <a:ea typeface="Fira Sans"/>
                          <a:cs typeface="Fira Sans"/>
                          <a:sym typeface="Fira Sans"/>
                        </a:rPr>
                        <a:t>Objective</a:t>
                      </a:r>
                    </a:p>
                  </a:txBody>
                  <a:tcPr marL="0" marR="0" marT="0" marB="0" anchor="t" anchorCtr="0" horzOverflow="overflow">
                    <a:lnL w="12700">
                      <a:solidFill>
                        <a:srgbClr val="000000"/>
                      </a:solidFill>
                      <a:miter lim="400000"/>
                    </a:lnL>
                    <a:lnT w="12700">
                      <a:solidFill>
                        <a:srgbClr val="000000"/>
                      </a:solidFill>
                      <a:miter lim="400000"/>
                    </a:lnT>
                    <a:solidFill>
                      <a:srgbClr val="FFFFFF"/>
                    </a:solidFill>
                  </a:tcPr>
                </a:tc>
                <a:tc>
                  <a:txBody>
                    <a:bodyPr/>
                    <a:lstStyle/>
                    <a:p>
                      <a:pPr algn="l">
                        <a:defRPr sz="1800"/>
                      </a:pPr>
                      <a:r>
                        <a:rPr sz="2700">
                          <a:latin typeface="Fira Sans"/>
                          <a:ea typeface="Fira Sans"/>
                          <a:cs typeface="Fira Sans"/>
                          <a:sym typeface="Fira Sans"/>
                        </a:rPr>
                        <a:t>Provide a concise summary of the project goals and objectives</a:t>
                      </a:r>
                    </a:p>
                  </a:txBody>
                  <a:tcPr marL="0" marR="0" marT="0" marB="0" anchor="t" anchorCtr="0" horzOverflow="overflow">
                    <a:lnR w="12700">
                      <a:solidFill>
                        <a:srgbClr val="000000"/>
                      </a:solidFill>
                      <a:miter lim="400000"/>
                    </a:lnR>
                    <a:lnT w="12700">
                      <a:solidFill>
                        <a:srgbClr val="000000"/>
                      </a:solidFill>
                      <a:miter lim="400000"/>
                    </a:lnT>
                    <a:solidFill>
                      <a:srgbClr val="FFFFFF"/>
                    </a:solidFill>
                  </a:tcPr>
                </a:tc>
              </a:tr>
              <a:tr h="977900">
                <a:tc>
                  <a:txBody>
                    <a:bodyPr/>
                    <a:lstStyle/>
                    <a:p>
                      <a:pPr algn="l">
                        <a:defRPr sz="2600">
                          <a:latin typeface="Fira Sans"/>
                          <a:ea typeface="Fira Sans"/>
                          <a:cs typeface="Fira Sans"/>
                          <a:sym typeface="Fira Sans"/>
                        </a:defRPr>
                      </a:pPr>
                      <a:r>
                        <a:t> </a:t>
                      </a:r>
                      <a:r>
                        <a:rPr sz="2700"/>
                        <a:t>Project Overview</a:t>
                      </a:r>
                      <a:r>
                        <a:t>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700">
                          <a:latin typeface="Fira Sans"/>
                          <a:ea typeface="Fira Sans"/>
                          <a:cs typeface="Fira Sans"/>
                          <a:sym typeface="Fira Sans"/>
                        </a:defRPr>
                      </a:pPr>
                      <a:r>
                        <a:t>Outline the structure and scope of the project </a:t>
                      </a:r>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Milestone 1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Includes data collection, cleaning, and preprocessing steps </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Milestone 2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Data visualization phase retrieving patterns and trends. </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1800"/>
                      </a:pPr>
                      <a:r>
                        <a:rPr sz="2666">
                          <a:latin typeface="Fira Sans"/>
                          <a:ea typeface="Fira Sans"/>
                          <a:cs typeface="Fira Sans"/>
                          <a:sym typeface="Fira Sans"/>
                        </a:rPr>
                        <a:t>Milestone 3 </a:t>
                      </a:r>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Data encoding techniques and building models to data</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Milestone 4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Tuning the models and evaluating various scores</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Model Final Evaluation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Arial"/>
                          <a:ea typeface="Arial"/>
                          <a:cs typeface="Arial"/>
                          <a:sym typeface="Arial"/>
                        </a:defRPr>
                      </a:pPr>
                      <a:r>
                        <a:rPr>
                          <a:latin typeface="Fira Sans"/>
                          <a:ea typeface="Fira Sans"/>
                          <a:cs typeface="Fira Sans"/>
                          <a:sym typeface="Fira Sans"/>
                        </a:rPr>
                        <a:t>Present an assessment of the final model’s performance, including strengths and limitations</a:t>
                      </a:r>
                      <a:endParaRPr sz="1200">
                        <a:latin typeface="Times Roman"/>
                        <a:ea typeface="Times Roman"/>
                        <a:cs typeface="Times Roman"/>
                        <a:sym typeface="Times Roman"/>
                      </a:endParaRPr>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1800"/>
                      </a:pPr>
                      <a:r>
                        <a:rPr sz="2666">
                          <a:latin typeface="Fira Sans"/>
                          <a:ea typeface="Fira Sans"/>
                          <a:cs typeface="Fira Sans"/>
                          <a:sym typeface="Fira Sans"/>
                        </a:rPr>
                        <a:t>Final Insights </a:t>
                      </a:r>
                    </a:p>
                  </a:txBody>
                  <a:tcPr marL="0" marR="0" marT="0" marB="0" anchor="t" anchorCtr="0" horzOverflow="overflow">
                    <a:lnL w="12700">
                      <a:solidFill>
                        <a:srgbClr val="000000"/>
                      </a:solidFill>
                      <a:miter lim="400000"/>
                    </a:lnL>
                    <a:lnB w="12700">
                      <a:solidFill>
                        <a:srgbClr val="000000"/>
                      </a:solidFill>
                      <a:miter lim="400000"/>
                    </a:lnB>
                    <a:solidFill>
                      <a:srgbClr val="FFFFFF"/>
                    </a:solidFill>
                  </a:tcPr>
                </a:tc>
                <a:tc>
                  <a:txBody>
                    <a:bodyPr/>
                    <a:lstStyle/>
                    <a:p>
                      <a:pPr algn="l" defTabSz="457200">
                        <a:spcBef>
                          <a:spcPts val="1200"/>
                        </a:spcBef>
                        <a:defRPr sz="2666">
                          <a:latin typeface="Fira Sans"/>
                          <a:ea typeface="Fira Sans"/>
                          <a:cs typeface="Fira Sans"/>
                          <a:sym typeface="Fira Sans"/>
                        </a:defRPr>
                      </a:pPr>
                      <a:r>
                        <a:t>Summarize the key conclusions drawn from the project and its outcomes </a:t>
                      </a:r>
                      <a:endParaRPr sz="1200"/>
                    </a:p>
                  </a:txBody>
                  <a:tcPr marL="0" marR="0" marT="0" marB="0" anchor="t" anchorCtr="0" horzOverflow="overflow">
                    <a:lnR w="12700">
                      <a:solidFill>
                        <a:srgbClr val="000000"/>
                      </a:solidFill>
                      <a:miter lim="400000"/>
                    </a:lnR>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43" name="TextBox 3"/>
          <p:cNvSpPr txBox="1"/>
          <p:nvPr/>
        </p:nvSpPr>
        <p:spPr>
          <a:xfrm>
            <a:off x="406261" y="334504"/>
            <a:ext cx="9923849" cy="74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4900">
                <a:latin typeface="Fira Sans"/>
                <a:ea typeface="Fira Sans"/>
                <a:cs typeface="Fira Sans"/>
                <a:sym typeface="Fira Sans"/>
              </a:defRPr>
            </a:lvl1pPr>
          </a:lstStyle>
          <a:p>
            <a:pPr/>
            <a:r>
              <a:t>Observations:</a:t>
            </a:r>
          </a:p>
        </p:txBody>
      </p:sp>
      <p:sp>
        <p:nvSpPr>
          <p:cNvPr id="244" name="TextBox 9"/>
          <p:cNvSpPr txBox="1"/>
          <p:nvPr/>
        </p:nvSpPr>
        <p:spPr>
          <a:xfrm>
            <a:off x="431508" y="1625600"/>
            <a:ext cx="14663712" cy="7035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b="1" sz="3800">
                <a:latin typeface="Fira Sans"/>
                <a:ea typeface="Fira Sans"/>
                <a:cs typeface="Fira Sans"/>
                <a:sym typeface="Fira Sans"/>
              </a:defRPr>
            </a:pPr>
            <a:r>
              <a:t>Different Models for Different Tasks:</a:t>
            </a:r>
          </a:p>
          <a:p>
            <a:pPr marL="330868" indent="-330868" algn="just" defTabSz="457200">
              <a:spcBef>
                <a:spcPts val="1200"/>
              </a:spcBef>
              <a:buSzPct val="100000"/>
              <a:buChar char="•"/>
              <a:defRPr sz="3800">
                <a:latin typeface="Fira Sans"/>
                <a:ea typeface="Fira Sans"/>
                <a:cs typeface="Fira Sans"/>
                <a:sym typeface="Fira Sans"/>
              </a:defRPr>
            </a:pPr>
            <a:r>
              <a:t>Logistic Regression is designed for classification problems, where you predict categories (like "yes" or "no"), such as whether someone had a stroke or not.</a:t>
            </a:r>
          </a:p>
          <a:p>
            <a:pPr marL="330868" indent="-330868" algn="just" defTabSz="457200">
              <a:spcBef>
                <a:spcPts val="1200"/>
              </a:spcBef>
              <a:buSzPct val="100000"/>
              <a:buChar char="•"/>
              <a:defRPr sz="3800">
                <a:latin typeface="Fira Sans"/>
                <a:ea typeface="Fira Sans"/>
                <a:cs typeface="Fira Sans"/>
                <a:sym typeface="Fira Sans"/>
              </a:defRPr>
            </a:pPr>
            <a:r>
              <a:t>Linear Regression, Ridge, and Lasso are designed for predicting continuous values (like age or temperature) and are better suited for regression tasks.</a:t>
            </a:r>
          </a:p>
          <a:p>
            <a:pPr algn="just" defTabSz="457200">
              <a:spcBef>
                <a:spcPts val="1200"/>
              </a:spcBef>
              <a:defRPr b="1" sz="3800">
                <a:latin typeface="Fira Sans"/>
                <a:ea typeface="Fira Sans"/>
                <a:cs typeface="Fira Sans"/>
                <a:sym typeface="Fira Sans"/>
              </a:defRPr>
            </a:pPr>
            <a:r>
              <a:t>Why Logistic Regression is Better for Classification:</a:t>
            </a:r>
          </a:p>
          <a:p>
            <a:pPr marL="330868" indent="-330868" algn="just" defTabSz="457200">
              <a:spcBef>
                <a:spcPts val="1200"/>
              </a:spcBef>
              <a:buSzPct val="100000"/>
              <a:buChar char="•"/>
              <a:defRPr sz="3800">
                <a:latin typeface="Fira Sans"/>
                <a:ea typeface="Fira Sans"/>
                <a:cs typeface="Fira Sans"/>
                <a:sym typeface="Fira Sans"/>
              </a:defRPr>
            </a:pPr>
            <a:r>
              <a:t>Logistic Regression works well on binary classification tasks (two outcomes), so it gives high accuracy for problems like predicting stroke vs. no stroke.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46" name="TextBox 2"/>
          <p:cNvSpPr txBox="1"/>
          <p:nvPr/>
        </p:nvSpPr>
        <p:spPr>
          <a:xfrm>
            <a:off x="2576591" y="3499863"/>
            <a:ext cx="11655885"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Precision, Recall, F1 score &amp;  Accuracy </a:t>
            </a:r>
          </a:p>
        </p:txBody>
      </p:sp>
      <p:sp>
        <p:nvSpPr>
          <p:cNvPr id="247"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48"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49"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53" name="Group 2"/>
          <p:cNvGrpSpPr/>
          <p:nvPr/>
        </p:nvGrpSpPr>
        <p:grpSpPr>
          <a:xfrm>
            <a:off x="947216" y="3100678"/>
            <a:ext cx="5887439" cy="1556244"/>
            <a:chOff x="0" y="0"/>
            <a:chExt cx="5887437" cy="1556242"/>
          </a:xfrm>
        </p:grpSpPr>
        <p:sp>
          <p:nvSpPr>
            <p:cNvPr id="251"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Precision(P)</a:t>
              </a:r>
            </a:p>
          </p:txBody>
        </p:sp>
        <p:sp>
          <p:nvSpPr>
            <p:cNvPr id="252"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Measures how many predicted “Stroke” cases are correct.</a:t>
              </a:r>
            </a:p>
          </p:txBody>
        </p:sp>
      </p:grpSp>
      <p:grpSp>
        <p:nvGrpSpPr>
          <p:cNvPr id="256" name="Group 5"/>
          <p:cNvGrpSpPr/>
          <p:nvPr/>
        </p:nvGrpSpPr>
        <p:grpSpPr>
          <a:xfrm>
            <a:off x="10220190" y="3190378"/>
            <a:ext cx="4642637" cy="2538382"/>
            <a:chOff x="0" y="0"/>
            <a:chExt cx="4642635" cy="2538380"/>
          </a:xfrm>
        </p:grpSpPr>
        <p:sp>
          <p:nvSpPr>
            <p:cNvPr id="254" name="TextBox 6"/>
            <p:cNvSpPr txBox="1"/>
            <p:nvPr/>
          </p:nvSpPr>
          <p:spPr>
            <a:xfrm>
              <a:off x="0" y="0"/>
              <a:ext cx="4642636" cy="57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Recall(R)</a:t>
              </a:r>
            </a:p>
          </p:txBody>
        </p:sp>
        <p:sp>
          <p:nvSpPr>
            <p:cNvPr id="255" name="TextBox 7"/>
            <p:cNvSpPr txBox="1"/>
            <p:nvPr/>
          </p:nvSpPr>
          <p:spPr>
            <a:xfrm>
              <a:off x="0" y="1449990"/>
              <a:ext cx="4642636" cy="1088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Measures how many actual “Stroke” cases are correctly identified</a:t>
              </a:r>
            </a:p>
          </p:txBody>
        </p:sp>
      </p:grpSp>
      <p:sp>
        <p:nvSpPr>
          <p:cNvPr id="257"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58"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59"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Confusion Matrix</a:t>
            </a:r>
          </a:p>
        </p:txBody>
      </p:sp>
      <p:sp>
        <p:nvSpPr>
          <p:cNvPr id="260"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pic>
        <p:nvPicPr>
          <p:cNvPr id="261" name="precision.png" descr="precision.png"/>
          <p:cNvPicPr>
            <a:picLocks noChangeAspect="1"/>
          </p:cNvPicPr>
          <p:nvPr/>
        </p:nvPicPr>
        <p:blipFill>
          <a:blip r:embed="rId2">
            <a:extLst/>
          </a:blip>
          <a:stretch>
            <a:fillRect/>
          </a:stretch>
        </p:blipFill>
        <p:spPr>
          <a:xfrm>
            <a:off x="576568" y="6611146"/>
            <a:ext cx="5261568" cy="1406319"/>
          </a:xfrm>
          <a:prstGeom prst="rect">
            <a:avLst/>
          </a:prstGeom>
          <a:ln w="12700">
            <a:miter lim="400000"/>
          </a:ln>
        </p:spPr>
      </p:pic>
      <p:pic>
        <p:nvPicPr>
          <p:cNvPr id="262" name="recall.jpeg" descr="recall.jpeg"/>
          <p:cNvPicPr>
            <a:picLocks noChangeAspect="1"/>
          </p:cNvPicPr>
          <p:nvPr/>
        </p:nvPicPr>
        <p:blipFill>
          <a:blip r:embed="rId3">
            <a:extLst/>
          </a:blip>
          <a:stretch>
            <a:fillRect/>
          </a:stretch>
        </p:blipFill>
        <p:spPr>
          <a:xfrm>
            <a:off x="10024288" y="6280740"/>
            <a:ext cx="5034441" cy="174421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66" name="Group 2"/>
          <p:cNvGrpSpPr/>
          <p:nvPr/>
        </p:nvGrpSpPr>
        <p:grpSpPr>
          <a:xfrm>
            <a:off x="947216" y="3100678"/>
            <a:ext cx="5887439" cy="1556244"/>
            <a:chOff x="0" y="0"/>
            <a:chExt cx="5887437" cy="1556242"/>
          </a:xfrm>
        </p:grpSpPr>
        <p:sp>
          <p:nvSpPr>
            <p:cNvPr id="264"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F1 Score</a:t>
              </a:r>
            </a:p>
          </p:txBody>
        </p:sp>
        <p:sp>
          <p:nvSpPr>
            <p:cNvPr id="265"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Harmonic mean of Precision and Recall, providing a balance between both</a:t>
              </a:r>
            </a:p>
          </p:txBody>
        </p:sp>
      </p:grpSp>
      <p:grpSp>
        <p:nvGrpSpPr>
          <p:cNvPr id="269" name="Group 5"/>
          <p:cNvGrpSpPr/>
          <p:nvPr/>
        </p:nvGrpSpPr>
        <p:grpSpPr>
          <a:xfrm>
            <a:off x="10220190" y="3190378"/>
            <a:ext cx="4642637" cy="1449992"/>
            <a:chOff x="0" y="0"/>
            <a:chExt cx="4642635" cy="1449990"/>
          </a:xfrm>
        </p:grpSpPr>
        <p:sp>
          <p:nvSpPr>
            <p:cNvPr id="267" name="TextBox 6"/>
            <p:cNvSpPr/>
            <p:nvPr/>
          </p:nvSpPr>
          <p:spPr>
            <a:xfrm>
              <a:off x="0" y="0"/>
              <a:ext cx="4642636"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Accuracy</a:t>
              </a:r>
            </a:p>
          </p:txBody>
        </p:sp>
        <p:sp>
          <p:nvSpPr>
            <p:cNvPr id="268" name="TextBox 7"/>
            <p:cNvSpPr/>
            <p:nvPr/>
          </p:nvSpPr>
          <p:spPr>
            <a:xfrm>
              <a:off x="0" y="1449990"/>
              <a:ext cx="464263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Overall correctness of the predictions.</a:t>
              </a:r>
            </a:p>
          </p:txBody>
        </p:sp>
      </p:grpSp>
      <p:sp>
        <p:nvSpPr>
          <p:cNvPr id="270"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71"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72"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Confusion Matrix</a:t>
            </a:r>
          </a:p>
        </p:txBody>
      </p:sp>
      <p:sp>
        <p:nvSpPr>
          <p:cNvPr id="273"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pic>
        <p:nvPicPr>
          <p:cNvPr id="274" name="F1_score.png" descr="F1_score.png"/>
          <p:cNvPicPr>
            <a:picLocks noChangeAspect="1"/>
          </p:cNvPicPr>
          <p:nvPr/>
        </p:nvPicPr>
        <p:blipFill>
          <a:blip r:embed="rId2">
            <a:extLst/>
          </a:blip>
          <a:stretch>
            <a:fillRect/>
          </a:stretch>
        </p:blipFill>
        <p:spPr>
          <a:xfrm>
            <a:off x="1012943" y="6311336"/>
            <a:ext cx="6128854" cy="1782672"/>
          </a:xfrm>
          <a:prstGeom prst="rect">
            <a:avLst/>
          </a:prstGeom>
          <a:ln w="12700">
            <a:miter lim="400000"/>
          </a:ln>
        </p:spPr>
      </p:pic>
      <p:pic>
        <p:nvPicPr>
          <p:cNvPr id="275" name="accuracy.png" descr="accuracy.png"/>
          <p:cNvPicPr>
            <a:picLocks noChangeAspect="1"/>
          </p:cNvPicPr>
          <p:nvPr/>
        </p:nvPicPr>
        <p:blipFill>
          <a:blip r:embed="rId3">
            <a:extLst/>
          </a:blip>
          <a:stretch>
            <a:fillRect/>
          </a:stretch>
        </p:blipFill>
        <p:spPr>
          <a:xfrm>
            <a:off x="9998649" y="6311336"/>
            <a:ext cx="5620829" cy="155694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77" name="TextBox 3"/>
          <p:cNvSpPr txBox="1"/>
          <p:nvPr/>
        </p:nvSpPr>
        <p:spPr>
          <a:xfrm>
            <a:off x="302686" y="500224"/>
            <a:ext cx="9923849"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r>
              <a:t>Logistic Regression Evaluations</a:t>
            </a:r>
          </a:p>
        </p:txBody>
      </p:sp>
      <p:sp>
        <p:nvSpPr>
          <p:cNvPr id="278" name="TextBox 9"/>
          <p:cNvSpPr txBox="1"/>
          <p:nvPr/>
        </p:nvSpPr>
        <p:spPr>
          <a:xfrm>
            <a:off x="410793" y="2747944"/>
            <a:ext cx="7583252" cy="548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300">
                <a:latin typeface="Fira Sans"/>
                <a:ea typeface="Fira Sans"/>
                <a:cs typeface="Fira Sans"/>
                <a:sym typeface="Fira Sans"/>
              </a:defRPr>
            </a:pPr>
            <a:r>
              <a:t>Precision of 0.28</a:t>
            </a:r>
          </a:p>
          <a:p>
            <a:pPr marL="330868" indent="-330868" algn="just" defTabSz="457200">
              <a:spcBef>
                <a:spcPts val="1200"/>
              </a:spcBef>
              <a:buSzPct val="100000"/>
              <a:buChar char="•"/>
              <a:defRPr sz="3300">
                <a:latin typeface="Fira Sans"/>
                <a:ea typeface="Fira Sans"/>
                <a:cs typeface="Fira Sans"/>
                <a:sym typeface="Fira Sans"/>
              </a:defRPr>
            </a:pPr>
            <a:r>
              <a:t>Recall of 0.033</a:t>
            </a:r>
          </a:p>
          <a:p>
            <a:pPr marL="330868" indent="-330868" algn="just" defTabSz="457200">
              <a:spcBef>
                <a:spcPts val="1200"/>
              </a:spcBef>
              <a:buSzPct val="100000"/>
              <a:buChar char="•"/>
              <a:defRPr sz="3300">
                <a:latin typeface="Fira Sans"/>
                <a:ea typeface="Fira Sans"/>
                <a:cs typeface="Fira Sans"/>
                <a:sym typeface="Fira Sans"/>
              </a:defRPr>
            </a:pPr>
            <a:r>
              <a:t>F1 score of 0.060</a:t>
            </a:r>
          </a:p>
          <a:p>
            <a:pPr marL="330868" indent="-330868" algn="just" defTabSz="457200">
              <a:spcBef>
                <a:spcPts val="1200"/>
              </a:spcBef>
              <a:buSzPct val="100000"/>
              <a:buChar char="•"/>
              <a:defRPr sz="3300">
                <a:latin typeface="Fira Sans"/>
                <a:ea typeface="Fira Sans"/>
                <a:cs typeface="Fira Sans"/>
                <a:sym typeface="Fira Sans"/>
              </a:defRPr>
            </a:pPr>
            <a:r>
              <a:t>Accuracy of 93.93</a:t>
            </a:r>
          </a:p>
          <a:p>
            <a:pPr algn="just" defTabSz="457200">
              <a:spcBef>
                <a:spcPts val="1200"/>
              </a:spcBef>
              <a:defRPr sz="3300">
                <a:latin typeface="Fira Sans"/>
                <a:ea typeface="Fira Sans"/>
                <a:cs typeface="Fira Sans"/>
                <a:sym typeface="Fira Sans"/>
              </a:defRPr>
            </a:pPr>
          </a:p>
          <a:p>
            <a:pPr algn="just" defTabSz="457200">
              <a:spcBef>
                <a:spcPts val="1200"/>
              </a:spcBef>
              <a:defRPr sz="3300">
                <a:latin typeface="Fira Sans"/>
                <a:ea typeface="Fira Sans"/>
                <a:cs typeface="Fira Sans"/>
                <a:sym typeface="Fira Sans"/>
              </a:defRPr>
            </a:pPr>
          </a:p>
          <a:p>
            <a:pPr algn="just" defTabSz="457200">
              <a:spcBef>
                <a:spcPts val="1200"/>
              </a:spcBef>
              <a:defRPr sz="3300">
                <a:latin typeface="Fira Sans"/>
                <a:ea typeface="Fira Sans"/>
                <a:cs typeface="Fira Sans"/>
                <a:sym typeface="Fira Sans"/>
              </a:defRPr>
            </a:pPr>
            <a:r>
              <a:t>High accuracy but very low recall and F1 scores, indicating poor minority class detection.</a:t>
            </a:r>
          </a:p>
        </p:txBody>
      </p:sp>
      <p:pic>
        <p:nvPicPr>
          <p:cNvPr id="279" name="confusion.png" descr="confusion.png"/>
          <p:cNvPicPr>
            <a:picLocks noChangeAspect="1"/>
          </p:cNvPicPr>
          <p:nvPr/>
        </p:nvPicPr>
        <p:blipFill>
          <a:blip r:embed="rId2">
            <a:extLst/>
          </a:blip>
          <a:stretch>
            <a:fillRect/>
          </a:stretch>
        </p:blipFill>
        <p:spPr>
          <a:xfrm>
            <a:off x="8621451" y="1293566"/>
            <a:ext cx="9197903" cy="7785557"/>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81"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Is the Dataset Biased or not?</a:t>
            </a:r>
          </a:p>
        </p:txBody>
      </p:sp>
      <p:sp>
        <p:nvSpPr>
          <p:cNvPr id="282"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83"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84"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85" name="TextBox 9"/>
          <p:cNvSpPr txBox="1"/>
          <p:nvPr/>
        </p:nvSpPr>
        <p:spPr>
          <a:xfrm>
            <a:off x="594522" y="3057957"/>
            <a:ext cx="14483531" cy="4584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sz="3600">
                <a:latin typeface="Fira Sans"/>
                <a:ea typeface="Fira Sans"/>
                <a:cs typeface="Fira Sans"/>
                <a:sym typeface="Fira Sans"/>
              </a:defRPr>
            </a:pPr>
            <a:r>
              <a:t>Bias in Dataset</a:t>
            </a:r>
          </a:p>
          <a:p>
            <a:pPr algn="just" defTabSz="457200">
              <a:spcBef>
                <a:spcPts val="1200"/>
              </a:spcBef>
              <a:defRPr b="1" sz="3600">
                <a:latin typeface="Fira Sans"/>
                <a:ea typeface="Fira Sans"/>
                <a:cs typeface="Fira Sans"/>
                <a:sym typeface="Fira Sans"/>
              </a:defRPr>
            </a:pPr>
            <a:r>
              <a:t>Class Imbalance:</a:t>
            </a:r>
          </a:p>
          <a:p>
            <a:pPr marL="330868" indent="-330868" algn="just" defTabSz="457200">
              <a:spcBef>
                <a:spcPts val="1200"/>
              </a:spcBef>
              <a:buSzPct val="100000"/>
              <a:buChar char="•"/>
              <a:defRPr sz="3600">
                <a:latin typeface="Fira Sans"/>
                <a:ea typeface="Fira Sans"/>
                <a:cs typeface="Fira Sans"/>
                <a:sym typeface="Fira Sans"/>
              </a:defRPr>
            </a:pPr>
            <a:r>
              <a:t>The dataset has a high bias towards non-stroke cases, which could lead to models being overly confident in predicting the majority class.</a:t>
            </a:r>
          </a:p>
          <a:p>
            <a:pPr algn="just" defTabSz="457200">
              <a:spcBef>
                <a:spcPts val="1200"/>
              </a:spcBef>
              <a:defRPr b="1" sz="3600">
                <a:latin typeface="Fira Sans"/>
                <a:ea typeface="Fira Sans"/>
                <a:cs typeface="Fira Sans"/>
                <a:sym typeface="Fira Sans"/>
              </a:defRPr>
            </a:pPr>
            <a:r>
              <a:t>Data Gaps:</a:t>
            </a:r>
          </a:p>
          <a:p>
            <a:pPr marL="330868" indent="-330868" algn="just" defTabSz="457200">
              <a:spcBef>
                <a:spcPts val="1200"/>
              </a:spcBef>
              <a:buSzPct val="100000"/>
              <a:buChar char="•"/>
              <a:defRPr sz="3600">
                <a:latin typeface="Fira Sans"/>
                <a:ea typeface="Fira Sans"/>
                <a:cs typeface="Fira Sans"/>
                <a:sym typeface="Fira Sans"/>
              </a:defRPr>
            </a:pPr>
            <a:r>
              <a:t>Missing bmi values could introduce bias if not handled properly.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87"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Is the Dataset Biased or not?</a:t>
            </a:r>
          </a:p>
        </p:txBody>
      </p:sp>
      <p:sp>
        <p:nvSpPr>
          <p:cNvPr id="288"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89"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90"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91" name="TextBox 9"/>
          <p:cNvSpPr txBox="1"/>
          <p:nvPr/>
        </p:nvSpPr>
        <p:spPr>
          <a:xfrm>
            <a:off x="594522" y="2353649"/>
            <a:ext cx="14483531" cy="637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sz="3600">
                <a:latin typeface="Fira Sans"/>
                <a:ea typeface="Fira Sans"/>
                <a:cs typeface="Fira Sans"/>
                <a:sym typeface="Fira Sans"/>
              </a:defRPr>
            </a:pPr>
            <a:r>
              <a:t>Tackling Bias</a:t>
            </a:r>
          </a:p>
          <a:p>
            <a:pPr algn="just" defTabSz="457200">
              <a:spcBef>
                <a:spcPts val="1200"/>
              </a:spcBef>
              <a:defRPr b="1" sz="3600">
                <a:latin typeface="Fira Sans"/>
                <a:ea typeface="Fira Sans"/>
                <a:cs typeface="Fira Sans"/>
                <a:sym typeface="Fira Sans"/>
              </a:defRPr>
            </a:pPr>
            <a:r>
              <a:t>Handling Class Imbalance:</a:t>
            </a:r>
          </a:p>
          <a:p>
            <a:pPr marL="330868" indent="-330868" algn="just" defTabSz="457200">
              <a:spcBef>
                <a:spcPts val="1200"/>
              </a:spcBef>
              <a:buSzPct val="100000"/>
              <a:buChar char="•"/>
              <a:defRPr sz="3600">
                <a:latin typeface="Fira Sans"/>
                <a:ea typeface="Fira Sans"/>
                <a:cs typeface="Fira Sans"/>
                <a:sym typeface="Fira Sans"/>
              </a:defRPr>
            </a:pPr>
            <a:r>
              <a:rPr b="1"/>
              <a:t>Undersampling:</a:t>
            </a:r>
            <a:r>
              <a:t> Randomly remove samples from the majority class to balance the dataset.</a:t>
            </a:r>
          </a:p>
          <a:p>
            <a:pPr algn="just" defTabSz="457200">
              <a:spcBef>
                <a:spcPts val="1200"/>
              </a:spcBef>
              <a:defRPr b="1" sz="3600">
                <a:latin typeface="Fira Sans"/>
                <a:ea typeface="Fira Sans"/>
                <a:cs typeface="Fira Sans"/>
                <a:sym typeface="Fira Sans"/>
              </a:defRPr>
            </a:pPr>
            <a:r>
              <a:t>Addressing Missing Data:</a:t>
            </a:r>
          </a:p>
          <a:p>
            <a:pPr marL="330868" indent="-330868" algn="just" defTabSz="457200">
              <a:spcBef>
                <a:spcPts val="1200"/>
              </a:spcBef>
              <a:buSzPct val="100000"/>
              <a:buChar char="•"/>
              <a:defRPr sz="3600">
                <a:latin typeface="Fira Sans"/>
                <a:ea typeface="Fira Sans"/>
                <a:cs typeface="Fira Sans"/>
                <a:sym typeface="Fira Sans"/>
              </a:defRPr>
            </a:pPr>
            <a:r>
              <a:t>Use imputation strategies (e.g., mean, median, or regression imputation) to fill missing bmi values.</a:t>
            </a:r>
          </a:p>
          <a:p>
            <a:pPr algn="just" defTabSz="457200">
              <a:spcBef>
                <a:spcPts val="1200"/>
              </a:spcBef>
              <a:defRPr b="1" sz="3600">
                <a:latin typeface="Fira Sans"/>
                <a:ea typeface="Fira Sans"/>
                <a:cs typeface="Fira Sans"/>
                <a:sym typeface="Fira Sans"/>
              </a:defRPr>
            </a:pPr>
            <a:r>
              <a:t>Evaluation Metrics:</a:t>
            </a:r>
          </a:p>
          <a:p>
            <a:pPr marL="330868" indent="-330868" algn="just" defTabSz="457200">
              <a:spcBef>
                <a:spcPts val="1200"/>
              </a:spcBef>
              <a:buSzPct val="100000"/>
              <a:buChar char="•"/>
              <a:defRPr sz="3600">
                <a:latin typeface="Fira Sans"/>
                <a:ea typeface="Fira Sans"/>
                <a:cs typeface="Fira Sans"/>
                <a:sym typeface="Fira Sans"/>
              </a:defRPr>
            </a:pPr>
            <a:r>
              <a:t>Use metrics like F1-score, precision-recall curves, to assess the model's performance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93" name="TextBox 2"/>
          <p:cNvSpPr txBox="1"/>
          <p:nvPr/>
        </p:nvSpPr>
        <p:spPr>
          <a:xfrm>
            <a:off x="619930" y="335568"/>
            <a:ext cx="5276949" cy="12101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63" sz="6300">
                <a:latin typeface="Fira Sans Bold"/>
                <a:ea typeface="Fira Sans Bold"/>
                <a:cs typeface="Fira Sans Bold"/>
                <a:sym typeface="Fira Sans Bold"/>
              </a:defRPr>
            </a:lvl1pPr>
          </a:lstStyle>
          <a:p>
            <a:pPr/>
            <a:r>
              <a:t>Final Insights</a:t>
            </a:r>
          </a:p>
        </p:txBody>
      </p:sp>
      <p:sp>
        <p:nvSpPr>
          <p:cNvPr id="294"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95"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96"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97" name="TextBox 9"/>
          <p:cNvSpPr txBox="1"/>
          <p:nvPr/>
        </p:nvSpPr>
        <p:spPr>
          <a:xfrm>
            <a:off x="594522" y="2353649"/>
            <a:ext cx="13312409" cy="709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3600">
                <a:latin typeface="Fira Sans"/>
                <a:ea typeface="Fira Sans"/>
                <a:cs typeface="Fira Sans"/>
                <a:sym typeface="Fira Sans"/>
              </a:defRPr>
            </a:pPr>
            <a:r>
              <a:rPr b="1"/>
              <a:t>Class Imbalance:</a:t>
            </a:r>
            <a:r>
              <a:t> Most cases in the dataset are "No Stroke" (95%), with only 5% being "Stroke," causing bias towards the majority class.</a:t>
            </a:r>
          </a:p>
          <a:p>
            <a:pPr defTabSz="457200">
              <a:defRPr sz="3600">
                <a:latin typeface="Fira Sans"/>
                <a:ea typeface="Fira Sans"/>
                <a:cs typeface="Fira Sans"/>
                <a:sym typeface="Fira Sans"/>
              </a:defRPr>
            </a:pPr>
          </a:p>
          <a:p>
            <a:pPr defTabSz="457200">
              <a:defRPr sz="3600">
                <a:latin typeface="Fira Sans"/>
                <a:ea typeface="Fira Sans"/>
                <a:cs typeface="Fira Sans"/>
                <a:sym typeface="Fira Sans"/>
              </a:defRPr>
            </a:pPr>
            <a:r>
              <a:rPr b="1"/>
              <a:t>Impact on Performance:</a:t>
            </a:r>
            <a:r>
              <a:t> The model shows high accuracy but struggles to detect strokes effectively due to this imbalance.</a:t>
            </a:r>
          </a:p>
          <a:p>
            <a:pPr defTabSz="457200">
              <a:defRPr sz="3600">
                <a:latin typeface="Fira Sans"/>
                <a:ea typeface="Fira Sans"/>
                <a:cs typeface="Fira Sans"/>
                <a:sym typeface="Fira Sans"/>
              </a:defRPr>
            </a:pPr>
          </a:p>
          <a:p>
            <a:pPr defTabSz="457200">
              <a:defRPr sz="3600">
                <a:latin typeface="Fira Sans"/>
                <a:ea typeface="Fira Sans"/>
                <a:cs typeface="Fira Sans"/>
                <a:sym typeface="Fira Sans"/>
              </a:defRPr>
            </a:pPr>
            <a:r>
              <a:rPr b="1"/>
              <a:t>Better Metrics:</a:t>
            </a:r>
            <a:r>
              <a:t> Metrics like recall and F1-score are more useful than accuracy for evaluating stroke detection.</a:t>
            </a:r>
          </a:p>
          <a:p>
            <a:pPr defTabSz="457200">
              <a:defRPr sz="3600">
                <a:latin typeface="Fira Sans"/>
                <a:ea typeface="Fira Sans"/>
                <a:cs typeface="Fira Sans"/>
                <a:sym typeface="Fira Sans"/>
              </a:defRPr>
            </a:pPr>
          </a:p>
          <a:p>
            <a:pPr defTabSz="457200">
              <a:defRPr sz="3600">
                <a:latin typeface="Fira Sans"/>
                <a:ea typeface="Fira Sans"/>
                <a:cs typeface="Fira Sans"/>
                <a:sym typeface="Fira Sans"/>
              </a:defRPr>
            </a:pPr>
            <a:r>
              <a:rPr b="1"/>
              <a:t>Steps Taken:</a:t>
            </a:r>
            <a:r>
              <a:t> Data cleaning, visualizations, and modeling helped improve the model's performance.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99" name="TextBox 2"/>
          <p:cNvSpPr txBox="1"/>
          <p:nvPr/>
        </p:nvSpPr>
        <p:spPr>
          <a:xfrm>
            <a:off x="619930" y="335568"/>
            <a:ext cx="8775426" cy="12101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63" sz="6300">
                <a:latin typeface="Fira Sans Bold"/>
                <a:ea typeface="Fira Sans Bold"/>
                <a:cs typeface="Fira Sans Bold"/>
                <a:sym typeface="Fira Sans Bold"/>
              </a:defRPr>
            </a:lvl1pPr>
          </a:lstStyle>
          <a:p>
            <a:pPr/>
            <a:r>
              <a:t>STREAMLIT DESIGN</a:t>
            </a:r>
          </a:p>
        </p:txBody>
      </p:sp>
      <p:sp>
        <p:nvSpPr>
          <p:cNvPr id="300"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301"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302"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pic>
        <p:nvPicPr>
          <p:cNvPr id="303" name="Screenshot 2024-12-10 at 3.43.57 PM.png" descr="Screenshot 2024-12-10 at 3.43.57 PM.png"/>
          <p:cNvPicPr>
            <a:picLocks noChangeAspect="1"/>
          </p:cNvPicPr>
          <p:nvPr/>
        </p:nvPicPr>
        <p:blipFill>
          <a:blip r:embed="rId2">
            <a:extLst/>
          </a:blip>
          <a:stretch>
            <a:fillRect/>
          </a:stretch>
        </p:blipFill>
        <p:spPr>
          <a:xfrm>
            <a:off x="1495666" y="1817698"/>
            <a:ext cx="13752721" cy="787796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4651"/>
        </a:solidFill>
      </p:bgPr>
    </p:bg>
    <p:spTree>
      <p:nvGrpSpPr>
        <p:cNvPr id="1" name=""/>
        <p:cNvGrpSpPr/>
        <p:nvPr/>
      </p:nvGrpSpPr>
      <p:grpSpPr>
        <a:xfrm>
          <a:off x="0" y="0"/>
          <a:ext cx="0" cy="0"/>
          <a:chOff x="0" y="0"/>
          <a:chExt cx="0" cy="0"/>
        </a:xfrm>
      </p:grpSpPr>
      <p:sp>
        <p:nvSpPr>
          <p:cNvPr id="305" name="Freeform 3"/>
          <p:cNvSpPr/>
          <p:nvPr/>
        </p:nvSpPr>
        <p:spPr>
          <a:xfrm>
            <a:off x="-2527744" y="-89986"/>
            <a:ext cx="10138117" cy="87796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306" name="Freeform 5"/>
          <p:cNvSpPr/>
          <p:nvPr/>
        </p:nvSpPr>
        <p:spPr>
          <a:xfrm>
            <a:off x="2505678" y="5832745"/>
            <a:ext cx="5966982" cy="5167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307" name="TextBox 6"/>
          <p:cNvSpPr txBox="1"/>
          <p:nvPr/>
        </p:nvSpPr>
        <p:spPr>
          <a:xfrm>
            <a:off x="8085777" y="4243387"/>
            <a:ext cx="12429905" cy="17873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4200"/>
              </a:lnSpc>
              <a:defRPr spc="-117" sz="11800">
                <a:solidFill>
                  <a:srgbClr val="F4F4F4"/>
                </a:solidFill>
                <a:latin typeface="League Spartan"/>
                <a:ea typeface="League Spartan"/>
                <a:cs typeface="League Spartan"/>
                <a:sym typeface="League Spartan"/>
              </a:defRPr>
            </a:lvl1pPr>
          </a:lstStyle>
          <a:p>
            <a:pPr/>
            <a:r>
              <a:t>THANK YOU</a:t>
            </a:r>
          </a:p>
        </p:txBody>
      </p:sp>
      <p:sp>
        <p:nvSpPr>
          <p:cNvPr id="308" name="TextBox 12"/>
          <p:cNvSpPr txBox="1"/>
          <p:nvPr/>
        </p:nvSpPr>
        <p:spPr>
          <a:xfrm>
            <a:off x="12872540" y="9545131"/>
            <a:ext cx="5068098" cy="4258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b="1" sz="3100">
                <a:solidFill>
                  <a:srgbClr val="FFFFFF"/>
                </a:solidFill>
                <a:latin typeface="Fira Sans Medium"/>
                <a:ea typeface="Fira Sans Medium"/>
                <a:cs typeface="Fira Sans Medium"/>
                <a:sym typeface="Fira Sans Medium"/>
              </a:defRPr>
            </a:lvl1pPr>
          </a:lstStyle>
          <a:p>
            <a:pPr/>
            <a:r>
              <a:t>Tulasiram Nimmagadda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08" name="TextBox 2"/>
          <p:cNvSpPr txBox="1"/>
          <p:nvPr/>
        </p:nvSpPr>
        <p:spPr>
          <a:xfrm>
            <a:off x="619930" y="335568"/>
            <a:ext cx="12435301" cy="1271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Objective of the project</a:t>
            </a:r>
          </a:p>
        </p:txBody>
      </p:sp>
      <p:sp>
        <p:nvSpPr>
          <p:cNvPr id="10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1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1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12" name="TextBox 9"/>
          <p:cNvSpPr txBox="1"/>
          <p:nvPr/>
        </p:nvSpPr>
        <p:spPr>
          <a:xfrm>
            <a:off x="499656" y="4098661"/>
            <a:ext cx="6816808" cy="355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200"/>
              </a:spcBef>
              <a:defRPr sz="3300">
                <a:latin typeface="Fira Sans"/>
                <a:ea typeface="Fira Sans"/>
                <a:cs typeface="Fira Sans"/>
                <a:sym typeface="Fira Sans"/>
              </a:defRPr>
            </a:lvl1pPr>
          </a:lstStyle>
          <a:p>
            <a:pPr/>
            <a:r>
              <a:t>The goal of this project is to study healthcare data to find patterns and build a model that can predict health risks, like strokes. It uses data analysis, charts, and machine learning to give helpful insights and accurate predictions.</a:t>
            </a:r>
          </a:p>
        </p:txBody>
      </p:sp>
      <p:pic>
        <p:nvPicPr>
          <p:cNvPr id="113" name="obj.jpeg" descr="obj.jpeg"/>
          <p:cNvPicPr>
            <a:picLocks noChangeAspect="1"/>
          </p:cNvPicPr>
          <p:nvPr/>
        </p:nvPicPr>
        <p:blipFill>
          <a:blip r:embed="rId2">
            <a:extLst/>
          </a:blip>
          <a:stretch>
            <a:fillRect/>
          </a:stretch>
        </p:blipFill>
        <p:spPr>
          <a:xfrm>
            <a:off x="7722377" y="3879814"/>
            <a:ext cx="7261264" cy="399369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15" name="TextBox 2"/>
          <p:cNvSpPr txBox="1"/>
          <p:nvPr/>
        </p:nvSpPr>
        <p:spPr>
          <a:xfrm>
            <a:off x="619930" y="335568"/>
            <a:ext cx="12435301" cy="1271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Project Overview</a:t>
            </a:r>
          </a:p>
        </p:txBody>
      </p:sp>
      <p:sp>
        <p:nvSpPr>
          <p:cNvPr id="116"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17"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18"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19" name="TextBox 9"/>
          <p:cNvSpPr txBox="1"/>
          <p:nvPr/>
        </p:nvSpPr>
        <p:spPr>
          <a:xfrm>
            <a:off x="588519" y="1802427"/>
            <a:ext cx="14143977" cy="1041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200"/>
              </a:spcBef>
              <a:defRPr sz="3400">
                <a:latin typeface="Fira Sans"/>
                <a:ea typeface="Fira Sans"/>
                <a:cs typeface="Fira Sans"/>
                <a:sym typeface="Fira Sans"/>
              </a:defRPr>
            </a:lvl1pPr>
          </a:lstStyle>
          <a:p>
            <a:pPr/>
            <a:r>
              <a:t>It follows four steps for progression from data exploration to model building</a:t>
            </a:r>
          </a:p>
        </p:txBody>
      </p:sp>
      <p:sp>
        <p:nvSpPr>
          <p:cNvPr id="120" name="Data Pre-Processing"/>
          <p:cNvSpPr/>
          <p:nvPr/>
        </p:nvSpPr>
        <p:spPr>
          <a:xfrm>
            <a:off x="2413000" y="3521010"/>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Pre-Processing </a:t>
            </a:r>
          </a:p>
        </p:txBody>
      </p:sp>
      <p:sp>
        <p:nvSpPr>
          <p:cNvPr id="121" name="Data Visualisation"/>
          <p:cNvSpPr/>
          <p:nvPr/>
        </p:nvSpPr>
        <p:spPr>
          <a:xfrm>
            <a:off x="9791218"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Visualisation</a:t>
            </a:r>
          </a:p>
        </p:txBody>
      </p:sp>
      <p:sp>
        <p:nvSpPr>
          <p:cNvPr id="122" name="Data Encoding"/>
          <p:cNvSpPr/>
          <p:nvPr/>
        </p:nvSpPr>
        <p:spPr>
          <a:xfrm>
            <a:off x="2413000" y="7060348"/>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Encoding </a:t>
            </a:r>
          </a:p>
        </p:txBody>
      </p:sp>
      <p:sp>
        <p:nvSpPr>
          <p:cNvPr id="123" name="ML models"/>
          <p:cNvSpPr/>
          <p:nvPr/>
        </p:nvSpPr>
        <p:spPr>
          <a:xfrm>
            <a:off x="9791218" y="7060348"/>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ML models</a:t>
            </a:r>
          </a:p>
        </p:txBody>
      </p:sp>
      <p:sp>
        <p:nvSpPr>
          <p:cNvPr id="124" name="1"/>
          <p:cNvSpPr txBox="1"/>
          <p:nvPr/>
        </p:nvSpPr>
        <p:spPr>
          <a:xfrm>
            <a:off x="1616359" y="4389419"/>
            <a:ext cx="29484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Fira Sans"/>
                <a:ea typeface="Fira Sans"/>
                <a:cs typeface="Fira Sans"/>
                <a:sym typeface="Fira Sans"/>
              </a:defRPr>
            </a:lvl1pPr>
          </a:lstStyle>
          <a:p>
            <a:pPr/>
            <a:r>
              <a:t>1</a:t>
            </a:r>
          </a:p>
        </p:txBody>
      </p:sp>
      <p:sp>
        <p:nvSpPr>
          <p:cNvPr id="125" name="3"/>
          <p:cNvSpPr txBox="1"/>
          <p:nvPr/>
        </p:nvSpPr>
        <p:spPr>
          <a:xfrm>
            <a:off x="1616359" y="8248663"/>
            <a:ext cx="29484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Fira Sans"/>
                <a:ea typeface="Fira Sans"/>
                <a:cs typeface="Fira Sans"/>
                <a:sym typeface="Fira Sans"/>
              </a:defRPr>
            </a:lvl1pPr>
          </a:lstStyle>
          <a:p>
            <a:pPr/>
            <a:r>
              <a:t>3</a:t>
            </a:r>
          </a:p>
        </p:txBody>
      </p:sp>
      <p:sp>
        <p:nvSpPr>
          <p:cNvPr id="126" name="2"/>
          <p:cNvSpPr txBox="1"/>
          <p:nvPr/>
        </p:nvSpPr>
        <p:spPr>
          <a:xfrm>
            <a:off x="8852396" y="4389419"/>
            <a:ext cx="22000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700">
                <a:latin typeface="Fira Sans"/>
                <a:ea typeface="Fira Sans"/>
                <a:cs typeface="Fira Sans"/>
                <a:sym typeface="Fira Sans"/>
              </a:defRPr>
            </a:lvl1pPr>
          </a:lstStyle>
          <a:p>
            <a:pPr/>
            <a:r>
              <a:t>2</a:t>
            </a:r>
          </a:p>
        </p:txBody>
      </p:sp>
      <p:sp>
        <p:nvSpPr>
          <p:cNvPr id="127" name="4"/>
          <p:cNvSpPr txBox="1"/>
          <p:nvPr/>
        </p:nvSpPr>
        <p:spPr>
          <a:xfrm>
            <a:off x="9225621" y="8248663"/>
            <a:ext cx="2948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Fira Sans"/>
                <a:ea typeface="Fira Sans"/>
                <a:cs typeface="Fira Sans"/>
                <a:sym typeface="Fira Sans"/>
              </a:defRPr>
            </a:lvl1pPr>
          </a:lstStyle>
          <a:p>
            <a:pPr/>
            <a:r>
              <a:t>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29" name="TextBox 2"/>
          <p:cNvSpPr txBox="1"/>
          <p:nvPr/>
        </p:nvSpPr>
        <p:spPr>
          <a:xfrm>
            <a:off x="522363" y="4381803"/>
            <a:ext cx="7930434"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Data Pre-Processing</a:t>
            </a:r>
          </a:p>
        </p:txBody>
      </p:sp>
      <p:sp>
        <p:nvSpPr>
          <p:cNvPr id="130"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31"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32"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33" name="1"/>
          <p:cNvSpPr txBox="1"/>
          <p:nvPr/>
        </p:nvSpPr>
        <p:spPr>
          <a:xfrm>
            <a:off x="407822" y="3021970"/>
            <a:ext cx="52792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1</a:t>
            </a:r>
          </a:p>
        </p:txBody>
      </p:sp>
      <p:pic>
        <p:nvPicPr>
          <p:cNvPr id="134" name="datapre.jpeg" descr="datapre.jpeg"/>
          <p:cNvPicPr>
            <a:picLocks noChangeAspect="1"/>
          </p:cNvPicPr>
          <p:nvPr/>
        </p:nvPicPr>
        <p:blipFill>
          <a:blip r:embed="rId2">
            <a:extLst/>
          </a:blip>
          <a:stretch>
            <a:fillRect/>
          </a:stretch>
        </p:blipFill>
        <p:spPr>
          <a:xfrm>
            <a:off x="8197030" y="2955635"/>
            <a:ext cx="6418473" cy="62066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36"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Dataset Characteristics </a:t>
            </a:r>
          </a:p>
        </p:txBody>
      </p:sp>
      <p:sp>
        <p:nvSpPr>
          <p:cNvPr id="137"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38"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39"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40" name="TextBox 9"/>
          <p:cNvSpPr txBox="1"/>
          <p:nvPr/>
        </p:nvSpPr>
        <p:spPr>
          <a:xfrm>
            <a:off x="677382" y="2001495"/>
            <a:ext cx="14483531" cy="762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600">
                <a:latin typeface="Fira Sans"/>
                <a:ea typeface="Fira Sans"/>
                <a:cs typeface="Fira Sans"/>
                <a:sym typeface="Fira Sans"/>
              </a:defRPr>
            </a:pPr>
            <a:r>
              <a:t>The dataset contains 5110 rows and 12 columns</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We have columns like "gender", "ever_married", "work_type", "residence_type" and "smoking_status" contain string values, which are represented using the "object" datatype in this data frame</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The columns like "age", "avg_glucose_level", "bmi" to be of float datatype</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The columns like "id", "heart_disease", "hypertension", "stroke" to be of int datatype.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42"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Exploratory Analysis Summary</a:t>
            </a:r>
          </a:p>
        </p:txBody>
      </p:sp>
      <p:sp>
        <p:nvSpPr>
          <p:cNvPr id="143"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44"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45"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46" name="TextBox 9"/>
          <p:cNvSpPr txBox="1"/>
          <p:nvPr/>
        </p:nvSpPr>
        <p:spPr>
          <a:xfrm>
            <a:off x="677382" y="2001495"/>
            <a:ext cx="14483531" cy="8013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600">
                <a:latin typeface="Fira Sans"/>
                <a:ea typeface="Fira Sans"/>
                <a:cs typeface="Fira Sans"/>
                <a:sym typeface="Fira Sans"/>
              </a:defRPr>
            </a:pPr>
            <a:r>
              <a:t>df.describe(): Key numerical features like age, glucose levels, and BMI are shown in wide range. </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df.describe(include=object): The dataset consists of a majority of females, with 2,994 female participants compared to 2,116 males in terms of gender.</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df.isnull().sum(): The bmi column has 201 missing values, rest of columns have 0 missing values.</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df.ever_married.unique(): array([‘Yes’,’No’],dtype=object), refers to two unique attributes present in ever_married column which are ‘yes’ and ‘no’.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48" name="TextBox 2"/>
          <p:cNvSpPr txBox="1"/>
          <p:nvPr/>
        </p:nvSpPr>
        <p:spPr>
          <a:xfrm>
            <a:off x="469045" y="1376188"/>
            <a:ext cx="7930434"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Data Visualisation</a:t>
            </a:r>
          </a:p>
        </p:txBody>
      </p:sp>
      <p:sp>
        <p:nvSpPr>
          <p:cNvPr id="14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5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5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52" name="2"/>
          <p:cNvSpPr txBox="1"/>
          <p:nvPr/>
        </p:nvSpPr>
        <p:spPr>
          <a:xfrm>
            <a:off x="390050" y="320536"/>
            <a:ext cx="52792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2</a:t>
            </a:r>
          </a:p>
        </p:txBody>
      </p:sp>
      <p:pic>
        <p:nvPicPr>
          <p:cNvPr id="153" name="datavis.jpg" descr="datavis.jpg"/>
          <p:cNvPicPr>
            <a:picLocks noChangeAspect="1"/>
          </p:cNvPicPr>
          <p:nvPr/>
        </p:nvPicPr>
        <p:blipFill>
          <a:blip r:embed="rId2">
            <a:extLst/>
          </a:blip>
          <a:stretch>
            <a:fillRect/>
          </a:stretch>
        </p:blipFill>
        <p:spPr>
          <a:xfrm>
            <a:off x="4699077" y="4177769"/>
            <a:ext cx="10258401" cy="57703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55" name="TextBox 3"/>
          <p:cNvSpPr txBox="1"/>
          <p:nvPr/>
        </p:nvSpPr>
        <p:spPr>
          <a:xfrm>
            <a:off x="317796" y="284361"/>
            <a:ext cx="17540447"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defRPr sz="2700">
                <a:latin typeface="Fira Sans"/>
                <a:ea typeface="Fira Sans"/>
                <a:cs typeface="Fira Sans"/>
                <a:sym typeface="Fira Sans"/>
              </a:defRPr>
            </a:pPr>
            <a:r>
              <a:rPr b="1"/>
              <a:t>Data visualization</a:t>
            </a:r>
            <a:r>
              <a:t> is the practice of representing data through visuals like charts, graphs, and plots to make complex information easier to understand and analyze. It helps uncover patterns, trends, and outliers in the data, making it a vital tool for data analysis, decision-making, and effectively communicating insights.</a:t>
            </a:r>
          </a:p>
        </p:txBody>
      </p:sp>
      <p:sp>
        <p:nvSpPr>
          <p:cNvPr id="156" name="TextBox 3"/>
          <p:cNvSpPr txBox="1"/>
          <p:nvPr/>
        </p:nvSpPr>
        <p:spPr>
          <a:xfrm>
            <a:off x="338232" y="2828434"/>
            <a:ext cx="7287256"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defRPr b="0"/>
            </a:pPr>
            <a:r>
              <a:rPr b="1"/>
              <a:t>Histogram for Age Distribution</a:t>
            </a:r>
          </a:p>
        </p:txBody>
      </p:sp>
      <p:pic>
        <p:nvPicPr>
          <p:cNvPr id="157" name="hist.png" descr="hist.png"/>
          <p:cNvPicPr>
            <a:picLocks noChangeAspect="1"/>
          </p:cNvPicPr>
          <p:nvPr/>
        </p:nvPicPr>
        <p:blipFill>
          <a:blip r:embed="rId2">
            <a:extLst/>
          </a:blip>
          <a:stretch>
            <a:fillRect/>
          </a:stretch>
        </p:blipFill>
        <p:spPr>
          <a:xfrm>
            <a:off x="8790492" y="2803663"/>
            <a:ext cx="8953501" cy="7061201"/>
          </a:xfrm>
          <a:prstGeom prst="rect">
            <a:avLst/>
          </a:prstGeom>
          <a:ln w="12700">
            <a:miter lim="400000"/>
          </a:ln>
        </p:spPr>
      </p:pic>
      <p:sp>
        <p:nvSpPr>
          <p:cNvPr id="158" name="TextBox 9"/>
          <p:cNvSpPr txBox="1"/>
          <p:nvPr/>
        </p:nvSpPr>
        <p:spPr>
          <a:xfrm>
            <a:off x="499656" y="4098661"/>
            <a:ext cx="7379006" cy="436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300">
                <a:latin typeface="Fira Sans"/>
                <a:ea typeface="Fira Sans"/>
                <a:cs typeface="Fira Sans"/>
                <a:sym typeface="Fira Sans"/>
              </a:defRPr>
            </a:pPr>
            <a:r>
              <a:t>Most people in the dataset are adults, with a high number of individuals aged between 40 and 80.</a:t>
            </a:r>
          </a:p>
          <a:p>
            <a:pPr algn="just" defTabSz="457200">
              <a:spcBef>
                <a:spcPts val="1200"/>
              </a:spcBef>
              <a:defRPr sz="3300">
                <a:latin typeface="Fira Sans"/>
                <a:ea typeface="Fira Sans"/>
                <a:cs typeface="Fira Sans"/>
                <a:sym typeface="Fira Sans"/>
              </a:defRPr>
            </a:pPr>
          </a:p>
          <a:p>
            <a:pPr marL="330868" indent="-330868" algn="just" defTabSz="457200">
              <a:spcBef>
                <a:spcPts val="1200"/>
              </a:spcBef>
              <a:buSzPct val="100000"/>
              <a:buChar char="•"/>
              <a:defRPr sz="3300">
                <a:latin typeface="Fira Sans"/>
                <a:ea typeface="Fira Sans"/>
                <a:cs typeface="Fira Sans"/>
                <a:sym typeface="Fira Sans"/>
              </a:defRPr>
            </a:pPr>
            <a:r>
              <a:t>The dataset includes more middle-aged and elderly individuals, which may influence the analysis if age is a significant factor in stroke risk.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