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2" r:id="rId6"/>
    <p:sldId id="264" r:id="rId7"/>
    <p:sldId id="261" r:id="rId8"/>
    <p:sldId id="263" r:id="rId9"/>
    <p:sldId id="266" r:id="rId10"/>
    <p:sldId id="260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PT Sans Narrow" panose="020B0506020203020204" pitchFamily="34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7f610753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7f610753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7f610753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7f610753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7f610753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7f610753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78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7f610753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7f610753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9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7f610753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7f610753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433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7f610753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7f610753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600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7f610753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7f610753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305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7f610753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7f610753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3650" y="1606500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GENIUS</a:t>
            </a:r>
            <a:r>
              <a:rPr lang="vi" sz="3600" b="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3600" b="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</a:t>
            </a:r>
            <a:r>
              <a:rPr lang="vi" sz="3600" b="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Engineer Test</a:t>
            </a:r>
            <a:endParaRPr sz="3600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252774" y="2815150"/>
            <a:ext cx="2638452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Ngoc - Tram Nguyen</a:t>
            </a:r>
            <a:endParaRPr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4467650" y="3156250"/>
            <a:ext cx="469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692250" y="2171550"/>
            <a:ext cx="775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4400" dirty="0">
                <a:latin typeface="-apple-system"/>
                <a:ea typeface="Roboto"/>
                <a:cs typeface="Roboto"/>
                <a:sym typeface="Roboto"/>
              </a:rPr>
              <a:t>THANK YOU FOR LISTENING</a:t>
            </a:r>
            <a:endParaRPr sz="4400" dirty="0">
              <a:latin typeface="-apple-system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727648" y="236221"/>
            <a:ext cx="7688700" cy="792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080808"/>
                </a:solidFill>
                <a:effectLst/>
                <a:latin typeface="-apple-system"/>
              </a:rPr>
              <a:t>Developing Product Sales Prediction Model</a:t>
            </a:r>
            <a:endParaRPr sz="6600" dirty="0">
              <a:solidFill>
                <a:srgbClr val="080808"/>
              </a:solidFill>
              <a:latin typeface="-apple-system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52F8F-BACB-F80E-C3F3-98BC7C4D9E0C}"/>
              </a:ext>
            </a:extLst>
          </p:cNvPr>
          <p:cNvSpPr txBox="1"/>
          <p:nvPr/>
        </p:nvSpPr>
        <p:spPr>
          <a:xfrm>
            <a:off x="1110448" y="1316891"/>
            <a:ext cx="7197419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080808"/>
                </a:solidFill>
                <a:effectLst/>
                <a:latin typeface="-apple-system"/>
              </a:rPr>
              <a:t>Test Case Study for ML Engineer: Dr. </a:t>
            </a:r>
            <a:r>
              <a:rPr lang="en-US" sz="1600" b="0" i="0" dirty="0" err="1">
                <a:solidFill>
                  <a:srgbClr val="080808"/>
                </a:solidFill>
                <a:effectLst/>
                <a:latin typeface="-apple-system"/>
              </a:rPr>
              <a:t>Thêm</a:t>
            </a:r>
            <a:r>
              <a:rPr lang="en-US" sz="1600" b="0" i="0" dirty="0">
                <a:solidFill>
                  <a:srgbClr val="080808"/>
                </a:solidFill>
                <a:effectLst/>
                <a:latin typeface="-apple-system"/>
              </a:rPr>
              <a:t> Official Store on Shopee</a:t>
            </a:r>
            <a:br>
              <a:rPr lang="en-US" sz="1600" dirty="0">
                <a:solidFill>
                  <a:srgbClr val="080808"/>
                </a:solidFill>
                <a:latin typeface="-apple-system"/>
              </a:rPr>
            </a:br>
            <a:r>
              <a:rPr lang="en-US" sz="1600" b="0" i="0" dirty="0">
                <a:solidFill>
                  <a:srgbClr val="080808"/>
                </a:solidFill>
                <a:effectLst/>
                <a:latin typeface="-apple-system"/>
              </a:rPr>
              <a:t>+ </a:t>
            </a:r>
            <a:r>
              <a:rPr lang="en-US" sz="1600" b="1" i="1" dirty="0">
                <a:solidFill>
                  <a:srgbClr val="080808"/>
                </a:solidFill>
                <a:effectLst/>
                <a:latin typeface="-apple-system"/>
              </a:rPr>
              <a:t>Data Description</a:t>
            </a:r>
            <a:r>
              <a:rPr lang="en-US" sz="1600" b="1" i="0" dirty="0">
                <a:solidFill>
                  <a:srgbClr val="080808"/>
                </a:solidFill>
                <a:effectLst/>
                <a:latin typeface="-apple-system"/>
              </a:rPr>
              <a:t>:</a:t>
            </a:r>
            <a:r>
              <a:rPr lang="en-US" sz="1600" b="0" i="0" dirty="0">
                <a:solidFill>
                  <a:srgbClr val="080808"/>
                </a:solidFill>
                <a:effectLst/>
                <a:latin typeface="-apple-system"/>
              </a:rPr>
              <a:t> Sales data over a three-week period</a:t>
            </a:r>
            <a:r>
              <a:rPr lang="en-US" sz="1600" dirty="0">
                <a:solidFill>
                  <a:srgbClr val="080808"/>
                </a:solidFill>
                <a:latin typeface="-apple-system"/>
              </a:rPr>
              <a:t> (10/03/2024 – 31/03/2024)</a:t>
            </a:r>
            <a:endParaRPr lang="en-US" sz="1600" b="0" i="0" dirty="0">
              <a:solidFill>
                <a:srgbClr val="080808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80808"/>
                </a:solidFill>
                <a:latin typeface="-apple-system"/>
              </a:rPr>
              <a:t>+ </a:t>
            </a:r>
            <a:r>
              <a:rPr lang="en-US" sz="1600" b="1" dirty="0">
                <a:solidFill>
                  <a:srgbClr val="080808"/>
                </a:solidFill>
                <a:latin typeface="-apple-system"/>
              </a:rPr>
              <a:t>Issues</a:t>
            </a:r>
            <a:r>
              <a:rPr lang="en-US" sz="1600" dirty="0">
                <a:solidFill>
                  <a:srgbClr val="080808"/>
                </a:solidFill>
                <a:latin typeface="-apple-system"/>
              </a:rPr>
              <a:t>: Small dataset size, missing information, limited data fields.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rgbClr val="080808"/>
                </a:solidFill>
                <a:effectLst/>
                <a:latin typeface="-apple-system"/>
              </a:rPr>
              <a:t>+ Requirements:</a:t>
            </a:r>
            <a:r>
              <a:rPr lang="en-US" sz="1600" b="0" i="0" dirty="0">
                <a:solidFill>
                  <a:srgbClr val="080808"/>
                </a:solidFill>
                <a:effectLst/>
                <a:latin typeface="-apple-system"/>
              </a:rPr>
              <a:t> Develop a model that </a:t>
            </a:r>
            <a:r>
              <a:rPr lang="en-US" sz="1600" b="1" i="1" dirty="0">
                <a:solidFill>
                  <a:srgbClr val="080808"/>
                </a:solidFill>
                <a:effectLst/>
                <a:latin typeface="-apple-system"/>
              </a:rPr>
              <a:t>predicts the number of products sold </a:t>
            </a:r>
            <a:r>
              <a:rPr lang="en-US" sz="1600" b="0" i="0" dirty="0">
                <a:solidFill>
                  <a:srgbClr val="080808"/>
                </a:solidFill>
                <a:effectLst/>
                <a:latin typeface="-apple-system"/>
              </a:rPr>
              <a:t>in the upcoming periods. </a:t>
            </a:r>
            <a:endParaRPr lang="en-US" sz="1600" dirty="0">
              <a:solidFill>
                <a:srgbClr val="080808"/>
              </a:solidFill>
              <a:latin typeface="-apple-system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B6311D-A2B8-9B7F-2420-047595E645EC}"/>
              </a:ext>
            </a:extLst>
          </p:cNvPr>
          <p:cNvGrpSpPr/>
          <p:nvPr/>
        </p:nvGrpSpPr>
        <p:grpSpPr>
          <a:xfrm>
            <a:off x="1760931" y="3571876"/>
            <a:ext cx="5622133" cy="628650"/>
            <a:chOff x="1228722" y="3614738"/>
            <a:chExt cx="5622133" cy="62865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4F27579-3E3E-5B4A-7B7B-1493ABBA19DE}"/>
                </a:ext>
              </a:extLst>
            </p:cNvPr>
            <p:cNvSpPr/>
            <p:nvPr/>
          </p:nvSpPr>
          <p:spPr>
            <a:xfrm>
              <a:off x="1228722" y="3614738"/>
              <a:ext cx="1500187" cy="62865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E3F09B6-FE68-92CE-A9C3-6B4AB20D6F04}"/>
                </a:ext>
              </a:extLst>
            </p:cNvPr>
            <p:cNvSpPr/>
            <p:nvPr/>
          </p:nvSpPr>
          <p:spPr>
            <a:xfrm>
              <a:off x="3331366" y="3614738"/>
              <a:ext cx="1121568" cy="62865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EDA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A6580F0-2FB5-CD51-52C0-946091B57868}"/>
                </a:ext>
              </a:extLst>
            </p:cNvPr>
            <p:cNvSpPr/>
            <p:nvPr/>
          </p:nvSpPr>
          <p:spPr>
            <a:xfrm>
              <a:off x="5055390" y="3614738"/>
              <a:ext cx="1795465" cy="62865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Training and Evaluating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ED515B-C62A-68FA-4E98-B5320D2BCFD1}"/>
                </a:ext>
              </a:extLst>
            </p:cNvPr>
            <p:cNvSpPr txBox="1"/>
            <p:nvPr/>
          </p:nvSpPr>
          <p:spPr>
            <a:xfrm>
              <a:off x="1328734" y="3760886"/>
              <a:ext cx="1400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Preprocessing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B93B86A-ECE1-A490-0AD7-D66F5F469E3D}"/>
                </a:ext>
              </a:extLst>
            </p:cNvPr>
            <p:cNvCxnSpPr/>
            <p:nvPr/>
          </p:nvCxnSpPr>
          <p:spPr>
            <a:xfrm>
              <a:off x="2828921" y="3929063"/>
              <a:ext cx="39290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0C76AF2-DA5E-3983-DD8F-51CCAF4A81E0}"/>
                </a:ext>
              </a:extLst>
            </p:cNvPr>
            <p:cNvCxnSpPr/>
            <p:nvPr/>
          </p:nvCxnSpPr>
          <p:spPr>
            <a:xfrm>
              <a:off x="4571994" y="3929063"/>
              <a:ext cx="39290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sz="2400" dirty="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921660" y="920400"/>
            <a:ext cx="7300680" cy="4387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·   </a:t>
            </a:r>
            <a:endParaRPr lang="en-US" sz="2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-US" sz="3100" dirty="0">
                <a:solidFill>
                  <a:srgbClr val="000000"/>
                </a:solidFill>
                <a:latin typeface="-apple-system"/>
                <a:ea typeface="Roboto"/>
                <a:cs typeface="Roboto"/>
                <a:sym typeface="Roboto"/>
              </a:rPr>
              <a:t>Find and fill missing value (discount)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-US" sz="3100" dirty="0">
                <a:solidFill>
                  <a:srgbClr val="000000"/>
                </a:solidFill>
                <a:latin typeface="-apple-system"/>
                <a:ea typeface="Roboto"/>
                <a:cs typeface="Roboto"/>
                <a:sym typeface="Roboto"/>
              </a:rPr>
              <a:t>Feature selection: Remove features not useful (</a:t>
            </a:r>
            <a:r>
              <a:rPr lang="en-US" sz="3100" dirty="0" err="1">
                <a:solidFill>
                  <a:srgbClr val="000000"/>
                </a:solidFill>
                <a:latin typeface="-apple-system"/>
                <a:ea typeface="Roboto"/>
                <a:cs typeface="Roboto"/>
                <a:sym typeface="Roboto"/>
              </a:rPr>
              <a:t>shopid</a:t>
            </a:r>
            <a:r>
              <a:rPr lang="en-US" sz="3100" dirty="0">
                <a:solidFill>
                  <a:srgbClr val="000000"/>
                </a:solidFill>
                <a:latin typeface="-apple-system"/>
                <a:ea typeface="Roboto"/>
                <a:cs typeface="Roboto"/>
                <a:sym typeface="Roboto"/>
              </a:rPr>
              <a:t>, </a:t>
            </a:r>
            <a:r>
              <a:rPr lang="en-US" sz="3100" dirty="0" err="1">
                <a:solidFill>
                  <a:srgbClr val="000000"/>
                </a:solidFill>
                <a:latin typeface="-apple-system"/>
                <a:ea typeface="Roboto"/>
                <a:cs typeface="Roboto"/>
                <a:sym typeface="Roboto"/>
              </a:rPr>
              <a:t>shop_location</a:t>
            </a:r>
            <a:r>
              <a:rPr lang="en-US" sz="3100" dirty="0">
                <a:solidFill>
                  <a:srgbClr val="000000"/>
                </a:solidFill>
                <a:latin typeface="-apple-system"/>
                <a:ea typeface="Roboto"/>
                <a:cs typeface="Roboto"/>
                <a:sym typeface="Roboto"/>
              </a:rPr>
              <a:t>, status, name)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-US" sz="3100" dirty="0">
                <a:solidFill>
                  <a:srgbClr val="000000"/>
                </a:solidFill>
                <a:latin typeface="-apple-system"/>
                <a:ea typeface="Roboto"/>
                <a:cs typeface="Roboto"/>
                <a:sym typeface="Roboto"/>
              </a:rPr>
              <a:t>Feature engineering: Create new feature from exist features (revenue)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-US" sz="3100" dirty="0">
                <a:solidFill>
                  <a:srgbClr val="000000"/>
                </a:solidFill>
                <a:latin typeface="-apple-system"/>
                <a:ea typeface="Roboto"/>
                <a:cs typeface="Roboto"/>
                <a:sym typeface="Roboto"/>
              </a:rPr>
              <a:t>Convert to datetime format for time feature (Date)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00000"/>
                </a:solidFill>
                <a:latin typeface="-apple-system"/>
                <a:ea typeface="Roboto"/>
                <a:cs typeface="Roboto"/>
                <a:sym typeface="Roboto"/>
              </a:rPr>
              <a:t>   Goal: Clean Data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	        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7CC9A-6AE0-AE01-6125-AA94C2089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64356"/>
              </p:ext>
            </p:extLst>
          </p:nvPr>
        </p:nvGraphicFramePr>
        <p:xfrm>
          <a:off x="285750" y="1304925"/>
          <a:ext cx="8572500" cy="3302000"/>
        </p:xfrm>
        <a:graphic>
          <a:graphicData uri="http://schemas.openxmlformats.org/drawingml/2006/table">
            <a:tbl>
              <a:tblPr/>
              <a:tblGrid>
                <a:gridCol w="601980">
                  <a:extLst>
                    <a:ext uri="{9D8B030D-6E8A-4147-A177-3AD203B41FA5}">
                      <a16:colId xmlns:a16="http://schemas.microsoft.com/office/drawing/2014/main" val="3891539195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173353359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4013911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441448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981466501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97130643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09000045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31675120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617492617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84057109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algn="ctr" fontAlgn="ctr"/>
                      <a:endParaRPr lang="en-US" sz="1000" b="1" dirty="0">
                        <a:solidFill>
                          <a:srgbClr val="080808"/>
                        </a:solidFill>
                        <a:effectLst/>
                        <a:latin typeface="-apple-system"/>
                      </a:endParaRP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itemid</a:t>
                      </a:r>
                      <a:endParaRPr lang="en-US" sz="1000" b="1" dirty="0">
                        <a:solidFill>
                          <a:srgbClr val="080808"/>
                        </a:solidFill>
                        <a:effectLst/>
                        <a:latin typeface="-apple-system"/>
                      </a:endParaRP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liked_count</a:t>
                      </a:r>
                      <a:endParaRPr lang="en-US" sz="1000" b="1" dirty="0">
                        <a:solidFill>
                          <a:srgbClr val="080808"/>
                        </a:solidFill>
                        <a:effectLst/>
                        <a:latin typeface="-apple-system"/>
                      </a:endParaRP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cmt_count</a:t>
                      </a:r>
                      <a:endParaRPr lang="en-US" sz="1000" b="1" dirty="0">
                        <a:solidFill>
                          <a:srgbClr val="080808"/>
                        </a:solidFill>
                        <a:effectLst/>
                        <a:latin typeface="-apple-system"/>
                      </a:endParaRP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shop_rating</a:t>
                      </a:r>
                      <a:endParaRPr lang="en-US" sz="1000" b="1" dirty="0">
                        <a:solidFill>
                          <a:srgbClr val="080808"/>
                        </a:solidFill>
                        <a:effectLst/>
                        <a:latin typeface="-apple-system"/>
                      </a:endParaRP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historical_sold</a:t>
                      </a:r>
                      <a:endParaRPr lang="en-US" sz="1000" b="1" dirty="0">
                        <a:solidFill>
                          <a:srgbClr val="080808"/>
                        </a:solidFill>
                        <a:effectLst/>
                        <a:latin typeface="-apple-system"/>
                      </a:endParaRP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price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rating_count</a:t>
                      </a:r>
                      <a:endParaRPr lang="en-US" sz="1000" b="1" dirty="0">
                        <a:solidFill>
                          <a:srgbClr val="080808"/>
                        </a:solidFill>
                        <a:effectLst/>
                        <a:latin typeface="-apple-system"/>
                      </a:endParaRP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rcount_with_context</a:t>
                      </a:r>
                      <a:endParaRPr lang="en-US" sz="1000" b="1" dirty="0">
                        <a:solidFill>
                          <a:srgbClr val="080808"/>
                        </a:solidFill>
                        <a:effectLst/>
                        <a:latin typeface="-apple-system"/>
                      </a:endParaRP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Date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19555"/>
                  </a:ext>
                </a:extLst>
              </a:tr>
              <a:tr h="223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count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3.867000e+03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3867.000000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3867.000000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3867.000000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3867.000000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3.867000e+03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3867.000000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3867.000000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3867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60308"/>
                  </a:ext>
                </a:extLst>
              </a:tr>
              <a:tr h="499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mean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1.466942e+10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12234.599948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2032.896302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4.931021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7035.889061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2.451592e+10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2032.798293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1210.578485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2024-03-20 16:10:47.944142592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987405"/>
                  </a:ext>
                </a:extLst>
              </a:tr>
              <a:tr h="407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min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1.985670e+09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0.000000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0.000000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4.930905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0.000000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9.000000e+08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0.000000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0.000000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2024-03-10 00:00:00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228430"/>
                  </a:ext>
                </a:extLst>
              </a:tr>
              <a:tr h="407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25%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5.481377e+09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130.000000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55.000000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4.930969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225.000000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1.125000e+10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55.000000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25.000000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2024-03-15 00:00:00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351926"/>
                  </a:ext>
                </a:extLst>
              </a:tr>
              <a:tr h="407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50%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1.823627e+10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16565.000000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198.000000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4.931027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673.000000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2.050000e+10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198.000000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107.000000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2024-03-21 00:00:00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012956"/>
                  </a:ext>
                </a:extLst>
              </a:tr>
              <a:tr h="407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75%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2.215632e+10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18615.500000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909.500000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4.931054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3643.500000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3.490000e+10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909.500000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494.000000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2024-03-26 00:00:00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500941"/>
                  </a:ext>
                </a:extLst>
              </a:tr>
              <a:tr h="407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max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2.591996e+10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71117.000000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106400.000000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4.931238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322223.000000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1.199000e+11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106413.000000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64046.000000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2024-03-31 00:00:00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197218"/>
                  </a:ext>
                </a:extLst>
              </a:tr>
              <a:tr h="223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std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8.170483e+09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10035.877379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8781.247212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0.000066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27425.013404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1.760156e+10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8782.279788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5334.233921</a:t>
                      </a: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 err="1">
                          <a:solidFill>
                            <a:srgbClr val="080808"/>
                          </a:solidFill>
                          <a:effectLst/>
                          <a:latin typeface="-apple-system"/>
                        </a:rPr>
                        <a:t>NaN</a:t>
                      </a:r>
                      <a:endParaRPr lang="en-US" sz="1000" dirty="0">
                        <a:solidFill>
                          <a:srgbClr val="080808"/>
                        </a:solidFill>
                        <a:effectLst/>
                        <a:latin typeface="-apple-system"/>
                      </a:endParaRPr>
                    </a:p>
                  </a:txBody>
                  <a:tcPr marL="39466" marR="39466" marT="19733" marB="19733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490953"/>
                  </a:ext>
                </a:extLst>
              </a:tr>
            </a:tbl>
          </a:graphicData>
        </a:graphic>
      </p:graphicFrame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E46B7CAB-DD3B-F112-D9CA-B33C249D74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095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EDA (Exploratory Data Analysis)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00188-1133-FF56-43B4-E14D4CD5EF0B}"/>
              </a:ext>
            </a:extLst>
          </p:cNvPr>
          <p:cNvSpPr txBox="1"/>
          <p:nvPr/>
        </p:nvSpPr>
        <p:spPr>
          <a:xfrm>
            <a:off x="2647145" y="780514"/>
            <a:ext cx="360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highlight>
                  <a:srgbClr val="FFFFFF"/>
                </a:highlight>
                <a:latin typeface="-apple-system"/>
              </a:rPr>
              <a:t>Overview of t</a:t>
            </a:r>
            <a:r>
              <a:rPr lang="en-US" sz="1800" b="1" i="0" dirty="0">
                <a:effectLst/>
                <a:highlight>
                  <a:srgbClr val="FFFFFF"/>
                </a:highlight>
                <a:latin typeface="-apple-system"/>
              </a:rPr>
              <a:t>he distribution of data</a:t>
            </a:r>
          </a:p>
          <a:p>
            <a:endParaRPr lang="en-US" sz="1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2109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EDA (Exploratory Data Analysis)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68FE3-FF6C-9008-6B7D-D2FB9FB40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9" y="600773"/>
            <a:ext cx="7892441" cy="4428427"/>
          </a:xfrm>
          <a:prstGeom prst="rect">
            <a:avLst/>
          </a:prstGeom>
        </p:spPr>
      </p:pic>
      <p:sp>
        <p:nvSpPr>
          <p:cNvPr id="9" name="Google Shape;80;p15">
            <a:extLst>
              <a:ext uri="{FF2B5EF4-FFF2-40B4-BE49-F238E27FC236}">
                <a16:creationId xmlns:a16="http://schemas.microsoft.com/office/drawing/2014/main" id="{28031C33-172C-CDA7-CB9E-47C32079EC32}"/>
              </a:ext>
            </a:extLst>
          </p:cNvPr>
          <p:cNvSpPr txBox="1">
            <a:spLocks/>
          </p:cNvSpPr>
          <p:nvPr/>
        </p:nvSpPr>
        <p:spPr>
          <a:xfrm>
            <a:off x="311700" y="-6973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 algn="ctr"/>
            <a:r>
              <a:rPr lang="en-US" sz="24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EDA (Exploratory Data Analysis)</a:t>
            </a:r>
            <a:endParaRPr lang="en-US" sz="2400" dirty="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9550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EDA (Exploratory Data Analysis)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4B88CB-B3DC-44A8-FFDB-0AFF5ECB3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91" y="1611460"/>
            <a:ext cx="3286584" cy="2324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AD8630-2EB8-4385-6ED5-1918E379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831" y="1611460"/>
            <a:ext cx="3248478" cy="2267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63DE55-BC0F-16F3-A052-BF4BAA1FE760}"/>
              </a:ext>
            </a:extLst>
          </p:cNvPr>
          <p:cNvSpPr txBox="1"/>
          <p:nvPr/>
        </p:nvSpPr>
        <p:spPr>
          <a:xfrm>
            <a:off x="1723942" y="1288294"/>
            <a:ext cx="235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effectLst/>
                <a:highlight>
                  <a:srgbClr val="FFFFFF"/>
                </a:highlight>
                <a:latin typeface="-apple-system"/>
              </a:rPr>
              <a:t>Top 5 Most Sold Items</a:t>
            </a:r>
          </a:p>
          <a:p>
            <a:endParaRPr lang="en-US" sz="1800" dirty="0"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C73D5-13E5-EFE7-AA5E-C5B22D022061}"/>
              </a:ext>
            </a:extLst>
          </p:cNvPr>
          <p:cNvSpPr txBox="1"/>
          <p:nvPr/>
        </p:nvSpPr>
        <p:spPr>
          <a:xfrm>
            <a:off x="5217876" y="1288294"/>
            <a:ext cx="242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effectLst/>
                <a:highlight>
                  <a:srgbClr val="FFFFFF"/>
                </a:highlight>
                <a:latin typeface="-apple-system"/>
              </a:rPr>
              <a:t>Top 5 Least Sold Items</a:t>
            </a:r>
          </a:p>
          <a:p>
            <a:endParaRPr lang="en-US" sz="1800" dirty="0">
              <a:latin typeface="-apple-system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23D1CB-30E1-6ED2-6F9C-C0F7EB5EFE48}"/>
              </a:ext>
            </a:extLst>
          </p:cNvPr>
          <p:cNvCxnSpPr/>
          <p:nvPr/>
        </p:nvCxnSpPr>
        <p:spPr>
          <a:xfrm>
            <a:off x="982980" y="1680039"/>
            <a:ext cx="718566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96813F-571D-CC47-8F97-BA3CF3C30460}"/>
              </a:ext>
            </a:extLst>
          </p:cNvPr>
          <p:cNvCxnSpPr>
            <a:cxnSpLocks/>
          </p:cNvCxnSpPr>
          <p:nvPr/>
        </p:nvCxnSpPr>
        <p:spPr>
          <a:xfrm flipV="1">
            <a:off x="4572000" y="1288294"/>
            <a:ext cx="0" cy="26475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6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8079705-1013-3FDE-C2E2-08162FD72BD7}"/>
              </a:ext>
            </a:extLst>
          </p:cNvPr>
          <p:cNvGrpSpPr/>
          <p:nvPr/>
        </p:nvGrpSpPr>
        <p:grpSpPr>
          <a:xfrm>
            <a:off x="272989" y="1206101"/>
            <a:ext cx="8598022" cy="2949145"/>
            <a:chOff x="200890" y="443862"/>
            <a:chExt cx="8598022" cy="29491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1F99B8-7167-D3E2-DC53-BD87BB91F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1698" y="478630"/>
              <a:ext cx="2787214" cy="174498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52473B-59F1-8D94-C9A1-9017494A05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333" t="21111" r="13681" b="8333"/>
            <a:stretch/>
          </p:blipFill>
          <p:spPr>
            <a:xfrm>
              <a:off x="200890" y="443862"/>
              <a:ext cx="2699818" cy="181451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B1FD89A-42D2-A99D-329E-99AFAD380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2550" y="526016"/>
              <a:ext cx="2887306" cy="165020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77E5E8-F621-D903-8E34-2C6BF0F4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900708" y="478630"/>
              <a:ext cx="0" cy="2914377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F5EFA9-623C-9F79-4D4D-67F6AD22FDB3}"/>
                </a:ext>
              </a:extLst>
            </p:cNvPr>
            <p:cNvCxnSpPr>
              <a:cxnSpLocks/>
            </p:cNvCxnSpPr>
            <p:nvPr/>
          </p:nvCxnSpPr>
          <p:spPr>
            <a:xfrm>
              <a:off x="5899856" y="478630"/>
              <a:ext cx="0" cy="2914377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05D2FE-8699-F186-BB51-CFB9ABEA1D6F}"/>
                </a:ext>
              </a:extLst>
            </p:cNvPr>
            <p:cNvSpPr txBox="1"/>
            <p:nvPr/>
          </p:nvSpPr>
          <p:spPr>
            <a:xfrm>
              <a:off x="661402" y="2304098"/>
              <a:ext cx="17787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Random Forest Regression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DC2D08-ACB1-6A47-E63E-0BE7CA96BFC4}"/>
                </a:ext>
              </a:extLst>
            </p:cNvPr>
            <p:cNvSpPr txBox="1"/>
            <p:nvPr/>
          </p:nvSpPr>
          <p:spPr>
            <a:xfrm>
              <a:off x="3510885" y="2304098"/>
              <a:ext cx="17787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Support Vector Regression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4FEE81-D172-3BB2-7744-D8178A4B8A82}"/>
                </a:ext>
              </a:extLst>
            </p:cNvPr>
            <p:cNvSpPr txBox="1"/>
            <p:nvPr/>
          </p:nvSpPr>
          <p:spPr>
            <a:xfrm>
              <a:off x="7008369" y="2304098"/>
              <a:ext cx="17787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Linear Regression</a:t>
              </a:r>
            </a:p>
          </p:txBody>
        </p:sp>
      </p:grpSp>
      <p:sp>
        <p:nvSpPr>
          <p:cNvPr id="15" name="Google Shape;80;p15">
            <a:extLst>
              <a:ext uri="{FF2B5EF4-FFF2-40B4-BE49-F238E27FC236}">
                <a16:creationId xmlns:a16="http://schemas.microsoft.com/office/drawing/2014/main" id="{BFB3F284-564E-42DA-524F-FE380011F9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PROPOSE MODEL AND EVALUATE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CA7799-C738-E723-823C-8D330AC6F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148" y="3608639"/>
            <a:ext cx="2833659" cy="5879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E62E124-C3D0-09DB-38CD-5227D8E9A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5820" y="3522520"/>
            <a:ext cx="2936134" cy="6327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02C1A9-5024-A8E2-D719-ECC105BBE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3797" y="3522520"/>
            <a:ext cx="2936133" cy="54754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82547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0;p15">
            <a:extLst>
              <a:ext uri="{FF2B5EF4-FFF2-40B4-BE49-F238E27FC236}">
                <a16:creationId xmlns:a16="http://schemas.microsoft.com/office/drawing/2014/main" id="{BFB3F284-564E-42DA-524F-FE380011F9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5700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200" dirty="0">
                <a:solidFill>
                  <a:srgbClr val="1F1F1F"/>
                </a:solidFill>
                <a:latin typeface="-apple-system"/>
                <a:ea typeface="Roboto"/>
                <a:cs typeface="Roboto"/>
                <a:sym typeface="Roboto"/>
              </a:rPr>
              <a:t>CHECK OVERFITING</a:t>
            </a:r>
            <a:br>
              <a:rPr lang="en-US" sz="2200" b="1" i="0" dirty="0">
                <a:effectLst/>
                <a:highlight>
                  <a:srgbClr val="FFFFFF"/>
                </a:highlight>
                <a:latin typeface="-apple-system"/>
              </a:rPr>
            </a:br>
            <a:endParaRPr lang="en-US" sz="2200" dirty="0">
              <a:solidFill>
                <a:srgbClr val="1F1F1F"/>
              </a:solidFill>
              <a:latin typeface="-apple-system"/>
              <a:ea typeface="Roboto"/>
              <a:cs typeface="Roboto"/>
              <a:sym typeface="Roboto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A10C359-59EF-9389-01FD-6D3E6650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161" y="1586215"/>
            <a:ext cx="6888480" cy="61389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600B12-C1DF-883A-006F-EB8FAA5BE8B8}"/>
              </a:ext>
            </a:extLst>
          </p:cNvPr>
          <p:cNvSpPr txBox="1"/>
          <p:nvPr/>
        </p:nvSpPr>
        <p:spPr>
          <a:xfrm>
            <a:off x="2445461" y="2461668"/>
            <a:ext cx="4373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F1F1F"/>
                </a:solidFill>
                <a:latin typeface="-apple-system"/>
                <a:ea typeface="Roboto"/>
                <a:cs typeface="Roboto"/>
                <a:sym typeface="PT Sans Narrow"/>
              </a:rPr>
              <a:t>=&gt; </a:t>
            </a:r>
            <a:r>
              <a:rPr lang="en-US" sz="2200" b="1" dirty="0">
                <a:solidFill>
                  <a:srgbClr val="1F1F1F"/>
                </a:solidFill>
                <a:latin typeface="-apple-system"/>
                <a:ea typeface="Roboto"/>
                <a:cs typeface="Roboto"/>
                <a:sym typeface="Roboto"/>
              </a:rPr>
              <a:t>REGULARIZATION TECHNIQUE</a:t>
            </a:r>
            <a:endParaRPr lang="en-US" sz="2200" b="1" dirty="0">
              <a:solidFill>
                <a:srgbClr val="1F1F1F"/>
              </a:solidFill>
              <a:latin typeface="-apple-system"/>
              <a:ea typeface="Roboto"/>
              <a:cs typeface="Roboto"/>
              <a:sym typeface="PT Sans Narrow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A7B70A-2892-4878-7D2F-51F1C6D6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29130"/>
              </p:ext>
            </p:extLst>
          </p:nvPr>
        </p:nvGraphicFramePr>
        <p:xfrm>
          <a:off x="1219479" y="3099957"/>
          <a:ext cx="67050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21">
                  <a:extLst>
                    <a:ext uri="{9D8B030D-6E8A-4147-A177-3AD203B41FA5}">
                      <a16:colId xmlns:a16="http://schemas.microsoft.com/office/drawing/2014/main" val="2711186487"/>
                    </a:ext>
                  </a:extLst>
                </a:gridCol>
                <a:gridCol w="3352521">
                  <a:extLst>
                    <a:ext uri="{9D8B030D-6E8A-4147-A177-3AD203B41FA5}">
                      <a16:colId xmlns:a16="http://schemas.microsoft.com/office/drawing/2014/main" val="1394233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080808"/>
                          </a:solidFill>
                          <a:effectLst/>
                          <a:latin typeface="-apple-system"/>
                          <a:ea typeface="+mn-ea"/>
                          <a:cs typeface="+mn-cs"/>
                          <a:sym typeface="Arial"/>
                        </a:rPr>
                        <a:t>Ridge Regression (L2 regularization)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080808"/>
                          </a:solidFill>
                          <a:effectLst/>
                          <a:latin typeface="-apple-system"/>
                          <a:ea typeface="+mn-ea"/>
                          <a:cs typeface="+mn-cs"/>
                          <a:sym typeface="Arial"/>
                        </a:rPr>
                        <a:t>Lasso Regression (L1 regularization)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57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0808"/>
                          </a:solidFill>
                          <a:latin typeface="-apple-system"/>
                        </a:rPr>
                        <a:t>RMSE = 0.033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80808"/>
                          </a:solidFill>
                          <a:latin typeface="-apple-system"/>
                        </a:rPr>
                        <a:t>RMSE = 0.030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645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85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0;p15">
            <a:extLst>
              <a:ext uri="{FF2B5EF4-FFF2-40B4-BE49-F238E27FC236}">
                <a16:creationId xmlns:a16="http://schemas.microsoft.com/office/drawing/2014/main" id="{BFB3F284-564E-42DA-524F-FE380011F9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>
                <a:solidFill>
                  <a:srgbClr val="1F1F1F"/>
                </a:solidFill>
                <a:latin typeface="-apple-system"/>
                <a:ea typeface="Roboto"/>
                <a:cs typeface="Roboto"/>
                <a:sym typeface="Roboto"/>
              </a:rPr>
              <a:t>CONCLUSION</a:t>
            </a:r>
            <a:br>
              <a:rPr lang="en-US" sz="2400" b="1" i="0" dirty="0">
                <a:effectLst/>
                <a:highlight>
                  <a:srgbClr val="FFFFFF"/>
                </a:highlight>
                <a:latin typeface="-apple-system"/>
              </a:rPr>
            </a:br>
            <a:endParaRPr lang="en-US" sz="2400" dirty="0">
              <a:solidFill>
                <a:srgbClr val="1F1F1F"/>
              </a:solidFill>
              <a:latin typeface="-apple-system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8C23E-FB3E-6B3E-90F9-C1D0858A722C}"/>
              </a:ext>
            </a:extLst>
          </p:cNvPr>
          <p:cNvSpPr txBox="1"/>
          <p:nvPr/>
        </p:nvSpPr>
        <p:spPr>
          <a:xfrm>
            <a:off x="838200" y="1279088"/>
            <a:ext cx="7665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Small data should use machine learning models for forecasting is reasonable.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Perform preprocessing to clean data and EDA to visualize data effectively.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Among three recommended methods (Random forest Regression, SVR and Linear Regression), Linear Regression has the best forecast results.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Implement overfitting prevention techniques with regularization technique (Ridge and Lasso Regression).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Besides, some technique such as feature selection, feature important or add data from review data (26/03/2019-16/04/2024</a:t>
            </a:r>
            <a:r>
              <a:rPr lang="en-US" sz="1800">
                <a:latin typeface="-apple-system"/>
              </a:rPr>
              <a:t>) also can </a:t>
            </a:r>
            <a:r>
              <a:rPr lang="en-US" sz="1800" dirty="0">
                <a:latin typeface="-apple-system"/>
              </a:rPr>
              <a:t>improve model learning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187313156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453</Words>
  <Application>Microsoft Office PowerPoint</Application>
  <PresentationFormat>On-screen Show (16:9)</PresentationFormat>
  <Paragraphs>131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Open Sans</vt:lpstr>
      <vt:lpstr>-apple-system</vt:lpstr>
      <vt:lpstr>PT Sans Narrow</vt:lpstr>
      <vt:lpstr>Roboto</vt:lpstr>
      <vt:lpstr>Arial</vt:lpstr>
      <vt:lpstr>Tropic</vt:lpstr>
      <vt:lpstr>DATA GENIUS: Machine Learning Engineer Test</vt:lpstr>
      <vt:lpstr>Developing Product Sales Prediction Model</vt:lpstr>
      <vt:lpstr>PREPROCESSING</vt:lpstr>
      <vt:lpstr>EDA (Exploratory Data Analysis)</vt:lpstr>
      <vt:lpstr>EDA (Exploratory Data Analysis)</vt:lpstr>
      <vt:lpstr>EDA (Exploratory Data Analysis)</vt:lpstr>
      <vt:lpstr>PROPOSE MODEL AND EVALUATE</vt:lpstr>
      <vt:lpstr>CHECK OVERFITING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EKLIPSE: AI Engineer Test</dc:title>
  <dc:creator>Tram *</dc:creator>
  <cp:lastModifiedBy>Tram *</cp:lastModifiedBy>
  <cp:revision>6</cp:revision>
  <dcterms:modified xsi:type="dcterms:W3CDTF">2024-04-29T09:51:45Z</dcterms:modified>
</cp:coreProperties>
</file>