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sldIdLst>
    <p:sldId id="279" r:id="rId3"/>
    <p:sldId id="280" r:id="rId4"/>
    <p:sldId id="284" r:id="rId5"/>
    <p:sldId id="277" r:id="rId6"/>
    <p:sldId id="285" r:id="rId7"/>
    <p:sldId id="258" r:id="rId8"/>
    <p:sldId id="286" r:id="rId9"/>
    <p:sldId id="259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287" r:id="rId18"/>
    <p:sldId id="302" r:id="rId19"/>
    <p:sldId id="274" r:id="rId20"/>
    <p:sldId id="288" r:id="rId21"/>
    <p:sldId id="303" r:id="rId22"/>
    <p:sldId id="304" r:id="rId23"/>
    <p:sldId id="305" r:id="rId24"/>
    <p:sldId id="306" r:id="rId25"/>
    <p:sldId id="307" r:id="rId26"/>
    <p:sldId id="281" r:id="rId27"/>
    <p:sldId id="29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E894F4-A58D-E1EA-B7C1-562B4F8A8A4E}" v="16" dt="2022-12-07T02:23:05.375"/>
    <p1510:client id="{1C2D36C2-6F0A-300F-F0FC-BEAE516F68B5}" v="263" dt="2022-12-07T03:38:39.944"/>
    <p1510:client id="{20080134-F3F7-ED13-369B-F130268FA6CF}" v="273" dt="2022-12-07T09:54:51.135"/>
    <p1510:client id="{32F87586-3779-4AD0-0305-CA92019952FE}" v="114" dt="2022-12-07T01:37:25.602"/>
    <p1510:client id="{68AF78AD-65B3-BCA8-4F3D-FD6DFE0DFD4E}" v="1" dt="2022-12-07T08:08:38.632"/>
    <p1510:client id="{9E04EC5B-B3B5-5AB0-7BB0-6DD8386960CA}" v="229" dt="2022-12-06T16:19:20.770"/>
    <p1510:client id="{A20733F4-9793-D6BA-E78D-A9A76480C02B}" v="1" dt="2022-12-07T09:08:19.861"/>
    <p1510:client id="{A4A20CAD-EB5F-A702-21DD-9E3E34405217}" v="518" dt="2022-12-06T21:38:07.426"/>
    <p1510:client id="{A8E0A15F-BCE0-CBEF-1747-E8F4BFD0724F}" v="1835" dt="2022-12-05T09:44:58.221"/>
    <p1510:client id="{B8D4D38A-70AF-F333-524F-171F27A96BFF}" v="852" dt="2022-12-07T08:12:29.841"/>
    <p1510:client id="{CE326CA9-1B9A-FF7B-DB45-EA217A236EC2}" v="435" dt="2022-12-07T11:57:12.933"/>
    <p1510:client id="{D1A0CD23-8D69-9E40-D938-1115C3C99BA6}" v="645" dt="2022-12-07T11:16:05.912"/>
    <p1510:client id="{DBD92B42-A518-8989-1922-52B051197EB7}" v="66" dt="2022-12-04T12:48:44.217"/>
    <p1510:client id="{E98F018E-4979-FDA3-A157-AF233B59374B}" v="663" dt="2022-12-07T04:40:54.2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2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C3C7-F4F5-5D47-1B59-B5D0D8EAB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05E8C-0C8E-6AA5-E332-2CFF18E86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406F9-F9A4-2DE5-9DAC-082FD5E66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BF07-5AD6-4360-B4F6-9067ECD5166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08AA5-5510-5DEA-0755-4DC3DCDA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1461A-F176-ED9E-F331-DD292357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395-5DC9-46C2-846E-23974084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2496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8863-6328-007C-79F4-7DCC9F25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8092A-078D-4219-3040-049B00EBE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4B4EB-F854-E485-5BFD-E7C0508A9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BF07-5AD6-4360-B4F6-9067ECD5166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37D41-F7A9-80C1-0B91-6AD03992B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D6551-33FC-D09D-F5BA-CD1625F8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395-5DC9-46C2-846E-23974084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9788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72F4C3-0F10-795D-94ED-8F6622E57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4EB9E-5B80-D27A-C39A-F9DE23B0B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AB3E4-4DEB-6014-B700-A7A5CDACB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BF07-5AD6-4360-B4F6-9067ECD5166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27E3A-8004-04C8-E9FF-D7A32CA9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2A7FC-8E25-8D6A-D729-B1D995DD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395-5DC9-46C2-846E-23974084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4282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Swin Transformer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Swin Transformer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Swin Transformer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Swin Transformer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Swin Transformer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Swin Transformer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Swin Transformer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Swin Transformer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6146-A853-F28C-C3CD-9F8E600E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564B0-B60A-34B4-9416-198125953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866FB-2102-C574-B061-7DCF67FB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BF07-5AD6-4360-B4F6-9067ECD5166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BFCF2-17C6-DA1C-22BB-3AC1299E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F10ED-C630-C136-4131-E6EA51D2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395-5DC9-46C2-846E-23974084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90285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Swin Transformer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Swin Transformer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Swin Transformer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415B-B397-474C-DB82-DDB71E283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9666F-F010-4C01-5BBB-30CC0806E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BB5F9-A3BB-D58B-57E7-DF18A9BC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BF07-5AD6-4360-B4F6-9067ECD5166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A85B9-F339-F64E-DBAE-BA5375F2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4B210-46E5-D2BE-5A19-9A43CAEE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395-5DC9-46C2-846E-23974084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3696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9C60-681E-0D51-38B3-ACFDAAA5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F89E9-2F99-D93C-1013-B44F7D76A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97009-A1A4-8B22-13A7-792B97A46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CFDD8-4C83-E418-27D4-86CDDC6E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BF07-5AD6-4360-B4F6-9067ECD5166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0009B-BB7D-CF83-FE87-4BB81D613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C2DE8-E892-FCDD-C279-85526B50F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395-5DC9-46C2-846E-23974084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7106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BE895-4FC0-6320-3194-08C9A8E3C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C79E7-BF3B-B480-C57E-EBD85D101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8467A-0165-7F24-0F40-99D473D4E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10D6D4-700B-30FF-1FAD-C4292C901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196A2-CB75-9E63-034D-985C3998B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CFC8DB-9A2E-B1B4-D210-A103C4A9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BF07-5AD6-4360-B4F6-9067ECD5166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ABC97-F4B3-2DE4-0948-D4EE8066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A7EEEA-3734-5D2A-131F-1594CBF5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395-5DC9-46C2-846E-23974084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8607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0DC5-8D9F-4C50-3D39-C77DB76E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FA99D-FF7C-E0F0-C0D4-545F9F38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BF07-5AD6-4360-B4F6-9067ECD5166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38A71-6250-7B71-62FC-CCDE9495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FA5C2-6A26-5C33-E53B-125C7E8E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395-5DC9-46C2-846E-23974084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0593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E36F2-7EB4-F7C0-C3E9-C0AC7865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BF07-5AD6-4360-B4F6-9067ECD5166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48B958-B84B-1030-E62D-9FFEF395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4EE5F-B9E2-9631-8BE6-198AD8DC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395-5DC9-46C2-846E-23974084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8305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7543F-2D28-A8C3-A201-BB2580C92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517DE-4A7F-40E9-E70A-5F90CAF90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00EB5-B908-EBA4-100A-2306F29E1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5DD92-7CA8-EB68-B191-6350F0C4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BF07-5AD6-4360-B4F6-9067ECD5166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8A535-A834-F489-75F5-0A94D749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BB675-E4F1-E981-E763-18CBC2D1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395-5DC9-46C2-846E-23974084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282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E14A-B16A-D974-5206-865D3575C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932B83-3238-8655-C88A-77A9F1E5D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88669-0DCB-491D-0315-8AD68E6A9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B2E3E-FB9E-97A2-B865-CBED065CA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BF07-5AD6-4360-B4F6-9067ECD5166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61BA0-A9E4-C60D-12BE-120F6F66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3DBFE-5F22-089E-1F20-594FDAD5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395-5DC9-46C2-846E-23974084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8454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90F9B3-6109-282F-8143-735FE35A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71FE5-4C80-C5A2-B162-D18235E46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DBB3A-8CD5-CD9C-AF86-8A6044B2D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FBF07-5AD6-4360-B4F6-9067ECD5166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11994-696E-DD6C-65A3-ED9B11B86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0EC70-F29D-0D7C-805C-34E356910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52395-5DC9-46C2-846E-23974084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8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Swin Transformer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6AhH3B77Eh4ICvRFQs5z4r_tHz4gRK_b?usp=sharing" TargetMode="External"/><Relationship Id="rId2" Type="http://schemas.openxmlformats.org/officeDocument/2006/relationships/hyperlink" Target="https://colab.research.google.com/drive/1Ngm2yC4UcPiGoZZNYtuXyuNZwbYAqCb0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drive/folders/1Mksd-Trwv8EoH8vqWs9eker9Rvz6K6qU?usp=sharing" TargetMode="External"/><Relationship Id="rId4" Type="http://schemas.openxmlformats.org/officeDocument/2006/relationships/hyperlink" Target="https://drive.google.com/drive/folders/1Mksd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09532"/>
            <a:ext cx="12191998" cy="127181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TEXT-TO-SPEECH SYNTHESIS</a:t>
            </a:r>
            <a:br>
              <a:rPr lang="en-US" sz="4400" dirty="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</a:br>
            <a:r>
              <a:rPr lang="en-US" sz="2800" b="1" dirty="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HiFi-GAN: Generative Adversarial Networks for</a:t>
            </a:r>
            <a:br>
              <a:rPr lang="en-US" sz="2800" b="1" dirty="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</a:br>
            <a:r>
              <a:rPr lang="en-US" sz="2800" b="1" dirty="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Efficient and High Fidelity Speech Synthesis</a:t>
            </a:r>
            <a:endParaRPr lang="en-US" sz="8800" b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80006" y="3836101"/>
            <a:ext cx="4001105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 err="1">
                <a:solidFill>
                  <a:srgbClr val="FFFFFF"/>
                </a:solidFill>
                <a:latin typeface="Times New Roman"/>
                <a:ea typeface="Calibri"/>
                <a:cs typeface="Calibri"/>
              </a:rPr>
              <a:t>Học</a:t>
            </a:r>
            <a:r>
              <a:rPr lang="en-US" dirty="0">
                <a:solidFill>
                  <a:srgbClr val="FFFFFF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/>
                <a:ea typeface="Calibri"/>
                <a:cs typeface="Calibri"/>
              </a:rPr>
              <a:t>viên</a:t>
            </a:r>
            <a:r>
              <a:rPr lang="en-US" dirty="0">
                <a:solidFill>
                  <a:srgbClr val="FFFFFF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/>
                <a:ea typeface="Calibri"/>
                <a:cs typeface="Calibri"/>
              </a:rPr>
              <a:t>thực</a:t>
            </a:r>
            <a:r>
              <a:rPr lang="en-US" dirty="0">
                <a:solidFill>
                  <a:srgbClr val="FFFFFF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/>
                <a:ea typeface="Calibri"/>
                <a:cs typeface="Calibri"/>
              </a:rPr>
              <a:t>hiện</a:t>
            </a:r>
            <a:r>
              <a:rPr lang="en-US" dirty="0">
                <a:solidFill>
                  <a:srgbClr val="FFFFFF"/>
                </a:solidFill>
                <a:latin typeface="Times New Roman"/>
                <a:ea typeface="Calibri"/>
                <a:cs typeface="Calibri"/>
              </a:rPr>
              <a:t>:</a:t>
            </a:r>
          </a:p>
          <a:p>
            <a:pPr algn="l"/>
            <a:r>
              <a:rPr lang="en-US" dirty="0" err="1">
                <a:solidFill>
                  <a:srgbClr val="FFFFFF"/>
                </a:solidFill>
                <a:latin typeface="Times New Roman"/>
                <a:ea typeface="Calibri"/>
                <a:cs typeface="Calibri"/>
              </a:rPr>
              <a:t>Nguyễn</a:t>
            </a:r>
            <a:r>
              <a:rPr lang="en-US" dirty="0">
                <a:solidFill>
                  <a:srgbClr val="FFFFFF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/>
                <a:ea typeface="Calibri" panose="020F0502020204030204"/>
                <a:cs typeface="Calibri" panose="020F0502020204030204"/>
              </a:rPr>
              <a:t>Thị</a:t>
            </a:r>
            <a:r>
              <a:rPr lang="en-US" dirty="0">
                <a:solidFill>
                  <a:srgbClr val="FFFFFF"/>
                </a:solidFill>
                <a:latin typeface="Times New Roman"/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/>
                <a:ea typeface="Calibri" panose="020F0502020204030204"/>
                <a:cs typeface="Calibri" panose="020F0502020204030204"/>
              </a:rPr>
              <a:t>Ngọc</a:t>
            </a:r>
            <a:r>
              <a:rPr lang="en-US" dirty="0">
                <a:solidFill>
                  <a:srgbClr val="FFFFFF"/>
                </a:solidFill>
                <a:latin typeface="Times New Roman"/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/>
                <a:ea typeface="Calibri" panose="020F0502020204030204"/>
                <a:cs typeface="Calibri" panose="020F0502020204030204"/>
              </a:rPr>
              <a:t>Trâm</a:t>
            </a:r>
            <a:endParaRPr lang="en-US" dirty="0">
              <a:solidFill>
                <a:srgbClr val="FFFFFF"/>
              </a:solidFill>
              <a:latin typeface="Times New Roman"/>
              <a:ea typeface="Calibri" panose="020F0502020204030204"/>
              <a:cs typeface="Calibri" panose="020F0502020204030204"/>
            </a:endParaRPr>
          </a:p>
          <a:p>
            <a:pPr algn="l"/>
            <a:r>
              <a:rPr lang="en-US" dirty="0">
                <a:solidFill>
                  <a:srgbClr val="FFFFFF"/>
                </a:solidFill>
                <a:latin typeface="Times New Roman"/>
                <a:ea typeface="Calibri" panose="020F0502020204030204"/>
                <a:cs typeface="Calibri" panose="020F0502020204030204"/>
              </a:rPr>
              <a:t>MSHV: 21C11036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DBFC31-297F-0944-2523-DB4A08F97774}"/>
              </a:ext>
            </a:extLst>
          </p:cNvPr>
          <p:cNvSpPr txBox="1"/>
          <p:nvPr/>
        </p:nvSpPr>
        <p:spPr>
          <a:xfrm>
            <a:off x="2161420" y="138204"/>
            <a:ext cx="76453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ĐẠI HỌC KHOA HỌC TỰ NHIÊN TP.HCM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KHOA CÔNG NGHỆ THÔNG TIN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C8D7CBD-329F-3005-7DD0-CE467EA26D02}"/>
              </a:ext>
            </a:extLst>
          </p:cNvPr>
          <p:cNvSpPr txBox="1">
            <a:spLocks/>
          </p:cNvSpPr>
          <p:nvPr/>
        </p:nvSpPr>
        <p:spPr>
          <a:xfrm>
            <a:off x="278823" y="2921680"/>
            <a:ext cx="5285428" cy="127181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>
                <a:solidFill>
                  <a:srgbClr val="FFFFFF"/>
                </a:solidFill>
                <a:latin typeface="Times New Roman"/>
                <a:ea typeface="Calibri" panose="020F0502020204030204"/>
                <a:cs typeface="Calibri" panose="020F0502020204030204"/>
              </a:rPr>
              <a:t>Giảng</a:t>
            </a:r>
            <a:r>
              <a:rPr lang="en-US" dirty="0">
                <a:solidFill>
                  <a:srgbClr val="FFFFFF"/>
                </a:solidFill>
                <a:latin typeface="Times New Roman"/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/>
                <a:ea typeface="Calibri" panose="020F0502020204030204"/>
                <a:cs typeface="Calibri" panose="020F0502020204030204"/>
              </a:rPr>
              <a:t>viên</a:t>
            </a:r>
            <a:r>
              <a:rPr lang="en-US" dirty="0">
                <a:solidFill>
                  <a:srgbClr val="FFFFFF"/>
                </a:solidFill>
                <a:latin typeface="Times New Roman"/>
                <a:ea typeface="Calibri" panose="020F0502020204030204"/>
                <a:cs typeface="Calibri" panose="020F0502020204030204"/>
              </a:rPr>
              <a:t>: PGS.</a:t>
            </a:r>
            <a:r>
              <a:rPr lang="en-US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TS. </a:t>
            </a:r>
            <a:r>
              <a:rPr lang="en-US" dirty="0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Đinh</a:t>
            </a:r>
            <a:r>
              <a:rPr lang="en-US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Điền</a:t>
            </a:r>
            <a:endParaRPr lang="en-US" dirty="0">
              <a:solidFill>
                <a:srgbClr val="FFFFFF"/>
              </a:solidFill>
              <a:latin typeface="Times New Roman"/>
              <a:ea typeface="+mn-lt"/>
              <a:cs typeface="+mn-lt"/>
            </a:endParaRPr>
          </a:p>
          <a:p>
            <a:pPr algn="l"/>
            <a:r>
              <a:rPr lang="en-US" dirty="0">
                <a:solidFill>
                  <a:srgbClr val="FFFFFF"/>
                </a:solidFill>
                <a:latin typeface="Times New Roman"/>
                <a:ea typeface="Calibri" panose="020F0502020204030204"/>
                <a:cs typeface="Calibri" panose="020F0502020204030204"/>
              </a:rPr>
              <a:t>                    TS. </a:t>
            </a:r>
            <a:r>
              <a:rPr lang="en-US" dirty="0" err="1">
                <a:solidFill>
                  <a:srgbClr val="FFFFFF"/>
                </a:solidFill>
                <a:latin typeface="Times New Roman"/>
                <a:ea typeface="Calibri" panose="020F0502020204030204"/>
                <a:cs typeface="Calibri" panose="020F0502020204030204"/>
              </a:rPr>
              <a:t>Châu</a:t>
            </a:r>
            <a:r>
              <a:rPr lang="en-US" dirty="0">
                <a:solidFill>
                  <a:srgbClr val="FFFFFF"/>
                </a:solidFill>
                <a:latin typeface="Times New Roman"/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/>
                <a:ea typeface="Calibri" panose="020F0502020204030204"/>
                <a:cs typeface="Calibri" panose="020F0502020204030204"/>
              </a:rPr>
              <a:t>Thành</a:t>
            </a:r>
            <a:r>
              <a:rPr lang="en-US" dirty="0">
                <a:solidFill>
                  <a:srgbClr val="FFFFFF"/>
                </a:solidFill>
                <a:latin typeface="Times New Roman"/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/>
                <a:ea typeface="Calibri" panose="020F0502020204030204"/>
                <a:cs typeface="Calibri" panose="020F0502020204030204"/>
              </a:rPr>
              <a:t>Đức</a:t>
            </a:r>
            <a:endParaRPr lang="en-US" dirty="0">
              <a:solidFill>
                <a:srgbClr val="FFFFFF"/>
              </a:solidFill>
              <a:latin typeface="Times New Roman"/>
              <a:ea typeface="Calibri" panose="020F0502020204030204"/>
              <a:cs typeface="Calibri" panose="020F0502020204030204"/>
            </a:endParaRPr>
          </a:p>
          <a:p>
            <a:pPr algn="l"/>
            <a:r>
              <a:rPr lang="en-US" dirty="0">
                <a:solidFill>
                  <a:srgbClr val="FFFFFF"/>
                </a:solidFill>
                <a:latin typeface="Times New Roman"/>
                <a:ea typeface="Calibri" panose="020F0502020204030204"/>
                <a:cs typeface="Calibri" panose="020F0502020204030204"/>
              </a:rPr>
              <a:t>	        TS. </a:t>
            </a:r>
            <a:r>
              <a:rPr lang="en-US" dirty="0" err="1">
                <a:solidFill>
                  <a:srgbClr val="FFFFFF"/>
                </a:solidFill>
                <a:latin typeface="Times New Roman"/>
                <a:ea typeface="Calibri" panose="020F0502020204030204"/>
                <a:cs typeface="Calibri" panose="020F0502020204030204"/>
              </a:rPr>
              <a:t>Nguyễn</a:t>
            </a:r>
            <a:r>
              <a:rPr lang="en-US" dirty="0">
                <a:solidFill>
                  <a:srgbClr val="FFFFFF"/>
                </a:solidFill>
                <a:latin typeface="Times New Roman"/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/>
                <a:ea typeface="Calibri" panose="020F0502020204030204"/>
                <a:cs typeface="Calibri" panose="020F0502020204030204"/>
              </a:rPr>
              <a:t>Đức</a:t>
            </a:r>
            <a:r>
              <a:rPr lang="en-US" dirty="0">
                <a:solidFill>
                  <a:srgbClr val="FFFFFF"/>
                </a:solidFill>
                <a:latin typeface="Times New Roman"/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/>
                <a:ea typeface="Calibri" panose="020F0502020204030204"/>
                <a:cs typeface="Calibri" panose="020F0502020204030204"/>
              </a:rPr>
              <a:t>Hoàng</a:t>
            </a:r>
            <a:r>
              <a:rPr lang="en-US" dirty="0">
                <a:solidFill>
                  <a:srgbClr val="FFFFFF"/>
                </a:solidFill>
                <a:latin typeface="Times New Roman"/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/>
                <a:ea typeface="Calibri" panose="020F0502020204030204"/>
                <a:cs typeface="Calibri" panose="020F0502020204030204"/>
              </a:rPr>
              <a:t>Hạ</a:t>
            </a:r>
            <a:endParaRPr lang="en-US" dirty="0">
              <a:solidFill>
                <a:srgbClr val="FFFFFF"/>
              </a:solidFill>
              <a:latin typeface="Times New Roman"/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38862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909DBD-08EA-3FBF-20B9-C76383279B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47"/>
          <a:stretch/>
        </p:blipFill>
        <p:spPr>
          <a:xfrm>
            <a:off x="6043175" y="1845312"/>
            <a:ext cx="5134849" cy="424628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7C812EC-A1E2-AE6A-5F31-625F50C0BD95}"/>
              </a:ext>
            </a:extLst>
          </p:cNvPr>
          <p:cNvSpPr txBox="1">
            <a:spLocks/>
          </p:cNvSpPr>
          <p:nvPr/>
        </p:nvSpPr>
        <p:spPr>
          <a:xfrm>
            <a:off x="916354" y="413971"/>
            <a:ext cx="10515600" cy="746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00B0F0"/>
                </a:solidFill>
                <a:latin typeface="Times New Roman"/>
                <a:cs typeface="Times New Roman"/>
              </a:rPr>
              <a:t>3. Method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4DCDE3-F63F-3F11-1C75-A78CA2E5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395-5DC9-46C2-846E-239740840F0E}" type="slidenum">
              <a:rPr lang="en-US" smtClean="0"/>
              <a:t>10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74BB0C6-9C06-CB3D-7DE8-3368CABD1024}"/>
              </a:ext>
            </a:extLst>
          </p:cNvPr>
          <p:cNvSpPr txBox="1">
            <a:spLocks/>
          </p:cNvSpPr>
          <p:nvPr/>
        </p:nvSpPr>
        <p:spPr>
          <a:xfrm>
            <a:off x="838200" y="132017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3.3. Discriminator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Multi-Period Discriminator</a:t>
            </a:r>
          </a:p>
        </p:txBody>
      </p:sp>
    </p:spTree>
    <p:extLst>
      <p:ext uri="{BB962C8B-B14F-4D97-AF65-F5344CB8AC3E}">
        <p14:creationId xmlns:p14="http://schemas.microsoft.com/office/powerpoint/2010/main" val="3458413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909DBD-08EA-3FBF-20B9-C76383279B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574"/>
          <a:stretch/>
        </p:blipFill>
        <p:spPr>
          <a:xfrm>
            <a:off x="5800431" y="1030345"/>
            <a:ext cx="6215107" cy="491674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7C812EC-A1E2-AE6A-5F31-625F50C0BD95}"/>
              </a:ext>
            </a:extLst>
          </p:cNvPr>
          <p:cNvSpPr txBox="1">
            <a:spLocks/>
          </p:cNvSpPr>
          <p:nvPr/>
        </p:nvSpPr>
        <p:spPr>
          <a:xfrm>
            <a:off x="916354" y="413971"/>
            <a:ext cx="10515600" cy="746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00B0F0"/>
                </a:solidFill>
                <a:latin typeface="Times New Roman"/>
                <a:cs typeface="Times New Roman"/>
              </a:rPr>
              <a:t>3. Method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4DCDE3-F63F-3F11-1C75-A78CA2E5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395-5DC9-46C2-846E-239740840F0E}" type="slidenum">
              <a:rPr lang="en-US" smtClean="0"/>
              <a:t>11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74BB0C6-9C06-CB3D-7DE8-3368CABD1024}"/>
              </a:ext>
            </a:extLst>
          </p:cNvPr>
          <p:cNvSpPr txBox="1">
            <a:spLocks/>
          </p:cNvSpPr>
          <p:nvPr/>
        </p:nvSpPr>
        <p:spPr>
          <a:xfrm>
            <a:off x="916354" y="118649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3.3. Discriminator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Multi-Scale Discriminator</a:t>
            </a:r>
          </a:p>
        </p:txBody>
      </p:sp>
    </p:spTree>
    <p:extLst>
      <p:ext uri="{BB962C8B-B14F-4D97-AF65-F5344CB8AC3E}">
        <p14:creationId xmlns:p14="http://schemas.microsoft.com/office/powerpoint/2010/main" val="4017342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7C812EC-A1E2-AE6A-5F31-625F50C0BD95}"/>
              </a:ext>
            </a:extLst>
          </p:cNvPr>
          <p:cNvSpPr txBox="1">
            <a:spLocks/>
          </p:cNvSpPr>
          <p:nvPr/>
        </p:nvSpPr>
        <p:spPr>
          <a:xfrm>
            <a:off x="916354" y="413971"/>
            <a:ext cx="10515600" cy="746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00B0F0"/>
                </a:solidFill>
                <a:latin typeface="Times New Roman"/>
                <a:cs typeface="Times New Roman"/>
              </a:rPr>
              <a:t>3. Method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4DCDE3-F63F-3F11-1C75-A78CA2E5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395-5DC9-46C2-846E-239740840F0E}" type="slidenum">
              <a:rPr lang="en-US" smtClean="0"/>
              <a:t>12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74BB0C6-9C06-CB3D-7DE8-3368CABD1024}"/>
              </a:ext>
            </a:extLst>
          </p:cNvPr>
          <p:cNvSpPr txBox="1">
            <a:spLocks/>
          </p:cNvSpPr>
          <p:nvPr/>
        </p:nvSpPr>
        <p:spPr>
          <a:xfrm>
            <a:off x="916354" y="118649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3.4. Training Loss Term</a:t>
            </a: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GAN Loss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47248E-3978-7D07-8BE1-8449219CB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27" y="2450264"/>
            <a:ext cx="11114945" cy="260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73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7C812EC-A1E2-AE6A-5F31-625F50C0BD95}"/>
              </a:ext>
            </a:extLst>
          </p:cNvPr>
          <p:cNvSpPr txBox="1">
            <a:spLocks/>
          </p:cNvSpPr>
          <p:nvPr/>
        </p:nvSpPr>
        <p:spPr>
          <a:xfrm>
            <a:off x="916354" y="413971"/>
            <a:ext cx="10515600" cy="746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00B0F0"/>
                </a:solidFill>
                <a:latin typeface="Times New Roman"/>
                <a:cs typeface="Times New Roman"/>
              </a:rPr>
              <a:t>3. Method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4DCDE3-F63F-3F11-1C75-A78CA2E5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395-5DC9-46C2-846E-239740840F0E}" type="slidenum">
              <a:rPr lang="en-US" smtClean="0"/>
              <a:t>13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74BB0C6-9C06-CB3D-7DE8-3368CABD1024}"/>
              </a:ext>
            </a:extLst>
          </p:cNvPr>
          <p:cNvSpPr txBox="1">
            <a:spLocks/>
          </p:cNvSpPr>
          <p:nvPr/>
        </p:nvSpPr>
        <p:spPr>
          <a:xfrm>
            <a:off x="916354" y="118649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3.4. Training Loss Term</a:t>
            </a: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Mel-Spectrogram Loss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B70280-E0A5-F1DE-B914-A70D05878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54" y="2626540"/>
            <a:ext cx="10144945" cy="147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07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7C812EC-A1E2-AE6A-5F31-625F50C0BD95}"/>
              </a:ext>
            </a:extLst>
          </p:cNvPr>
          <p:cNvSpPr txBox="1">
            <a:spLocks/>
          </p:cNvSpPr>
          <p:nvPr/>
        </p:nvSpPr>
        <p:spPr>
          <a:xfrm>
            <a:off x="916354" y="413971"/>
            <a:ext cx="10515600" cy="746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00B0F0"/>
                </a:solidFill>
                <a:latin typeface="Times New Roman"/>
                <a:cs typeface="Times New Roman"/>
              </a:rPr>
              <a:t>3. Method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4DCDE3-F63F-3F11-1C75-A78CA2E5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395-5DC9-46C2-846E-239740840F0E}" type="slidenum">
              <a:rPr lang="en-US" smtClean="0"/>
              <a:t>14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74BB0C6-9C06-CB3D-7DE8-3368CABD1024}"/>
              </a:ext>
            </a:extLst>
          </p:cNvPr>
          <p:cNvSpPr txBox="1">
            <a:spLocks/>
          </p:cNvSpPr>
          <p:nvPr/>
        </p:nvSpPr>
        <p:spPr>
          <a:xfrm>
            <a:off x="916354" y="118649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3.4. Training Loss Term</a:t>
            </a: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Feature Matching Loss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F8ABCF-E8D0-F574-F073-91B1B55E9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33" y="2951747"/>
            <a:ext cx="10894721" cy="145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08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B38641-1A36-89D9-AA7E-6D1AF4EB8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101" y="4091136"/>
            <a:ext cx="9927917" cy="216214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7C812EC-A1E2-AE6A-5F31-625F50C0BD95}"/>
              </a:ext>
            </a:extLst>
          </p:cNvPr>
          <p:cNvSpPr txBox="1">
            <a:spLocks/>
          </p:cNvSpPr>
          <p:nvPr/>
        </p:nvSpPr>
        <p:spPr>
          <a:xfrm>
            <a:off x="916354" y="413971"/>
            <a:ext cx="10515600" cy="746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00B0F0"/>
                </a:solidFill>
                <a:latin typeface="Times New Roman"/>
                <a:cs typeface="Times New Roman"/>
              </a:rPr>
              <a:t>3. Method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4DCDE3-F63F-3F11-1C75-A78CA2E5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395-5DC9-46C2-846E-239740840F0E}" type="slidenum">
              <a:rPr lang="en-US" smtClean="0"/>
              <a:t>15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74BB0C6-9C06-CB3D-7DE8-3368CABD1024}"/>
              </a:ext>
            </a:extLst>
          </p:cNvPr>
          <p:cNvSpPr txBox="1">
            <a:spLocks/>
          </p:cNvSpPr>
          <p:nvPr/>
        </p:nvSpPr>
        <p:spPr>
          <a:xfrm>
            <a:off x="916354" y="118649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3.4. Training Loss Term</a:t>
            </a: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Final Loss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F5CD2A-0D0C-300A-1416-EEBEB8CF0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6" y="2261483"/>
            <a:ext cx="10144252" cy="10269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328E0D-588B-A80F-4FF8-02BF7ADD85C4}"/>
              </a:ext>
            </a:extLst>
          </p:cNvPr>
          <p:cNvSpPr txBox="1"/>
          <p:nvPr/>
        </p:nvSpPr>
        <p:spPr>
          <a:xfrm>
            <a:off x="1024521" y="3429000"/>
            <a:ext cx="1014295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ặt λ</a:t>
            </a:r>
            <a:r>
              <a:rPr lang="vi-VN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 </a:t>
            </a:r>
            <a:r>
              <a:rPr lang="vi-V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2 và λ</a:t>
            </a:r>
            <a:r>
              <a:rPr lang="vi-VN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</a:t>
            </a:r>
            <a:r>
              <a:rPr lang="vi-V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45. Bởi vì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discriminators </a:t>
            </a:r>
            <a:r>
              <a:rPr lang="vi-V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 một tập hợp các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sub-discriminators</a:t>
            </a:r>
            <a:r>
              <a:rPr lang="vi-V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MPD và MSD, Phương trình 5 và 6 có thể được chuyển đổi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sub-discriminators: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49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1524098"/>
            <a:ext cx="12191998" cy="127181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ea typeface="+mj-lt"/>
                <a:cs typeface="Times New Roman"/>
              </a:rPr>
              <a:t>4. Experiments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25706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E921E8-3920-90BB-7D7E-74881DCE36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271"/>
          <a:stretch/>
        </p:blipFill>
        <p:spPr>
          <a:xfrm>
            <a:off x="2890170" y="1415966"/>
            <a:ext cx="6411659" cy="47609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E6359-805C-24E3-2CE1-DB78482D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1624"/>
            <a:ext cx="10515600" cy="50653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1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C812EC-A1E2-AE6A-5F31-625F50C0BD9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46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00B0F0"/>
                </a:solidFill>
                <a:latin typeface="Times New Roman"/>
                <a:cs typeface="Times New Roman"/>
              </a:rPr>
              <a:t>4. Experiments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B4EA06-D008-3508-B9D9-9E0EA3F4D30B}"/>
              </a:ext>
            </a:extLst>
          </p:cNvPr>
          <p:cNvSpPr txBox="1"/>
          <p:nvPr/>
        </p:nvSpPr>
        <p:spPr>
          <a:xfrm>
            <a:off x="838200" y="1002185"/>
            <a:ext cx="98689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LJSpeech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(Ito, 2017)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2BF4B-F14D-283A-D9FA-B942510F7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395-5DC9-46C2-846E-239740840F0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62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E921E8-3920-90BB-7D7E-74881DCE36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830"/>
          <a:stretch/>
        </p:blipFill>
        <p:spPr>
          <a:xfrm>
            <a:off x="616846" y="2049384"/>
            <a:ext cx="10691046" cy="29373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E6359-805C-24E3-2CE1-DB78482D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1624"/>
            <a:ext cx="10515600" cy="50653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1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C812EC-A1E2-AE6A-5F31-625F50C0BD9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46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00B0F0"/>
                </a:solidFill>
                <a:latin typeface="Times New Roman"/>
                <a:cs typeface="Times New Roman"/>
              </a:rPr>
              <a:t>4. Experiments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B4EA06-D008-3508-B9D9-9E0EA3F4D30B}"/>
              </a:ext>
            </a:extLst>
          </p:cNvPr>
          <p:cNvSpPr txBox="1"/>
          <p:nvPr/>
        </p:nvSpPr>
        <p:spPr>
          <a:xfrm>
            <a:off x="978958" y="1111250"/>
            <a:ext cx="98689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LJSpeech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(Ito, 2017)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2BF4B-F14D-283A-D9FA-B942510F7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395-5DC9-46C2-846E-239740840F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27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1524098"/>
            <a:ext cx="12191998" cy="127181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ea typeface="+mj-lt"/>
                <a:cs typeface="Times New Roman"/>
              </a:rPr>
              <a:t>5. RESULTS</a:t>
            </a:r>
            <a:endParaRPr lang="en-US" dirty="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1079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0A226-4AF9-843A-8127-F781D79A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rgbClr val="00B0F0"/>
                </a:solidFill>
                <a:latin typeface="Times New Roman"/>
                <a:cs typeface="Calibri Light"/>
              </a:rPr>
              <a:t>Outline</a:t>
            </a:r>
            <a:endParaRPr lang="en-US">
              <a:solidFill>
                <a:srgbClr val="00B0F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63ADA-4155-614F-11A6-0B3965EAB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109" y="1426746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solidFill>
                  <a:schemeClr val="accent2"/>
                </a:solidFill>
                <a:latin typeface="Times New Roman"/>
                <a:cs typeface="Calibri"/>
              </a:rPr>
              <a:t>1. Introduction</a:t>
            </a:r>
            <a:endParaRPr lang="en-US">
              <a:solidFill>
                <a:schemeClr val="accent2"/>
              </a:solidFill>
              <a:latin typeface="Times New Roman"/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olidFill>
                  <a:schemeClr val="accent2"/>
                </a:solidFill>
                <a:latin typeface="Times New Roman"/>
                <a:cs typeface="Calibri"/>
              </a:rPr>
              <a:t>2. Related works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olidFill>
                  <a:schemeClr val="accent2"/>
                </a:solidFill>
                <a:latin typeface="Times New Roman"/>
                <a:cs typeface="Calibri"/>
              </a:rPr>
              <a:t>3. Method</a:t>
            </a:r>
            <a:endParaRPr lang="en-US">
              <a:solidFill>
                <a:schemeClr val="accent2"/>
              </a:solidFill>
              <a:latin typeface="Times New Roman"/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olidFill>
                  <a:schemeClr val="accent2"/>
                </a:solidFill>
                <a:latin typeface="Times New Roman"/>
                <a:ea typeface="Calibri"/>
                <a:cs typeface="Calibri"/>
              </a:rPr>
              <a:t>4. </a:t>
            </a:r>
            <a:r>
              <a:rPr lang="en-US">
                <a:solidFill>
                  <a:schemeClr val="accent2"/>
                </a:solidFill>
                <a:latin typeface="Times New Roman"/>
                <a:ea typeface="+mn-lt"/>
                <a:cs typeface="+mn-lt"/>
              </a:rPr>
              <a:t>Experiments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olidFill>
                  <a:schemeClr val="accent2"/>
                </a:solidFill>
                <a:latin typeface="Times New Roman"/>
                <a:ea typeface="Calibri"/>
                <a:cs typeface="Calibri"/>
              </a:rPr>
              <a:t>5. Conclusion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olidFill>
                  <a:schemeClr val="accent2"/>
                </a:solidFill>
                <a:latin typeface="Times New Roman"/>
                <a:ea typeface="Calibri"/>
                <a:cs typeface="Calibri"/>
              </a:rPr>
              <a:t>6. References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>
              <a:solidFill>
                <a:schemeClr val="accent2"/>
              </a:solidFill>
              <a:latin typeface="Times New Roman"/>
              <a:ea typeface="Calibri"/>
              <a:cs typeface="Calibri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>
              <a:solidFill>
                <a:schemeClr val="accent2"/>
              </a:solidFill>
              <a:latin typeface="Times New Roman"/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717FB-5FD4-2574-09A3-F784F23A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2369" y="6493119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fld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6903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E6359-805C-24E3-2CE1-DB78482D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1624"/>
            <a:ext cx="10515600" cy="50653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5.1. Audio Quality and Synthesis Speed</a:t>
            </a:r>
            <a:endParaRPr lang="en-US" b="1" dirty="0">
              <a:solidFill>
                <a:schemeClr val="accent2"/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C812EC-A1E2-AE6A-5F31-625F50C0BD9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46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B0F0"/>
                </a:solidFill>
                <a:latin typeface="Times New Roman"/>
                <a:cs typeface="Times New Roman"/>
              </a:rPr>
              <a:t>5. 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28837-D47C-9799-A21F-844CF309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395-5DC9-46C2-846E-239740840F0E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42BB11-813F-44B1-D119-4211F5BFF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673" y="1858123"/>
            <a:ext cx="10070270" cy="412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93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E6359-805C-24E3-2CE1-DB78482D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1624"/>
            <a:ext cx="10515600" cy="50653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5.2. Ablation Study</a:t>
            </a:r>
            <a:endParaRPr lang="en-US" b="1" dirty="0">
              <a:solidFill>
                <a:schemeClr val="accent2"/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C812EC-A1E2-AE6A-5F31-625F50C0BD9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46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B0F0"/>
                </a:solidFill>
                <a:latin typeface="Times New Roman"/>
                <a:cs typeface="Times New Roman"/>
              </a:rPr>
              <a:t>5. 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28837-D47C-9799-A21F-844CF309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395-5DC9-46C2-846E-239740840F0E}" type="slidenum">
              <a:rPr lang="en-US" smtClean="0"/>
              <a:t>21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D80F7C-74C3-6754-A4D8-FD789C396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886" y="1858123"/>
            <a:ext cx="5674227" cy="381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66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E6359-805C-24E3-2CE1-DB78482D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1624"/>
            <a:ext cx="10515600" cy="50653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5.3. Generalization to Unseen Speakers</a:t>
            </a:r>
            <a:endParaRPr lang="en-US" b="1" dirty="0">
              <a:solidFill>
                <a:schemeClr val="accent2"/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C812EC-A1E2-AE6A-5F31-625F50C0BD9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46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B0F0"/>
                </a:solidFill>
                <a:latin typeface="Times New Roman"/>
                <a:cs typeface="Times New Roman"/>
              </a:rPr>
              <a:t>5. 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28837-D47C-9799-A21F-844CF309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395-5DC9-46C2-846E-239740840F0E}" type="slidenum">
              <a:rPr lang="en-US" smtClean="0"/>
              <a:t>22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74EA8-E75B-5AEE-F06B-3BADDFD9C6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374"/>
          <a:stretch/>
        </p:blipFill>
        <p:spPr>
          <a:xfrm>
            <a:off x="3902697" y="1975144"/>
            <a:ext cx="4386606" cy="420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65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E6359-805C-24E3-2CE1-DB78482D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1624"/>
            <a:ext cx="10515600" cy="50653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5.4. End-to-End Speech Synthesis</a:t>
            </a:r>
            <a:endParaRPr lang="en-US" b="1" dirty="0">
              <a:solidFill>
                <a:schemeClr val="accent2"/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C812EC-A1E2-AE6A-5F31-625F50C0BD9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46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B0F0"/>
                </a:solidFill>
                <a:latin typeface="Times New Roman"/>
                <a:cs typeface="Times New Roman"/>
              </a:rPr>
              <a:t>5. 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28837-D47C-9799-A21F-844CF309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395-5DC9-46C2-846E-239740840F0E}" type="slidenum">
              <a:rPr lang="en-US" smtClean="0"/>
              <a:t>23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9D5BCE-4B67-2F17-8A49-954443CB9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946" y="1686572"/>
            <a:ext cx="9452811" cy="391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44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E6359-805C-24E3-2CE1-DB78482D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1624"/>
            <a:ext cx="10515600" cy="50653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5.4. End-to-End Speech Synthesis</a:t>
            </a:r>
            <a:endParaRPr lang="en-US" b="1" dirty="0">
              <a:solidFill>
                <a:schemeClr val="accent2"/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C812EC-A1E2-AE6A-5F31-625F50C0BD9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46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B0F0"/>
                </a:solidFill>
                <a:latin typeface="Times New Roman"/>
                <a:cs typeface="Times New Roman"/>
              </a:rPr>
              <a:t>5. 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28837-D47C-9799-A21F-844CF309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395-5DC9-46C2-846E-239740840F0E}" type="slidenum">
              <a:rPr lang="en-US" smtClean="0"/>
              <a:t>24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096A32-7FB7-2AAA-2FE7-6D29F66F3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17"/>
          <a:stretch/>
        </p:blipFill>
        <p:spPr>
          <a:xfrm>
            <a:off x="3378868" y="1858123"/>
            <a:ext cx="5434263" cy="420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69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5AC109-D7D8-8FBD-4D2E-D4B77A74C6D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46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B0F0"/>
                </a:solidFill>
                <a:latin typeface="Times New Roman"/>
                <a:cs typeface="Times New Roman"/>
              </a:rPr>
              <a:t>6. Demo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F75F6-A3B8-58E8-4D20-31261FBE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395-5DC9-46C2-846E-239740840F0E}" type="slidenum">
              <a:rPr lang="en-US" smtClean="0"/>
              <a:t>25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F650F-2F90-D3A7-EE92-4E0393960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963" y="1308893"/>
            <a:ext cx="10696074" cy="48501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>
              <a:lnSpc>
                <a:spcPct val="100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 Run Code:</a:t>
            </a:r>
          </a:p>
          <a:p>
            <a:pPr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2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https://colab.research.google.com/drive/1Ngm2yC4UcPiGoZZNYtuXyuNZwbYAqCb0?usp=sharing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0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 Data + Source Code: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2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https://drive.google.com/drive/folders/16AhH3B77Eh4ICvRFQs5z4r_tHz4gRK_b?usp=sharing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 Doc + Slide + Video Demo: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2400" u="sng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https://drive.google.com/drive/folders/1Mksd</a:t>
            </a:r>
            <a:r>
              <a:rPr lang="en-US" sz="2400" u="sng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-Trwv8EoH8vqWs9eker9Rvz6K6qU?usp=sharing</a:t>
            </a:r>
            <a:endParaRPr lang="en-US" sz="2400" u="sng" dirty="0">
              <a:solidFill>
                <a:srgbClr val="0563C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339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7C812EC-A1E2-AE6A-5F31-625F50C0BD95}"/>
              </a:ext>
            </a:extLst>
          </p:cNvPr>
          <p:cNvSpPr txBox="1">
            <a:spLocks/>
          </p:cNvSpPr>
          <p:nvPr/>
        </p:nvSpPr>
        <p:spPr>
          <a:xfrm>
            <a:off x="723181" y="1587201"/>
            <a:ext cx="10515600" cy="3636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err="1">
                <a:solidFill>
                  <a:srgbClr val="00B0F0"/>
                </a:solidFill>
                <a:latin typeface="Times New Roman"/>
                <a:ea typeface="Calibri Light"/>
                <a:cs typeface="Calibri Light"/>
              </a:rPr>
              <a:t>Cảm</a:t>
            </a:r>
            <a:r>
              <a:rPr lang="en-US" sz="6600" dirty="0">
                <a:solidFill>
                  <a:srgbClr val="00B0F0"/>
                </a:solidFill>
                <a:latin typeface="Times New Roman"/>
                <a:ea typeface="Calibri Light"/>
                <a:cs typeface="Calibri Light"/>
              </a:rPr>
              <a:t> </a:t>
            </a:r>
            <a:r>
              <a:rPr lang="en-US" sz="6600" dirty="0" err="1">
                <a:solidFill>
                  <a:srgbClr val="00B0F0"/>
                </a:solidFill>
                <a:latin typeface="Times New Roman"/>
                <a:ea typeface="Calibri Light"/>
                <a:cs typeface="Calibri Light"/>
              </a:rPr>
              <a:t>ơn</a:t>
            </a:r>
            <a:r>
              <a:rPr lang="en-US" sz="6600" dirty="0">
                <a:solidFill>
                  <a:srgbClr val="00B0F0"/>
                </a:solidFill>
                <a:latin typeface="Times New Roman"/>
                <a:ea typeface="Calibri Light"/>
                <a:cs typeface="Calibri Light"/>
              </a:rPr>
              <a:t> </a:t>
            </a:r>
            <a:r>
              <a:rPr lang="en-US" sz="6600" dirty="0" err="1">
                <a:solidFill>
                  <a:srgbClr val="00B0F0"/>
                </a:solidFill>
                <a:latin typeface="Times New Roman"/>
                <a:ea typeface="Calibri Light"/>
                <a:cs typeface="Calibri Light"/>
              </a:rPr>
              <a:t>thầy</a:t>
            </a:r>
            <a:endParaRPr lang="en-US" sz="6600" dirty="0">
              <a:solidFill>
                <a:srgbClr val="00B0F0"/>
              </a:solidFill>
              <a:latin typeface="Times New Roman"/>
              <a:ea typeface="Calibri Light"/>
              <a:cs typeface="Calibri Light"/>
            </a:endParaRPr>
          </a:p>
          <a:p>
            <a:pPr algn="ctr"/>
            <a:r>
              <a:rPr lang="en-US" sz="6600" dirty="0" err="1">
                <a:solidFill>
                  <a:srgbClr val="00B0F0"/>
                </a:solidFill>
                <a:latin typeface="Times New Roman"/>
                <a:ea typeface="Calibri Light"/>
                <a:cs typeface="Calibri Light"/>
              </a:rPr>
              <a:t>đã</a:t>
            </a:r>
            <a:r>
              <a:rPr lang="en-US" sz="6600" dirty="0">
                <a:solidFill>
                  <a:srgbClr val="00B0F0"/>
                </a:solidFill>
                <a:latin typeface="Times New Roman"/>
                <a:ea typeface="Calibri Light"/>
                <a:cs typeface="Calibri Light"/>
              </a:rPr>
              <a:t> </a:t>
            </a:r>
            <a:r>
              <a:rPr lang="en-US" sz="6600" dirty="0" err="1">
                <a:solidFill>
                  <a:srgbClr val="00B0F0"/>
                </a:solidFill>
                <a:latin typeface="Times New Roman"/>
                <a:ea typeface="Calibri Light"/>
                <a:cs typeface="Calibri Light"/>
              </a:rPr>
              <a:t>chú</a:t>
            </a:r>
            <a:r>
              <a:rPr lang="en-US" sz="6600" dirty="0">
                <a:solidFill>
                  <a:srgbClr val="00B0F0"/>
                </a:solidFill>
                <a:latin typeface="Times New Roman"/>
                <a:ea typeface="Calibri Light"/>
                <a:cs typeface="Calibri Light"/>
              </a:rPr>
              <a:t> ý </a:t>
            </a:r>
            <a:r>
              <a:rPr lang="en-US" sz="6600" dirty="0" err="1">
                <a:solidFill>
                  <a:srgbClr val="00B0F0"/>
                </a:solidFill>
                <a:latin typeface="Times New Roman"/>
                <a:ea typeface="Calibri Light"/>
                <a:cs typeface="Calibri Light"/>
              </a:rPr>
              <a:t>lắng</a:t>
            </a:r>
            <a:r>
              <a:rPr lang="en-US" sz="6600" dirty="0">
                <a:solidFill>
                  <a:srgbClr val="00B0F0"/>
                </a:solidFill>
                <a:latin typeface="Times New Roman"/>
                <a:ea typeface="Calibri Light"/>
                <a:cs typeface="Calibri Light"/>
              </a:rPr>
              <a:t> </a:t>
            </a:r>
            <a:r>
              <a:rPr lang="en-US" sz="6600" dirty="0" err="1">
                <a:solidFill>
                  <a:srgbClr val="00B0F0"/>
                </a:solidFill>
                <a:latin typeface="Times New Roman"/>
                <a:ea typeface="Calibri Light"/>
                <a:cs typeface="Calibri Light"/>
              </a:rPr>
              <a:t>nghe</a:t>
            </a:r>
            <a:r>
              <a:rPr lang="en-US" sz="6600" dirty="0">
                <a:solidFill>
                  <a:srgbClr val="00B0F0"/>
                </a:solidFill>
                <a:latin typeface="Times New Roman"/>
                <a:ea typeface="Calibri Light"/>
                <a:cs typeface="Calibri Light"/>
              </a:rPr>
              <a:t>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28837-D47C-9799-A21F-844CF309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395-5DC9-46C2-846E-239740840F0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1524098"/>
            <a:ext cx="12191998" cy="127181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ea typeface="+mj-lt"/>
                <a:cs typeface="Times New Roman"/>
              </a:rPr>
              <a:t>1. Introduction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332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ED84A-56DA-943E-D27B-D073C1CD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/>
          <a:lstStyle/>
          <a:p>
            <a:r>
              <a:rPr lang="en-US">
                <a:solidFill>
                  <a:srgbClr val="00B0F0"/>
                </a:solidFill>
                <a:latin typeface="Times New Roman"/>
                <a:cs typeface="Times New Roman"/>
              </a:rPr>
              <a:t>1.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AD691-E306-8CDC-E4CF-6343EFF2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395-5DC9-46C2-846E-239740840F0E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539489-1566-2CD7-52CC-260BEDB48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251"/>
          <a:stretch/>
        </p:blipFill>
        <p:spPr>
          <a:xfrm>
            <a:off x="838200" y="1203936"/>
            <a:ext cx="9768128" cy="25217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E9FDEA-6096-575B-CFDC-BB8E2E408BFC}"/>
              </a:ext>
            </a:extLst>
          </p:cNvPr>
          <p:cNvSpPr txBox="1"/>
          <p:nvPr/>
        </p:nvSpPr>
        <p:spPr>
          <a:xfrm>
            <a:off x="838200" y="3818021"/>
            <a:ext cx="10515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1: Text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Intermediate representation (Mel-spectrogram)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State 2: Mel-spectrogram  Waveform audio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=&gt; HiFi-GAN (State 2)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89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1524098"/>
            <a:ext cx="12191998" cy="127181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ea typeface="+mj-lt"/>
                <a:cs typeface="Times New Roman"/>
              </a:rPr>
              <a:t>2. Related works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30180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E6359-805C-24E3-2CE1-DB78482D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11536392" cy="58118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endParaRPr lang="en-US" sz="4400" b="1" dirty="0">
              <a:solidFill>
                <a:schemeClr val="accent2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r>
              <a:rPr lang="vi-V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WaveNet (Oord và cộng sự, 2016) 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Flow-based generative</a:t>
            </a:r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Parallel WaveNet (Oord et al., 2018)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WaveGlow (Prenger và cộng sự, 2019)</a:t>
            </a:r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kháng</a:t>
            </a:r>
            <a:r>
              <a:rPr lang="vi-V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(GAN) (Goodfellow et al., 2014)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Yamamoto et al. 2020)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GAN-TTS (Binkowski và cộng sự, 2019)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C812EC-A1E2-AE6A-5F31-625F50C0BD9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46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B0F0"/>
                </a:solidFill>
                <a:latin typeface="Times New Roman"/>
                <a:cs typeface="Times New Roman"/>
              </a:rPr>
              <a:t>2. Related works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9EDF35-C098-E41E-DAEA-70ED7BCF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395-5DC9-46C2-846E-239740840F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2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1524098"/>
            <a:ext cx="12191998" cy="127181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ea typeface="+mj-lt"/>
                <a:cs typeface="Times New Roman"/>
              </a:rPr>
              <a:t>3. Method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67778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7C812EC-A1E2-AE6A-5F31-625F50C0BD95}"/>
              </a:ext>
            </a:extLst>
          </p:cNvPr>
          <p:cNvSpPr txBox="1">
            <a:spLocks/>
          </p:cNvSpPr>
          <p:nvPr/>
        </p:nvSpPr>
        <p:spPr>
          <a:xfrm>
            <a:off x="916354" y="413971"/>
            <a:ext cx="10515600" cy="746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00B0F0"/>
                </a:solidFill>
                <a:latin typeface="Times New Roman"/>
                <a:cs typeface="Times New Roman"/>
              </a:rPr>
              <a:t>3. Method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4DCDE3-F63F-3F11-1C75-A78CA2E5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395-5DC9-46C2-846E-239740840F0E}" type="slidenum">
              <a:rPr lang="en-US" smtClean="0"/>
              <a:t>8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74BB0C6-9C06-CB3D-7DE8-3368CABD1024}"/>
              </a:ext>
            </a:extLst>
          </p:cNvPr>
          <p:cNvSpPr txBox="1">
            <a:spLocks/>
          </p:cNvSpPr>
          <p:nvPr/>
        </p:nvSpPr>
        <p:spPr>
          <a:xfrm>
            <a:off x="838200" y="132017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 Overview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HiFi-GAN:</a:t>
            </a:r>
          </a:p>
          <a:p>
            <a:r>
              <a:rPr lang="en-US" sz="32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 Generator</a:t>
            </a:r>
          </a:p>
          <a:p>
            <a:r>
              <a:rPr lang="en-US" sz="32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 Discriminator: multi-scale and multi period discriminators</a:t>
            </a:r>
          </a:p>
        </p:txBody>
      </p:sp>
    </p:spTree>
    <p:extLst>
      <p:ext uri="{BB962C8B-B14F-4D97-AF65-F5344CB8AC3E}">
        <p14:creationId xmlns:p14="http://schemas.microsoft.com/office/powerpoint/2010/main" val="367548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7C812EC-A1E2-AE6A-5F31-625F50C0BD95}"/>
              </a:ext>
            </a:extLst>
          </p:cNvPr>
          <p:cNvSpPr txBox="1">
            <a:spLocks/>
          </p:cNvSpPr>
          <p:nvPr/>
        </p:nvSpPr>
        <p:spPr>
          <a:xfrm>
            <a:off x="916354" y="413971"/>
            <a:ext cx="10515600" cy="746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00B0F0"/>
                </a:solidFill>
                <a:latin typeface="Times New Roman"/>
                <a:cs typeface="Times New Roman"/>
              </a:rPr>
              <a:t>3. Method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4DCDE3-F63F-3F11-1C75-A78CA2E5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395-5DC9-46C2-846E-239740840F0E}" type="slidenum">
              <a:rPr lang="en-US" smtClean="0"/>
              <a:t>9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74BB0C6-9C06-CB3D-7DE8-3368CABD1024}"/>
              </a:ext>
            </a:extLst>
          </p:cNvPr>
          <p:cNvSpPr txBox="1">
            <a:spLocks/>
          </p:cNvSpPr>
          <p:nvPr/>
        </p:nvSpPr>
        <p:spPr>
          <a:xfrm>
            <a:off x="838200" y="132017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3.2. Generator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389082-6338-C8F5-3E7F-12EE0C997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73" y="2131828"/>
            <a:ext cx="10719627" cy="340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3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479</Words>
  <Application>Microsoft Office PowerPoint</Application>
  <PresentationFormat>Widescreen</PresentationFormat>
  <Paragraphs>110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 Theme</vt:lpstr>
      <vt:lpstr>office theme</vt:lpstr>
      <vt:lpstr>TEXT-TO-SPEECH SYNTHESIS HiFi-GAN: Generative Adversarial Networks for Efficient and High Fidelity Speech Synthesis</vt:lpstr>
      <vt:lpstr>Outline</vt:lpstr>
      <vt:lpstr>1. Introduction</vt:lpstr>
      <vt:lpstr>1. Introduction</vt:lpstr>
      <vt:lpstr>2. Related works</vt:lpstr>
      <vt:lpstr>PowerPoint Presentation</vt:lpstr>
      <vt:lpstr>3.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Experiments</vt:lpstr>
      <vt:lpstr>PowerPoint Presentation</vt:lpstr>
      <vt:lpstr>PowerPoint Presentation</vt:lpstr>
      <vt:lpstr>5.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 Interpretable Semantic Textual Similarity via Optimal Transport-based Contrastive Sentence Learning  </dc:title>
  <dc:creator>MERIDA *</dc:creator>
  <cp:lastModifiedBy>MERIDA *</cp:lastModifiedBy>
  <cp:revision>7</cp:revision>
  <dcterms:created xsi:type="dcterms:W3CDTF">2022-11-02T05:09:59Z</dcterms:created>
  <dcterms:modified xsi:type="dcterms:W3CDTF">2022-12-18T14:45:34Z</dcterms:modified>
</cp:coreProperties>
</file>