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2"/>
  </p:notesMasterIdLst>
  <p:sldIdLst>
    <p:sldId id="256" r:id="rId5"/>
    <p:sldId id="257" r:id="rId6"/>
    <p:sldId id="258" r:id="rId7"/>
    <p:sldId id="264" r:id="rId8"/>
    <p:sldId id="268" r:id="rId9"/>
    <p:sldId id="269" r:id="rId10"/>
    <p:sldId id="270" r:id="rId11"/>
    <p:sldId id="273" r:id="rId12"/>
    <p:sldId id="274" r:id="rId13"/>
    <p:sldId id="275" r:id="rId14"/>
    <p:sldId id="276" r:id="rId15"/>
    <p:sldId id="277" r:id="rId16"/>
    <p:sldId id="278" r:id="rId17"/>
    <p:sldId id="280" r:id="rId18"/>
    <p:sldId id="265" r:id="rId19"/>
    <p:sldId id="272" r:id="rId20"/>
    <p:sldId id="271" r:id="rId2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59BF86-6E59-4CC9-BCD4-FD28786A34CA}" v="1" dt="2023-12-21T22:45:49.374"/>
    <p1510:client id="{B8A5BAD9-8721-E731-4DBE-4991EE0A53D2}" v="6" dt="2023-12-21T22:51:12.912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8" d="100"/>
          <a:sy n="148" d="100"/>
        </p:scale>
        <p:origin x="13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Targeted Marketing Analytics</a:t>
            </a:r>
            <a:endParaRPr dirty="0"/>
          </a:p>
        </p:txBody>
      </p:sp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Nguyen Tran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Existing Customers’ Profit by Age Group and Wealth segment</a:t>
            </a:r>
            <a:endParaRPr dirty="0"/>
          </a:p>
        </p:txBody>
      </p:sp>
      <p:sp>
        <p:nvSpPr>
          <p:cNvPr id="6" name="Shape 73">
            <a:extLst>
              <a:ext uri="{FF2B5EF4-FFF2-40B4-BE49-F238E27FC236}">
                <a16:creationId xmlns:a16="http://schemas.microsoft.com/office/drawing/2014/main" id="{0FBE5140-0C83-F762-9629-0D0A47B8CDFA}"/>
              </a:ext>
            </a:extLst>
          </p:cNvPr>
          <p:cNvSpPr/>
          <p:nvPr/>
        </p:nvSpPr>
        <p:spPr>
          <a:xfrm>
            <a:off x="205026" y="1591483"/>
            <a:ext cx="3880010" cy="1362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Across age groups, the Mass Customer segment brings in the most profit, except in the 25-34 age group, where the Affluent Customer segment takes the lead.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We recommend looking into this 25-34 age group to see if we have maximized our effort for this group.</a:t>
            </a:r>
          </a:p>
        </p:txBody>
      </p:sp>
      <p:pic>
        <p:nvPicPr>
          <p:cNvPr id="4" name="Picture 3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8361979D-AF6D-C068-D41D-EA7C5941A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998" y="1501574"/>
            <a:ext cx="4853976" cy="299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38868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Existing Customers by Age Group and Wealth segment</a:t>
            </a:r>
            <a:endParaRPr dirty="0"/>
          </a:p>
        </p:txBody>
      </p:sp>
      <p:sp>
        <p:nvSpPr>
          <p:cNvPr id="6" name="Shape 73">
            <a:extLst>
              <a:ext uri="{FF2B5EF4-FFF2-40B4-BE49-F238E27FC236}">
                <a16:creationId xmlns:a16="http://schemas.microsoft.com/office/drawing/2014/main" id="{0FBE5140-0C83-F762-9629-0D0A47B8CDFA}"/>
              </a:ext>
            </a:extLst>
          </p:cNvPr>
          <p:cNvSpPr/>
          <p:nvPr/>
        </p:nvSpPr>
        <p:spPr>
          <a:xfrm>
            <a:off x="205026" y="1591483"/>
            <a:ext cx="3880010" cy="596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Across all age groups, 18-24 year olds are the most likely to be low-value customers.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7CACFA-8ECB-31C0-EA05-DF3AE4680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353" y="1571387"/>
            <a:ext cx="4787265" cy="295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5481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Existing Customers by Industry</a:t>
            </a:r>
            <a:endParaRPr dirty="0"/>
          </a:p>
        </p:txBody>
      </p:sp>
      <p:sp>
        <p:nvSpPr>
          <p:cNvPr id="6" name="Shape 73">
            <a:extLst>
              <a:ext uri="{FF2B5EF4-FFF2-40B4-BE49-F238E27FC236}">
                <a16:creationId xmlns:a16="http://schemas.microsoft.com/office/drawing/2014/main" id="{0FBE5140-0C83-F762-9629-0D0A47B8CDFA}"/>
              </a:ext>
            </a:extLst>
          </p:cNvPr>
          <p:cNvSpPr/>
          <p:nvPr/>
        </p:nvSpPr>
        <p:spPr>
          <a:xfrm>
            <a:off x="205026" y="1591483"/>
            <a:ext cx="3880010" cy="596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top 3 industries are Manufacturing, Financial Services, and Health.</a:t>
            </a:r>
          </a:p>
        </p:txBody>
      </p:sp>
      <p:pic>
        <p:nvPicPr>
          <p:cNvPr id="5" name="Picture 4" descr="A graph of a bicycle purchase&#10;&#10;Description automatically generated with medium confidence">
            <a:extLst>
              <a:ext uri="{FF2B5EF4-FFF2-40B4-BE49-F238E27FC236}">
                <a16:creationId xmlns:a16="http://schemas.microsoft.com/office/drawing/2014/main" id="{881428CB-C6BA-B48A-7743-5B42E3B51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900" y="1591483"/>
            <a:ext cx="4786718" cy="295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5005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Existing Customers by Job Type</a:t>
            </a:r>
            <a:endParaRPr dirty="0"/>
          </a:p>
        </p:txBody>
      </p:sp>
      <p:sp>
        <p:nvSpPr>
          <p:cNvPr id="6" name="Shape 73">
            <a:extLst>
              <a:ext uri="{FF2B5EF4-FFF2-40B4-BE49-F238E27FC236}">
                <a16:creationId xmlns:a16="http://schemas.microsoft.com/office/drawing/2014/main" id="{0FBE5140-0C83-F762-9629-0D0A47B8CDFA}"/>
              </a:ext>
            </a:extLst>
          </p:cNvPr>
          <p:cNvSpPr/>
          <p:nvPr/>
        </p:nvSpPr>
        <p:spPr>
          <a:xfrm>
            <a:off x="205026" y="1591483"/>
            <a:ext cx="3880010" cy="1021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However, customers with technical professions (programmers, developer, engineers, etc.) have made more purchases than any other job types despite the IT industry not being in the top 3.</a:t>
            </a:r>
          </a:p>
        </p:txBody>
      </p:sp>
      <p:pic>
        <p:nvPicPr>
          <p:cNvPr id="3" name="Picture 2" descr="A graph of a graph showing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449C80C0-5E3C-1C51-9F88-DCD75E66E9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91"/>
          <a:stretch/>
        </p:blipFill>
        <p:spPr bwMode="auto">
          <a:xfrm>
            <a:off x="4085036" y="1591483"/>
            <a:ext cx="4820582" cy="29540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7588476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Existing Customers by Industry and Value segment</a:t>
            </a:r>
            <a:endParaRPr dirty="0"/>
          </a:p>
        </p:txBody>
      </p:sp>
      <p:sp>
        <p:nvSpPr>
          <p:cNvPr id="6" name="Shape 73">
            <a:extLst>
              <a:ext uri="{FF2B5EF4-FFF2-40B4-BE49-F238E27FC236}">
                <a16:creationId xmlns:a16="http://schemas.microsoft.com/office/drawing/2014/main" id="{0FBE5140-0C83-F762-9629-0D0A47B8CDFA}"/>
              </a:ext>
            </a:extLst>
          </p:cNvPr>
          <p:cNvSpPr/>
          <p:nvPr/>
        </p:nvSpPr>
        <p:spPr>
          <a:xfrm>
            <a:off x="205026" y="1591483"/>
            <a:ext cx="3880010" cy="1149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Health industry has the most proportion of High-Value customers.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Meanwhile, Financial Services has the most proportion of Low-Value customers.</a:t>
            </a:r>
          </a:p>
        </p:txBody>
      </p:sp>
      <p:pic>
        <p:nvPicPr>
          <p:cNvPr id="4" name="Picture 3" descr="A chart of a graph&#10;&#10;Description automatically generated with medium confidence">
            <a:extLst>
              <a:ext uri="{FF2B5EF4-FFF2-40B4-BE49-F238E27FC236}">
                <a16:creationId xmlns:a16="http://schemas.microsoft.com/office/drawing/2014/main" id="{EDD09F00-7EC2-D728-5B7B-1304439962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036" y="1599626"/>
            <a:ext cx="4820582" cy="321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89730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Analysis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RFM Analysis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1591483"/>
            <a:ext cx="8707621" cy="2991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sz="1200" dirty="0"/>
              <a:t>We used Recency-Frequency-Monetary analysis to label the existing customers into three categories: </a:t>
            </a:r>
          </a:p>
          <a:p>
            <a:pPr marL="228600" indent="-228600">
              <a:buAutoNum type="arabicPeriod"/>
            </a:pPr>
            <a:r>
              <a:rPr lang="en-IN" sz="1200" dirty="0"/>
              <a:t>Low-Value</a:t>
            </a:r>
          </a:p>
          <a:p>
            <a:pPr marL="228600" indent="-228600">
              <a:buAutoNum type="arabicPeriod"/>
            </a:pPr>
            <a:r>
              <a:rPr lang="en-IN" sz="1200" dirty="0"/>
              <a:t>Mid-Value</a:t>
            </a:r>
          </a:p>
          <a:p>
            <a:pPr marL="228600" indent="-228600">
              <a:buAutoNum type="arabicPeriod"/>
            </a:pPr>
            <a:r>
              <a:rPr lang="en-IN" sz="1200" dirty="0"/>
              <a:t>High-Value.</a:t>
            </a:r>
          </a:p>
          <a:p>
            <a:endParaRPr lang="en-IN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200" b="1" dirty="0"/>
              <a:t>Recency</a:t>
            </a:r>
          </a:p>
          <a:p>
            <a:pPr marL="539750" lvl="3" indent="-274638">
              <a:buFont typeface="Wingdings" panose="05000000000000000000" pitchFamily="2" charset="2"/>
              <a:buChar char="Ø"/>
              <a:tabLst>
                <a:tab pos="539750" algn="l"/>
              </a:tabLst>
            </a:pPr>
            <a:r>
              <a:rPr lang="en-IN" sz="1200" dirty="0"/>
              <a:t>The number of days since last transaction per customer.</a:t>
            </a:r>
          </a:p>
          <a:p>
            <a:pPr marL="539750" lvl="3" indent="-274638">
              <a:buFont typeface="Wingdings" panose="05000000000000000000" pitchFamily="2" charset="2"/>
              <a:buChar char="Ø"/>
              <a:tabLst>
                <a:tab pos="539750" algn="l"/>
              </a:tabLst>
            </a:pPr>
            <a:r>
              <a:rPr lang="en-IN" sz="1200" dirty="0"/>
              <a:t>Customers were divided into 4 quartiles and given a </a:t>
            </a:r>
            <a:r>
              <a:rPr lang="en-IN" sz="1200" dirty="0" err="1"/>
              <a:t>R_Score</a:t>
            </a:r>
            <a:r>
              <a:rPr lang="en-IN" sz="12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200" b="1" dirty="0"/>
              <a:t>Frequency</a:t>
            </a:r>
          </a:p>
          <a:p>
            <a:pPr marL="539750" lvl="1" indent="-276225">
              <a:buFont typeface="Wingdings" panose="05000000000000000000" pitchFamily="2" charset="2"/>
              <a:buChar char="Ø"/>
            </a:pPr>
            <a:r>
              <a:rPr lang="en-IN" sz="1200" dirty="0">
                <a:latin typeface="+mn-lt"/>
                <a:ea typeface="+mn-ea"/>
                <a:cs typeface="+mn-cs"/>
                <a:sym typeface="Arial"/>
              </a:rPr>
              <a:t>The frequency of transactions done </a:t>
            </a:r>
            <a:r>
              <a:rPr lang="en-IN" sz="1200" dirty="0"/>
              <a:t>per customer</a:t>
            </a:r>
            <a:r>
              <a:rPr lang="en-IN" sz="1200" dirty="0">
                <a:latin typeface="+mn-lt"/>
                <a:ea typeface="+mn-ea"/>
                <a:cs typeface="+mn-cs"/>
                <a:sym typeface="Arial"/>
              </a:rPr>
              <a:t>.</a:t>
            </a:r>
          </a:p>
          <a:p>
            <a:pPr marL="539750" lvl="1" indent="-276225">
              <a:buFont typeface="Wingdings" panose="05000000000000000000" pitchFamily="2" charset="2"/>
              <a:buChar char="Ø"/>
            </a:pPr>
            <a:r>
              <a:rPr lang="en-IN" sz="1200" dirty="0">
                <a:latin typeface="+mn-lt"/>
                <a:ea typeface="+mn-ea"/>
                <a:cs typeface="+mn-cs"/>
                <a:sym typeface="Arial"/>
              </a:rPr>
              <a:t>Customers were divided into 4 quartiles and given a </a:t>
            </a:r>
            <a:r>
              <a:rPr lang="en-IN" sz="1200" dirty="0" err="1">
                <a:latin typeface="+mn-lt"/>
                <a:ea typeface="+mn-ea"/>
                <a:cs typeface="+mn-cs"/>
                <a:sym typeface="Arial"/>
              </a:rPr>
              <a:t>F_Score</a:t>
            </a:r>
            <a:r>
              <a:rPr lang="en-IN" sz="1200" dirty="0"/>
              <a:t>.</a:t>
            </a:r>
          </a:p>
          <a:p>
            <a:pPr marL="265113" indent="-265113">
              <a:buFont typeface="Wingdings" panose="05000000000000000000" pitchFamily="2" charset="2"/>
              <a:buChar char="§"/>
            </a:pPr>
            <a:r>
              <a:rPr lang="en-IN" sz="1200" b="1" dirty="0"/>
              <a:t>Monetary Value</a:t>
            </a:r>
          </a:p>
          <a:p>
            <a:pPr marL="550862" lvl="1" indent="-285750">
              <a:buFont typeface="Wingdings" panose="05000000000000000000" pitchFamily="2" charset="2"/>
              <a:buChar char="Ø"/>
            </a:pPr>
            <a:r>
              <a:rPr lang="en-IN" sz="1200" dirty="0">
                <a:latin typeface="+mn-lt"/>
                <a:ea typeface="+mn-ea"/>
                <a:cs typeface="+mn-cs"/>
                <a:sym typeface="Arial"/>
              </a:rPr>
              <a:t>The total profit per customer.</a:t>
            </a:r>
          </a:p>
          <a:p>
            <a:pPr marL="550862" lvl="1" indent="-285750">
              <a:buFont typeface="Wingdings" panose="05000000000000000000" pitchFamily="2" charset="2"/>
              <a:buChar char="Ø"/>
            </a:pPr>
            <a:r>
              <a:rPr lang="en-IN" sz="1200" dirty="0">
                <a:latin typeface="+mn-lt"/>
                <a:ea typeface="+mn-ea"/>
                <a:cs typeface="+mn-cs"/>
                <a:sym typeface="Arial"/>
              </a:rPr>
              <a:t>Customers were divided into 4 quartiles and given a </a:t>
            </a:r>
            <a:r>
              <a:rPr lang="en-IN" sz="1200" dirty="0" err="1">
                <a:latin typeface="+mn-lt"/>
                <a:ea typeface="+mn-ea"/>
                <a:cs typeface="+mn-cs"/>
                <a:sym typeface="Arial"/>
              </a:rPr>
              <a:t>M_Score</a:t>
            </a:r>
            <a:r>
              <a:rPr lang="en-IN" sz="1200" dirty="0">
                <a:latin typeface="+mn-lt"/>
                <a:ea typeface="+mn-ea"/>
                <a:cs typeface="+mn-cs"/>
                <a:sym typeface="Arial"/>
              </a:rPr>
              <a:t>.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Analysis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New Customer Labeling</a:t>
            </a:r>
            <a:endParaRPr dirty="0"/>
          </a:p>
        </p:txBody>
      </p:sp>
      <p:sp>
        <p:nvSpPr>
          <p:cNvPr id="5" name="Shape 91">
            <a:extLst>
              <a:ext uri="{FF2B5EF4-FFF2-40B4-BE49-F238E27FC236}">
                <a16:creationId xmlns:a16="http://schemas.microsoft.com/office/drawing/2014/main" id="{28176477-BA18-5679-541F-A1E98B770398}"/>
              </a:ext>
            </a:extLst>
          </p:cNvPr>
          <p:cNvSpPr/>
          <p:nvPr/>
        </p:nvSpPr>
        <p:spPr>
          <a:xfrm>
            <a:off x="205025" y="1591483"/>
            <a:ext cx="8707621" cy="2294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 anchor="t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sz="1200" dirty="0"/>
              <a:t>Based on our analysis of the existing customer data and their transaction details, we concluded our High-Value profile:</a:t>
            </a:r>
          </a:p>
          <a:p>
            <a:endParaRPr lang="en-IN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200" b="1" dirty="0"/>
              <a:t>Gender: </a:t>
            </a:r>
            <a:r>
              <a:rPr lang="en-IN" sz="1200" dirty="0"/>
              <a:t>Male</a:t>
            </a:r>
            <a:endParaRPr lang="en-IN" sz="12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200" b="1" dirty="0"/>
              <a:t>Age group: </a:t>
            </a:r>
            <a:r>
              <a:rPr lang="en-IN" sz="1200" dirty="0"/>
              <a:t>18-24</a:t>
            </a:r>
            <a:endParaRPr lang="en-IN" sz="1200" b="1" dirty="0"/>
          </a:p>
          <a:p>
            <a:pPr marL="264795" indent="-264795">
              <a:buFont typeface="Wingdings" panose="05000000000000000000" pitchFamily="2" charset="2"/>
              <a:buChar char="§"/>
            </a:pPr>
            <a:r>
              <a:rPr lang="en-IN" sz="1200" b="1" dirty="0"/>
              <a:t>Job Type: </a:t>
            </a:r>
            <a:r>
              <a:rPr lang="en-IN" sz="1200" dirty="0"/>
              <a:t>Tech, Other</a:t>
            </a:r>
          </a:p>
          <a:p>
            <a:pPr marL="264795" indent="-264795">
              <a:buFont typeface="Wingdings" panose="05000000000000000000" pitchFamily="2" charset="2"/>
              <a:buChar char="§"/>
            </a:pPr>
            <a:r>
              <a:rPr lang="en-IN" sz="1200" b="1" dirty="0"/>
              <a:t>Industry: </a:t>
            </a:r>
            <a:r>
              <a:rPr lang="en-IN" sz="1200" dirty="0"/>
              <a:t>Health</a:t>
            </a:r>
          </a:p>
          <a:p>
            <a:pPr marL="264795" indent="-264795">
              <a:buFont typeface="Wingdings" panose="05000000000000000000" pitchFamily="2" charset="2"/>
              <a:buChar char="§"/>
            </a:pPr>
            <a:r>
              <a:rPr lang="en-IN" sz="1200" b="1" dirty="0"/>
              <a:t>State: </a:t>
            </a:r>
            <a:r>
              <a:rPr lang="en-IN" sz="1200" dirty="0"/>
              <a:t>New South Wales, Victoria</a:t>
            </a:r>
          </a:p>
          <a:p>
            <a:pPr marL="264795" indent="-264795">
              <a:buFont typeface="Wingdings" panose="05000000000000000000" pitchFamily="2" charset="2"/>
              <a:buChar char="§"/>
            </a:pPr>
            <a:r>
              <a:rPr lang="en-IN" sz="1200" b="1" dirty="0"/>
              <a:t>Wealth Segment: </a:t>
            </a:r>
            <a:r>
              <a:rPr lang="en-IN" sz="1200" dirty="0"/>
              <a:t>Mass</a:t>
            </a:r>
            <a:endParaRPr lang="en-IN" sz="1200" b="1" dirty="0"/>
          </a:p>
          <a:p>
            <a:pPr marL="264795" indent="-264795">
              <a:buFont typeface="Wingdings" panose="05000000000000000000" pitchFamily="2" charset="2"/>
              <a:buChar char="§"/>
            </a:pPr>
            <a:endParaRPr lang="en-IN" sz="1200" b="1" dirty="0"/>
          </a:p>
          <a:p>
            <a:r>
              <a:rPr lang="en-IN" sz="1200" dirty="0"/>
              <a:t>We then used this profile to label the new customers as High-Value or not High-Value.</a:t>
            </a:r>
          </a:p>
        </p:txBody>
      </p:sp>
    </p:spTree>
    <p:extLst>
      <p:ext uri="{BB962C8B-B14F-4D97-AF65-F5344CB8AC3E}">
        <p14:creationId xmlns:p14="http://schemas.microsoft.com/office/powerpoint/2010/main" val="236468933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Results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Subset of New Customers to target</a:t>
            </a:r>
            <a:endParaRPr dirty="0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660847B7-39DC-5399-E552-C62129E16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217" y="1599626"/>
            <a:ext cx="6165215" cy="254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56203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5781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Data Cleaning</a:t>
            </a:r>
            <a:endParaRPr dirty="0"/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Analysis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/>
              <a:t>Results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Cleaning</a:t>
            </a:r>
            <a:endParaRPr dirty="0"/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Data Quality Issues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E83278D-6192-A7D4-67E1-D50899123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394457"/>
              </p:ext>
            </p:extLst>
          </p:nvPr>
        </p:nvGraphicFramePr>
        <p:xfrm>
          <a:off x="1361875" y="1614030"/>
          <a:ext cx="6436649" cy="3098814"/>
        </p:xfrm>
        <a:graphic>
          <a:graphicData uri="http://schemas.openxmlformats.org/drawingml/2006/table">
            <a:tbl>
              <a:tblPr firstRow="1" firstCol="1" bandRow="1"/>
              <a:tblGrid>
                <a:gridCol w="928217">
                  <a:extLst>
                    <a:ext uri="{9D8B030D-6E8A-4147-A177-3AD203B41FA5}">
                      <a16:colId xmlns:a16="http://schemas.microsoft.com/office/drawing/2014/main" val="3818701426"/>
                    </a:ext>
                  </a:extLst>
                </a:gridCol>
                <a:gridCol w="1938968">
                  <a:extLst>
                    <a:ext uri="{9D8B030D-6E8A-4147-A177-3AD203B41FA5}">
                      <a16:colId xmlns:a16="http://schemas.microsoft.com/office/drawing/2014/main" val="205708966"/>
                    </a:ext>
                  </a:extLst>
                </a:gridCol>
                <a:gridCol w="1733320">
                  <a:extLst>
                    <a:ext uri="{9D8B030D-6E8A-4147-A177-3AD203B41FA5}">
                      <a16:colId xmlns:a16="http://schemas.microsoft.com/office/drawing/2014/main" val="1045105921"/>
                    </a:ext>
                  </a:extLst>
                </a:gridCol>
                <a:gridCol w="1836144">
                  <a:extLst>
                    <a:ext uri="{9D8B030D-6E8A-4147-A177-3AD203B41FA5}">
                      <a16:colId xmlns:a16="http://schemas.microsoft.com/office/drawing/2014/main" val="2166413192"/>
                    </a:ext>
                  </a:extLst>
                </a:gridCol>
              </a:tblGrid>
              <a:tr h="34183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828" marR="47828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Customer Demographic</a:t>
                      </a:r>
                      <a:endParaRPr lang="en-IN" sz="900" dirty="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Customer Addresses</a:t>
                      </a:r>
                      <a:endParaRPr lang="en-IN" sz="900" dirty="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Transaction Data</a:t>
                      </a:r>
                      <a:endParaRPr lang="en-IN" sz="900" dirty="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051239"/>
                  </a:ext>
                </a:extLst>
              </a:tr>
              <a:tr h="4251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Accuracy</a:t>
                      </a:r>
                      <a:endParaRPr lang="en-IN" sz="90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DOB: Inaccuracy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Job Industry Category: Misspelling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188326"/>
                  </a:ext>
                </a:extLst>
              </a:tr>
              <a:tr h="11726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Completeness</a:t>
                      </a:r>
                      <a:endParaRPr lang="en-IN" sz="90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DOB: Blanks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Job Title: Blanks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Job Industry Category: Blanks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Tenure: Blanks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Customer IDs: Not in Sync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Customer IDs: Not in Sync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Standard Cost: Blanks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Brand: Blanks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Product Line: Blanks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Product Class: Blanks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Product Size: Blanks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Product First Sold Date: Blanks</a:t>
                      </a:r>
                    </a:p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Customer IDs: Not in Sync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4948371"/>
                  </a:ext>
                </a:extLst>
              </a:tr>
              <a:tr h="2443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Consistency</a:t>
                      </a:r>
                      <a:endParaRPr lang="en-IN" sz="90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Gender: Inconsistency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States: Inconsistency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3045495"/>
                  </a:ext>
                </a:extLst>
              </a:tr>
              <a:tr h="3695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Currency</a:t>
                      </a:r>
                      <a:endParaRPr lang="en-IN" sz="90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Deceased Customers: Filter Out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5642861"/>
                  </a:ext>
                </a:extLst>
              </a:tr>
              <a:tr h="2565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Relevancy</a:t>
                      </a:r>
                      <a:endParaRPr lang="en-IN" sz="90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Default: Exclude Field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Order Status: Exclude Cancelled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3540218"/>
                  </a:ext>
                </a:extLst>
              </a:tr>
              <a:tr h="288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Validity</a:t>
                      </a:r>
                      <a:endParaRPr lang="en-IN" sz="900">
                        <a:effectLst/>
                        <a:latin typeface="+mn-lt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IN" sz="900" dirty="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Product First Sold Date: Format</a:t>
                      </a:r>
                    </a:p>
                  </a:txBody>
                  <a:tcPr marL="47828" marR="478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7669299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Cleaning</a:t>
            </a:r>
            <a:endParaRPr dirty="0"/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Cleaning Overview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1591483"/>
            <a:ext cx="4366975" cy="1870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200" dirty="0"/>
              <a:t>Records with Missing Fields were Dropped</a:t>
            </a:r>
            <a:r>
              <a:rPr sz="1200" dirty="0"/>
              <a:t>.</a:t>
            </a:r>
            <a:endParaRPr lang="en-IN" sz="12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200" dirty="0"/>
              <a:t>Only customers in </a:t>
            </a:r>
            <a:r>
              <a:rPr lang="en-IN" sz="1200" dirty="0" err="1"/>
              <a:t>CustomerDemographic</a:t>
            </a:r>
            <a:r>
              <a:rPr lang="en-IN" sz="1200" dirty="0"/>
              <a:t> table were included for training.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200" dirty="0"/>
              <a:t>Age, Last Purchase (Days Ago), Profit Fields, Median Salary by post code, etc. were added.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200" dirty="0"/>
              <a:t>Records pertaining to Deceased Customers were Dropped.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200" dirty="0"/>
              <a:t>Customers with missing Transactions were Dropped.</a:t>
            </a:r>
            <a:endParaRPr sz="12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4E25467-C69B-46FE-B413-7BCB3F6D6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723314"/>
              </p:ext>
            </p:extLst>
          </p:nvPr>
        </p:nvGraphicFramePr>
        <p:xfrm>
          <a:off x="4958214" y="2040845"/>
          <a:ext cx="3812411" cy="11960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7899">
                  <a:extLst>
                    <a:ext uri="{9D8B030D-6E8A-4147-A177-3AD203B41FA5}">
                      <a16:colId xmlns:a16="http://schemas.microsoft.com/office/drawing/2014/main" val="4178504357"/>
                    </a:ext>
                  </a:extLst>
                </a:gridCol>
                <a:gridCol w="1354512">
                  <a:extLst>
                    <a:ext uri="{9D8B030D-6E8A-4147-A177-3AD203B41FA5}">
                      <a16:colId xmlns:a16="http://schemas.microsoft.com/office/drawing/2014/main" val="1826229694"/>
                    </a:ext>
                  </a:extLst>
                </a:gridCol>
              </a:tblGrid>
              <a:tr h="540662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Distinct Customer IDs</a:t>
                      </a:r>
                    </a:p>
                    <a:p>
                      <a:pPr algn="ctr"/>
                      <a:r>
                        <a:rPr lang="en-IN" sz="1400" dirty="0"/>
                        <a:t>As Received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4,000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9888473"/>
                  </a:ext>
                </a:extLst>
              </a:tr>
              <a:tr h="655434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Distinct Customer IDs after Data Cleaning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3,485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236198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Distribution of Existing Customers by Value segment</a:t>
            </a:r>
            <a:endParaRPr dirty="0"/>
          </a:p>
        </p:txBody>
      </p:sp>
      <p:pic>
        <p:nvPicPr>
          <p:cNvPr id="3" name="Picture 2" descr="A graph of a line graph&#10;&#10;Description automatically generated">
            <a:extLst>
              <a:ext uri="{FF2B5EF4-FFF2-40B4-BE49-F238E27FC236}">
                <a16:creationId xmlns:a16="http://schemas.microsoft.com/office/drawing/2014/main" id="{932B2C2E-B2B9-F0D9-298C-68851DA1C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035" y="1599626"/>
            <a:ext cx="4853940" cy="2995295"/>
          </a:xfrm>
          <a:prstGeom prst="rect">
            <a:avLst/>
          </a:prstGeom>
        </p:spPr>
      </p:pic>
      <p:sp>
        <p:nvSpPr>
          <p:cNvPr id="6" name="Shape 73">
            <a:extLst>
              <a:ext uri="{FF2B5EF4-FFF2-40B4-BE49-F238E27FC236}">
                <a16:creationId xmlns:a16="http://schemas.microsoft.com/office/drawing/2014/main" id="{0FBE5140-0C83-F762-9629-0D0A47B8CDFA}"/>
              </a:ext>
            </a:extLst>
          </p:cNvPr>
          <p:cNvSpPr/>
          <p:nvPr/>
        </p:nvSpPr>
        <p:spPr>
          <a:xfrm>
            <a:off x="205026" y="1591483"/>
            <a:ext cx="3880010" cy="178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508 with missing 2017 transactions seems to be two populations of customers: those who have made less than average bike purchases, and those who have made more than the average.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We recommend checking in with the existing customers in the second population to see if they are still interested in our products.</a:t>
            </a:r>
          </a:p>
        </p:txBody>
      </p:sp>
    </p:spTree>
    <p:extLst>
      <p:ext uri="{BB962C8B-B14F-4D97-AF65-F5344CB8AC3E}">
        <p14:creationId xmlns:p14="http://schemas.microsoft.com/office/powerpoint/2010/main" val="60002500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Age distribution of Existing Customers</a:t>
            </a:r>
            <a:endParaRPr dirty="0"/>
          </a:p>
        </p:txBody>
      </p:sp>
      <p:sp>
        <p:nvSpPr>
          <p:cNvPr id="6" name="Shape 73">
            <a:extLst>
              <a:ext uri="{FF2B5EF4-FFF2-40B4-BE49-F238E27FC236}">
                <a16:creationId xmlns:a16="http://schemas.microsoft.com/office/drawing/2014/main" id="{0FBE5140-0C83-F762-9629-0D0A47B8CDFA}"/>
              </a:ext>
            </a:extLst>
          </p:cNvPr>
          <p:cNvSpPr/>
          <p:nvPr/>
        </p:nvSpPr>
        <p:spPr>
          <a:xfrm>
            <a:off x="205026" y="1591483"/>
            <a:ext cx="3880010" cy="5969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Our customer base is mostly made up of middle-aged customers, with the 45-54 age group being the largest.</a:t>
            </a:r>
          </a:p>
        </p:txBody>
      </p:sp>
      <p:pic>
        <p:nvPicPr>
          <p:cNvPr id="4" name="Picture 3" descr="A graph of a number of groups&#10;&#10;Description automatically generated">
            <a:extLst>
              <a:ext uri="{FF2B5EF4-FFF2-40B4-BE49-F238E27FC236}">
                <a16:creationId xmlns:a16="http://schemas.microsoft.com/office/drawing/2014/main" id="{475853AC-8303-D451-F854-8778FC50D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036" y="1591483"/>
            <a:ext cx="4854524" cy="299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3670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Distribution of Existing Customers by State</a:t>
            </a:r>
            <a:endParaRPr dirty="0"/>
          </a:p>
        </p:txBody>
      </p:sp>
      <p:sp>
        <p:nvSpPr>
          <p:cNvPr id="6" name="Shape 73">
            <a:extLst>
              <a:ext uri="{FF2B5EF4-FFF2-40B4-BE49-F238E27FC236}">
                <a16:creationId xmlns:a16="http://schemas.microsoft.com/office/drawing/2014/main" id="{0FBE5140-0C83-F762-9629-0D0A47B8CDFA}"/>
              </a:ext>
            </a:extLst>
          </p:cNvPr>
          <p:cNvSpPr/>
          <p:nvPr/>
        </p:nvSpPr>
        <p:spPr>
          <a:xfrm>
            <a:off x="205026" y="1591483"/>
            <a:ext cx="3880010" cy="384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New South Wales customers love our bike products.</a:t>
            </a:r>
          </a:p>
        </p:txBody>
      </p:sp>
      <p:pic>
        <p:nvPicPr>
          <p:cNvPr id="2" name="Picture 1" descr="A graph of a graph showing the state&#10;&#10;Description automatically generated with medium confidence">
            <a:extLst>
              <a:ext uri="{FF2B5EF4-FFF2-40B4-BE49-F238E27FC236}">
                <a16:creationId xmlns:a16="http://schemas.microsoft.com/office/drawing/2014/main" id="{A7895D99-19D5-9787-0B63-FA12B8A7DC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37"/>
          <a:stretch/>
        </p:blipFill>
        <p:spPr bwMode="auto">
          <a:xfrm>
            <a:off x="4084449" y="1591483"/>
            <a:ext cx="4854525" cy="28623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2474674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Existing Customers by Numeric variables and Value segment </a:t>
            </a:r>
          </a:p>
        </p:txBody>
      </p:sp>
      <p:sp>
        <p:nvSpPr>
          <p:cNvPr id="6" name="Shape 73">
            <a:extLst>
              <a:ext uri="{FF2B5EF4-FFF2-40B4-BE49-F238E27FC236}">
                <a16:creationId xmlns:a16="http://schemas.microsoft.com/office/drawing/2014/main" id="{0FBE5140-0C83-F762-9629-0D0A47B8CDFA}"/>
              </a:ext>
            </a:extLst>
          </p:cNvPr>
          <p:cNvSpPr/>
          <p:nvPr/>
        </p:nvSpPr>
        <p:spPr>
          <a:xfrm>
            <a:off x="205026" y="1591483"/>
            <a:ext cx="3880010" cy="1362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Surprisingly, tenure, median salary by postcode, property valuation, 3 years bike related purchases are all the same across Customer Value segment.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This might explain how the current data might not help predict new high-value customers accurately.</a:t>
            </a:r>
            <a:endParaRPr lang="en-US" sz="1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3" descr="A graph of a number of different types of data&#10;&#10;Description automatically generated with medium confidence">
            <a:extLst>
              <a:ext uri="{FF2B5EF4-FFF2-40B4-BE49-F238E27FC236}">
                <a16:creationId xmlns:a16="http://schemas.microsoft.com/office/drawing/2014/main" id="{95AFC6CF-52E0-0694-ED45-4A97D238C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449" y="1591483"/>
            <a:ext cx="4854525" cy="299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0692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Existing Customers by Age Group and Wealth segment</a:t>
            </a:r>
            <a:endParaRPr dirty="0"/>
          </a:p>
        </p:txBody>
      </p:sp>
      <p:sp>
        <p:nvSpPr>
          <p:cNvPr id="6" name="Shape 73">
            <a:extLst>
              <a:ext uri="{FF2B5EF4-FFF2-40B4-BE49-F238E27FC236}">
                <a16:creationId xmlns:a16="http://schemas.microsoft.com/office/drawing/2014/main" id="{0FBE5140-0C83-F762-9629-0D0A47B8CDFA}"/>
              </a:ext>
            </a:extLst>
          </p:cNvPr>
          <p:cNvSpPr/>
          <p:nvPr/>
        </p:nvSpPr>
        <p:spPr>
          <a:xfrm>
            <a:off x="205026" y="1591483"/>
            <a:ext cx="3880010" cy="384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Our customer base is primarily Mass Customer segment.</a:t>
            </a:r>
          </a:p>
        </p:txBody>
      </p:sp>
      <p:pic>
        <p:nvPicPr>
          <p:cNvPr id="3" name="Picture 2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58D334F6-D7F6-5D22-B608-A89C3E833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449" y="1501574"/>
            <a:ext cx="4854525" cy="299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31275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CE4F7EC3824244B5263C1B45ED6009" ma:contentTypeVersion="8" ma:contentTypeDescription="Create a new document." ma:contentTypeScope="" ma:versionID="9536d579432e31946f942c675da601b6">
  <xsd:schema xmlns:xsd="http://www.w3.org/2001/XMLSchema" xmlns:xs="http://www.w3.org/2001/XMLSchema" xmlns:p="http://schemas.microsoft.com/office/2006/metadata/properties" xmlns:ns3="be2f2a05-8fc0-41e7-8a33-4b0537fc40db" xmlns:ns4="d78697f1-f836-475e-880c-b7fd18463124" targetNamespace="http://schemas.microsoft.com/office/2006/metadata/properties" ma:root="true" ma:fieldsID="64da8d0963b9aa050f8a6660e8910962" ns3:_="" ns4:_="">
    <xsd:import namespace="be2f2a05-8fc0-41e7-8a33-4b0537fc40db"/>
    <xsd:import namespace="d78697f1-f836-475e-880c-b7fd1846312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2f2a05-8fc0-41e7-8a33-4b0537fc40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8697f1-f836-475e-880c-b7fd1846312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1DF0F0-B1A6-44F4-852E-39CCF8818C38}">
  <ds:schemaRefs>
    <ds:schemaRef ds:uri="http://schemas.microsoft.com/office/infopath/2007/PartnerControls"/>
    <ds:schemaRef ds:uri="http://www.w3.org/XML/1998/namespace"/>
    <ds:schemaRef ds:uri="d78697f1-f836-475e-880c-b7fd18463124"/>
    <ds:schemaRef ds:uri="http://purl.org/dc/elements/1.1/"/>
    <ds:schemaRef ds:uri="http://purl.org/dc/terms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be2f2a05-8fc0-41e7-8a33-4b0537fc40db"/>
  </ds:schemaRefs>
</ds:datastoreItem>
</file>

<file path=customXml/itemProps2.xml><?xml version="1.0" encoding="utf-8"?>
<ds:datastoreItem xmlns:ds="http://schemas.openxmlformats.org/officeDocument/2006/customXml" ds:itemID="{AFDF2B10-FFCC-48F4-87C9-884F83066A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D73F24-1239-41FA-8164-92E5D695A2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2f2a05-8fc0-41e7-8a33-4b0537fc40db"/>
    <ds:schemaRef ds:uri="d78697f1-f836-475e-880c-b7fd184631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730</Words>
  <Application>Microsoft Office PowerPoint</Application>
  <PresentationFormat>On-screen Show (16:9)</PresentationFormat>
  <Paragraphs>125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Tran, Nguyen</cp:lastModifiedBy>
  <cp:revision>20</cp:revision>
  <dcterms:modified xsi:type="dcterms:W3CDTF">2023-12-21T22:51:13Z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0x01010000CE4F7EC3824244B5263C1B45ED6009</vt:lpwstr>
  </property>
</Properties>
</file>