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65" r:id="rId16"/>
    <p:sldId id="260" r:id="rId17"/>
    <p:sldId id="266" r:id="rId18"/>
    <p:sldId id="267" r:id="rId19"/>
    <p:sldId id="272" r:id="rId20"/>
    <p:sldId id="271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Targeted Marketing Analytics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Nguyen Tran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Customers’ Profit by Age Group and Wealth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36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Across age groups, the Mass Customer segment brings in the most profit, except in the 25-34 age group, where the Affluent Customer segment takes the lead.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recommend looking into this 25-34 age group to see if we have maximized our effort for this group.</a:t>
            </a:r>
          </a:p>
        </p:txBody>
      </p:sp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361979D-AF6D-C068-D41D-EA7C5941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98" y="1501574"/>
            <a:ext cx="4853976" cy="29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86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Age Group and Wealth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59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Across all age groups, 18-24 year olds are the most likely to be low-value customers.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CACFA-8ECB-31C0-EA05-DF3AE4680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53" y="1571387"/>
            <a:ext cx="4787265" cy="2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48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Industry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59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top 3 industries are Manufacturing, Financial Services, and Health.</a:t>
            </a:r>
          </a:p>
        </p:txBody>
      </p:sp>
      <p:pic>
        <p:nvPicPr>
          <p:cNvPr id="5" name="Picture 4" descr="A graph of a bicycle purchase&#10;&#10;Description automatically generated with medium confidence">
            <a:extLst>
              <a:ext uri="{FF2B5EF4-FFF2-40B4-BE49-F238E27FC236}">
                <a16:creationId xmlns:a16="http://schemas.microsoft.com/office/drawing/2014/main" id="{881428CB-C6BA-B48A-7743-5B42E3B5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0" y="1591483"/>
            <a:ext cx="4786718" cy="2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500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Job Type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02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However, customers with technical professions (programmers, developer, engineers, etc.) have made more purchases than any other job types despite the IT industry not being in the top 3.</a:t>
            </a:r>
          </a:p>
        </p:txBody>
      </p:sp>
      <p:pic>
        <p:nvPicPr>
          <p:cNvPr id="3" name="Picture 2" descr="A graph of a graph showing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49C80C0-5E3C-1C51-9F88-DCD75E66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"/>
          <a:stretch/>
        </p:blipFill>
        <p:spPr bwMode="auto">
          <a:xfrm>
            <a:off x="4085036" y="1591483"/>
            <a:ext cx="4820582" cy="2954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58847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Industry and Value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14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Health industry has the most proportion of High-Value customers.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Meanwhile, Financial Services has the most proportion of Low-Value customers.</a:t>
            </a:r>
          </a:p>
        </p:txBody>
      </p:sp>
      <p:pic>
        <p:nvPicPr>
          <p:cNvPr id="4" name="Picture 3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EDD09F00-7EC2-D728-5B7B-130443996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6" y="1599626"/>
            <a:ext cx="4820582" cy="32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973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1929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200" dirty="0"/>
              <a:t>The number of days since last transaction per customer.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200" dirty="0"/>
              <a:t>Customers were divided into 4 quartiles and given a </a:t>
            </a:r>
            <a:r>
              <a:rPr lang="en-IN" sz="1200" dirty="0" err="1"/>
              <a:t>R_Score</a:t>
            </a:r>
            <a:r>
              <a:rPr lang="en-IN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The frequency of transactions done </a:t>
            </a:r>
            <a:r>
              <a:rPr lang="en-IN" sz="1200" dirty="0"/>
              <a:t>per customer</a:t>
            </a: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200" dirty="0" err="1">
                <a:latin typeface="+mn-lt"/>
                <a:ea typeface="+mn-ea"/>
                <a:cs typeface="+mn-cs"/>
                <a:sym typeface="Arial"/>
              </a:rPr>
              <a:t>F_Score</a:t>
            </a:r>
            <a:r>
              <a:rPr lang="en-IN" sz="12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2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The total profit per customer.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200" dirty="0" err="1">
                <a:latin typeface="+mn-lt"/>
                <a:ea typeface="+mn-ea"/>
                <a:cs typeface="+mn-cs"/>
                <a:sym typeface="Arial"/>
              </a:rPr>
              <a:t>M_Score</a:t>
            </a: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Modeling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Multinomial Logistic Regression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A82DC5-3054-D7C0-67B4-89371627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01" y="1599626"/>
            <a:ext cx="4446998" cy="32878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Modeling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K-Nearest Neighbors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82DC5-3054-D7C0-67B4-89371627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0996" y="1599626"/>
            <a:ext cx="4382007" cy="32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495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Modeling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Random Forest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82DC5-3054-D7C0-67B4-89371627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2889" y="1599626"/>
            <a:ext cx="4418222" cy="32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12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Modeling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of New Customers by Value segment</a:t>
            </a:r>
            <a:endParaRPr dirty="0"/>
          </a:p>
        </p:txBody>
      </p:sp>
      <p:pic>
        <p:nvPicPr>
          <p:cNvPr id="3" name="Picture 2" descr="A chart with red green and yellow squares&#10;&#10;Description automatically generated">
            <a:extLst>
              <a:ext uri="{FF2B5EF4-FFF2-40B4-BE49-F238E27FC236}">
                <a16:creationId xmlns:a16="http://schemas.microsoft.com/office/drawing/2014/main" id="{0DAA5D1A-E80E-103D-23EB-FC5AB5E8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0" y="1599626"/>
            <a:ext cx="5196840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93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Cleaning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</a:t>
            </a:r>
            <a:r>
              <a:rPr lang="en-US" dirty="0"/>
              <a:t>ing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Modeling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Subset of New Customers to target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0847B7-39DC-5399-E552-C62129E1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17" y="1599626"/>
            <a:ext cx="6165215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620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Issues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83278D-6192-A7D4-67E1-D50899123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94457"/>
              </p:ext>
            </p:extLst>
          </p:nvPr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>
                  <a:extLst>
                    <a:ext uri="{9D8B030D-6E8A-4147-A177-3AD203B41FA5}">
                      <a16:colId xmlns:a16="http://schemas.microsoft.com/office/drawing/2014/main" val="3818701426"/>
                    </a:ext>
                  </a:extLst>
                </a:gridCol>
                <a:gridCol w="1938968">
                  <a:extLst>
                    <a:ext uri="{9D8B030D-6E8A-4147-A177-3AD203B41FA5}">
                      <a16:colId xmlns:a16="http://schemas.microsoft.com/office/drawing/2014/main" val="205708966"/>
                    </a:ext>
                  </a:extLst>
                </a:gridCol>
                <a:gridCol w="1733320">
                  <a:extLst>
                    <a:ext uri="{9D8B030D-6E8A-4147-A177-3AD203B41FA5}">
                      <a16:colId xmlns:a16="http://schemas.microsoft.com/office/drawing/2014/main" val="1045105921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692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Cleaning Overview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Records with Missing Fields were Dropped</a:t>
            </a:r>
            <a:r>
              <a:rPr sz="1200" dirty="0"/>
              <a:t>.</a:t>
            </a:r>
            <a:endParaRPr lang="en-IN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Only customers in </a:t>
            </a:r>
            <a:r>
              <a:rPr lang="en-IN" sz="1200" dirty="0" err="1"/>
              <a:t>CustomerDemographic</a:t>
            </a:r>
            <a:r>
              <a:rPr lang="en-IN" sz="1200" dirty="0"/>
              <a:t> table were included for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Age, Last Purchase (Days Ago), Profit Fields, Median Salary by post code, etc.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Customers with missing Transactions were Dropped.</a:t>
            </a:r>
            <a:endParaRPr sz="1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23314"/>
              </p:ext>
            </p:extLst>
          </p:nvPr>
        </p:nvGraphicFramePr>
        <p:xfrm>
          <a:off x="4958214" y="2040845"/>
          <a:ext cx="3812411" cy="1196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Distinct Customer IDs</a:t>
                      </a:r>
                    </a:p>
                    <a:p>
                      <a:pPr algn="ctr"/>
                      <a:r>
                        <a:rPr lang="en-IN" sz="14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of Existing Customers by Value segment</a:t>
            </a:r>
            <a:endParaRPr dirty="0"/>
          </a:p>
        </p:txBody>
      </p:sp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932B2C2E-B2B9-F0D9-298C-68851DA1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5" y="1599626"/>
            <a:ext cx="4853940" cy="2995295"/>
          </a:xfrm>
          <a:prstGeom prst="rect">
            <a:avLst/>
          </a:prstGeom>
        </p:spPr>
      </p:pic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78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508 with missing 2017 transactions seems to be two populations of customers: those who have made less than average bike purchases, and those who have made more than the average.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recommend checking in with the existing customers in the second population to see if they are still interested in our products.</a:t>
            </a:r>
          </a:p>
        </p:txBody>
      </p:sp>
    </p:spTree>
    <p:extLst>
      <p:ext uri="{BB962C8B-B14F-4D97-AF65-F5344CB8AC3E}">
        <p14:creationId xmlns:p14="http://schemas.microsoft.com/office/powerpoint/2010/main" val="6000250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 of Existing Customers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59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 customer base is mostly made up of middle-aged customers, with the 45-54 age group being the largest.</a:t>
            </a:r>
          </a:p>
        </p:txBody>
      </p:sp>
      <p:pic>
        <p:nvPicPr>
          <p:cNvPr id="4" name="Picture 3" descr="A graph of a number of groups&#10;&#10;Description automatically generated">
            <a:extLst>
              <a:ext uri="{FF2B5EF4-FFF2-40B4-BE49-F238E27FC236}">
                <a16:creationId xmlns:a16="http://schemas.microsoft.com/office/drawing/2014/main" id="{475853AC-8303-D451-F854-8778FC50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6" y="1591483"/>
            <a:ext cx="4854524" cy="29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67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of Existing Customers by State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38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New South Wales customers love our bike products.</a:t>
            </a:r>
          </a:p>
        </p:txBody>
      </p:sp>
      <p:pic>
        <p:nvPicPr>
          <p:cNvPr id="2" name="Picture 1" descr="A graph of a graph showing the state&#10;&#10;Description automatically generated with medium confidence">
            <a:extLst>
              <a:ext uri="{FF2B5EF4-FFF2-40B4-BE49-F238E27FC236}">
                <a16:creationId xmlns:a16="http://schemas.microsoft.com/office/drawing/2014/main" id="{A7895D99-19D5-9787-0B63-FA12B8A7D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7"/>
          <a:stretch/>
        </p:blipFill>
        <p:spPr bwMode="auto">
          <a:xfrm>
            <a:off x="4084449" y="1591483"/>
            <a:ext cx="4854525" cy="286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47467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Numeric variables and Value segment </a:t>
            </a:r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36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Surprisingly, tenure, median salary by postcode, property valuation, 3 years bike related purchases are all the same across Customer Value segment.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might explain how the current data might not help predict new high-value customers accurately.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95AFC6CF-52E0-0694-ED45-4A97D238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49" y="1591483"/>
            <a:ext cx="4854525" cy="29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9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Age Group and Wealth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38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 customer base is primarily Mass Customer segment.</a:t>
            </a:r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8D334F6-D7F6-5D22-B608-A89C3E833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49" y="1501574"/>
            <a:ext cx="4854525" cy="29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27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664</Words>
  <Application>Microsoft Office PowerPoint</Application>
  <PresentationFormat>On-screen Show (16:9)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Open Sans</vt:lpstr>
      <vt:lpstr>Open Sans Extrabold</vt:lpstr>
      <vt:lpstr>Open Sans Light</vt:lpstr>
      <vt:lpstr>Symbol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Tran, Nguyen</cp:lastModifiedBy>
  <cp:revision>16</cp:revision>
  <dcterms:modified xsi:type="dcterms:W3CDTF">2023-12-09T21:19:23Z</dcterms:modified>
</cp:coreProperties>
</file>