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4780" r:id="rId3"/>
    <p:sldId id="4779" r:id="rId4"/>
    <p:sldId id="4781" r:id="rId5"/>
    <p:sldId id="4782" r:id="rId6"/>
    <p:sldId id="4792" r:id="rId7"/>
    <p:sldId id="4783" r:id="rId8"/>
    <p:sldId id="4784" r:id="rId9"/>
    <p:sldId id="4785" r:id="rId10"/>
    <p:sldId id="4786" r:id="rId11"/>
    <p:sldId id="4787" r:id="rId12"/>
    <p:sldId id="4788" r:id="rId13"/>
    <p:sldId id="4789" r:id="rId14"/>
    <p:sldId id="4790" r:id="rId15"/>
    <p:sldId id="4791"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Light" panose="020F0302020204030204" pitchFamily="34" charset="0"/>
      <p:regular r:id="rId26"/>
      <p:italic r:id="rId27"/>
    </p:embeddedFont>
    <p:embeddedFont>
      <p:font typeface="Roboto Medium" panose="020F0502020204030204" pitchFamily="34"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11" autoAdjust="0"/>
    <p:restoredTop sz="76955" autoAdjust="0"/>
  </p:normalViewPr>
  <p:slideViewPr>
    <p:cSldViewPr snapToGrid="0" showGuides="1">
      <p:cViewPr varScale="1">
        <p:scale>
          <a:sx n="96" d="100"/>
          <a:sy n="96" d="100"/>
        </p:scale>
        <p:origin x="1560" y="16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14/6/2023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1</a:t>
            </a:fld>
            <a:endParaRPr lang="en-AU" dirty="0"/>
          </a:p>
        </p:txBody>
      </p:sp>
    </p:spTree>
    <p:extLst>
      <p:ext uri="{BB962C8B-B14F-4D97-AF65-F5344CB8AC3E}">
        <p14:creationId xmlns:p14="http://schemas.microsoft.com/office/powerpoint/2010/main" val="145631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2</a:t>
            </a:fld>
            <a:endParaRPr lang="en-AU" dirty="0"/>
          </a:p>
        </p:txBody>
      </p:sp>
    </p:spTree>
    <p:extLst>
      <p:ext uri="{BB962C8B-B14F-4D97-AF65-F5344CB8AC3E}">
        <p14:creationId xmlns:p14="http://schemas.microsoft.com/office/powerpoint/2010/main" val="1869124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3</a:t>
            </a:fld>
            <a:endParaRPr lang="en-AU" dirty="0"/>
          </a:p>
        </p:txBody>
      </p:sp>
    </p:spTree>
    <p:extLst>
      <p:ext uri="{BB962C8B-B14F-4D97-AF65-F5344CB8AC3E}">
        <p14:creationId xmlns:p14="http://schemas.microsoft.com/office/powerpoint/2010/main" val="292448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key callout for the chips category</a:t>
            </a:r>
          </a:p>
          <a:p>
            <a:endParaRPr lang="en-AU" dirty="0"/>
          </a:p>
          <a:p>
            <a:r>
              <a:rPr lang="en-AU" dirty="0"/>
              <a:t>fix the line chart to be weekly sales count instead of daily sales count</a:t>
            </a:r>
          </a:p>
          <a:p>
            <a:endParaRPr lang="en-AU" dirty="0"/>
          </a:p>
          <a:p>
            <a:endParaRPr lang="en-AU" dirty="0"/>
          </a:p>
          <a:p>
            <a:r>
              <a:rPr lang="en-US" dirty="0"/>
              <a:t>The total of Chips sales has remained relatively consistent within the $4500-$5500 range over the last 52wks; two notable dips in sales occurred in 8/2018 and 9/2019</a:t>
            </a:r>
          </a:p>
        </p:txBody>
      </p:sp>
      <p:sp>
        <p:nvSpPr>
          <p:cNvPr id="4" name="Slide Number Placeholder 3"/>
          <p:cNvSpPr>
            <a:spLocks noGrp="1"/>
          </p:cNvSpPr>
          <p:nvPr>
            <p:ph type="sldNum" sz="quarter" idx="5"/>
          </p:nvPr>
        </p:nvSpPr>
        <p:spPr/>
        <p:txBody>
          <a:bodyPr/>
          <a:lstStyle/>
          <a:p>
            <a:fld id="{D4566AC9-2A0D-473B-9623-D34100E64E4F}" type="slidenum">
              <a:rPr lang="en-AU" smtClean="0"/>
              <a:t>4</a:t>
            </a:fld>
            <a:endParaRPr lang="en-AU" dirty="0"/>
          </a:p>
        </p:txBody>
      </p:sp>
    </p:spTree>
    <p:extLst>
      <p:ext uri="{BB962C8B-B14F-4D97-AF65-F5344CB8AC3E}">
        <p14:creationId xmlns:p14="http://schemas.microsoft.com/office/powerpoint/2010/main" val="1440137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‘affluence’ refers to ‘PREMIUM_CUSTOMER’ column in data set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This slide will be commentary on affluence and its effect on sales for the category of chips</a:t>
            </a:r>
          </a:p>
        </p:txBody>
      </p:sp>
      <p:sp>
        <p:nvSpPr>
          <p:cNvPr id="4" name="Slide Number Placeholder 3"/>
          <p:cNvSpPr>
            <a:spLocks noGrp="1"/>
          </p:cNvSpPr>
          <p:nvPr>
            <p:ph type="sldNum" sz="quarter" idx="5"/>
          </p:nvPr>
        </p:nvSpPr>
        <p:spPr/>
        <p:txBody>
          <a:bodyPr/>
          <a:lstStyle/>
          <a:p>
            <a:fld id="{D4566AC9-2A0D-473B-9623-D34100E64E4F}" type="slidenum">
              <a:rPr lang="en-AU" smtClean="0"/>
              <a:t>5</a:t>
            </a:fld>
            <a:endParaRPr lang="en-AU" dirty="0"/>
          </a:p>
        </p:txBody>
      </p:sp>
    </p:spTree>
    <p:extLst>
      <p:ext uri="{BB962C8B-B14F-4D97-AF65-F5344CB8AC3E}">
        <p14:creationId xmlns:p14="http://schemas.microsoft.com/office/powerpoint/2010/main" val="187518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Stretch: Try visualising the proportion of customers by affluence and life stage on this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leave a note on </a:t>
            </a:r>
            <a:r>
              <a:rPr lang="en-AU"/>
              <a:t>the slideproportion </a:t>
            </a:r>
            <a:r>
              <a:rPr lang="en-AU" dirty="0"/>
              <a:t>is relative to the overall total number of customers in the data set</a:t>
            </a:r>
          </a:p>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7</a:t>
            </a:fld>
            <a:endParaRPr lang="en-AU" dirty="0"/>
          </a:p>
        </p:txBody>
      </p:sp>
    </p:spTree>
    <p:extLst>
      <p:ext uri="{BB962C8B-B14F-4D97-AF65-F5344CB8AC3E}">
        <p14:creationId xmlns:p14="http://schemas.microsoft.com/office/powerpoint/2010/main" val="1259097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9</a:t>
            </a:fld>
            <a:endParaRPr lang="en-AU" dirty="0"/>
          </a:p>
        </p:txBody>
      </p:sp>
    </p:spTree>
    <p:extLst>
      <p:ext uri="{BB962C8B-B14F-4D97-AF65-F5344CB8AC3E}">
        <p14:creationId xmlns:p14="http://schemas.microsoft.com/office/powerpoint/2010/main" val="1541249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brief description of the chart at the top</a:t>
            </a:r>
          </a:p>
        </p:txBody>
      </p:sp>
      <p:sp>
        <p:nvSpPr>
          <p:cNvPr id="4" name="Slide Number Placeholder 3"/>
          <p:cNvSpPr>
            <a:spLocks noGrp="1"/>
          </p:cNvSpPr>
          <p:nvPr>
            <p:ph type="sldNum" sz="quarter" idx="5"/>
          </p:nvPr>
        </p:nvSpPr>
        <p:spPr/>
        <p:txBody>
          <a:bodyPr/>
          <a:lstStyle/>
          <a:p>
            <a:fld id="{D4566AC9-2A0D-473B-9623-D34100E64E4F}" type="slidenum">
              <a:rPr lang="en-AU" smtClean="0"/>
              <a:t>10</a:t>
            </a:fld>
            <a:endParaRPr lang="en-AU" dirty="0"/>
          </a:p>
        </p:txBody>
      </p:sp>
    </p:spTree>
    <p:extLst>
      <p:ext uri="{BB962C8B-B14F-4D97-AF65-F5344CB8AC3E}">
        <p14:creationId xmlns:p14="http://schemas.microsoft.com/office/powerpoint/2010/main" val="3480508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443062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 Report</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2023</a:t>
            </a:r>
          </a:p>
        </p:txBody>
      </p:sp>
      <p:sp>
        <p:nvSpPr>
          <p:cNvPr id="6" name="TextBox 5">
            <a:extLst>
              <a:ext uri="{FF2B5EF4-FFF2-40B4-BE49-F238E27FC236}">
                <a16:creationId xmlns:a16="http://schemas.microsoft.com/office/drawing/2014/main" id="{83F56BC0-0A09-4EC3-76CE-DA5F8D572FC9}"/>
              </a:ext>
            </a:extLst>
          </p:cNvPr>
          <p:cNvSpPr txBox="1"/>
          <p:nvPr/>
        </p:nvSpPr>
        <p:spPr>
          <a:xfrm>
            <a:off x="6300439" y="6690732"/>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61308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Sales performance in the trial store 77</a:t>
            </a:r>
          </a:p>
        </p:txBody>
      </p:sp>
      <p:pic>
        <p:nvPicPr>
          <p:cNvPr id="8" name="Picture 7">
            <a:extLst>
              <a:ext uri="{FF2B5EF4-FFF2-40B4-BE49-F238E27FC236}">
                <a16:creationId xmlns:a16="http://schemas.microsoft.com/office/drawing/2014/main" id="{30BD9ABF-F1A2-7DD5-E7C1-0EDC232C2F34}"/>
              </a:ext>
            </a:extLst>
          </p:cNvPr>
          <p:cNvPicPr>
            <a:picLocks noChangeAspect="1"/>
          </p:cNvPicPr>
          <p:nvPr/>
        </p:nvPicPr>
        <p:blipFill>
          <a:blip r:embed="rId3"/>
          <a:stretch>
            <a:fillRect/>
          </a:stretch>
        </p:blipFill>
        <p:spPr>
          <a:xfrm>
            <a:off x="2209800" y="1030180"/>
            <a:ext cx="7772400" cy="4797639"/>
          </a:xfrm>
          <a:prstGeom prst="rect">
            <a:avLst/>
          </a:prstGeom>
        </p:spPr>
      </p:pic>
    </p:spTree>
    <p:extLst>
      <p:ext uri="{BB962C8B-B14F-4D97-AF65-F5344CB8AC3E}">
        <p14:creationId xmlns:p14="http://schemas.microsoft.com/office/powerpoint/2010/main" val="267634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2A5F9B-F5AD-EC02-7B7A-3A6A751DEE06}"/>
              </a:ext>
            </a:extLst>
          </p:cNvPr>
          <p:cNvSpPr>
            <a:spLocks noGrp="1"/>
          </p:cNvSpPr>
          <p:nvPr>
            <p:ph type="body" sz="quarter" idx="10"/>
          </p:nvPr>
        </p:nvSpPr>
        <p:spPr/>
        <p:txBody>
          <a:bodyPr/>
          <a:lstStyle/>
          <a:p>
            <a:r>
              <a:rPr lang="en-AU" dirty="0"/>
              <a:t>Customers performance in the trial store 77</a:t>
            </a:r>
          </a:p>
          <a:p>
            <a:endParaRPr lang="en-US" dirty="0"/>
          </a:p>
        </p:txBody>
      </p:sp>
      <p:pic>
        <p:nvPicPr>
          <p:cNvPr id="5" name="Picture 4">
            <a:extLst>
              <a:ext uri="{FF2B5EF4-FFF2-40B4-BE49-F238E27FC236}">
                <a16:creationId xmlns:a16="http://schemas.microsoft.com/office/drawing/2014/main" id="{A4BA16E6-4F5B-DE7B-9BD5-4E4E0CFC39E7}"/>
              </a:ext>
            </a:extLst>
          </p:cNvPr>
          <p:cNvPicPr>
            <a:picLocks noChangeAspect="1"/>
          </p:cNvPicPr>
          <p:nvPr/>
        </p:nvPicPr>
        <p:blipFill>
          <a:blip r:embed="rId2"/>
          <a:stretch>
            <a:fillRect/>
          </a:stretch>
        </p:blipFill>
        <p:spPr>
          <a:xfrm>
            <a:off x="2209800" y="1019781"/>
            <a:ext cx="7772400" cy="4818438"/>
          </a:xfrm>
          <a:prstGeom prst="rect">
            <a:avLst/>
          </a:prstGeom>
        </p:spPr>
      </p:pic>
    </p:spTree>
    <p:extLst>
      <p:ext uri="{BB962C8B-B14F-4D97-AF65-F5344CB8AC3E}">
        <p14:creationId xmlns:p14="http://schemas.microsoft.com/office/powerpoint/2010/main" val="40256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B422C0-6E78-D4F3-468B-465DCCEA6E28}"/>
              </a:ext>
            </a:extLst>
          </p:cNvPr>
          <p:cNvSpPr>
            <a:spLocks noGrp="1"/>
          </p:cNvSpPr>
          <p:nvPr>
            <p:ph type="body" sz="quarter" idx="10"/>
          </p:nvPr>
        </p:nvSpPr>
        <p:spPr/>
        <p:txBody>
          <a:bodyPr/>
          <a:lstStyle/>
          <a:p>
            <a:r>
              <a:rPr lang="en-AU" dirty="0"/>
              <a:t>Sales performance in the trial store 86</a:t>
            </a:r>
          </a:p>
          <a:p>
            <a:endParaRPr lang="en-US" dirty="0"/>
          </a:p>
        </p:txBody>
      </p:sp>
      <p:pic>
        <p:nvPicPr>
          <p:cNvPr id="4" name="Picture 3">
            <a:extLst>
              <a:ext uri="{FF2B5EF4-FFF2-40B4-BE49-F238E27FC236}">
                <a16:creationId xmlns:a16="http://schemas.microsoft.com/office/drawing/2014/main" id="{FF04BF25-9E85-48DA-4477-2DC23ECFEE3C}"/>
              </a:ext>
            </a:extLst>
          </p:cNvPr>
          <p:cNvPicPr>
            <a:picLocks noChangeAspect="1"/>
          </p:cNvPicPr>
          <p:nvPr/>
        </p:nvPicPr>
        <p:blipFill>
          <a:blip r:embed="rId2"/>
          <a:stretch>
            <a:fillRect/>
          </a:stretch>
        </p:blipFill>
        <p:spPr>
          <a:xfrm>
            <a:off x="2209800" y="1032323"/>
            <a:ext cx="7772400" cy="4793353"/>
          </a:xfrm>
          <a:prstGeom prst="rect">
            <a:avLst/>
          </a:prstGeom>
        </p:spPr>
      </p:pic>
    </p:spTree>
    <p:extLst>
      <p:ext uri="{BB962C8B-B14F-4D97-AF65-F5344CB8AC3E}">
        <p14:creationId xmlns:p14="http://schemas.microsoft.com/office/powerpoint/2010/main" val="249255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D3016C-221A-B8EB-0940-A80F44B17F8D}"/>
              </a:ext>
            </a:extLst>
          </p:cNvPr>
          <p:cNvSpPr>
            <a:spLocks noGrp="1"/>
          </p:cNvSpPr>
          <p:nvPr>
            <p:ph type="body" sz="quarter" idx="10"/>
          </p:nvPr>
        </p:nvSpPr>
        <p:spPr/>
        <p:txBody>
          <a:bodyPr/>
          <a:lstStyle/>
          <a:p>
            <a:r>
              <a:rPr lang="en-AU" dirty="0"/>
              <a:t>Customers performance in the trial store 86</a:t>
            </a:r>
          </a:p>
          <a:p>
            <a:endParaRPr lang="en-US" dirty="0"/>
          </a:p>
        </p:txBody>
      </p:sp>
      <p:pic>
        <p:nvPicPr>
          <p:cNvPr id="4" name="Picture 3">
            <a:extLst>
              <a:ext uri="{FF2B5EF4-FFF2-40B4-BE49-F238E27FC236}">
                <a16:creationId xmlns:a16="http://schemas.microsoft.com/office/drawing/2014/main" id="{029EDA60-A19A-ACD8-46BB-E899D62271EB}"/>
              </a:ext>
            </a:extLst>
          </p:cNvPr>
          <p:cNvPicPr>
            <a:picLocks noChangeAspect="1"/>
          </p:cNvPicPr>
          <p:nvPr/>
        </p:nvPicPr>
        <p:blipFill>
          <a:blip r:embed="rId2"/>
          <a:stretch>
            <a:fillRect/>
          </a:stretch>
        </p:blipFill>
        <p:spPr>
          <a:xfrm>
            <a:off x="2209800" y="1022459"/>
            <a:ext cx="7772400" cy="4813081"/>
          </a:xfrm>
          <a:prstGeom prst="rect">
            <a:avLst/>
          </a:prstGeom>
        </p:spPr>
      </p:pic>
    </p:spTree>
    <p:extLst>
      <p:ext uri="{BB962C8B-B14F-4D97-AF65-F5344CB8AC3E}">
        <p14:creationId xmlns:p14="http://schemas.microsoft.com/office/powerpoint/2010/main" val="345445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B649D6-9A70-FA59-69B0-DD266F30A660}"/>
              </a:ext>
            </a:extLst>
          </p:cNvPr>
          <p:cNvSpPr>
            <a:spLocks noGrp="1"/>
          </p:cNvSpPr>
          <p:nvPr>
            <p:ph type="body" sz="quarter" idx="10"/>
          </p:nvPr>
        </p:nvSpPr>
        <p:spPr/>
        <p:txBody>
          <a:bodyPr/>
          <a:lstStyle/>
          <a:p>
            <a:r>
              <a:rPr lang="en-AU" dirty="0"/>
              <a:t>Sales performance in the trial store 88</a:t>
            </a:r>
          </a:p>
          <a:p>
            <a:endParaRPr lang="en-US" dirty="0"/>
          </a:p>
        </p:txBody>
      </p:sp>
      <p:pic>
        <p:nvPicPr>
          <p:cNvPr id="4" name="Picture 3">
            <a:extLst>
              <a:ext uri="{FF2B5EF4-FFF2-40B4-BE49-F238E27FC236}">
                <a16:creationId xmlns:a16="http://schemas.microsoft.com/office/drawing/2014/main" id="{74E01C69-9233-8FE9-DE2C-901E6CAA9F95}"/>
              </a:ext>
            </a:extLst>
          </p:cNvPr>
          <p:cNvPicPr>
            <a:picLocks noChangeAspect="1"/>
          </p:cNvPicPr>
          <p:nvPr/>
        </p:nvPicPr>
        <p:blipFill>
          <a:blip r:embed="rId2"/>
          <a:stretch>
            <a:fillRect/>
          </a:stretch>
        </p:blipFill>
        <p:spPr>
          <a:xfrm>
            <a:off x="2209800" y="1021918"/>
            <a:ext cx="7772400" cy="4814163"/>
          </a:xfrm>
          <a:prstGeom prst="rect">
            <a:avLst/>
          </a:prstGeom>
        </p:spPr>
      </p:pic>
    </p:spTree>
    <p:extLst>
      <p:ext uri="{BB962C8B-B14F-4D97-AF65-F5344CB8AC3E}">
        <p14:creationId xmlns:p14="http://schemas.microsoft.com/office/powerpoint/2010/main" val="66333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B3E4A9-1B9C-A2D2-BB92-2B12ABF3672A}"/>
              </a:ext>
            </a:extLst>
          </p:cNvPr>
          <p:cNvSpPr>
            <a:spLocks noGrp="1"/>
          </p:cNvSpPr>
          <p:nvPr>
            <p:ph type="body" sz="quarter" idx="10"/>
          </p:nvPr>
        </p:nvSpPr>
        <p:spPr/>
        <p:txBody>
          <a:bodyPr/>
          <a:lstStyle/>
          <a:p>
            <a:r>
              <a:rPr lang="en-AU" dirty="0"/>
              <a:t>Customers performance in the trial store 88</a:t>
            </a:r>
          </a:p>
          <a:p>
            <a:endParaRPr lang="en-US" dirty="0"/>
          </a:p>
        </p:txBody>
      </p:sp>
      <p:pic>
        <p:nvPicPr>
          <p:cNvPr id="3" name="Picture 2">
            <a:extLst>
              <a:ext uri="{FF2B5EF4-FFF2-40B4-BE49-F238E27FC236}">
                <a16:creationId xmlns:a16="http://schemas.microsoft.com/office/drawing/2014/main" id="{58D741FD-6D94-BADC-CEF9-9D96AAE7DB22}"/>
              </a:ext>
            </a:extLst>
          </p:cNvPr>
          <p:cNvPicPr>
            <a:picLocks noChangeAspect="1"/>
          </p:cNvPicPr>
          <p:nvPr/>
        </p:nvPicPr>
        <p:blipFill>
          <a:blip r:embed="rId3"/>
          <a:stretch>
            <a:fillRect/>
          </a:stretch>
        </p:blipFill>
        <p:spPr>
          <a:xfrm>
            <a:off x="2209800" y="1026724"/>
            <a:ext cx="7772400" cy="4804552"/>
          </a:xfrm>
          <a:prstGeom prst="rect">
            <a:avLst/>
          </a:prstGeom>
        </p:spPr>
      </p:pic>
    </p:spTree>
    <p:extLst>
      <p:ext uri="{BB962C8B-B14F-4D97-AF65-F5344CB8AC3E}">
        <p14:creationId xmlns:p14="http://schemas.microsoft.com/office/powerpoint/2010/main" val="28176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a:p>
            <a:r>
              <a:rPr lang="en-AU" dirty="0">
                <a:latin typeface="Roboto Light" panose="02000000000000000000" pitchFamily="2" charset="0"/>
                <a:ea typeface="Roboto Light" panose="02000000000000000000" pitchFamily="2" charset="0"/>
              </a:rPr>
              <a:t>H</a:t>
            </a:r>
            <a:r>
              <a:rPr lang="en-AU" sz="2400" dirty="0">
                <a:latin typeface="Roboto Light" panose="02000000000000000000" pitchFamily="2" charset="0"/>
                <a:ea typeface="Roboto Light" panose="02000000000000000000" pitchFamily="2" charset="0"/>
              </a:rPr>
              <a:t>igh-level findings and key callouts</a:t>
            </a:r>
            <a:endParaRPr lang="en-AU" dirty="0"/>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Trial Assessment</a:t>
            </a: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US" sz="1200" dirty="0"/>
              <a:t>Sales have mainly been due to Budget - older families, Mainstream - young singles/couples, and Mainstream - retirees shoppers.</a:t>
            </a:r>
          </a:p>
          <a:p>
            <a:pPr marL="171450" indent="-171450">
              <a:buFont typeface="Arial" panose="020B0604020202020204" pitchFamily="34" charset="0"/>
              <a:buChar char="•"/>
            </a:pPr>
            <a:r>
              <a:rPr lang="en-US" sz="1200" dirty="0"/>
              <a:t>The sales can be further improved in the two Mainstream - young singles/couples and Mainstream - retirees shoppers segments.</a:t>
            </a:r>
          </a:p>
          <a:p>
            <a:pPr marL="171450" indent="-171450">
              <a:buFont typeface="Arial" panose="020B0604020202020204" pitchFamily="34" charset="0"/>
              <a:buChar char="•"/>
            </a:pPr>
            <a:r>
              <a:rPr lang="en-US" sz="1200" dirty="0"/>
              <a:t>Overall, we suggest an emphasis on the Mainstream - young singles/couples. </a:t>
            </a:r>
          </a:p>
          <a:p>
            <a:pPr marL="171450" indent="-171450">
              <a:buFont typeface="Arial" panose="020B0604020202020204" pitchFamily="34" charset="0"/>
              <a:buChar char="•"/>
            </a:pPr>
            <a:r>
              <a:rPr lang="en-US" sz="1200" dirty="0"/>
              <a:t>Added visibility of Tyrrells chips near store areas that this target segment tends to visit the most would likely increase purchases driving sales growth.</a:t>
            </a:r>
          </a:p>
          <a:p>
            <a:pPr marL="171450" indent="-171450">
              <a:buFont typeface="Arial" panose="020B0604020202020204" pitchFamily="34" charset="0"/>
              <a:buChar char="•"/>
            </a:pPr>
            <a:endParaRPr lang="en-US" sz="1200" dirty="0"/>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results for trial stores 77 during the trial period show a significant difference in at least two of the three trial months for both the total sales and number of customers metrics. </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86 saw a statistically significant increase in customers but not total sales.</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saw a statistically significant increase in sales but not customers.</a:t>
            </a:r>
          </a:p>
        </p:txBody>
      </p:sp>
    </p:spTree>
    <p:extLst>
      <p:ext uri="{BB962C8B-B14F-4D97-AF65-F5344CB8AC3E}">
        <p14:creationId xmlns:p14="http://schemas.microsoft.com/office/powerpoint/2010/main" val="117354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01738" y="3122612"/>
            <a:ext cx="4470192" cy="2516187"/>
          </a:xfrm>
        </p:spPr>
        <p:txBody>
          <a:bodyPr/>
          <a:lstStyle/>
          <a:p>
            <a:pPr algn="l"/>
            <a:r>
              <a:rPr lang="en-AU" sz="2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2" name="TextBox 1">
            <a:extLst>
              <a:ext uri="{FF2B5EF4-FFF2-40B4-BE49-F238E27FC236}">
                <a16:creationId xmlns:a16="http://schemas.microsoft.com/office/drawing/2014/main" id="{10CA644E-40FC-1373-5A3C-165D5BFD7964}"/>
              </a:ext>
            </a:extLst>
          </p:cNvPr>
          <p:cNvSpPr txBox="1"/>
          <p:nvPr/>
        </p:nvSpPr>
        <p:spPr>
          <a:xfrm>
            <a:off x="-291548" y="2398643"/>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C99AFB36-6DC0-E03C-0898-700B6C8C2ECF}"/>
              </a:ext>
            </a:extLst>
          </p:cNvPr>
          <p:cNvSpPr txBox="1"/>
          <p:nvPr/>
        </p:nvSpPr>
        <p:spPr>
          <a:xfrm flipH="1" flipV="1">
            <a:off x="-980661" y="2074629"/>
            <a:ext cx="649357" cy="45719"/>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606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Two dips of sales in 8/2018 and 5/2019 over the last 52 weeks</a:t>
            </a:r>
          </a:p>
        </p:txBody>
      </p:sp>
      <p:pic>
        <p:nvPicPr>
          <p:cNvPr id="6" name="Picture 5">
            <a:extLst>
              <a:ext uri="{FF2B5EF4-FFF2-40B4-BE49-F238E27FC236}">
                <a16:creationId xmlns:a16="http://schemas.microsoft.com/office/drawing/2014/main" id="{444E4521-217A-7E77-12D5-22CDBC74016F}"/>
              </a:ext>
            </a:extLst>
          </p:cNvPr>
          <p:cNvPicPr>
            <a:picLocks noChangeAspect="1"/>
          </p:cNvPicPr>
          <p:nvPr/>
        </p:nvPicPr>
        <p:blipFill>
          <a:blip r:embed="rId3"/>
          <a:stretch>
            <a:fillRect/>
          </a:stretch>
        </p:blipFill>
        <p:spPr>
          <a:xfrm>
            <a:off x="1485300" y="1077605"/>
            <a:ext cx="9902949" cy="5173181"/>
          </a:xfrm>
          <a:prstGeom prst="rect">
            <a:avLst/>
          </a:prstGeom>
        </p:spPr>
      </p:pic>
    </p:spTree>
    <p:extLst>
      <p:ext uri="{BB962C8B-B14F-4D97-AF65-F5344CB8AC3E}">
        <p14:creationId xmlns:p14="http://schemas.microsoft.com/office/powerpoint/2010/main" val="2143329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Affluence and its effect on sales</a:t>
            </a:r>
          </a:p>
          <a:p>
            <a:endParaRPr lang="en-AU" dirty="0"/>
          </a:p>
          <a:p>
            <a:endParaRPr lang="en-AU" dirty="0"/>
          </a:p>
        </p:txBody>
      </p:sp>
      <p:pic>
        <p:nvPicPr>
          <p:cNvPr id="6" name="Picture 5">
            <a:extLst>
              <a:ext uri="{FF2B5EF4-FFF2-40B4-BE49-F238E27FC236}">
                <a16:creationId xmlns:a16="http://schemas.microsoft.com/office/drawing/2014/main" id="{B50F79BB-64A7-77E8-B277-D11F1EA4099C}"/>
              </a:ext>
            </a:extLst>
          </p:cNvPr>
          <p:cNvPicPr>
            <a:picLocks noChangeAspect="1"/>
          </p:cNvPicPr>
          <p:nvPr/>
        </p:nvPicPr>
        <p:blipFill>
          <a:blip r:embed="rId3"/>
          <a:stretch>
            <a:fillRect/>
          </a:stretch>
        </p:blipFill>
        <p:spPr>
          <a:xfrm>
            <a:off x="1125074" y="1277771"/>
            <a:ext cx="10623401" cy="4819877"/>
          </a:xfrm>
          <a:prstGeom prst="rect">
            <a:avLst/>
          </a:prstGeom>
        </p:spPr>
      </p:pic>
    </p:spTree>
    <p:extLst>
      <p:ext uri="{BB962C8B-B14F-4D97-AF65-F5344CB8AC3E}">
        <p14:creationId xmlns:p14="http://schemas.microsoft.com/office/powerpoint/2010/main" val="422121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528B29-6AE3-E10C-A962-1248513C1123}"/>
              </a:ext>
            </a:extLst>
          </p:cNvPr>
          <p:cNvSpPr>
            <a:spLocks noGrp="1"/>
          </p:cNvSpPr>
          <p:nvPr>
            <p:ph type="body" sz="quarter" idx="10"/>
          </p:nvPr>
        </p:nvSpPr>
        <p:spPr/>
        <p:txBody>
          <a:bodyPr/>
          <a:lstStyle/>
          <a:p>
            <a:r>
              <a:rPr lang="en-AU" dirty="0"/>
              <a:t>Affluence, Life stage and their effect on sales</a:t>
            </a:r>
          </a:p>
          <a:p>
            <a:endParaRPr lang="en-US" dirty="0"/>
          </a:p>
        </p:txBody>
      </p:sp>
      <p:pic>
        <p:nvPicPr>
          <p:cNvPr id="3" name="Picture 2">
            <a:extLst>
              <a:ext uri="{FF2B5EF4-FFF2-40B4-BE49-F238E27FC236}">
                <a16:creationId xmlns:a16="http://schemas.microsoft.com/office/drawing/2014/main" id="{BBB473FC-C06D-4127-14CC-28D639EE15B3}"/>
              </a:ext>
            </a:extLst>
          </p:cNvPr>
          <p:cNvPicPr>
            <a:picLocks noChangeAspect="1"/>
          </p:cNvPicPr>
          <p:nvPr/>
        </p:nvPicPr>
        <p:blipFill>
          <a:blip r:embed="rId2"/>
          <a:stretch>
            <a:fillRect/>
          </a:stretch>
        </p:blipFill>
        <p:spPr>
          <a:xfrm>
            <a:off x="1075735" y="1639965"/>
            <a:ext cx="10791133" cy="4290911"/>
          </a:xfrm>
          <a:prstGeom prst="rect">
            <a:avLst/>
          </a:prstGeom>
        </p:spPr>
      </p:pic>
    </p:spTree>
    <p:extLst>
      <p:ext uri="{BB962C8B-B14F-4D97-AF65-F5344CB8AC3E}">
        <p14:creationId xmlns:p14="http://schemas.microsoft.com/office/powerpoint/2010/main" val="353535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Proportion of customers by Affluence and Life stage</a:t>
            </a:r>
          </a:p>
        </p:txBody>
      </p:sp>
      <p:pic>
        <p:nvPicPr>
          <p:cNvPr id="5" name="Picture 4">
            <a:extLst>
              <a:ext uri="{FF2B5EF4-FFF2-40B4-BE49-F238E27FC236}">
                <a16:creationId xmlns:a16="http://schemas.microsoft.com/office/drawing/2014/main" id="{E53D5DD6-675D-9B65-36AC-4CDF021BB6D2}"/>
              </a:ext>
            </a:extLst>
          </p:cNvPr>
          <p:cNvPicPr>
            <a:picLocks noChangeAspect="1"/>
          </p:cNvPicPr>
          <p:nvPr/>
        </p:nvPicPr>
        <p:blipFill>
          <a:blip r:embed="rId3"/>
          <a:stretch>
            <a:fillRect/>
          </a:stretch>
        </p:blipFill>
        <p:spPr>
          <a:xfrm>
            <a:off x="1038120" y="1639966"/>
            <a:ext cx="10797310" cy="4290911"/>
          </a:xfrm>
          <a:prstGeom prst="rect">
            <a:avLst/>
          </a:prstGeom>
        </p:spPr>
      </p:pic>
    </p:spTree>
    <p:extLst>
      <p:ext uri="{BB962C8B-B14F-4D97-AF65-F5344CB8AC3E}">
        <p14:creationId xmlns:p14="http://schemas.microsoft.com/office/powerpoint/2010/main" val="85975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Control stores are selected based on how similar monthly total sales in dollar amounts and monthly number of customers are to the trial stores</a:t>
            </a:r>
          </a:p>
        </p:txBody>
      </p:sp>
      <p:pic>
        <p:nvPicPr>
          <p:cNvPr id="6" name="Picture 5">
            <a:extLst>
              <a:ext uri="{FF2B5EF4-FFF2-40B4-BE49-F238E27FC236}">
                <a16:creationId xmlns:a16="http://schemas.microsoft.com/office/drawing/2014/main" id="{81E708E7-111F-0687-E743-30599971320D}"/>
              </a:ext>
            </a:extLst>
          </p:cNvPr>
          <p:cNvPicPr>
            <a:picLocks noChangeAspect="1"/>
          </p:cNvPicPr>
          <p:nvPr/>
        </p:nvPicPr>
        <p:blipFill rotWithShape="1">
          <a:blip r:embed="rId3"/>
          <a:srcRect r="16425"/>
          <a:stretch/>
        </p:blipFill>
        <p:spPr>
          <a:xfrm>
            <a:off x="1196972" y="2859155"/>
            <a:ext cx="4460698" cy="3302247"/>
          </a:xfrm>
          <a:prstGeom prst="rect">
            <a:avLst/>
          </a:prstGeom>
        </p:spPr>
      </p:pic>
      <p:pic>
        <p:nvPicPr>
          <p:cNvPr id="7" name="Picture 6">
            <a:extLst>
              <a:ext uri="{FF2B5EF4-FFF2-40B4-BE49-F238E27FC236}">
                <a16:creationId xmlns:a16="http://schemas.microsoft.com/office/drawing/2014/main" id="{7549CF0F-0B08-4B0F-5BC9-D454708B690D}"/>
              </a:ext>
            </a:extLst>
          </p:cNvPr>
          <p:cNvPicPr>
            <a:picLocks noChangeAspect="1"/>
          </p:cNvPicPr>
          <p:nvPr/>
        </p:nvPicPr>
        <p:blipFill>
          <a:blip r:embed="rId4"/>
          <a:stretch>
            <a:fillRect/>
          </a:stretch>
        </p:blipFill>
        <p:spPr>
          <a:xfrm>
            <a:off x="6343366" y="2859155"/>
            <a:ext cx="5333205" cy="3302247"/>
          </a:xfrm>
          <a:prstGeom prst="rect">
            <a:avLst/>
          </a:prstGeom>
        </p:spPr>
      </p:pic>
      <p:sp>
        <p:nvSpPr>
          <p:cNvPr id="8" name="TextBox 7">
            <a:extLst>
              <a:ext uri="{FF2B5EF4-FFF2-40B4-BE49-F238E27FC236}">
                <a16:creationId xmlns:a16="http://schemas.microsoft.com/office/drawing/2014/main" id="{2487C47D-7507-AC3D-EA6A-FD4F9B34E7D0}"/>
              </a:ext>
            </a:extLst>
          </p:cNvPr>
          <p:cNvSpPr txBox="1"/>
          <p:nvPr/>
        </p:nvSpPr>
        <p:spPr>
          <a:xfrm>
            <a:off x="1196972" y="1430015"/>
            <a:ext cx="10479599" cy="1086678"/>
          </a:xfrm>
          <a:prstGeom prst="rect">
            <a:avLst/>
          </a:prstGeom>
          <a:noFill/>
        </p:spPr>
        <p:txBody>
          <a:bodyPr wrap="none" lIns="0" tIns="0" rIns="0" bIns="0" numCol="1" rtlCol="0" anchor="t">
            <a:noAutofit/>
          </a:bodyPr>
          <a:lstStyle/>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Control store 233 for trial store 77</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Control store 155 for trial store 86</a:t>
            </a:r>
          </a:p>
          <a:p>
            <a:pPr marL="171450" indent="-171450">
              <a:buFont typeface="Arial" panose="020B0604020202020204" pitchFamily="34" charset="0"/>
              <a:buChar char="•"/>
            </a:pPr>
            <a:r>
              <a:rPr lang="en-US" sz="1200" dirty="0">
                <a:latin typeface="Roboto Light" panose="02000000000000000000" pitchFamily="2" charset="0"/>
                <a:ea typeface="Roboto Light" panose="02000000000000000000" pitchFamily="2" charset="0"/>
              </a:rPr>
              <a:t>Control store 237 for trial store 88</a:t>
            </a:r>
          </a:p>
          <a:p>
            <a:endParaRPr lang="en-US" sz="1200" dirty="0" err="1">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8BF26AB7-0E03-1CE2-B2B4-1300A5B561A3}"/>
              </a:ext>
            </a:extLst>
          </p:cNvPr>
          <p:cNvSpPr txBox="1"/>
          <p:nvPr/>
        </p:nvSpPr>
        <p:spPr>
          <a:xfrm>
            <a:off x="1196974" y="2353415"/>
            <a:ext cx="10479597" cy="315522"/>
          </a:xfrm>
          <a:prstGeom prst="rect">
            <a:avLst/>
          </a:prstGeom>
          <a:noFill/>
        </p:spPr>
        <p:txBody>
          <a:bodyPr wrap="none" lIns="0" tIns="0" rIns="0" bIns="0" rtlCol="0" anchor="t">
            <a:noAutofit/>
          </a:bodyPr>
          <a:lstStyle/>
          <a:p>
            <a:r>
              <a:rPr lang="en-US" sz="1200" b="1" dirty="0">
                <a:latin typeface="Roboto Light" panose="02000000000000000000" pitchFamily="2" charset="0"/>
                <a:ea typeface="Roboto Light" panose="02000000000000000000" pitchFamily="2" charset="0"/>
              </a:rPr>
              <a:t>Similarities between control store 233 and trial store 77 vs other stores.</a:t>
            </a:r>
          </a:p>
          <a:p>
            <a:pPr algn="ctr"/>
            <a:endParaRPr lang="en-US" sz="1200" dirty="0" err="1">
              <a:latin typeface="Roboto Light" panose="02000000000000000000" pitchFamily="2" charset="0"/>
              <a:ea typeface="Roboto Light" panose="02000000000000000000" pitchFamily="2" charset="0"/>
            </a:endParaRPr>
          </a:p>
        </p:txBody>
      </p:sp>
      <p:sp>
        <p:nvSpPr>
          <p:cNvPr id="2" name="TextBox 1">
            <a:extLst>
              <a:ext uri="{FF2B5EF4-FFF2-40B4-BE49-F238E27FC236}">
                <a16:creationId xmlns:a16="http://schemas.microsoft.com/office/drawing/2014/main" id="{D8A55B1C-57D3-269D-45C8-DD1FA33F20B6}"/>
              </a:ext>
            </a:extLst>
          </p:cNvPr>
          <p:cNvSpPr txBox="1"/>
          <p:nvPr/>
        </p:nvSpPr>
        <p:spPr>
          <a:xfrm>
            <a:off x="-291548" y="2478157"/>
            <a:ext cx="0" cy="0"/>
          </a:xfrm>
          <a:prstGeom prst="rect">
            <a:avLst/>
          </a:prstGeom>
          <a:noFill/>
        </p:spPr>
        <p:txBody>
          <a:bodyPr wrap="none" lIns="0" tIns="0" rIns="0" bIns="0" rtlCol="0" anchor="t">
            <a:noAutofit/>
          </a:bodyPr>
          <a:lstStyle/>
          <a:p>
            <a:pPr algn="l"/>
            <a:endParaRPr lang="en-US"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523037342"/>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6708</TotalTime>
  <Words>452</Words>
  <Application>Microsoft Macintosh PowerPoint</Application>
  <PresentationFormat>Widescreen</PresentationFormat>
  <Paragraphs>58</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 Medium</vt:lpstr>
      <vt:lpstr>Roboto Light</vt:lpstr>
      <vt:lpstr>Arial</vt:lpstr>
      <vt:lpstr>Roboto</vt:lpstr>
      <vt:lpstr>Calibri</vt:lpstr>
      <vt:lpstr>Office Theme</vt:lpstr>
      <vt:lpstr>Category review: Chips</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Tran, Nguyen</cp:lastModifiedBy>
  <cp:revision>471</cp:revision>
  <dcterms:created xsi:type="dcterms:W3CDTF">2018-02-07T23:23:24Z</dcterms:created>
  <dcterms:modified xsi:type="dcterms:W3CDTF">2023-06-14T21:20:37Z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