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8810" autoAdjust="0"/>
  </p:normalViewPr>
  <p:slideViewPr>
    <p:cSldViewPr snapToGrid="0" snapToObjects="1">
      <p:cViewPr varScale="1">
        <p:scale>
          <a:sx n="131" d="100"/>
          <a:sy n="131" d="100"/>
        </p:scale>
        <p:origin x="130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56032" y="269668"/>
            <a:ext cx="4273635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227667"/>
            <a:ext cx="4273635" cy="4847696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556" y="269668"/>
            <a:ext cx="4236267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642556" y="1227667"/>
            <a:ext cx="4236267" cy="486047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71590"/>
            <a:ext cx="541824" cy="201447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5286704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1/20/2018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erton.edu/DSS" TargetMode="External"/><Relationship Id="rId2" Type="http://schemas.openxmlformats.org/officeDocument/2006/relationships/hyperlink" Target="http://prepare.fullerton.edu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ackerman@fullerto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351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/>
              <a:t>Operating Systems Concepts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3600" dirty="0" smtClean="0"/>
              <a:t>Class Introduction </a:t>
            </a:r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 (theme heading)"/>
                <a:ea typeface="Comic Sans MS"/>
                <a:cs typeface="Calisto MT (theme heading)"/>
                <a:sym typeface="Comic Sans MS"/>
              </a:rPr>
              <a:t>Academic Honesty</a:t>
            </a:r>
            <a:endParaRPr lang="en-US" dirty="0">
              <a:latin typeface="Calisto MT (theme heading)"/>
              <a:cs typeface="Calisto MT (theme heading)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5339" y="1030112"/>
            <a:ext cx="5411439" cy="485422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Incidents of cheating shall be treated with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utmost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seriousness</a:t>
            </a:r>
            <a:endParaRPr lang="en-US" sz="2000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3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sz="2000" dirty="0" smtClean="0">
                <a:latin typeface="Calisto MT"/>
                <a:ea typeface="Comic Sans MS"/>
                <a:cs typeface="Calisto MT"/>
                <a:sym typeface="Comic Sans MS"/>
              </a:rPr>
              <a:t>You may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discuss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 </a:t>
            </a:r>
            <a:r>
              <a:rPr lang="en-US" sz="2000" dirty="0" smtClean="0">
                <a:latin typeface="Calisto MT"/>
                <a:ea typeface="Comic Sans MS"/>
                <a:cs typeface="Calisto MT"/>
                <a:sym typeface="Comic Sans MS"/>
              </a:rPr>
              <a:t>assignments/problems 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with other students, however, you must write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your own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solutions</a:t>
            </a:r>
            <a:endParaRPr lang="en-US" sz="2000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3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sz="2000" dirty="0" smtClean="0">
                <a:latin typeface="Calisto MT"/>
                <a:ea typeface="Comic Sans MS"/>
                <a:cs typeface="Calisto MT"/>
                <a:sym typeface="Comic Sans MS"/>
              </a:rPr>
              <a:t>Copying solutions 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to the problem is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NOT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acceptable</a:t>
            </a:r>
            <a:endParaRPr lang="en-US" sz="20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3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Copying an assignment from another student or allowing another student to copy your work may lead to </a:t>
            </a:r>
            <a:r>
              <a:rPr lang="en-US" sz="2000" dirty="0" smtClean="0">
                <a:latin typeface="Calisto MT"/>
                <a:ea typeface="Comic Sans MS"/>
                <a:cs typeface="Calisto MT"/>
                <a:sym typeface="Comic Sans MS"/>
              </a:rPr>
              <a:t>an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F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for this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course</a:t>
            </a:r>
            <a:endParaRPr lang="en-US" sz="20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3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If you have any questions about whether an act of collaboration may be treated as academic dishonesty, please </a:t>
            </a:r>
            <a:r>
              <a:rPr lang="en-US" sz="20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consult the instructor before you </a:t>
            </a:r>
            <a:r>
              <a:rPr lang="en-US" sz="2000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collaborate</a:t>
            </a:r>
            <a:endParaRPr lang="en-US" sz="2000" dirty="0">
              <a:latin typeface="Calisto MT"/>
              <a:cs typeface="Calisto MT"/>
            </a:endParaRPr>
          </a:p>
          <a:p>
            <a:pPr marL="25400" lvl="0" indent="0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300" dirty="0">
              <a:latin typeface="Calisto MT"/>
              <a:ea typeface="Comic Sans MS"/>
              <a:cs typeface="Calisto MT"/>
              <a:sym typeface="Comic Sans MS"/>
            </a:endParaRPr>
          </a:p>
        </p:txBody>
      </p:sp>
      <p:pic>
        <p:nvPicPr>
          <p:cNvPr id="7" name="Shape 260" descr="http://images1.wikia.nocookie.net/__cb58378/halo/images/0/06/Nocheating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4511" y="4191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259490"/>
            <a:ext cx="3019778" cy="183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53" descr="http://studweb.euv-frankfurt-o.de/~euv-2519/Bilder/Plagiarism.jpg"/>
          <p:cNvPicPr preferRelativeResize="0"/>
          <p:nvPr/>
        </p:nvPicPr>
        <p:blipFill rotWithShape="1">
          <a:blip r:embed="rId4">
            <a:alphaModFix/>
          </a:blip>
          <a:srcRect b="12047"/>
          <a:stretch/>
        </p:blipFill>
        <p:spPr>
          <a:xfrm>
            <a:off x="5731149" y="3545842"/>
            <a:ext cx="3003630" cy="21691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978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Miscellaneous Information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3231444"/>
          </a:xfrm>
        </p:spPr>
        <p:txBody>
          <a:bodyPr/>
          <a:lstStyle/>
          <a:p>
            <a:r>
              <a:rPr lang="en-US" dirty="0" smtClean="0">
                <a:latin typeface="Calisto MT"/>
                <a:cs typeface="Calisto MT"/>
              </a:rPr>
              <a:t>Emergency Policy</a:t>
            </a:r>
          </a:p>
          <a:p>
            <a:pPr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Please familiarize yourself with the actions to take in case of an emergency. </a:t>
            </a:r>
          </a:p>
          <a:p>
            <a:pPr marL="547623" lvl="1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2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1" indent="-34290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The information can be found at </a:t>
            </a:r>
            <a:r>
              <a:rPr lang="en-US" u="sng" dirty="0">
                <a:solidFill>
                  <a:schemeClr val="hlink"/>
                </a:solidFill>
                <a:latin typeface="Calisto MT"/>
                <a:ea typeface="Comic Sans MS"/>
                <a:cs typeface="Calisto MT"/>
                <a:sym typeface="Comic Sans MS"/>
                <a:hlinkClick r:id="rId2"/>
              </a:rPr>
              <a:t>http://prepare.fullerton.edu</a:t>
            </a:r>
            <a:r>
              <a:rPr lang="en-US" u="sng" dirty="0" smtClean="0">
                <a:solidFill>
                  <a:schemeClr val="hlink"/>
                </a:solidFill>
                <a:latin typeface="Calisto MT"/>
                <a:ea typeface="Comic Sans MS"/>
                <a:cs typeface="Calisto MT"/>
                <a:sym typeface="Comic Sans MS"/>
                <a:hlinkClick r:id="rId2"/>
              </a:rPr>
              <a:t>/</a:t>
            </a:r>
            <a:endParaRPr lang="en-US" dirty="0" smtClean="0">
              <a:latin typeface="Calisto MT"/>
              <a:cs typeface="Calisto MT"/>
              <a:sym typeface="Comic Sans MS"/>
            </a:endParaRPr>
          </a:p>
          <a:p>
            <a:pPr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Disabled Student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Services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Information for students with disabilities can be found at: </a:t>
            </a:r>
            <a:r>
              <a:rPr lang="en-US" sz="2000" u="sng" dirty="0">
                <a:solidFill>
                  <a:schemeClr val="hlink"/>
                </a:solidFill>
                <a:latin typeface="Calisto MT"/>
                <a:ea typeface="Comic Sans MS"/>
                <a:cs typeface="Calisto MT"/>
                <a:sym typeface="Comic Sans MS"/>
                <a:hlinkClick r:id="rId3"/>
              </a:rPr>
              <a:t>http://www.fullerton.edu/</a:t>
            </a:r>
            <a:r>
              <a:rPr lang="en-US" sz="2000" u="sng" dirty="0" smtClean="0">
                <a:solidFill>
                  <a:schemeClr val="hlink"/>
                </a:solidFill>
                <a:latin typeface="Calisto MT"/>
                <a:ea typeface="Comic Sans MS"/>
                <a:cs typeface="Calisto MT"/>
                <a:sym typeface="Comic Sans MS"/>
                <a:hlinkClick r:id="rId3"/>
              </a:rPr>
              <a:t>DSS</a:t>
            </a:r>
            <a:endParaRPr lang="en-US" sz="2000" u="sng" dirty="0" smtClean="0">
              <a:solidFill>
                <a:schemeClr val="hlink"/>
              </a:solidFill>
              <a:latin typeface="Calisto MT"/>
              <a:ea typeface="Comic Sans MS"/>
              <a:cs typeface="Calisto MT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610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0305" y="2695466"/>
            <a:ext cx="6763390" cy="1467068"/>
          </a:xfrm>
          <a:prstGeom prst="rect">
            <a:avLst/>
          </a:prstGeom>
          <a:solidFill>
            <a:srgbClr val="E3F2C7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marL="285750" lvl="0" indent="-285750">
              <a:spcBef>
                <a:spcPts val="0"/>
              </a:spcBef>
              <a:buClr>
                <a:srgbClr val="000000"/>
              </a:buClr>
              <a:buSzPts val="2400"/>
              <a:buFont typeface="Wingdings" charset="2"/>
              <a:buChar char="q"/>
            </a:pPr>
            <a:r>
              <a:rPr lang="en-US" sz="2400" b="1" dirty="0">
                <a:latin typeface="+mj-lt"/>
                <a:ea typeface="Comic Sans MS"/>
                <a:cs typeface="Calisto MT"/>
                <a:sym typeface="Comic Sans MS"/>
              </a:rPr>
              <a:t>You are </a:t>
            </a:r>
            <a:r>
              <a:rPr lang="en-US" sz="2400" b="1" dirty="0">
                <a:solidFill>
                  <a:srgbClr val="3333FF"/>
                </a:solidFill>
                <a:latin typeface="+mj-lt"/>
                <a:ea typeface="Comic Sans MS"/>
                <a:cs typeface="Calisto MT"/>
                <a:sym typeface="Comic Sans MS"/>
              </a:rPr>
              <a:t>required </a:t>
            </a:r>
            <a:r>
              <a:rPr lang="en-US" sz="2400" b="1" dirty="0">
                <a:latin typeface="+mj-lt"/>
                <a:ea typeface="Comic Sans MS"/>
                <a:cs typeface="Calisto MT"/>
                <a:sym typeface="Comic Sans MS"/>
              </a:rPr>
              <a:t>to read the syllabus!</a:t>
            </a:r>
            <a:endParaRPr lang="en-US" sz="2400" b="1" dirty="0">
              <a:latin typeface="+mj-l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Font typeface="Wingdings" charset="2"/>
              <a:buChar char="q"/>
            </a:pPr>
            <a:endParaRPr lang="en-US" sz="400" b="1" dirty="0">
              <a:latin typeface="+mj-lt"/>
              <a:ea typeface="Comic Sans MS"/>
              <a:cs typeface="Calisto MT"/>
              <a:sym typeface="Comic Sans MS"/>
            </a:endParaRPr>
          </a:p>
          <a:p>
            <a:pPr marL="285750" lvl="0" indent="-285750">
              <a:spcBef>
                <a:spcPts val="480"/>
              </a:spcBef>
              <a:buClr>
                <a:srgbClr val="000000"/>
              </a:buClr>
              <a:buSzPts val="2400"/>
              <a:buFont typeface="Wingdings" charset="2"/>
              <a:buChar char="q"/>
            </a:pPr>
            <a:r>
              <a:rPr lang="en-US" sz="2400" b="1" dirty="0">
                <a:latin typeface="+mj-lt"/>
                <a:ea typeface="Comic Sans MS"/>
                <a:cs typeface="Calisto MT"/>
                <a:sym typeface="Comic Sans MS"/>
              </a:rPr>
              <a:t>A copy of the syllabus is available on Titanium</a:t>
            </a:r>
            <a:endParaRPr lang="en-US" sz="2400" b="1" dirty="0">
              <a:latin typeface="+mj-l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Font typeface="Wingdings" charset="2"/>
              <a:buChar char="q"/>
            </a:pPr>
            <a:endParaRPr lang="en-US" sz="400" b="1" dirty="0">
              <a:latin typeface="+mj-lt"/>
              <a:ea typeface="Comic Sans MS"/>
              <a:cs typeface="Calisto MT"/>
              <a:sym typeface="Comic Sans MS"/>
            </a:endParaRPr>
          </a:p>
          <a:p>
            <a:pPr marL="285750" lvl="0" indent="-285750">
              <a:spcBef>
                <a:spcPts val="480"/>
              </a:spcBef>
              <a:buClr>
                <a:srgbClr val="000000"/>
              </a:buClr>
              <a:buSzPts val="2400"/>
              <a:buFont typeface="Wingdings" charset="2"/>
              <a:buChar char="q"/>
            </a:pPr>
            <a:r>
              <a:rPr lang="en-US" sz="2400" b="1" dirty="0">
                <a:latin typeface="+mj-lt"/>
                <a:ea typeface="Comic Sans MS"/>
                <a:cs typeface="Calisto MT"/>
                <a:sym typeface="Comic Sans MS"/>
              </a:rPr>
              <a:t>If something is not clear, </a:t>
            </a:r>
            <a:r>
              <a:rPr lang="en-US" sz="2400" b="1" dirty="0">
                <a:solidFill>
                  <a:srgbClr val="3333FF"/>
                </a:solidFill>
                <a:latin typeface="+mj-lt"/>
                <a:ea typeface="Comic Sans MS"/>
                <a:cs typeface="Calisto MT"/>
                <a:sym typeface="Comic Sans MS"/>
              </a:rPr>
              <a:t>ask</a:t>
            </a:r>
            <a:r>
              <a:rPr lang="en-US" sz="2400" b="1" dirty="0">
                <a:latin typeface="+mj-lt"/>
                <a:ea typeface="Comic Sans MS"/>
                <a:cs typeface="Calisto MT"/>
                <a:sym typeface="Comic Sans MS"/>
              </a:rPr>
              <a:t> the </a:t>
            </a:r>
            <a:r>
              <a:rPr lang="en-US" sz="2400" b="1" dirty="0" smtClean="0">
                <a:latin typeface="+mj-lt"/>
                <a:ea typeface="Comic Sans MS"/>
                <a:cs typeface="Calisto MT"/>
                <a:sym typeface="Comic Sans MS"/>
              </a:rPr>
              <a:t>instructor</a:t>
            </a:r>
            <a:endParaRPr lang="en-US" sz="2400" b="1" dirty="0">
              <a:latin typeface="+mj-lt"/>
              <a:ea typeface="Comic Sans MS"/>
              <a:cs typeface="Calisto MT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38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Professors</a:t>
            </a:r>
          </a:p>
          <a:p>
            <a:pPr lvl="1"/>
            <a:r>
              <a:rPr lang="en-US" dirty="0" smtClean="0"/>
              <a:t>Mikhail </a:t>
            </a:r>
            <a:r>
              <a:rPr lang="en-US" dirty="0" err="1" smtClean="0"/>
              <a:t>Gofman</a:t>
            </a:r>
            <a:endParaRPr lang="en-US" dirty="0" smtClean="0"/>
          </a:p>
          <a:p>
            <a:pPr lvl="1"/>
            <a:r>
              <a:rPr lang="en-US" dirty="0" smtClean="0"/>
              <a:t>Sara Hariri</a:t>
            </a:r>
          </a:p>
          <a:p>
            <a:pPr lvl="1"/>
            <a:r>
              <a:rPr lang="en-US" dirty="0" smtClean="0"/>
              <a:t>William McCarthy</a:t>
            </a:r>
          </a:p>
          <a:p>
            <a:pPr lvl="1"/>
            <a:endParaRPr lang="en-US" dirty="0" smtClean="0"/>
          </a:p>
          <a:p>
            <a:pPr marL="350838" lvl="1" indent="0">
              <a:buNone/>
            </a:pPr>
            <a:r>
              <a:rPr lang="en-US" dirty="0" smtClean="0"/>
              <a:t>for sharing all their teaching materials and experience for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Course: </a:t>
            </a:r>
            <a:r>
              <a:rPr lang="en-US" dirty="0">
                <a:solidFill>
                  <a:srgbClr val="00B050"/>
                </a:solidFill>
                <a:latin typeface="Calisto MT"/>
                <a:ea typeface="Comic Sans MS"/>
                <a:cs typeface="Calisto MT"/>
                <a:sym typeface="Comic Sans MS"/>
              </a:rPr>
              <a:t>CS-351</a:t>
            </a:r>
            <a:r>
              <a:rPr lang="en-US" dirty="0">
                <a:solidFill>
                  <a:srgbClr val="FF0000"/>
                </a:solidFill>
                <a:latin typeface="Calisto MT"/>
                <a:ea typeface="Comic Sans MS"/>
                <a:cs typeface="Calisto MT"/>
                <a:sym typeface="Comic Sans MS"/>
              </a:rPr>
              <a:t> </a:t>
            </a:r>
            <a:r>
              <a:rPr lang="en-US" dirty="0">
                <a:solidFill>
                  <a:schemeClr val="dk1"/>
                </a:solidFill>
                <a:latin typeface="Calisto MT"/>
                <a:ea typeface="Comic Sans MS"/>
                <a:cs typeface="Calisto MT"/>
                <a:sym typeface="Comic Sans MS"/>
              </a:rPr>
              <a:t>(3 credits)</a:t>
            </a:r>
            <a:endParaRPr lang="en-US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1"/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Time and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place: </a:t>
            </a:r>
            <a:r>
              <a:rPr lang="en-US" dirty="0">
                <a:latin typeface="Calisto MT"/>
                <a:cs typeface="Calisto MT"/>
              </a:rPr>
              <a:t>Saturday 9:00 AM - 11:45 AM in CS 102B	</a:t>
            </a:r>
            <a:endParaRPr lang="en-US" sz="1800" dirty="0">
              <a:latin typeface="Calisto MT"/>
              <a:cs typeface="Calisto MT"/>
            </a:endParaRPr>
          </a:p>
          <a:p>
            <a:pPr lvl="1"/>
            <a:r>
              <a:rPr lang="en-US" dirty="0">
                <a:latin typeface="Calisto MT"/>
                <a:cs typeface="Calisto MT"/>
              </a:rPr>
              <a:t>Lectures may not take the entire class time.  The extra time will be used for working on </a:t>
            </a:r>
            <a:r>
              <a:rPr lang="en-US" dirty="0" smtClean="0">
                <a:latin typeface="Calisto MT"/>
                <a:cs typeface="Calisto MT"/>
              </a:rPr>
              <a:t>programming assignments </a:t>
            </a:r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Gina Ackerman</a:t>
            </a:r>
          </a:p>
          <a:p>
            <a:pPr lvl="1"/>
            <a:r>
              <a:rPr lang="en-US" dirty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gackerman</a:t>
            </a:r>
            <a:r>
              <a:rPr lang="en-US" dirty="0">
                <a:hlinkClick r:id="rId2"/>
              </a:rPr>
              <a:t>@fullerton.edu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</a:t>
            </a:r>
            <a:r>
              <a:rPr lang="en-US" dirty="0" smtClean="0"/>
              <a:t>:  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Saturday </a:t>
            </a:r>
            <a:r>
              <a:rPr lang="en-US" dirty="0"/>
              <a:t>8:30 AM – 9 </a:t>
            </a:r>
            <a:r>
              <a:rPr lang="en-US" dirty="0" smtClean="0"/>
              <a:t>AM</a:t>
            </a:r>
            <a:r>
              <a:rPr lang="en-US" dirty="0"/>
              <a:t> </a:t>
            </a:r>
            <a:r>
              <a:rPr lang="en-US" dirty="0" smtClean="0"/>
              <a:t>&amp; 11</a:t>
            </a:r>
            <a:r>
              <a:rPr lang="en-US" dirty="0"/>
              <a:t>:45 AM – 12:15 </a:t>
            </a:r>
            <a:r>
              <a:rPr lang="en-US" dirty="0" smtClean="0"/>
              <a:t>PM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final exam week, office hours are by appointment </a:t>
            </a:r>
            <a:r>
              <a:rPr lang="en-US" dirty="0" smtClean="0"/>
              <a:t>only</a:t>
            </a:r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4809" y="3557042"/>
            <a:ext cx="8419481" cy="1817498"/>
            <a:chOff x="332231" y="3288933"/>
            <a:chExt cx="8442059" cy="1817498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430327" y="3288933"/>
              <a:ext cx="5343963" cy="17176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2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94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0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366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652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85900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712913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947863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174875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q"/>
              </a:pPr>
              <a:r>
                <a:rPr lang="en-US" dirty="0" smtClean="0"/>
                <a:t>Optional text</a:t>
              </a:r>
            </a:p>
            <a:p>
              <a:pPr lvl="1">
                <a:buClrTx/>
                <a:buFont typeface="Wingdings" charset="2"/>
                <a:buChar char="§"/>
              </a:pPr>
              <a:r>
                <a:rPr lang="en-US" sz="2000" dirty="0">
                  <a:latin typeface="Calisto MT"/>
                  <a:ea typeface="Comic Sans MS"/>
                  <a:cs typeface="Calisto MT"/>
                </a:rPr>
                <a:t>William Stallings</a:t>
              </a:r>
              <a:r>
                <a:rPr lang="en-US" sz="2000" dirty="0">
                  <a:latin typeface="Calisto MT"/>
                  <a:ea typeface="Comic Sans MS"/>
                  <a:cs typeface="Calisto MT"/>
                  <a:sym typeface="Comic Sans MS"/>
                </a:rPr>
                <a:t>, </a:t>
              </a:r>
              <a:r>
                <a:rPr lang="en-US" sz="2000" i="1" dirty="0">
                  <a:solidFill>
                    <a:srgbClr val="3333FF"/>
                  </a:solidFill>
                  <a:latin typeface="Calisto MT"/>
                  <a:ea typeface="Comic Sans MS"/>
                  <a:cs typeface="Calisto MT"/>
                </a:rPr>
                <a:t>Operating Systems: Internals and Design </a:t>
              </a:r>
              <a:r>
                <a:rPr lang="en-US" sz="2000" i="1" dirty="0" smtClean="0">
                  <a:solidFill>
                    <a:srgbClr val="3333FF"/>
                  </a:solidFill>
                  <a:latin typeface="Calisto MT"/>
                  <a:ea typeface="Comic Sans MS"/>
                  <a:cs typeface="Calisto MT"/>
                </a:rPr>
                <a:t>Principles</a:t>
              </a:r>
              <a:r>
                <a:rPr lang="en-US" sz="2000" dirty="0">
                  <a:ea typeface="Comic Sans MS"/>
                  <a:cs typeface="Calisto MT"/>
                  <a:sym typeface="Comic Sans MS"/>
                </a:rPr>
                <a:t>, </a:t>
              </a:r>
              <a:r>
                <a:rPr lang="en-US" sz="2000" i="1" dirty="0" smtClean="0">
                  <a:latin typeface="Calisto MT"/>
                  <a:ea typeface="Comic Sans MS"/>
                  <a:cs typeface="Calisto MT"/>
                  <a:sym typeface="Comic Sans MS"/>
                </a:rPr>
                <a:t>9th edition</a:t>
              </a:r>
              <a:r>
                <a:rPr lang="en-US" sz="2000" dirty="0" smtClean="0">
                  <a:latin typeface="Calisto MT"/>
                  <a:ea typeface="Comic Sans MS"/>
                  <a:cs typeface="Calisto MT"/>
                  <a:sym typeface="Comic Sans MS"/>
                </a:rPr>
                <a:t>, ISBN </a:t>
              </a:r>
              <a:r>
                <a:rPr lang="mr-IN" sz="2000" dirty="0">
                  <a:latin typeface="Calisto MT"/>
                  <a:ea typeface="Comic Sans MS"/>
                  <a:cs typeface="Calisto MT"/>
                </a:rPr>
                <a:t>978-013-467095-9</a:t>
              </a:r>
              <a:r>
                <a:rPr lang="mr-IN" sz="2000" dirty="0"/>
                <a:t> </a:t>
              </a:r>
            </a:p>
            <a:p>
              <a:pPr lvl="1">
                <a:buClrTx/>
                <a:buFont typeface="Wingdings" charset="2"/>
                <a:buChar char="§"/>
              </a:pPr>
              <a:endParaRPr lang="en-US" sz="2000" dirty="0">
                <a:latin typeface="Calisto MT"/>
                <a:cs typeface="Calisto M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231" y="3288933"/>
              <a:ext cx="3002844" cy="181749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349904" y="5884333"/>
            <a:ext cx="6444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sto MT"/>
                <a:ea typeface="Comic Sans MS"/>
                <a:cs typeface="Calisto MT"/>
                <a:sym typeface="Comic Sans MS"/>
              </a:rPr>
              <a:t>Additional </a:t>
            </a:r>
            <a:r>
              <a:rPr lang="en-US" sz="2400" dirty="0">
                <a:solidFill>
                  <a:srgbClr val="000000"/>
                </a:solidFill>
                <a:latin typeface="Calisto MT"/>
                <a:ea typeface="Comic Sans MS"/>
                <a:cs typeface="Calisto MT"/>
                <a:sym typeface="Comic Sans MS"/>
              </a:rPr>
              <a:t>materials </a:t>
            </a:r>
            <a:r>
              <a:rPr lang="en-US" sz="2400" dirty="0" smtClean="0">
                <a:solidFill>
                  <a:srgbClr val="000000"/>
                </a:solidFill>
                <a:latin typeface="Calisto MT"/>
                <a:ea typeface="Comic Sans MS"/>
                <a:cs typeface="Calisto MT"/>
                <a:sym typeface="Comic Sans MS"/>
              </a:rPr>
              <a:t>will be </a:t>
            </a:r>
            <a:r>
              <a:rPr lang="en-US" sz="2400" dirty="0">
                <a:solidFill>
                  <a:srgbClr val="000000"/>
                </a:solidFill>
                <a:latin typeface="Calisto MT"/>
                <a:ea typeface="Comic Sans MS"/>
                <a:cs typeface="Calisto MT"/>
                <a:sym typeface="Comic Sans MS"/>
              </a:rPr>
              <a:t>posted on </a:t>
            </a:r>
            <a:r>
              <a:rPr lang="en-US" sz="2400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Titanium</a:t>
            </a:r>
            <a:endParaRPr lang="en-US" sz="2400" dirty="0">
              <a:latin typeface="Calisto MT"/>
              <a:cs typeface="Calisto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33148" y="1175104"/>
            <a:ext cx="5343963" cy="1717675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Required text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2000" dirty="0" err="1" smtClean="0">
                <a:latin typeface="Calisto MT"/>
                <a:ea typeface="Comic Sans MS"/>
                <a:cs typeface="Calisto MT"/>
                <a:sym typeface="Comic Sans MS"/>
              </a:rPr>
              <a:t>Silberschatz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, Galvin, Gagne, </a:t>
            </a:r>
            <a:r>
              <a:rPr lang="en-US" sz="2000" i="1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Operating System Concepts</a:t>
            </a:r>
            <a:r>
              <a:rPr lang="en-US" sz="2000" i="1" dirty="0">
                <a:latin typeface="Calisto MT"/>
                <a:ea typeface="Comic Sans MS"/>
                <a:cs typeface="Calisto MT"/>
                <a:sym typeface="Comic Sans MS"/>
              </a:rPr>
              <a:t>, 9th edition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, </a:t>
            </a:r>
            <a:r>
              <a:rPr lang="en-US" sz="2000" dirty="0" smtClean="0">
                <a:latin typeface="Calisto MT"/>
                <a:ea typeface="Comic Sans MS"/>
                <a:cs typeface="Calisto MT"/>
                <a:sym typeface="Comic Sans MS"/>
              </a:rPr>
              <a:t>ISBN </a:t>
            </a:r>
            <a:r>
              <a:rPr lang="en-US" sz="2000" dirty="0">
                <a:latin typeface="Calisto MT"/>
                <a:ea typeface="Comic Sans MS"/>
                <a:cs typeface="Calisto MT"/>
                <a:sym typeface="Comic Sans MS"/>
              </a:rPr>
              <a:t>978-1-118-06333-0</a:t>
            </a:r>
            <a:endParaRPr lang="en-US" sz="2000" dirty="0">
              <a:latin typeface="Calisto MT"/>
              <a:cs typeface="Calisto MT"/>
            </a:endParaRPr>
          </a:p>
        </p:txBody>
      </p:sp>
      <p:pic>
        <p:nvPicPr>
          <p:cNvPr id="7" name="Shape 179" descr="Operating System Concepts, 9th Edition (EHEP002013) cover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809" y="1175104"/>
            <a:ext cx="2980266" cy="171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6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372767"/>
              </p:ext>
            </p:extLst>
          </p:nvPr>
        </p:nvGraphicFramePr>
        <p:xfrm>
          <a:off x="1524000" y="2089148"/>
          <a:ext cx="6096000" cy="399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096000" imgH="2933700" progId="Word.Document.12">
                  <p:embed/>
                </p:oleObj>
              </mc:Choice>
              <mc:Fallback>
                <p:oleObj name="Document" r:id="rId3" imgW="60960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089148"/>
                        <a:ext cx="6096000" cy="399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47053"/>
              </p:ext>
            </p:extLst>
          </p:nvPr>
        </p:nvGraphicFramePr>
        <p:xfrm>
          <a:off x="451557" y="3547537"/>
          <a:ext cx="4995334" cy="271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3" imgW="6083300" imgH="2171700" progId="Word.Document.12">
                  <p:embed/>
                </p:oleObj>
              </mc:Choice>
              <mc:Fallback>
                <p:oleObj name="Document" r:id="rId3" imgW="60833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557" y="3547537"/>
                        <a:ext cx="4995334" cy="2713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8223" y="4409169"/>
            <a:ext cx="333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2575" algn="l"/>
              </a:tabLst>
            </a:pPr>
            <a:r>
              <a:rPr lang="en-US" sz="1400" i="1" dirty="0" smtClean="0"/>
              <a:t>Pair programming </a:t>
            </a:r>
            <a:r>
              <a:rPr lang="en-US" sz="1400" i="1" dirty="0"/>
              <a:t>for all </a:t>
            </a:r>
            <a:r>
              <a:rPr lang="en-US" sz="1400" i="1" dirty="0" smtClean="0"/>
              <a:t>assignments</a:t>
            </a:r>
          </a:p>
          <a:p>
            <a:pPr>
              <a:tabLst>
                <a:tab pos="282575" algn="l"/>
              </a:tabLst>
            </a:pPr>
            <a:r>
              <a:rPr lang="en-US" sz="1400" i="1" dirty="0" smtClean="0"/>
              <a:t>One </a:t>
            </a:r>
            <a:r>
              <a:rPr lang="en-US" sz="1400" i="1" dirty="0"/>
              <a:t>group of 3 </a:t>
            </a:r>
            <a:r>
              <a:rPr lang="en-US" sz="1400" i="1" dirty="0" smtClean="0"/>
              <a:t>if class size is odd 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62224" y="4847723"/>
            <a:ext cx="351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Tx/>
              <a:buChar char="-"/>
            </a:pPr>
            <a:r>
              <a:rPr lang="en-US" sz="1400" dirty="0" smtClean="0"/>
              <a:t>Online, password required </a:t>
            </a:r>
            <a:r>
              <a:rPr lang="en-US" sz="1400" dirty="0" smtClean="0">
                <a:sym typeface="Wingdings"/>
              </a:rPr>
              <a:t> require laptop</a:t>
            </a:r>
          </a:p>
          <a:p>
            <a:pPr marL="169863" indent="-169863">
              <a:buFontTx/>
              <a:buChar char="-"/>
            </a:pPr>
            <a:r>
              <a:rPr lang="en-US" sz="1400" dirty="0" smtClean="0"/>
              <a:t>At a minimum, one </a:t>
            </a:r>
            <a:r>
              <a:rPr lang="en-US" sz="1400" dirty="0"/>
              <a:t>(letter-sized, two sides) page of notes </a:t>
            </a:r>
            <a:r>
              <a:rPr lang="en-US" sz="1400" dirty="0" smtClean="0"/>
              <a:t>is allowed</a:t>
            </a:r>
          </a:p>
          <a:p>
            <a:pPr marL="169863" indent="-169863" defTabSz="152400">
              <a:buFontTx/>
              <a:buChar char="-"/>
              <a:tabLst>
                <a:tab pos="747713" algn="l"/>
              </a:tabLst>
            </a:pPr>
            <a:r>
              <a:rPr lang="en-US" sz="1400" dirty="0" smtClean="0">
                <a:sym typeface="Wingdings"/>
              </a:rPr>
              <a:t>2 parts:	multiple-choice questions and coding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164667" y="5065888"/>
            <a:ext cx="197556" cy="903113"/>
          </a:xfrm>
          <a:prstGeom prst="rightBrace">
            <a:avLst/>
          </a:prstGeom>
          <a:ln w="952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06575"/>
              </p:ext>
            </p:extLst>
          </p:nvPr>
        </p:nvGraphicFramePr>
        <p:xfrm>
          <a:off x="1530350" y="1109137"/>
          <a:ext cx="6083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5" imgW="6083300" imgH="2438400" progId="Word.Document.12">
                  <p:embed/>
                </p:oleObj>
              </mc:Choice>
              <mc:Fallback>
                <p:oleObj name="Document" r:id="rId5" imgW="60833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350" y="1109137"/>
                        <a:ext cx="60833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04819" y="6260940"/>
            <a:ext cx="673436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FF"/>
                </a:solidFill>
              </a:rPr>
              <a:t>Tests </a:t>
            </a:r>
            <a:r>
              <a:rPr lang="en-US" sz="1400" b="1" i="1" dirty="0">
                <a:solidFill>
                  <a:srgbClr val="0000FF"/>
                </a:solidFill>
              </a:rPr>
              <a:t>cannot be taken after </a:t>
            </a:r>
            <a:r>
              <a:rPr lang="en-US" sz="1400" b="1" i="1" dirty="0" smtClean="0">
                <a:solidFill>
                  <a:srgbClr val="0000FF"/>
                </a:solidFill>
              </a:rPr>
              <a:t>given </a:t>
            </a:r>
            <a:r>
              <a:rPr lang="en-US" sz="1400" b="1" i="1" dirty="0">
                <a:solidFill>
                  <a:srgbClr val="0000FF"/>
                </a:solidFill>
              </a:rPr>
              <a:t>in class unless </a:t>
            </a:r>
            <a:r>
              <a:rPr lang="en-US" sz="1400" b="1" i="1" dirty="0" smtClean="0">
                <a:solidFill>
                  <a:srgbClr val="0000FF"/>
                </a:solidFill>
              </a:rPr>
              <a:t>personal </a:t>
            </a:r>
            <a:r>
              <a:rPr lang="en-US" sz="1400" b="1" i="1" dirty="0">
                <a:solidFill>
                  <a:srgbClr val="0000FF"/>
                </a:solidFill>
              </a:rPr>
              <a:t>medical emergency </a:t>
            </a:r>
            <a:r>
              <a:rPr lang="en-US" sz="1400" b="1" i="1" dirty="0" smtClean="0">
                <a:solidFill>
                  <a:srgbClr val="0000FF"/>
                </a:solidFill>
              </a:rPr>
              <a:t>or </a:t>
            </a:r>
            <a:r>
              <a:rPr lang="en-US" sz="1400" b="1" i="1" dirty="0">
                <a:solidFill>
                  <a:srgbClr val="0000FF"/>
                </a:solidFill>
              </a:rPr>
              <a:t>family crisis </a:t>
            </a:r>
          </a:p>
        </p:txBody>
      </p:sp>
    </p:spTree>
    <p:extLst>
      <p:ext uri="{BB962C8B-B14F-4D97-AF65-F5344CB8AC3E}">
        <p14:creationId xmlns:p14="http://schemas.microsoft.com/office/powerpoint/2010/main" val="9979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To be one by groups of 2 students (unless otherwise specified)</a:t>
            </a:r>
          </a:p>
          <a:p>
            <a:pPr lvl="1"/>
            <a:r>
              <a:rPr lang="en-US" dirty="0">
                <a:ea typeface="Comic Sans MS"/>
                <a:cs typeface="Calisto MT"/>
                <a:sym typeface="Comic Sans MS"/>
              </a:rPr>
              <a:t>One group of 3 students if class size is odd</a:t>
            </a: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 smtClean="0">
                <a:ea typeface="Comic Sans MS"/>
                <a:cs typeface="Calisto MT"/>
                <a:sym typeface="Comic Sans MS"/>
              </a:rPr>
              <a:t>Must </a:t>
            </a:r>
            <a:r>
              <a:rPr lang="en-US" dirty="0">
                <a:ea typeface="Comic Sans MS"/>
                <a:cs typeface="Calisto MT"/>
                <a:sym typeface="Comic Sans MS"/>
              </a:rPr>
              <a:t>use Linux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OS</a:t>
            </a:r>
          </a:p>
          <a:p>
            <a:pPr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Must use C or C++</a:t>
            </a:r>
            <a:endParaRPr lang="en-US" dirty="0">
              <a:cs typeface="Calisto MT"/>
              <a:sym typeface="Comic Sans MS"/>
            </a:endParaRP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Familiarity with basic C and Unix is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assumed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Exceptions to these rules will be </a:t>
            </a:r>
            <a:r>
              <a:rPr lang="en-US" dirty="0" smtClean="0">
                <a:ea typeface="Comic Sans MS"/>
                <a:cs typeface="Calisto MT"/>
                <a:sym typeface="Comic Sans MS"/>
              </a:rPr>
              <a:t>announced</a:t>
            </a: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 smtClean="0">
                <a:ea typeface="Comic Sans MS"/>
                <a:cs typeface="Calisto MT"/>
                <a:sym typeface="Comic Sans MS"/>
              </a:rPr>
              <a:t>All </a:t>
            </a:r>
            <a:r>
              <a:rPr lang="en-US" dirty="0">
                <a:ea typeface="Comic Sans MS"/>
                <a:cs typeface="Calisto MT"/>
                <a:sym typeface="Comic Sans MS"/>
              </a:rPr>
              <a:t>completed assignments must be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submitted</a:t>
            </a:r>
            <a:r>
              <a:rPr lang="en-US" dirty="0">
                <a:ea typeface="Comic Sans MS"/>
                <a:cs typeface="Calisto MT"/>
                <a:sym typeface="Comic Sans MS"/>
              </a:rPr>
              <a:t> via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Titanium</a:t>
            </a:r>
            <a:endParaRPr lang="en-US" dirty="0"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Late assignments shall be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penalized 10%</a:t>
            </a:r>
            <a:endParaRPr lang="en-US" dirty="0"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ea typeface="Comic Sans MS"/>
                <a:cs typeface="Calisto MT"/>
                <a:sym typeface="Comic Sans MS"/>
              </a:rPr>
              <a:t>No assignment shall be accepted after </a:t>
            </a:r>
            <a:r>
              <a:rPr lang="en-US" dirty="0">
                <a:solidFill>
                  <a:srgbClr val="3333FF"/>
                </a:solidFill>
                <a:ea typeface="Comic Sans MS"/>
                <a:cs typeface="Calisto MT"/>
                <a:sym typeface="Comic Sans MS"/>
              </a:rPr>
              <a:t>24 hours </a:t>
            </a:r>
            <a:r>
              <a:rPr lang="en-US" dirty="0">
                <a:ea typeface="Comic Sans MS"/>
                <a:cs typeface="Calisto MT"/>
                <a:sym typeface="Comic Sans MS"/>
              </a:rPr>
              <a:t>from the deadline</a:t>
            </a:r>
          </a:p>
          <a:p>
            <a:pPr lvl="1"/>
            <a:endParaRPr lang="en-US" dirty="0" smtClean="0">
              <a:latin typeface="Calisto MT"/>
              <a:ea typeface="Comic Sans MS"/>
              <a:cs typeface="Calisto MT"/>
              <a:sym typeface="Comic Sans MS"/>
            </a:endParaRPr>
          </a:p>
          <a:p>
            <a:endParaRPr lang="en-US" dirty="0" smtClean="0">
              <a:latin typeface="Calisto MT"/>
              <a:cs typeface="Calisto MT"/>
              <a:sym typeface="Comic Sans MS"/>
            </a:endParaRPr>
          </a:p>
          <a:p>
            <a:endParaRPr lang="en-US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7313" y="1030112"/>
            <a:ext cx="8589374" cy="4713110"/>
          </a:xfrm>
        </p:spPr>
        <p:txBody>
          <a:bodyPr>
            <a:normAutofit/>
          </a:bodyPr>
          <a:lstStyle/>
          <a:p>
            <a:r>
              <a:rPr lang="en-US" dirty="0" smtClean="0"/>
              <a:t>Exams on Titanium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require personal laptop</a:t>
            </a:r>
          </a:p>
          <a:p>
            <a:pPr lvl="1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>
                <a:ea typeface="Comic Sans MS"/>
                <a:cs typeface="Calisto MT"/>
                <a:sym typeface="Comic Sans MS"/>
              </a:rPr>
              <a:t>Multiple-choice, true-false, drag-drop questions</a:t>
            </a:r>
          </a:p>
          <a:p>
            <a:pPr lvl="1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>
                <a:ea typeface="Comic Sans MS"/>
                <a:cs typeface="Calisto MT"/>
                <a:sym typeface="Comic Sans MS"/>
              </a:rPr>
              <a:t>Coding</a:t>
            </a:r>
          </a:p>
          <a:p>
            <a:pPr lvl="1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>
                <a:ea typeface="Comic Sans MS"/>
                <a:cs typeface="Calisto MT"/>
                <a:sym typeface="Comic Sans MS"/>
              </a:rPr>
              <a:t>Check with the Final Exam Schedule posted online</a:t>
            </a:r>
          </a:p>
          <a:p>
            <a:pPr lvl="2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>
                <a:ea typeface="Comic Sans MS"/>
                <a:cs typeface="Calisto MT"/>
                <a:sym typeface="Comic Sans MS"/>
              </a:rPr>
              <a:t>Saturday 12 May 2018 </a:t>
            </a:r>
            <a:r>
              <a:rPr lang="mr-IN" dirty="0">
                <a:latin typeface="Calisto MT"/>
                <a:ea typeface="Comic Sans MS"/>
                <a:cs typeface="Calisto MT"/>
                <a:sym typeface="Comic Sans MS"/>
              </a:rPr>
              <a:t>–</a:t>
            </a:r>
            <a:r>
              <a:rPr lang="en-US" dirty="0">
                <a:ea typeface="Comic Sans MS"/>
                <a:cs typeface="Calisto MT"/>
                <a:sym typeface="Comic Sans MS"/>
              </a:rPr>
              <a:t> 9 AM to 11:45 AM (regular class time)</a:t>
            </a:r>
            <a:endParaRPr lang="en-US" dirty="0">
              <a:cs typeface="Calisto MT"/>
              <a:sym typeface="Comic Sans MS"/>
            </a:endParaRPr>
          </a:p>
          <a:p>
            <a:pPr lvl="1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>
                <a:ea typeface="Comic Sans MS"/>
                <a:cs typeface="Calisto MT"/>
                <a:sym typeface="Comic Sans MS"/>
              </a:rPr>
              <a:t>Missed exams will be dealt with according to University policies on incompletes and withdrawals</a:t>
            </a:r>
            <a:endParaRPr lang="en-US" dirty="0" smtClean="0"/>
          </a:p>
          <a:p>
            <a:r>
              <a:rPr lang="en-US" dirty="0" smtClean="0"/>
              <a:t>Assignments</a:t>
            </a:r>
          </a:p>
          <a:p>
            <a:pPr marL="577850" lvl="1" indent="-239713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Cover 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the material presented in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class</a:t>
            </a:r>
          </a:p>
          <a:p>
            <a:pPr marL="804863" lvl="2" indent="-227013">
              <a:spcBef>
                <a:spcPts val="440"/>
              </a:spcBef>
              <a:buClr>
                <a:srgbClr val="000000"/>
              </a:buClr>
              <a:buSzPts val="2200"/>
            </a:pP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Drop 1 lowest score</a:t>
            </a:r>
          </a:p>
          <a:p>
            <a:pPr lvl="1">
              <a:spcBef>
                <a:spcPts val="440"/>
              </a:spcBef>
              <a:buClr>
                <a:srgbClr val="000000"/>
              </a:buClr>
              <a:buSzPts val="2200"/>
            </a:pPr>
            <a:endParaRPr lang="en-US" dirty="0">
              <a:latin typeface="Calisto MT"/>
              <a:cs typeface="Calisto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543" y="6133941"/>
            <a:ext cx="501891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One (letter-sized, two sides) page of notes is allowed</a:t>
            </a:r>
          </a:p>
        </p:txBody>
      </p:sp>
    </p:spTree>
    <p:extLst>
      <p:ext uri="{BB962C8B-B14F-4D97-AF65-F5344CB8AC3E}">
        <p14:creationId xmlns:p14="http://schemas.microsoft.com/office/powerpoint/2010/main" val="16082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Comic Sans MS"/>
                <a:cs typeface="Calisto MT (heading)"/>
                <a:sym typeface="Comic Sans MS"/>
              </a:rPr>
              <a:t>Attendance and Participation</a:t>
            </a:r>
            <a:endParaRPr lang="en-US" dirty="0">
              <a:solidFill>
                <a:schemeClr val="tx1"/>
              </a:solidFill>
              <a:cs typeface="Calisto MT (heading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A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ttendance 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is </a:t>
            </a:r>
            <a:r>
              <a:rPr lang="en-US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mandatory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 and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will be recorded on Titanium every class</a:t>
            </a:r>
            <a:endParaRPr lang="en-US" dirty="0">
              <a:latin typeface="Calisto MT"/>
              <a:ea typeface="Comic Sans MS"/>
              <a:cs typeface="Calisto MT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You may miss </a:t>
            </a:r>
            <a:r>
              <a:rPr lang="en-US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2 classes 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without incurring attendance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penalties</a:t>
            </a:r>
            <a:endParaRPr lang="en-US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Participate in class discussions (don’t be afraid!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)</a:t>
            </a:r>
            <a:endParaRPr lang="en-US" dirty="0">
              <a:latin typeface="Calisto MT"/>
              <a:cs typeface="Calisto MT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Ask questions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!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In class or after class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During office hours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Email</a:t>
            </a: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Make </a:t>
            </a:r>
            <a:r>
              <a:rPr lang="en-US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Google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 your friend</a:t>
            </a:r>
            <a:endParaRPr lang="en-US" dirty="0" smtClean="0">
              <a:latin typeface="Calisto MT"/>
              <a:ea typeface="Comic Sans MS"/>
              <a:cs typeface="Calisto MT"/>
              <a:sym typeface="Comic Sans MS"/>
            </a:endParaRPr>
          </a:p>
          <a:p>
            <a:pPr lvl="1">
              <a:spcBef>
                <a:spcPts val="480"/>
              </a:spcBef>
              <a:buClr>
                <a:srgbClr val="000000"/>
              </a:buClr>
              <a:buSzPts val="2400"/>
            </a:pPr>
            <a:endParaRPr lang="en-US" dirty="0">
              <a:latin typeface="Calisto MT"/>
              <a:ea typeface="Comic Sans MS"/>
              <a:cs typeface="Calisto MT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5778" y="444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Shape 233" descr="http://www.giyf.com/gfx/en/simpsons_board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5223" y="2963334"/>
            <a:ext cx="4557888" cy="340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Some assignments, exams, and quizzes may include </a:t>
            </a:r>
            <a:r>
              <a:rPr lang="en-US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bonus </a:t>
            </a:r>
            <a:r>
              <a:rPr lang="en-US" dirty="0" smtClean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sections</a:t>
            </a:r>
            <a:endParaRPr lang="en-US" dirty="0">
              <a:latin typeface="Calisto MT"/>
              <a:ea typeface="Comic Sans MS"/>
              <a:cs typeface="Calisto MT"/>
              <a:sym typeface="Comic Sans MS"/>
            </a:endParaRPr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</a:pPr>
            <a:endParaRPr lang="en-US" sz="400" dirty="0">
              <a:latin typeface="Calisto MT"/>
              <a:ea typeface="Comic Sans MS"/>
              <a:cs typeface="Calisto MT"/>
              <a:sym typeface="Comic Sans MS"/>
            </a:endParaRPr>
          </a:p>
          <a:p>
            <a:pPr lvl="0">
              <a:spcBef>
                <a:spcPts val="480"/>
              </a:spcBef>
              <a:buClr>
                <a:schemeClr val="tx1"/>
              </a:buClr>
              <a:buSzPts val="2400"/>
            </a:pPr>
            <a:r>
              <a:rPr lang="en-US" dirty="0">
                <a:solidFill>
                  <a:srgbClr val="3333FF"/>
                </a:solidFill>
                <a:latin typeface="Calisto MT"/>
                <a:ea typeface="Comic Sans MS"/>
                <a:cs typeface="Calisto MT"/>
                <a:sym typeface="Comic Sans MS"/>
              </a:rPr>
              <a:t>No</a:t>
            </a:r>
            <a:r>
              <a:rPr lang="en-US" dirty="0">
                <a:latin typeface="Calisto MT"/>
                <a:ea typeface="Comic Sans MS"/>
                <a:cs typeface="Calisto MT"/>
                <a:sym typeface="Comic Sans MS"/>
              </a:rPr>
              <a:t> other forms of extra credit </a:t>
            </a:r>
            <a:r>
              <a:rPr lang="en-US" dirty="0" smtClean="0">
                <a:latin typeface="Calisto MT"/>
                <a:ea typeface="Comic Sans MS"/>
                <a:cs typeface="Calisto MT"/>
                <a:sym typeface="Comic Sans MS"/>
              </a:rPr>
              <a:t>will be granted</a:t>
            </a:r>
            <a:endParaRPr lang="en-US" dirty="0">
              <a:latin typeface="Calisto MT"/>
              <a:ea typeface="Comic Sans MS"/>
              <a:cs typeface="Calisto MT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41066</TotalTime>
  <Words>539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Brush Script MT</vt:lpstr>
      <vt:lpstr>Calibri</vt:lpstr>
      <vt:lpstr>Calisto MT</vt:lpstr>
      <vt:lpstr>Calisto MT (heading)</vt:lpstr>
      <vt:lpstr>Calisto MT (theme heading)</vt:lpstr>
      <vt:lpstr>Comic Sans MS</vt:lpstr>
      <vt:lpstr>Courier New</vt:lpstr>
      <vt:lpstr>Wingdings</vt:lpstr>
      <vt:lpstr>Capital</vt:lpstr>
      <vt:lpstr>Document</vt:lpstr>
      <vt:lpstr>CPSC 351</vt:lpstr>
      <vt:lpstr>Course Information</vt:lpstr>
      <vt:lpstr>Textbooks</vt:lpstr>
      <vt:lpstr>Course Outline</vt:lpstr>
      <vt:lpstr>Grading</vt:lpstr>
      <vt:lpstr>Programming Assignments</vt:lpstr>
      <vt:lpstr>Exams</vt:lpstr>
      <vt:lpstr>Attendance and Participation</vt:lpstr>
      <vt:lpstr>Extra Credit</vt:lpstr>
      <vt:lpstr>Academic Honesty</vt:lpstr>
      <vt:lpstr>Other Miscellaneous Information </vt:lpstr>
      <vt:lpstr>PowerPoint Presentation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Ackerman, Gina</cp:lastModifiedBy>
  <cp:revision>913</cp:revision>
  <dcterms:created xsi:type="dcterms:W3CDTF">2015-01-12T05:55:10Z</dcterms:created>
  <dcterms:modified xsi:type="dcterms:W3CDTF">2018-01-20T16:36:11Z</dcterms:modified>
</cp:coreProperties>
</file>