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257" r:id="rId2"/>
    <p:sldId id="286" r:id="rId3"/>
    <p:sldId id="261" r:id="rId4"/>
    <p:sldId id="280" r:id="rId5"/>
    <p:sldId id="259" r:id="rId6"/>
    <p:sldId id="262" r:id="rId7"/>
    <p:sldId id="266" r:id="rId8"/>
    <p:sldId id="260" r:id="rId9"/>
    <p:sldId id="263" r:id="rId10"/>
    <p:sldId id="265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2" r:id="rId23"/>
    <p:sldId id="283" r:id="rId24"/>
    <p:sldId id="279" r:id="rId25"/>
    <p:sldId id="284" r:id="rId26"/>
    <p:sldId id="285" r:id="rId27"/>
    <p:sldId id="308" r:id="rId28"/>
    <p:sldId id="296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304" r:id="rId37"/>
    <p:sldId id="307" r:id="rId38"/>
    <p:sldId id="297" r:id="rId39"/>
    <p:sldId id="298" r:id="rId40"/>
    <p:sldId id="300" r:id="rId41"/>
    <p:sldId id="299" r:id="rId42"/>
    <p:sldId id="301" r:id="rId43"/>
    <p:sldId id="302" r:id="rId44"/>
    <p:sldId id="303" r:id="rId45"/>
    <p:sldId id="305" r:id="rId46"/>
    <p:sldId id="306" r:id="rId47"/>
    <p:sldId id="258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8810" autoAdjust="0"/>
  </p:normalViewPr>
  <p:slideViewPr>
    <p:cSldViewPr snapToGrid="0" snapToObjects="1">
      <p:cViewPr varScale="1">
        <p:scale>
          <a:sx n="67" d="100"/>
          <a:sy n="67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74811-3373-3945-85B4-BC44F0E3DD15}" type="datetimeFigureOut">
              <a:rPr lang="en-US" smtClean="0"/>
              <a:pPr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39CB2-F4DC-2345-8818-4B1ED7EE3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91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D12B0-017C-EE42-A261-E4B742435CF7}" type="datetimeFigureOut">
              <a:rPr lang="en-US" smtClean="0"/>
              <a:pPr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52CBF-E50E-8245-BB4C-D07D404C5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9A0A12AC-3A3E-9042-8D73-D5A2F5D75827}" type="datetime1">
              <a:rPr lang="en-US" smtClean="0"/>
              <a:t>2/2/18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suf-logo-header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68961" y="463885"/>
            <a:ext cx="2686050" cy="647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2/2/18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56032" y="269668"/>
            <a:ext cx="4273635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256032" y="1227667"/>
            <a:ext cx="4273635" cy="4847696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556" y="269668"/>
            <a:ext cx="4236267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4642556" y="1227667"/>
            <a:ext cx="4236267" cy="4860478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79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7000" y="6371590"/>
            <a:ext cx="541824" cy="201447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3840" y="969273"/>
            <a:ext cx="8634984" cy="0"/>
          </a:xfrm>
          <a:prstGeom prst="line">
            <a:avLst/>
          </a:prstGeom>
          <a:ln w="38100" cmpd="dbl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70840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39" y="1030112"/>
            <a:ext cx="8589374" cy="5286704"/>
          </a:xfrm>
        </p:spPr>
        <p:txBody>
          <a:bodyPr/>
          <a:lstStyle>
            <a:lvl1pPr marL="342900" indent="-342900">
              <a:buFont typeface="Wingdings" charset="2"/>
              <a:buChar char="q"/>
              <a:defRPr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992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2/2/18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634899" y="783579"/>
            <a:ext cx="3965933" cy="5458028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36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38282"/>
            <a:ext cx="3580861" cy="1285718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rgbClr val="000000"/>
                </a:solidFill>
              </a:defRPr>
            </a:lvl1pPr>
            <a:lvl2pPr>
              <a:defRPr sz="2200" baseline="0">
                <a:solidFill>
                  <a:srgbClr val="000000"/>
                </a:solidFill>
              </a:defRPr>
            </a:lvl2pPr>
            <a:lvl3pPr>
              <a:defRPr sz="2000" baseline="0">
                <a:solidFill>
                  <a:srgbClr val="000000"/>
                </a:solidFill>
              </a:defRPr>
            </a:lvl3pPr>
            <a:lvl4pPr>
              <a:defRPr sz="1800" baseline="0">
                <a:solidFill>
                  <a:srgbClr val="000000"/>
                </a:solidFill>
              </a:defRPr>
            </a:lvl4pPr>
            <a:lvl5pPr>
              <a:defRPr sz="1800" baseline="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1636890"/>
            <a:ext cx="3580861" cy="47194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DE68-BCE4-2241-B771-7000EB22A389}" type="datetime1">
              <a:rPr lang="en-US" smtClean="0"/>
              <a:t>2/2/18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90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5" y="1694329"/>
            <a:ext cx="327977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8" y="609600"/>
            <a:ext cx="4550505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5" y="2672323"/>
            <a:ext cx="3279774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A88D-736A-5E4A-9C11-B593391A437A}" type="datetime1">
              <a:rPr lang="en-US" smtClean="0"/>
              <a:t>2/2/18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258764" y="310123"/>
            <a:ext cx="3492966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6961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612775"/>
            <a:ext cx="4501443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1E83-198B-0E48-ACA8-308113110EE2}" type="datetime1">
              <a:rPr lang="en-US" smtClean="0"/>
              <a:t>2/2/18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68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AF4-195F-314C-8537-79C20E8E4D93}" type="datetime1">
              <a:rPr lang="en-US" smtClean="0"/>
              <a:t>2/2/18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13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C319-BBB9-1744-A321-ED324A95911A}" type="datetime1">
              <a:rPr lang="en-US" smtClean="0"/>
              <a:t>2/2/18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32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3A12-259E-5749-98F8-1E9EDC05F4DE}" type="datetime1">
              <a:rPr lang="en-US" smtClean="0"/>
              <a:t>2/2/18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9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50" y="1792111"/>
            <a:ext cx="8589374" cy="4579480"/>
          </a:xfrm>
        </p:spPr>
        <p:txBody>
          <a:bodyPr/>
          <a:lstStyle>
            <a:lvl1pPr marL="342900" indent="-342900">
              <a:buFont typeface="Wingdings" charset="2"/>
              <a:buChar char="q"/>
              <a:defRPr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C978-29FF-B04D-8BDD-1CFFC4798935}" type="datetime1">
              <a:rPr lang="en-US" smtClean="0"/>
              <a:t>2/2/18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9120" y="6412838"/>
            <a:ext cx="762000" cy="271463"/>
          </a:xfr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5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32F2CDB1-4494-354F-8EF0-0232ACE1156C}" type="datetime1">
              <a:rPr lang="en-US" smtClean="0"/>
              <a:t>2/2/18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27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68F-9A45-1B49-8DE3-600339642F2B}" type="datetime1">
              <a:rPr lang="en-US" smtClean="0"/>
              <a:t>2/2/18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24384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9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E591-3C68-974E-9AE2-7BA455DC0861}" type="datetime1">
              <a:rPr lang="en-US" smtClean="0"/>
              <a:t>2/2/18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4711938" y="1733562"/>
            <a:ext cx="4161010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06132" y="1735554"/>
            <a:ext cx="4155425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77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6032" y="1602706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" y="1708990"/>
            <a:ext cx="3942429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" y="2590801"/>
            <a:ext cx="3942429" cy="348456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933284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2901-F8D8-7244-B315-259DADEC5C47}" type="datetime1">
              <a:rPr lang="en-US" smtClean="0"/>
              <a:t>2/2/18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945538" y="2603583"/>
            <a:ext cx="3933285" cy="348456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31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FA0F-FA5B-5249-AA12-E5D54C9B4395}" type="datetime1">
              <a:rPr lang="en-US" smtClean="0"/>
              <a:t>2/2/18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6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2/2/18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5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2/2/18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7000" y="6316816"/>
            <a:ext cx="541824" cy="256222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3840" y="969273"/>
            <a:ext cx="8634984" cy="0"/>
          </a:xfrm>
          <a:prstGeom prst="line">
            <a:avLst/>
          </a:prstGeom>
          <a:ln w="38100" cmpd="dbl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70840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70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A9807373-51C9-ED49-8C34-D8ACA23C4DFA}" type="datetime1">
              <a:rPr lang="en-US" smtClean="0"/>
              <a:t>2/2/18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705" r:id="rId10"/>
    <p:sldLayoutId id="2147483704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CPSC 351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941" y="3429000"/>
            <a:ext cx="7605059" cy="2670484"/>
          </a:xfrm>
        </p:spPr>
        <p:txBody>
          <a:bodyPr>
            <a:noAutofit/>
          </a:bodyPr>
          <a:lstStyle/>
          <a:p>
            <a:r>
              <a:rPr lang="en-US" sz="3600" dirty="0"/>
              <a:t>Operating Systems Concepts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3600" dirty="0" smtClean="0"/>
              <a:t>Processes Part II</a:t>
            </a:r>
            <a:endParaRPr lang="en-US" sz="3600" dirty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7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ea typeface="Comic Sans MS"/>
                <a:cs typeface="Calisto MT"/>
                <a:sym typeface="Comic Sans MS"/>
              </a:rPr>
              <a:t>Process Creation in Unix/Linux: </a:t>
            </a:r>
            <a:r>
              <a:rPr lang="en-US" sz="3600" dirty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exec()</a:t>
            </a:r>
            <a:r>
              <a:rPr lang="en-US" sz="3600" dirty="0">
                <a:ea typeface="Comic Sans MS"/>
                <a:cs typeface="Calisto MT"/>
                <a:sym typeface="Comic Sans MS"/>
              </a:rPr>
              <a:t> variants</a:t>
            </a:r>
            <a:endParaRPr lang="en-US" dirty="0">
              <a:cs typeface="Calisto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5339" y="1030111"/>
            <a:ext cx="8589374" cy="554292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int</a:t>
            </a:r>
            <a:r>
              <a:rPr lang="en-US" dirty="0">
                <a:ea typeface="Comic Sans MS"/>
                <a:cs typeface="Calisto MT"/>
                <a:sym typeface="Comic Sans MS"/>
              </a:rPr>
              <a:t> </a:t>
            </a:r>
            <a:r>
              <a:rPr lang="en-US" dirty="0" err="1">
                <a:ea typeface="Comic Sans MS"/>
                <a:cs typeface="Calisto MT"/>
                <a:sym typeface="Comic Sans MS"/>
              </a:rPr>
              <a:t>execl</a:t>
            </a:r>
            <a:r>
              <a:rPr lang="en-US" dirty="0">
                <a:ea typeface="Comic Sans MS"/>
                <a:cs typeface="Calisto MT"/>
                <a:sym typeface="Comic Sans MS"/>
              </a:rPr>
              <a:t>(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const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char</a:t>
            </a:r>
            <a:r>
              <a:rPr lang="en-US" dirty="0">
                <a:ea typeface="Comic Sans MS"/>
                <a:cs typeface="Calisto MT"/>
                <a:sym typeface="Comic Sans MS"/>
              </a:rPr>
              <a:t> *</a:t>
            </a:r>
            <a:r>
              <a:rPr lang="en-US" i="1" dirty="0">
                <a:ea typeface="Comic Sans MS"/>
                <a:cs typeface="Calisto MT"/>
                <a:sym typeface="Comic Sans MS"/>
              </a:rPr>
              <a:t>path</a:t>
            </a:r>
            <a:r>
              <a:rPr lang="en-US" dirty="0">
                <a:ea typeface="Comic Sans MS"/>
                <a:cs typeface="Calisto MT"/>
                <a:sym typeface="Comic Sans MS"/>
              </a:rPr>
              <a:t>, 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const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char </a:t>
            </a:r>
            <a:r>
              <a:rPr lang="en-US" dirty="0">
                <a:ea typeface="Comic Sans MS"/>
                <a:cs typeface="Calisto MT"/>
                <a:sym typeface="Comic Sans MS"/>
              </a:rPr>
              <a:t>*</a:t>
            </a:r>
            <a:r>
              <a:rPr lang="en-US" i="1" dirty="0" err="1">
                <a:ea typeface="Comic Sans MS"/>
                <a:cs typeface="Calisto MT"/>
                <a:sym typeface="Comic Sans MS"/>
              </a:rPr>
              <a:t>arg</a:t>
            </a:r>
            <a:r>
              <a:rPr lang="en-US" dirty="0">
                <a:ea typeface="Comic Sans MS"/>
                <a:cs typeface="Calisto MT"/>
                <a:sym typeface="Comic Sans MS"/>
              </a:rPr>
              <a:t>, ...)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int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</a:t>
            </a:r>
            <a:r>
              <a:rPr lang="en-US" dirty="0" err="1">
                <a:ea typeface="Comic Sans MS"/>
                <a:cs typeface="Calisto MT"/>
                <a:sym typeface="Comic Sans MS"/>
              </a:rPr>
              <a:t>execlp</a:t>
            </a:r>
            <a:r>
              <a:rPr lang="en-US" dirty="0">
                <a:ea typeface="Comic Sans MS"/>
                <a:cs typeface="Calisto MT"/>
                <a:sym typeface="Comic Sans MS"/>
              </a:rPr>
              <a:t>(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const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char</a:t>
            </a:r>
            <a:r>
              <a:rPr lang="en-US" dirty="0">
                <a:ea typeface="Comic Sans MS"/>
                <a:cs typeface="Calisto MT"/>
                <a:sym typeface="Comic Sans MS"/>
              </a:rPr>
              <a:t> *</a:t>
            </a:r>
            <a:r>
              <a:rPr lang="en-US" i="1" dirty="0">
                <a:ea typeface="Comic Sans MS"/>
                <a:cs typeface="Calisto MT"/>
                <a:sym typeface="Comic Sans MS"/>
              </a:rPr>
              <a:t>file</a:t>
            </a:r>
            <a:r>
              <a:rPr lang="en-US" dirty="0">
                <a:ea typeface="Comic Sans MS"/>
                <a:cs typeface="Calisto MT"/>
                <a:sym typeface="Comic Sans MS"/>
              </a:rPr>
              <a:t>, 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const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char </a:t>
            </a:r>
            <a:r>
              <a:rPr lang="en-US" dirty="0">
                <a:ea typeface="Comic Sans MS"/>
                <a:cs typeface="Calisto MT"/>
                <a:sym typeface="Comic Sans MS"/>
              </a:rPr>
              <a:t>*</a:t>
            </a:r>
            <a:r>
              <a:rPr lang="en-US" i="1" dirty="0" err="1">
                <a:ea typeface="Comic Sans MS"/>
                <a:cs typeface="Calisto MT"/>
                <a:sym typeface="Comic Sans MS"/>
              </a:rPr>
              <a:t>arg</a:t>
            </a:r>
            <a:r>
              <a:rPr lang="en-US" dirty="0">
                <a:ea typeface="Comic Sans MS"/>
                <a:cs typeface="Calisto MT"/>
                <a:sym typeface="Comic Sans MS"/>
              </a:rPr>
              <a:t>, ...)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int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</a:t>
            </a:r>
            <a:r>
              <a:rPr lang="en-US" dirty="0" err="1">
                <a:ea typeface="Comic Sans MS"/>
                <a:cs typeface="Calisto MT"/>
                <a:sym typeface="Comic Sans MS"/>
              </a:rPr>
              <a:t>execle</a:t>
            </a:r>
            <a:r>
              <a:rPr lang="en-US" dirty="0">
                <a:ea typeface="Comic Sans MS"/>
                <a:cs typeface="Calisto MT"/>
                <a:sym typeface="Comic Sans MS"/>
              </a:rPr>
              <a:t>(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const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char</a:t>
            </a:r>
            <a:r>
              <a:rPr lang="en-US" dirty="0">
                <a:ea typeface="Comic Sans MS"/>
                <a:cs typeface="Calisto MT"/>
                <a:sym typeface="Comic Sans MS"/>
              </a:rPr>
              <a:t> *</a:t>
            </a:r>
            <a:r>
              <a:rPr lang="en-US" i="1" dirty="0">
                <a:ea typeface="Comic Sans MS"/>
                <a:cs typeface="Calisto MT"/>
                <a:sym typeface="Comic Sans MS"/>
              </a:rPr>
              <a:t>path</a:t>
            </a:r>
            <a:r>
              <a:rPr lang="en-US" dirty="0">
                <a:ea typeface="Comic Sans MS"/>
                <a:cs typeface="Calisto MT"/>
                <a:sym typeface="Comic Sans MS"/>
              </a:rPr>
              <a:t>, 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const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char </a:t>
            </a:r>
            <a:r>
              <a:rPr lang="en-US" dirty="0">
                <a:ea typeface="Comic Sans MS"/>
                <a:cs typeface="Calisto MT"/>
                <a:sym typeface="Comic Sans MS"/>
              </a:rPr>
              <a:t>*</a:t>
            </a:r>
            <a:r>
              <a:rPr lang="en-US" i="1" dirty="0" err="1">
                <a:ea typeface="Comic Sans MS"/>
                <a:cs typeface="Calisto MT"/>
                <a:sym typeface="Comic Sans MS"/>
              </a:rPr>
              <a:t>arg</a:t>
            </a:r>
            <a:r>
              <a:rPr lang="en-US" dirty="0">
                <a:ea typeface="Comic Sans MS"/>
                <a:cs typeface="Calisto MT"/>
                <a:sym typeface="Comic Sans MS"/>
              </a:rPr>
              <a:t>,..., char * </a:t>
            </a:r>
            <a:r>
              <a:rPr lang="en-US" dirty="0" err="1">
                <a:ea typeface="Comic Sans MS"/>
                <a:cs typeface="Calisto MT"/>
                <a:sym typeface="Comic Sans MS"/>
              </a:rPr>
              <a:t>const</a:t>
            </a:r>
            <a:r>
              <a:rPr lang="en-US" dirty="0">
                <a:ea typeface="Comic Sans MS"/>
                <a:cs typeface="Calisto MT"/>
                <a:sym typeface="Comic Sans MS"/>
              </a:rPr>
              <a:t> </a:t>
            </a:r>
            <a:r>
              <a:rPr lang="en-US" i="1" dirty="0" err="1">
                <a:ea typeface="Comic Sans MS"/>
                <a:cs typeface="Calisto MT"/>
                <a:sym typeface="Comic Sans MS"/>
              </a:rPr>
              <a:t>envp</a:t>
            </a:r>
            <a:r>
              <a:rPr lang="en-US" dirty="0">
                <a:ea typeface="Comic Sans MS"/>
                <a:cs typeface="Calisto MT"/>
                <a:sym typeface="Comic Sans MS"/>
              </a:rPr>
              <a:t>[])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int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</a:t>
            </a:r>
            <a:r>
              <a:rPr lang="en-US" dirty="0" err="1">
                <a:ea typeface="Comic Sans MS"/>
                <a:cs typeface="Calisto MT"/>
                <a:sym typeface="Comic Sans MS"/>
              </a:rPr>
              <a:t>execv</a:t>
            </a:r>
            <a:r>
              <a:rPr lang="en-US" dirty="0">
                <a:ea typeface="Comic Sans MS"/>
                <a:cs typeface="Calisto MT"/>
                <a:sym typeface="Comic Sans MS"/>
              </a:rPr>
              <a:t>(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const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char</a:t>
            </a:r>
            <a:r>
              <a:rPr lang="en-US" dirty="0">
                <a:ea typeface="Comic Sans MS"/>
                <a:cs typeface="Calisto MT"/>
                <a:sym typeface="Comic Sans MS"/>
              </a:rPr>
              <a:t> *</a:t>
            </a:r>
            <a:r>
              <a:rPr lang="en-US" i="1" dirty="0">
                <a:ea typeface="Comic Sans MS"/>
                <a:cs typeface="Calisto MT"/>
                <a:sym typeface="Comic Sans MS"/>
              </a:rPr>
              <a:t>path</a:t>
            </a:r>
            <a:r>
              <a:rPr lang="en-US" dirty="0">
                <a:ea typeface="Comic Sans MS"/>
                <a:cs typeface="Calisto MT"/>
                <a:sym typeface="Comic Sans MS"/>
              </a:rPr>
              <a:t>, 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char *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const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</a:t>
            </a:r>
            <a:r>
              <a:rPr lang="en-US" i="1" dirty="0" err="1">
                <a:ea typeface="Comic Sans MS"/>
                <a:cs typeface="Calisto MT"/>
                <a:sym typeface="Comic Sans MS"/>
              </a:rPr>
              <a:t>argv</a:t>
            </a:r>
            <a:r>
              <a:rPr lang="en-US" dirty="0">
                <a:ea typeface="Comic Sans MS"/>
                <a:cs typeface="Calisto MT"/>
                <a:sym typeface="Comic Sans MS"/>
              </a:rPr>
              <a:t>[])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int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</a:t>
            </a:r>
            <a:r>
              <a:rPr lang="en-US" dirty="0" err="1">
                <a:ea typeface="Comic Sans MS"/>
                <a:cs typeface="Calisto MT"/>
                <a:sym typeface="Comic Sans MS"/>
              </a:rPr>
              <a:t>execvp</a:t>
            </a:r>
            <a:r>
              <a:rPr lang="en-US" dirty="0">
                <a:ea typeface="Comic Sans MS"/>
                <a:cs typeface="Calisto MT"/>
                <a:sym typeface="Comic Sans MS"/>
              </a:rPr>
              <a:t>(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const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char</a:t>
            </a:r>
            <a:r>
              <a:rPr lang="en-US" dirty="0">
                <a:ea typeface="Comic Sans MS"/>
                <a:cs typeface="Calisto MT"/>
                <a:sym typeface="Comic Sans MS"/>
              </a:rPr>
              <a:t> *</a:t>
            </a:r>
            <a:r>
              <a:rPr lang="en-US" i="1" dirty="0">
                <a:ea typeface="Comic Sans MS"/>
                <a:cs typeface="Calisto MT"/>
                <a:sym typeface="Comic Sans MS"/>
              </a:rPr>
              <a:t>file</a:t>
            </a:r>
            <a:r>
              <a:rPr lang="en-US" dirty="0">
                <a:ea typeface="Comic Sans MS"/>
                <a:cs typeface="Calisto MT"/>
                <a:sym typeface="Comic Sans MS"/>
              </a:rPr>
              <a:t>, 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char *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const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</a:t>
            </a:r>
            <a:r>
              <a:rPr lang="en-US" i="1" dirty="0" err="1">
                <a:ea typeface="Comic Sans MS"/>
                <a:cs typeface="Calisto MT"/>
                <a:sym typeface="Comic Sans MS"/>
              </a:rPr>
              <a:t>argv</a:t>
            </a:r>
            <a:r>
              <a:rPr lang="en-US" dirty="0">
                <a:ea typeface="Comic Sans MS"/>
                <a:cs typeface="Calisto MT"/>
                <a:sym typeface="Comic Sans MS"/>
              </a:rPr>
              <a:t>[])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int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</a:t>
            </a:r>
            <a:r>
              <a:rPr lang="en-US" dirty="0" err="1">
                <a:ea typeface="Comic Sans MS"/>
                <a:cs typeface="Calisto MT"/>
                <a:sym typeface="Comic Sans MS"/>
              </a:rPr>
              <a:t>execvpe</a:t>
            </a:r>
            <a:r>
              <a:rPr lang="en-US" dirty="0">
                <a:ea typeface="Comic Sans MS"/>
                <a:cs typeface="Calisto MT"/>
                <a:sym typeface="Comic Sans MS"/>
              </a:rPr>
              <a:t>(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const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char</a:t>
            </a:r>
            <a:r>
              <a:rPr lang="en-US" dirty="0">
                <a:ea typeface="Comic Sans MS"/>
                <a:cs typeface="Calisto MT"/>
                <a:sym typeface="Comic Sans MS"/>
              </a:rPr>
              <a:t> *</a:t>
            </a:r>
            <a:r>
              <a:rPr lang="en-US" i="1" dirty="0">
                <a:ea typeface="Comic Sans MS"/>
                <a:cs typeface="Calisto MT"/>
                <a:sym typeface="Comic Sans MS"/>
              </a:rPr>
              <a:t>file</a:t>
            </a:r>
            <a:r>
              <a:rPr lang="en-US" dirty="0">
                <a:ea typeface="Comic Sans MS"/>
                <a:cs typeface="Calisto MT"/>
                <a:sym typeface="Comic Sans MS"/>
              </a:rPr>
              <a:t>, 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char</a:t>
            </a:r>
            <a:r>
              <a:rPr lang="en-US" dirty="0">
                <a:ea typeface="Comic Sans MS"/>
                <a:cs typeface="Calisto MT"/>
                <a:sym typeface="Comic Sans MS"/>
              </a:rPr>
              <a:t> 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*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const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</a:t>
            </a:r>
            <a:r>
              <a:rPr lang="en-US" i="1" dirty="0" err="1">
                <a:ea typeface="Comic Sans MS"/>
                <a:cs typeface="Calisto MT"/>
                <a:sym typeface="Comic Sans MS"/>
              </a:rPr>
              <a:t>argv</a:t>
            </a:r>
            <a:r>
              <a:rPr lang="en-US" dirty="0">
                <a:ea typeface="Comic Sans MS"/>
                <a:cs typeface="Calisto MT"/>
                <a:sym typeface="Comic Sans MS"/>
              </a:rPr>
              <a:t>[],</a:t>
            </a:r>
            <a:br>
              <a:rPr lang="en-US" dirty="0">
                <a:ea typeface="Comic Sans MS"/>
                <a:cs typeface="Calisto MT"/>
                <a:sym typeface="Comic Sans MS"/>
              </a:rPr>
            </a:br>
            <a:r>
              <a:rPr lang="en-US" dirty="0">
                <a:ea typeface="Comic Sans MS"/>
                <a:cs typeface="Calisto MT"/>
                <a:sym typeface="Comic Sans MS"/>
              </a:rPr>
              <a:t>char *</a:t>
            </a:r>
            <a:r>
              <a:rPr lang="en-US" dirty="0" err="1">
                <a:ea typeface="Comic Sans MS"/>
                <a:cs typeface="Calisto MT"/>
                <a:sym typeface="Comic Sans MS"/>
              </a:rPr>
              <a:t>const</a:t>
            </a:r>
            <a:r>
              <a:rPr lang="en-US" dirty="0">
                <a:ea typeface="Comic Sans MS"/>
                <a:cs typeface="Calisto MT"/>
                <a:sym typeface="Comic Sans MS"/>
              </a:rPr>
              <a:t> </a:t>
            </a:r>
            <a:r>
              <a:rPr lang="en-US" i="1" dirty="0" err="1">
                <a:ea typeface="Comic Sans MS"/>
                <a:cs typeface="Calisto MT"/>
                <a:sym typeface="Comic Sans MS"/>
              </a:rPr>
              <a:t>envp</a:t>
            </a:r>
            <a:r>
              <a:rPr lang="en-US" dirty="0">
                <a:ea typeface="Comic Sans MS"/>
                <a:cs typeface="Calisto MT"/>
                <a:sym typeface="Comic Sans MS"/>
              </a:rPr>
              <a:t>[])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ea typeface="Comic Sans MS"/>
                <a:cs typeface="Calisto MT"/>
                <a:sym typeface="Comic Sans MS"/>
              </a:rPr>
              <a:t>Example: </a:t>
            </a:r>
            <a:r>
              <a:rPr lang="en-US" dirty="0" err="1">
                <a:ea typeface="Comic Sans MS"/>
                <a:cs typeface="Calisto MT"/>
                <a:sym typeface="Comic Sans MS"/>
              </a:rPr>
              <a:t>execlp</a:t>
            </a:r>
            <a:r>
              <a:rPr lang="en-US" dirty="0">
                <a:ea typeface="Comic Sans MS"/>
                <a:cs typeface="Calisto MT"/>
                <a:sym typeface="Comic Sans MS"/>
              </a:rPr>
              <a:t>(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const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char</a:t>
            </a:r>
            <a:r>
              <a:rPr lang="en-US" dirty="0">
                <a:ea typeface="Comic Sans MS"/>
                <a:cs typeface="Calisto MT"/>
                <a:sym typeface="Comic Sans MS"/>
              </a:rPr>
              <a:t> *</a:t>
            </a:r>
            <a:r>
              <a:rPr lang="en-US" i="1" dirty="0">
                <a:ea typeface="Comic Sans MS"/>
                <a:cs typeface="Calisto MT"/>
                <a:sym typeface="Comic Sans MS"/>
              </a:rPr>
              <a:t>file</a:t>
            </a:r>
            <a:r>
              <a:rPr lang="en-US" dirty="0">
                <a:ea typeface="Comic Sans MS"/>
                <a:cs typeface="Calisto MT"/>
                <a:sym typeface="Comic Sans MS"/>
              </a:rPr>
              <a:t>, 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const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char </a:t>
            </a:r>
            <a:r>
              <a:rPr lang="en-US" dirty="0">
                <a:ea typeface="Comic Sans MS"/>
                <a:cs typeface="Calisto MT"/>
                <a:sym typeface="Comic Sans MS"/>
              </a:rPr>
              <a:t>*</a:t>
            </a:r>
            <a:r>
              <a:rPr lang="en-US" i="1" dirty="0" err="1">
                <a:ea typeface="Comic Sans MS"/>
                <a:cs typeface="Calisto MT"/>
                <a:sym typeface="Comic Sans MS"/>
              </a:rPr>
              <a:t>arg</a:t>
            </a:r>
            <a:r>
              <a:rPr lang="en-US" dirty="0">
                <a:ea typeface="Comic Sans MS"/>
                <a:cs typeface="Calisto MT"/>
                <a:sym typeface="Comic Sans MS"/>
              </a:rPr>
              <a:t>, ...)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file:</a:t>
            </a:r>
            <a:r>
              <a:rPr lang="en-US" sz="2400" dirty="0">
                <a:ea typeface="Comic Sans MS"/>
                <a:cs typeface="Calisto MT"/>
                <a:sym typeface="Comic Sans MS"/>
              </a:rPr>
              <a:t> the path of the executable </a:t>
            </a:r>
            <a:r>
              <a:rPr lang="en-US" sz="2400" dirty="0" smtClean="0">
                <a:ea typeface="Comic Sans MS"/>
                <a:cs typeface="Calisto MT"/>
                <a:sym typeface="Comic Sans MS"/>
              </a:rPr>
              <a:t>image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arg0…</a:t>
            </a:r>
            <a:r>
              <a:rPr lang="en-US" sz="2400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argn</a:t>
            </a:r>
            <a:r>
              <a:rPr lang="en-US" sz="2400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: </a:t>
            </a:r>
            <a:r>
              <a:rPr lang="en-US" sz="2400" dirty="0">
                <a:ea typeface="Comic Sans MS"/>
                <a:cs typeface="Calisto MT"/>
                <a:sym typeface="Comic Sans MS"/>
              </a:rPr>
              <a:t>command line arguments to pass to the </a:t>
            </a:r>
            <a:r>
              <a:rPr lang="en-US" sz="2400" dirty="0" smtClean="0">
                <a:ea typeface="Comic Sans MS"/>
                <a:cs typeface="Calisto MT"/>
                <a:sym typeface="Comic Sans MS"/>
              </a:rPr>
              <a:t>process</a:t>
            </a:r>
          </a:p>
          <a:p>
            <a:r>
              <a:rPr lang="en-US" sz="2800" dirty="0">
                <a:ea typeface="Comic Sans MS"/>
                <a:cs typeface="Calisto MT"/>
                <a:sym typeface="Comic Sans MS"/>
              </a:rPr>
              <a:t>All return </a:t>
            </a:r>
            <a:r>
              <a:rPr lang="en-US" sz="2800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-1 </a:t>
            </a:r>
            <a:r>
              <a:rPr lang="en-US" sz="2800" dirty="0">
                <a:ea typeface="Comic Sans MS"/>
                <a:cs typeface="Calisto MT"/>
                <a:sym typeface="Comic Sans MS"/>
              </a:rPr>
              <a:t>on failure</a:t>
            </a:r>
            <a:endParaRPr lang="en-US" sz="2600" dirty="0">
              <a:ea typeface="Comic Sans MS"/>
              <a:cs typeface="Calisto MT"/>
              <a:sym typeface="Comic Sans MS"/>
            </a:endParaRPr>
          </a:p>
          <a:p>
            <a:pPr lvl="1"/>
            <a:endParaRPr lang="en-US" dirty="0" smtClean="0">
              <a:ea typeface="Comic Sans MS"/>
              <a:cs typeface="Calisto MT"/>
              <a:sym typeface="Comic Sans MS"/>
            </a:endParaRPr>
          </a:p>
          <a:p>
            <a:pPr lvl="1"/>
            <a:endParaRPr lang="en-US" dirty="0" smtClean="0">
              <a:ea typeface="Comic Sans MS"/>
              <a:cs typeface="Calisto MT"/>
              <a:sym typeface="Comic Sans MS"/>
            </a:endParaRPr>
          </a:p>
          <a:p>
            <a:endParaRPr lang="en-US" dirty="0" smtClean="0">
              <a:ea typeface="Comic Sans MS"/>
              <a:cs typeface="Calisto MT"/>
              <a:sym typeface="Comic Sans MS"/>
            </a:endParaRPr>
          </a:p>
          <a:p>
            <a:endParaRPr lang="en-US" dirty="0" smtClean="0">
              <a:ea typeface="Comic Sans MS"/>
              <a:cs typeface="Calisto MT"/>
              <a:sym typeface="Comic Sans MS"/>
            </a:endParaRPr>
          </a:p>
          <a:p>
            <a:endParaRPr lang="en-US" dirty="0" smtClean="0">
              <a:ea typeface="Comic Sans MS"/>
              <a:cs typeface="Calisto MT"/>
              <a:sym typeface="Comic Sans MS"/>
            </a:endParaRPr>
          </a:p>
          <a:p>
            <a:endParaRPr lang="en-US" dirty="0" smtClean="0">
              <a:ea typeface="Comic Sans MS"/>
              <a:cs typeface="Calisto MT"/>
              <a:sym typeface="Comic Sans MS"/>
            </a:endParaRPr>
          </a:p>
          <a:p>
            <a:endParaRPr lang="en-US" dirty="0" smtClean="0">
              <a:ea typeface="Comic Sans MS"/>
              <a:cs typeface="Calisto MT"/>
              <a:sym typeface="Comic Sans MS"/>
            </a:endParaRPr>
          </a:p>
          <a:p>
            <a:endParaRPr lang="en-US" dirty="0"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50351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Process Creation in Unix/Linux: </a:t>
            </a:r>
            <a:r>
              <a:rPr lang="en-US" sz="3200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wait() </a:t>
            </a:r>
            <a:r>
              <a:rPr lang="en-US" sz="3200" dirty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variants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tx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wait()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and 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waitpid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()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return the process id of the child </a:t>
            </a:r>
            <a:endParaRPr lang="en-US" dirty="0" smtClean="0">
              <a:ea typeface="Comic Sans MS"/>
              <a:cs typeface="Comic Sans MS"/>
              <a:sym typeface="Comic Sans MS"/>
            </a:endParaRPr>
          </a:p>
          <a:p>
            <a:pPr lvl="1">
              <a:spcBef>
                <a:spcPts val="0"/>
              </a:spcBef>
              <a:buClr>
                <a:schemeClr val="tx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pid_t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wait(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int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*</a:t>
            </a:r>
            <a:r>
              <a:rPr lang="en-US" i="1" dirty="0">
                <a:ea typeface="Comic Sans MS"/>
                <a:cs typeface="Comic Sans MS"/>
                <a:sym typeface="Comic Sans MS"/>
              </a:rPr>
              <a:t>status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);</a:t>
            </a:r>
            <a:endParaRPr lang="en-US" sz="400" dirty="0">
              <a:ea typeface="Comic Sans MS"/>
              <a:cs typeface="Comic Sans MS"/>
              <a:sym typeface="Comic Sans MS"/>
            </a:endParaRPr>
          </a:p>
          <a:p>
            <a:pPr lvl="1">
              <a:spcBef>
                <a:spcPts val="480"/>
              </a:spcBef>
              <a:buClr>
                <a:schemeClr val="tx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pid_t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ea typeface="Comic Sans MS"/>
                <a:cs typeface="Comic Sans MS"/>
                <a:sym typeface="Comic Sans MS"/>
              </a:rPr>
              <a:t>waitpid</a:t>
            </a:r>
            <a:r>
              <a:rPr lang="en-US" dirty="0">
                <a:ea typeface="Comic Sans MS"/>
                <a:cs typeface="Comic Sans MS"/>
                <a:sym typeface="Comic Sans MS"/>
              </a:rPr>
              <a:t>(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pid_t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</a:t>
            </a:r>
            <a:r>
              <a:rPr lang="en-US" i="1" dirty="0" err="1">
                <a:ea typeface="Comic Sans MS"/>
                <a:cs typeface="Comic Sans MS"/>
                <a:sym typeface="Comic Sans MS"/>
              </a:rPr>
              <a:t>pid</a:t>
            </a:r>
            <a:r>
              <a:rPr lang="en-US" dirty="0">
                <a:ea typeface="Comic Sans MS"/>
                <a:cs typeface="Comic Sans MS"/>
                <a:sym typeface="Comic Sans MS"/>
              </a:rPr>
              <a:t>, 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int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*</a:t>
            </a:r>
            <a:r>
              <a:rPr lang="en-US" i="1" dirty="0">
                <a:ea typeface="Comic Sans MS"/>
                <a:cs typeface="Comic Sans MS"/>
                <a:sym typeface="Comic Sans MS"/>
              </a:rPr>
              <a:t>status</a:t>
            </a:r>
            <a:r>
              <a:rPr lang="en-US" dirty="0">
                <a:ea typeface="Comic Sans MS"/>
                <a:cs typeface="Comic Sans MS"/>
                <a:sym typeface="Comic Sans MS"/>
              </a:rPr>
              <a:t>, </a:t>
            </a:r>
            <a:r>
              <a:rPr lang="en-US" dirty="0" err="1">
                <a:ea typeface="Comic Sans MS"/>
                <a:cs typeface="Comic Sans MS"/>
                <a:sym typeface="Comic Sans MS"/>
              </a:rPr>
              <a:t>int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</a:t>
            </a:r>
            <a:r>
              <a:rPr lang="en-US" i="1" dirty="0">
                <a:ea typeface="Comic Sans MS"/>
                <a:cs typeface="Comic Sans MS"/>
                <a:sym typeface="Comic Sans MS"/>
              </a:rPr>
              <a:t>options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);</a:t>
            </a:r>
            <a:endParaRPr lang="en-US" dirty="0">
              <a:ea typeface="Comic Sans MS"/>
              <a:cs typeface="Comic Sans MS"/>
              <a:sym typeface="Comic Sans MS"/>
            </a:endParaRPr>
          </a:p>
          <a:p>
            <a:pPr marL="311085" lvl="0" indent="-285685">
              <a:spcBef>
                <a:spcPts val="80"/>
              </a:spcBef>
              <a:buClr>
                <a:schemeClr val="tx1"/>
              </a:buClr>
              <a:buSzPts val="400"/>
              <a:buFont typeface="Wingdings" panose="05000000000000000000" pitchFamily="2" charset="2"/>
              <a:buChar char="q"/>
            </a:pPr>
            <a:endParaRPr lang="en-US" sz="400" dirty="0">
              <a:ea typeface="Comic Sans MS"/>
              <a:cs typeface="Comic Sans MS"/>
              <a:sym typeface="Comic Sans MS"/>
            </a:endParaRPr>
          </a:p>
          <a:p>
            <a:pPr marL="628650" lvl="1" indent="-287338">
              <a:spcBef>
                <a:spcPts val="480"/>
              </a:spcBef>
              <a:buClr>
                <a:schemeClr val="tx1"/>
              </a:buClr>
              <a:buSzPts val="2400"/>
              <a:buFont typeface="Wingdings" panose="05000000000000000000" pitchFamily="2" charset="2"/>
              <a:buChar char="Ø"/>
            </a:pPr>
            <a:endParaRPr lang="en-US" sz="2000" dirty="0" smtClean="0">
              <a:ea typeface="Comic Sans MS"/>
              <a:cs typeface="Comic Sans MS"/>
              <a:sym typeface="Comic Sans MS"/>
            </a:endParaRPr>
          </a:p>
          <a:p>
            <a:pPr marL="350838" lvl="1" indent="0">
              <a:spcBef>
                <a:spcPts val="480"/>
              </a:spcBef>
              <a:buClr>
                <a:schemeClr val="tx1"/>
              </a:buClr>
              <a:buSzPts val="2400"/>
              <a:buNone/>
            </a:pPr>
            <a:endParaRPr lang="en-US" sz="2000" dirty="0"/>
          </a:p>
          <a:p>
            <a:pPr>
              <a:spcBef>
                <a:spcPts val="480"/>
              </a:spcBef>
              <a:buClr>
                <a:schemeClr val="tx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waitid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()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return 0 on success and -1 on </a:t>
            </a:r>
            <a:r>
              <a:rPr lang="en-US" dirty="0" err="1">
                <a:ea typeface="Comic Sans MS"/>
                <a:cs typeface="Comic Sans MS"/>
                <a:sym typeface="Comic Sans MS"/>
              </a:rPr>
              <a:t>faliure</a:t>
            </a:r>
            <a:endParaRPr lang="en-US" dirty="0"/>
          </a:p>
          <a:p>
            <a:pPr lvl="1">
              <a:spcBef>
                <a:spcPts val="480"/>
              </a:spcBef>
              <a:buClr>
                <a:schemeClr val="tx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int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ea typeface="Comic Sans MS"/>
                <a:cs typeface="Comic Sans MS"/>
                <a:sym typeface="Comic Sans MS"/>
              </a:rPr>
              <a:t>waitid</a:t>
            </a:r>
            <a:r>
              <a:rPr lang="en-US" dirty="0">
                <a:ea typeface="Comic Sans MS"/>
                <a:cs typeface="Comic Sans MS"/>
                <a:sym typeface="Comic Sans MS"/>
              </a:rPr>
              <a:t>(</a:t>
            </a:r>
            <a:r>
              <a:rPr lang="en-US" dirty="0" err="1">
                <a:ea typeface="Comic Sans MS"/>
                <a:cs typeface="Comic Sans MS"/>
                <a:sym typeface="Comic Sans MS"/>
              </a:rPr>
              <a:t>i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dtype_t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</a:t>
            </a:r>
            <a:r>
              <a:rPr lang="en-US" i="1" dirty="0" err="1">
                <a:ea typeface="Comic Sans MS"/>
                <a:cs typeface="Comic Sans MS"/>
                <a:sym typeface="Comic Sans MS"/>
              </a:rPr>
              <a:t>idtype</a:t>
            </a:r>
            <a:r>
              <a:rPr lang="en-US" dirty="0">
                <a:ea typeface="Comic Sans MS"/>
                <a:cs typeface="Comic Sans MS"/>
                <a:sym typeface="Comic Sans MS"/>
              </a:rPr>
              <a:t>, 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id_t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i="1" dirty="0">
                <a:ea typeface="Comic Sans MS"/>
                <a:cs typeface="Comic Sans MS"/>
                <a:sym typeface="Comic Sans MS"/>
              </a:rPr>
              <a:t>id</a:t>
            </a:r>
            <a:r>
              <a:rPr lang="en-US" dirty="0">
                <a:ea typeface="Comic Sans MS"/>
                <a:cs typeface="Comic Sans MS"/>
                <a:sym typeface="Comic Sans MS"/>
              </a:rPr>
              <a:t>, 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siginfo_t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*</a:t>
            </a:r>
            <a:r>
              <a:rPr lang="en-US" i="1" dirty="0" err="1">
                <a:ea typeface="Comic Sans MS"/>
                <a:cs typeface="Comic Sans MS"/>
                <a:sym typeface="Comic Sans MS"/>
              </a:rPr>
              <a:t>infop</a:t>
            </a:r>
            <a:r>
              <a:rPr lang="en-US" dirty="0">
                <a:ea typeface="Comic Sans MS"/>
                <a:cs typeface="Comic Sans MS"/>
                <a:sym typeface="Comic Sans MS"/>
              </a:rPr>
              <a:t>, </a:t>
            </a:r>
            <a:r>
              <a:rPr lang="en-US" dirty="0" err="1">
                <a:ea typeface="Comic Sans MS"/>
                <a:cs typeface="Comic Sans MS"/>
                <a:sym typeface="Comic Sans MS"/>
              </a:rPr>
              <a:t>int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</a:t>
            </a:r>
            <a:r>
              <a:rPr lang="en-US" i="1" dirty="0">
                <a:ea typeface="Comic Sans MS"/>
                <a:cs typeface="Comic Sans MS"/>
                <a:sym typeface="Comic Sans MS"/>
              </a:rPr>
              <a:t>options</a:t>
            </a:r>
            <a:r>
              <a:rPr lang="en-US" dirty="0">
                <a:ea typeface="Comic Sans MS"/>
                <a:cs typeface="Comic Sans MS"/>
                <a:sym typeface="Comic Sans MS"/>
              </a:rPr>
              <a:t>); </a:t>
            </a:r>
            <a:endParaRPr lang="en-US" sz="200" dirty="0">
              <a:ea typeface="Comic Sans MS"/>
              <a:cs typeface="Comic Sans MS"/>
              <a:sym typeface="Comic Sans MS"/>
            </a:endParaRPr>
          </a:p>
          <a:p>
            <a:pPr marL="311085" lvl="0" indent="-285685">
              <a:spcBef>
                <a:spcPts val="80"/>
              </a:spcBef>
              <a:buClr>
                <a:schemeClr val="tx1"/>
              </a:buClr>
              <a:buSzPts val="400"/>
              <a:buFont typeface="Wingdings" panose="05000000000000000000" pitchFamily="2" charset="2"/>
              <a:buChar char="q"/>
            </a:pPr>
            <a:endParaRPr lang="en-US" sz="400" dirty="0"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7777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Process Creation in Unix/Linux: Putting it all Together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7698" y="1030111"/>
            <a:ext cx="3881025" cy="5542925"/>
          </a:xfrm>
        </p:spPr>
        <p:txBody>
          <a:bodyPr>
            <a:noAutofit/>
          </a:bodyPr>
          <a:lstStyle/>
          <a:p>
            <a:pPr marL="311085" lvl="0" indent="-311085">
              <a:lnSpc>
                <a:spcPct val="80000"/>
              </a:lnSpc>
              <a:spcBef>
                <a:spcPts val="0"/>
              </a:spcBef>
              <a:buClr>
                <a:srgbClr val="004C26"/>
              </a:buClr>
              <a:buSzPts val="1600"/>
              <a:buNone/>
            </a:pPr>
            <a:r>
              <a:rPr lang="en-US" sz="1600" b="1" dirty="0" smtClean="0">
                <a:solidFill>
                  <a:srgbClr val="004C26"/>
                </a:solidFill>
                <a:ea typeface="Arial"/>
                <a:cs typeface="Arial"/>
                <a:sym typeface="Arial"/>
              </a:rPr>
              <a:t>// Parent </a:t>
            </a:r>
            <a:r>
              <a:rPr lang="en-US" sz="1600" b="1" dirty="0">
                <a:solidFill>
                  <a:srgbClr val="004C26"/>
                </a:solidFill>
                <a:ea typeface="Arial"/>
                <a:cs typeface="Arial"/>
                <a:sym typeface="Arial"/>
              </a:rPr>
              <a:t>process</a:t>
            </a:r>
          </a:p>
          <a:p>
            <a:pPr marL="311085" lvl="0" indent="-311085">
              <a:lnSpc>
                <a:spcPct val="80000"/>
              </a:lnSpc>
              <a:spcBef>
                <a:spcPts val="320"/>
              </a:spcBef>
              <a:buClr>
                <a:srgbClr val="3333FF"/>
              </a:buClr>
              <a:buSzPts val="1600"/>
              <a:buNone/>
            </a:pPr>
            <a:r>
              <a:rPr lang="en-US" sz="1600" dirty="0" err="1">
                <a:solidFill>
                  <a:srgbClr val="3333FF"/>
                </a:solidFill>
                <a:ea typeface="Arial"/>
                <a:cs typeface="Arial"/>
                <a:sym typeface="Arial"/>
              </a:rPr>
              <a:t>int</a:t>
            </a:r>
            <a:r>
              <a:rPr lang="en-US" sz="1600" dirty="0">
                <a:solidFill>
                  <a:srgbClr val="3333F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ea typeface="Arial"/>
                <a:cs typeface="Arial"/>
                <a:sym typeface="Arial"/>
              </a:rPr>
              <a:t>main()</a:t>
            </a:r>
            <a:endParaRPr lang="en-US" sz="1600" dirty="0"/>
          </a:p>
          <a:p>
            <a:pPr marL="311085" lvl="0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{</a:t>
            </a:r>
            <a:endParaRPr lang="en-US" sz="1600" dirty="0" smtClean="0">
              <a:sym typeface="Arial"/>
            </a:endParaRPr>
          </a:p>
          <a:p>
            <a:pPr marL="311085" lvl="0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None/>
            </a:pPr>
            <a:r>
              <a:rPr lang="en-US" sz="1600" dirty="0">
                <a:solidFill>
                  <a:srgbClr val="3333F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   </a:t>
            </a:r>
            <a:r>
              <a:rPr lang="en-US" sz="1600" dirty="0" err="1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pid_t</a:t>
            </a:r>
            <a:r>
              <a:rPr lang="en-US" sz="1600" dirty="0" smtClean="0">
                <a:ea typeface="Arial"/>
                <a:cs typeface="Arial"/>
                <a:sym typeface="Arial"/>
              </a:rPr>
              <a:t>  </a:t>
            </a:r>
            <a:r>
              <a:rPr lang="en-US" sz="1600" dirty="0" err="1">
                <a:ea typeface="Arial"/>
                <a:cs typeface="Arial"/>
                <a:sym typeface="Arial"/>
              </a:rPr>
              <a:t>pid</a:t>
            </a:r>
            <a:r>
              <a:rPr lang="en-US" sz="1600" dirty="0">
                <a:ea typeface="Arial"/>
                <a:cs typeface="Arial"/>
                <a:sym typeface="Arial"/>
              </a:rPr>
              <a:t>;</a:t>
            </a:r>
            <a:endParaRPr lang="en-US" sz="1600" dirty="0"/>
          </a:p>
          <a:p>
            <a:pPr marL="311085" lvl="0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/* </a:t>
            </a:r>
            <a:r>
              <a:rPr lang="en-US" sz="1600" dirty="0">
                <a:ea typeface="Arial"/>
                <a:cs typeface="Arial"/>
                <a:sym typeface="Arial"/>
              </a:rPr>
              <a:t>fork another process */</a:t>
            </a:r>
            <a:endParaRPr lang="en-US" sz="1600" dirty="0"/>
          </a:p>
          <a:p>
            <a:pPr marL="311085" lvl="0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ea typeface="Arial"/>
                <a:cs typeface="Arial"/>
                <a:sym typeface="Arial"/>
              </a:rPr>
              <a:t>= fork();</a:t>
            </a:r>
            <a:endParaRPr lang="en-US" sz="1600" dirty="0"/>
          </a:p>
          <a:p>
            <a:pPr marL="311085" lvl="0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if </a:t>
            </a:r>
            <a:r>
              <a:rPr lang="en-US" sz="1600" dirty="0">
                <a:ea typeface="Arial"/>
                <a:cs typeface="Arial"/>
                <a:sym typeface="Arial"/>
              </a:rPr>
              <a:t>(</a:t>
            </a:r>
            <a:r>
              <a:rPr lang="en-US" sz="1600" dirty="0" err="1">
                <a:ea typeface="Arial"/>
                <a:cs typeface="Arial"/>
                <a:sym typeface="Arial"/>
              </a:rPr>
              <a:t>pid</a:t>
            </a:r>
            <a:r>
              <a:rPr lang="en-US" sz="1600" dirty="0">
                <a:ea typeface="Arial"/>
                <a:cs typeface="Arial"/>
                <a:sym typeface="Arial"/>
              </a:rPr>
              <a:t> &lt; </a:t>
            </a:r>
            <a:r>
              <a:rPr lang="en-US" sz="1600" dirty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>
                <a:ea typeface="Arial"/>
                <a:cs typeface="Arial"/>
                <a:sym typeface="Arial"/>
              </a:rPr>
              <a:t>) { /* error occurred */</a:t>
            </a:r>
            <a:endParaRPr lang="en-US" sz="1600" dirty="0"/>
          </a:p>
          <a:p>
            <a:pPr marL="311085" lvl="0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fprintf</a:t>
            </a:r>
            <a:r>
              <a:rPr lang="en-US" sz="1600" dirty="0" smtClean="0">
                <a:ea typeface="Arial"/>
                <a:cs typeface="Arial"/>
                <a:sym typeface="Arial"/>
              </a:rPr>
              <a:t>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stderr</a:t>
            </a:r>
            <a:r>
              <a:rPr lang="en-US" sz="1600" dirty="0">
                <a:ea typeface="Arial"/>
                <a:cs typeface="Arial"/>
                <a:sym typeface="Arial"/>
              </a:rPr>
              <a:t>, "Fork Failed</a:t>
            </a:r>
            <a:r>
              <a:rPr lang="en-US" sz="1600" dirty="0" smtClean="0">
                <a:ea typeface="Arial"/>
                <a:cs typeface="Arial"/>
                <a:sym typeface="Arial"/>
              </a:rPr>
              <a:t>");</a:t>
            </a:r>
            <a:endParaRPr lang="en-US" sz="1600" dirty="0" smtClean="0">
              <a:sym typeface="Arial"/>
            </a:endParaRPr>
          </a:p>
          <a:p>
            <a:pPr marL="311085" lvl="0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None/>
            </a:pPr>
            <a:r>
              <a:rPr lang="en-US" sz="1600" dirty="0"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ea typeface="Arial"/>
                <a:cs typeface="Arial"/>
                <a:sym typeface="Arial"/>
              </a:rPr>
              <a:t>       exit</a:t>
            </a:r>
            <a:r>
              <a:rPr lang="en-US" sz="1600" dirty="0">
                <a:solidFill>
                  <a:srgbClr val="3333FF"/>
                </a:solidFill>
                <a:ea typeface="Arial"/>
                <a:cs typeface="Arial"/>
                <a:sym typeface="Arial"/>
              </a:rPr>
              <a:t>(-1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lvl="0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None/>
            </a:pPr>
            <a:r>
              <a:rPr lang="en-US" sz="1600" dirty="0"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ea typeface="Arial"/>
                <a:cs typeface="Arial"/>
                <a:sym typeface="Arial"/>
              </a:rPr>
              <a:t>   }</a:t>
            </a:r>
            <a:endParaRPr lang="en-US" sz="1600" dirty="0" smtClean="0">
              <a:sym typeface="Arial"/>
            </a:endParaRPr>
          </a:p>
          <a:p>
            <a:pPr marL="311085" lvl="0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None/>
            </a:pPr>
            <a:r>
              <a:rPr lang="en-US" sz="1600" dirty="0"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ea typeface="Arial"/>
                <a:cs typeface="Arial"/>
                <a:sym typeface="Arial"/>
              </a:rPr>
              <a:t>   else </a:t>
            </a:r>
            <a:r>
              <a:rPr lang="en-US" sz="1600" dirty="0">
                <a:ea typeface="Arial"/>
                <a:cs typeface="Arial"/>
                <a:sym typeface="Arial"/>
              </a:rPr>
              <a:t>if (</a:t>
            </a:r>
            <a:r>
              <a:rPr lang="en-US" sz="1600" dirty="0" err="1">
                <a:ea typeface="Arial"/>
                <a:cs typeface="Arial"/>
                <a:sym typeface="Arial"/>
              </a:rPr>
              <a:t>pid</a:t>
            </a:r>
            <a:r>
              <a:rPr lang="en-US" sz="1600" dirty="0">
                <a:ea typeface="Arial"/>
                <a:cs typeface="Arial"/>
                <a:sym typeface="Arial"/>
              </a:rPr>
              <a:t> == </a:t>
            </a:r>
            <a:r>
              <a:rPr lang="en-US" sz="1600" dirty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>
                <a:ea typeface="Arial"/>
                <a:cs typeface="Arial"/>
                <a:sym typeface="Arial"/>
              </a:rPr>
              <a:t>) { /* child process </a:t>
            </a:r>
            <a:r>
              <a:rPr lang="en-US" sz="1600" dirty="0" smtClean="0">
                <a:ea typeface="Arial"/>
                <a:cs typeface="Arial"/>
                <a:sym typeface="Arial"/>
              </a:rPr>
              <a:t>*/</a:t>
            </a:r>
            <a:endParaRPr lang="en-US" sz="1600" dirty="0" smtClean="0">
              <a:sym typeface="Arial"/>
            </a:endParaRPr>
          </a:p>
          <a:p>
            <a:pPr marL="311085" lvl="0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None/>
            </a:pPr>
            <a:r>
              <a:rPr lang="en-US" sz="1600" dirty="0"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ea typeface="Arial"/>
                <a:cs typeface="Arial"/>
                <a:sym typeface="Arial"/>
              </a:rPr>
              <a:t>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execlp</a:t>
            </a:r>
            <a:r>
              <a:rPr lang="en-US" sz="1600" dirty="0">
                <a:ea typeface="Arial"/>
                <a:cs typeface="Arial"/>
                <a:sym typeface="Arial"/>
              </a:rPr>
              <a:t>("/bin/ls", "ls", NULL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lvl="0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None/>
            </a:pPr>
            <a:r>
              <a:rPr lang="en-US" sz="1600" dirty="0"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ea typeface="Arial"/>
                <a:cs typeface="Arial"/>
                <a:sym typeface="Arial"/>
              </a:rPr>
              <a:t>   }</a:t>
            </a:r>
            <a:endParaRPr lang="en-US" sz="1600" dirty="0" smtClean="0">
              <a:sym typeface="Arial"/>
            </a:endParaRPr>
          </a:p>
          <a:p>
            <a:pPr marL="311085" lvl="0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None/>
            </a:pPr>
            <a:r>
              <a:rPr lang="en-US" sz="1600" dirty="0"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ea typeface="Arial"/>
                <a:cs typeface="Arial"/>
                <a:sym typeface="Arial"/>
              </a:rPr>
              <a:t>   else </a:t>
            </a:r>
            <a:r>
              <a:rPr lang="en-US" sz="1600" dirty="0">
                <a:ea typeface="Arial"/>
                <a:cs typeface="Arial"/>
                <a:sym typeface="Arial"/>
              </a:rPr>
              <a:t>{ /* parent process </a:t>
            </a:r>
            <a:r>
              <a:rPr lang="en-US" sz="1600" dirty="0" smtClean="0">
                <a:ea typeface="Arial"/>
                <a:cs typeface="Arial"/>
                <a:sym typeface="Arial"/>
              </a:rPr>
              <a:t>*/</a:t>
            </a:r>
            <a:endParaRPr lang="en-US" sz="1600" dirty="0" smtClean="0">
              <a:sym typeface="Arial"/>
            </a:endParaRPr>
          </a:p>
          <a:p>
            <a:pPr marL="311085" lvl="0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None/>
            </a:pPr>
            <a:r>
              <a:rPr lang="en-US" sz="1600" dirty="0"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ea typeface="Arial"/>
                <a:cs typeface="Arial"/>
                <a:sym typeface="Arial"/>
              </a:rPr>
              <a:t>   /* </a:t>
            </a:r>
            <a:r>
              <a:rPr lang="en-US" sz="1600" dirty="0">
                <a:ea typeface="Arial"/>
                <a:cs typeface="Arial"/>
                <a:sym typeface="Arial"/>
              </a:rPr>
              <a:t>parent will wait for the child </a:t>
            </a:r>
            <a:r>
              <a:rPr lang="en-US" sz="1600" dirty="0" smtClean="0">
                <a:ea typeface="Arial"/>
                <a:cs typeface="Arial"/>
                <a:sym typeface="Arial"/>
              </a:rPr>
              <a:t>to</a:t>
            </a:r>
          </a:p>
          <a:p>
            <a:pPr marL="311085" lvl="0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None/>
            </a:pPr>
            <a:r>
              <a:rPr lang="en-US" sz="1600" dirty="0"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ea typeface="Arial"/>
                <a:cs typeface="Arial"/>
                <a:sym typeface="Arial"/>
              </a:rPr>
              <a:t>      complete </a:t>
            </a:r>
            <a:r>
              <a:rPr lang="en-US" sz="1600" dirty="0">
                <a:ea typeface="Arial"/>
                <a:cs typeface="Arial"/>
                <a:sym typeface="Arial"/>
              </a:rPr>
              <a:t>*/</a:t>
            </a:r>
            <a:endParaRPr lang="en-US" sz="1600" dirty="0"/>
          </a:p>
          <a:p>
            <a:pPr marL="311085" lvl="0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wait </a:t>
            </a:r>
            <a:r>
              <a:rPr lang="en-US" sz="1600" dirty="0">
                <a:ea typeface="Arial"/>
                <a:cs typeface="Arial"/>
                <a:sym typeface="Arial"/>
              </a:rPr>
              <a:t>(NULL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lvl="0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None/>
            </a:pPr>
            <a:r>
              <a:rPr lang="en-US" sz="1600" dirty="0"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ea typeface="Arial"/>
                <a:cs typeface="Arial"/>
                <a:sym typeface="Arial"/>
              </a:rPr>
              <a:t>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printf</a:t>
            </a:r>
            <a:r>
              <a:rPr lang="en-US" sz="1600" dirty="0" smtClean="0"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ea typeface="Arial"/>
                <a:cs typeface="Arial"/>
                <a:sym typeface="Arial"/>
              </a:rPr>
              <a:t>("Child Complete</a:t>
            </a:r>
            <a:r>
              <a:rPr lang="en-US" sz="1600" dirty="0" smtClean="0">
                <a:ea typeface="Arial"/>
                <a:cs typeface="Arial"/>
                <a:sym typeface="Arial"/>
              </a:rPr>
              <a:t>");</a:t>
            </a:r>
            <a:endParaRPr lang="en-US" sz="1600" dirty="0" smtClean="0">
              <a:sym typeface="Arial"/>
            </a:endParaRPr>
          </a:p>
          <a:p>
            <a:pPr marL="311085" lvl="0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None/>
            </a:pPr>
            <a:r>
              <a:rPr lang="en-US" sz="1600" dirty="0"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ea typeface="Arial"/>
                <a:cs typeface="Arial"/>
                <a:sym typeface="Arial"/>
              </a:rPr>
              <a:t>       exit(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lvl="0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None/>
            </a:pPr>
            <a:r>
              <a:rPr lang="en-US" sz="1600" dirty="0"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ea typeface="Arial"/>
                <a:cs typeface="Arial"/>
                <a:sym typeface="Arial"/>
              </a:rPr>
              <a:t>   }</a:t>
            </a:r>
            <a:endParaRPr lang="en-US" sz="1600" dirty="0"/>
          </a:p>
          <a:p>
            <a:pPr marL="311085" lvl="0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}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567427" y="1385516"/>
            <a:ext cx="2972625" cy="369332"/>
          </a:xfrm>
          <a:prstGeom prst="rect">
            <a:avLst/>
          </a:prstGeom>
          <a:noFill/>
          <a:ln w="6350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Start</a:t>
            </a:r>
            <a:r>
              <a:rPr lang="en-US" sz="1600" i="1" dirty="0" smtClean="0">
                <a:solidFill>
                  <a:srgbClr val="002060"/>
                </a:solidFill>
              </a:rPr>
              <a:t> with the parent process</a:t>
            </a:r>
            <a:endParaRPr lang="en-US" sz="1600" i="1" dirty="0">
              <a:solidFill>
                <a:srgbClr val="002060"/>
              </a:solidFill>
            </a:endParaRPr>
          </a:p>
        </p:txBody>
      </p:sp>
      <p:sp>
        <p:nvSpPr>
          <p:cNvPr id="7" name="Shape 203"/>
          <p:cNvSpPr/>
          <p:nvPr/>
        </p:nvSpPr>
        <p:spPr>
          <a:xfrm>
            <a:off x="572651" y="2182090"/>
            <a:ext cx="1237672" cy="260229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9433" y="2094529"/>
            <a:ext cx="4394521" cy="369332"/>
          </a:xfrm>
          <a:prstGeom prst="rect">
            <a:avLst/>
          </a:prstGeom>
          <a:noFill/>
          <a:ln w="6350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Parent process issues a </a:t>
            </a:r>
            <a:r>
              <a:rPr lang="en-US" i="1" dirty="0" smtClean="0">
                <a:solidFill>
                  <a:srgbClr val="008000"/>
                </a:solidFill>
              </a:rPr>
              <a:t>folk()</a:t>
            </a:r>
            <a:r>
              <a:rPr lang="en-US" i="1" dirty="0" smtClean="0">
                <a:solidFill>
                  <a:srgbClr val="002060"/>
                </a:solidFill>
              </a:rPr>
              <a:t> system call</a:t>
            </a:r>
            <a:endParaRPr lang="en-US" i="1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  <a:endCxn id="7" idx="3"/>
          </p:cNvCxnSpPr>
          <p:nvPr/>
        </p:nvCxnSpPr>
        <p:spPr>
          <a:xfrm flipH="1">
            <a:off x="1810323" y="2279195"/>
            <a:ext cx="2479110" cy="33010"/>
          </a:xfrm>
          <a:prstGeom prst="straightConnector1">
            <a:avLst/>
          </a:prstGeom>
          <a:ln w="6350">
            <a:solidFill>
              <a:srgbClr val="002060"/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163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41591" y="965456"/>
            <a:ext cx="3881025" cy="5542925"/>
          </a:xfrm>
          <a:prstGeom prst="rect">
            <a:avLst/>
          </a:prstGeom>
          <a:ln w="6350">
            <a:solidFill>
              <a:srgbClr val="002060"/>
            </a:solidFill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85" indent="-311085">
              <a:lnSpc>
                <a:spcPct val="80000"/>
              </a:lnSpc>
              <a:spcBef>
                <a:spcPts val="0"/>
              </a:spcBef>
              <a:buClr>
                <a:srgbClr val="004C26"/>
              </a:buClr>
              <a:buSzPts val="1600"/>
              <a:buFont typeface="Arial" pitchFamily="34" charset="0"/>
              <a:buNone/>
            </a:pPr>
            <a:r>
              <a:rPr lang="en-US" sz="1600" b="1" dirty="0" smtClean="0">
                <a:solidFill>
                  <a:srgbClr val="004C26"/>
                </a:solidFill>
                <a:ea typeface="Arial"/>
                <a:cs typeface="Arial"/>
                <a:sym typeface="Arial"/>
              </a:rPr>
              <a:t>// Parent process</a:t>
            </a: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3333FF"/>
              </a:buClr>
              <a:buSzPts val="1600"/>
              <a:buFont typeface="Arial" pitchFamily="34" charset="0"/>
              <a:buNone/>
            </a:pPr>
            <a:r>
              <a:rPr lang="en-US" sz="1600" dirty="0" err="1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int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ea typeface="Arial"/>
                <a:cs typeface="Arial"/>
                <a:sym typeface="Arial"/>
              </a:rPr>
              <a:t>main()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{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    </a:t>
            </a:r>
            <a:r>
              <a:rPr lang="en-US" sz="1600" dirty="0" err="1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pid_t</a:t>
            </a:r>
            <a:r>
              <a:rPr lang="en-US" sz="1600" dirty="0" smtClean="0">
                <a:ea typeface="Arial"/>
                <a:cs typeface="Arial"/>
                <a:sym typeface="Arial"/>
              </a:rPr>
              <a:t>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;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/* fork another process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= fork();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if 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&lt; 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 { /* error occurred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fprintf</a:t>
            </a:r>
            <a:r>
              <a:rPr lang="en-US" sz="1600" dirty="0" smtClean="0">
                <a:ea typeface="Arial"/>
                <a:cs typeface="Arial"/>
                <a:sym typeface="Arial"/>
              </a:rPr>
              <a:t>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stderr</a:t>
            </a:r>
            <a:r>
              <a:rPr lang="en-US" sz="1600" dirty="0" smtClean="0">
                <a:ea typeface="Arial"/>
                <a:cs typeface="Arial"/>
                <a:sym typeface="Arial"/>
              </a:rPr>
              <a:t>, "Fork Failed");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exit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(-1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else if 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== 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 { /* child process */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execlp</a:t>
            </a:r>
            <a:r>
              <a:rPr lang="en-US" sz="1600" dirty="0" smtClean="0">
                <a:ea typeface="Arial"/>
                <a:cs typeface="Arial"/>
                <a:sym typeface="Arial"/>
              </a:rPr>
              <a:t>("/bin/ls", "ls", NULL);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else { /* parent process */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/* parent will wait for the child to</a:t>
            </a: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complete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wait (NULL);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printf</a:t>
            </a:r>
            <a:r>
              <a:rPr lang="en-US" sz="1600" dirty="0" smtClean="0">
                <a:ea typeface="Arial"/>
                <a:cs typeface="Arial"/>
                <a:sym typeface="Arial"/>
              </a:rPr>
              <a:t> ("Child Complete");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exit(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}</a:t>
            </a:r>
            <a:endParaRPr lang="en-US" sz="1600" dirty="0"/>
          </a:p>
        </p:txBody>
      </p:sp>
      <p:sp>
        <p:nvSpPr>
          <p:cNvPr id="6" name="Shape 203"/>
          <p:cNvSpPr/>
          <p:nvPr/>
        </p:nvSpPr>
        <p:spPr>
          <a:xfrm>
            <a:off x="628072" y="2146299"/>
            <a:ext cx="1237672" cy="228600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805224" y="965456"/>
            <a:ext cx="3881025" cy="5542925"/>
          </a:xfrm>
          <a:prstGeom prst="rect">
            <a:avLst/>
          </a:prstGeom>
          <a:ln w="6350">
            <a:solidFill>
              <a:srgbClr val="002060"/>
            </a:solidFill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85" indent="-311085">
              <a:lnSpc>
                <a:spcPct val="80000"/>
              </a:lnSpc>
              <a:spcBef>
                <a:spcPts val="0"/>
              </a:spcBef>
              <a:buClr>
                <a:srgbClr val="004C26"/>
              </a:buClr>
              <a:buSzPts val="1600"/>
              <a:buFont typeface="Arial" pitchFamily="34" charset="0"/>
              <a:buNone/>
            </a:pPr>
            <a:r>
              <a:rPr lang="en-US" sz="1600" b="1" dirty="0" smtClean="0">
                <a:solidFill>
                  <a:srgbClr val="004C26"/>
                </a:solidFill>
                <a:ea typeface="Arial"/>
                <a:cs typeface="Arial"/>
                <a:sym typeface="Arial"/>
              </a:rPr>
              <a:t>// Child process</a:t>
            </a: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3333FF"/>
              </a:buClr>
              <a:buSzPts val="1600"/>
              <a:buFont typeface="Arial" pitchFamily="34" charset="0"/>
              <a:buNone/>
            </a:pPr>
            <a:r>
              <a:rPr lang="en-US" sz="1600" dirty="0" err="1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int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ea typeface="Arial"/>
                <a:cs typeface="Arial"/>
                <a:sym typeface="Arial"/>
              </a:rPr>
              <a:t>main()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{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    </a:t>
            </a:r>
            <a:r>
              <a:rPr lang="en-US" sz="1600" dirty="0" err="1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pid_t</a:t>
            </a:r>
            <a:r>
              <a:rPr lang="en-US" sz="1600" dirty="0" smtClean="0">
                <a:ea typeface="Arial"/>
                <a:cs typeface="Arial"/>
                <a:sym typeface="Arial"/>
              </a:rPr>
              <a:t>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;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/* fork another process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= fork();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if 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&lt; 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 { /* error occurred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fprintf</a:t>
            </a:r>
            <a:r>
              <a:rPr lang="en-US" sz="1600" dirty="0" smtClean="0">
                <a:ea typeface="Arial"/>
                <a:cs typeface="Arial"/>
                <a:sym typeface="Arial"/>
              </a:rPr>
              <a:t>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stderr</a:t>
            </a:r>
            <a:r>
              <a:rPr lang="en-US" sz="1600" dirty="0" smtClean="0">
                <a:ea typeface="Arial"/>
                <a:cs typeface="Arial"/>
                <a:sym typeface="Arial"/>
              </a:rPr>
              <a:t>, "Fork Failed");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exit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(-1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else if 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== 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 { /* child process */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execlp</a:t>
            </a:r>
            <a:r>
              <a:rPr lang="en-US" sz="1600" dirty="0" smtClean="0">
                <a:ea typeface="Arial"/>
                <a:cs typeface="Arial"/>
                <a:sym typeface="Arial"/>
              </a:rPr>
              <a:t>("/bin/ls", "ls", NULL);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else { /* parent process */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/* parent will wait for the child to</a:t>
            </a: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complete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wait (NULL);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printf</a:t>
            </a:r>
            <a:r>
              <a:rPr lang="en-US" sz="1600" dirty="0" smtClean="0">
                <a:ea typeface="Arial"/>
                <a:cs typeface="Arial"/>
                <a:sym typeface="Arial"/>
              </a:rPr>
              <a:t> ("Child Complete");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exit(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}</a:t>
            </a:r>
            <a:endParaRPr lang="en-US" sz="1600" dirty="0"/>
          </a:p>
        </p:txBody>
      </p:sp>
      <p:sp>
        <p:nvSpPr>
          <p:cNvPr id="8" name="Shape 212"/>
          <p:cNvSpPr/>
          <p:nvPr/>
        </p:nvSpPr>
        <p:spPr>
          <a:xfrm>
            <a:off x="1988126" y="2146299"/>
            <a:ext cx="2740891" cy="228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D88D"/>
              </a:gs>
              <a:gs pos="35000">
                <a:srgbClr val="FFE3B0"/>
              </a:gs>
              <a:gs pos="100000">
                <a:srgbClr val="FFF4DF"/>
              </a:gs>
            </a:gsLst>
            <a:lin ang="16200000" scaled="0"/>
          </a:gradFill>
          <a:ln w="9525" cap="flat" cmpd="sng">
            <a:solidFill>
              <a:srgbClr val="CB97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591" y="321149"/>
            <a:ext cx="8244658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f</a:t>
            </a:r>
            <a:r>
              <a:rPr lang="en-US" i="1" dirty="0" smtClean="0">
                <a:solidFill>
                  <a:srgbClr val="00B050"/>
                </a:solidFill>
              </a:rPr>
              <a:t>ork() </a:t>
            </a:r>
            <a:r>
              <a:rPr lang="en-US" i="1" dirty="0" smtClean="0">
                <a:solidFill>
                  <a:srgbClr val="002060"/>
                </a:solidFill>
              </a:rPr>
              <a:t>clones the parent process </a:t>
            </a:r>
            <a:r>
              <a:rPr lang="en-US" i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 Both parent &amp; child continue by executing the next instruction after </a:t>
            </a:r>
            <a:r>
              <a:rPr lang="en-US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fork()</a:t>
            </a: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1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03"/>
          <p:cNvSpPr/>
          <p:nvPr/>
        </p:nvSpPr>
        <p:spPr>
          <a:xfrm>
            <a:off x="5038435" y="3318973"/>
            <a:ext cx="3422074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805224" y="965456"/>
            <a:ext cx="3881025" cy="5542925"/>
          </a:xfrm>
          <a:prstGeom prst="rect">
            <a:avLst/>
          </a:prstGeom>
          <a:ln w="6350">
            <a:solidFill>
              <a:srgbClr val="002060"/>
            </a:solidFill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85" indent="-311085">
              <a:lnSpc>
                <a:spcPct val="80000"/>
              </a:lnSpc>
              <a:spcBef>
                <a:spcPts val="0"/>
              </a:spcBef>
              <a:buClr>
                <a:srgbClr val="004C26"/>
              </a:buClr>
              <a:buSzPts val="1600"/>
              <a:buFont typeface="Arial" pitchFamily="34" charset="0"/>
              <a:buNone/>
            </a:pPr>
            <a:r>
              <a:rPr lang="en-US" sz="1600" b="1" dirty="0" smtClean="0">
                <a:solidFill>
                  <a:srgbClr val="004C26"/>
                </a:solidFill>
                <a:ea typeface="Arial"/>
                <a:cs typeface="Arial"/>
                <a:sym typeface="Arial"/>
              </a:rPr>
              <a:t>// Child process</a:t>
            </a: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3333FF"/>
              </a:buClr>
              <a:buSzPts val="1600"/>
              <a:buFont typeface="Arial" pitchFamily="34" charset="0"/>
              <a:buNone/>
            </a:pPr>
            <a:r>
              <a:rPr lang="en-US" sz="1600" dirty="0" err="1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int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ea typeface="Arial"/>
                <a:cs typeface="Arial"/>
                <a:sym typeface="Arial"/>
              </a:rPr>
              <a:t>main()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{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    </a:t>
            </a:r>
            <a:r>
              <a:rPr lang="en-US" sz="1600" dirty="0" err="1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pid_t</a:t>
            </a:r>
            <a:r>
              <a:rPr lang="en-US" sz="1600" dirty="0" smtClean="0">
                <a:ea typeface="Arial"/>
                <a:cs typeface="Arial"/>
                <a:sym typeface="Arial"/>
              </a:rPr>
              <a:t>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;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/* fork another process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= fork();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if 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&lt; 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 { /* error occurred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fprintf</a:t>
            </a:r>
            <a:r>
              <a:rPr lang="en-US" sz="1600" dirty="0" smtClean="0">
                <a:ea typeface="Arial"/>
                <a:cs typeface="Arial"/>
                <a:sym typeface="Arial"/>
              </a:rPr>
              <a:t>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stderr</a:t>
            </a:r>
            <a:r>
              <a:rPr lang="en-US" sz="1600" dirty="0" smtClean="0">
                <a:ea typeface="Arial"/>
                <a:cs typeface="Arial"/>
                <a:sym typeface="Arial"/>
              </a:rPr>
              <a:t>, "Fork Failed");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exit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(-1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else if 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== 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 { /* child process */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execlp</a:t>
            </a:r>
            <a:r>
              <a:rPr lang="en-US" sz="1600" dirty="0" smtClean="0">
                <a:ea typeface="Arial"/>
                <a:cs typeface="Arial"/>
                <a:sym typeface="Arial"/>
              </a:rPr>
              <a:t>("/bin/ls", "ls", NULL);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else { /* parent process */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/* parent will wait for the child to</a:t>
            </a: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complete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wait (NULL);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printf</a:t>
            </a:r>
            <a:r>
              <a:rPr lang="en-US" sz="1600" dirty="0" smtClean="0">
                <a:ea typeface="Arial"/>
                <a:cs typeface="Arial"/>
                <a:sym typeface="Arial"/>
              </a:rPr>
              <a:t> ("Child Complete");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exit(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}</a:t>
            </a:r>
            <a:endParaRPr lang="en-US" sz="1600" dirty="0"/>
          </a:p>
        </p:txBody>
      </p:sp>
      <p:sp>
        <p:nvSpPr>
          <p:cNvPr id="6" name="Shape 203"/>
          <p:cNvSpPr/>
          <p:nvPr/>
        </p:nvSpPr>
        <p:spPr>
          <a:xfrm>
            <a:off x="701963" y="4047611"/>
            <a:ext cx="2613892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41591" y="965456"/>
            <a:ext cx="3881025" cy="5542925"/>
          </a:xfrm>
          <a:prstGeom prst="rect">
            <a:avLst/>
          </a:prstGeom>
          <a:ln w="6350">
            <a:solidFill>
              <a:srgbClr val="002060"/>
            </a:solidFill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85" indent="-311085">
              <a:lnSpc>
                <a:spcPct val="80000"/>
              </a:lnSpc>
              <a:spcBef>
                <a:spcPts val="0"/>
              </a:spcBef>
              <a:buClr>
                <a:srgbClr val="004C26"/>
              </a:buClr>
              <a:buSzPts val="1600"/>
              <a:buFont typeface="Arial" pitchFamily="34" charset="0"/>
              <a:buNone/>
            </a:pPr>
            <a:r>
              <a:rPr lang="en-US" sz="1600" b="1" dirty="0" smtClean="0">
                <a:solidFill>
                  <a:srgbClr val="004C26"/>
                </a:solidFill>
                <a:ea typeface="Arial"/>
                <a:cs typeface="Arial"/>
                <a:sym typeface="Arial"/>
              </a:rPr>
              <a:t>// Parent process</a:t>
            </a: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3333FF"/>
              </a:buClr>
              <a:buSzPts val="1600"/>
              <a:buFont typeface="Arial" pitchFamily="34" charset="0"/>
              <a:buNone/>
            </a:pPr>
            <a:r>
              <a:rPr lang="en-US" sz="1600" dirty="0" err="1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int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ea typeface="Arial"/>
                <a:cs typeface="Arial"/>
                <a:sym typeface="Arial"/>
              </a:rPr>
              <a:t>main()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{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    </a:t>
            </a:r>
            <a:r>
              <a:rPr lang="en-US" sz="1600" dirty="0" err="1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pid_t</a:t>
            </a:r>
            <a:r>
              <a:rPr lang="en-US" sz="1600" dirty="0" smtClean="0">
                <a:ea typeface="Arial"/>
                <a:cs typeface="Arial"/>
                <a:sym typeface="Arial"/>
              </a:rPr>
              <a:t>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;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/* fork another process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= fork();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if 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&lt; 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 { /* error occurred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fprintf</a:t>
            </a:r>
            <a:r>
              <a:rPr lang="en-US" sz="1600" dirty="0" smtClean="0">
                <a:ea typeface="Arial"/>
                <a:cs typeface="Arial"/>
                <a:sym typeface="Arial"/>
              </a:rPr>
              <a:t>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stderr</a:t>
            </a:r>
            <a:r>
              <a:rPr lang="en-US" sz="1600" dirty="0" smtClean="0">
                <a:ea typeface="Arial"/>
                <a:cs typeface="Arial"/>
                <a:sym typeface="Arial"/>
              </a:rPr>
              <a:t>, "Fork Failed");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exit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(-1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else if 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== 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 { /* child process */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execlp</a:t>
            </a:r>
            <a:r>
              <a:rPr lang="en-US" sz="1600" dirty="0" smtClean="0">
                <a:ea typeface="Arial"/>
                <a:cs typeface="Arial"/>
                <a:sym typeface="Arial"/>
              </a:rPr>
              <a:t>("/bin/ls", "ls", NULL);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else { /* parent process */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/* parent will wait for the child to</a:t>
            </a: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complete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wait (NULL);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printf</a:t>
            </a:r>
            <a:r>
              <a:rPr lang="en-US" sz="1600" dirty="0" smtClean="0">
                <a:ea typeface="Arial"/>
                <a:cs typeface="Arial"/>
                <a:sym typeface="Arial"/>
              </a:rPr>
              <a:t> ("Child Complete");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exit(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}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591" y="321149"/>
            <a:ext cx="3881025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In parent, </a:t>
            </a:r>
            <a:r>
              <a:rPr lang="en-US" i="1" dirty="0" smtClean="0">
                <a:solidFill>
                  <a:srgbClr val="00B050"/>
                </a:solidFill>
              </a:rPr>
              <a:t>fork() </a:t>
            </a:r>
            <a:r>
              <a:rPr lang="en-US" i="1" dirty="0">
                <a:solidFill>
                  <a:srgbClr val="002060"/>
                </a:solidFill>
              </a:rPr>
              <a:t>returns child’s process 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12151" y="321148"/>
            <a:ext cx="3881025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In child, </a:t>
            </a:r>
            <a:r>
              <a:rPr lang="en-US" i="1" dirty="0" smtClean="0">
                <a:solidFill>
                  <a:srgbClr val="00B050"/>
                </a:solidFill>
              </a:rPr>
              <a:t>fork() </a:t>
            </a:r>
            <a:r>
              <a:rPr lang="en-US" i="1" dirty="0">
                <a:solidFill>
                  <a:srgbClr val="002060"/>
                </a:solidFill>
              </a:rPr>
              <a:t>returns </a:t>
            </a:r>
            <a:r>
              <a:rPr lang="en-US" i="1" dirty="0" err="1" smtClean="0">
                <a:solidFill>
                  <a:srgbClr val="002060"/>
                </a:solidFill>
              </a:rPr>
              <a:t>pid</a:t>
            </a:r>
            <a:r>
              <a:rPr lang="en-US" i="1" dirty="0" smtClean="0">
                <a:solidFill>
                  <a:srgbClr val="002060"/>
                </a:solidFill>
              </a:rPr>
              <a:t> of </a:t>
            </a:r>
            <a:r>
              <a:rPr lang="en-US" i="1" dirty="0">
                <a:solidFill>
                  <a:srgbClr val="00206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9879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0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3"/>
          <p:cNvSpPr/>
          <p:nvPr/>
        </p:nvSpPr>
        <p:spPr>
          <a:xfrm>
            <a:off x="701963" y="4989415"/>
            <a:ext cx="2613892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41591" y="1244478"/>
            <a:ext cx="3881025" cy="5263903"/>
          </a:xfrm>
          <a:prstGeom prst="rect">
            <a:avLst/>
          </a:prstGeom>
          <a:ln w="6350">
            <a:solidFill>
              <a:srgbClr val="002060"/>
            </a:solidFill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85" indent="-311085">
              <a:lnSpc>
                <a:spcPct val="80000"/>
              </a:lnSpc>
              <a:spcBef>
                <a:spcPts val="0"/>
              </a:spcBef>
              <a:buClr>
                <a:srgbClr val="004C26"/>
              </a:buClr>
              <a:buSzPts val="1600"/>
              <a:buFont typeface="Arial" pitchFamily="34" charset="0"/>
              <a:buNone/>
            </a:pPr>
            <a:r>
              <a:rPr lang="en-US" sz="1600" b="1" dirty="0" smtClean="0">
                <a:solidFill>
                  <a:srgbClr val="004C26"/>
                </a:solidFill>
                <a:ea typeface="Arial"/>
                <a:cs typeface="Arial"/>
                <a:sym typeface="Arial"/>
              </a:rPr>
              <a:t>// Parent process</a:t>
            </a: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3333FF"/>
              </a:buClr>
              <a:buSzPts val="1600"/>
              <a:buFont typeface="Arial" pitchFamily="34" charset="0"/>
              <a:buNone/>
            </a:pPr>
            <a:r>
              <a:rPr lang="en-US" sz="1600" dirty="0" err="1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int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ea typeface="Arial"/>
                <a:cs typeface="Arial"/>
                <a:sym typeface="Arial"/>
              </a:rPr>
              <a:t>main()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{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    </a:t>
            </a:r>
            <a:r>
              <a:rPr lang="en-US" sz="1600" dirty="0" err="1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pid_t</a:t>
            </a:r>
            <a:r>
              <a:rPr lang="en-US" sz="1600" dirty="0" smtClean="0">
                <a:ea typeface="Arial"/>
                <a:cs typeface="Arial"/>
                <a:sym typeface="Arial"/>
              </a:rPr>
              <a:t>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;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/* fork another process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= fork();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if 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&lt; 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 { /* error occurred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fprintf</a:t>
            </a:r>
            <a:r>
              <a:rPr lang="en-US" sz="1600" dirty="0" smtClean="0">
                <a:ea typeface="Arial"/>
                <a:cs typeface="Arial"/>
                <a:sym typeface="Arial"/>
              </a:rPr>
              <a:t>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stderr</a:t>
            </a:r>
            <a:r>
              <a:rPr lang="en-US" sz="1600" dirty="0" smtClean="0">
                <a:ea typeface="Arial"/>
                <a:cs typeface="Arial"/>
                <a:sym typeface="Arial"/>
              </a:rPr>
              <a:t>, "Fork Failed");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exit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(-1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else if 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== 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 { /* child process */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execlp</a:t>
            </a:r>
            <a:r>
              <a:rPr lang="en-US" sz="1600" dirty="0" smtClean="0">
                <a:ea typeface="Arial"/>
                <a:cs typeface="Arial"/>
                <a:sym typeface="Arial"/>
              </a:rPr>
              <a:t>("/bin/ls", "ls", NULL);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else { /* parent process */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/* parent will wait for the child to</a:t>
            </a: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complete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wait (NULL);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printf</a:t>
            </a:r>
            <a:r>
              <a:rPr lang="en-US" sz="1600" dirty="0" smtClean="0">
                <a:ea typeface="Arial"/>
                <a:cs typeface="Arial"/>
                <a:sym typeface="Arial"/>
              </a:rPr>
              <a:t> ("Child Complete");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exit(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}</a:t>
            </a:r>
            <a:endParaRPr lang="en-US" sz="1600" dirty="0"/>
          </a:p>
        </p:txBody>
      </p:sp>
      <p:sp>
        <p:nvSpPr>
          <p:cNvPr id="11" name="Shape 203"/>
          <p:cNvSpPr/>
          <p:nvPr/>
        </p:nvSpPr>
        <p:spPr>
          <a:xfrm>
            <a:off x="5041626" y="3829423"/>
            <a:ext cx="3437356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805224" y="1244478"/>
            <a:ext cx="3881025" cy="5263903"/>
          </a:xfrm>
          <a:prstGeom prst="rect">
            <a:avLst/>
          </a:prstGeom>
          <a:ln w="6350">
            <a:solidFill>
              <a:srgbClr val="002060"/>
            </a:solidFill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85" indent="-311085">
              <a:lnSpc>
                <a:spcPct val="80000"/>
              </a:lnSpc>
              <a:spcBef>
                <a:spcPts val="0"/>
              </a:spcBef>
              <a:buClr>
                <a:srgbClr val="004C26"/>
              </a:buClr>
              <a:buSzPts val="1600"/>
              <a:buFont typeface="Arial" pitchFamily="34" charset="0"/>
              <a:buNone/>
            </a:pPr>
            <a:r>
              <a:rPr lang="en-US" sz="1600" b="1" dirty="0" smtClean="0">
                <a:solidFill>
                  <a:srgbClr val="004C26"/>
                </a:solidFill>
                <a:ea typeface="Arial"/>
                <a:cs typeface="Arial"/>
                <a:sym typeface="Arial"/>
              </a:rPr>
              <a:t>// Child process</a:t>
            </a: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3333FF"/>
              </a:buClr>
              <a:buSzPts val="1600"/>
              <a:buFont typeface="Arial" pitchFamily="34" charset="0"/>
              <a:buNone/>
            </a:pPr>
            <a:r>
              <a:rPr lang="en-US" sz="1600" dirty="0" err="1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int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ea typeface="Arial"/>
                <a:cs typeface="Arial"/>
                <a:sym typeface="Arial"/>
              </a:rPr>
              <a:t>main()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{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    </a:t>
            </a:r>
            <a:r>
              <a:rPr lang="en-US" sz="1600" dirty="0" err="1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pid_t</a:t>
            </a:r>
            <a:r>
              <a:rPr lang="en-US" sz="1600" dirty="0" smtClean="0">
                <a:ea typeface="Arial"/>
                <a:cs typeface="Arial"/>
                <a:sym typeface="Arial"/>
              </a:rPr>
              <a:t>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;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/* fork another process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= fork();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if 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&lt; 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 { /* error occurred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fprintf</a:t>
            </a:r>
            <a:r>
              <a:rPr lang="en-US" sz="1600" dirty="0" smtClean="0">
                <a:ea typeface="Arial"/>
                <a:cs typeface="Arial"/>
                <a:sym typeface="Arial"/>
              </a:rPr>
              <a:t>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stderr</a:t>
            </a:r>
            <a:r>
              <a:rPr lang="en-US" sz="1600" dirty="0" smtClean="0">
                <a:ea typeface="Arial"/>
                <a:cs typeface="Arial"/>
                <a:sym typeface="Arial"/>
              </a:rPr>
              <a:t>, "Fork Failed");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exit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(-1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else if 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== 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 { /* child process */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execlp</a:t>
            </a:r>
            <a:r>
              <a:rPr lang="en-US" sz="1600" dirty="0" smtClean="0">
                <a:ea typeface="Arial"/>
                <a:cs typeface="Arial"/>
                <a:sym typeface="Arial"/>
              </a:rPr>
              <a:t>("/bin/ls", "ls", NULL);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else { /* parent process */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/* parent will wait for the child to</a:t>
            </a: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complete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wait (NULL);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printf</a:t>
            </a:r>
            <a:r>
              <a:rPr lang="en-US" sz="1600" dirty="0" smtClean="0">
                <a:ea typeface="Arial"/>
                <a:cs typeface="Arial"/>
                <a:sym typeface="Arial"/>
              </a:rPr>
              <a:t> ("Child Complete");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exit(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}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591" y="321149"/>
            <a:ext cx="3881025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Parent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smtClean="0">
                <a:solidFill>
                  <a:srgbClr val="002060"/>
                </a:solidFill>
              </a:rPr>
              <a:t>issues a </a:t>
            </a:r>
            <a:r>
              <a:rPr lang="en-US" i="1" dirty="0" smtClean="0">
                <a:solidFill>
                  <a:srgbClr val="00B050"/>
                </a:solidFill>
              </a:rPr>
              <a:t>wait(…) </a:t>
            </a:r>
            <a:r>
              <a:rPr lang="en-US" i="1" dirty="0" smtClean="0">
                <a:solidFill>
                  <a:srgbClr val="002060"/>
                </a:solidFill>
              </a:rPr>
              <a:t>system call to wait until the child terminates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2151" y="321148"/>
            <a:ext cx="3881025" cy="92333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Child issues a </a:t>
            </a:r>
            <a:r>
              <a:rPr lang="en-US" i="1" dirty="0" err="1" smtClean="0">
                <a:solidFill>
                  <a:srgbClr val="00B050"/>
                </a:solidFill>
              </a:rPr>
              <a:t>execlp</a:t>
            </a:r>
            <a:r>
              <a:rPr lang="en-US" i="1" dirty="0" smtClean="0">
                <a:solidFill>
                  <a:srgbClr val="00B050"/>
                </a:solidFill>
              </a:rPr>
              <a:t>() </a:t>
            </a:r>
            <a:r>
              <a:rPr lang="en-US" i="1" dirty="0" smtClean="0">
                <a:solidFill>
                  <a:srgbClr val="002060"/>
                </a:solidFill>
              </a:rPr>
              <a:t>system call to replace its executable image with that of </a:t>
            </a:r>
            <a:r>
              <a:rPr lang="en-US" i="1" dirty="0" smtClean="0">
                <a:solidFill>
                  <a:srgbClr val="00B050"/>
                </a:solidFill>
              </a:rPr>
              <a:t>ls </a:t>
            </a:r>
            <a:r>
              <a:rPr lang="en-US" i="1" dirty="0" smtClean="0">
                <a:solidFill>
                  <a:srgbClr val="002060"/>
                </a:solidFill>
              </a:rPr>
              <a:t>command</a:t>
            </a:r>
            <a:endParaRPr lang="en-US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9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0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3"/>
          <p:cNvSpPr/>
          <p:nvPr/>
        </p:nvSpPr>
        <p:spPr>
          <a:xfrm>
            <a:off x="701963" y="4884485"/>
            <a:ext cx="2613892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41591" y="1152145"/>
            <a:ext cx="3881025" cy="5356236"/>
          </a:xfrm>
          <a:prstGeom prst="rect">
            <a:avLst/>
          </a:prstGeom>
          <a:ln w="6350">
            <a:solidFill>
              <a:srgbClr val="002060"/>
            </a:solidFill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85" indent="-311085">
              <a:lnSpc>
                <a:spcPct val="80000"/>
              </a:lnSpc>
              <a:spcBef>
                <a:spcPts val="0"/>
              </a:spcBef>
              <a:buClr>
                <a:srgbClr val="004C26"/>
              </a:buClr>
              <a:buSzPts val="1600"/>
              <a:buFont typeface="Arial" pitchFamily="34" charset="0"/>
              <a:buNone/>
            </a:pPr>
            <a:r>
              <a:rPr lang="en-US" sz="1600" b="1" dirty="0" smtClean="0">
                <a:solidFill>
                  <a:srgbClr val="004C26"/>
                </a:solidFill>
                <a:ea typeface="Arial"/>
                <a:cs typeface="Arial"/>
                <a:sym typeface="Arial"/>
              </a:rPr>
              <a:t>// Parent process</a:t>
            </a: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3333FF"/>
              </a:buClr>
              <a:buSzPts val="1600"/>
              <a:buFont typeface="Arial" pitchFamily="34" charset="0"/>
              <a:buNone/>
            </a:pPr>
            <a:r>
              <a:rPr lang="en-US" sz="1600" dirty="0" err="1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int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ea typeface="Arial"/>
                <a:cs typeface="Arial"/>
                <a:sym typeface="Arial"/>
              </a:rPr>
              <a:t>main()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{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    </a:t>
            </a:r>
            <a:r>
              <a:rPr lang="en-US" sz="1600" dirty="0" err="1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pid_t</a:t>
            </a:r>
            <a:r>
              <a:rPr lang="en-US" sz="1600" dirty="0" smtClean="0">
                <a:ea typeface="Arial"/>
                <a:cs typeface="Arial"/>
                <a:sym typeface="Arial"/>
              </a:rPr>
              <a:t>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;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/* fork another process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= fork();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if 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&lt; 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 { /* error occurred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fprintf</a:t>
            </a:r>
            <a:r>
              <a:rPr lang="en-US" sz="1600" dirty="0" smtClean="0">
                <a:ea typeface="Arial"/>
                <a:cs typeface="Arial"/>
                <a:sym typeface="Arial"/>
              </a:rPr>
              <a:t>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stderr</a:t>
            </a:r>
            <a:r>
              <a:rPr lang="en-US" sz="1600" dirty="0" smtClean="0">
                <a:ea typeface="Arial"/>
                <a:cs typeface="Arial"/>
                <a:sym typeface="Arial"/>
              </a:rPr>
              <a:t>, "Fork Failed");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exit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(-1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else if 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== 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 { /* child process */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execlp</a:t>
            </a:r>
            <a:r>
              <a:rPr lang="en-US" sz="1600" dirty="0" smtClean="0">
                <a:ea typeface="Arial"/>
                <a:cs typeface="Arial"/>
                <a:sym typeface="Arial"/>
              </a:rPr>
              <a:t>("/bin/ls", "ls", NULL);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else { /* parent process */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/* parent will wait for the child to</a:t>
            </a: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complete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wait (NULL);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printf</a:t>
            </a:r>
            <a:r>
              <a:rPr lang="en-US" sz="1600" dirty="0" smtClean="0">
                <a:ea typeface="Arial"/>
                <a:cs typeface="Arial"/>
                <a:sym typeface="Arial"/>
              </a:rPr>
              <a:t> ("Child Complete");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exit(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}</a:t>
            </a:r>
            <a:endParaRPr lang="en-US" sz="1600" dirty="0"/>
          </a:p>
        </p:txBody>
      </p:sp>
      <p:sp>
        <p:nvSpPr>
          <p:cNvPr id="11" name="Shape 203"/>
          <p:cNvSpPr/>
          <p:nvPr/>
        </p:nvSpPr>
        <p:spPr>
          <a:xfrm>
            <a:off x="5041626" y="3574593"/>
            <a:ext cx="3437356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lang="en-US" sz="1800" dirty="0" err="1" smtClean="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 sz="1800" dirty="0" smtClean="0">
                <a:latin typeface="Comic Sans MS"/>
                <a:ea typeface="Comic Sans MS"/>
                <a:cs typeface="Comic Sans MS"/>
                <a:sym typeface="Comic Sans MS"/>
              </a:rPr>
              <a:t> command code</a:t>
            </a:r>
            <a:endParaRPr sz="18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805224" y="1152145"/>
            <a:ext cx="3881025" cy="5356236"/>
          </a:xfrm>
          <a:prstGeom prst="rect">
            <a:avLst/>
          </a:prstGeom>
          <a:ln w="6350">
            <a:solidFill>
              <a:srgbClr val="002060"/>
            </a:solidFill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85" indent="-311085">
              <a:lnSpc>
                <a:spcPct val="80000"/>
              </a:lnSpc>
              <a:spcBef>
                <a:spcPts val="0"/>
              </a:spcBef>
              <a:buClr>
                <a:srgbClr val="004C26"/>
              </a:buClr>
              <a:buSzPts val="1600"/>
              <a:buFont typeface="Arial" pitchFamily="34" charset="0"/>
              <a:buNone/>
            </a:pPr>
            <a:r>
              <a:rPr lang="en-US" sz="1600" b="1" dirty="0" smtClean="0">
                <a:solidFill>
                  <a:srgbClr val="004C26"/>
                </a:solidFill>
                <a:ea typeface="Arial"/>
                <a:cs typeface="Arial"/>
                <a:sym typeface="Arial"/>
              </a:rPr>
              <a:t>// Child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591" y="321149"/>
            <a:ext cx="3881025" cy="584775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2060"/>
                </a:solidFill>
              </a:rPr>
              <a:t>Parent</a:t>
            </a:r>
            <a:r>
              <a:rPr lang="en-US" sz="1600" i="1" dirty="0">
                <a:solidFill>
                  <a:srgbClr val="002060"/>
                </a:solidFill>
              </a:rPr>
              <a:t> </a:t>
            </a:r>
            <a:r>
              <a:rPr lang="en-US" sz="1600" i="1" dirty="0" smtClean="0">
                <a:solidFill>
                  <a:srgbClr val="002060"/>
                </a:solidFill>
              </a:rPr>
              <a:t>waits (in </a:t>
            </a:r>
            <a:r>
              <a:rPr lang="en-US" sz="1600" i="1" dirty="0" smtClean="0">
                <a:solidFill>
                  <a:srgbClr val="00B050"/>
                </a:solidFill>
              </a:rPr>
              <a:t>wait(…)</a:t>
            </a:r>
            <a:r>
              <a:rPr lang="en-US" sz="1600" i="1" dirty="0" smtClean="0">
                <a:solidFill>
                  <a:srgbClr val="002060"/>
                </a:solidFill>
              </a:rPr>
              <a:t>) for the child process to terminate</a:t>
            </a:r>
            <a:endParaRPr lang="en-US" sz="1600" i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2151" y="321148"/>
            <a:ext cx="3881025" cy="83099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solidFill>
                  <a:srgbClr val="00B050"/>
                </a:solidFill>
              </a:rPr>
              <a:t>ls</a:t>
            </a:r>
            <a:r>
              <a:rPr lang="en-US" sz="1600" i="1" dirty="0" smtClean="0">
                <a:solidFill>
                  <a:srgbClr val="00B050"/>
                </a:solidFill>
              </a:rPr>
              <a:t> </a:t>
            </a:r>
            <a:r>
              <a:rPr lang="en-US" sz="1600" i="1" dirty="0" smtClean="0">
                <a:solidFill>
                  <a:srgbClr val="002060"/>
                </a:solidFill>
              </a:rPr>
              <a:t>command </a:t>
            </a:r>
            <a:r>
              <a:rPr lang="en-US" sz="1600" i="1" dirty="0">
                <a:solidFill>
                  <a:srgbClr val="002060"/>
                </a:solidFill>
                <a:sym typeface="Comic Sans MS"/>
              </a:rPr>
              <a:t>executes starting from the first instruction; original child code is destroyed</a:t>
            </a:r>
            <a:endParaRPr lang="en-US" sz="16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7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0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3"/>
          <p:cNvSpPr/>
          <p:nvPr/>
        </p:nvSpPr>
        <p:spPr>
          <a:xfrm>
            <a:off x="783035" y="4984238"/>
            <a:ext cx="2613892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41591" y="965456"/>
            <a:ext cx="3881025" cy="5542925"/>
          </a:xfrm>
          <a:prstGeom prst="rect">
            <a:avLst/>
          </a:prstGeom>
          <a:ln w="6350">
            <a:solidFill>
              <a:srgbClr val="002060"/>
            </a:solidFill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85" indent="-311085">
              <a:lnSpc>
                <a:spcPct val="80000"/>
              </a:lnSpc>
              <a:spcBef>
                <a:spcPts val="0"/>
              </a:spcBef>
              <a:buClr>
                <a:srgbClr val="004C26"/>
              </a:buClr>
              <a:buSzPts val="1600"/>
              <a:buFont typeface="Arial" pitchFamily="34" charset="0"/>
              <a:buNone/>
            </a:pPr>
            <a:r>
              <a:rPr lang="en-US" sz="1600" b="1" dirty="0" smtClean="0">
                <a:solidFill>
                  <a:srgbClr val="004C26"/>
                </a:solidFill>
                <a:ea typeface="Arial"/>
                <a:cs typeface="Arial"/>
                <a:sym typeface="Arial"/>
              </a:rPr>
              <a:t>// Parent process</a:t>
            </a: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3333FF"/>
              </a:buClr>
              <a:buSzPts val="1600"/>
              <a:buFont typeface="Arial" pitchFamily="34" charset="0"/>
              <a:buNone/>
            </a:pPr>
            <a:r>
              <a:rPr lang="en-US" sz="1600" dirty="0" err="1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int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ea typeface="Arial"/>
                <a:cs typeface="Arial"/>
                <a:sym typeface="Arial"/>
              </a:rPr>
              <a:t>main()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{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    </a:t>
            </a:r>
            <a:r>
              <a:rPr lang="en-US" sz="1600" dirty="0" err="1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pid_t</a:t>
            </a:r>
            <a:r>
              <a:rPr lang="en-US" sz="1600" dirty="0" smtClean="0">
                <a:ea typeface="Arial"/>
                <a:cs typeface="Arial"/>
                <a:sym typeface="Arial"/>
              </a:rPr>
              <a:t>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;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/* fork another process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= fork();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if 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&lt; 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 { /* error occurred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fprintf</a:t>
            </a:r>
            <a:r>
              <a:rPr lang="en-US" sz="1600" dirty="0" smtClean="0">
                <a:ea typeface="Arial"/>
                <a:cs typeface="Arial"/>
                <a:sym typeface="Arial"/>
              </a:rPr>
              <a:t>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stderr</a:t>
            </a:r>
            <a:r>
              <a:rPr lang="en-US" sz="1600" dirty="0" smtClean="0">
                <a:ea typeface="Arial"/>
                <a:cs typeface="Arial"/>
                <a:sym typeface="Arial"/>
              </a:rPr>
              <a:t>, "Fork Failed");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exit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(-1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else if 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== 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 { /* child process */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execlp</a:t>
            </a:r>
            <a:r>
              <a:rPr lang="en-US" sz="1600" dirty="0" smtClean="0">
                <a:ea typeface="Arial"/>
                <a:cs typeface="Arial"/>
                <a:sym typeface="Arial"/>
              </a:rPr>
              <a:t>("/bin/ls", "ls", NULL);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else { /* parent process */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/* parent will wait for the child to</a:t>
            </a: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complete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wait (NULL);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printf</a:t>
            </a:r>
            <a:r>
              <a:rPr lang="en-US" sz="1600" dirty="0" smtClean="0">
                <a:ea typeface="Arial"/>
                <a:cs typeface="Arial"/>
                <a:sym typeface="Arial"/>
              </a:rPr>
              <a:t> ("Child Complete");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exit(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}</a:t>
            </a:r>
            <a:endParaRPr lang="en-US" sz="1600" dirty="0"/>
          </a:p>
        </p:txBody>
      </p:sp>
      <p:sp>
        <p:nvSpPr>
          <p:cNvPr id="11" name="Shape 203"/>
          <p:cNvSpPr/>
          <p:nvPr/>
        </p:nvSpPr>
        <p:spPr>
          <a:xfrm>
            <a:off x="5041626" y="3574593"/>
            <a:ext cx="3437356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lang="en-US" sz="1800" dirty="0" err="1" smtClean="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 sz="1800" dirty="0" smtClean="0">
                <a:latin typeface="Comic Sans MS"/>
                <a:ea typeface="Comic Sans MS"/>
                <a:cs typeface="Comic Sans MS"/>
                <a:sym typeface="Comic Sans MS"/>
              </a:rPr>
              <a:t> command code</a:t>
            </a:r>
            <a:endParaRPr sz="18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805224" y="965456"/>
            <a:ext cx="3881025" cy="5542925"/>
          </a:xfrm>
          <a:prstGeom prst="rect">
            <a:avLst/>
          </a:prstGeom>
          <a:ln w="6350">
            <a:solidFill>
              <a:srgbClr val="002060"/>
            </a:solidFill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85" indent="-311085">
              <a:lnSpc>
                <a:spcPct val="80000"/>
              </a:lnSpc>
              <a:spcBef>
                <a:spcPts val="0"/>
              </a:spcBef>
              <a:buClr>
                <a:srgbClr val="004C26"/>
              </a:buClr>
              <a:buSzPts val="1600"/>
              <a:buFont typeface="Arial" pitchFamily="34" charset="0"/>
              <a:buNone/>
            </a:pPr>
            <a:r>
              <a:rPr lang="en-US" sz="1600" b="1" dirty="0" smtClean="0">
                <a:solidFill>
                  <a:srgbClr val="004C26"/>
                </a:solidFill>
                <a:ea typeface="Arial"/>
                <a:cs typeface="Arial"/>
                <a:sym typeface="Arial"/>
              </a:rPr>
              <a:t>// Child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591" y="321149"/>
            <a:ext cx="3881025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wait(…)</a:t>
            </a:r>
            <a:r>
              <a:rPr lang="en-US" i="1" dirty="0" smtClean="0">
                <a:solidFill>
                  <a:srgbClr val="002060"/>
                </a:solidFill>
              </a:rPr>
              <a:t> returns, </a:t>
            </a:r>
            <a:r>
              <a:rPr lang="en-US" i="1" dirty="0">
                <a:solidFill>
                  <a:srgbClr val="002060"/>
                </a:solidFill>
              </a:rPr>
              <a:t>and </a:t>
            </a:r>
            <a:r>
              <a:rPr lang="en-US" i="1" dirty="0">
                <a:solidFill>
                  <a:srgbClr val="002060"/>
                </a:solidFill>
                <a:sym typeface="Comic Sans MS"/>
              </a:rPr>
              <a:t>parent process executes the next instruction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2151" y="321148"/>
            <a:ext cx="3881025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B050"/>
                </a:solidFill>
              </a:rPr>
              <a:t>ls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2060"/>
                </a:solidFill>
              </a:rPr>
              <a:t>command finishes execution and terminates</a:t>
            </a:r>
            <a:endParaRPr lang="en-US" i="1" dirty="0">
              <a:solidFill>
                <a:srgbClr val="00206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805224" y="965456"/>
            <a:ext cx="3881025" cy="554292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812151" y="965456"/>
            <a:ext cx="3881025" cy="554292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49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0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3"/>
          <p:cNvSpPr/>
          <p:nvPr/>
        </p:nvSpPr>
        <p:spPr>
          <a:xfrm>
            <a:off x="783035" y="5211257"/>
            <a:ext cx="2613892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41591" y="965456"/>
            <a:ext cx="3881025" cy="5542925"/>
          </a:xfrm>
          <a:prstGeom prst="rect">
            <a:avLst/>
          </a:prstGeom>
          <a:ln w="6350">
            <a:solidFill>
              <a:srgbClr val="002060"/>
            </a:solidFill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85" indent="-311085">
              <a:lnSpc>
                <a:spcPct val="80000"/>
              </a:lnSpc>
              <a:spcBef>
                <a:spcPts val="0"/>
              </a:spcBef>
              <a:buClr>
                <a:srgbClr val="004C26"/>
              </a:buClr>
              <a:buSzPts val="1600"/>
              <a:buFont typeface="Arial" pitchFamily="34" charset="0"/>
              <a:buNone/>
            </a:pPr>
            <a:r>
              <a:rPr lang="en-US" sz="1600" b="1" dirty="0" smtClean="0">
                <a:solidFill>
                  <a:srgbClr val="004C26"/>
                </a:solidFill>
                <a:ea typeface="Arial"/>
                <a:cs typeface="Arial"/>
                <a:sym typeface="Arial"/>
              </a:rPr>
              <a:t>// Parent process</a:t>
            </a: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3333FF"/>
              </a:buClr>
              <a:buSzPts val="1600"/>
              <a:buFont typeface="Arial" pitchFamily="34" charset="0"/>
              <a:buNone/>
            </a:pPr>
            <a:r>
              <a:rPr lang="en-US" sz="1600" dirty="0" err="1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int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ea typeface="Arial"/>
                <a:cs typeface="Arial"/>
                <a:sym typeface="Arial"/>
              </a:rPr>
              <a:t>main()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{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    </a:t>
            </a:r>
            <a:r>
              <a:rPr lang="en-US" sz="1600" dirty="0" err="1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pid_t</a:t>
            </a:r>
            <a:r>
              <a:rPr lang="en-US" sz="1600" dirty="0" smtClean="0">
                <a:ea typeface="Arial"/>
                <a:cs typeface="Arial"/>
                <a:sym typeface="Arial"/>
              </a:rPr>
              <a:t>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;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/* fork another process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= fork();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if 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&lt; 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 { /* error occurred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fprintf</a:t>
            </a:r>
            <a:r>
              <a:rPr lang="en-US" sz="1600" dirty="0" smtClean="0">
                <a:ea typeface="Arial"/>
                <a:cs typeface="Arial"/>
                <a:sym typeface="Arial"/>
              </a:rPr>
              <a:t>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stderr</a:t>
            </a:r>
            <a:r>
              <a:rPr lang="en-US" sz="1600" dirty="0" smtClean="0">
                <a:ea typeface="Arial"/>
                <a:cs typeface="Arial"/>
                <a:sym typeface="Arial"/>
              </a:rPr>
              <a:t>, "Fork Failed");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exit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(-1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else if 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== 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 { /* child process */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execlp</a:t>
            </a:r>
            <a:r>
              <a:rPr lang="en-US" sz="1600" dirty="0" smtClean="0">
                <a:ea typeface="Arial"/>
                <a:cs typeface="Arial"/>
                <a:sym typeface="Arial"/>
              </a:rPr>
              <a:t>("/bin/ls", "ls", NULL);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else { /* parent process */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/* parent will wait for the child to</a:t>
            </a: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complete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wait (NULL);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printf</a:t>
            </a:r>
            <a:r>
              <a:rPr lang="en-US" sz="1600" dirty="0" smtClean="0">
                <a:ea typeface="Arial"/>
                <a:cs typeface="Arial"/>
                <a:sym typeface="Arial"/>
              </a:rPr>
              <a:t> ("Child Complete");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exit(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}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591" y="321149"/>
            <a:ext cx="3881025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  <a:sym typeface="Comic Sans MS"/>
              </a:rPr>
              <a:t>Parent </a:t>
            </a:r>
            <a:r>
              <a:rPr lang="en-US" i="1" dirty="0">
                <a:solidFill>
                  <a:srgbClr val="002060"/>
                </a:solidFill>
                <a:sym typeface="Comic Sans MS"/>
              </a:rPr>
              <a:t>process issues an </a:t>
            </a:r>
            <a:r>
              <a:rPr lang="en-US" i="1" dirty="0">
                <a:solidFill>
                  <a:srgbClr val="00B050"/>
                </a:solidFill>
                <a:sym typeface="Comic Sans MS"/>
              </a:rPr>
              <a:t>exit()</a:t>
            </a:r>
            <a:r>
              <a:rPr 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i="1" dirty="0" smtClean="0">
                <a:solidFill>
                  <a:srgbClr val="002060"/>
                </a:solidFill>
                <a:sym typeface="Comic Sans MS"/>
              </a:rPr>
              <a:t>system call </a:t>
            </a:r>
            <a:r>
              <a:rPr lang="en-US" i="1" dirty="0">
                <a:solidFill>
                  <a:srgbClr val="002060"/>
                </a:solidFill>
                <a:sym typeface="Comic Sans MS"/>
              </a:rPr>
              <a:t>in order to self-terminate</a:t>
            </a:r>
            <a:endParaRPr lang="en-US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9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441591" y="965456"/>
            <a:ext cx="3881025" cy="5542925"/>
          </a:xfrm>
          <a:prstGeom prst="rect">
            <a:avLst/>
          </a:prstGeom>
          <a:ln w="6350">
            <a:solidFill>
              <a:srgbClr val="002060"/>
            </a:solidFill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85" indent="-311085">
              <a:lnSpc>
                <a:spcPct val="80000"/>
              </a:lnSpc>
              <a:spcBef>
                <a:spcPts val="0"/>
              </a:spcBef>
              <a:buClr>
                <a:srgbClr val="004C26"/>
              </a:buClr>
              <a:buSzPts val="1600"/>
              <a:buFont typeface="Arial" pitchFamily="34" charset="0"/>
              <a:buNone/>
            </a:pPr>
            <a:r>
              <a:rPr lang="en-US" sz="1600" b="1" dirty="0" smtClean="0">
                <a:solidFill>
                  <a:srgbClr val="004C26"/>
                </a:solidFill>
                <a:ea typeface="Arial"/>
                <a:cs typeface="Arial"/>
                <a:sym typeface="Arial"/>
              </a:rPr>
              <a:t>// Parent process</a:t>
            </a: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3333FF"/>
              </a:buClr>
              <a:buSzPts val="1600"/>
              <a:buFont typeface="Arial" pitchFamily="34" charset="0"/>
              <a:buNone/>
            </a:pPr>
            <a:r>
              <a:rPr lang="en-US" sz="1600" dirty="0" err="1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int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ea typeface="Arial"/>
                <a:cs typeface="Arial"/>
                <a:sym typeface="Arial"/>
              </a:rPr>
              <a:t>main()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{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    </a:t>
            </a:r>
            <a:r>
              <a:rPr lang="en-US" sz="1600" dirty="0" err="1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pid_t</a:t>
            </a:r>
            <a:r>
              <a:rPr lang="en-US" sz="1600" dirty="0" smtClean="0">
                <a:ea typeface="Arial"/>
                <a:cs typeface="Arial"/>
                <a:sym typeface="Arial"/>
              </a:rPr>
              <a:t>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;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/* fork another process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= fork();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if 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&lt; 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 { /* error occurred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fprintf</a:t>
            </a:r>
            <a:r>
              <a:rPr lang="en-US" sz="1600" dirty="0" smtClean="0">
                <a:ea typeface="Arial"/>
                <a:cs typeface="Arial"/>
                <a:sym typeface="Arial"/>
              </a:rPr>
              <a:t>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stderr</a:t>
            </a:r>
            <a:r>
              <a:rPr lang="en-US" sz="1600" dirty="0" smtClean="0">
                <a:ea typeface="Arial"/>
                <a:cs typeface="Arial"/>
                <a:sym typeface="Arial"/>
              </a:rPr>
              <a:t>, "Fork Failed");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exit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(-1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else if (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pid</a:t>
            </a:r>
            <a:r>
              <a:rPr lang="en-US" sz="1600" dirty="0" smtClean="0">
                <a:ea typeface="Arial"/>
                <a:cs typeface="Arial"/>
                <a:sym typeface="Arial"/>
              </a:rPr>
              <a:t> == 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 { /* child process */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execlp</a:t>
            </a:r>
            <a:r>
              <a:rPr lang="en-US" sz="1600" dirty="0" smtClean="0">
                <a:ea typeface="Arial"/>
                <a:cs typeface="Arial"/>
                <a:sym typeface="Arial"/>
              </a:rPr>
              <a:t>("/bin/ls", "ls", NULL);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else { /* parent process */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/* parent will wait for the child to</a:t>
            </a: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complete */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wait (NULL);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printf</a:t>
            </a:r>
            <a:r>
              <a:rPr lang="en-US" sz="1600" dirty="0" smtClean="0">
                <a:ea typeface="Arial"/>
                <a:cs typeface="Arial"/>
                <a:sym typeface="Arial"/>
              </a:rPr>
              <a:t> ("Child Complete");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    exit(</a:t>
            </a:r>
            <a:r>
              <a:rPr lang="en-US" sz="1600" dirty="0" smtClean="0">
                <a:solidFill>
                  <a:srgbClr val="3333FF"/>
                </a:solidFill>
                <a:ea typeface="Arial"/>
                <a:cs typeface="Arial"/>
                <a:sym typeface="Arial"/>
              </a:rPr>
              <a:t>0</a:t>
            </a:r>
            <a:r>
              <a:rPr lang="en-US" sz="1600" dirty="0" smtClean="0">
                <a:ea typeface="Arial"/>
                <a:cs typeface="Arial"/>
                <a:sym typeface="Arial"/>
              </a:rPr>
              <a:t>);</a:t>
            </a:r>
            <a:endParaRPr lang="en-US" sz="1600" dirty="0" smtClean="0">
              <a:sym typeface="Arial"/>
            </a:endParaRPr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    }</a:t>
            </a:r>
            <a:endParaRPr lang="en-US" sz="1600" dirty="0" smtClean="0"/>
          </a:p>
          <a:p>
            <a:pPr marL="311085" indent="-311085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dirty="0" smtClean="0">
                <a:ea typeface="Arial"/>
                <a:cs typeface="Arial"/>
                <a:sym typeface="Arial"/>
              </a:rPr>
              <a:t>}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591" y="321149"/>
            <a:ext cx="3881025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  <a:sym typeface="Comic Sans MS"/>
              </a:rPr>
              <a:t>Parent process terminates</a:t>
            </a:r>
            <a:endParaRPr lang="en-US" i="1" dirty="0">
              <a:solidFill>
                <a:srgbClr val="00206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1591" y="965456"/>
            <a:ext cx="3881025" cy="554292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41591" y="967481"/>
            <a:ext cx="3881026" cy="55409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9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Startup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5338" y="1030113"/>
            <a:ext cx="8603485" cy="2644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3366FF"/>
                </a:solidFill>
                <a:ea typeface="MS PGothic" charset="0"/>
                <a:cs typeface="Calisto MT"/>
              </a:rPr>
              <a:t>Bootstrap </a:t>
            </a:r>
            <a:r>
              <a:rPr lang="en-US" b="1" dirty="0">
                <a:solidFill>
                  <a:srgbClr val="3366FF"/>
                </a:solidFill>
                <a:ea typeface="MS PGothic" charset="0"/>
                <a:cs typeface="Calisto MT"/>
              </a:rPr>
              <a:t>program</a:t>
            </a:r>
            <a:r>
              <a:rPr lang="en-US" dirty="0">
                <a:solidFill>
                  <a:srgbClr val="3366FF"/>
                </a:solidFill>
                <a:ea typeface="MS PGothic" charset="0"/>
                <a:cs typeface="Calisto MT"/>
              </a:rPr>
              <a:t> </a:t>
            </a:r>
            <a:r>
              <a:rPr lang="en-US" dirty="0">
                <a:ea typeface="MS PGothic" charset="0"/>
                <a:cs typeface="Calisto MT"/>
              </a:rPr>
              <a:t>is loaded at power-up or reboot</a:t>
            </a:r>
          </a:p>
          <a:p>
            <a:pPr lvl="1"/>
            <a:r>
              <a:rPr lang="en-US" sz="2100" dirty="0">
                <a:ea typeface="MS PGothic" charset="0"/>
                <a:cs typeface="Calisto MT"/>
              </a:rPr>
              <a:t>Typically stored in </a:t>
            </a:r>
            <a:r>
              <a:rPr lang="en-US" sz="2100" dirty="0" smtClean="0">
                <a:ea typeface="MS PGothic" charset="0"/>
                <a:cs typeface="Calisto MT"/>
              </a:rPr>
              <a:t>read-only memory (ROM) </a:t>
            </a:r>
            <a:r>
              <a:rPr lang="en-US" sz="2100" dirty="0">
                <a:ea typeface="MS PGothic" charset="0"/>
                <a:cs typeface="Calisto MT"/>
              </a:rPr>
              <a:t>or </a:t>
            </a:r>
            <a:r>
              <a:rPr lang="en-US" sz="2100" dirty="0"/>
              <a:t>electrically erasable programmable read-only memory </a:t>
            </a:r>
            <a:r>
              <a:rPr lang="en-US" sz="2100" dirty="0" smtClean="0">
                <a:ea typeface="MS PGothic" charset="0"/>
                <a:cs typeface="Calisto MT"/>
              </a:rPr>
              <a:t>(</a:t>
            </a:r>
            <a:r>
              <a:rPr lang="en-US" sz="2100" dirty="0" smtClean="0"/>
              <a:t>EEPROM</a:t>
            </a:r>
            <a:r>
              <a:rPr lang="en-US" sz="2100" dirty="0" smtClean="0">
                <a:ea typeface="MS PGothic" charset="0"/>
                <a:cs typeface="Calisto MT"/>
              </a:rPr>
              <a:t>), generally </a:t>
            </a:r>
            <a:r>
              <a:rPr lang="en-US" sz="2100" dirty="0">
                <a:ea typeface="MS PGothic" charset="0"/>
                <a:cs typeface="Calisto MT"/>
              </a:rPr>
              <a:t>known as </a:t>
            </a:r>
            <a:r>
              <a:rPr lang="en-US" sz="2100" b="1" dirty="0">
                <a:solidFill>
                  <a:srgbClr val="3366FF"/>
                </a:solidFill>
                <a:ea typeface="MS PGothic" charset="0"/>
                <a:cs typeface="Calisto MT"/>
              </a:rPr>
              <a:t>firmware</a:t>
            </a:r>
          </a:p>
          <a:p>
            <a:pPr lvl="1"/>
            <a:r>
              <a:rPr lang="en-US" sz="2100" dirty="0">
                <a:ea typeface="MS PGothic" charset="0"/>
                <a:cs typeface="Calisto MT"/>
              </a:rPr>
              <a:t>Initializes all aspects of system</a:t>
            </a:r>
          </a:p>
          <a:p>
            <a:pPr lvl="1"/>
            <a:r>
              <a:rPr lang="en-US" sz="2100" dirty="0">
                <a:ea typeface="MS PGothic" charset="0"/>
                <a:cs typeface="Calisto MT"/>
              </a:rPr>
              <a:t>Loads operating system kernel and starts execution</a:t>
            </a:r>
          </a:p>
          <a:p>
            <a:r>
              <a:rPr lang="en-US" dirty="0" smtClean="0"/>
              <a:t>Some system programs outside of the kernel are </a:t>
            </a:r>
            <a:r>
              <a:rPr lang="en-US" dirty="0"/>
              <a:t>loaded into memory at boot time to become </a:t>
            </a:r>
            <a:r>
              <a:rPr lang="en-US" b="1" dirty="0">
                <a:solidFill>
                  <a:srgbClr val="3366FF"/>
                </a:solidFill>
                <a:ea typeface="MS PGothic" charset="0"/>
                <a:cs typeface="Calisto MT"/>
              </a:rPr>
              <a:t>system processes</a:t>
            </a:r>
            <a:r>
              <a:rPr lang="en-US" dirty="0"/>
              <a:t>, or </a:t>
            </a:r>
            <a:r>
              <a:rPr lang="en-US" b="1" dirty="0">
                <a:solidFill>
                  <a:srgbClr val="3366FF"/>
                </a:solidFill>
                <a:ea typeface="MS PGothic" charset="0"/>
                <a:cs typeface="Calisto MT"/>
              </a:rPr>
              <a:t>system daemons</a:t>
            </a:r>
            <a:r>
              <a:rPr lang="en-US" b="1" dirty="0"/>
              <a:t> </a:t>
            </a:r>
            <a:endParaRPr lang="en-US" b="1" dirty="0" smtClean="0"/>
          </a:p>
          <a:p>
            <a:pPr lvl="1"/>
            <a:r>
              <a:rPr lang="en-US" sz="2100" dirty="0" smtClean="0"/>
              <a:t>On UNIX/Linux, </a:t>
            </a:r>
            <a:r>
              <a:rPr lang="en-US" sz="2100" dirty="0"/>
              <a:t>the first system process is “</a:t>
            </a:r>
            <a:r>
              <a:rPr lang="en-US" sz="2100" dirty="0" err="1" smtClean="0"/>
              <a:t>init</a:t>
            </a:r>
            <a:r>
              <a:rPr lang="en-US" sz="2100" dirty="0" smtClean="0"/>
              <a:t>” that starts other daemons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58" y="3754924"/>
            <a:ext cx="5161445" cy="26166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6793" y="3754923"/>
            <a:ext cx="301309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rgbClr val="3366FF"/>
                </a:solidFill>
                <a:ea typeface="MS PGothic" charset="0"/>
                <a:cs typeface="Calisto MT"/>
              </a:rPr>
              <a:t>init</a:t>
            </a:r>
            <a:r>
              <a:rPr lang="en-US" dirty="0"/>
              <a:t> process </a:t>
            </a:r>
            <a:r>
              <a:rPr lang="en-US" dirty="0" smtClean="0"/>
              <a:t>always with a </a:t>
            </a:r>
            <a:r>
              <a:rPr lang="en-US" dirty="0" err="1" smtClean="0"/>
              <a:t>pid</a:t>
            </a:r>
            <a:r>
              <a:rPr lang="en-US" dirty="0" smtClean="0"/>
              <a:t> of 1 serves </a:t>
            </a:r>
            <a:r>
              <a:rPr lang="en-US" dirty="0"/>
              <a:t>as the root parent process for all user processes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648142" y="3958422"/>
            <a:ext cx="1918651" cy="364769"/>
          </a:xfrm>
          <a:prstGeom prst="straightConnector1">
            <a:avLst/>
          </a:prstGeom>
          <a:ln w="6350" cmpd="sng">
            <a:solidFill>
              <a:srgbClr val="000090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7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Comic Sans MS"/>
                <a:cs typeface="Calisto MT"/>
                <a:sym typeface="Comic Sans MS"/>
              </a:rPr>
              <a:t>Process Creation in Unix/Linux: Summary of </a:t>
            </a:r>
            <a:r>
              <a:rPr lang="en-US" dirty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fork()</a:t>
            </a:r>
            <a:r>
              <a:rPr lang="en-US" dirty="0">
                <a:ea typeface="Comic Sans MS"/>
                <a:cs typeface="Calisto MT"/>
                <a:sym typeface="Comic Sans MS"/>
              </a:rPr>
              <a:t>/</a:t>
            </a:r>
            <a:r>
              <a:rPr lang="en-US" dirty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exec()</a:t>
            </a:r>
            <a:r>
              <a:rPr lang="en-US" dirty="0">
                <a:ea typeface="Comic Sans MS"/>
                <a:cs typeface="Calisto MT"/>
                <a:sym typeface="Comic Sans MS"/>
              </a:rPr>
              <a:t>/</a:t>
            </a:r>
            <a:r>
              <a:rPr lang="en-US" dirty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wait()</a:t>
            </a:r>
            <a:endParaRPr lang="en-US" dirty="0">
              <a:solidFill>
                <a:srgbClr val="008000"/>
              </a:solidFill>
              <a:cs typeface="Calisto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71286" y="2144283"/>
            <a:ext cx="7801429" cy="3696097"/>
            <a:chOff x="687563" y="2171303"/>
            <a:chExt cx="7801429" cy="3696097"/>
          </a:xfrm>
        </p:grpSpPr>
        <p:sp>
          <p:nvSpPr>
            <p:cNvPr id="4" name="Shape 283"/>
            <p:cNvSpPr/>
            <p:nvPr/>
          </p:nvSpPr>
          <p:spPr>
            <a:xfrm>
              <a:off x="687563" y="2819400"/>
              <a:ext cx="1447800" cy="1295400"/>
            </a:xfrm>
            <a:prstGeom prst="ellipse">
              <a:avLst/>
            </a:prstGeom>
            <a:gradFill>
              <a:gsLst>
                <a:gs pos="0">
                  <a:srgbClr val="FFD88D"/>
                </a:gs>
                <a:gs pos="35000">
                  <a:srgbClr val="FFE3B0"/>
                </a:gs>
                <a:gs pos="100000">
                  <a:srgbClr val="FFF4DF"/>
                </a:gs>
              </a:gsLst>
              <a:lin ang="16200000" scaled="0"/>
            </a:gradFill>
            <a:ln w="9525" cap="flat" cmpd="sng">
              <a:solidFill>
                <a:srgbClr val="CB97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fork()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" name="Shape 284"/>
            <p:cNvSpPr/>
            <p:nvPr/>
          </p:nvSpPr>
          <p:spPr>
            <a:xfrm>
              <a:off x="2316792" y="4572000"/>
              <a:ext cx="1447800" cy="1295400"/>
            </a:xfrm>
            <a:prstGeom prst="ellipse">
              <a:avLst/>
            </a:prstGeom>
            <a:gradFill>
              <a:gsLst>
                <a:gs pos="0">
                  <a:srgbClr val="AFDBAC"/>
                </a:gs>
                <a:gs pos="35000">
                  <a:srgbClr val="C8E6C4"/>
                </a:gs>
                <a:gs pos="100000">
                  <a:srgbClr val="EBF6E8"/>
                </a:gs>
              </a:gsLst>
              <a:lin ang="16200000" scaled="0"/>
            </a:gradFill>
            <a:ln w="9525" cap="flat" cmpd="sng">
              <a:solidFill>
                <a:srgbClr val="37802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exec()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" name="Shape 285"/>
            <p:cNvSpPr/>
            <p:nvPr/>
          </p:nvSpPr>
          <p:spPr>
            <a:xfrm>
              <a:off x="5059992" y="2171303"/>
              <a:ext cx="1447800" cy="1295400"/>
            </a:xfrm>
            <a:prstGeom prst="ellipse">
              <a:avLst/>
            </a:prstGeom>
            <a:gradFill>
              <a:gsLst>
                <a:gs pos="0">
                  <a:srgbClr val="FCD0F6"/>
                </a:gs>
                <a:gs pos="35000">
                  <a:srgbClr val="FCE8FE"/>
                </a:gs>
                <a:gs pos="100000">
                  <a:srgbClr val="FDF3FF"/>
                </a:gs>
              </a:gsLst>
              <a:lin ang="16200000" scaled="0"/>
            </a:gradFill>
            <a:ln w="9525" cap="flat" cmpd="sng">
              <a:solidFill>
                <a:srgbClr val="DDC5A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wait()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" name="Shape 286"/>
            <p:cNvSpPr/>
            <p:nvPr/>
          </p:nvSpPr>
          <p:spPr>
            <a:xfrm>
              <a:off x="5059992" y="4572000"/>
              <a:ext cx="1447800" cy="1295400"/>
            </a:xfrm>
            <a:prstGeom prst="ellipse">
              <a:avLst/>
            </a:prstGeom>
            <a:gradFill>
              <a:gsLst>
                <a:gs pos="0">
                  <a:srgbClr val="B9EDFF"/>
                </a:gs>
                <a:gs pos="35000">
                  <a:srgbClr val="D2F9FE"/>
                </a:gs>
                <a:gs pos="100000">
                  <a:srgbClr val="EFFCFF"/>
                </a:gs>
              </a:gsLst>
              <a:lin ang="16200000" scaled="0"/>
            </a:gradFill>
            <a:ln w="9525" cap="flat" cmpd="sng">
              <a:solidFill>
                <a:srgbClr val="CB97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exit()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8" name="Shape 287"/>
            <p:cNvCxnSpPr>
              <a:stCxn id="4" idx="7"/>
              <a:endCxn id="6" idx="2"/>
            </p:cNvCxnSpPr>
            <p:nvPr/>
          </p:nvCxnSpPr>
          <p:spPr>
            <a:xfrm rot="10800000" flipH="1">
              <a:off x="1923338" y="2818907"/>
              <a:ext cx="3136800" cy="1902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cxnSp>
          <p:nvCxnSpPr>
            <p:cNvPr id="9" name="Shape 288"/>
            <p:cNvCxnSpPr>
              <a:endCxn id="5" idx="1"/>
            </p:cNvCxnSpPr>
            <p:nvPr/>
          </p:nvCxnSpPr>
          <p:spPr>
            <a:xfrm>
              <a:off x="1630917" y="4114907"/>
              <a:ext cx="897900" cy="6468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cxnSp>
          <p:nvCxnSpPr>
            <p:cNvPr id="10" name="Shape 289"/>
            <p:cNvCxnSpPr/>
            <p:nvPr/>
          </p:nvCxnSpPr>
          <p:spPr>
            <a:xfrm>
              <a:off x="3764592" y="5220494"/>
              <a:ext cx="1295400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cxnSp>
          <p:nvCxnSpPr>
            <p:cNvPr id="11" name="Shape 290"/>
            <p:cNvCxnSpPr>
              <a:endCxn id="6" idx="4"/>
            </p:cNvCxnSpPr>
            <p:nvPr/>
          </p:nvCxnSpPr>
          <p:spPr>
            <a:xfrm rot="10800000" flipH="1">
              <a:off x="5745792" y="3466703"/>
              <a:ext cx="38100" cy="11052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cxnSp>
          <p:nvCxnSpPr>
            <p:cNvPr id="12" name="Shape 291"/>
            <p:cNvCxnSpPr/>
            <p:nvPr/>
          </p:nvCxnSpPr>
          <p:spPr>
            <a:xfrm>
              <a:off x="6495338" y="2780904"/>
              <a:ext cx="1993654" cy="38496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13" name="Shape 292"/>
            <p:cNvSpPr txBox="1"/>
            <p:nvPr/>
          </p:nvSpPr>
          <p:spPr>
            <a:xfrm>
              <a:off x="2697792" y="2569732"/>
              <a:ext cx="18370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Parent issues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" name="Shape 293"/>
            <p:cNvSpPr txBox="1"/>
            <p:nvPr/>
          </p:nvSpPr>
          <p:spPr>
            <a:xfrm>
              <a:off x="1935792" y="4050268"/>
              <a:ext cx="18370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Child issues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" name="Shape 294"/>
            <p:cNvSpPr txBox="1"/>
            <p:nvPr/>
          </p:nvSpPr>
          <p:spPr>
            <a:xfrm>
              <a:off x="6651904" y="2438400"/>
              <a:ext cx="18370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Parent resumes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" name="Shape 295"/>
            <p:cNvSpPr txBox="1"/>
            <p:nvPr/>
          </p:nvSpPr>
          <p:spPr>
            <a:xfrm>
              <a:off x="3753830" y="4567445"/>
              <a:ext cx="138236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Child terminates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" name="Shape 296"/>
            <p:cNvSpPr txBox="1"/>
            <p:nvPr/>
          </p:nvSpPr>
          <p:spPr>
            <a:xfrm>
              <a:off x="6050592" y="3450103"/>
              <a:ext cx="2438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Child’s termination causes parent’s wait() call to unblock</a:t>
              </a:r>
              <a:endParaRPr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77" y="3048000"/>
            <a:ext cx="6323446" cy="329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07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Termination in Linux and Unix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MS PGothic" charset="0"/>
                <a:cs typeface="Calisto MT"/>
              </a:rPr>
              <a:t>Process executes last statement and </a:t>
            </a:r>
            <a:r>
              <a:rPr lang="en-US" dirty="0" smtClean="0">
                <a:ea typeface="MS PGothic" charset="0"/>
                <a:cs typeface="Calisto MT"/>
              </a:rPr>
              <a:t>asks operating system to </a:t>
            </a:r>
            <a:r>
              <a:rPr lang="en-US" dirty="0">
                <a:ea typeface="MS PGothic" charset="0"/>
                <a:cs typeface="Calisto MT"/>
              </a:rPr>
              <a:t>delete it </a:t>
            </a:r>
            <a:r>
              <a:rPr lang="en-US" dirty="0" smtClean="0">
                <a:ea typeface="MS PGothic" charset="0"/>
                <a:cs typeface="Calisto MT"/>
              </a:rPr>
              <a:t>using </a:t>
            </a:r>
            <a:r>
              <a:rPr lang="en-US" b="1" i="1" dirty="0" smtClean="0">
                <a:solidFill>
                  <a:srgbClr val="0000FF"/>
                </a:solidFill>
                <a:ea typeface="Comic Sans MS"/>
                <a:cs typeface="Calisto MT"/>
              </a:rPr>
              <a:t>exit</a:t>
            </a:r>
            <a:r>
              <a:rPr lang="en-US" b="1" i="1" dirty="0">
                <a:solidFill>
                  <a:srgbClr val="0000FF"/>
                </a:solidFill>
                <a:ea typeface="Comic Sans MS"/>
                <a:cs typeface="Calisto MT"/>
              </a:rPr>
              <a:t>(</a:t>
            </a:r>
            <a:r>
              <a:rPr lang="en-US" b="1" i="1" dirty="0" smtClean="0">
                <a:solidFill>
                  <a:srgbClr val="0000FF"/>
                </a:solidFill>
                <a:ea typeface="Comic Sans MS"/>
                <a:cs typeface="Calisto MT"/>
              </a:rPr>
              <a:t>) 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alisto MT"/>
              </a:rPr>
              <a:t>or by a return statement in </a:t>
            </a:r>
            <a:r>
              <a:rPr lang="en-US" i="1" dirty="0" smtClean="0">
                <a:solidFill>
                  <a:schemeClr val="tx1"/>
                </a:solidFill>
                <a:ea typeface="Comic Sans MS"/>
                <a:cs typeface="Calisto MT"/>
              </a:rPr>
              <a:t>main()</a:t>
            </a:r>
            <a:endParaRPr lang="en-US" i="1" dirty="0">
              <a:ea typeface="MS PGothic" charset="0"/>
              <a:cs typeface="Calisto MT"/>
            </a:endParaRPr>
          </a:p>
          <a:p>
            <a:pPr lvl="1"/>
            <a:r>
              <a:rPr lang="en-US" dirty="0">
                <a:ea typeface="MS PGothic" charset="0"/>
                <a:cs typeface="Calisto MT"/>
              </a:rPr>
              <a:t>Returns </a:t>
            </a:r>
            <a:r>
              <a:rPr lang="en-US" dirty="0" smtClean="0">
                <a:ea typeface="MS PGothic" charset="0"/>
                <a:cs typeface="Calisto MT"/>
              </a:rPr>
              <a:t>status </a:t>
            </a:r>
            <a:r>
              <a:rPr lang="en-US" dirty="0">
                <a:ea typeface="MS PGothic" charset="0"/>
                <a:cs typeface="Calisto MT"/>
              </a:rPr>
              <a:t>data from child to parent (via </a:t>
            </a:r>
            <a:r>
              <a:rPr lang="en-US" b="1" i="1" dirty="0">
                <a:solidFill>
                  <a:srgbClr val="0000FF"/>
                </a:solidFill>
                <a:ea typeface="Comic Sans MS"/>
                <a:cs typeface="Calisto MT"/>
              </a:rPr>
              <a:t>wait()</a:t>
            </a:r>
            <a:r>
              <a:rPr lang="en-US" dirty="0">
                <a:ea typeface="MS PGothic" charset="0"/>
                <a:cs typeface="Calisto MT"/>
              </a:rPr>
              <a:t>)</a:t>
            </a:r>
          </a:p>
          <a:p>
            <a:pPr lvl="1"/>
            <a:r>
              <a:rPr lang="en-US" dirty="0" smtClean="0">
                <a:ea typeface="MS PGothic" charset="0"/>
                <a:cs typeface="Calisto MT"/>
              </a:rPr>
              <a:t>Process</a:t>
            </a:r>
            <a:r>
              <a:rPr lang="en-US" dirty="0">
                <a:ea typeface="MS PGothic" charset="0"/>
                <a:cs typeface="Calisto MT"/>
              </a:rPr>
              <a:t> </a:t>
            </a:r>
            <a:r>
              <a:rPr lang="en-US" altLang="ja-JP" dirty="0" smtClean="0">
                <a:ea typeface="MS PGothic" charset="0"/>
                <a:cs typeface="Calisto MT"/>
              </a:rPr>
              <a:t>resources </a:t>
            </a:r>
            <a:r>
              <a:rPr lang="en-US" altLang="ja-JP" dirty="0">
                <a:ea typeface="MS PGothic" charset="0"/>
                <a:cs typeface="Calisto MT"/>
              </a:rPr>
              <a:t>are </a:t>
            </a:r>
            <a:r>
              <a:rPr lang="en-US" altLang="ja-JP" dirty="0" err="1">
                <a:ea typeface="MS PGothic" charset="0"/>
                <a:cs typeface="Calisto MT"/>
              </a:rPr>
              <a:t>deallocated</a:t>
            </a:r>
            <a:r>
              <a:rPr lang="en-US" altLang="ja-JP" dirty="0">
                <a:ea typeface="MS PGothic" charset="0"/>
                <a:cs typeface="Calisto MT"/>
              </a:rPr>
              <a:t> by operating </a:t>
            </a:r>
            <a:r>
              <a:rPr lang="en-US" altLang="ja-JP" dirty="0" smtClean="0">
                <a:ea typeface="MS PGothic" charset="0"/>
                <a:cs typeface="Calisto MT"/>
              </a:rPr>
              <a:t>system</a:t>
            </a:r>
            <a:endParaRPr lang="en-US" altLang="ja-JP" dirty="0" smtClean="0"/>
          </a:p>
          <a:p>
            <a:r>
              <a:rPr lang="en-US" dirty="0" smtClean="0">
                <a:ea typeface="MS PGothic" charset="0"/>
                <a:cs typeface="Calisto MT"/>
              </a:rPr>
              <a:t>Usually only parent </a:t>
            </a:r>
            <a:r>
              <a:rPr lang="en-US" dirty="0">
                <a:ea typeface="MS PGothic" charset="0"/>
                <a:cs typeface="Calisto MT"/>
              </a:rPr>
              <a:t>may terminate the execution of children processes </a:t>
            </a:r>
            <a:r>
              <a:rPr lang="en-US" dirty="0" smtClean="0">
                <a:ea typeface="MS PGothic" charset="0"/>
                <a:cs typeface="Calisto MT"/>
              </a:rPr>
              <a:t>using </a:t>
            </a:r>
            <a:r>
              <a:rPr lang="en-US" b="1" i="1" dirty="0">
                <a:solidFill>
                  <a:srgbClr val="0000FF"/>
                </a:solidFill>
                <a:ea typeface="Comic Sans MS"/>
                <a:cs typeface="Calisto MT"/>
              </a:rPr>
              <a:t>abort(</a:t>
            </a:r>
            <a:r>
              <a:rPr lang="en-US" b="1" i="1" dirty="0" smtClean="0">
                <a:solidFill>
                  <a:srgbClr val="0000FF"/>
                </a:solidFill>
                <a:ea typeface="Comic Sans MS"/>
                <a:cs typeface="Calisto MT"/>
              </a:rPr>
              <a:t>)</a:t>
            </a:r>
          </a:p>
          <a:p>
            <a:pPr lvl="1"/>
            <a:r>
              <a:rPr lang="en-US" dirty="0">
                <a:ea typeface="MS PGothic" charset="0"/>
                <a:cs typeface="Calisto MT"/>
              </a:rPr>
              <a:t>Child has exceeded allocated resources</a:t>
            </a:r>
          </a:p>
          <a:p>
            <a:pPr lvl="1"/>
            <a:r>
              <a:rPr lang="en-US" dirty="0">
                <a:ea typeface="MS PGothic" charset="0"/>
                <a:cs typeface="Calisto MT"/>
              </a:rPr>
              <a:t>Task assigned to child is no longer required</a:t>
            </a:r>
          </a:p>
          <a:p>
            <a:pPr lvl="1"/>
            <a:r>
              <a:rPr lang="en-US" dirty="0">
                <a:ea typeface="MS PGothic" charset="0"/>
                <a:cs typeface="Calisto MT"/>
              </a:rPr>
              <a:t>The parent is exiting and the operating systems does not allow </a:t>
            </a:r>
            <a:r>
              <a:rPr lang="en-US" dirty="0" smtClean="0">
                <a:ea typeface="MS PGothic" charset="0"/>
                <a:cs typeface="Calisto MT"/>
              </a:rPr>
              <a:t>a </a:t>
            </a:r>
            <a:r>
              <a:rPr lang="en-US" dirty="0">
                <a:ea typeface="MS PGothic" charset="0"/>
                <a:cs typeface="Calisto MT"/>
              </a:rPr>
              <a:t>child to continue if its parent </a:t>
            </a:r>
            <a:r>
              <a:rPr lang="en-US" dirty="0" smtClean="0">
                <a:ea typeface="MS PGothic" charset="0"/>
                <a:cs typeface="Calisto MT"/>
              </a:rPr>
              <a:t>terminates</a:t>
            </a:r>
          </a:p>
          <a:p>
            <a:r>
              <a:rPr lang="en-US" dirty="0">
                <a:ea typeface="MS PGothic" charset="0"/>
                <a:cs typeface="Calisto MT"/>
              </a:rPr>
              <a:t>Some operating systems do not allow child to </a:t>
            </a:r>
            <a:r>
              <a:rPr lang="en-US" dirty="0" smtClean="0">
                <a:ea typeface="MS PGothic" charset="0"/>
                <a:cs typeface="Calisto MT"/>
              </a:rPr>
              <a:t>exist </a:t>
            </a:r>
            <a:r>
              <a:rPr lang="en-US" dirty="0">
                <a:ea typeface="MS PGothic" charset="0"/>
                <a:cs typeface="Calisto MT"/>
              </a:rPr>
              <a:t>if its parent has </a:t>
            </a:r>
            <a:r>
              <a:rPr lang="en-US" dirty="0" smtClean="0">
                <a:ea typeface="MS PGothic" charset="0"/>
                <a:cs typeface="Calisto MT"/>
              </a:rPr>
              <a:t>terminated</a:t>
            </a:r>
          </a:p>
          <a:p>
            <a:pPr lvl="1">
              <a:buClr>
                <a:schemeClr val="tx1"/>
              </a:buClr>
            </a:pPr>
            <a:r>
              <a:rPr lang="en-US" b="1" i="1" dirty="0">
                <a:solidFill>
                  <a:srgbClr val="0000FF"/>
                </a:solidFill>
                <a:ea typeface="Comic Sans MS"/>
                <a:cs typeface="Calisto MT"/>
              </a:rPr>
              <a:t>cascading </a:t>
            </a:r>
            <a:r>
              <a:rPr lang="en-US" b="1" i="1" dirty="0" smtClean="0">
                <a:solidFill>
                  <a:srgbClr val="0000FF"/>
                </a:solidFill>
                <a:ea typeface="Comic Sans MS"/>
                <a:cs typeface="Calisto MT"/>
              </a:rPr>
              <a:t>termination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mr-IN" dirty="0" smtClean="0">
                <a:ea typeface="MS PGothic" charset="0"/>
                <a:cs typeface="Calisto MT"/>
              </a:rPr>
              <a:t>–</a:t>
            </a:r>
            <a:r>
              <a:rPr lang="en-US" dirty="0" smtClean="0">
                <a:ea typeface="MS PGothic" charset="0"/>
                <a:cs typeface="Calisto MT"/>
              </a:rPr>
              <a:t> all </a:t>
            </a:r>
            <a:r>
              <a:rPr lang="en-US" dirty="0">
                <a:ea typeface="MS PGothic" charset="0"/>
                <a:cs typeface="Calisto MT"/>
              </a:rPr>
              <a:t>children, grandchildren, </a:t>
            </a:r>
            <a:r>
              <a:rPr lang="en-US" dirty="0" smtClean="0">
                <a:ea typeface="MS PGothic" charset="0"/>
                <a:cs typeface="Calisto MT"/>
              </a:rPr>
              <a:t>...  </a:t>
            </a:r>
            <a:r>
              <a:rPr lang="en-US" dirty="0">
                <a:ea typeface="MS PGothic" charset="0"/>
                <a:cs typeface="Calisto MT"/>
              </a:rPr>
              <a:t>are  </a:t>
            </a:r>
            <a:r>
              <a:rPr lang="en-US" dirty="0" smtClean="0">
                <a:ea typeface="MS PGothic" charset="0"/>
                <a:cs typeface="Calisto MT"/>
              </a:rPr>
              <a:t>terminated</a:t>
            </a:r>
          </a:p>
          <a:p>
            <a:pPr lvl="1"/>
            <a:r>
              <a:rPr lang="en-US" dirty="0" smtClean="0">
                <a:ea typeface="MS PGothic" charset="0"/>
                <a:cs typeface="Calisto MT"/>
              </a:rPr>
              <a:t>Termination is initiated by operating system</a:t>
            </a:r>
            <a:endParaRPr lang="en-US" dirty="0">
              <a:ea typeface="MS PGothic" charset="0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58890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Termination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  <a:cs typeface="Calisto MT"/>
              </a:rPr>
              <a:t>Parent </a:t>
            </a:r>
            <a:r>
              <a:rPr lang="en-US" dirty="0">
                <a:ea typeface="MS PGothic" charset="0"/>
                <a:cs typeface="Calisto MT"/>
              </a:rPr>
              <a:t>process may wait for termination of a child process by using </a:t>
            </a:r>
            <a:r>
              <a:rPr lang="en-US" b="1" i="1" dirty="0" smtClean="0">
                <a:solidFill>
                  <a:srgbClr val="0000FF"/>
                </a:solidFill>
                <a:ea typeface="Comic Sans MS"/>
                <a:cs typeface="Calisto MT"/>
              </a:rPr>
              <a:t>wait</a:t>
            </a:r>
            <a:r>
              <a:rPr lang="en-US" b="1" i="1" dirty="0">
                <a:solidFill>
                  <a:srgbClr val="0000FF"/>
                </a:solidFill>
                <a:ea typeface="Comic Sans MS"/>
                <a:cs typeface="Calisto MT"/>
              </a:rPr>
              <a:t>(</a:t>
            </a:r>
            <a:r>
              <a:rPr lang="en-US" b="1" i="1" dirty="0" smtClean="0">
                <a:solidFill>
                  <a:srgbClr val="0000FF"/>
                </a:solidFill>
                <a:ea typeface="Comic Sans MS"/>
                <a:cs typeface="Calisto MT"/>
              </a:rPr>
              <a:t>)</a:t>
            </a:r>
            <a:endParaRPr lang="en-US" dirty="0" smtClean="0">
              <a:ea typeface="MS PGothic" charset="0"/>
              <a:cs typeface="Calisto MT"/>
            </a:endParaRPr>
          </a:p>
          <a:p>
            <a:pPr lvl="1"/>
            <a:r>
              <a:rPr lang="en-US" dirty="0" smtClean="0">
                <a:ea typeface="MS PGothic" charset="0"/>
                <a:cs typeface="Calisto MT"/>
              </a:rPr>
              <a:t>Returns </a:t>
            </a:r>
            <a:r>
              <a:rPr lang="en-US" dirty="0">
                <a:ea typeface="MS PGothic" charset="0"/>
                <a:cs typeface="Calisto MT"/>
              </a:rPr>
              <a:t>status information and the </a:t>
            </a:r>
            <a:r>
              <a:rPr lang="en-US" dirty="0" err="1">
                <a:ea typeface="MS PGothic" charset="0"/>
                <a:cs typeface="Calisto MT"/>
              </a:rPr>
              <a:t>pid</a:t>
            </a:r>
            <a:r>
              <a:rPr lang="en-US" dirty="0">
                <a:ea typeface="MS PGothic" charset="0"/>
                <a:cs typeface="Calisto MT"/>
              </a:rPr>
              <a:t> of the terminated </a:t>
            </a:r>
            <a:r>
              <a:rPr lang="en-US" dirty="0" smtClean="0">
                <a:ea typeface="MS PGothic" charset="0"/>
                <a:cs typeface="Calisto MT"/>
              </a:rPr>
              <a:t>process</a:t>
            </a:r>
            <a:endParaRPr lang="en-US" b="1" dirty="0" smtClean="0">
              <a:ea typeface="MS PGothic" charset="0"/>
              <a:cs typeface="Calisto MT"/>
            </a:endParaRPr>
          </a:p>
          <a:p>
            <a:pPr marL="579438" lvl="2" indent="0">
              <a:buNone/>
            </a:pPr>
            <a:r>
              <a:rPr lang="en-US" b="1" dirty="0" err="1" smtClean="0">
                <a:ea typeface="MS PGothic" charset="0"/>
                <a:cs typeface="Calisto MT"/>
              </a:rPr>
              <a:t>pid</a:t>
            </a:r>
            <a:r>
              <a:rPr lang="en-US" b="1" dirty="0" smtClean="0">
                <a:ea typeface="MS PGothic" charset="0"/>
                <a:cs typeface="Calisto MT"/>
              </a:rPr>
              <a:t> </a:t>
            </a:r>
            <a:r>
              <a:rPr lang="en-US" b="1" dirty="0">
                <a:ea typeface="MS PGothic" charset="0"/>
                <a:cs typeface="Calisto MT"/>
              </a:rPr>
              <a:t>= wait(&amp;status)</a:t>
            </a:r>
            <a:r>
              <a:rPr lang="en-US" b="1" dirty="0" smtClean="0">
                <a:ea typeface="MS PGothic" charset="0"/>
                <a:cs typeface="Calisto MT"/>
              </a:rPr>
              <a:t>;</a:t>
            </a:r>
            <a:endParaRPr lang="en-US" dirty="0" smtClean="0">
              <a:cs typeface="Calisto MT"/>
            </a:endParaRPr>
          </a:p>
          <a:p>
            <a:r>
              <a:rPr lang="en-US" dirty="0" smtClean="0">
                <a:ea typeface="MS PGothic" charset="0"/>
                <a:cs typeface="Calisto MT"/>
              </a:rPr>
              <a:t>If no waiting,</a:t>
            </a:r>
          </a:p>
          <a:p>
            <a:pPr lvl="1"/>
            <a:r>
              <a:rPr lang="en-US" dirty="0" smtClean="0">
                <a:ea typeface="MS PGothic" charset="0"/>
                <a:cs typeface="Calisto MT"/>
              </a:rPr>
              <a:t>Child </a:t>
            </a:r>
            <a:r>
              <a:rPr lang="en-US" dirty="0">
                <a:ea typeface="MS PGothic" charset="0"/>
                <a:cs typeface="Calisto MT"/>
              </a:rPr>
              <a:t>process is a </a:t>
            </a:r>
            <a:r>
              <a:rPr lang="en-US" b="1" dirty="0">
                <a:solidFill>
                  <a:srgbClr val="3366FF"/>
                </a:solidFill>
                <a:ea typeface="MS PGothic" charset="0"/>
                <a:cs typeface="Calisto MT"/>
              </a:rPr>
              <a:t>zombie</a:t>
            </a:r>
          </a:p>
          <a:p>
            <a:pPr lvl="1"/>
            <a:r>
              <a:rPr lang="en-US" dirty="0" smtClean="0">
                <a:ea typeface="MS PGothic" charset="0"/>
                <a:cs typeface="Calisto MT"/>
              </a:rPr>
              <a:t>Child process </a:t>
            </a:r>
            <a:r>
              <a:rPr lang="en-US" dirty="0">
                <a:ea typeface="MS PGothic" charset="0"/>
                <a:cs typeface="Calisto MT"/>
              </a:rPr>
              <a:t>is an </a:t>
            </a:r>
            <a:r>
              <a:rPr lang="en-US" b="1" dirty="0" smtClean="0">
                <a:solidFill>
                  <a:srgbClr val="3366FF"/>
                </a:solidFill>
                <a:ea typeface="MS PGothic" charset="0"/>
                <a:cs typeface="Calisto MT"/>
              </a:rPr>
              <a:t>orphan</a:t>
            </a:r>
            <a:endParaRPr lang="en-US" b="1" dirty="0">
              <a:solidFill>
                <a:srgbClr val="3366FF"/>
              </a:solidFill>
              <a:ea typeface="MS PGothic" charset="0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211881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Zombie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omic Sans MS"/>
                <a:cs typeface="Calisto MT"/>
                <a:sym typeface="Comic Sans MS"/>
              </a:rPr>
              <a:t>If a parent 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forks</a:t>
            </a:r>
            <a:r>
              <a:rPr lang="en-US" dirty="0">
                <a:ea typeface="Comic Sans MS"/>
                <a:cs typeface="Calisto MT"/>
                <a:sym typeface="Comic Sans MS"/>
              </a:rPr>
              <a:t> a child, but does not issue a 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wait()</a:t>
            </a:r>
            <a:r>
              <a:rPr lang="en-US" dirty="0">
                <a:ea typeface="Comic Sans MS"/>
                <a:cs typeface="Calisto MT"/>
                <a:sym typeface="Comic Sans MS"/>
              </a:rPr>
              <a:t> after the child terminates, the terminated child becomes a 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zombie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process</a:t>
            </a:r>
          </a:p>
          <a:p>
            <a:pPr lvl="0">
              <a:spcBef>
                <a:spcPts val="480"/>
              </a:spcBef>
              <a:buClr>
                <a:schemeClr val="tx1"/>
              </a:buClr>
              <a:buSzPts val="2400"/>
            </a:pPr>
            <a:r>
              <a:rPr lang="en-US" dirty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Zombie </a:t>
            </a:r>
            <a:r>
              <a:rPr lang="en-US" dirty="0" smtClean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process</a:t>
            </a:r>
            <a:r>
              <a:rPr lang="en-US" dirty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 </a:t>
            </a:r>
            <a:r>
              <a:rPr lang="mr-IN" dirty="0" smtClean="0">
                <a:solidFill>
                  <a:schemeClr val="tx1"/>
                </a:solidFill>
                <a:ea typeface="Comic Sans MS"/>
                <a:cs typeface="Calisto MT"/>
                <a:sym typeface="Comic Sans MS"/>
              </a:rPr>
              <a:t>–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alisto MT"/>
                <a:sym typeface="Comic Sans MS"/>
              </a:rPr>
              <a:t> 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a 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terminated</a:t>
            </a:r>
            <a:r>
              <a:rPr lang="en-US" dirty="0">
                <a:ea typeface="Comic Sans MS"/>
                <a:cs typeface="Calisto MT"/>
                <a:sym typeface="Comic Sans MS"/>
              </a:rPr>
              <a:t> process whose PCB was not </a:t>
            </a:r>
            <a:r>
              <a:rPr lang="en-US" dirty="0" err="1" smtClean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deallocated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- </a:t>
            </a:r>
            <a:r>
              <a:rPr lang="en-US" dirty="0">
                <a:ea typeface="Comic Sans MS"/>
                <a:cs typeface="Calisto MT"/>
                <a:sym typeface="Comic Sans MS"/>
              </a:rPr>
              <a:t>i.e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., </a:t>
            </a:r>
            <a:r>
              <a:rPr lang="en-US" dirty="0">
                <a:ea typeface="Comic Sans MS"/>
                <a:cs typeface="Calisto MT"/>
                <a:sym typeface="Comic Sans MS"/>
              </a:rPr>
              <a:t>PCB contains child’s 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exit code 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such as </a:t>
            </a:r>
            <a:r>
              <a:rPr lang="en-US" dirty="0">
                <a:ea typeface="Comic Sans MS"/>
                <a:cs typeface="Calisto MT"/>
                <a:sym typeface="Comic Sans MS"/>
              </a:rPr>
              <a:t>the code returned by </a:t>
            </a:r>
            <a:r>
              <a:rPr lang="en-US" dirty="0" err="1">
                <a:ea typeface="Comic Sans MS"/>
                <a:cs typeface="Calisto MT"/>
                <a:sym typeface="Comic Sans MS"/>
              </a:rPr>
              <a:t>int</a:t>
            </a:r>
            <a:r>
              <a:rPr lang="en-US" dirty="0">
                <a:ea typeface="Comic Sans MS"/>
                <a:cs typeface="Calisto MT"/>
                <a:sym typeface="Comic Sans MS"/>
              </a:rPr>
              <a:t> main(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)</a:t>
            </a:r>
            <a:endParaRPr lang="en-US" dirty="0">
              <a:cs typeface="Calisto MT"/>
              <a:sym typeface="Comic Sans MS"/>
            </a:endParaRPr>
          </a:p>
          <a:p>
            <a:pPr lvl="1">
              <a:spcBef>
                <a:spcPts val="480"/>
              </a:spcBef>
              <a:buClr>
                <a:schemeClr val="tx1"/>
              </a:buClr>
              <a:buSzPts val="2400"/>
            </a:pPr>
            <a:r>
              <a:rPr lang="en-US" dirty="0" smtClean="0">
                <a:ea typeface="Comic Sans MS"/>
                <a:cs typeface="Calisto MT"/>
                <a:sym typeface="Comic Sans MS"/>
              </a:rPr>
              <a:t>The </a:t>
            </a:r>
            <a:r>
              <a:rPr lang="en-US" dirty="0">
                <a:ea typeface="Comic Sans MS"/>
                <a:cs typeface="Calisto MT"/>
                <a:sym typeface="Comic Sans MS"/>
              </a:rPr>
              <a:t>child will remain a zombie until the parent calls wait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()</a:t>
            </a:r>
          </a:p>
          <a:p>
            <a:pPr lvl="2">
              <a:spcBef>
                <a:spcPts val="480"/>
              </a:spcBef>
              <a:buClr>
                <a:schemeClr val="tx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smtClean="0">
                <a:cs typeface="Calisto MT"/>
                <a:sym typeface="Comic Sans MS"/>
              </a:rPr>
              <a:t>Child’s </a:t>
            </a:r>
            <a:r>
              <a:rPr lang="en-US" dirty="0" err="1" smtClean="0">
                <a:cs typeface="Calisto MT"/>
                <a:sym typeface="Comic Sans MS"/>
              </a:rPr>
              <a:t>pid</a:t>
            </a:r>
            <a:r>
              <a:rPr lang="en-US" dirty="0" smtClean="0">
                <a:cs typeface="Calisto MT"/>
                <a:sym typeface="Comic Sans MS"/>
              </a:rPr>
              <a:t> and PCB are released</a:t>
            </a:r>
            <a:endParaRPr lang="en-US" dirty="0">
              <a:cs typeface="Calisto MT"/>
            </a:endParaRPr>
          </a:p>
          <a:p>
            <a:pPr marL="311085" lvl="0" indent="-285685">
              <a:spcBef>
                <a:spcPts val="80"/>
              </a:spcBef>
              <a:buClr>
                <a:srgbClr val="000000"/>
              </a:buClr>
              <a:buSzPts val="400"/>
              <a:buNone/>
            </a:pPr>
            <a:endParaRPr lang="en-US" sz="400" dirty="0">
              <a:ea typeface="Comic Sans MS"/>
              <a:cs typeface="Calisto MT"/>
              <a:sym typeface="Comic Sans MS"/>
            </a:endParaRPr>
          </a:p>
          <a:p>
            <a:pPr marL="311085" lvl="0" indent="-304735">
              <a:spcBef>
                <a:spcPts val="20"/>
              </a:spcBef>
              <a:buClr>
                <a:srgbClr val="000000"/>
              </a:buClr>
              <a:buSzPts val="100"/>
              <a:buNone/>
            </a:pPr>
            <a:endParaRPr lang="en-US" sz="100" dirty="0">
              <a:ea typeface="Comic Sans MS"/>
              <a:cs typeface="Calisto MT"/>
              <a:sym typeface="Comic Sans MS"/>
            </a:endParaRPr>
          </a:p>
          <a:p>
            <a:pPr lvl="0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dirty="0">
                <a:ea typeface="Comic Sans MS"/>
                <a:cs typeface="Calisto MT"/>
                <a:sym typeface="Comic Sans MS"/>
              </a:rPr>
              <a:t>Child’s 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exit code </a:t>
            </a:r>
            <a:r>
              <a:rPr lang="en-US" dirty="0">
                <a:ea typeface="Comic Sans MS"/>
                <a:cs typeface="Calisto MT"/>
                <a:sym typeface="Comic Sans MS"/>
              </a:rPr>
              <a:t>may be useful to the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parent </a:t>
            </a:r>
            <a:r>
              <a:rPr lang="mr-IN" dirty="0">
                <a:solidFill>
                  <a:schemeClr val="tx1"/>
                </a:solidFill>
                <a:ea typeface="Comic Sans MS"/>
                <a:cs typeface="Calisto MT"/>
                <a:sym typeface="Comic Sans MS"/>
              </a:rPr>
              <a:t>–</a:t>
            </a:r>
            <a:r>
              <a:rPr lang="en-US" dirty="0">
                <a:solidFill>
                  <a:schemeClr val="tx1"/>
                </a:solidFill>
                <a:ea typeface="Comic Sans MS"/>
                <a:cs typeface="Calisto MT"/>
                <a:sym typeface="Comic Sans MS"/>
              </a:rPr>
              <a:t> 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e.g., </a:t>
            </a:r>
            <a:r>
              <a:rPr lang="en-US" dirty="0">
                <a:ea typeface="Comic Sans MS"/>
                <a:cs typeface="Calisto MT"/>
                <a:sym typeface="Comic Sans MS"/>
              </a:rPr>
              <a:t>to see whether the child has exited with an 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error</a:t>
            </a:r>
            <a:endParaRPr lang="en-US" dirty="0"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284561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Orphan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-US" dirty="0">
                <a:ea typeface="Comic Sans MS"/>
                <a:cs typeface="Calisto MT"/>
                <a:sym typeface="Comic Sans MS"/>
              </a:rPr>
              <a:t>What if the parent process 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terminates</a:t>
            </a:r>
            <a:r>
              <a:rPr lang="en-US" dirty="0">
                <a:ea typeface="Comic Sans MS"/>
                <a:cs typeface="Calisto MT"/>
                <a:sym typeface="Comic Sans MS"/>
              </a:rPr>
              <a:t> 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and did not call </a:t>
            </a:r>
            <a:r>
              <a:rPr lang="en-US" i="1" dirty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wait() </a:t>
            </a:r>
            <a:r>
              <a:rPr lang="en-US" dirty="0">
                <a:ea typeface="Comic Sans MS"/>
                <a:cs typeface="Calisto MT"/>
                <a:sym typeface="Comic Sans MS"/>
              </a:rPr>
              <a:t>on the child?</a:t>
            </a:r>
            <a:endParaRPr lang="en-US" dirty="0">
              <a:cs typeface="Calisto MT"/>
            </a:endParaRPr>
          </a:p>
          <a:p>
            <a:pPr marL="311085" lvl="0" indent="-285685">
              <a:spcBef>
                <a:spcPts val="80"/>
              </a:spcBef>
              <a:buClr>
                <a:srgbClr val="000000"/>
              </a:buClr>
              <a:buSzPts val="400"/>
              <a:buNone/>
            </a:pPr>
            <a:endParaRPr lang="en-US" sz="400" dirty="0">
              <a:ea typeface="Comic Sans MS"/>
              <a:cs typeface="Calisto MT"/>
              <a:sym typeface="Comic Sans MS"/>
            </a:endParaRPr>
          </a:p>
          <a:p>
            <a:pPr marL="757152" lvl="1" indent="-342900">
              <a:spcBef>
                <a:spcPts val="440"/>
              </a:spcBef>
              <a:buClr>
                <a:schemeClr val="tx1"/>
              </a:buClr>
              <a:buSzPts val="2200"/>
            </a:pPr>
            <a:r>
              <a:rPr lang="en-US" sz="2000" dirty="0">
                <a:ea typeface="Comic Sans MS"/>
                <a:cs typeface="Calisto MT"/>
                <a:sym typeface="Comic Sans MS"/>
              </a:rPr>
              <a:t>The child becomes an </a:t>
            </a:r>
            <a:r>
              <a:rPr lang="en-US" sz="2000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orphan </a:t>
            </a:r>
            <a:r>
              <a:rPr lang="en-US" sz="2000" dirty="0" smtClean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process</a:t>
            </a:r>
            <a:endParaRPr lang="en-US" sz="2000" dirty="0">
              <a:ea typeface="Comic Sans MS"/>
              <a:cs typeface="Calisto MT"/>
              <a:sym typeface="Comic Sans MS"/>
            </a:endParaRPr>
          </a:p>
          <a:p>
            <a:pPr marL="757152" lvl="1" indent="-342900">
              <a:spcBef>
                <a:spcPts val="440"/>
              </a:spcBef>
              <a:buClr>
                <a:schemeClr val="tx1"/>
              </a:buClr>
              <a:buSzPts val="2200"/>
            </a:pPr>
            <a:r>
              <a:rPr lang="en-US" sz="2000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init</a:t>
            </a:r>
            <a:r>
              <a:rPr lang="en-US" sz="2000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</a:t>
            </a:r>
            <a:r>
              <a:rPr lang="en-US" sz="2000" dirty="0">
                <a:ea typeface="Comic Sans MS"/>
                <a:cs typeface="Calisto MT"/>
                <a:sym typeface="Comic Sans MS"/>
              </a:rPr>
              <a:t>process becomes the new </a:t>
            </a:r>
            <a:r>
              <a:rPr lang="en-US" sz="2000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parent</a:t>
            </a:r>
            <a:r>
              <a:rPr lang="en-US" sz="2000" dirty="0">
                <a:ea typeface="Comic Sans MS"/>
                <a:cs typeface="Calisto MT"/>
                <a:sym typeface="Comic Sans MS"/>
              </a:rPr>
              <a:t> of the orphaned </a:t>
            </a:r>
            <a:r>
              <a:rPr lang="en-US" sz="2000" dirty="0" smtClean="0">
                <a:ea typeface="Comic Sans MS"/>
                <a:cs typeface="Calisto MT"/>
                <a:sym typeface="Comic Sans MS"/>
              </a:rPr>
              <a:t>children</a:t>
            </a:r>
            <a:endParaRPr lang="en-US" sz="2000" dirty="0">
              <a:ea typeface="Comic Sans MS"/>
              <a:cs typeface="Calisto MT"/>
              <a:sym typeface="Comic Sans MS"/>
            </a:endParaRPr>
          </a:p>
          <a:p>
            <a:pPr marL="757152" lvl="1" indent="-342900">
              <a:spcBef>
                <a:spcPts val="440"/>
              </a:spcBef>
              <a:buClr>
                <a:schemeClr val="tx1"/>
              </a:buClr>
              <a:buSzPts val="2200"/>
            </a:pPr>
            <a:r>
              <a:rPr lang="en-US" sz="2000" dirty="0" err="1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init</a:t>
            </a:r>
            <a:r>
              <a:rPr lang="en-US" sz="2000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</a:t>
            </a:r>
            <a:r>
              <a:rPr lang="en-US" sz="2000" dirty="0" smtClean="0">
                <a:ea typeface="Comic Sans MS"/>
                <a:cs typeface="Calisto MT"/>
                <a:sym typeface="Comic Sans MS"/>
              </a:rPr>
              <a:t>periodically </a:t>
            </a:r>
            <a:r>
              <a:rPr lang="en-US" sz="2000" dirty="0">
                <a:ea typeface="Comic Sans MS"/>
                <a:cs typeface="Calisto MT"/>
                <a:sym typeface="Comic Sans MS"/>
              </a:rPr>
              <a:t>calls</a:t>
            </a:r>
            <a:r>
              <a:rPr lang="en-US" sz="2000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 wait() </a:t>
            </a:r>
            <a:r>
              <a:rPr lang="en-US" sz="2000" dirty="0">
                <a:ea typeface="Comic Sans MS"/>
                <a:cs typeface="Calisto MT"/>
                <a:sym typeface="Comic Sans MS"/>
              </a:rPr>
              <a:t>to collect the return statuses of </a:t>
            </a:r>
            <a:r>
              <a:rPr lang="en-US" sz="2000" dirty="0" smtClean="0">
                <a:ea typeface="Comic Sans MS"/>
                <a:cs typeface="Calisto MT"/>
                <a:sym typeface="Comic Sans MS"/>
              </a:rPr>
              <a:t>orphans and release the orphan’s process </a:t>
            </a:r>
            <a:r>
              <a:rPr lang="en-US" sz="2000" dirty="0" err="1" smtClean="0">
                <a:ea typeface="Comic Sans MS"/>
                <a:cs typeface="Calisto MT"/>
                <a:sym typeface="Comic Sans MS"/>
              </a:rPr>
              <a:t>pid</a:t>
            </a:r>
            <a:r>
              <a:rPr lang="en-US" sz="2000" dirty="0" smtClean="0">
                <a:ea typeface="Comic Sans MS"/>
                <a:cs typeface="Calisto MT"/>
                <a:sym typeface="Comic Sans MS"/>
              </a:rPr>
              <a:t> and PCB</a:t>
            </a:r>
            <a:endParaRPr lang="en-US" sz="2000" dirty="0"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946600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chemeClr val="tx1"/>
                </a:solidFill>
                <a:ea typeface="Comic Sans MS"/>
                <a:cs typeface="Calisto MT"/>
                <a:sym typeface="Comic Sans MS"/>
              </a:rPr>
              <a:t>Interprocess</a:t>
            </a:r>
            <a:r>
              <a:rPr lang="en-US" sz="4400" dirty="0">
                <a:solidFill>
                  <a:schemeClr val="tx1"/>
                </a:solidFill>
                <a:ea typeface="Comic Sans MS"/>
                <a:cs typeface="Calisto MT"/>
                <a:sym typeface="Comic Sans MS"/>
              </a:rPr>
              <a:t> Communications</a:t>
            </a:r>
            <a:endParaRPr lang="en-US" sz="4400" dirty="0">
              <a:solidFill>
                <a:schemeClr val="tx1"/>
              </a:solidFill>
              <a:cs typeface="Calisto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3503942"/>
            <a:ext cx="27527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4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5" y="1324223"/>
            <a:ext cx="8351431" cy="42095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5687" y="5725267"/>
            <a:ext cx="2512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Comic of the Week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6006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9319" y="2578765"/>
            <a:ext cx="7345362" cy="1676400"/>
          </a:xfrm>
        </p:spPr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4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Communication (IPC)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ea typeface="Comic Sans MS"/>
                <a:cs typeface="Calisto MT"/>
                <a:sym typeface="Comic Sans MS"/>
              </a:rPr>
              <a:t>A process can either 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be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Independent </a:t>
            </a:r>
            <a:r>
              <a:rPr lang="mr-IN" dirty="0" smtClean="0">
                <a:ea typeface="Comic Sans MS"/>
                <a:cs typeface="Calisto MT"/>
                <a:sym typeface="Wingdings"/>
              </a:rPr>
              <a:t>–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 cannot </a:t>
            </a:r>
            <a:r>
              <a:rPr lang="en-US" dirty="0">
                <a:ea typeface="Comic Sans MS"/>
                <a:cs typeface="Calisto MT"/>
                <a:sym typeface="Comic Sans MS"/>
              </a:rPr>
              <a:t>affect or be affected by other 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processes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Cooperating </a:t>
            </a:r>
            <a:r>
              <a:rPr lang="mr-IN" dirty="0">
                <a:ea typeface="Comic Sans MS"/>
                <a:cs typeface="Calisto MT"/>
                <a:sym typeface="Wingdings"/>
              </a:rPr>
              <a:t>–</a:t>
            </a:r>
            <a:r>
              <a:rPr lang="en-US" dirty="0">
                <a:ea typeface="Comic Sans MS"/>
                <a:cs typeface="Calisto MT"/>
                <a:sym typeface="Comic Sans MS"/>
              </a:rPr>
              <a:t> 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can </a:t>
            </a:r>
            <a:r>
              <a:rPr lang="en-US" dirty="0">
                <a:ea typeface="Comic Sans MS"/>
                <a:cs typeface="Calisto MT"/>
                <a:sym typeface="Comic Sans MS"/>
              </a:rPr>
              <a:t>affect or be affected by other 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processes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Example: </a:t>
            </a:r>
            <a:r>
              <a:rPr lang="en-US" dirty="0">
                <a:ea typeface="Comic Sans MS"/>
                <a:cs typeface="Calisto MT"/>
                <a:sym typeface="Comic Sans MS"/>
              </a:rPr>
              <a:t>if the process shares memory with other 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processes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Advantages of process 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cooperation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Information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sharing 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such as exchanging data</a:t>
            </a:r>
            <a:endParaRPr lang="en-US" dirty="0">
              <a:solidFill>
                <a:schemeClr val="tx1"/>
              </a:solidFill>
              <a:ea typeface="Comic Sans MS"/>
              <a:cs typeface="Comic Sans MS"/>
              <a:sym typeface="Comic Sans MS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Computation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speedup 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– break a task into </a:t>
            </a:r>
            <a:r>
              <a:rPr lang="en-US" dirty="0" err="1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substasks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 and execute them concurrently on multiple processors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Modularity 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– divide system functions into separate processes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Convenience 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– work on many tasks at the same time, e.g., editing, printing, …</a:t>
            </a:r>
          </a:p>
          <a:p>
            <a:r>
              <a:rPr lang="en-US" altLang="en-US" dirty="0"/>
              <a:t>Cooperating processes need </a:t>
            </a:r>
            <a:r>
              <a:rPr lang="en-US" altLang="en-US" b="1" dirty="0" err="1">
                <a:solidFill>
                  <a:srgbClr val="3366FF"/>
                </a:solidFill>
              </a:rPr>
              <a:t>interprocess</a:t>
            </a:r>
            <a:r>
              <a:rPr lang="en-US" altLang="en-US" b="1" dirty="0">
                <a:solidFill>
                  <a:srgbClr val="3366FF"/>
                </a:solidFill>
              </a:rPr>
              <a:t> communication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IPC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Two models of IPC</a:t>
            </a:r>
          </a:p>
          <a:p>
            <a:pPr lvl="1">
              <a:buClr>
                <a:schemeClr val="tx1"/>
              </a:buClr>
            </a:pPr>
            <a:r>
              <a:rPr lang="en-US" altLang="en-US" dirty="0">
                <a:solidFill>
                  <a:srgbClr val="0000FF"/>
                </a:solidFill>
                <a:ea typeface="Comic Sans MS"/>
                <a:cs typeface="Comic Sans MS"/>
              </a:rPr>
              <a:t>Shared memory</a:t>
            </a:r>
          </a:p>
          <a:p>
            <a:pPr lvl="1">
              <a:buClr>
                <a:schemeClr val="tx1"/>
              </a:buClr>
            </a:pPr>
            <a:r>
              <a:rPr lang="en-US" altLang="en-US" dirty="0">
                <a:solidFill>
                  <a:srgbClr val="0000FF"/>
                </a:solidFill>
                <a:ea typeface="Comic Sans MS"/>
                <a:cs typeface="Comic Sans MS"/>
              </a:rPr>
              <a:t>Message passing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78032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MS PGothic" charset="0"/>
                <a:cs typeface="Calisto MT"/>
              </a:rPr>
              <a:t>Operations </a:t>
            </a:r>
            <a:r>
              <a:rPr lang="en-US" dirty="0">
                <a:ea typeface="MS PGothic" charset="0"/>
                <a:cs typeface="Calisto MT"/>
              </a:rPr>
              <a:t>on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MS PGothic" charset="0"/>
                <a:cs typeface="Calisto MT"/>
              </a:rPr>
              <a:t>System must provide mechanisms for</a:t>
            </a:r>
          </a:p>
          <a:p>
            <a:pPr lvl="1"/>
            <a:r>
              <a:rPr lang="en-US" sz="2400" dirty="0">
                <a:ea typeface="MS PGothic" charset="0"/>
                <a:cs typeface="Calisto MT"/>
              </a:rPr>
              <a:t> </a:t>
            </a:r>
            <a:r>
              <a:rPr lang="en-US" sz="2000" dirty="0">
                <a:ea typeface="MS PGothic" charset="0"/>
                <a:cs typeface="Calisto MT"/>
              </a:rPr>
              <a:t>Process </a:t>
            </a:r>
            <a:r>
              <a:rPr lang="en-US" sz="2000" dirty="0" smtClean="0">
                <a:ea typeface="MS PGothic" charset="0"/>
                <a:cs typeface="Calisto MT"/>
              </a:rPr>
              <a:t>creation</a:t>
            </a:r>
          </a:p>
          <a:p>
            <a:pPr lvl="1"/>
            <a:r>
              <a:rPr lang="en-US" sz="2000" dirty="0" smtClean="0">
                <a:ea typeface="MS PGothic" charset="0"/>
                <a:cs typeface="Calisto MT"/>
              </a:rPr>
              <a:t>Process Termination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85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IPC Mechanisms for Cooperating Processes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5339" y="1030112"/>
            <a:ext cx="8589374" cy="24176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Shared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memory: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cooperating processes exchange information by reading/writing data from/to a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region of shared memory</a:t>
            </a:r>
            <a:endParaRPr lang="en-US" dirty="0" smtClean="0">
              <a:solidFill>
                <a:srgbClr val="0000FF"/>
              </a:solidFill>
              <a:ea typeface="Comic Sans MS"/>
              <a:cs typeface="Comic Sans MS"/>
              <a:sym typeface="Comic Sans MS"/>
            </a:endParaRPr>
          </a:p>
          <a:p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Message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passing: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cooperating processes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exchange messages</a:t>
            </a:r>
            <a:endParaRPr lang="en-US" dirty="0"/>
          </a:p>
        </p:txBody>
      </p:sp>
      <p:sp>
        <p:nvSpPr>
          <p:cNvPr id="5" name="Shape 329"/>
          <p:cNvSpPr/>
          <p:nvPr/>
        </p:nvSpPr>
        <p:spPr>
          <a:xfrm>
            <a:off x="457200" y="4878353"/>
            <a:ext cx="1763486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Shared memory</a:t>
            </a:r>
            <a:endParaRPr sz="1800" b="0" i="0" u="none" strike="noStrike" cap="none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Shape 330"/>
          <p:cNvSpPr/>
          <p:nvPr/>
        </p:nvSpPr>
        <p:spPr>
          <a:xfrm>
            <a:off x="7196700" y="4878354"/>
            <a:ext cx="221581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Message Passing</a:t>
            </a:r>
            <a:endParaRPr sz="1800" b="0" i="0" u="none" strike="noStrike" cap="none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" name="Shape 331"/>
          <p:cNvPicPr preferRelativeResize="0"/>
          <p:nvPr/>
        </p:nvPicPr>
        <p:blipFill rotWithShape="1">
          <a:blip r:embed="rId2">
            <a:alphaModFix/>
          </a:blip>
          <a:srcRect l="48598" t="38171" r="31455" b="23733"/>
          <a:stretch/>
        </p:blipFill>
        <p:spPr>
          <a:xfrm>
            <a:off x="1992086" y="3572290"/>
            <a:ext cx="2339114" cy="2792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332"/>
          <p:cNvPicPr preferRelativeResize="0"/>
          <p:nvPr/>
        </p:nvPicPr>
        <p:blipFill rotWithShape="1">
          <a:blip r:embed="rId2">
            <a:alphaModFix/>
          </a:blip>
          <a:srcRect l="28029" t="38171" r="52024" b="23733"/>
          <a:stretch/>
        </p:blipFill>
        <p:spPr>
          <a:xfrm>
            <a:off x="5181599" y="3557775"/>
            <a:ext cx="2357353" cy="2813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7141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ea typeface="Comic Sans MS"/>
                <a:cs typeface="Comic Sans MS"/>
                <a:sym typeface="Comic Sans MS"/>
              </a:rPr>
              <a:t>IPC: Shared </a:t>
            </a:r>
            <a:r>
              <a:rPr lang="en-US" sz="3200" dirty="0">
                <a:solidFill>
                  <a:srgbClr val="002060"/>
                </a:solidFill>
                <a:ea typeface="Comic Sans MS"/>
                <a:cs typeface="Comic Sans MS"/>
                <a:sym typeface="Comic Sans MS"/>
              </a:rPr>
              <a:t>Memory </a:t>
            </a:r>
            <a:r>
              <a:rPr lang="en-US" sz="3200" dirty="0" smtClean="0">
                <a:solidFill>
                  <a:srgbClr val="002060"/>
                </a:solidFill>
                <a:ea typeface="Comic Sans MS"/>
                <a:cs typeface="Comic Sans MS"/>
                <a:sym typeface="Comic Sans MS"/>
              </a:rPr>
              <a:t>vs </a:t>
            </a:r>
            <a:r>
              <a:rPr lang="en-US" sz="3200" dirty="0">
                <a:solidFill>
                  <a:srgbClr val="002060"/>
                </a:solidFill>
                <a:ea typeface="Comic Sans MS"/>
                <a:cs typeface="Comic Sans MS"/>
                <a:sym typeface="Comic Sans MS"/>
              </a:rPr>
              <a:t>Message Passing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Shared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memory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Faster than message passing: </a:t>
            </a:r>
            <a:r>
              <a:rPr lang="en-US" sz="2000" dirty="0">
                <a:ea typeface="Comic Sans MS"/>
                <a:cs typeface="Comic Sans MS"/>
                <a:sym typeface="Comic Sans MS"/>
              </a:rPr>
              <a:t>only requires intervention from the OS to establish a shared memory </a:t>
            </a:r>
            <a:r>
              <a:rPr lang="en-US" sz="2000" dirty="0" smtClean="0">
                <a:ea typeface="Comic Sans MS"/>
                <a:cs typeface="Comic Sans MS"/>
                <a:sym typeface="Comic Sans MS"/>
              </a:rPr>
              <a:t>region</a:t>
            </a:r>
          </a:p>
          <a:p>
            <a:pPr lvl="1"/>
            <a:r>
              <a:rPr lang="en-US" sz="2000" dirty="0">
                <a:ea typeface="Comic Sans MS"/>
                <a:cs typeface="Comic Sans MS"/>
                <a:sym typeface="Comic Sans MS"/>
              </a:rPr>
              <a:t>Good for </a:t>
            </a:r>
            <a:r>
              <a:rPr lang="en-US" sz="20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large transfers of </a:t>
            </a:r>
            <a:r>
              <a:rPr lang="en-US" sz="20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information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Disadvantage: </a:t>
            </a:r>
            <a:r>
              <a:rPr lang="en-US" sz="2000" dirty="0">
                <a:ea typeface="Comic Sans MS"/>
                <a:cs typeface="Comic Sans MS"/>
                <a:sym typeface="Comic Sans MS"/>
              </a:rPr>
              <a:t>requires process synchronization to ensure that </a:t>
            </a:r>
            <a:r>
              <a:rPr lang="en-US" sz="2000" dirty="0" smtClean="0">
                <a:ea typeface="Comic Sans MS"/>
                <a:cs typeface="Comic Sans MS"/>
                <a:sym typeface="Comic Sans MS"/>
              </a:rPr>
              <a:t>no </a:t>
            </a:r>
            <a:r>
              <a:rPr lang="en-US" sz="2000" dirty="0">
                <a:ea typeface="Comic Sans MS"/>
                <a:cs typeface="Comic Sans MS"/>
                <a:sym typeface="Comic Sans MS"/>
              </a:rPr>
              <a:t>two processes write the same memory location at the same time</a:t>
            </a:r>
            <a:endParaRPr lang="en-US" sz="2000" dirty="0" smtClean="0">
              <a:solidFill>
                <a:srgbClr val="0000FF"/>
              </a:solidFill>
              <a:ea typeface="Comic Sans MS"/>
              <a:cs typeface="Comic Sans MS"/>
              <a:sym typeface="Comic Sans MS"/>
            </a:endParaRPr>
          </a:p>
          <a:p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Message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passing</a:t>
            </a:r>
          </a:p>
          <a:p>
            <a:pPr lvl="1"/>
            <a:r>
              <a:rPr lang="en-US" sz="2000" dirty="0">
                <a:ea typeface="Comic Sans MS"/>
                <a:cs typeface="Comic Sans MS"/>
                <a:sym typeface="Comic Sans MS"/>
              </a:rPr>
              <a:t>No need for </a:t>
            </a:r>
            <a:r>
              <a:rPr lang="en-US" sz="20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synchronization</a:t>
            </a:r>
          </a:p>
          <a:p>
            <a:pPr lvl="1"/>
            <a:r>
              <a:rPr lang="en-US" sz="2000" dirty="0">
                <a:ea typeface="Comic Sans MS"/>
                <a:cs typeface="Comic Sans MS"/>
                <a:sym typeface="Comic Sans MS"/>
              </a:rPr>
              <a:t>Good for small information </a:t>
            </a:r>
            <a:r>
              <a:rPr lang="en-US" sz="2000" dirty="0" smtClean="0">
                <a:ea typeface="Comic Sans MS"/>
                <a:cs typeface="Comic Sans MS"/>
                <a:sym typeface="Comic Sans MS"/>
              </a:rPr>
              <a:t>transfers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Easier </a:t>
            </a:r>
            <a:r>
              <a:rPr lang="en-US" sz="20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to implement </a:t>
            </a:r>
            <a:r>
              <a:rPr lang="en-US" sz="2000" dirty="0">
                <a:ea typeface="Comic Sans MS"/>
                <a:cs typeface="Comic Sans MS"/>
                <a:sym typeface="Comic Sans MS"/>
              </a:rPr>
              <a:t>than shared </a:t>
            </a:r>
            <a:r>
              <a:rPr lang="en-US" sz="2000" dirty="0" smtClean="0">
                <a:ea typeface="Comic Sans MS"/>
                <a:cs typeface="Comic Sans MS"/>
                <a:sym typeface="Comic Sans MS"/>
              </a:rPr>
              <a:t>memory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Disadvantage: </a:t>
            </a:r>
            <a:r>
              <a:rPr lang="en-US" sz="2000" dirty="0">
                <a:ea typeface="Comic Sans MS"/>
                <a:cs typeface="Comic Sans MS"/>
                <a:sym typeface="Comic Sans MS"/>
              </a:rPr>
              <a:t>usually requires </a:t>
            </a:r>
            <a:r>
              <a:rPr lang="en-US" sz="20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OS intervention </a:t>
            </a:r>
            <a:r>
              <a:rPr lang="en-US" sz="2000" dirty="0">
                <a:ea typeface="Comic Sans MS"/>
                <a:cs typeface="Comic Sans MS"/>
                <a:sym typeface="Comic Sans MS"/>
              </a:rPr>
              <a:t>on every message </a:t>
            </a:r>
            <a:r>
              <a:rPr lang="en-US" sz="2000" dirty="0" smtClean="0">
                <a:ea typeface="Comic Sans MS"/>
                <a:cs typeface="Comic Sans MS"/>
                <a:sym typeface="Comic Sans MS"/>
              </a:rPr>
              <a:t>transfer</a:t>
            </a:r>
          </a:p>
          <a:p>
            <a:pPr lvl="2"/>
            <a:r>
              <a:rPr lang="en-US" dirty="0">
                <a:ea typeface="Comic Sans MS"/>
                <a:cs typeface="Comic Sans MS"/>
                <a:sym typeface="Comic Sans MS"/>
              </a:rPr>
              <a:t>Can be </a:t>
            </a:r>
            <a:r>
              <a:rPr lang="en-US" dirty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slower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than shared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1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Shared Memory: Producer Consumer Problem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Producer consumer problem:</a:t>
            </a:r>
            <a:r>
              <a:rPr lang="en-US" dirty="0">
                <a:solidFill>
                  <a:srgbClr val="FF0000"/>
                </a:solidFill>
                <a:ea typeface="Comic Sans MS"/>
                <a:cs typeface="Calisto MT"/>
                <a:sym typeface="Comic Sans MS"/>
              </a:rPr>
              <a:t> </a:t>
            </a:r>
            <a:r>
              <a:rPr lang="en-US" dirty="0">
                <a:ea typeface="Comic Sans MS"/>
                <a:cs typeface="Calisto MT"/>
                <a:sym typeface="Comic Sans MS"/>
              </a:rPr>
              <a:t>producer process 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produces</a:t>
            </a:r>
            <a:r>
              <a:rPr lang="en-US" dirty="0">
                <a:ea typeface="Comic Sans MS"/>
                <a:cs typeface="Calisto MT"/>
                <a:sym typeface="Comic Sans MS"/>
              </a:rPr>
              <a:t> information that is consumed by the 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consumer</a:t>
            </a:r>
            <a:r>
              <a:rPr lang="en-US" dirty="0">
                <a:ea typeface="Comic Sans MS"/>
                <a:cs typeface="Calisto MT"/>
                <a:sym typeface="Comic Sans MS"/>
              </a:rPr>
              <a:t> 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process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Example: </a:t>
            </a:r>
            <a:r>
              <a:rPr lang="en-US" dirty="0">
                <a:ea typeface="Comic Sans MS"/>
                <a:cs typeface="Calisto MT"/>
                <a:sym typeface="Comic Sans MS"/>
              </a:rPr>
              <a:t>webserver process produces HTML that is consumed by the web 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browser</a:t>
            </a:r>
          </a:p>
          <a:p>
            <a:pPr>
              <a:buClr>
                <a:schemeClr val="tx1"/>
              </a:buClr>
            </a:pPr>
            <a:r>
              <a:rPr lang="en-US" dirty="0">
                <a:ea typeface="Comic Sans MS"/>
                <a:cs typeface="Calisto MT"/>
                <a:sym typeface="Comic Sans MS"/>
              </a:rPr>
              <a:t>Solution: use </a:t>
            </a:r>
            <a:r>
              <a:rPr lang="en-US" dirty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shared </a:t>
            </a:r>
            <a:r>
              <a:rPr lang="en-US" dirty="0" smtClean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memory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Approach 1: </a:t>
            </a:r>
            <a:r>
              <a:rPr lang="en-US" dirty="0">
                <a:ea typeface="Comic Sans MS"/>
                <a:cs typeface="Calisto MT"/>
                <a:sym typeface="Comic Sans MS"/>
              </a:rPr>
              <a:t>unbounded buffer </a:t>
            </a:r>
            <a:r>
              <a:rPr lang="en-US" dirty="0">
                <a:ea typeface="Comic Sans MS"/>
                <a:cs typeface="Calisto MT"/>
              </a:rPr>
              <a:t>places 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</a:rPr>
              <a:t>no practical limi</a:t>
            </a:r>
            <a:r>
              <a:rPr lang="en-US" dirty="0">
                <a:ea typeface="Comic Sans MS"/>
                <a:cs typeface="Calisto MT"/>
              </a:rPr>
              <a:t>t on the size of the </a:t>
            </a:r>
            <a:r>
              <a:rPr lang="en-US" dirty="0" smtClean="0">
                <a:ea typeface="Comic Sans MS"/>
                <a:cs typeface="Calisto MT"/>
              </a:rPr>
              <a:t>buffer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Producer</a:t>
            </a:r>
            <a:r>
              <a:rPr 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can always produce new items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Consumer 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may have to wait for new items</a:t>
            </a:r>
            <a:endParaRPr lang="en-US" dirty="0">
              <a:ea typeface="Comic Sans MS"/>
              <a:cs typeface="Calisto MT"/>
              <a:sym typeface="Comic Sans MS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Approach 2: </a:t>
            </a:r>
            <a:r>
              <a:rPr lang="en-US" dirty="0">
                <a:ea typeface="Comic Sans MS"/>
                <a:cs typeface="Calisto MT"/>
                <a:sym typeface="Comic Sans MS"/>
              </a:rPr>
              <a:t>bounded buffer </a:t>
            </a:r>
            <a:r>
              <a:rPr lang="en-US" dirty="0">
                <a:ea typeface="Comic Sans MS"/>
                <a:cs typeface="Calisto MT"/>
              </a:rPr>
              <a:t>assumes </a:t>
            </a:r>
            <a:r>
              <a:rPr lang="en-US" sz="2000" dirty="0">
                <a:ea typeface="Comic Sans MS"/>
                <a:cs typeface="Calisto MT"/>
                <a:sym typeface="Comic Sans MS"/>
              </a:rPr>
              <a:t>a 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fixed</a:t>
            </a:r>
            <a:r>
              <a:rPr 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dirty="0" smtClean="0">
                <a:ea typeface="Comic Sans MS"/>
                <a:cs typeface="Calisto MT"/>
                <a:sym typeface="Comic Sans MS"/>
              </a:rPr>
              <a:t>buffer size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Producer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must wait if the buffer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is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full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Consumer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must wait if the buffer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is empty</a:t>
            </a:r>
            <a:endParaRPr lang="en-US" dirty="0">
              <a:ea typeface="Comic Sans MS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26255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Producer Consumer Problem: </a:t>
            </a:r>
            <a:r>
              <a:rPr lang="en-US" sz="2400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Bounded Buffer </a:t>
            </a:r>
            <a:r>
              <a:rPr lang="en-US" sz="2400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Implementation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Example</a:t>
            </a:r>
          </a:p>
          <a:p>
            <a:pPr marL="350838" lvl="1" indent="0">
              <a:buNone/>
            </a:pPr>
            <a:r>
              <a:rPr lang="en-US" dirty="0" smtClean="0">
                <a:solidFill>
                  <a:schemeClr val="tx1"/>
                </a:solidFill>
                <a:ea typeface="Comic Sans MS"/>
                <a:cs typeface="Calisto MT"/>
                <a:sym typeface="Comic Sans MS"/>
              </a:rPr>
              <a:t>Variables reside in a region of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memory shared 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alisto MT"/>
                <a:sym typeface="Comic Sans MS"/>
              </a:rPr>
              <a:t>by producer and consumer</a:t>
            </a:r>
          </a:p>
          <a:p>
            <a:pPr marL="350838" lvl="1" indent="0">
              <a:buNone/>
            </a:pPr>
            <a:endParaRPr lang="en-US" dirty="0" smtClean="0">
              <a:solidFill>
                <a:srgbClr val="0000FF"/>
              </a:solidFill>
              <a:ea typeface="Comic Sans MS"/>
              <a:cs typeface="Calisto MT"/>
              <a:sym typeface="Comic Sans MS"/>
            </a:endParaRPr>
          </a:p>
          <a:p>
            <a:pPr marL="1143000" lvl="2">
              <a:spcBef>
                <a:spcPts val="440"/>
              </a:spcBef>
              <a:buClr>
                <a:srgbClr val="000000"/>
              </a:buClr>
              <a:buSzPts val="2200"/>
              <a:buNone/>
            </a:pPr>
            <a:r>
              <a:rPr lang="en-US" dirty="0" smtClean="0">
                <a:ea typeface="Calibri"/>
                <a:cs typeface="Calibri"/>
                <a:sym typeface="Calibri"/>
              </a:rPr>
              <a:t>#define BUFFER_SIZE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Calibri"/>
                <a:sym typeface="Calibri"/>
              </a:rPr>
              <a:t>10</a:t>
            </a:r>
            <a:endParaRPr lang="en-US" dirty="0" smtClean="0"/>
          </a:p>
          <a:p>
            <a:pPr marL="1143000" lvl="2">
              <a:spcBef>
                <a:spcPts val="440"/>
              </a:spcBef>
              <a:buClr>
                <a:srgbClr val="000000"/>
              </a:buClr>
              <a:buSzPts val="2200"/>
              <a:buNone/>
            </a:pPr>
            <a:r>
              <a:rPr lang="en-US" dirty="0" err="1" smtClean="0">
                <a:ea typeface="Calibri"/>
                <a:cs typeface="Calibri"/>
                <a:sym typeface="Calibri"/>
              </a:rPr>
              <a:t>typedef</a:t>
            </a:r>
            <a:r>
              <a:rPr lang="en-US" dirty="0" smtClean="0"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0000FF"/>
                </a:solidFill>
                <a:ea typeface="Calibri"/>
                <a:cs typeface="Calibri"/>
                <a:sym typeface="Calibri"/>
              </a:rPr>
              <a:t>struct</a:t>
            </a:r>
            <a:r>
              <a:rPr lang="en-US" dirty="0">
                <a:solidFill>
                  <a:srgbClr val="0000F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ea typeface="Calibri"/>
                <a:cs typeface="Calibri"/>
                <a:sym typeface="Calibri"/>
              </a:rPr>
              <a:t>{</a:t>
            </a:r>
            <a:endParaRPr lang="en-US" dirty="0"/>
          </a:p>
          <a:p>
            <a:pPr marL="1143000" lvl="2">
              <a:spcBef>
                <a:spcPts val="440"/>
              </a:spcBef>
              <a:buClr>
                <a:srgbClr val="000000"/>
              </a:buClr>
              <a:buSzPts val="2200"/>
              <a:buNone/>
            </a:pPr>
            <a:r>
              <a:rPr lang="en-US" dirty="0">
                <a:ea typeface="Calibri"/>
                <a:cs typeface="Calibri"/>
                <a:sym typeface="Calibri"/>
              </a:rPr>
              <a:t>	. . </a:t>
            </a:r>
            <a:r>
              <a:rPr lang="en-US" dirty="0" smtClean="0">
                <a:ea typeface="Calibri"/>
                <a:cs typeface="Calibri"/>
                <a:sym typeface="Calibri"/>
              </a:rPr>
              <a:t>. </a:t>
            </a:r>
            <a:endParaRPr lang="en-US" dirty="0" smtClean="0"/>
          </a:p>
          <a:p>
            <a:pPr marL="1143000" lvl="2">
              <a:spcBef>
                <a:spcPts val="440"/>
              </a:spcBef>
              <a:buClr>
                <a:srgbClr val="000000"/>
              </a:buClr>
              <a:buSzPts val="2200"/>
              <a:buNone/>
            </a:pPr>
            <a:r>
              <a:rPr lang="en-US" dirty="0" smtClean="0">
                <a:ea typeface="Calibri"/>
                <a:cs typeface="Calibri"/>
                <a:sym typeface="Calibri"/>
              </a:rPr>
              <a:t>} item;</a:t>
            </a:r>
          </a:p>
          <a:p>
            <a:pPr marL="1143000" lvl="2">
              <a:spcBef>
                <a:spcPts val="440"/>
              </a:spcBef>
              <a:buClr>
                <a:srgbClr val="000000"/>
              </a:buClr>
              <a:buSzPts val="2200"/>
              <a:buNone/>
            </a:pPr>
            <a:r>
              <a:rPr lang="en-US" dirty="0" smtClean="0">
                <a:ea typeface="Calibri"/>
                <a:cs typeface="Calibri"/>
                <a:sym typeface="Calibri"/>
              </a:rPr>
              <a:t>item </a:t>
            </a:r>
            <a:r>
              <a:rPr lang="en-US" dirty="0">
                <a:ea typeface="Calibri"/>
                <a:cs typeface="Calibri"/>
                <a:sym typeface="Calibri"/>
              </a:rPr>
              <a:t>buffer[BUFFER_SIZE];</a:t>
            </a:r>
            <a:endParaRPr lang="en-US" dirty="0"/>
          </a:p>
          <a:p>
            <a:pPr marL="1143000" lvl="2">
              <a:spcBef>
                <a:spcPts val="440"/>
              </a:spcBef>
              <a:buClr>
                <a:srgbClr val="000000"/>
              </a:buClr>
              <a:buSzPts val="2200"/>
              <a:buNone/>
            </a:pPr>
            <a:endParaRPr lang="en-US" dirty="0">
              <a:ea typeface="Calibri"/>
              <a:cs typeface="Calibri"/>
              <a:sym typeface="Calibri"/>
            </a:endParaRPr>
          </a:p>
          <a:p>
            <a:pPr marL="1143000" lvl="2">
              <a:spcBef>
                <a:spcPts val="440"/>
              </a:spcBef>
              <a:buClr>
                <a:srgbClr val="0000FF"/>
              </a:buClr>
              <a:buSzPts val="2200"/>
              <a:buNone/>
            </a:pPr>
            <a:r>
              <a:rPr lang="en-US" dirty="0" err="1">
                <a:solidFill>
                  <a:srgbClr val="0000FF"/>
                </a:solidFill>
                <a:ea typeface="Calibri"/>
                <a:cs typeface="Calibri"/>
                <a:sym typeface="Calibri"/>
              </a:rPr>
              <a:t>int</a:t>
            </a:r>
            <a:r>
              <a:rPr lang="en-US" dirty="0">
                <a:solidFill>
                  <a:srgbClr val="0000F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ea typeface="Calibri"/>
                <a:cs typeface="Calibri"/>
                <a:sym typeface="Calibri"/>
              </a:rPr>
              <a:t>in = </a:t>
            </a:r>
            <a:r>
              <a:rPr lang="en-US" dirty="0">
                <a:solidFill>
                  <a:srgbClr val="0000FF"/>
                </a:solidFill>
                <a:ea typeface="Calibri"/>
                <a:cs typeface="Calibri"/>
                <a:sym typeface="Calibri"/>
              </a:rPr>
              <a:t>0</a:t>
            </a:r>
            <a:r>
              <a:rPr lang="en-US" dirty="0">
                <a:ea typeface="Calibri"/>
                <a:cs typeface="Calibri"/>
                <a:sym typeface="Calibri"/>
              </a:rPr>
              <a:t>;    </a:t>
            </a:r>
            <a:r>
              <a:rPr lang="en-US" dirty="0">
                <a:solidFill>
                  <a:srgbClr val="008000"/>
                </a:solidFill>
                <a:cs typeface="Calisto MT"/>
                <a:sym typeface="Calibri"/>
              </a:rPr>
              <a:t>// First empty position in “buffer”</a:t>
            </a:r>
          </a:p>
          <a:p>
            <a:pPr marL="1143000" lvl="2">
              <a:spcBef>
                <a:spcPts val="440"/>
              </a:spcBef>
              <a:buClr>
                <a:srgbClr val="0000FF"/>
              </a:buClr>
              <a:buSzPts val="2200"/>
              <a:buNone/>
            </a:pPr>
            <a:r>
              <a:rPr lang="en-US" dirty="0" err="1">
                <a:solidFill>
                  <a:srgbClr val="0000FF"/>
                </a:solidFill>
                <a:ea typeface="Calibri"/>
                <a:cs typeface="Calibri"/>
                <a:sym typeface="Calibri"/>
              </a:rPr>
              <a:t>int</a:t>
            </a:r>
            <a:r>
              <a:rPr lang="en-US" dirty="0">
                <a:solidFill>
                  <a:srgbClr val="0000F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ea typeface="Calibri"/>
                <a:cs typeface="Calibri"/>
                <a:sym typeface="Calibri"/>
              </a:rPr>
              <a:t>out = </a:t>
            </a:r>
            <a:r>
              <a:rPr lang="en-US" dirty="0">
                <a:solidFill>
                  <a:srgbClr val="0000FF"/>
                </a:solidFill>
                <a:ea typeface="Calibri"/>
                <a:cs typeface="Calibri"/>
                <a:sym typeface="Calibri"/>
              </a:rPr>
              <a:t>0</a:t>
            </a:r>
            <a:r>
              <a:rPr lang="en-US" dirty="0">
                <a:ea typeface="Calibri"/>
                <a:cs typeface="Calibri"/>
                <a:sym typeface="Calibri"/>
              </a:rPr>
              <a:t>; </a:t>
            </a:r>
            <a:r>
              <a:rPr lang="en-US" dirty="0">
                <a:solidFill>
                  <a:srgbClr val="008000"/>
                </a:solidFill>
                <a:cs typeface="Calisto MT"/>
                <a:sym typeface="Calibri"/>
              </a:rPr>
              <a:t>// First full position in “buffer”</a:t>
            </a:r>
            <a:endParaRPr lang="en-US" dirty="0">
              <a:solidFill>
                <a:srgbClr val="008000"/>
              </a:solidFill>
              <a:cs typeface="Calisto MT"/>
            </a:endParaRPr>
          </a:p>
          <a:p>
            <a:pPr marL="1143000" lvl="2">
              <a:spcBef>
                <a:spcPts val="440"/>
              </a:spcBef>
              <a:buClr>
                <a:srgbClr val="004C26"/>
              </a:buClr>
              <a:buSzPts val="2200"/>
              <a:buNone/>
            </a:pPr>
            <a:r>
              <a:rPr lang="en-US" dirty="0">
                <a:solidFill>
                  <a:srgbClr val="008000"/>
                </a:solidFill>
                <a:cs typeface="Calisto MT"/>
                <a:sym typeface="Calibri"/>
              </a:rPr>
              <a:t>// The buffer is empty when in == out</a:t>
            </a:r>
            <a:endParaRPr lang="en-US" dirty="0">
              <a:solidFill>
                <a:srgbClr val="008000"/>
              </a:solidFill>
              <a:cs typeface="Calisto MT"/>
            </a:endParaRPr>
          </a:p>
          <a:p>
            <a:pPr marL="1143000" lvl="2">
              <a:spcBef>
                <a:spcPts val="440"/>
              </a:spcBef>
              <a:buClr>
                <a:srgbClr val="004C26"/>
              </a:buClr>
              <a:buSzPts val="2200"/>
              <a:buNone/>
            </a:pPr>
            <a:r>
              <a:rPr lang="en-US" dirty="0">
                <a:solidFill>
                  <a:srgbClr val="008000"/>
                </a:solidFill>
                <a:cs typeface="Calisto MT"/>
                <a:sym typeface="Calibri"/>
              </a:rPr>
              <a:t>// The buffer is full when ((in+1) % BUFFER_SIZE) == out</a:t>
            </a:r>
            <a:endParaRPr lang="en-US" dirty="0">
              <a:solidFill>
                <a:srgbClr val="008000"/>
              </a:solidFill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63812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r>
              <a:rPr lang="en-US" dirty="0" smtClean="0"/>
              <a:t>Producer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" y="1227667"/>
            <a:ext cx="4273635" cy="4183782"/>
          </a:xfrm>
          <a:ln>
            <a:solidFill>
              <a:srgbClr val="002060"/>
            </a:solidFill>
          </a:ln>
        </p:spPr>
        <p:txBody>
          <a:bodyPr>
            <a:noAutofit/>
          </a:bodyPr>
          <a:lstStyle/>
          <a:p>
            <a:pPr marL="311085" indent="-311085"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r>
              <a:rPr lang="en-US" sz="1800" dirty="0"/>
              <a:t>item </a:t>
            </a:r>
            <a:r>
              <a:rPr lang="en-US" sz="1800" dirty="0" err="1"/>
              <a:t>next_produced</a:t>
            </a:r>
            <a:r>
              <a:rPr lang="en-US" sz="1800" dirty="0" smtClean="0"/>
              <a:t>;</a:t>
            </a:r>
            <a:endParaRPr lang="en-US" sz="1800" dirty="0" smtClean="0">
              <a:solidFill>
                <a:srgbClr val="0000FF"/>
              </a:solidFill>
              <a:ea typeface="Arial"/>
              <a:cs typeface="Arial"/>
              <a:sym typeface="Arial"/>
            </a:endParaRPr>
          </a:p>
          <a:p>
            <a:pPr marL="311085" lvl="0" indent="-311085"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r>
              <a:rPr lang="en-US" sz="1800" dirty="0" smtClean="0">
                <a:solidFill>
                  <a:srgbClr val="0000FF"/>
                </a:solidFill>
                <a:ea typeface="Arial"/>
                <a:cs typeface="Arial"/>
                <a:sym typeface="Arial"/>
              </a:rPr>
              <a:t>while</a:t>
            </a:r>
            <a:r>
              <a:rPr lang="en-US" sz="1800" dirty="0" smtClean="0"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ea typeface="Arial"/>
                <a:cs typeface="Arial"/>
                <a:sym typeface="Arial"/>
              </a:rPr>
              <a:t>(</a:t>
            </a:r>
            <a:r>
              <a:rPr lang="en-US" sz="1800" dirty="0">
                <a:solidFill>
                  <a:srgbClr val="0000FF"/>
                </a:solidFill>
                <a:ea typeface="Arial"/>
                <a:cs typeface="Arial"/>
                <a:sym typeface="Arial"/>
              </a:rPr>
              <a:t>true</a:t>
            </a:r>
            <a:r>
              <a:rPr lang="en-US" sz="1800" dirty="0">
                <a:ea typeface="Arial"/>
                <a:cs typeface="Arial"/>
                <a:sym typeface="Arial"/>
              </a:rPr>
              <a:t>) </a:t>
            </a:r>
            <a:r>
              <a:rPr lang="en-US" sz="1800" dirty="0" smtClean="0">
                <a:ea typeface="Arial"/>
                <a:cs typeface="Arial"/>
                <a:sym typeface="Arial"/>
              </a:rPr>
              <a:t> {</a:t>
            </a:r>
            <a:endParaRPr lang="en-US" sz="1800" dirty="0"/>
          </a:p>
          <a:p>
            <a:pPr marL="311085" lvl="0" indent="-311085">
              <a:spcBef>
                <a:spcPts val="440"/>
              </a:spcBef>
              <a:buClr>
                <a:srgbClr val="000000"/>
              </a:buClr>
              <a:buSzPts val="2200"/>
              <a:buNone/>
            </a:pPr>
            <a:r>
              <a:rPr lang="en-US" sz="1800" dirty="0" smtClean="0">
                <a:solidFill>
                  <a:srgbClr val="004C26"/>
                </a:solidFill>
                <a:ea typeface="Arial"/>
                <a:cs typeface="Arial"/>
                <a:sym typeface="Arial"/>
              </a:rPr>
              <a:t>   </a:t>
            </a:r>
            <a:r>
              <a:rPr lang="en-US" sz="1800" dirty="0">
                <a:solidFill>
                  <a:srgbClr val="008000"/>
                </a:solidFill>
                <a:cs typeface="Calisto MT"/>
                <a:sym typeface="Arial"/>
              </a:rPr>
              <a:t>/* do nothing -- no free buffers */</a:t>
            </a:r>
          </a:p>
          <a:p>
            <a:pPr marL="311085" indent="-311085">
              <a:spcBef>
                <a:spcPts val="440"/>
              </a:spcBef>
              <a:buClr>
                <a:srgbClr val="000000"/>
              </a:buClr>
              <a:buSzPts val="2200"/>
              <a:buNone/>
            </a:pPr>
            <a:r>
              <a:rPr lang="en-US" sz="1800" dirty="0" smtClean="0">
                <a:ea typeface="Arial"/>
                <a:cs typeface="Arial"/>
                <a:sym typeface="Arial"/>
              </a:rPr>
              <a:t>   while </a:t>
            </a:r>
            <a:r>
              <a:rPr lang="en-US" sz="1800" dirty="0">
                <a:ea typeface="Arial"/>
                <a:cs typeface="Arial"/>
                <a:sym typeface="Arial"/>
              </a:rPr>
              <a:t>((in + </a:t>
            </a:r>
            <a:r>
              <a:rPr lang="en-US" sz="1800" dirty="0">
                <a:solidFill>
                  <a:srgbClr val="0000FF"/>
                </a:solidFill>
                <a:ea typeface="Arial"/>
                <a:cs typeface="Arial"/>
                <a:sym typeface="Arial"/>
              </a:rPr>
              <a:t>1</a:t>
            </a:r>
            <a:r>
              <a:rPr lang="en-US" sz="1800" dirty="0">
                <a:ea typeface="Arial"/>
                <a:cs typeface="Arial"/>
                <a:sym typeface="Arial"/>
              </a:rPr>
              <a:t>) % BUFFER_SIZE </a:t>
            </a:r>
            <a:endParaRPr lang="en-US" sz="1800" dirty="0" smtClean="0">
              <a:ea typeface="Arial"/>
              <a:cs typeface="Arial"/>
              <a:sym typeface="Arial"/>
            </a:endParaRPr>
          </a:p>
          <a:p>
            <a:pPr marL="311085" indent="-311085">
              <a:spcBef>
                <a:spcPts val="440"/>
              </a:spcBef>
              <a:buClr>
                <a:srgbClr val="000000"/>
              </a:buClr>
              <a:buSzPts val="2200"/>
              <a:buNone/>
            </a:pPr>
            <a:r>
              <a:rPr lang="en-US" sz="1800" dirty="0">
                <a:ea typeface="Arial"/>
                <a:cs typeface="Arial"/>
                <a:sym typeface="Arial"/>
              </a:rPr>
              <a:t> </a:t>
            </a:r>
            <a:r>
              <a:rPr lang="en-US" sz="1800" dirty="0" smtClean="0">
                <a:ea typeface="Arial"/>
                <a:cs typeface="Arial"/>
                <a:sym typeface="Arial"/>
              </a:rPr>
              <a:t>             == </a:t>
            </a:r>
            <a:r>
              <a:rPr lang="en-US" sz="1800" dirty="0">
                <a:ea typeface="Arial"/>
                <a:cs typeface="Arial"/>
                <a:sym typeface="Arial"/>
              </a:rPr>
              <a:t>out</a:t>
            </a:r>
            <a:r>
              <a:rPr lang="en-US" sz="1800" dirty="0" smtClean="0">
                <a:ea typeface="Arial"/>
                <a:cs typeface="Arial"/>
                <a:sym typeface="Arial"/>
              </a:rPr>
              <a:t>);</a:t>
            </a:r>
            <a:endParaRPr lang="en-US" sz="1800" dirty="0">
              <a:ea typeface="Arial"/>
              <a:cs typeface="Arial"/>
              <a:sym typeface="Arial"/>
            </a:endParaRPr>
          </a:p>
          <a:p>
            <a:pPr marL="311085" indent="-311085">
              <a:spcBef>
                <a:spcPts val="440"/>
              </a:spcBef>
              <a:buClr>
                <a:srgbClr val="000000"/>
              </a:buClr>
              <a:buSzPts val="2200"/>
              <a:buNone/>
            </a:pPr>
            <a:r>
              <a:rPr lang="en-US" sz="1800" dirty="0" smtClean="0">
                <a:ea typeface="Arial"/>
                <a:cs typeface="Arial"/>
                <a:sym typeface="Arial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cs typeface="Calisto MT"/>
                <a:sym typeface="Arial"/>
              </a:rPr>
              <a:t>// Produce </a:t>
            </a:r>
            <a:r>
              <a:rPr lang="en-US" sz="1800" dirty="0">
                <a:solidFill>
                  <a:srgbClr val="008000"/>
                </a:solidFill>
                <a:cs typeface="Calisto MT"/>
                <a:sym typeface="Arial"/>
              </a:rPr>
              <a:t>an item</a:t>
            </a:r>
            <a:endParaRPr lang="en-US" sz="1800" dirty="0">
              <a:solidFill>
                <a:srgbClr val="008000"/>
              </a:solidFill>
              <a:cs typeface="Calisto MT"/>
            </a:endParaRPr>
          </a:p>
          <a:p>
            <a:pPr marL="311085" lvl="0" indent="-311085">
              <a:spcBef>
                <a:spcPts val="440"/>
              </a:spcBef>
              <a:buClr>
                <a:srgbClr val="000000"/>
              </a:buClr>
              <a:buSzPts val="2200"/>
              <a:buNone/>
            </a:pPr>
            <a:r>
              <a:rPr lang="en-US" sz="1800" dirty="0" smtClean="0">
                <a:ea typeface="Arial"/>
                <a:cs typeface="Arial"/>
                <a:sym typeface="Arial"/>
              </a:rPr>
              <a:t>   </a:t>
            </a:r>
            <a:r>
              <a:rPr lang="en-US" sz="1800" dirty="0" err="1" smtClean="0"/>
              <a:t>next_produced</a:t>
            </a:r>
            <a:r>
              <a:rPr lang="en-US" sz="1800" dirty="0" smtClean="0"/>
              <a:t>  = </a:t>
            </a:r>
            <a:r>
              <a:rPr lang="en-US" sz="1800" dirty="0" smtClean="0">
                <a:ea typeface="Arial"/>
                <a:cs typeface="Arial"/>
                <a:sym typeface="Arial"/>
              </a:rPr>
              <a:t>…..</a:t>
            </a:r>
            <a:endParaRPr lang="en-US" sz="1800" dirty="0"/>
          </a:p>
          <a:p>
            <a:pPr marL="311085" lvl="0" indent="-311085">
              <a:spcBef>
                <a:spcPts val="440"/>
              </a:spcBef>
              <a:buClr>
                <a:srgbClr val="004C26"/>
              </a:buClr>
              <a:buSzPts val="2200"/>
              <a:buNone/>
            </a:pPr>
            <a:r>
              <a:rPr lang="en-US" sz="1800" dirty="0" smtClean="0">
                <a:solidFill>
                  <a:srgbClr val="004C26"/>
                </a:solidFill>
                <a:ea typeface="Arial"/>
                <a:cs typeface="Arial"/>
                <a:sym typeface="Arial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cs typeface="Calisto MT"/>
                <a:sym typeface="Arial"/>
              </a:rPr>
              <a:t>// Save </a:t>
            </a:r>
            <a:r>
              <a:rPr lang="en-US" sz="1800" dirty="0">
                <a:solidFill>
                  <a:srgbClr val="008000"/>
                </a:solidFill>
                <a:cs typeface="Calisto MT"/>
                <a:sym typeface="Arial"/>
              </a:rPr>
              <a:t>the produced item</a:t>
            </a:r>
          </a:p>
          <a:p>
            <a:pPr marL="311085" lvl="0" indent="-311085">
              <a:spcBef>
                <a:spcPts val="440"/>
              </a:spcBef>
              <a:buClr>
                <a:srgbClr val="000000"/>
              </a:buClr>
              <a:buSzPts val="2200"/>
              <a:buNone/>
            </a:pPr>
            <a:r>
              <a:rPr lang="en-US" sz="1800" dirty="0" smtClean="0">
                <a:ea typeface="Arial"/>
                <a:cs typeface="Arial"/>
                <a:sym typeface="Arial"/>
              </a:rPr>
              <a:t>   buffer[in</a:t>
            </a:r>
            <a:r>
              <a:rPr lang="en-US" sz="1800" dirty="0">
                <a:ea typeface="Arial"/>
                <a:cs typeface="Arial"/>
                <a:sym typeface="Arial"/>
              </a:rPr>
              <a:t>] = </a:t>
            </a:r>
            <a:r>
              <a:rPr lang="en-US" sz="1800" dirty="0" err="1"/>
              <a:t>next_produced</a:t>
            </a:r>
            <a:r>
              <a:rPr lang="en-US" sz="1800" dirty="0" smtClean="0">
                <a:ea typeface="Arial"/>
                <a:cs typeface="Arial"/>
                <a:sym typeface="Arial"/>
              </a:rPr>
              <a:t>;</a:t>
            </a:r>
            <a:endParaRPr lang="en-US" sz="1800" dirty="0" smtClean="0">
              <a:solidFill>
                <a:srgbClr val="004C26"/>
              </a:solidFill>
              <a:ea typeface="Arial"/>
              <a:cs typeface="Arial"/>
              <a:sym typeface="Arial"/>
            </a:endParaRPr>
          </a:p>
          <a:p>
            <a:pPr marL="311085" lvl="0" indent="-311085">
              <a:spcBef>
                <a:spcPts val="440"/>
              </a:spcBef>
              <a:buClr>
                <a:srgbClr val="000000"/>
              </a:buClr>
              <a:buSzPts val="2200"/>
              <a:buNone/>
            </a:pPr>
            <a:r>
              <a:rPr lang="en-US" sz="1800" dirty="0" smtClean="0">
                <a:solidFill>
                  <a:srgbClr val="004C26"/>
                </a:solidFill>
                <a:ea typeface="Arial"/>
                <a:cs typeface="Arial"/>
                <a:sym typeface="Arial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cs typeface="Calisto MT"/>
                <a:sym typeface="Arial"/>
              </a:rPr>
              <a:t>// Compute </a:t>
            </a:r>
            <a:r>
              <a:rPr lang="en-US" sz="1800" dirty="0">
                <a:solidFill>
                  <a:srgbClr val="008000"/>
                </a:solidFill>
                <a:cs typeface="Calisto MT"/>
                <a:sym typeface="Arial"/>
              </a:rPr>
              <a:t>the next free index</a:t>
            </a:r>
            <a:endParaRPr lang="en-US" sz="1800" dirty="0">
              <a:solidFill>
                <a:srgbClr val="008000"/>
              </a:solidFill>
              <a:cs typeface="Calisto MT"/>
            </a:endParaRPr>
          </a:p>
          <a:p>
            <a:pPr marL="311085" lvl="0" indent="-311085">
              <a:spcBef>
                <a:spcPts val="440"/>
              </a:spcBef>
              <a:buClr>
                <a:srgbClr val="000000"/>
              </a:buClr>
              <a:buSzPts val="2200"/>
              <a:buNone/>
            </a:pPr>
            <a:r>
              <a:rPr lang="en-US" sz="1800" dirty="0" smtClean="0">
                <a:ea typeface="Arial"/>
                <a:cs typeface="Arial"/>
                <a:sym typeface="Arial"/>
              </a:rPr>
              <a:t>   in </a:t>
            </a:r>
            <a:r>
              <a:rPr lang="en-US" sz="1800" dirty="0">
                <a:ea typeface="Arial"/>
                <a:cs typeface="Arial"/>
                <a:sym typeface="Arial"/>
              </a:rPr>
              <a:t>= (in + </a:t>
            </a:r>
            <a:r>
              <a:rPr lang="en-US" sz="1800" dirty="0">
                <a:solidFill>
                  <a:srgbClr val="0000FF"/>
                </a:solidFill>
                <a:ea typeface="Arial"/>
                <a:cs typeface="Arial"/>
                <a:sym typeface="Arial"/>
              </a:rPr>
              <a:t>1</a:t>
            </a:r>
            <a:r>
              <a:rPr lang="en-US" sz="1800" dirty="0">
                <a:ea typeface="Arial"/>
                <a:cs typeface="Arial"/>
                <a:sym typeface="Arial"/>
              </a:rPr>
              <a:t>) % BUFFER_SIZE</a:t>
            </a:r>
            <a:r>
              <a:rPr lang="en-US" sz="1800" dirty="0" smtClean="0">
                <a:ea typeface="Arial"/>
                <a:cs typeface="Arial"/>
                <a:sym typeface="Arial"/>
              </a:rPr>
              <a:t>;</a:t>
            </a:r>
            <a:endParaRPr lang="en-US" sz="1800" dirty="0" smtClean="0">
              <a:sym typeface="Arial"/>
            </a:endParaRPr>
          </a:p>
          <a:p>
            <a:pPr marL="311085" lvl="0" indent="-311085">
              <a:spcBef>
                <a:spcPts val="440"/>
              </a:spcBef>
              <a:buClr>
                <a:srgbClr val="000000"/>
              </a:buClr>
              <a:buSzPts val="2200"/>
              <a:buNone/>
            </a:pPr>
            <a:r>
              <a:rPr lang="en-US" sz="1800" dirty="0" smtClean="0">
                <a:ea typeface="Arial"/>
                <a:cs typeface="Arial"/>
                <a:sym typeface="Arial"/>
              </a:rPr>
              <a:t>}</a:t>
            </a:r>
            <a:endParaRPr lang="en-US" sz="1800" dirty="0">
              <a:ea typeface="Arial"/>
              <a:cs typeface="Arial"/>
              <a:sym typeface="Arial"/>
            </a:endParaRPr>
          </a:p>
          <a:p>
            <a:pPr marL="350838" lvl="1" indent="0">
              <a:buNone/>
            </a:pPr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r>
              <a:rPr lang="en-US" dirty="0" smtClean="0"/>
              <a:t>Consumer 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>
          <a:xfrm>
            <a:off x="4642556" y="1227667"/>
            <a:ext cx="4236267" cy="4183782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lvl="1" indent="0"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r>
              <a:rPr lang="en-US" altLang="en-US" dirty="0"/>
              <a:t>item </a:t>
            </a:r>
            <a:r>
              <a:rPr lang="en-US" altLang="en-US" dirty="0" err="1"/>
              <a:t>next_consumed</a:t>
            </a:r>
            <a:r>
              <a:rPr lang="en-US" altLang="en-US" dirty="0"/>
              <a:t>; </a:t>
            </a:r>
            <a:endParaRPr lang="en-US" altLang="en-US" dirty="0" smtClean="0"/>
          </a:p>
          <a:p>
            <a:pPr marL="0" lvl="1" indent="0"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r>
              <a:rPr lang="en-US" altLang="en-US" dirty="0">
                <a:solidFill>
                  <a:srgbClr val="0000FF"/>
                </a:solidFill>
                <a:ea typeface="Arial"/>
                <a:cs typeface="Arial"/>
              </a:rPr>
              <a:t>while </a:t>
            </a:r>
            <a:r>
              <a:rPr lang="en-US" altLang="en-US" dirty="0">
                <a:solidFill>
                  <a:schemeClr val="tx1"/>
                </a:solidFill>
                <a:ea typeface="Arial"/>
                <a:cs typeface="Arial"/>
              </a:rPr>
              <a:t>(</a:t>
            </a:r>
            <a:r>
              <a:rPr lang="en-US" altLang="en-US" dirty="0">
                <a:solidFill>
                  <a:srgbClr val="0000FF"/>
                </a:solidFill>
                <a:ea typeface="Arial"/>
                <a:cs typeface="Arial"/>
              </a:rPr>
              <a:t>true</a:t>
            </a:r>
            <a:r>
              <a:rPr lang="en-US" altLang="en-US" dirty="0">
                <a:solidFill>
                  <a:schemeClr val="tx1"/>
                </a:solidFill>
                <a:ea typeface="Arial"/>
                <a:cs typeface="Arial"/>
              </a:rPr>
              <a:t>) </a:t>
            </a:r>
            <a:r>
              <a:rPr lang="en-US" altLang="en-US" dirty="0" smtClean="0">
                <a:solidFill>
                  <a:schemeClr val="tx1"/>
                </a:solidFill>
                <a:ea typeface="Arial"/>
                <a:cs typeface="Arial"/>
              </a:rPr>
              <a:t>{</a:t>
            </a:r>
          </a:p>
          <a:p>
            <a:pPr marL="311085" lvl="1" indent="-311085">
              <a:spcBef>
                <a:spcPts val="440"/>
              </a:spcBef>
              <a:buClr>
                <a:srgbClr val="000000"/>
              </a:buClr>
              <a:buSzPts val="2200"/>
              <a:buNone/>
            </a:pPr>
            <a:r>
              <a:rPr lang="en-US" altLang="en-US" dirty="0">
                <a:solidFill>
                  <a:schemeClr val="tx1"/>
                </a:solidFill>
                <a:cs typeface="Arial"/>
              </a:rPr>
              <a:t> </a:t>
            </a:r>
            <a:r>
              <a:rPr lang="en-US" dirty="0">
                <a:solidFill>
                  <a:srgbClr val="008000"/>
                </a:solidFill>
                <a:cs typeface="Calisto MT"/>
                <a:sym typeface="Arial"/>
              </a:rPr>
              <a:t>// No items to consume</a:t>
            </a:r>
            <a:endParaRPr lang="en-US" altLang="en-US" dirty="0">
              <a:solidFill>
                <a:srgbClr val="008000"/>
              </a:solidFill>
              <a:cs typeface="Calisto MT"/>
            </a:endParaRPr>
          </a:p>
          <a:p>
            <a:pPr marL="0" lvl="1" indent="0"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FF"/>
                </a:solidFill>
                <a:ea typeface="Arial"/>
                <a:cs typeface="Arial"/>
              </a:rPr>
              <a:t>while </a:t>
            </a:r>
            <a:r>
              <a:rPr lang="en-US" alt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(in </a:t>
            </a:r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== out) </a:t>
            </a:r>
            <a:r>
              <a:rPr lang="en-US" altLang="en-US" dirty="0" smtClean="0">
                <a:cs typeface="Courier New" panose="02070309020205020404" pitchFamily="49" charset="0"/>
              </a:rPr>
              <a:t>; </a:t>
            </a:r>
            <a:r>
              <a:rPr lang="en-US" altLang="en-US" dirty="0" smtClean="0">
                <a:solidFill>
                  <a:srgbClr val="008000"/>
                </a:solidFill>
                <a:cs typeface="Calisto MT"/>
              </a:rPr>
              <a:t>// </a:t>
            </a:r>
            <a:r>
              <a:rPr lang="en-US" altLang="en-US" dirty="0">
                <a:solidFill>
                  <a:srgbClr val="008000"/>
                </a:solidFill>
                <a:cs typeface="Calisto MT"/>
              </a:rPr>
              <a:t>do </a:t>
            </a:r>
            <a:r>
              <a:rPr lang="en-US" altLang="en-US" dirty="0" smtClean="0">
                <a:solidFill>
                  <a:srgbClr val="008000"/>
                </a:solidFill>
                <a:cs typeface="Calisto MT"/>
              </a:rPr>
              <a:t>nothing</a:t>
            </a:r>
          </a:p>
          <a:p>
            <a:pPr marL="311085" lvl="1" indent="-311085">
              <a:spcBef>
                <a:spcPts val="440"/>
              </a:spcBef>
              <a:buClr>
                <a:srgbClr val="000000"/>
              </a:buClr>
              <a:buSzPts val="2200"/>
              <a:buNone/>
            </a:pPr>
            <a:r>
              <a:rPr lang="en-US" dirty="0">
                <a:solidFill>
                  <a:srgbClr val="008000"/>
                </a:solidFill>
                <a:cs typeface="Calisto MT"/>
                <a:sym typeface="Arial"/>
              </a:rPr>
              <a:t>   // Consume an item</a:t>
            </a:r>
            <a:endParaRPr lang="en-US" altLang="en-US" dirty="0">
              <a:solidFill>
                <a:srgbClr val="008000"/>
              </a:solidFill>
              <a:cs typeface="Calisto MT"/>
            </a:endParaRPr>
          </a:p>
          <a:p>
            <a:pPr marL="0" lvl="1" indent="0"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cs typeface="Courier New" panose="02070309020205020404" pitchFamily="49" charset="0"/>
              </a:rPr>
              <a:t>  </a:t>
            </a:r>
            <a:r>
              <a:rPr lang="en-US" altLang="en-US" dirty="0" err="1"/>
              <a:t>next_consumed</a:t>
            </a:r>
            <a:r>
              <a:rPr lang="en-US" altLang="en-US" dirty="0"/>
              <a:t> = </a:t>
            </a:r>
            <a:r>
              <a:rPr lang="en-US" altLang="en-US" dirty="0">
                <a:cs typeface="Courier New" panose="02070309020205020404" pitchFamily="49" charset="0"/>
              </a:rPr>
              <a:t>buffer[out</a:t>
            </a:r>
            <a:r>
              <a:rPr lang="en-US" altLang="en-US" dirty="0" smtClean="0">
                <a:cs typeface="Courier New" panose="02070309020205020404" pitchFamily="49" charset="0"/>
              </a:rPr>
              <a:t>];</a:t>
            </a:r>
          </a:p>
          <a:p>
            <a:pPr marL="311085" lvl="1" indent="-311085">
              <a:spcBef>
                <a:spcPts val="440"/>
              </a:spcBef>
              <a:buClr>
                <a:srgbClr val="000000"/>
              </a:buClr>
              <a:buSzPts val="2200"/>
              <a:buNone/>
            </a:pPr>
            <a:r>
              <a:rPr lang="en-US" altLang="en-US" dirty="0">
                <a:solidFill>
                  <a:srgbClr val="008000"/>
                </a:solidFill>
                <a:cs typeface="Calisto MT"/>
              </a:rPr>
              <a:t>   </a:t>
            </a:r>
            <a:r>
              <a:rPr lang="en-US" altLang="en-US" dirty="0">
                <a:solidFill>
                  <a:srgbClr val="008000"/>
                </a:solidFill>
                <a:cs typeface="Calisto MT"/>
                <a:sym typeface="Arial"/>
              </a:rPr>
              <a:t>/</a:t>
            </a:r>
            <a:r>
              <a:rPr lang="en-US" dirty="0">
                <a:solidFill>
                  <a:srgbClr val="008000"/>
                </a:solidFill>
                <a:cs typeface="Calisto MT"/>
                <a:sym typeface="Arial"/>
              </a:rPr>
              <a:t>/ Compute the index of the next item </a:t>
            </a:r>
            <a:endParaRPr lang="en-US" dirty="0" smtClean="0">
              <a:solidFill>
                <a:srgbClr val="008000"/>
              </a:solidFill>
              <a:cs typeface="Calisto MT"/>
              <a:sym typeface="Arial"/>
            </a:endParaRPr>
          </a:p>
          <a:p>
            <a:pPr marL="311085" lvl="1" indent="-311085">
              <a:spcBef>
                <a:spcPts val="440"/>
              </a:spcBef>
              <a:buClr>
                <a:srgbClr val="000000"/>
              </a:buClr>
              <a:buSzPts val="2200"/>
              <a:buNone/>
            </a:pPr>
            <a:r>
              <a:rPr lang="en-US" dirty="0">
                <a:solidFill>
                  <a:srgbClr val="008000"/>
                </a:solidFill>
                <a:cs typeface="Calisto MT"/>
                <a:sym typeface="Arial"/>
              </a:rPr>
              <a:t> </a:t>
            </a:r>
            <a:r>
              <a:rPr lang="en-US" dirty="0" smtClean="0">
                <a:solidFill>
                  <a:srgbClr val="008000"/>
                </a:solidFill>
                <a:cs typeface="Calisto MT"/>
                <a:sym typeface="Arial"/>
              </a:rPr>
              <a:t>  // to </a:t>
            </a:r>
            <a:r>
              <a:rPr lang="en-US" dirty="0">
                <a:solidFill>
                  <a:srgbClr val="008000"/>
                </a:solidFill>
                <a:cs typeface="Calisto MT"/>
                <a:sym typeface="Arial"/>
              </a:rPr>
              <a:t>consume </a:t>
            </a:r>
            <a:r>
              <a:rPr lang="en-US" altLang="en-US" dirty="0">
                <a:solidFill>
                  <a:srgbClr val="008000"/>
                </a:solidFill>
                <a:cs typeface="Calisto MT"/>
              </a:rPr>
              <a:t> </a:t>
            </a:r>
          </a:p>
          <a:p>
            <a:pPr marL="0" lvl="1" indent="0">
              <a:buFont typeface="Monotype Sorts" pitchFamily="-84" charset="2"/>
              <a:buNone/>
            </a:pPr>
            <a:r>
              <a:rPr lang="en-US" altLang="en-US" dirty="0" smtClean="0">
                <a:cs typeface="Courier New" panose="02070309020205020404" pitchFamily="49" charset="0"/>
              </a:rPr>
              <a:t>   </a:t>
            </a:r>
            <a:r>
              <a:rPr lang="en-US" altLang="en-US" dirty="0">
                <a:ea typeface="Arial"/>
                <a:cs typeface="Arial"/>
              </a:rPr>
              <a:t>out = (out + 1) % BUFFER_SIZE</a:t>
            </a:r>
            <a:r>
              <a:rPr lang="en-US" altLang="en-US" dirty="0" smtClean="0">
                <a:cs typeface="Courier New" panose="02070309020205020404" pitchFamily="49" charset="0"/>
              </a:rPr>
              <a:t>;</a:t>
            </a:r>
          </a:p>
          <a:p>
            <a:pPr marL="0" lvl="1" indent="0">
              <a:buFont typeface="Monotype Sorts" pitchFamily="-84" charset="2"/>
              <a:buNone/>
            </a:pPr>
            <a:r>
              <a:rPr lang="en-US" dirty="0">
                <a:ea typeface="Arial"/>
                <a:cs typeface="Arial"/>
                <a:sym typeface="Arial"/>
              </a:rPr>
              <a:t> </a:t>
            </a:r>
            <a:r>
              <a:rPr lang="en-US" dirty="0" smtClean="0">
                <a:ea typeface="Arial"/>
                <a:cs typeface="Arial"/>
                <a:sym typeface="Arial"/>
              </a:rPr>
              <a:t>  </a:t>
            </a:r>
            <a:r>
              <a:rPr lang="en-US" dirty="0" smtClean="0">
                <a:solidFill>
                  <a:srgbClr val="0000FF"/>
                </a:solidFill>
                <a:ea typeface="Arial"/>
                <a:cs typeface="Arial"/>
                <a:sym typeface="Arial"/>
              </a:rPr>
              <a:t>return</a:t>
            </a:r>
            <a:r>
              <a:rPr lang="en-US" dirty="0" smtClean="0">
                <a:ea typeface="Arial"/>
                <a:cs typeface="Arial"/>
                <a:sym typeface="Arial"/>
              </a:rPr>
              <a:t> </a:t>
            </a:r>
            <a:r>
              <a:rPr lang="en-US" dirty="0">
                <a:ea typeface="Arial"/>
                <a:cs typeface="Arial"/>
                <a:sym typeface="Arial"/>
              </a:rPr>
              <a:t>item;</a:t>
            </a:r>
            <a:endParaRPr lang="en-US" altLang="en-US" dirty="0">
              <a:cs typeface="Courier New" panose="02070309020205020404" pitchFamily="49" charset="0"/>
            </a:endParaRPr>
          </a:p>
          <a:p>
            <a:pPr marL="0" lvl="1" indent="0">
              <a:buFont typeface="Monotype Sorts" pitchFamily="-84" charset="2"/>
              <a:buNone/>
            </a:pPr>
            <a:r>
              <a:rPr lang="en-US" altLang="en-US" dirty="0" smtClean="0">
                <a:cs typeface="Courier New" panose="02070309020205020404" pitchFamily="49" charset="0"/>
              </a:rPr>
              <a:t>}</a:t>
            </a:r>
            <a:endParaRPr lang="en-US" altLang="en-US" dirty="0"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032" y="5536945"/>
            <a:ext cx="8622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Problem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: </a:t>
            </a:r>
            <a:r>
              <a:rPr lang="en-US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what if producer and consumer try to access the same buffer slot </a:t>
            </a:r>
            <a:r>
              <a:rPr lang="en-US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concurrently?</a:t>
            </a:r>
          </a:p>
          <a:p>
            <a:pPr marL="225425" indent="-225425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Solution: </a:t>
            </a:r>
            <a:r>
              <a:rPr lang="en-US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process synchronization </a:t>
            </a:r>
            <a:r>
              <a:rPr lang="en-US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</a:t>
            </a:r>
            <a:r>
              <a:rPr lang="en-US" altLang="en-US" dirty="0"/>
              <a:t>discussed in great details in Chapter 5</a:t>
            </a:r>
            <a:r>
              <a:rPr lang="en-US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Shared Memory Summary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communication is under the control of the users processes not the operating </a:t>
            </a:r>
            <a:r>
              <a:rPr lang="en-US" altLang="en-US" dirty="0" smtClean="0"/>
              <a:t>system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Major issues is to provide mechanism that will allow the user processes to synchronize their actions when they access shared </a:t>
            </a:r>
            <a:r>
              <a:rPr lang="en-US" altLang="en-US" dirty="0" smtClean="0"/>
              <a:t>memory</a:t>
            </a:r>
            <a:r>
              <a:rPr lang="en-US" altLang="en-US" dirty="0"/>
              <a:t> </a:t>
            </a:r>
            <a:r>
              <a:rPr lang="en-US" altLang="en-US" dirty="0" smtClean="0"/>
              <a:t>(to be discussed in Chapter 5)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3547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POSIX Shared Memory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5339" y="1030111"/>
            <a:ext cx="8603485" cy="5542925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>
                <a:solidFill>
                  <a:srgbClr val="008000"/>
                </a:solidFill>
                <a:cs typeface="Calisto MT"/>
                <a:sym typeface="Comic Sans MS"/>
              </a:rPr>
              <a:t>Example: </a:t>
            </a:r>
            <a:r>
              <a:rPr lang="en-US" sz="2000" dirty="0" smtClean="0">
                <a:ea typeface="Comic Sans MS"/>
                <a:cs typeface="Comic Sans MS"/>
                <a:sym typeface="Comic Sans MS"/>
              </a:rPr>
              <a:t>Processes P</a:t>
            </a:r>
            <a:r>
              <a:rPr lang="en-US" sz="2000" baseline="-25000" dirty="0" smtClean="0">
                <a:ea typeface="Comic Sans MS"/>
                <a:cs typeface="Comic Sans MS"/>
                <a:sym typeface="Comic Sans MS"/>
              </a:rPr>
              <a:t>1</a:t>
            </a:r>
            <a:r>
              <a:rPr lang="en-US" sz="2000" dirty="0" smtClean="0">
                <a:ea typeface="Comic Sans MS"/>
                <a:cs typeface="Comic Sans MS"/>
                <a:sym typeface="Comic Sans MS"/>
              </a:rPr>
              <a:t> and P</a:t>
            </a:r>
            <a:r>
              <a:rPr lang="en-US" sz="2000" baseline="-25000" dirty="0" smtClean="0">
                <a:ea typeface="Comic Sans MS"/>
                <a:cs typeface="Comic Sans MS"/>
                <a:sym typeface="Comic Sans MS"/>
              </a:rPr>
              <a:t>2</a:t>
            </a:r>
            <a:r>
              <a:rPr lang="en-US" sz="2000" dirty="0" smtClean="0">
                <a:ea typeface="Comic Sans MS"/>
                <a:cs typeface="Comic Sans MS"/>
                <a:sym typeface="Comic Sans MS"/>
              </a:rPr>
              <a:t> want to communicate using shared memory-mapped files that associate the region of shared memory with a file </a:t>
            </a:r>
          </a:p>
          <a:p>
            <a:pPr lvl="1"/>
            <a:r>
              <a:rPr lang="en-US" sz="1800" dirty="0" smtClean="0">
                <a:ea typeface="Comic Sans MS"/>
                <a:cs typeface="Comic Sans MS"/>
                <a:sym typeface="Comic Sans MS"/>
              </a:rPr>
              <a:t>Assume that we want P</a:t>
            </a:r>
            <a:r>
              <a:rPr lang="en-US" sz="1800" baseline="-25000" dirty="0" smtClean="0">
                <a:ea typeface="Comic Sans MS"/>
                <a:cs typeface="Comic Sans MS"/>
                <a:sym typeface="Comic Sans MS"/>
              </a:rPr>
              <a:t>1</a:t>
            </a:r>
            <a:r>
              <a:rPr lang="en-US" sz="1800" dirty="0" smtClean="0">
                <a:ea typeface="Comic Sans MS"/>
                <a:cs typeface="Comic Sans MS"/>
                <a:sym typeface="Comic Sans MS"/>
              </a:rPr>
              <a:t> to be responsible for allocating the shared memory segment </a:t>
            </a:r>
          </a:p>
          <a:p>
            <a:r>
              <a:rPr lang="en-US" sz="2000" dirty="0">
                <a:solidFill>
                  <a:srgbClr val="008000"/>
                </a:solidFill>
                <a:cs typeface="Calisto MT"/>
              </a:rPr>
              <a:t>P1</a:t>
            </a:r>
            <a:r>
              <a:rPr lang="en-US" sz="2000" dirty="0" smtClean="0">
                <a:solidFill>
                  <a:srgbClr val="008000"/>
                </a:solidFill>
                <a:cs typeface="Calisto MT"/>
              </a:rPr>
              <a:t>: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Calisto MT"/>
              </a:rPr>
              <a:t>Step 1 – </a:t>
            </a:r>
            <a:r>
              <a:rPr lang="en-US" sz="1800" dirty="0" smtClean="0">
                <a:cs typeface="Calisto MT"/>
                <a:sym typeface="Comic Sans MS"/>
              </a:rPr>
              <a:t>c</a:t>
            </a:r>
            <a:r>
              <a:rPr lang="en-US" sz="1800" dirty="0" smtClean="0">
                <a:ea typeface="Comic Sans MS"/>
                <a:cs typeface="Comic Sans MS"/>
                <a:sym typeface="Comic Sans MS"/>
              </a:rPr>
              <a:t>reates </a:t>
            </a:r>
            <a:r>
              <a:rPr lang="en-US" sz="1800" dirty="0">
                <a:ea typeface="Comic Sans MS"/>
                <a:cs typeface="Comic Sans MS"/>
                <a:sym typeface="Comic Sans MS"/>
              </a:rPr>
              <a:t>a shared memory </a:t>
            </a:r>
            <a:r>
              <a:rPr lang="en-US" sz="1800" dirty="0" smtClean="0">
                <a:ea typeface="Comic Sans MS"/>
                <a:cs typeface="Comic Sans MS"/>
                <a:sym typeface="Comic Sans MS"/>
              </a:rPr>
              <a:t>segment</a:t>
            </a:r>
            <a:endParaRPr lang="en-US" sz="1800" dirty="0">
              <a:solidFill>
                <a:srgbClr val="008000"/>
              </a:solidFill>
              <a:cs typeface="Calisto MT"/>
            </a:endParaRPr>
          </a:p>
          <a:p>
            <a:pPr marL="350838" lvl="1" indent="0">
              <a:buNone/>
            </a:pPr>
            <a:r>
              <a:rPr lang="en-US" sz="1800" dirty="0" err="1" smtClean="0">
                <a:solidFill>
                  <a:srgbClr val="0000FF"/>
                </a:solidFill>
                <a:ea typeface="Comic Sans MS"/>
                <a:cs typeface="Comic Sans MS"/>
              </a:rPr>
              <a:t>shm_fd</a:t>
            </a:r>
            <a:r>
              <a:rPr lang="en-US" sz="1800" dirty="0" smtClean="0">
                <a:solidFill>
                  <a:srgbClr val="0000FF"/>
                </a:solidFill>
                <a:ea typeface="Comic Sans MS"/>
                <a:cs typeface="Comic Sans MS"/>
              </a:rPr>
              <a:t> = </a:t>
            </a:r>
            <a:r>
              <a:rPr lang="en-US" sz="1800" dirty="0" err="1" smtClean="0">
                <a:solidFill>
                  <a:srgbClr val="0000FF"/>
                </a:solidFill>
                <a:ea typeface="Comic Sans MS"/>
                <a:cs typeface="Comic Sans MS"/>
              </a:rPr>
              <a:t>shm_open</a:t>
            </a:r>
            <a:r>
              <a:rPr lang="en-US" sz="1800" dirty="0" smtClean="0">
                <a:solidFill>
                  <a:srgbClr val="0000FF"/>
                </a:solidFill>
                <a:ea typeface="Comic Sans MS"/>
                <a:cs typeface="Comic Sans MS"/>
              </a:rPr>
              <a:t>(name, O_CREAT | O_RDWR, 0666);</a:t>
            </a:r>
            <a:endParaRPr lang="en-US" sz="2000" dirty="0" smtClean="0">
              <a:solidFill>
                <a:srgbClr val="0000FF"/>
              </a:solidFill>
              <a:ea typeface="Comic Sans MS"/>
              <a:cs typeface="Comic Sans MS"/>
            </a:endParaRPr>
          </a:p>
          <a:p>
            <a:pPr lvl="2"/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</a:rPr>
              <a:t>name: </a:t>
            </a:r>
            <a:r>
              <a:rPr lang="en-US" sz="1600" dirty="0" smtClean="0">
                <a:ea typeface="ＭＳ Ｐゴシック" charset="0"/>
              </a:rPr>
              <a:t>the name of shared-memory object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</a:rPr>
              <a:t>O_CREATE</a:t>
            </a:r>
            <a:r>
              <a:rPr lang="en-US" sz="1600" dirty="0" smtClean="0">
                <a:ea typeface="ＭＳ Ｐゴシック" charset="0"/>
              </a:rPr>
              <a:t> specifies the shared-memory object is to be created if it does not yet exist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</a:rPr>
              <a:t>O_RDRW</a:t>
            </a:r>
            <a:r>
              <a:rPr lang="en-US" sz="1600" dirty="0" smtClean="0">
                <a:ea typeface="ＭＳ Ｐゴシック" charset="0"/>
              </a:rPr>
              <a:t> specifies the object is open for reading and writing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</a:rPr>
              <a:t>0666 </a:t>
            </a:r>
            <a:r>
              <a:rPr lang="en-US" sz="1600" dirty="0" smtClean="0">
                <a:ea typeface="ＭＳ Ｐゴシック" charset="0"/>
              </a:rPr>
              <a:t>establishes the directory permissions of the shared-memory object</a:t>
            </a:r>
          </a:p>
          <a:p>
            <a:pPr lvl="2"/>
            <a:r>
              <a:rPr lang="en-US" sz="1600" dirty="0" err="1">
                <a:solidFill>
                  <a:srgbClr val="0000FF"/>
                </a:solidFill>
                <a:ea typeface="Comic Sans MS"/>
                <a:cs typeface="Comic Sans MS"/>
              </a:rPr>
              <a:t>shm_fd</a:t>
            </a:r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</a:rPr>
              <a:t>:</a:t>
            </a:r>
            <a:r>
              <a:rPr lang="en-US" sz="1600" dirty="0">
                <a:solidFill>
                  <a:schemeClr val="tx1"/>
                </a:solidFill>
                <a:ea typeface="Comic Sans MS"/>
                <a:cs typeface="Comic Sans MS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ea typeface="Comic Sans MS"/>
                <a:cs typeface="Comic Sans MS"/>
              </a:rPr>
              <a:t>file descriptor for the shared-memory object if successful</a:t>
            </a:r>
            <a:endParaRPr lang="en-US" sz="1600" dirty="0">
              <a:solidFill>
                <a:schemeClr val="tx1"/>
              </a:solidFill>
              <a:ea typeface="Comic Sans MS"/>
              <a:cs typeface="Comic Sans MS"/>
            </a:endParaRPr>
          </a:p>
          <a:p>
            <a:pPr lvl="1"/>
            <a:r>
              <a:rPr lang="en-US" sz="1800" dirty="0" smtClean="0">
                <a:ea typeface="ＭＳ Ｐゴシック" charset="0"/>
              </a:rPr>
              <a:t>Step 2 - sets the size of the object in bytes</a:t>
            </a:r>
            <a:endParaRPr lang="en-US" sz="2000" dirty="0" smtClean="0">
              <a:ea typeface="ＭＳ Ｐゴシック" charset="0"/>
            </a:endParaRPr>
          </a:p>
          <a:p>
            <a:pPr marL="350838" lvl="1" indent="0">
              <a:buNone/>
            </a:pPr>
            <a:r>
              <a:rPr lang="en-US" sz="1800" dirty="0" err="1" smtClean="0">
                <a:solidFill>
                  <a:srgbClr val="0000FF"/>
                </a:solidFill>
                <a:ea typeface="Comic Sans MS"/>
                <a:cs typeface="Comic Sans MS"/>
              </a:rPr>
              <a:t>ftruncate</a:t>
            </a:r>
            <a:r>
              <a:rPr lang="en-US" sz="1800" dirty="0" smtClean="0">
                <a:solidFill>
                  <a:srgbClr val="0000FF"/>
                </a:solidFill>
                <a:ea typeface="Comic Sans MS"/>
                <a:cs typeface="Comic Sans MS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ea typeface="Comic Sans MS"/>
                <a:cs typeface="Comic Sans MS"/>
              </a:rPr>
              <a:t>shm</a:t>
            </a:r>
            <a:r>
              <a:rPr lang="en-US" sz="1800" dirty="0" smtClean="0">
                <a:solidFill>
                  <a:srgbClr val="0000FF"/>
                </a:solidFill>
                <a:ea typeface="Comic Sans MS"/>
                <a:cs typeface="Comic Sans MS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ea typeface="Comic Sans MS"/>
                <a:cs typeface="Comic Sans MS"/>
              </a:rPr>
              <a:t>fd</a:t>
            </a:r>
            <a:r>
              <a:rPr lang="en-US" sz="1800" dirty="0" smtClean="0">
                <a:solidFill>
                  <a:srgbClr val="0000FF"/>
                </a:solidFill>
                <a:ea typeface="Comic Sans MS"/>
                <a:cs typeface="Comic Sans MS"/>
              </a:rPr>
              <a:t>, SIZE);  </a:t>
            </a:r>
            <a:r>
              <a:rPr lang="en-US" sz="1800" dirty="0" smtClean="0">
                <a:solidFill>
                  <a:srgbClr val="008000"/>
                </a:solidFill>
                <a:cs typeface="Calisto MT"/>
              </a:rPr>
              <a:t>// set SIZE  = 4096</a:t>
            </a:r>
            <a:endParaRPr lang="en-US" sz="1800" dirty="0">
              <a:solidFill>
                <a:srgbClr val="008000"/>
              </a:solidFill>
              <a:cs typeface="Calisto MT"/>
            </a:endParaRPr>
          </a:p>
          <a:p>
            <a:pPr lvl="1"/>
            <a:r>
              <a:rPr lang="en-US" sz="1800" dirty="0" smtClean="0">
                <a:ea typeface="ＭＳ Ｐゴシック" charset="0"/>
              </a:rPr>
              <a:t>Step 3 – establishes a memory-mapped file with shared-memory object</a:t>
            </a:r>
          </a:p>
          <a:p>
            <a:pPr marL="350838" lvl="1" indent="0">
              <a:buNone/>
            </a:pPr>
            <a:r>
              <a:rPr lang="en-US" sz="1800" dirty="0" err="1" smtClean="0">
                <a:solidFill>
                  <a:srgbClr val="0000FF"/>
                </a:solidFill>
                <a:ea typeface="Comic Sans MS"/>
                <a:cs typeface="Comic Sans MS"/>
              </a:rPr>
              <a:t>addrPtr</a:t>
            </a:r>
            <a:r>
              <a:rPr lang="en-US" sz="1800" dirty="0" smtClean="0">
                <a:solidFill>
                  <a:srgbClr val="0000FF"/>
                </a:solidFill>
                <a:ea typeface="Comic Sans MS"/>
                <a:cs typeface="Comic Sans MS"/>
              </a:rPr>
              <a:t> = </a:t>
            </a:r>
            <a:r>
              <a:rPr lang="en-US" sz="1800" dirty="0" err="1" smtClean="0">
                <a:solidFill>
                  <a:srgbClr val="0000FF"/>
                </a:solidFill>
                <a:ea typeface="Comic Sans MS"/>
                <a:cs typeface="Comic Sans MS"/>
              </a:rPr>
              <a:t>nmap</a:t>
            </a:r>
            <a:r>
              <a:rPr lang="en-US" sz="1800" dirty="0" smtClean="0">
                <a:solidFill>
                  <a:srgbClr val="0000FF"/>
                </a:solidFill>
                <a:ea typeface="Comic Sans MS"/>
                <a:cs typeface="Comic Sans MS"/>
              </a:rPr>
              <a:t>(0, SIZE, PROT_WRITE, MAP_SHARED, </a:t>
            </a:r>
            <a:r>
              <a:rPr lang="en-US" sz="1800" dirty="0" err="1" smtClean="0">
                <a:solidFill>
                  <a:srgbClr val="0000FF"/>
                </a:solidFill>
                <a:ea typeface="Comic Sans MS"/>
                <a:cs typeface="Comic Sans MS"/>
              </a:rPr>
              <a:t>shm_fd</a:t>
            </a:r>
            <a:r>
              <a:rPr lang="en-US" sz="1800" dirty="0" smtClean="0">
                <a:solidFill>
                  <a:srgbClr val="0000FF"/>
                </a:solidFill>
                <a:ea typeface="Comic Sans MS"/>
                <a:cs typeface="Comic Sans MS"/>
              </a:rPr>
              <a:t>, 0);</a:t>
            </a:r>
          </a:p>
          <a:p>
            <a:pPr marL="793750" lvl="2" indent="-214313"/>
            <a:r>
              <a:rPr lang="en-US" sz="1600" dirty="0" smtClean="0">
                <a:solidFill>
                  <a:srgbClr val="0000FF"/>
                </a:solidFill>
                <a:ea typeface="Comic Sans MS"/>
                <a:cs typeface="Comic Sans MS"/>
              </a:rPr>
              <a:t>PROT_WRITE </a:t>
            </a:r>
            <a:r>
              <a:rPr lang="en-US" sz="1600" dirty="0" smtClean="0">
                <a:solidFill>
                  <a:schemeClr val="tx1"/>
                </a:solidFill>
                <a:ea typeface="Comic Sans MS"/>
                <a:cs typeface="Comic Sans MS"/>
              </a:rPr>
              <a:t>indicates pages may be written</a:t>
            </a:r>
            <a:endParaRPr lang="en-US" sz="1600" dirty="0" smtClean="0">
              <a:solidFill>
                <a:srgbClr val="0000FF"/>
              </a:solidFill>
              <a:ea typeface="Comic Sans MS"/>
              <a:cs typeface="Comic Sans MS"/>
            </a:endParaRPr>
          </a:p>
          <a:p>
            <a:pPr marL="793750" lvl="2" indent="-214313"/>
            <a:r>
              <a:rPr lang="en-US" sz="1600" dirty="0" smtClean="0">
                <a:solidFill>
                  <a:srgbClr val="0000FF"/>
                </a:solidFill>
                <a:ea typeface="Comic Sans MS"/>
                <a:cs typeface="Comic Sans MS"/>
              </a:rPr>
              <a:t>MAP_SHARED </a:t>
            </a:r>
            <a:r>
              <a:rPr lang="en-US" sz="1600" dirty="0" smtClean="0">
                <a:solidFill>
                  <a:schemeClr val="tx1"/>
                </a:solidFill>
                <a:ea typeface="Comic Sans MS"/>
                <a:cs typeface="Comic Sans MS"/>
              </a:rPr>
              <a:t>shares the mapping to all processes mapping to this object</a:t>
            </a:r>
            <a:endParaRPr lang="en-US" sz="1600" dirty="0">
              <a:solidFill>
                <a:schemeClr val="tx1"/>
              </a:solidFill>
              <a:ea typeface="Comic Sans MS"/>
              <a:cs typeface="Comic Sans MS"/>
            </a:endParaRPr>
          </a:p>
          <a:p>
            <a:pPr lvl="1"/>
            <a:r>
              <a:rPr lang="en-US" sz="1800" dirty="0" smtClean="0">
                <a:ea typeface="ＭＳ Ｐゴシック" charset="0"/>
              </a:rPr>
              <a:t>Step 4 - writes to the shared memory</a:t>
            </a:r>
          </a:p>
          <a:p>
            <a:pPr marL="350838" lvl="1" indent="0">
              <a:buNone/>
            </a:pPr>
            <a:r>
              <a:rPr lang="en-US" sz="1800" dirty="0" err="1" smtClean="0">
                <a:solidFill>
                  <a:srgbClr val="0000FF"/>
                </a:solidFill>
                <a:ea typeface="Comic Sans MS"/>
                <a:cs typeface="Comic Sans MS"/>
              </a:rPr>
              <a:t>sprintf</a:t>
            </a:r>
            <a:r>
              <a:rPr lang="en-US" sz="1800" dirty="0" smtClean="0">
                <a:solidFill>
                  <a:srgbClr val="0000FF"/>
                </a:solidFill>
                <a:ea typeface="Comic Sans MS"/>
                <a:cs typeface="Comic Sans MS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ea typeface="Comic Sans MS"/>
                <a:cs typeface="Comic Sans MS"/>
              </a:rPr>
              <a:t>addrPtr</a:t>
            </a:r>
            <a:r>
              <a:rPr lang="en-US" sz="1800" dirty="0" smtClean="0">
                <a:solidFill>
                  <a:srgbClr val="0000FF"/>
                </a:solidFill>
                <a:ea typeface="Comic Sans MS"/>
                <a:cs typeface="Comic Sans MS"/>
              </a:rPr>
              <a:t>, "Writing to shared memory");</a:t>
            </a:r>
          </a:p>
          <a:p>
            <a:r>
              <a:rPr lang="en-US" sz="2000" dirty="0" smtClean="0">
                <a:solidFill>
                  <a:srgbClr val="008000"/>
                </a:solidFill>
                <a:cs typeface="Calisto MT"/>
              </a:rPr>
              <a:t>P2: </a:t>
            </a:r>
            <a:r>
              <a:rPr lang="en-US" sz="2000" dirty="0" smtClean="0">
                <a:solidFill>
                  <a:schemeClr val="tx1"/>
                </a:solidFill>
                <a:cs typeface="Calisto MT"/>
              </a:rPr>
              <a:t>follows the same steps as </a:t>
            </a:r>
            <a:r>
              <a:rPr lang="en-US" sz="2000" dirty="0" smtClean="0">
                <a:solidFill>
                  <a:srgbClr val="008000"/>
                </a:solidFill>
                <a:cs typeface="Calisto MT"/>
              </a:rPr>
              <a:t>P1 </a:t>
            </a:r>
            <a:r>
              <a:rPr lang="en-US" sz="2000" dirty="0" smtClean="0">
                <a:solidFill>
                  <a:schemeClr val="tx1"/>
                </a:solidFill>
                <a:cs typeface="Calisto MT"/>
              </a:rPr>
              <a:t>except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Calisto MT"/>
              </a:rPr>
              <a:t>Calls </a:t>
            </a:r>
            <a:r>
              <a:rPr lang="en-US" sz="1800" dirty="0" err="1" smtClean="0">
                <a:solidFill>
                  <a:schemeClr val="tx1"/>
                </a:solidFill>
                <a:cs typeface="Calisto MT"/>
              </a:rPr>
              <a:t>shm_open</a:t>
            </a:r>
            <a:r>
              <a:rPr lang="en-US" sz="1800" dirty="0" smtClean="0">
                <a:solidFill>
                  <a:schemeClr val="tx1"/>
                </a:solidFill>
                <a:cs typeface="Calisto MT"/>
              </a:rPr>
              <a:t> with </a:t>
            </a:r>
            <a:r>
              <a:rPr lang="en-US" sz="1800" dirty="0" smtClean="0">
                <a:solidFill>
                  <a:srgbClr val="0000FF"/>
                </a:solidFill>
                <a:ea typeface="Comic Sans MS"/>
                <a:cs typeface="Comic Sans MS"/>
              </a:rPr>
              <a:t>O_RDONLY</a:t>
            </a:r>
            <a:r>
              <a:rPr lang="en-US" sz="1800" dirty="0" smtClean="0">
                <a:solidFill>
                  <a:schemeClr val="tx1"/>
                </a:solidFill>
                <a:ea typeface="Comic Sans MS"/>
                <a:cs typeface="Comic Sans MS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ea typeface="Comic Sans MS"/>
                <a:cs typeface="Comic Sans MS"/>
              </a:rPr>
              <a:t>nmap</a:t>
            </a:r>
            <a:r>
              <a:rPr lang="en-US" sz="1800" dirty="0" smtClean="0">
                <a:solidFill>
                  <a:schemeClr val="tx1"/>
                </a:solidFill>
                <a:ea typeface="Comic Sans MS"/>
                <a:cs typeface="Comic Sans MS"/>
              </a:rPr>
              <a:t> with </a:t>
            </a:r>
            <a:r>
              <a:rPr lang="en-US" sz="1800" dirty="0" smtClean="0">
                <a:solidFill>
                  <a:srgbClr val="0000FF"/>
                </a:solidFill>
                <a:ea typeface="Comic Sans MS"/>
                <a:cs typeface="Comic Sans MS"/>
              </a:rPr>
              <a:t>PROT_READ</a:t>
            </a:r>
            <a:r>
              <a:rPr lang="en-US" sz="1800" dirty="0" smtClean="0">
                <a:solidFill>
                  <a:schemeClr val="tx1"/>
                </a:solidFill>
                <a:ea typeface="Comic Sans MS"/>
                <a:cs typeface="Comic Sans MS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ea typeface="Comic Sans MS"/>
                <a:cs typeface="Comic Sans MS"/>
              </a:rPr>
              <a:t>printf</a:t>
            </a:r>
            <a:endParaRPr lang="en-US" sz="1800" dirty="0" smtClean="0">
              <a:solidFill>
                <a:schemeClr val="tx1"/>
              </a:solidFill>
              <a:ea typeface="Comic Sans MS"/>
              <a:cs typeface="Comic Sans MS"/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  <a:ea typeface="Comic Sans MS"/>
                <a:cs typeface="Comic Sans MS"/>
              </a:rPr>
              <a:t>No call to </a:t>
            </a:r>
            <a:r>
              <a:rPr lang="en-US" sz="1800" dirty="0" err="1" smtClean="0">
                <a:solidFill>
                  <a:schemeClr val="tx1"/>
                </a:solidFill>
                <a:ea typeface="Comic Sans MS"/>
                <a:cs typeface="Comic Sans MS"/>
              </a:rPr>
              <a:t>ftruncate</a:t>
            </a:r>
            <a:r>
              <a:rPr lang="en-US" sz="1800" dirty="0" smtClean="0">
                <a:solidFill>
                  <a:schemeClr val="tx1"/>
                </a:solidFill>
                <a:ea typeface="Comic Sans MS"/>
                <a:cs typeface="Comic Sans MS"/>
              </a:rPr>
              <a:t> to configure the size of the shared-memory object</a:t>
            </a:r>
            <a:endParaRPr lang="en-US" sz="1800" dirty="0">
              <a:solidFill>
                <a:schemeClr val="tx1"/>
              </a:solidFill>
              <a:ea typeface="Comic Sans MS"/>
              <a:cs typeface="Comic Sans MS"/>
            </a:endParaRPr>
          </a:p>
          <a:p>
            <a:pPr marL="350838" lvl="1" indent="0">
              <a:buNone/>
            </a:pPr>
            <a:endParaRPr lang="en-US" sz="2000" dirty="0">
              <a:solidFill>
                <a:srgbClr val="0000FF"/>
              </a:solidFill>
              <a:ea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96894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" y="269668"/>
            <a:ext cx="4273635" cy="418337"/>
          </a:xfrm>
          <a:ln>
            <a:solidFill>
              <a:srgbClr val="000090"/>
            </a:solidFill>
          </a:ln>
        </p:spPr>
        <p:txBody>
          <a:bodyPr/>
          <a:lstStyle/>
          <a:p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556" y="269668"/>
            <a:ext cx="4236267" cy="418337"/>
          </a:xfrm>
          <a:ln>
            <a:solidFill>
              <a:srgbClr val="000090"/>
            </a:solidFill>
          </a:ln>
        </p:spPr>
        <p:txBody>
          <a:bodyPr/>
          <a:lstStyle/>
          <a:p>
            <a:r>
              <a:rPr lang="en-US" dirty="0" smtClean="0"/>
              <a:t>Consumer</a:t>
            </a:r>
            <a:endParaRPr lang="en-US" dirty="0"/>
          </a:p>
        </p:txBody>
      </p:sp>
      <p:pic>
        <p:nvPicPr>
          <p:cNvPr id="7" name="Picture 1" descr="Screen Shot 2013-03-14 at 6.46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2" y="776210"/>
            <a:ext cx="4185435" cy="5798679"/>
          </a:xfrm>
          <a:prstGeom prst="rect">
            <a:avLst/>
          </a:prstGeom>
          <a:noFill/>
          <a:ln w="9525">
            <a:solidFill>
              <a:srgbClr val="00009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 descr="Screen Shot 2013-03-12 at 1.3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556" y="776210"/>
            <a:ext cx="4236266" cy="5798679"/>
          </a:xfrm>
          <a:prstGeom prst="rect">
            <a:avLst/>
          </a:prstGeom>
          <a:noFill/>
          <a:ln w="9525">
            <a:solidFill>
              <a:srgbClr val="00009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07176" y="6303426"/>
            <a:ext cx="320820" cy="271463"/>
          </a:xfrm>
        </p:spPr>
        <p:txBody>
          <a:bodyPr/>
          <a:lstStyle/>
          <a:p>
            <a:fld id="{72AFE102-A273-8544-BB2F-FAAE6DB0274C}" type="slidenum">
              <a:rPr lang="en-US" sz="1100" smtClean="0"/>
              <a:pPr/>
              <a:t>36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7509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9319" y="2578765"/>
            <a:ext cx="7345362" cy="1676400"/>
          </a:xfrm>
        </p:spPr>
        <p:txBody>
          <a:bodyPr/>
          <a:lstStyle/>
          <a:p>
            <a:r>
              <a:rPr lang="en-US" dirty="0" smtClean="0"/>
              <a:t>Messaging Passing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2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IPC: Message Passing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5339" y="1030112"/>
            <a:ext cx="8589374" cy="473835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Mechanism for processes to communicate and to synchronize their </a:t>
            </a:r>
            <a:r>
              <a:rPr lang="en-US" altLang="en-US" sz="1800" dirty="0" smtClean="0"/>
              <a:t>actions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42" y="1659881"/>
            <a:ext cx="4063063" cy="1350080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75339" y="4629645"/>
            <a:ext cx="6069315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q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Tx/>
              <a:buFont typeface="Wingdings" charset="2"/>
              <a:buChar char="§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Tx/>
              <a:buFont typeface="Courier New"/>
              <a:buChar char="o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v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ea typeface="Comic Sans MS"/>
                <a:cs typeface="Comic Sans MS"/>
                <a:sym typeface="Comic Sans MS"/>
              </a:rPr>
              <a:t>Different </a:t>
            </a:r>
            <a:r>
              <a:rPr lang="en-US" sz="1800" i="1" dirty="0" smtClean="0">
                <a:solidFill>
                  <a:srgbClr val="008000"/>
                </a:solidFill>
                <a:cs typeface="Calisto MT"/>
                <a:sym typeface="Comic Sans MS"/>
              </a:rPr>
              <a:t>logical</a:t>
            </a:r>
            <a:r>
              <a:rPr lang="en-US" sz="1800" dirty="0" smtClean="0">
                <a:solidFill>
                  <a:srgbClr val="008000"/>
                </a:solidFill>
                <a:cs typeface="Calisto MT"/>
                <a:sym typeface="Comic Sans MS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im</a:t>
            </a:r>
            <a:r>
              <a:rPr lang="en-US" sz="1800" dirty="0" smtClean="0">
                <a:ea typeface="Comic Sans MS"/>
                <a:cs typeface="Comic Sans MS"/>
                <a:sym typeface="Comic Sans MS"/>
              </a:rPr>
              <a:t>plementation of communication link</a:t>
            </a:r>
          </a:p>
          <a:p>
            <a:pPr lvl="1">
              <a:buClr>
                <a:schemeClr val="tx1"/>
              </a:buClr>
            </a:pPr>
            <a:r>
              <a:rPr lang="en-US" sz="16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Direct or indirect </a:t>
            </a:r>
            <a:r>
              <a:rPr lang="en-US" sz="1600" dirty="0" smtClean="0">
                <a:ea typeface="Comic Sans MS"/>
                <a:cs typeface="Comic Sans MS"/>
                <a:sym typeface="Comic Sans MS"/>
              </a:rPr>
              <a:t>communication</a:t>
            </a:r>
          </a:p>
          <a:p>
            <a:pPr lvl="1">
              <a:buClr>
                <a:schemeClr val="tx1"/>
              </a:buClr>
            </a:pPr>
            <a:r>
              <a:rPr lang="en-US" sz="16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Synchronous or asynchronous </a:t>
            </a:r>
            <a:r>
              <a:rPr lang="en-US" sz="1600" dirty="0" smtClean="0">
                <a:ea typeface="Comic Sans MS"/>
                <a:cs typeface="Comic Sans MS"/>
                <a:sym typeface="Comic Sans MS"/>
              </a:rPr>
              <a:t>communication</a:t>
            </a:r>
          </a:p>
          <a:p>
            <a:pPr lvl="1">
              <a:buClr>
                <a:schemeClr val="tx1"/>
              </a:buClr>
            </a:pPr>
            <a:r>
              <a:rPr lang="en-US" sz="16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Automatic or explicit </a:t>
            </a:r>
            <a:r>
              <a:rPr lang="en-US" sz="1600" dirty="0" smtClean="0">
                <a:ea typeface="Comic Sans MS"/>
                <a:cs typeface="Comic Sans MS"/>
                <a:sym typeface="Comic Sans MS"/>
              </a:rPr>
              <a:t>buffering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764505" y="1604464"/>
            <a:ext cx="4100208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lvl="1" indent="-168275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Establish a </a:t>
            </a:r>
            <a:r>
              <a:rPr lang="en-US" altLang="en-US" b="1" i="1" dirty="0">
                <a:solidFill>
                  <a:srgbClr val="0000FF"/>
                </a:solidFill>
                <a:ea typeface="Comic Sans MS"/>
                <a:cs typeface="Comic Sans MS"/>
              </a:rPr>
              <a:t>communication link </a:t>
            </a:r>
            <a:r>
              <a:rPr lang="en-US" altLang="en-US" dirty="0"/>
              <a:t>between </a:t>
            </a:r>
            <a:r>
              <a:rPr lang="en-US" altLang="en-US" dirty="0" smtClean="0"/>
              <a:t>communicating processes</a:t>
            </a:r>
          </a:p>
          <a:p>
            <a:pPr marL="0" lvl="1">
              <a:lnSpc>
                <a:spcPct val="90000"/>
              </a:lnSpc>
            </a:pPr>
            <a:endParaRPr lang="en-US" altLang="en-US" dirty="0"/>
          </a:p>
          <a:p>
            <a:pPr marL="168275" lvl="1" indent="-168275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Exchange messages via </a:t>
            </a:r>
            <a:r>
              <a:rPr lang="en-US" altLang="en-US" dirty="0" smtClean="0"/>
              <a:t>send(message) and receive(message)</a:t>
            </a:r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18928" y="6334503"/>
            <a:ext cx="67358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00FF"/>
              </a:solidFill>
              <a:ea typeface="Comic Sans MS"/>
              <a:cs typeface="Comic Sans MS"/>
              <a:sym typeface="Comic Sans MS"/>
            </a:endParaRPr>
          </a:p>
          <a:p>
            <a:pPr marL="577850" lvl="1" indent="-2286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600" dirty="0">
              <a:ea typeface="Comic Sans MS"/>
              <a:cs typeface="Comic Sans MS"/>
              <a:sym typeface="Comic Sans MS"/>
            </a:endParaRPr>
          </a:p>
          <a:p>
            <a:pPr marL="577850" lvl="1" indent="-2286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600" dirty="0"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75339" y="3437490"/>
            <a:ext cx="6069315" cy="113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q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Tx/>
              <a:buFont typeface="Wingdings" charset="2"/>
              <a:buChar char="§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Tx/>
              <a:buFont typeface="Courier New"/>
              <a:buChar char="o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v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a typeface="Comic Sans MS"/>
                <a:cs typeface="Comic Sans MS"/>
                <a:sym typeface="Comic Sans MS"/>
              </a:rPr>
              <a:t>Messages can be either </a:t>
            </a:r>
            <a:r>
              <a:rPr lang="en-US" sz="18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fixed-sized</a:t>
            </a:r>
            <a:r>
              <a:rPr lang="en-US" sz="1800" dirty="0">
                <a:ea typeface="Comic Sans MS"/>
                <a:cs typeface="Comic Sans MS"/>
                <a:sym typeface="Comic Sans MS"/>
              </a:rPr>
              <a:t> or </a:t>
            </a:r>
            <a:r>
              <a:rPr lang="en-US" sz="18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variable-sized</a:t>
            </a:r>
            <a:endParaRPr lang="en-US" sz="1800" dirty="0" smtClean="0">
              <a:ea typeface="Comic Sans MS"/>
              <a:cs typeface="Comic Sans MS"/>
              <a:sym typeface="Comic Sans MS"/>
            </a:endParaRPr>
          </a:p>
          <a:p>
            <a:pPr lvl="1">
              <a:buClr>
                <a:schemeClr val="tx1"/>
              </a:buClr>
            </a:pPr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Fixed-sized: </a:t>
            </a:r>
            <a:r>
              <a:rPr lang="en-US" sz="1600" dirty="0">
                <a:ea typeface="Comic Sans MS"/>
                <a:cs typeface="Comic Sans MS"/>
                <a:sym typeface="Comic Sans MS"/>
              </a:rPr>
              <a:t>easier to implement, but imposes limitations</a:t>
            </a:r>
            <a:endParaRPr lang="en-US" sz="1600" dirty="0" smtClean="0">
              <a:ea typeface="Comic Sans MS"/>
              <a:cs typeface="Comic Sans MS"/>
              <a:sym typeface="Comic Sans MS"/>
            </a:endParaRPr>
          </a:p>
          <a:p>
            <a:pPr lvl="1">
              <a:buClr>
                <a:schemeClr val="tx1"/>
              </a:buClr>
            </a:pPr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Variable-sized: </a:t>
            </a:r>
            <a:r>
              <a:rPr lang="en-US" sz="1600" dirty="0">
                <a:ea typeface="Comic Sans MS"/>
                <a:cs typeface="Comic Sans MS"/>
                <a:sym typeface="Comic Sans MS"/>
              </a:rPr>
              <a:t>harder to implement, but is more flexible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728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00" y="3048000"/>
            <a:ext cx="4514000" cy="3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8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Message Passing – Direct Communication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1900" dirty="0"/>
              <a:t>Processes must </a:t>
            </a:r>
            <a:r>
              <a:rPr lang="en-US" sz="19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explicitly name </a:t>
            </a:r>
            <a:r>
              <a:rPr lang="en-US" sz="19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the sender or the receiver </a:t>
            </a:r>
            <a:r>
              <a:rPr lang="en-US" altLang="en-US" sz="1900" dirty="0" smtClean="0"/>
              <a:t>explicitly</a:t>
            </a:r>
          </a:p>
          <a:p>
            <a:r>
              <a:rPr lang="en-US" sz="1900" dirty="0">
                <a:solidFill>
                  <a:srgbClr val="008000"/>
                </a:solidFill>
                <a:cs typeface="Calisto MT"/>
                <a:sym typeface="Comic Sans MS"/>
              </a:rPr>
              <a:t>Symmetrical direct </a:t>
            </a:r>
            <a:r>
              <a:rPr lang="en-US" sz="1900" dirty="0" smtClean="0">
                <a:solidFill>
                  <a:srgbClr val="008000"/>
                </a:solidFill>
                <a:cs typeface="Calisto MT"/>
                <a:sym typeface="Comic Sans MS"/>
              </a:rPr>
              <a:t>communication</a:t>
            </a:r>
            <a:r>
              <a:rPr lang="en-US" sz="1900" dirty="0">
                <a:solidFill>
                  <a:schemeClr val="dk1"/>
                </a:solidFill>
                <a:cs typeface="Calisto MT"/>
                <a:sym typeface="Comic Sans MS"/>
              </a:rPr>
              <a:t> </a:t>
            </a:r>
            <a:r>
              <a:rPr lang="en-US" sz="1900" dirty="0" smtClean="0">
                <a:solidFill>
                  <a:schemeClr val="dk1"/>
                </a:solidFill>
                <a:cs typeface="Calisto MT"/>
                <a:sym typeface="Comic Sans MS"/>
              </a:rPr>
              <a:t>– </a:t>
            </a:r>
            <a:r>
              <a:rPr lang="en-US" sz="19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both </a:t>
            </a:r>
            <a:r>
              <a:rPr lang="en-US" sz="19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communicating processes</a:t>
            </a:r>
            <a:r>
              <a:rPr lang="en-US" sz="19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sz="1900" dirty="0">
                <a:ea typeface="Comic Sans MS"/>
                <a:cs typeface="Comic Sans MS"/>
                <a:sym typeface="Comic Sans MS"/>
              </a:rPr>
              <a:t>must explicitly name the sender or the </a:t>
            </a:r>
            <a:r>
              <a:rPr lang="en-US" sz="1900" dirty="0" smtClean="0">
                <a:ea typeface="Comic Sans MS"/>
                <a:cs typeface="Comic Sans MS"/>
                <a:sym typeface="Comic Sans MS"/>
              </a:rPr>
              <a:t>receiver</a:t>
            </a:r>
          </a:p>
          <a:p>
            <a:pPr marL="706266">
              <a:spcBef>
                <a:spcPts val="400"/>
              </a:spcBef>
              <a:buClr>
                <a:schemeClr val="tx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send(P</a:t>
            </a:r>
            <a:r>
              <a:rPr lang="en-US" sz="1700" dirty="0" smtClean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, message</a:t>
            </a:r>
            <a:r>
              <a:rPr lang="en-US" sz="1700" dirty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): </a:t>
            </a:r>
            <a:r>
              <a:rPr lang="en-US" sz="1700" dirty="0">
                <a:ea typeface="Comic Sans MS"/>
                <a:cs typeface="Comic Sans MS"/>
                <a:sym typeface="Comic Sans MS"/>
              </a:rPr>
              <a:t>send </a:t>
            </a:r>
            <a:r>
              <a:rPr lang="en-US" sz="1700" dirty="0" smtClean="0">
                <a:ea typeface="Comic Sans MS"/>
                <a:cs typeface="Comic Sans MS"/>
                <a:sym typeface="Comic Sans MS"/>
              </a:rPr>
              <a:t>a message to </a:t>
            </a:r>
            <a:r>
              <a:rPr lang="en-US" sz="1700" dirty="0">
                <a:ea typeface="Comic Sans MS"/>
                <a:cs typeface="Comic Sans MS"/>
                <a:sym typeface="Comic Sans MS"/>
              </a:rPr>
              <a:t>process </a:t>
            </a:r>
            <a:r>
              <a:rPr lang="en-US" sz="1700" dirty="0" smtClean="0">
                <a:ea typeface="Comic Sans MS"/>
                <a:cs typeface="Comic Sans MS"/>
                <a:sym typeface="Comic Sans MS"/>
              </a:rPr>
              <a:t>P</a:t>
            </a:r>
            <a:endParaRPr lang="en-US" sz="1700" dirty="0">
              <a:ea typeface="Comic Sans MS"/>
              <a:cs typeface="Comic Sans MS"/>
              <a:sym typeface="Comic Sans MS"/>
            </a:endParaRPr>
          </a:p>
          <a:p>
            <a:pPr marL="706266">
              <a:spcBef>
                <a:spcPts val="400"/>
              </a:spcBef>
              <a:buClr>
                <a:schemeClr val="tx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receive(</a:t>
            </a:r>
            <a:r>
              <a:rPr lang="en-US" sz="1700" dirty="0" err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Q,message</a:t>
            </a:r>
            <a:r>
              <a:rPr lang="en-US" sz="1700" dirty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): </a:t>
            </a:r>
            <a:r>
              <a:rPr lang="en-US" sz="1700" dirty="0">
                <a:ea typeface="Comic Sans MS"/>
                <a:cs typeface="Comic Sans MS"/>
                <a:sym typeface="Comic Sans MS"/>
              </a:rPr>
              <a:t>receive a message from process </a:t>
            </a:r>
            <a:r>
              <a:rPr lang="en-US" sz="1700" dirty="0" smtClean="0">
                <a:ea typeface="Comic Sans MS"/>
                <a:cs typeface="Comic Sans MS"/>
                <a:sym typeface="Comic Sans MS"/>
              </a:rPr>
              <a:t>Q</a:t>
            </a:r>
            <a:endParaRPr lang="en-US" sz="1700" dirty="0">
              <a:ea typeface="Comic Sans MS"/>
              <a:cs typeface="Comic Sans MS"/>
              <a:sym typeface="Comic Sans MS"/>
            </a:endParaRPr>
          </a:p>
          <a:p>
            <a:pPr marL="706266">
              <a:spcBef>
                <a:spcPts val="400"/>
              </a:spcBef>
              <a:buClr>
                <a:schemeClr val="tx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700" dirty="0">
                <a:ea typeface="Comic Sans MS"/>
                <a:cs typeface="Comic Sans MS"/>
                <a:sym typeface="Comic Sans MS"/>
              </a:rPr>
              <a:t>A link is established </a:t>
            </a:r>
            <a:r>
              <a:rPr lang="en-US" sz="17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automatically</a:t>
            </a:r>
            <a:r>
              <a:rPr lang="en-US" sz="1700" dirty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sz="1700" dirty="0">
                <a:ea typeface="Comic Sans MS"/>
                <a:cs typeface="Comic Sans MS"/>
                <a:sym typeface="Comic Sans MS"/>
              </a:rPr>
              <a:t>between </a:t>
            </a:r>
            <a:r>
              <a:rPr lang="en-US" sz="1700" dirty="0" smtClean="0">
                <a:ea typeface="Comic Sans MS"/>
                <a:cs typeface="Comic Sans MS"/>
                <a:sym typeface="Comic Sans MS"/>
              </a:rPr>
              <a:t>every pair of processes</a:t>
            </a:r>
            <a:endParaRPr lang="en-US" sz="1700" dirty="0">
              <a:ea typeface="Comic Sans MS"/>
              <a:cs typeface="Comic Sans MS"/>
              <a:sym typeface="Comic Sans MS"/>
            </a:endParaRPr>
          </a:p>
          <a:p>
            <a:pPr marL="706266">
              <a:spcBef>
                <a:spcPts val="400"/>
              </a:spcBef>
              <a:buClr>
                <a:schemeClr val="tx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700" dirty="0">
                <a:ea typeface="Comic Sans MS"/>
                <a:cs typeface="Comic Sans MS"/>
                <a:sym typeface="Comic Sans MS"/>
              </a:rPr>
              <a:t>Each link is exactly </a:t>
            </a:r>
            <a:r>
              <a:rPr lang="en-US" sz="17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between two processes</a:t>
            </a:r>
          </a:p>
          <a:p>
            <a:pPr marL="706266">
              <a:spcBef>
                <a:spcPts val="400"/>
              </a:spcBef>
              <a:buClr>
                <a:schemeClr val="tx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700" dirty="0">
                <a:ea typeface="Comic Sans MS"/>
                <a:cs typeface="Comic Sans MS"/>
                <a:sym typeface="Comic Sans MS"/>
              </a:rPr>
              <a:t>Between each pair of </a:t>
            </a:r>
            <a:r>
              <a:rPr lang="en-US" sz="1700" dirty="0" smtClean="0">
                <a:ea typeface="Comic Sans MS"/>
                <a:cs typeface="Comic Sans MS"/>
                <a:sym typeface="Comic Sans MS"/>
              </a:rPr>
              <a:t>processes, </a:t>
            </a:r>
            <a:r>
              <a:rPr lang="en-US" sz="1700" dirty="0">
                <a:ea typeface="Comic Sans MS"/>
                <a:cs typeface="Comic Sans MS"/>
                <a:sym typeface="Comic Sans MS"/>
              </a:rPr>
              <a:t>there </a:t>
            </a:r>
            <a:r>
              <a:rPr lang="en-US" sz="1700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exists</a:t>
            </a:r>
            <a:r>
              <a:rPr lang="en-US" sz="17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sz="17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only one </a:t>
            </a:r>
            <a:r>
              <a:rPr lang="en-US" sz="17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link</a:t>
            </a:r>
          </a:p>
          <a:p>
            <a:r>
              <a:rPr lang="en-US" sz="1900" dirty="0" smtClean="0">
                <a:solidFill>
                  <a:srgbClr val="008000"/>
                </a:solidFill>
                <a:cs typeface="Calisto MT"/>
                <a:sym typeface="Comic Sans MS"/>
              </a:rPr>
              <a:t>Asymmetrical </a:t>
            </a:r>
            <a:r>
              <a:rPr lang="en-US" sz="1900" dirty="0">
                <a:solidFill>
                  <a:srgbClr val="008000"/>
                </a:solidFill>
                <a:cs typeface="Calisto MT"/>
                <a:sym typeface="Comic Sans MS"/>
              </a:rPr>
              <a:t>direct communication</a:t>
            </a:r>
            <a:r>
              <a:rPr lang="en-US" sz="1900" dirty="0">
                <a:solidFill>
                  <a:schemeClr val="dk1"/>
                </a:solidFill>
                <a:cs typeface="Calisto MT"/>
                <a:sym typeface="Comic Sans MS"/>
              </a:rPr>
              <a:t> – </a:t>
            </a:r>
            <a:r>
              <a:rPr lang="en-US" sz="1900" dirty="0">
                <a:ea typeface="Comic Sans MS"/>
                <a:cs typeface="Comic Sans MS"/>
                <a:sym typeface="Comic Sans MS"/>
              </a:rPr>
              <a:t>similar to symmetrical, but only the </a:t>
            </a:r>
            <a:r>
              <a:rPr lang="en-US" sz="19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sender</a:t>
            </a:r>
            <a:r>
              <a:rPr lang="en-US" sz="1900" dirty="0">
                <a:ea typeface="Comic Sans MS"/>
                <a:cs typeface="Comic Sans MS"/>
                <a:sym typeface="Comic Sans MS"/>
              </a:rPr>
              <a:t> must explicitly name the </a:t>
            </a:r>
            <a:r>
              <a:rPr lang="en-US" sz="1900" dirty="0" smtClean="0">
                <a:ea typeface="Comic Sans MS"/>
                <a:cs typeface="Comic Sans MS"/>
                <a:sym typeface="Comic Sans MS"/>
              </a:rPr>
              <a:t>receiver</a:t>
            </a:r>
          </a:p>
          <a:p>
            <a:pPr marL="706266">
              <a:spcBef>
                <a:spcPts val="400"/>
              </a:spcBef>
              <a:buClr>
                <a:schemeClr val="tx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send(P, message): </a:t>
            </a:r>
            <a:r>
              <a:rPr lang="en-US" sz="1700" dirty="0">
                <a:ea typeface="Comic Sans MS"/>
                <a:cs typeface="Comic Sans MS"/>
                <a:sym typeface="Comic Sans MS"/>
              </a:rPr>
              <a:t>send a message to process P</a:t>
            </a:r>
          </a:p>
          <a:p>
            <a:pPr marL="706266">
              <a:spcBef>
                <a:spcPts val="400"/>
              </a:spcBef>
              <a:buClr>
                <a:schemeClr val="tx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receive(id</a:t>
            </a:r>
            <a:r>
              <a:rPr lang="en-US" sz="1700" dirty="0" smtClean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, message</a:t>
            </a:r>
            <a:r>
              <a:rPr lang="en-US" sz="1700" dirty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): </a:t>
            </a:r>
            <a:r>
              <a:rPr lang="en-US" sz="1700" dirty="0">
                <a:ea typeface="Comic Sans MS"/>
                <a:cs typeface="Comic Sans MS"/>
                <a:sym typeface="Comic Sans MS"/>
              </a:rPr>
              <a:t>receive the message from </a:t>
            </a:r>
            <a:r>
              <a:rPr lang="en-US" sz="1700" dirty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any </a:t>
            </a:r>
            <a:r>
              <a:rPr lang="en-US" sz="1700" dirty="0">
                <a:ea typeface="Comic Sans MS"/>
                <a:cs typeface="Comic Sans MS"/>
                <a:sym typeface="Comic Sans MS"/>
              </a:rPr>
              <a:t>process and save the sender’s id in </a:t>
            </a:r>
            <a:r>
              <a:rPr lang="en-US" sz="1700" dirty="0" smtClean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id</a:t>
            </a:r>
            <a:endParaRPr lang="en-US" sz="1700" dirty="0" smtClean="0">
              <a:ea typeface="Comic Sans MS"/>
              <a:cs typeface="Comic Sans MS"/>
              <a:sym typeface="Comic Sans MS"/>
            </a:endParaRPr>
          </a:p>
          <a:p>
            <a:r>
              <a:rPr lang="en-US" sz="1900" dirty="0" smtClean="0">
                <a:solidFill>
                  <a:schemeClr val="accent3">
                    <a:lumMod val="50000"/>
                  </a:schemeClr>
                </a:solidFill>
                <a:ea typeface="Comic Sans MS"/>
                <a:cs typeface="Comic Sans MS"/>
                <a:sym typeface="Comic Sans MS"/>
              </a:rPr>
              <a:t>Disadvantage:</a:t>
            </a:r>
            <a:r>
              <a:rPr lang="en-US" sz="1900" dirty="0" smtClean="0">
                <a:solidFill>
                  <a:srgbClr val="FF0000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sz="19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if the process changes the </a:t>
            </a:r>
            <a:r>
              <a:rPr lang="en-US" sz="19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identifier</a:t>
            </a:r>
            <a:r>
              <a:rPr lang="en-US" sz="19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, we must change the identifier in all places that use </a:t>
            </a:r>
            <a:r>
              <a:rPr lang="en-US" sz="1900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it</a:t>
            </a:r>
          </a:p>
          <a:p>
            <a:pPr lvl="1">
              <a:buClr>
                <a:schemeClr val="tx1"/>
              </a:buClr>
            </a:pPr>
            <a:r>
              <a:rPr lang="en-US" sz="17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Example: </a:t>
            </a:r>
            <a:r>
              <a:rPr lang="en-US" sz="17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the receiver process </a:t>
            </a:r>
            <a:r>
              <a:rPr lang="en-US" sz="17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saves</a:t>
            </a:r>
            <a:r>
              <a:rPr lang="en-US" sz="17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all messages. If sender changes its identifier, receiver must change it in all saved messages</a:t>
            </a:r>
            <a:endParaRPr lang="en-US" sz="1700" dirty="0">
              <a:ea typeface="Comic Sans MS"/>
              <a:cs typeface="Comic Sans MS"/>
              <a:sym typeface="Comic Sans MS"/>
            </a:endParaRPr>
          </a:p>
          <a:p>
            <a:pPr marL="311085" lvl="0" indent="-304735">
              <a:spcBef>
                <a:spcPts val="20"/>
              </a:spcBef>
              <a:buClr>
                <a:srgbClr val="000000"/>
              </a:buClr>
              <a:buSzPts val="100"/>
              <a:buNone/>
            </a:pPr>
            <a:endParaRPr lang="en-US" sz="1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40614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Message Passing – Indirect Communication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8000"/>
                </a:solidFill>
                <a:cs typeface="Calisto MT"/>
                <a:sym typeface="Comic Sans MS"/>
              </a:rPr>
              <a:t>Indirect communication: </a:t>
            </a:r>
            <a:r>
              <a:rPr lang="en-US" sz="2000" dirty="0">
                <a:ea typeface="Comic Sans MS"/>
                <a:cs typeface="Comic Sans MS"/>
                <a:sym typeface="Comic Sans MS"/>
              </a:rPr>
              <a:t>processes use </a:t>
            </a:r>
            <a:r>
              <a:rPr lang="en-US" sz="2000" dirty="0" smtClean="0">
                <a:ea typeface="Comic Sans MS"/>
                <a:cs typeface="Comic Sans MS"/>
                <a:sym typeface="Comic Sans MS"/>
              </a:rPr>
              <a:t>mailboxes or ports </a:t>
            </a:r>
            <a:r>
              <a:rPr lang="en-US" sz="2000" dirty="0">
                <a:ea typeface="Comic Sans MS"/>
                <a:cs typeface="Comic Sans MS"/>
                <a:sym typeface="Comic Sans MS"/>
              </a:rPr>
              <a:t>to send/receive </a:t>
            </a:r>
            <a:r>
              <a:rPr lang="en-US" sz="2000" dirty="0" smtClean="0">
                <a:ea typeface="Comic Sans MS"/>
                <a:cs typeface="Comic Sans MS"/>
                <a:sym typeface="Comic Sans MS"/>
              </a:rPr>
              <a:t>messages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send(</a:t>
            </a:r>
            <a:r>
              <a:rPr lang="en-US" sz="1800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A,message</a:t>
            </a:r>
            <a:r>
              <a:rPr lang="en-US" sz="18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): </a:t>
            </a:r>
            <a:r>
              <a:rPr lang="en-US" sz="1800" dirty="0">
                <a:ea typeface="Comic Sans MS"/>
                <a:cs typeface="Comic Sans MS"/>
                <a:sym typeface="Comic Sans MS"/>
              </a:rPr>
              <a:t>send message to mailbox </a:t>
            </a:r>
            <a:r>
              <a:rPr lang="en-US" sz="1800" dirty="0" smtClean="0">
                <a:ea typeface="Comic Sans MS"/>
                <a:cs typeface="Comic Sans MS"/>
                <a:sym typeface="Comic Sans MS"/>
              </a:rPr>
              <a:t>A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receive(</a:t>
            </a:r>
            <a:r>
              <a:rPr lang="en-US" sz="1800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A,message</a:t>
            </a:r>
            <a:r>
              <a:rPr lang="en-US" sz="18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): </a:t>
            </a:r>
            <a:r>
              <a:rPr lang="en-US" sz="1800" dirty="0">
                <a:ea typeface="Comic Sans MS"/>
                <a:cs typeface="Comic Sans MS"/>
                <a:sym typeface="Comic Sans MS"/>
              </a:rPr>
              <a:t>receive a message from mailbox </a:t>
            </a:r>
            <a:r>
              <a:rPr lang="en-US" sz="1800" dirty="0" smtClean="0">
                <a:ea typeface="Comic Sans MS"/>
                <a:cs typeface="Comic Sans MS"/>
                <a:sym typeface="Comic Sans MS"/>
              </a:rPr>
              <a:t>A</a:t>
            </a:r>
          </a:p>
          <a:p>
            <a:pPr lvl="1"/>
            <a:r>
              <a:rPr lang="en-US" sz="1800" dirty="0">
                <a:ea typeface="Comic Sans MS"/>
                <a:cs typeface="Comic Sans MS"/>
                <a:sym typeface="Comic Sans MS"/>
              </a:rPr>
              <a:t>There is a link between two processes only if they </a:t>
            </a:r>
            <a:r>
              <a:rPr lang="en-US" sz="18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share a </a:t>
            </a:r>
            <a:r>
              <a:rPr lang="en-US" sz="18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mailbox</a:t>
            </a:r>
          </a:p>
          <a:p>
            <a:pPr lvl="1"/>
            <a:r>
              <a:rPr lang="en-US" sz="1800" dirty="0">
                <a:ea typeface="Comic Sans MS"/>
                <a:cs typeface="Comic Sans MS"/>
                <a:sym typeface="Comic Sans MS"/>
              </a:rPr>
              <a:t>A link may be associated with </a:t>
            </a:r>
            <a:r>
              <a:rPr lang="en-US" sz="18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more than two </a:t>
            </a:r>
            <a:r>
              <a:rPr lang="en-US" sz="18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processes</a:t>
            </a:r>
          </a:p>
          <a:p>
            <a:pPr lvl="1"/>
            <a:r>
              <a:rPr lang="en-US" sz="1800" dirty="0">
                <a:ea typeface="Comic Sans MS"/>
                <a:cs typeface="Comic Sans MS"/>
                <a:sym typeface="Comic Sans MS"/>
              </a:rPr>
              <a:t>Each pair of communicating processes must </a:t>
            </a:r>
            <a:r>
              <a:rPr lang="en-US" sz="18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share a </a:t>
            </a:r>
            <a:r>
              <a:rPr lang="en-US" sz="18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mailbox</a:t>
            </a:r>
            <a:endParaRPr lang="en-US" sz="2000" dirty="0" smtClean="0">
              <a:ea typeface="Comic Sans MS"/>
              <a:cs typeface="Comic Sans MS"/>
              <a:sym typeface="Comic Sans MS"/>
            </a:endParaRPr>
          </a:p>
          <a:p>
            <a:r>
              <a:rPr lang="en-US" sz="2000" dirty="0" smtClean="0">
                <a:solidFill>
                  <a:srgbClr val="008000"/>
                </a:solidFill>
                <a:cs typeface="Calisto MT"/>
                <a:sym typeface="Comic Sans MS"/>
              </a:rPr>
              <a:t>Mailbox sharing: </a:t>
            </a:r>
            <a:r>
              <a:rPr lang="en-US" sz="2000" dirty="0">
                <a:ea typeface="Comic Sans MS"/>
                <a:cs typeface="Comic Sans MS"/>
                <a:sym typeface="Comic Sans MS"/>
              </a:rPr>
              <a:t>processes P</a:t>
            </a:r>
            <a:r>
              <a:rPr lang="en-US" sz="2000" baseline="-25000" dirty="0">
                <a:ea typeface="Comic Sans MS"/>
                <a:cs typeface="Comic Sans MS"/>
                <a:sym typeface="Comic Sans MS"/>
              </a:rPr>
              <a:t>1</a:t>
            </a:r>
            <a:r>
              <a:rPr lang="en-US" sz="2000" dirty="0">
                <a:ea typeface="Comic Sans MS"/>
                <a:cs typeface="Comic Sans MS"/>
                <a:sym typeface="Comic Sans MS"/>
              </a:rPr>
              <a:t>, P</a:t>
            </a:r>
            <a:r>
              <a:rPr lang="en-US" sz="2000" baseline="-25000" dirty="0">
                <a:ea typeface="Comic Sans MS"/>
                <a:cs typeface="Comic Sans MS"/>
                <a:sym typeface="Comic Sans MS"/>
              </a:rPr>
              <a:t>2</a:t>
            </a:r>
            <a:r>
              <a:rPr lang="en-US" sz="2000" dirty="0">
                <a:ea typeface="Comic Sans MS"/>
                <a:cs typeface="Comic Sans MS"/>
                <a:sym typeface="Comic Sans MS"/>
              </a:rPr>
              <a:t>, and P</a:t>
            </a:r>
            <a:r>
              <a:rPr lang="en-US" sz="2000" baseline="-25000" dirty="0">
                <a:ea typeface="Comic Sans MS"/>
                <a:cs typeface="Comic Sans MS"/>
                <a:sym typeface="Comic Sans MS"/>
              </a:rPr>
              <a:t>3</a:t>
            </a:r>
            <a:r>
              <a:rPr lang="en-US" sz="2000" dirty="0">
                <a:ea typeface="Comic Sans MS"/>
                <a:cs typeface="Comic Sans MS"/>
                <a:sym typeface="Comic Sans MS"/>
              </a:rPr>
              <a:t> share mailbox A</a:t>
            </a:r>
          </a:p>
          <a:p>
            <a:pPr lvl="1"/>
            <a:r>
              <a:rPr lang="en-US" sz="1800" dirty="0">
                <a:ea typeface="Comic Sans MS"/>
                <a:cs typeface="Comic Sans MS"/>
                <a:sym typeface="Comic Sans MS"/>
              </a:rPr>
              <a:t>Process P</a:t>
            </a:r>
            <a:r>
              <a:rPr lang="en-US" sz="1800" baseline="-25000" dirty="0">
                <a:ea typeface="Comic Sans MS"/>
                <a:cs typeface="Comic Sans MS"/>
                <a:sym typeface="Comic Sans MS"/>
              </a:rPr>
              <a:t>1 </a:t>
            </a:r>
            <a:r>
              <a:rPr lang="en-US" sz="1800" dirty="0">
                <a:ea typeface="Comic Sans MS"/>
                <a:cs typeface="Comic Sans MS"/>
                <a:sym typeface="Comic Sans MS"/>
              </a:rPr>
              <a:t>places a message into A</a:t>
            </a:r>
            <a:endParaRPr lang="en-US" sz="1800" dirty="0"/>
          </a:p>
          <a:p>
            <a:pPr lvl="1"/>
            <a:r>
              <a:rPr lang="en-US" sz="1800" dirty="0">
                <a:ea typeface="Comic Sans MS"/>
                <a:cs typeface="Comic Sans MS"/>
                <a:sym typeface="Comic Sans MS"/>
              </a:rPr>
              <a:t>Both P</a:t>
            </a:r>
            <a:r>
              <a:rPr lang="en-US" sz="1800" baseline="-25000" dirty="0"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 dirty="0">
                <a:ea typeface="Comic Sans MS"/>
                <a:cs typeface="Comic Sans MS"/>
                <a:sym typeface="Comic Sans MS"/>
              </a:rPr>
              <a:t> and P</a:t>
            </a:r>
            <a:r>
              <a:rPr lang="en-US" sz="1800" baseline="-25000" dirty="0">
                <a:ea typeface="Comic Sans MS"/>
                <a:cs typeface="Comic Sans MS"/>
                <a:sym typeface="Comic Sans MS"/>
              </a:rPr>
              <a:t>3</a:t>
            </a:r>
            <a:r>
              <a:rPr lang="en-US" sz="1800" dirty="0">
                <a:ea typeface="Comic Sans MS"/>
                <a:cs typeface="Comic Sans MS"/>
                <a:sym typeface="Comic Sans MS"/>
              </a:rPr>
              <a:t> execute receive. Who should get the message?</a:t>
            </a:r>
            <a:endParaRPr lang="en-US" sz="1800" dirty="0"/>
          </a:p>
          <a:p>
            <a:r>
              <a:rPr lang="en-US" sz="2000" dirty="0" smtClean="0">
                <a:solidFill>
                  <a:srgbClr val="008000"/>
                </a:solidFill>
                <a:cs typeface="Comic Sans MS"/>
                <a:sym typeface="Comic Sans MS"/>
              </a:rPr>
              <a:t>Solutions:</a:t>
            </a:r>
          </a:p>
          <a:p>
            <a:pPr lvl="1"/>
            <a:r>
              <a:rPr lang="en-US" sz="1800" dirty="0">
                <a:ea typeface="Comic Sans MS"/>
                <a:cs typeface="Comic Sans MS"/>
                <a:sym typeface="Comic Sans MS"/>
              </a:rPr>
              <a:t>Restrict one link to at most two </a:t>
            </a:r>
            <a:r>
              <a:rPr lang="en-US" sz="1800" dirty="0" smtClean="0">
                <a:ea typeface="Comic Sans MS"/>
                <a:cs typeface="Comic Sans MS"/>
                <a:sym typeface="Comic Sans MS"/>
              </a:rPr>
              <a:t>processes</a:t>
            </a:r>
          </a:p>
          <a:p>
            <a:pPr lvl="1"/>
            <a:r>
              <a:rPr lang="en-US" sz="1800" dirty="0">
                <a:ea typeface="Comic Sans MS"/>
                <a:cs typeface="Comic Sans MS"/>
                <a:sym typeface="Comic Sans MS"/>
              </a:rPr>
              <a:t>Allow only one process at a time to execute </a:t>
            </a:r>
            <a:r>
              <a:rPr lang="en-US" sz="1800" dirty="0" smtClean="0">
                <a:ea typeface="Comic Sans MS"/>
                <a:cs typeface="Comic Sans MS"/>
                <a:sym typeface="Comic Sans MS"/>
              </a:rPr>
              <a:t>receive</a:t>
            </a:r>
          </a:p>
          <a:p>
            <a:pPr lvl="1"/>
            <a:r>
              <a:rPr lang="en-US" sz="1800" dirty="0">
                <a:ea typeface="Comic Sans MS"/>
                <a:cs typeface="Comic Sans MS"/>
                <a:sym typeface="Comic Sans MS"/>
              </a:rPr>
              <a:t>Select the receiver arbitrarily and notify the sender of the receiver’s </a:t>
            </a:r>
            <a:r>
              <a:rPr lang="en-US" sz="1800" dirty="0" smtClean="0">
                <a:ea typeface="Comic Sans MS"/>
                <a:cs typeface="Comic Sans MS"/>
                <a:sym typeface="Comic Sans MS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7970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How can send() and receive() be implemented?</a:t>
            </a:r>
          </a:p>
          <a:p>
            <a:pPr lvl="1"/>
            <a:r>
              <a:rPr lang="en-US" sz="1900" dirty="0"/>
              <a:t>Message passing may be either </a:t>
            </a:r>
            <a:r>
              <a:rPr lang="en-US" sz="1900" b="1" dirty="0">
                <a:solidFill>
                  <a:srgbClr val="3366FF"/>
                </a:solidFill>
              </a:rPr>
              <a:t>blocking</a:t>
            </a:r>
            <a:r>
              <a:rPr lang="en-US" sz="1900" dirty="0"/>
              <a:t> or </a:t>
            </a:r>
            <a:r>
              <a:rPr lang="en-US" sz="1900" b="1" dirty="0" smtClean="0">
                <a:solidFill>
                  <a:srgbClr val="3366FF"/>
                </a:solidFill>
              </a:rPr>
              <a:t>non-blocking</a:t>
            </a:r>
          </a:p>
          <a:p>
            <a:r>
              <a:rPr lang="en-US" sz="2200" b="1" dirty="0">
                <a:solidFill>
                  <a:srgbClr val="3366FF"/>
                </a:solidFill>
              </a:rPr>
              <a:t>Blocking</a:t>
            </a:r>
            <a:r>
              <a:rPr lang="en-US" sz="2200" dirty="0"/>
              <a:t> is considered </a:t>
            </a:r>
            <a:r>
              <a:rPr lang="en-US" sz="2200" b="1" dirty="0" smtClean="0">
                <a:solidFill>
                  <a:srgbClr val="3366FF"/>
                </a:solidFill>
              </a:rPr>
              <a:t>synchronous</a:t>
            </a:r>
            <a:endParaRPr lang="en-US" sz="2200" b="1" dirty="0">
              <a:solidFill>
                <a:srgbClr val="3366FF"/>
              </a:solidFill>
            </a:endParaRPr>
          </a:p>
          <a:p>
            <a:pPr marL="798513" lvl="1" indent="-341313">
              <a:defRPr/>
            </a:pPr>
            <a:r>
              <a:rPr lang="en-US" sz="1900" b="1" dirty="0"/>
              <a:t>Blocking send </a:t>
            </a:r>
            <a:r>
              <a:rPr lang="en-US" sz="1900" dirty="0"/>
              <a:t>--</a:t>
            </a:r>
            <a:r>
              <a:rPr lang="en-US" sz="1900" b="1" dirty="0"/>
              <a:t> </a:t>
            </a:r>
            <a:r>
              <a:rPr lang="en-US" sz="1900" dirty="0"/>
              <a:t>the sender is blocked until the message is received</a:t>
            </a:r>
          </a:p>
          <a:p>
            <a:pPr marL="798513" lvl="1" indent="-341313">
              <a:defRPr/>
            </a:pPr>
            <a:r>
              <a:rPr lang="en-US" sz="1900" b="1" dirty="0"/>
              <a:t>Blocking receive </a:t>
            </a:r>
            <a:r>
              <a:rPr lang="en-US" sz="1900" dirty="0"/>
              <a:t>--</a:t>
            </a:r>
            <a:r>
              <a:rPr lang="en-US" sz="1900" b="1" dirty="0"/>
              <a:t> </a:t>
            </a:r>
            <a:r>
              <a:rPr lang="en-US" sz="1900" dirty="0"/>
              <a:t>the receiver is  blocked until a message is </a:t>
            </a:r>
            <a:r>
              <a:rPr lang="en-US" sz="1900" dirty="0" smtClean="0"/>
              <a:t>available</a:t>
            </a:r>
          </a:p>
          <a:p>
            <a:r>
              <a:rPr lang="en-US" sz="2200" b="1" dirty="0" smtClean="0">
                <a:solidFill>
                  <a:srgbClr val="3366FF"/>
                </a:solidFill>
              </a:rPr>
              <a:t>Non-blocking</a:t>
            </a:r>
            <a:r>
              <a:rPr lang="en-US" sz="2200" dirty="0" smtClean="0"/>
              <a:t> </a:t>
            </a:r>
            <a:r>
              <a:rPr lang="en-US" sz="2200" dirty="0"/>
              <a:t>is considered </a:t>
            </a:r>
            <a:r>
              <a:rPr lang="en-US" sz="2200" b="1" dirty="0" smtClean="0">
                <a:solidFill>
                  <a:srgbClr val="3366FF"/>
                </a:solidFill>
              </a:rPr>
              <a:t>asynchronous</a:t>
            </a:r>
            <a:endParaRPr lang="en-US" sz="2200" b="1" dirty="0">
              <a:solidFill>
                <a:srgbClr val="3366FF"/>
              </a:solidFill>
            </a:endParaRPr>
          </a:p>
          <a:p>
            <a:pPr marL="798513" lvl="1" indent="-341313">
              <a:defRPr/>
            </a:pPr>
            <a:r>
              <a:rPr lang="en-US" sz="1900" b="1" dirty="0"/>
              <a:t>Non-blocking send</a:t>
            </a:r>
            <a:r>
              <a:rPr lang="en-US" sz="1900" dirty="0"/>
              <a:t> -- the sender sends the message and continue</a:t>
            </a:r>
          </a:p>
          <a:p>
            <a:pPr marL="798513" lvl="1" indent="-341313">
              <a:defRPr/>
            </a:pPr>
            <a:r>
              <a:rPr lang="en-US" sz="1900" b="1" dirty="0"/>
              <a:t>Non-blocking receive</a:t>
            </a:r>
            <a:r>
              <a:rPr lang="en-US" sz="1900" dirty="0"/>
              <a:t> -- the receiver </a:t>
            </a:r>
            <a:r>
              <a:rPr lang="en-US" sz="1900" dirty="0" smtClean="0"/>
              <a:t>receives either</a:t>
            </a:r>
          </a:p>
          <a:p>
            <a:pPr marL="1027113" lvl="2" indent="-341313">
              <a:defRPr/>
            </a:pPr>
            <a:r>
              <a:rPr lang="en-US" sz="1700" dirty="0"/>
              <a:t>A valid </a:t>
            </a:r>
            <a:r>
              <a:rPr lang="en-US" sz="1700" dirty="0" smtClean="0"/>
              <a:t>message, or</a:t>
            </a:r>
          </a:p>
          <a:p>
            <a:pPr marL="1027113" lvl="2" indent="-341313">
              <a:defRPr/>
            </a:pPr>
            <a:r>
              <a:rPr lang="en-US" sz="1700" dirty="0" smtClean="0"/>
              <a:t>A null message</a:t>
            </a:r>
          </a:p>
          <a:p>
            <a:r>
              <a:rPr lang="en-US" sz="2200" dirty="0">
                <a:ea typeface="Comic Sans MS"/>
                <a:cs typeface="Comic Sans MS"/>
                <a:sym typeface="Comic Sans MS"/>
              </a:rPr>
              <a:t>When </a:t>
            </a:r>
            <a:r>
              <a:rPr lang="en-US" sz="22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both</a:t>
            </a:r>
            <a:r>
              <a:rPr lang="en-US" sz="2200" dirty="0">
                <a:ea typeface="Comic Sans MS"/>
                <a:cs typeface="Comic Sans MS"/>
                <a:sym typeface="Comic Sans MS"/>
              </a:rPr>
              <a:t> send() and receive() are implemented as </a:t>
            </a:r>
            <a:r>
              <a:rPr lang="en-US" sz="2200" dirty="0" smtClean="0">
                <a:ea typeface="Comic Sans MS"/>
                <a:cs typeface="Comic Sans MS"/>
                <a:sym typeface="Comic Sans MS"/>
              </a:rPr>
              <a:t>blocking </a:t>
            </a:r>
            <a:r>
              <a:rPr lang="en-US" sz="2200" dirty="0" smtClean="0">
                <a:ea typeface="Comic Sans MS"/>
                <a:cs typeface="Comic Sans MS"/>
                <a:sym typeface="Wingdings" panose="05000000000000000000" pitchFamily="2" charset="2"/>
              </a:rPr>
              <a:t> </a:t>
            </a:r>
            <a:r>
              <a:rPr lang="en-US" sz="2200" dirty="0">
                <a:ea typeface="Comic Sans MS"/>
                <a:cs typeface="Comic Sans MS"/>
                <a:sym typeface="Comic Sans MS"/>
              </a:rPr>
              <a:t>there is a </a:t>
            </a:r>
            <a:r>
              <a:rPr lang="en-US" sz="2200" dirty="0">
                <a:solidFill>
                  <a:srgbClr val="008000"/>
                </a:solidFill>
                <a:cs typeface="Calisto MT"/>
                <a:sym typeface="Comic Sans MS"/>
              </a:rPr>
              <a:t>rendezvous</a:t>
            </a:r>
            <a:r>
              <a:rPr lang="en-US" sz="2200" dirty="0">
                <a:ea typeface="Comic Sans MS"/>
                <a:cs typeface="Comic Sans MS"/>
                <a:sym typeface="Comic Sans MS"/>
              </a:rPr>
              <a:t> between the sender and the receiver</a:t>
            </a:r>
            <a:endParaRPr lang="en-US" sz="2200" b="1" dirty="0">
              <a:solidFill>
                <a:srgbClr val="3366FF"/>
              </a:solidFill>
            </a:endParaRPr>
          </a:p>
          <a:p>
            <a:pPr marL="798513" lvl="1" indent="-341313">
              <a:defRPr/>
            </a:pPr>
            <a:r>
              <a:rPr lang="en-US" sz="1900" dirty="0">
                <a:ea typeface="Comic Sans MS"/>
                <a:cs typeface="Comic Sans MS"/>
                <a:sym typeface="Comic Sans MS"/>
              </a:rPr>
              <a:t>The receiver blocks until the message is </a:t>
            </a:r>
            <a:r>
              <a:rPr lang="en-US" sz="1900" dirty="0" smtClean="0">
                <a:ea typeface="Comic Sans MS"/>
                <a:cs typeface="Comic Sans MS"/>
                <a:sym typeface="Comic Sans MS"/>
              </a:rPr>
              <a:t>available</a:t>
            </a:r>
          </a:p>
          <a:p>
            <a:pPr marL="798513" lvl="1" indent="-341313">
              <a:defRPr/>
            </a:pPr>
            <a:r>
              <a:rPr lang="en-US" sz="1900" dirty="0">
                <a:ea typeface="Comic Sans MS"/>
                <a:cs typeface="Comic Sans MS"/>
                <a:sym typeface="Comic Sans MS"/>
              </a:rPr>
              <a:t>The sender blocks until the receiver gets the message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2546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Synchronization: Producer-Consumer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5339" y="1030112"/>
            <a:ext cx="8589374" cy="497899"/>
          </a:xfrm>
        </p:spPr>
        <p:txBody>
          <a:bodyPr>
            <a:normAutofit/>
          </a:bodyPr>
          <a:lstStyle/>
          <a:p>
            <a:r>
              <a:rPr lang="en-US" sz="2000" dirty="0">
                <a:ea typeface="ＭＳ Ｐゴシック" charset="0"/>
              </a:rPr>
              <a:t>Producer-consumer </a:t>
            </a:r>
            <a:r>
              <a:rPr lang="en-US" sz="2000" dirty="0" smtClean="0">
                <a:ea typeface="ＭＳ Ｐゴシック" charset="0"/>
              </a:rPr>
              <a:t>problem is trivial with blocking </a:t>
            </a:r>
            <a:r>
              <a:rPr lang="en-US" sz="2000" dirty="0">
                <a:solidFill>
                  <a:srgbClr val="0000FF"/>
                </a:solidFill>
                <a:ea typeface="Comic Sans MS"/>
                <a:cs typeface="Comic Sans MS"/>
              </a:rPr>
              <a:t>send() </a:t>
            </a:r>
            <a:r>
              <a:rPr lang="en-US" sz="2000" dirty="0" smtClean="0">
                <a:ea typeface="ＭＳ Ｐゴシック" charset="0"/>
              </a:rPr>
              <a:t>and </a:t>
            </a:r>
            <a:r>
              <a:rPr lang="en-US" sz="2000" dirty="0">
                <a:solidFill>
                  <a:srgbClr val="0000FF"/>
                </a:solidFill>
                <a:ea typeface="Comic Sans MS"/>
                <a:cs typeface="Comic Sans MS"/>
              </a:rPr>
              <a:t>receive()</a:t>
            </a:r>
            <a:r>
              <a:rPr lang="en-US" sz="20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 </a:t>
            </a:r>
            <a:endParaRPr lang="en-US" sz="20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56032" y="2503021"/>
            <a:ext cx="4273635" cy="2718689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85" indent="-311085">
              <a:spcBef>
                <a:spcPts val="480"/>
              </a:spcBef>
              <a:buClr>
                <a:srgbClr val="000000"/>
              </a:buClr>
              <a:buSzPts val="2400"/>
              <a:buFont typeface="Arial" pitchFamily="34" charset="0"/>
              <a:buNone/>
            </a:pPr>
            <a:r>
              <a:rPr lang="en-US" sz="1800" dirty="0"/>
              <a:t>m</a:t>
            </a:r>
            <a:r>
              <a:rPr lang="en-US" sz="1800" dirty="0" smtClean="0"/>
              <a:t>essage </a:t>
            </a:r>
            <a:r>
              <a:rPr lang="en-US" sz="1800" dirty="0" err="1" smtClean="0"/>
              <a:t>next_produced</a:t>
            </a:r>
            <a:r>
              <a:rPr lang="en-US" sz="1800" dirty="0" smtClean="0"/>
              <a:t>;</a:t>
            </a:r>
            <a:endParaRPr lang="en-US" sz="1800" dirty="0" smtClean="0">
              <a:solidFill>
                <a:srgbClr val="0000FF"/>
              </a:solidFill>
              <a:ea typeface="Arial"/>
              <a:cs typeface="Arial"/>
              <a:sym typeface="Arial"/>
            </a:endParaRPr>
          </a:p>
          <a:p>
            <a:pPr marL="311085" indent="-311085">
              <a:spcBef>
                <a:spcPts val="480"/>
              </a:spcBef>
              <a:buClr>
                <a:srgbClr val="000000"/>
              </a:buClr>
              <a:buSzPts val="2400"/>
              <a:buFont typeface="Arial" pitchFamily="34" charset="0"/>
              <a:buNone/>
            </a:pPr>
            <a:r>
              <a:rPr lang="en-US" sz="1800" dirty="0" smtClean="0">
                <a:solidFill>
                  <a:srgbClr val="0000FF"/>
                </a:solidFill>
                <a:ea typeface="Arial"/>
                <a:cs typeface="Arial"/>
                <a:sym typeface="Arial"/>
              </a:rPr>
              <a:t>while</a:t>
            </a:r>
            <a:r>
              <a:rPr lang="en-US" sz="1800" dirty="0" smtClean="0">
                <a:ea typeface="Arial"/>
                <a:cs typeface="Arial"/>
                <a:sym typeface="Arial"/>
              </a:rPr>
              <a:t> (</a:t>
            </a:r>
            <a:r>
              <a:rPr lang="en-US" sz="1800" dirty="0" smtClean="0">
                <a:solidFill>
                  <a:srgbClr val="0000FF"/>
                </a:solidFill>
                <a:ea typeface="Arial"/>
                <a:cs typeface="Arial"/>
                <a:sym typeface="Arial"/>
              </a:rPr>
              <a:t>true</a:t>
            </a:r>
            <a:r>
              <a:rPr lang="en-US" sz="1800" dirty="0" smtClean="0">
                <a:ea typeface="Arial"/>
                <a:cs typeface="Arial"/>
                <a:sym typeface="Arial"/>
              </a:rPr>
              <a:t>)  {</a:t>
            </a:r>
            <a:endParaRPr lang="en-US" sz="1800" dirty="0" smtClean="0"/>
          </a:p>
          <a:p>
            <a:pPr marL="228600" indent="-228600">
              <a:spcBef>
                <a:spcPts val="440"/>
              </a:spcBef>
              <a:buClr>
                <a:srgbClr val="000000"/>
              </a:buClr>
              <a:buSzPts val="2200"/>
              <a:buFont typeface="Arial" pitchFamily="34" charset="0"/>
              <a:buNone/>
            </a:pPr>
            <a:r>
              <a:rPr lang="en-US" sz="1800" dirty="0" smtClean="0">
                <a:solidFill>
                  <a:srgbClr val="004C26"/>
                </a:solidFill>
                <a:ea typeface="Arial"/>
                <a:cs typeface="Arial"/>
                <a:sym typeface="Arial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cs typeface="Calisto MT"/>
                <a:sym typeface="Arial"/>
              </a:rPr>
              <a:t>/* produce and item in </a:t>
            </a:r>
          </a:p>
          <a:p>
            <a:pPr marL="228600" indent="-228600">
              <a:spcBef>
                <a:spcPts val="440"/>
              </a:spcBef>
              <a:buClr>
                <a:srgbClr val="000000"/>
              </a:buClr>
              <a:buSzPts val="2200"/>
              <a:buFont typeface="Arial" pitchFamily="34" charset="0"/>
              <a:buNone/>
            </a:pPr>
            <a:r>
              <a:rPr lang="en-US" sz="1800" dirty="0">
                <a:solidFill>
                  <a:srgbClr val="008000"/>
                </a:solidFill>
                <a:cs typeface="Calisto MT"/>
                <a:sym typeface="Arial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cs typeface="Calisto MT"/>
                <a:sym typeface="Arial"/>
              </a:rPr>
              <a:t>     next produced */</a:t>
            </a:r>
          </a:p>
          <a:p>
            <a:pPr marL="311085" indent="-311085">
              <a:spcBef>
                <a:spcPts val="440"/>
              </a:spcBef>
              <a:buClr>
                <a:srgbClr val="000000"/>
              </a:buClr>
              <a:buSzPts val="2200"/>
              <a:buFont typeface="Arial" pitchFamily="34" charset="0"/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next_produced</a:t>
            </a:r>
            <a:r>
              <a:rPr lang="en-US" sz="1800" dirty="0" smtClean="0"/>
              <a:t>  = </a:t>
            </a:r>
            <a:r>
              <a:rPr lang="en-US" sz="1800" dirty="0" smtClean="0">
                <a:ea typeface="Arial"/>
                <a:cs typeface="Arial"/>
                <a:sym typeface="Arial"/>
              </a:rPr>
              <a:t>…..</a:t>
            </a:r>
            <a:endParaRPr lang="en-US" sz="1800" dirty="0" smtClean="0"/>
          </a:p>
          <a:p>
            <a:pPr marL="311085" indent="-311085">
              <a:spcBef>
                <a:spcPts val="440"/>
              </a:spcBef>
              <a:buClr>
                <a:srgbClr val="004C26"/>
              </a:buClr>
              <a:buSzPts val="2200"/>
              <a:buFont typeface="Arial" pitchFamily="34" charset="0"/>
              <a:buNone/>
            </a:pPr>
            <a:r>
              <a:rPr lang="en-US" sz="1800" dirty="0" smtClean="0">
                <a:solidFill>
                  <a:srgbClr val="004C26"/>
                </a:solidFill>
                <a:ea typeface="Arial"/>
                <a:cs typeface="Arial"/>
                <a:sym typeface="Arial"/>
              </a:rPr>
              <a:t>   </a:t>
            </a:r>
            <a:endParaRPr lang="en-US" sz="1800" dirty="0" smtClean="0">
              <a:solidFill>
                <a:srgbClr val="008000"/>
              </a:solidFill>
              <a:cs typeface="Calisto MT"/>
            </a:endParaRPr>
          </a:p>
          <a:p>
            <a:pPr marL="311085" indent="-311085">
              <a:spcBef>
                <a:spcPts val="440"/>
              </a:spcBef>
              <a:buClr>
                <a:srgbClr val="000000"/>
              </a:buClr>
              <a:buSzPts val="2200"/>
              <a:buFont typeface="Arial" pitchFamily="34" charset="0"/>
              <a:buNone/>
            </a:pPr>
            <a:r>
              <a:rPr lang="en-US" sz="2000" dirty="0" smtClean="0">
                <a:ea typeface="Arial"/>
                <a:cs typeface="Arial"/>
                <a:sym typeface="Arial"/>
              </a:rPr>
              <a:t>   </a:t>
            </a:r>
            <a:r>
              <a:rPr lang="en-US" sz="1800" dirty="0" smtClean="0">
                <a:ea typeface="Arial"/>
                <a:cs typeface="Arial"/>
                <a:sym typeface="Arial"/>
              </a:rPr>
              <a:t>send(</a:t>
            </a:r>
            <a:r>
              <a:rPr lang="en-US" sz="1800" dirty="0" err="1" smtClean="0">
                <a:ea typeface="Arial"/>
                <a:cs typeface="Arial"/>
                <a:sym typeface="Arial"/>
              </a:rPr>
              <a:t>next_produced</a:t>
            </a:r>
            <a:r>
              <a:rPr lang="en-US" sz="1800" dirty="0" smtClean="0">
                <a:ea typeface="Arial"/>
                <a:cs typeface="Arial"/>
                <a:sym typeface="Arial"/>
              </a:rPr>
              <a:t>);</a:t>
            </a:r>
            <a:endParaRPr lang="en-US" sz="1800" dirty="0" smtClean="0">
              <a:sym typeface="Arial"/>
            </a:endParaRPr>
          </a:p>
          <a:p>
            <a:pPr marL="311085" indent="-311085">
              <a:spcBef>
                <a:spcPts val="440"/>
              </a:spcBef>
              <a:buClr>
                <a:srgbClr val="000000"/>
              </a:buClr>
              <a:buSzPts val="2200"/>
              <a:buFont typeface="Arial" pitchFamily="34" charset="0"/>
              <a:buNone/>
            </a:pPr>
            <a:r>
              <a:rPr lang="en-US" sz="1800" dirty="0" smtClean="0">
                <a:ea typeface="Arial"/>
                <a:cs typeface="Arial"/>
                <a:sym typeface="Arial"/>
              </a:rPr>
              <a:t>}</a:t>
            </a:r>
          </a:p>
          <a:p>
            <a:pPr marL="350838" lvl="1" indent="0">
              <a:buFont typeface="Arial" pitchFamily="34" charset="0"/>
              <a:buNone/>
            </a:pPr>
            <a:endParaRPr lang="en-US" sz="1600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642556" y="2503021"/>
            <a:ext cx="4236267" cy="2718689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480"/>
              </a:spcBef>
              <a:buClr>
                <a:srgbClr val="000000"/>
              </a:buClr>
              <a:buSzPts val="2400"/>
              <a:buFont typeface="Arial" pitchFamily="34" charset="0"/>
              <a:buNone/>
            </a:pPr>
            <a:r>
              <a:rPr lang="en-US" altLang="en-US" sz="1800" dirty="0" smtClean="0"/>
              <a:t>message </a:t>
            </a:r>
            <a:r>
              <a:rPr lang="en-US" altLang="en-US" sz="1800" dirty="0" err="1" smtClean="0"/>
              <a:t>next_consumed</a:t>
            </a:r>
            <a:r>
              <a:rPr lang="en-US" altLang="en-US" sz="1800" dirty="0" smtClean="0"/>
              <a:t>; </a:t>
            </a:r>
          </a:p>
          <a:p>
            <a:pPr marL="0" lvl="1" indent="0">
              <a:spcBef>
                <a:spcPts val="480"/>
              </a:spcBef>
              <a:buClr>
                <a:srgbClr val="000000"/>
              </a:buClr>
              <a:buSzPts val="2400"/>
              <a:buFont typeface="Arial" pitchFamily="34" charset="0"/>
              <a:buNone/>
            </a:pPr>
            <a:r>
              <a:rPr lang="en-US" altLang="en-US" sz="1800" dirty="0" smtClean="0">
                <a:solidFill>
                  <a:srgbClr val="0000FF"/>
                </a:solidFill>
                <a:ea typeface="Arial"/>
                <a:cs typeface="Arial"/>
              </a:rPr>
              <a:t>while </a:t>
            </a:r>
            <a:r>
              <a:rPr lang="en-US" altLang="en-US" sz="1800" dirty="0" smtClean="0">
                <a:ea typeface="Arial"/>
                <a:cs typeface="Arial"/>
              </a:rPr>
              <a:t>(</a:t>
            </a:r>
            <a:r>
              <a:rPr lang="en-US" altLang="en-US" sz="1800" dirty="0" smtClean="0">
                <a:solidFill>
                  <a:srgbClr val="0000FF"/>
                </a:solidFill>
                <a:ea typeface="Arial"/>
                <a:cs typeface="Arial"/>
              </a:rPr>
              <a:t>true</a:t>
            </a:r>
            <a:r>
              <a:rPr lang="en-US" altLang="en-US" sz="1800" dirty="0" smtClean="0">
                <a:ea typeface="Arial"/>
                <a:cs typeface="Arial"/>
              </a:rPr>
              <a:t>) {</a:t>
            </a:r>
            <a:endParaRPr lang="en-US" altLang="en-US" sz="1800" dirty="0" smtClean="0">
              <a:solidFill>
                <a:srgbClr val="008000"/>
              </a:solidFill>
              <a:cs typeface="Calisto MT"/>
            </a:endParaRPr>
          </a:p>
          <a:p>
            <a:pPr marL="0" lvl="1" indent="0"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r>
              <a:rPr lang="en-US" altLang="en-US" sz="1800" dirty="0" smtClean="0">
                <a:cs typeface="Courier New" panose="02070309020205020404" pitchFamily="49" charset="0"/>
              </a:rPr>
              <a:t>   </a:t>
            </a:r>
            <a:r>
              <a:rPr lang="en-US" altLang="en-US" sz="1800" dirty="0" smtClean="0">
                <a:cs typeface="Arial"/>
                <a:sym typeface="Arial"/>
              </a:rPr>
              <a:t>receive</a:t>
            </a:r>
            <a:r>
              <a:rPr lang="en-US" sz="1800" dirty="0" smtClean="0">
                <a:ea typeface="Arial"/>
                <a:cs typeface="Arial"/>
                <a:sym typeface="Arial"/>
              </a:rPr>
              <a:t>(</a:t>
            </a:r>
            <a:r>
              <a:rPr lang="en-US" sz="1800" dirty="0" err="1" smtClean="0">
                <a:ea typeface="Arial"/>
                <a:cs typeface="Arial"/>
                <a:sym typeface="Arial"/>
              </a:rPr>
              <a:t>next_consumed</a:t>
            </a:r>
            <a:r>
              <a:rPr lang="en-US" sz="1800" dirty="0" smtClean="0">
                <a:ea typeface="Arial"/>
                <a:cs typeface="Arial"/>
                <a:sym typeface="Arial"/>
              </a:rPr>
              <a:t>);</a:t>
            </a:r>
          </a:p>
          <a:p>
            <a:pPr marL="0" lvl="1" indent="0"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endParaRPr lang="en-US" altLang="en-US" sz="1800" dirty="0" smtClean="0">
              <a:solidFill>
                <a:srgbClr val="008000"/>
              </a:solidFill>
              <a:cs typeface="Calisto MT"/>
              <a:sym typeface="Arial"/>
            </a:endParaRPr>
          </a:p>
          <a:p>
            <a:pPr marL="228600" lvl="1">
              <a:spcBef>
                <a:spcPts val="440"/>
              </a:spcBef>
              <a:buClr>
                <a:srgbClr val="000000"/>
              </a:buClr>
              <a:buSzPts val="2200"/>
              <a:buNone/>
            </a:pPr>
            <a:r>
              <a:rPr lang="en-US" sz="1800" dirty="0">
                <a:solidFill>
                  <a:srgbClr val="004C26"/>
                </a:solidFill>
                <a:ea typeface="Arial"/>
                <a:cs typeface="Arial"/>
                <a:sym typeface="Arial"/>
              </a:rPr>
              <a:t>   /* consume the item in </a:t>
            </a:r>
          </a:p>
          <a:p>
            <a:pPr marL="228600" lvl="1">
              <a:spcBef>
                <a:spcPts val="440"/>
              </a:spcBef>
              <a:buClr>
                <a:srgbClr val="000000"/>
              </a:buClr>
              <a:buSzPts val="2200"/>
              <a:buNone/>
            </a:pPr>
            <a:r>
              <a:rPr lang="en-US" sz="1800" dirty="0">
                <a:solidFill>
                  <a:srgbClr val="004C26"/>
                </a:solidFill>
                <a:ea typeface="Arial"/>
                <a:cs typeface="Arial"/>
                <a:sym typeface="Arial"/>
              </a:rPr>
              <a:t>       </a:t>
            </a:r>
            <a:r>
              <a:rPr lang="en-US" sz="1800" dirty="0" err="1">
                <a:solidFill>
                  <a:srgbClr val="004C26"/>
                </a:solidFill>
                <a:ea typeface="Arial"/>
                <a:cs typeface="Arial"/>
                <a:sym typeface="Arial"/>
              </a:rPr>
              <a:t>next_consumed</a:t>
            </a:r>
            <a:r>
              <a:rPr lang="en-US" sz="1800" dirty="0">
                <a:solidFill>
                  <a:srgbClr val="004C26"/>
                </a:solidFill>
                <a:ea typeface="Arial"/>
                <a:cs typeface="Arial"/>
                <a:sym typeface="Arial"/>
              </a:rPr>
              <a:t> */</a:t>
            </a:r>
            <a:endParaRPr lang="en-US" altLang="en-US" sz="1800" dirty="0">
              <a:solidFill>
                <a:srgbClr val="004C26"/>
              </a:solidFill>
              <a:ea typeface="Arial"/>
              <a:cs typeface="Arial"/>
              <a:sym typeface="Arial"/>
            </a:endParaRPr>
          </a:p>
          <a:p>
            <a:pPr marL="0" lvl="1" indent="0"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r>
              <a:rPr lang="en-US" altLang="en-US" sz="1800" dirty="0" smtClean="0">
                <a:cs typeface="Courier New" panose="02070309020205020404" pitchFamily="49" charset="0"/>
              </a:rPr>
              <a:t>}</a:t>
            </a:r>
            <a:endParaRPr lang="en-US" altLang="en-US" sz="1800" dirty="0">
              <a:cs typeface="Courier New" panose="02070309020205020404" pitchFamily="49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56031" y="1732544"/>
            <a:ext cx="4273635" cy="74168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q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Tx/>
              <a:buFont typeface="Wingdings" charset="2"/>
              <a:buChar char="§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Tx/>
              <a:buFont typeface="Courier New"/>
              <a:buChar char="o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v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Producer process using message passing</a:t>
            </a:r>
            <a:endParaRPr lang="en-US" sz="20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642556" y="1732544"/>
            <a:ext cx="4236268" cy="741679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q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Tx/>
              <a:buFont typeface="Wingdings" charset="2"/>
              <a:buChar char="§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Tx/>
              <a:buFont typeface="Courier New"/>
              <a:buChar char="o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v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/>
              <a:t>Consumerprocess</a:t>
            </a:r>
            <a:r>
              <a:rPr lang="en-US" sz="2000" dirty="0" smtClean="0"/>
              <a:t> using message passing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75339" y="5377754"/>
            <a:ext cx="4072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2060"/>
                </a:solidFill>
              </a:rPr>
              <a:t>Producer calls blocking send(…) and waits until the message is delivered to either the receiver or mailbox </a:t>
            </a:r>
            <a:endParaRPr lang="en-US" sz="1600" i="1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792705" y="4896853"/>
            <a:ext cx="600143" cy="480901"/>
          </a:xfrm>
          <a:prstGeom prst="straightConnector1">
            <a:avLst/>
          </a:prstGeom>
          <a:ln w="6350">
            <a:solidFill>
              <a:srgbClr val="002060"/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2556" y="5397445"/>
            <a:ext cx="4072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2060"/>
                </a:solidFill>
              </a:rPr>
              <a:t>Consumer calls blocking receive(…), it blocks until a message is available </a:t>
            </a:r>
            <a:endParaRPr lang="en-US" sz="1600" i="1" dirty="0">
              <a:solidFill>
                <a:srgbClr val="002060"/>
              </a:solidFill>
            </a:endParaRPr>
          </a:p>
        </p:txBody>
      </p:sp>
      <p:cxnSp>
        <p:nvCxnSpPr>
          <p:cNvPr id="16" name="Elbow Connector 15"/>
          <p:cNvCxnSpPr>
            <a:stCxn id="13" idx="0"/>
          </p:cNvCxnSpPr>
          <p:nvPr/>
        </p:nvCxnSpPr>
        <p:spPr>
          <a:xfrm rot="5400000" flipH="1" flipV="1">
            <a:off x="6116634" y="3928240"/>
            <a:ext cx="2031360" cy="907050"/>
          </a:xfrm>
          <a:prstGeom prst="bentConnector4">
            <a:avLst>
              <a:gd name="adj1" fmla="val 28279"/>
              <a:gd name="adj2" fmla="val 125203"/>
            </a:avLst>
          </a:prstGeom>
          <a:ln w="6350">
            <a:solidFill>
              <a:srgbClr val="002060"/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5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omic Sans MS"/>
                <a:cs typeface="Comic Sans MS"/>
                <a:sym typeface="Comic Sans MS"/>
              </a:rPr>
              <a:t>Messages exchanged between processes must be placed in a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temporary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queue</a:t>
            </a:r>
          </a:p>
          <a:p>
            <a:r>
              <a:rPr lang="en-US" dirty="0" smtClean="0">
                <a:solidFill>
                  <a:schemeClr val="tx1"/>
                </a:solidFill>
                <a:sym typeface="Comic Sans MS"/>
              </a:rPr>
              <a:t>3 approaches: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Zero capacity (no buffering):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the queue has a maximum length of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zero 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omic Sans MS"/>
                <a:sym typeface="Wingdings" panose="05000000000000000000" pitchFamily="2" charset="2"/>
              </a:rPr>
              <a:t> no messages waiting in the link</a:t>
            </a:r>
            <a:endParaRPr lang="en-US" dirty="0">
              <a:ea typeface="Comic Sans MS"/>
              <a:cs typeface="Comic Sans MS"/>
              <a:sym typeface="Comic Sans MS"/>
            </a:endParaRPr>
          </a:p>
          <a:p>
            <a:pPr lvl="2">
              <a:buClr>
                <a:schemeClr val="tx1"/>
              </a:buClr>
            </a:pPr>
            <a:r>
              <a:rPr lang="en-US" dirty="0" smtClean="0">
                <a:ea typeface="Comic Sans MS"/>
                <a:cs typeface="Comic Sans MS"/>
                <a:sym typeface="Comic Sans MS"/>
              </a:rPr>
              <a:t>Sender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must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block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until the message is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received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Bounded capacity: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the queue has a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finite capacity</a:t>
            </a:r>
            <a:r>
              <a:rPr lang="en-US" dirty="0">
                <a:ea typeface="Comic Sans MS"/>
                <a:cs typeface="Comic Sans MS"/>
                <a:sym typeface="Comic Sans MS"/>
              </a:rPr>
              <a:t>. When the capacity is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exceeded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, 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sender must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block 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until space is available in the queue</a:t>
            </a:r>
            <a:endParaRPr lang="en-US" dirty="0" smtClean="0">
              <a:solidFill>
                <a:srgbClr val="0000FF"/>
              </a:solidFill>
              <a:ea typeface="Comic Sans MS"/>
              <a:cs typeface="Comic Sans MS"/>
              <a:sym typeface="Comic Sans MS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Unbounded capacity: any number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of messages can be placed in the queue; the sender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never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7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IPC </a:t>
            </a:r>
            <a:r>
              <a:rPr lang="en-US" dirty="0" smtClean="0"/>
              <a:t>Mach Message Passing </a:t>
            </a:r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8000"/>
                </a:solidFill>
                <a:cs typeface="Calisto MT"/>
                <a:sym typeface="Comic Sans MS"/>
              </a:rPr>
              <a:t>Mach: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an OS developed at Carnegie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Mellon</a:t>
            </a:r>
          </a:p>
          <a:p>
            <a:r>
              <a:rPr lang="en-US" dirty="0">
                <a:ea typeface="Comic Sans MS"/>
                <a:cs typeface="Comic Sans MS"/>
                <a:sym typeface="Comic Sans MS"/>
              </a:rPr>
              <a:t>All communications are based on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message passing</a:t>
            </a:r>
          </a:p>
          <a:p>
            <a:pPr lvl="1"/>
            <a:r>
              <a:rPr lang="en-US" dirty="0">
                <a:ea typeface="Comic Sans MS"/>
                <a:cs typeface="Comic Sans MS"/>
                <a:sym typeface="Comic Sans MS"/>
              </a:rPr>
              <a:t>Even system calls are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messages</a:t>
            </a:r>
          </a:p>
          <a:p>
            <a:pPr lvl="1"/>
            <a:r>
              <a:rPr lang="en-US" dirty="0">
                <a:ea typeface="Comic Sans MS"/>
                <a:cs typeface="Comic Sans MS"/>
                <a:sym typeface="Comic Sans MS"/>
              </a:rPr>
              <a:t>Each task gets two mailboxes at creation: Kernel and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Notify</a:t>
            </a:r>
          </a:p>
          <a:p>
            <a:pPr lvl="1"/>
            <a:r>
              <a:rPr lang="en-US" dirty="0">
                <a:ea typeface="Comic Sans MS"/>
                <a:cs typeface="Comic Sans MS"/>
                <a:sym typeface="Comic Sans MS"/>
              </a:rPr>
              <a:t>Three system calls used for message transfer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:</a:t>
            </a:r>
          </a:p>
          <a:p>
            <a:pPr lvl="2"/>
            <a:r>
              <a:rPr lang="en-US" sz="1900" dirty="0" err="1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msg_send</a:t>
            </a:r>
            <a:r>
              <a:rPr lang="en-US" sz="19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()</a:t>
            </a:r>
            <a:endParaRPr lang="en-US" sz="1900" dirty="0"/>
          </a:p>
          <a:p>
            <a:pPr lvl="2"/>
            <a:r>
              <a:rPr lang="en-US" sz="1900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msg_receive</a:t>
            </a:r>
            <a:r>
              <a:rPr lang="en-US" sz="19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()</a:t>
            </a:r>
            <a:endParaRPr lang="en-US" sz="1900" dirty="0"/>
          </a:p>
          <a:p>
            <a:pPr lvl="2"/>
            <a:r>
              <a:rPr lang="en-US" sz="1900" dirty="0" err="1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msg_rpc</a:t>
            </a:r>
            <a:r>
              <a:rPr lang="en-US" sz="19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()</a:t>
            </a:r>
            <a:endParaRPr lang="en-US" sz="1900" dirty="0"/>
          </a:p>
          <a:p>
            <a:pPr lvl="1"/>
            <a:r>
              <a:rPr lang="en-US" dirty="0">
                <a:ea typeface="Comic Sans MS"/>
                <a:cs typeface="Comic Sans MS"/>
                <a:sym typeface="Comic Sans MS"/>
              </a:rPr>
              <a:t>Mailboxes needed for communication, are created using </a:t>
            </a:r>
            <a:r>
              <a:rPr lang="en-US" dirty="0" err="1">
                <a:ea typeface="Comic Sans MS"/>
                <a:cs typeface="Comic Sans MS"/>
                <a:sym typeface="Comic Sans MS"/>
              </a:rPr>
              <a:t>port_allocate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()</a:t>
            </a:r>
          </a:p>
          <a:p>
            <a:pPr lvl="1"/>
            <a:r>
              <a:rPr lang="en-US" altLang="en-US" dirty="0"/>
              <a:t>Send and receive are </a:t>
            </a:r>
            <a:r>
              <a:rPr lang="en-US" altLang="en-US" dirty="0" smtClean="0"/>
              <a:t>flexible – </a:t>
            </a:r>
            <a:r>
              <a:rPr lang="en-US" altLang="en-US" dirty="0"/>
              <a:t>four options if mailbox </a:t>
            </a:r>
            <a:r>
              <a:rPr lang="en-US" altLang="en-US" dirty="0" smtClean="0"/>
              <a:t>full</a:t>
            </a:r>
          </a:p>
          <a:p>
            <a:pPr lvl="2"/>
            <a:r>
              <a:rPr lang="en-US" altLang="en-US" sz="1900" dirty="0"/>
              <a:t>Wait indefinitely</a:t>
            </a:r>
          </a:p>
          <a:p>
            <a:pPr lvl="2"/>
            <a:r>
              <a:rPr lang="en-US" altLang="en-US" sz="1900" dirty="0"/>
              <a:t>Wait at most n milliseconds</a:t>
            </a:r>
          </a:p>
          <a:p>
            <a:pPr lvl="2"/>
            <a:r>
              <a:rPr lang="en-US" altLang="en-US" sz="1900" dirty="0"/>
              <a:t>Return immediately</a:t>
            </a:r>
          </a:p>
          <a:p>
            <a:pPr lvl="2"/>
            <a:r>
              <a:rPr lang="en-US" altLang="en-US" sz="1900" dirty="0"/>
              <a:t>Temporarily cache a </a:t>
            </a:r>
            <a:r>
              <a:rPr lang="en-US" altLang="en-US" sz="1900" dirty="0" smtClean="0"/>
              <a:t>message</a:t>
            </a:r>
            <a:endParaRPr lang="en-US" altLang="en-US" sz="1900" dirty="0" smtClean="0">
              <a:solidFill>
                <a:srgbClr val="008000"/>
              </a:solidFill>
              <a:sym typeface="Arial"/>
            </a:endParaRPr>
          </a:p>
          <a:p>
            <a:endParaRPr lang="en-US" alt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5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Chapter 3</a:t>
            </a:r>
          </a:p>
          <a:p>
            <a:r>
              <a:rPr lang="en-US" dirty="0" smtClean="0"/>
              <a:t>Chapter 4: Threads</a:t>
            </a:r>
          </a:p>
          <a:p>
            <a:r>
              <a:rPr lang="en-US" dirty="0" smtClean="0"/>
              <a:t>In-class Questions and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9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System Concepts, 9th Edition, Abraham </a:t>
            </a:r>
            <a:r>
              <a:rPr lang="en-US" dirty="0" err="1"/>
              <a:t>Silberschatz</a:t>
            </a:r>
            <a:r>
              <a:rPr lang="en-US" dirty="0"/>
              <a:t>, Peter Baer Galvin, Greg </a:t>
            </a:r>
            <a:r>
              <a:rPr lang="en-US" dirty="0" smtClean="0"/>
              <a:t>Gagne</a:t>
            </a:r>
          </a:p>
          <a:p>
            <a:pPr lvl="1"/>
            <a:r>
              <a:rPr lang="en-US" sz="1800" dirty="0" smtClean="0"/>
              <a:t>Chapter 3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Creation</a:t>
            </a:r>
            <a:endParaRPr lang="en-US" dirty="0">
              <a:cs typeface="Calisto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339" y="1030112"/>
            <a:ext cx="8589374" cy="129822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66FF"/>
                </a:solidFill>
                <a:ea typeface="MS PGothic" charset="0"/>
                <a:cs typeface="Calisto MT"/>
              </a:rPr>
              <a:t>Parent</a:t>
            </a:r>
            <a:r>
              <a:rPr lang="en-US" b="1" dirty="0" smtClean="0">
                <a:ea typeface="MS PGothic" charset="0"/>
                <a:cs typeface="Calisto MT"/>
              </a:rPr>
              <a:t> </a:t>
            </a:r>
            <a:r>
              <a:rPr lang="en-US" dirty="0">
                <a:ea typeface="MS PGothic" charset="0"/>
                <a:cs typeface="Calisto MT"/>
              </a:rPr>
              <a:t>process create </a:t>
            </a:r>
            <a:r>
              <a:rPr lang="en-US" b="1" dirty="0">
                <a:solidFill>
                  <a:srgbClr val="3366FF"/>
                </a:solidFill>
                <a:ea typeface="MS PGothic" charset="0"/>
                <a:cs typeface="Calisto MT"/>
              </a:rPr>
              <a:t>children</a:t>
            </a:r>
            <a:r>
              <a:rPr lang="en-US" b="1" dirty="0">
                <a:ea typeface="MS PGothic" charset="0"/>
                <a:cs typeface="Calisto MT"/>
              </a:rPr>
              <a:t> </a:t>
            </a:r>
            <a:r>
              <a:rPr lang="en-US" dirty="0">
                <a:ea typeface="MS PGothic" charset="0"/>
                <a:cs typeface="Calisto MT"/>
              </a:rPr>
              <a:t>processes, which, in turn create </a:t>
            </a:r>
            <a:r>
              <a:rPr lang="en-US" dirty="0" smtClean="0">
                <a:ea typeface="MS PGothic" charset="0"/>
                <a:cs typeface="Calisto MT"/>
              </a:rPr>
              <a:t>their own child (grandchild) processes</a:t>
            </a:r>
            <a:r>
              <a:rPr lang="en-US" dirty="0">
                <a:ea typeface="MS PGothic" charset="0"/>
                <a:cs typeface="Calisto MT"/>
              </a:rPr>
              <a:t>, forming a </a:t>
            </a:r>
            <a:r>
              <a:rPr lang="en-US" b="1" dirty="0">
                <a:solidFill>
                  <a:srgbClr val="3366FF"/>
                </a:solidFill>
                <a:ea typeface="MS PGothic" charset="0"/>
                <a:cs typeface="Calisto MT"/>
              </a:rPr>
              <a:t>tree</a:t>
            </a:r>
            <a:r>
              <a:rPr lang="en-US" dirty="0">
                <a:ea typeface="MS PGothic" charset="0"/>
                <a:cs typeface="Calisto MT"/>
              </a:rPr>
              <a:t> of </a:t>
            </a:r>
            <a:r>
              <a:rPr lang="en-US" dirty="0" smtClean="0">
                <a:ea typeface="MS PGothic" charset="0"/>
                <a:cs typeface="Calisto MT"/>
              </a:rPr>
              <a:t>processes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168" y="2314224"/>
            <a:ext cx="3513665" cy="32455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28833" y="2565781"/>
            <a:ext cx="1933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a typeface="MS PGothic" charset="0"/>
                <a:cs typeface="Calisto MT"/>
              </a:rPr>
              <a:t>process identified and managed via a</a:t>
            </a:r>
            <a:r>
              <a:rPr lang="en-US" sz="1400" b="1" dirty="0">
                <a:ea typeface="MS PGothic" charset="0"/>
                <a:cs typeface="Calisto MT"/>
              </a:rPr>
              <a:t> </a:t>
            </a:r>
            <a:r>
              <a:rPr lang="en-US" sz="1400" b="1" dirty="0">
                <a:solidFill>
                  <a:srgbClr val="3366FF"/>
                </a:solidFill>
                <a:ea typeface="MS PGothic" charset="0"/>
                <a:cs typeface="Calisto MT"/>
              </a:rPr>
              <a:t>process identifier </a:t>
            </a:r>
            <a:r>
              <a:rPr lang="en-US" sz="1400" dirty="0">
                <a:ea typeface="MS PGothic" charset="0"/>
                <a:cs typeface="Calisto MT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ea typeface="MS PGothic" charset="0"/>
                <a:cs typeface="Calisto MT"/>
              </a:rPr>
              <a:t>pid</a:t>
            </a:r>
            <a:r>
              <a:rPr lang="en-US" sz="1400" dirty="0" smtClean="0">
                <a:ea typeface="MS PGothic" charset="0"/>
                <a:cs typeface="Calisto MT"/>
              </a:rPr>
              <a:t>)</a:t>
            </a:r>
            <a:endParaRPr lang="en-US" sz="600" dirty="0">
              <a:ea typeface="MS PGothic" charset="0"/>
              <a:cs typeface="Calisto MT"/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5475111" y="2935113"/>
            <a:ext cx="853722" cy="282222"/>
          </a:xfrm>
          <a:prstGeom prst="straightConnector1">
            <a:avLst/>
          </a:prstGeom>
          <a:ln w="6350" cmpd="sng">
            <a:solidFill>
              <a:srgbClr val="000090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7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Creation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MS PGothic" charset="0"/>
                <a:cs typeface="Calisto MT"/>
              </a:rPr>
              <a:t>Resource sharing options</a:t>
            </a:r>
          </a:p>
          <a:p>
            <a:pPr lvl="1"/>
            <a:r>
              <a:rPr lang="en-US" sz="2000" dirty="0">
                <a:ea typeface="MS PGothic" charset="0"/>
                <a:cs typeface="Calisto MT"/>
              </a:rPr>
              <a:t>Parent and children share all resources</a:t>
            </a:r>
          </a:p>
          <a:p>
            <a:pPr lvl="1"/>
            <a:r>
              <a:rPr lang="en-US" sz="2000" dirty="0">
                <a:ea typeface="MS PGothic" charset="0"/>
                <a:cs typeface="Calisto MT"/>
              </a:rPr>
              <a:t>Children share subset of </a:t>
            </a:r>
            <a:r>
              <a:rPr lang="en-US" sz="2000" dirty="0" smtClean="0">
                <a:ea typeface="MS PGothic" charset="0"/>
                <a:cs typeface="Calisto MT"/>
              </a:rPr>
              <a:t>parent’</a:t>
            </a:r>
            <a:r>
              <a:rPr lang="en-US" altLang="ja-JP" sz="2000" dirty="0" smtClean="0">
                <a:ea typeface="MS PGothic" charset="0"/>
                <a:cs typeface="Calisto MT"/>
              </a:rPr>
              <a:t>s </a:t>
            </a:r>
            <a:r>
              <a:rPr lang="en-US" altLang="ja-JP" sz="2000" dirty="0">
                <a:ea typeface="MS PGothic" charset="0"/>
                <a:cs typeface="Calisto MT"/>
              </a:rPr>
              <a:t>resources</a:t>
            </a:r>
          </a:p>
          <a:p>
            <a:pPr lvl="1"/>
            <a:r>
              <a:rPr lang="en-US" sz="2000" dirty="0">
                <a:ea typeface="MS PGothic" charset="0"/>
                <a:cs typeface="Calisto MT"/>
              </a:rPr>
              <a:t>Parent and child share no resources</a:t>
            </a:r>
          </a:p>
          <a:p>
            <a:r>
              <a:rPr lang="en-US" dirty="0">
                <a:ea typeface="MS PGothic" charset="0"/>
                <a:cs typeface="Calisto MT"/>
              </a:rPr>
              <a:t>Execution options</a:t>
            </a:r>
          </a:p>
          <a:p>
            <a:pPr lvl="1"/>
            <a:r>
              <a:rPr lang="en-US" sz="2000" dirty="0">
                <a:ea typeface="MS PGothic" charset="0"/>
                <a:cs typeface="Calisto MT"/>
              </a:rPr>
              <a:t>Parent and children execute concurrently</a:t>
            </a:r>
          </a:p>
          <a:p>
            <a:pPr lvl="1"/>
            <a:r>
              <a:rPr lang="en-US" sz="2000" dirty="0">
                <a:ea typeface="MS PGothic" charset="0"/>
                <a:cs typeface="Calisto MT"/>
              </a:rPr>
              <a:t>Parent waits until children </a:t>
            </a:r>
            <a:r>
              <a:rPr lang="en-US" sz="2000" dirty="0" smtClean="0">
                <a:ea typeface="MS PGothic" charset="0"/>
                <a:cs typeface="Calisto MT"/>
              </a:rPr>
              <a:t>terminate</a:t>
            </a:r>
          </a:p>
          <a:p>
            <a:r>
              <a:rPr lang="en-US" dirty="0" smtClean="0">
                <a:ea typeface="MS PGothic" charset="0"/>
                <a:cs typeface="Calisto MT"/>
              </a:rPr>
              <a:t>Address </a:t>
            </a:r>
            <a:r>
              <a:rPr lang="en-US" dirty="0">
                <a:ea typeface="MS PGothic" charset="0"/>
                <a:cs typeface="Calisto MT"/>
              </a:rPr>
              <a:t>space</a:t>
            </a:r>
          </a:p>
          <a:p>
            <a:pPr lvl="1"/>
            <a:r>
              <a:rPr lang="en-US" sz="2000" dirty="0">
                <a:ea typeface="MS PGothic" charset="0"/>
                <a:cs typeface="Calisto MT"/>
              </a:rPr>
              <a:t>Child duplicate of parent</a:t>
            </a:r>
          </a:p>
          <a:p>
            <a:pPr lvl="1"/>
            <a:r>
              <a:rPr lang="en-US" sz="2000" dirty="0">
                <a:ea typeface="MS PGothic" charset="0"/>
                <a:cs typeface="Calisto MT"/>
              </a:rPr>
              <a:t>Child has a program loaded into </a:t>
            </a:r>
            <a:r>
              <a:rPr lang="en-US" sz="2000" dirty="0" smtClean="0">
                <a:ea typeface="MS PGothic" charset="0"/>
                <a:cs typeface="Calisto MT"/>
              </a:rPr>
              <a:t>it</a:t>
            </a:r>
            <a:endParaRPr lang="en-US" sz="2000" dirty="0">
              <a:ea typeface="MS PGothic" charset="0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24321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Creation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5339" y="1030113"/>
            <a:ext cx="8589374" cy="1566332"/>
          </a:xfrm>
        </p:spPr>
        <p:txBody>
          <a:bodyPr/>
          <a:lstStyle/>
          <a:p>
            <a:r>
              <a:rPr lang="en-US" dirty="0">
                <a:solidFill>
                  <a:srgbClr val="3333FF"/>
                </a:solidFill>
                <a:ea typeface="Comic Sans MS"/>
                <a:cs typeface="Calisto MT"/>
              </a:rPr>
              <a:t>fork() </a:t>
            </a:r>
            <a:r>
              <a:rPr lang="en-US" dirty="0" smtClean="0">
                <a:ea typeface="MS PGothic" charset="0"/>
                <a:cs typeface="Calisto MT"/>
              </a:rPr>
              <a:t>system </a:t>
            </a:r>
            <a:r>
              <a:rPr lang="en-US" dirty="0">
                <a:ea typeface="MS PGothic" charset="0"/>
                <a:cs typeface="Calisto MT"/>
              </a:rPr>
              <a:t>call creates new </a:t>
            </a:r>
            <a:r>
              <a:rPr lang="en-US" dirty="0" smtClean="0">
                <a:ea typeface="MS PGothic" charset="0"/>
                <a:cs typeface="Calisto MT"/>
              </a:rPr>
              <a:t>process</a:t>
            </a:r>
            <a:endParaRPr lang="en-US" dirty="0">
              <a:ea typeface="MS PGothic" charset="0"/>
              <a:cs typeface="Calisto MT"/>
            </a:endParaRPr>
          </a:p>
          <a:p>
            <a:r>
              <a:rPr lang="en-US" dirty="0">
                <a:solidFill>
                  <a:srgbClr val="3333FF"/>
                </a:solidFill>
                <a:ea typeface="Comic Sans MS"/>
                <a:cs typeface="Calisto MT"/>
              </a:rPr>
              <a:t>exec()</a:t>
            </a:r>
            <a:r>
              <a:rPr lang="mr-IN" dirty="0">
                <a:ea typeface="MS PGothic" charset="0"/>
              </a:rPr>
              <a:t> </a:t>
            </a:r>
            <a:r>
              <a:rPr lang="en-US" dirty="0" smtClean="0">
                <a:ea typeface="MS PGothic" charset="0"/>
              </a:rPr>
              <a:t>system </a:t>
            </a:r>
            <a:r>
              <a:rPr lang="en-US" dirty="0">
                <a:ea typeface="MS PGothic" charset="0"/>
              </a:rPr>
              <a:t>call used after a </a:t>
            </a:r>
            <a:r>
              <a:rPr lang="en-US" dirty="0">
                <a:solidFill>
                  <a:srgbClr val="3333FF"/>
                </a:solidFill>
                <a:ea typeface="Comic Sans MS"/>
                <a:cs typeface="Calisto MT"/>
              </a:rPr>
              <a:t>fork()</a:t>
            </a:r>
            <a:r>
              <a:rPr lang="en-US" dirty="0">
                <a:ea typeface="MS PGothic" charset="0"/>
              </a:rPr>
              <a:t> to replace the </a:t>
            </a:r>
            <a:r>
              <a:rPr lang="en-US" dirty="0" smtClean="0">
                <a:ea typeface="MS PGothic" charset="0"/>
              </a:rPr>
              <a:t>process’</a:t>
            </a:r>
            <a:r>
              <a:rPr lang="en-US" dirty="0">
                <a:ea typeface="MS PGothic" charset="0"/>
              </a:rPr>
              <a:t> </a:t>
            </a:r>
            <a:r>
              <a:rPr lang="en-US" altLang="ja-JP" dirty="0" smtClean="0">
                <a:ea typeface="MS PGothic" charset="0"/>
              </a:rPr>
              <a:t>memory </a:t>
            </a:r>
            <a:r>
              <a:rPr lang="en-US" altLang="ja-JP" dirty="0">
                <a:ea typeface="MS PGothic" charset="0"/>
              </a:rPr>
              <a:t>space with a new </a:t>
            </a:r>
            <a:r>
              <a:rPr lang="en-US" altLang="ja-JP" dirty="0" smtClean="0">
                <a:ea typeface="MS PGothic" charset="0"/>
              </a:rPr>
              <a:t>program</a:t>
            </a:r>
            <a:endParaRPr lang="en-US" dirty="0">
              <a:ea typeface="MS PGothic" charset="0"/>
            </a:endParaRPr>
          </a:p>
        </p:txBody>
      </p:sp>
      <p:pic>
        <p:nvPicPr>
          <p:cNvPr id="6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090334"/>
            <a:ext cx="6419850" cy="232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73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Creation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in Unix/Linux: </a:t>
            </a:r>
            <a:r>
              <a:rPr lang="en-US" i="1" dirty="0">
                <a:solidFill>
                  <a:srgbClr val="008000"/>
                </a:solidFill>
                <a:ea typeface="Comic Sans MS"/>
                <a:cs typeface="Comic Sans MS"/>
                <a:sym typeface="Comic Sans MS"/>
              </a:rPr>
              <a:t>fork()</a:t>
            </a:r>
            <a:endParaRPr lang="en-US" i="1" dirty="0">
              <a:solidFill>
                <a:srgbClr val="008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fork()</a:t>
            </a:r>
            <a:r>
              <a:rPr lang="en-US" dirty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 </a:t>
            </a:r>
            <a:r>
              <a:rPr lang="en-US" dirty="0" smtClean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- 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alisto MT"/>
                <a:sym typeface="Comic Sans MS"/>
              </a:rPr>
              <a:t>a system </a:t>
            </a:r>
            <a:r>
              <a:rPr lang="en-US" dirty="0">
                <a:solidFill>
                  <a:schemeClr val="tx1"/>
                </a:solidFill>
                <a:ea typeface="Comic Sans MS"/>
                <a:cs typeface="Calisto MT"/>
                <a:sym typeface="Comic Sans MS"/>
              </a:rPr>
              <a:t>call i</a:t>
            </a:r>
            <a:r>
              <a:rPr lang="en-US" dirty="0">
                <a:ea typeface="Comic Sans MS"/>
                <a:cs typeface="Calisto MT"/>
                <a:sym typeface="Comic Sans MS"/>
              </a:rPr>
              <a:t>s issued by a </a:t>
            </a:r>
            <a:r>
              <a:rPr lang="en-US" dirty="0">
                <a:solidFill>
                  <a:srgbClr val="3333FF"/>
                </a:solidFill>
                <a:ea typeface="Comic Sans MS"/>
                <a:cs typeface="Calisto MT"/>
                <a:sym typeface="Comic Sans MS"/>
              </a:rPr>
              <a:t>parent process </a:t>
            </a:r>
            <a:r>
              <a:rPr lang="en-US" dirty="0">
                <a:ea typeface="Comic Sans MS"/>
                <a:cs typeface="Calisto MT"/>
                <a:sym typeface="Comic Sans MS"/>
              </a:rPr>
              <a:t>to create a child 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process</a:t>
            </a:r>
          </a:p>
          <a:p>
            <a:pPr lvl="0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dirty="0">
                <a:ea typeface="Comic Sans MS"/>
                <a:cs typeface="Calisto MT"/>
                <a:sym typeface="Comic Sans MS"/>
              </a:rPr>
              <a:t>Child process is a </a:t>
            </a:r>
            <a:r>
              <a:rPr lang="en-US" dirty="0">
                <a:solidFill>
                  <a:srgbClr val="3333FF"/>
                </a:solidFill>
                <a:ea typeface="Comic Sans MS"/>
                <a:cs typeface="Calisto MT"/>
                <a:sym typeface="Comic Sans MS"/>
              </a:rPr>
              <a:t>clone </a:t>
            </a:r>
            <a:r>
              <a:rPr lang="en-US" dirty="0">
                <a:ea typeface="Comic Sans MS"/>
                <a:cs typeface="Calisto MT"/>
                <a:sym typeface="Comic Sans MS"/>
              </a:rPr>
              <a:t>of a parent 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process</a:t>
            </a:r>
            <a:endParaRPr lang="en-US" dirty="0">
              <a:ea typeface="Comic Sans MS"/>
              <a:cs typeface="Calisto MT"/>
              <a:sym typeface="Comic Sans MS"/>
            </a:endParaRPr>
          </a:p>
          <a:p>
            <a:pPr lvl="0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dirty="0">
                <a:ea typeface="Comic Sans MS"/>
                <a:cs typeface="Calisto MT"/>
                <a:sym typeface="Comic Sans MS"/>
              </a:rPr>
              <a:t>Both parent and child continue execution at the instruction </a:t>
            </a:r>
            <a:r>
              <a:rPr lang="en-US" dirty="0">
                <a:solidFill>
                  <a:srgbClr val="3333FF"/>
                </a:solidFill>
                <a:ea typeface="Comic Sans MS"/>
                <a:cs typeface="Calisto MT"/>
                <a:sym typeface="Comic Sans MS"/>
              </a:rPr>
              <a:t>immediately after fork()</a:t>
            </a:r>
            <a:r>
              <a:rPr lang="en-US" dirty="0" smtClean="0">
                <a:solidFill>
                  <a:srgbClr val="3333FF"/>
                </a:solidFill>
                <a:ea typeface="Comic Sans MS"/>
                <a:cs typeface="Calisto MT"/>
                <a:sym typeface="Comic Sans MS"/>
              </a:rPr>
              <a:t>:</a:t>
            </a:r>
            <a:endParaRPr lang="en-US" sz="40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57152" lvl="1" indent="-342900">
              <a:spcBef>
                <a:spcPts val="440"/>
              </a:spcBef>
              <a:buClr>
                <a:srgbClr val="000000"/>
              </a:buClr>
              <a:buSzPts val="2200"/>
            </a:pPr>
            <a:r>
              <a:rPr lang="en-US" sz="2000" dirty="0">
                <a:ea typeface="Comic Sans MS"/>
                <a:cs typeface="Calisto MT"/>
                <a:sym typeface="Comic Sans MS"/>
              </a:rPr>
              <a:t>In the child fork() </a:t>
            </a:r>
            <a:r>
              <a:rPr lang="en-US" sz="2000" dirty="0">
                <a:solidFill>
                  <a:srgbClr val="3333FF"/>
                </a:solidFill>
                <a:ea typeface="Comic Sans MS"/>
                <a:cs typeface="Calisto MT"/>
                <a:sym typeface="Comic Sans MS"/>
              </a:rPr>
              <a:t>returns </a:t>
            </a:r>
            <a:r>
              <a:rPr lang="en-US" sz="2000" dirty="0" smtClean="0">
                <a:solidFill>
                  <a:srgbClr val="3333FF"/>
                </a:solidFill>
                <a:ea typeface="Comic Sans MS"/>
                <a:cs typeface="Calisto MT"/>
                <a:sym typeface="Comic Sans MS"/>
              </a:rPr>
              <a:t>0</a:t>
            </a:r>
            <a:endParaRPr lang="en-US" sz="2000" dirty="0">
              <a:solidFill>
                <a:srgbClr val="3333FF"/>
              </a:solidFill>
              <a:ea typeface="Comic Sans MS"/>
              <a:cs typeface="Calisto MT"/>
              <a:sym typeface="Comic Sans MS"/>
            </a:endParaRPr>
          </a:p>
          <a:p>
            <a:pPr marL="757152" lvl="1" indent="-342900">
              <a:spcBef>
                <a:spcPts val="440"/>
              </a:spcBef>
              <a:buClr>
                <a:srgbClr val="000000"/>
              </a:buClr>
              <a:buSzPts val="2200"/>
            </a:pPr>
            <a:r>
              <a:rPr lang="en-US" sz="2000" dirty="0">
                <a:ea typeface="Comic Sans MS"/>
                <a:cs typeface="Calisto MT"/>
                <a:sym typeface="Comic Sans MS"/>
              </a:rPr>
              <a:t>In the parent fork returns </a:t>
            </a:r>
            <a:r>
              <a:rPr lang="en-US" sz="2000" dirty="0">
                <a:solidFill>
                  <a:srgbClr val="3333FF"/>
                </a:solidFill>
                <a:ea typeface="Comic Sans MS"/>
                <a:cs typeface="Calisto MT"/>
                <a:sym typeface="Comic Sans MS"/>
              </a:rPr>
              <a:t>process id </a:t>
            </a:r>
            <a:r>
              <a:rPr lang="en-US" sz="2000" dirty="0">
                <a:ea typeface="Comic Sans MS"/>
                <a:cs typeface="Calisto MT"/>
                <a:sym typeface="Comic Sans MS"/>
              </a:rPr>
              <a:t>(</a:t>
            </a:r>
            <a:r>
              <a:rPr lang="en-US" sz="2000" dirty="0" err="1">
                <a:ea typeface="Comic Sans MS"/>
                <a:cs typeface="Calisto MT"/>
                <a:sym typeface="Comic Sans MS"/>
              </a:rPr>
              <a:t>pid</a:t>
            </a:r>
            <a:r>
              <a:rPr lang="en-US" sz="2000" dirty="0">
                <a:ea typeface="Comic Sans MS"/>
                <a:cs typeface="Calisto MT"/>
                <a:sym typeface="Comic Sans MS"/>
              </a:rPr>
              <a:t>) of the </a:t>
            </a:r>
            <a:r>
              <a:rPr lang="en-US" sz="2000" dirty="0" smtClean="0">
                <a:ea typeface="Comic Sans MS"/>
                <a:cs typeface="Calisto MT"/>
                <a:sym typeface="Comic Sans MS"/>
              </a:rPr>
              <a:t>child</a:t>
            </a:r>
            <a:endParaRPr lang="en-US" sz="2000" dirty="0">
              <a:ea typeface="Comic Sans MS"/>
              <a:cs typeface="Calisto MT"/>
              <a:sym typeface="Comic Sans MS"/>
            </a:endParaRPr>
          </a:p>
          <a:p>
            <a:pPr marL="757152" lvl="1" indent="-342900">
              <a:spcBef>
                <a:spcPts val="440"/>
              </a:spcBef>
              <a:buClr>
                <a:srgbClr val="000000"/>
              </a:buClr>
              <a:buSzPts val="2200"/>
            </a:pPr>
            <a:r>
              <a:rPr lang="en-US" sz="2000" dirty="0">
                <a:ea typeface="Comic Sans MS"/>
                <a:cs typeface="Calisto MT"/>
                <a:sym typeface="Comic Sans MS"/>
              </a:rPr>
              <a:t>fork() returns </a:t>
            </a:r>
            <a:r>
              <a:rPr lang="en-US" sz="2000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-1</a:t>
            </a:r>
            <a:r>
              <a:rPr lang="en-US" sz="2000" dirty="0">
                <a:ea typeface="Comic Sans MS"/>
                <a:cs typeface="Calisto MT"/>
                <a:sym typeface="Comic Sans MS"/>
              </a:rPr>
              <a:t> on </a:t>
            </a:r>
            <a:r>
              <a:rPr lang="en-US" sz="2000" dirty="0" smtClean="0">
                <a:ea typeface="Comic Sans MS"/>
                <a:cs typeface="Calisto MT"/>
                <a:sym typeface="Comic Sans MS"/>
              </a:rPr>
              <a:t>failure</a:t>
            </a:r>
          </a:p>
          <a:p>
            <a:pPr lvl="0">
              <a:spcBef>
                <a:spcPts val="0"/>
              </a:spcBef>
              <a:buClr>
                <a:schemeClr val="tx1"/>
              </a:buClr>
              <a:buSzPts val="2400"/>
            </a:pPr>
            <a:r>
              <a:rPr lang="en-US" dirty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The child process inherits:</a:t>
            </a:r>
            <a:endParaRPr lang="en-US" dirty="0">
              <a:solidFill>
                <a:schemeClr val="tx1"/>
              </a:solidFill>
            </a:endParaRPr>
          </a:p>
          <a:p>
            <a:pPr marL="757152" lvl="1" indent="-342900">
              <a:spcBef>
                <a:spcPts val="440"/>
              </a:spcBef>
              <a:buClr>
                <a:srgbClr val="000000"/>
              </a:buClr>
              <a:buSzPts val="2200"/>
            </a:pPr>
            <a:r>
              <a:rPr lang="en-US" sz="2000" dirty="0">
                <a:ea typeface="Comic Sans MS"/>
                <a:cs typeface="Comic Sans MS"/>
                <a:sym typeface="Comic Sans MS"/>
              </a:rPr>
              <a:t>The set of </a:t>
            </a:r>
            <a:r>
              <a:rPr lang="en-US" sz="20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files</a:t>
            </a:r>
            <a:r>
              <a:rPr lang="en-US" sz="2000" dirty="0">
                <a:ea typeface="Comic Sans MS"/>
                <a:cs typeface="Comic Sans MS"/>
                <a:sym typeface="Comic Sans MS"/>
              </a:rPr>
              <a:t> opened by the parent </a:t>
            </a:r>
            <a:r>
              <a:rPr lang="en-US" sz="2000" dirty="0" smtClean="0">
                <a:ea typeface="Comic Sans MS"/>
                <a:cs typeface="Comic Sans MS"/>
                <a:sym typeface="Comic Sans MS"/>
              </a:rPr>
              <a:t>process</a:t>
            </a:r>
            <a:endParaRPr lang="en-US" sz="2000" dirty="0">
              <a:ea typeface="Comic Sans MS"/>
              <a:cs typeface="Comic Sans MS"/>
              <a:sym typeface="Comic Sans MS"/>
            </a:endParaRPr>
          </a:p>
          <a:p>
            <a:pPr marL="757152" lvl="1" indent="-342900">
              <a:spcBef>
                <a:spcPts val="440"/>
              </a:spcBef>
              <a:buClr>
                <a:srgbClr val="000000"/>
              </a:buClr>
              <a:buSzPts val="2200"/>
            </a:pPr>
            <a:r>
              <a:rPr lang="en-US" sz="2000" dirty="0">
                <a:ea typeface="Comic Sans MS"/>
                <a:cs typeface="Comic Sans MS"/>
                <a:sym typeface="Comic Sans MS"/>
              </a:rPr>
              <a:t>Other resources</a:t>
            </a:r>
            <a:r>
              <a:rPr lang="en-US" sz="2000" dirty="0" smtClean="0">
                <a:ea typeface="Comic Sans MS"/>
                <a:cs typeface="Comic Sans MS"/>
                <a:sym typeface="Comic Sans MS"/>
              </a:rPr>
              <a:t>…</a:t>
            </a:r>
            <a:endParaRPr lang="en-US" sz="2000" dirty="0">
              <a:cs typeface="Calisto MT"/>
            </a:endParaRPr>
          </a:p>
          <a:p>
            <a:pPr marL="0" indent="0">
              <a:buNone/>
            </a:pPr>
            <a:endParaRPr lang="en-US" dirty="0"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818332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900" dirty="0">
                <a:ea typeface="Comic Sans MS"/>
                <a:cs typeface="Calisto MT"/>
                <a:sym typeface="Comic Sans MS"/>
              </a:rPr>
              <a:t>Process Creation in Unix/Linux: </a:t>
            </a:r>
            <a:r>
              <a:rPr lang="en-US" sz="2900" dirty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exec()</a:t>
            </a:r>
            <a:r>
              <a:rPr lang="en-US" sz="2900" dirty="0">
                <a:ea typeface="Comic Sans MS"/>
                <a:cs typeface="Calisto MT"/>
                <a:sym typeface="Comic Sans MS"/>
              </a:rPr>
              <a:t>/</a:t>
            </a:r>
            <a:r>
              <a:rPr lang="en-US" sz="2900" dirty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wait()</a:t>
            </a:r>
            <a:r>
              <a:rPr lang="en-US" sz="2900" dirty="0">
                <a:ea typeface="Comic Sans MS"/>
                <a:cs typeface="Calisto MT"/>
                <a:sym typeface="Comic Sans MS"/>
              </a:rPr>
              <a:t>/</a:t>
            </a:r>
            <a:r>
              <a:rPr lang="en-US" sz="2900" dirty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exit()</a:t>
            </a:r>
            <a:endParaRPr lang="en-US" sz="2900" dirty="0">
              <a:solidFill>
                <a:srgbClr val="008000"/>
              </a:solidFill>
              <a:cs typeface="Calisto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ln>
            <a:solidFill>
              <a:srgbClr val="008000"/>
            </a:solidFill>
          </a:ln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chemeClr val="tx1"/>
              </a:buClr>
              <a:buSzPts val="2400"/>
            </a:pPr>
            <a:r>
              <a:rPr lang="en-US" b="1" i="1" dirty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exec(…</a:t>
            </a:r>
            <a:r>
              <a:rPr lang="en-US" b="1" i="1" dirty="0" smtClean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)</a:t>
            </a:r>
            <a:r>
              <a:rPr lang="en-US" dirty="0" smtClean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 </a:t>
            </a:r>
            <a:r>
              <a:rPr lang="mr-IN" dirty="0" smtClean="0">
                <a:solidFill>
                  <a:schemeClr val="tx1"/>
                </a:solidFill>
                <a:ea typeface="Comic Sans MS"/>
                <a:cs typeface="Calisto MT"/>
                <a:sym typeface="Comic Sans MS"/>
              </a:rPr>
              <a:t>–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alisto MT"/>
                <a:sym typeface="Comic Sans MS"/>
              </a:rPr>
              <a:t> 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replaces </a:t>
            </a:r>
            <a:r>
              <a:rPr lang="en-US" dirty="0">
                <a:ea typeface="Comic Sans MS"/>
                <a:cs typeface="Calisto MT"/>
                <a:sym typeface="Comic Sans MS"/>
              </a:rPr>
              <a:t>the 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program</a:t>
            </a:r>
            <a:r>
              <a:rPr lang="en-US" dirty="0">
                <a:ea typeface="Comic Sans MS"/>
                <a:cs typeface="Calisto MT"/>
                <a:sym typeface="Comic Sans MS"/>
              </a:rPr>
              <a:t> of the caller process with a </a:t>
            </a:r>
            <a:r>
              <a:rPr lang="en-US" dirty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new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program</a:t>
            </a:r>
            <a:endParaRPr lang="en-US" dirty="0">
              <a:ea typeface="Comic Sans MS"/>
              <a:cs typeface="Calisto MT"/>
              <a:sym typeface="Comic Sans MS"/>
            </a:endParaRPr>
          </a:p>
          <a:p>
            <a:pPr lvl="0">
              <a:spcBef>
                <a:spcPts val="480"/>
              </a:spcBef>
              <a:buClr>
                <a:schemeClr val="tx1"/>
              </a:buClr>
              <a:buSzPts val="2400"/>
            </a:pPr>
            <a:r>
              <a:rPr lang="en-US" b="1" i="1" dirty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wait(…</a:t>
            </a:r>
            <a:r>
              <a:rPr lang="en-US" b="1" i="1" dirty="0" smtClean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)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 </a:t>
            </a:r>
            <a:r>
              <a:rPr lang="mr-IN" dirty="0" smtClean="0">
                <a:solidFill>
                  <a:schemeClr val="tx1"/>
                </a:solidFill>
                <a:ea typeface="Comic Sans MS"/>
                <a:cs typeface="Calisto MT"/>
                <a:sym typeface="Comic Sans MS"/>
              </a:rPr>
              <a:t>–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 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waits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 </a:t>
            </a:r>
            <a:r>
              <a:rPr lang="en-US" dirty="0">
                <a:ea typeface="Comic Sans MS"/>
                <a:cs typeface="Calisto MT"/>
                <a:sym typeface="Comic Sans MS"/>
              </a:rPr>
              <a:t>until the child 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terminates</a:t>
            </a:r>
            <a:endParaRPr lang="en-US" dirty="0">
              <a:ea typeface="Comic Sans MS"/>
              <a:cs typeface="Calisto MT"/>
              <a:sym typeface="Comic Sans MS"/>
            </a:endParaRPr>
          </a:p>
          <a:p>
            <a:pPr lvl="0">
              <a:spcBef>
                <a:spcPts val="480"/>
              </a:spcBef>
              <a:buClr>
                <a:schemeClr val="tx1"/>
              </a:buClr>
              <a:buSzPts val="2400"/>
            </a:pPr>
            <a:r>
              <a:rPr lang="en-US" b="1" i="1" dirty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exit(</a:t>
            </a:r>
            <a:r>
              <a:rPr lang="en-US" b="1" i="1" dirty="0" err="1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int</a:t>
            </a:r>
            <a:r>
              <a:rPr lang="en-US" b="1" i="1" dirty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 </a:t>
            </a:r>
            <a:r>
              <a:rPr lang="en-US" b="1" i="1" dirty="0" err="1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exitcode</a:t>
            </a:r>
            <a:r>
              <a:rPr lang="en-US" b="1" i="1" dirty="0" smtClean="0">
                <a:solidFill>
                  <a:srgbClr val="008000"/>
                </a:solidFill>
                <a:ea typeface="Comic Sans MS"/>
                <a:cs typeface="Calisto MT"/>
                <a:sym typeface="Comic Sans MS"/>
              </a:rPr>
              <a:t>)</a:t>
            </a:r>
            <a:r>
              <a:rPr lang="en-US" b="1" i="1" dirty="0" smtClean="0">
                <a:solidFill>
                  <a:srgbClr val="FF0000"/>
                </a:solidFill>
                <a:ea typeface="Comic Sans MS"/>
                <a:cs typeface="Calisto MT"/>
                <a:sym typeface="Comic Sans MS"/>
              </a:rPr>
              <a:t> </a:t>
            </a:r>
            <a:r>
              <a:rPr lang="mr-IN" dirty="0" smtClean="0">
                <a:ea typeface="Comic Sans MS"/>
                <a:cs typeface="Calisto MT"/>
                <a:sym typeface="Comic Sans MS"/>
              </a:rPr>
              <a:t>–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alisto MT"/>
                <a:sym typeface="Comic Sans MS"/>
              </a:rPr>
              <a:t>terminates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 </a:t>
            </a:r>
            <a:r>
              <a:rPr lang="en-US" dirty="0">
                <a:ea typeface="Comic Sans MS"/>
                <a:cs typeface="Calisto MT"/>
                <a:sym typeface="Comic Sans MS"/>
              </a:rPr>
              <a:t>the caller process with the specified exit 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code</a:t>
            </a:r>
            <a:endParaRPr lang="en-US" dirty="0">
              <a:ea typeface="Comic Sans MS"/>
              <a:cs typeface="Calisto MT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28226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45081</TotalTime>
  <Words>4534</Words>
  <Application>Microsoft Macintosh PowerPoint</Application>
  <PresentationFormat>On-screen Show (4:3)</PresentationFormat>
  <Paragraphs>633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Capital</vt:lpstr>
      <vt:lpstr>CPSC 351</vt:lpstr>
      <vt:lpstr>Computer Startup</vt:lpstr>
      <vt:lpstr>Operations on Processes</vt:lpstr>
      <vt:lpstr>Process Creation</vt:lpstr>
      <vt:lpstr>Process Creation</vt:lpstr>
      <vt:lpstr>Process Creation (2)</vt:lpstr>
      <vt:lpstr>Unix Process Creation</vt:lpstr>
      <vt:lpstr>Process Creation in Unix/Linux: fork()</vt:lpstr>
      <vt:lpstr>Process Creation in Unix/Linux: exec()/wait()/exit()</vt:lpstr>
      <vt:lpstr>Process Creation in Unix/Linux: exec() variants</vt:lpstr>
      <vt:lpstr>Process Creation in Unix/Linux: wait() variants</vt:lpstr>
      <vt:lpstr>Process Creation in Unix/Linux: Putting it all Together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Creation in Unix/Linux: Summary of fork()/exec()/wait()</vt:lpstr>
      <vt:lpstr>Process Termination</vt:lpstr>
      <vt:lpstr>Process Termination in Linux and Unix</vt:lpstr>
      <vt:lpstr>Process Termination (2)</vt:lpstr>
      <vt:lpstr>Zombie Process</vt:lpstr>
      <vt:lpstr>Orphan Process</vt:lpstr>
      <vt:lpstr>Interprocess Communications</vt:lpstr>
      <vt:lpstr>PowerPoint Presentation</vt:lpstr>
      <vt:lpstr>Shared Memory</vt:lpstr>
      <vt:lpstr>Interprocess Communication (IPC)</vt:lpstr>
      <vt:lpstr>IPC Mechanisms for Cooperating Processes</vt:lpstr>
      <vt:lpstr>IPC: Shared Memory vs Message Passing</vt:lpstr>
      <vt:lpstr>Shared Memory: Producer Consumer Problem</vt:lpstr>
      <vt:lpstr>Producer Consumer Problem: Bounded Buffer Implementation</vt:lpstr>
      <vt:lpstr>PowerPoint Presentation</vt:lpstr>
      <vt:lpstr>IPC Shared Memory Summary</vt:lpstr>
      <vt:lpstr>IPC POSIX Shared Memory Example</vt:lpstr>
      <vt:lpstr>PowerPoint Presentation</vt:lpstr>
      <vt:lpstr>Messaging Passing</vt:lpstr>
      <vt:lpstr>IPC: Message Passing</vt:lpstr>
      <vt:lpstr>Message Passing – Direct Communication</vt:lpstr>
      <vt:lpstr>Message Passing – Indirect Communication</vt:lpstr>
      <vt:lpstr>Synchronization</vt:lpstr>
      <vt:lpstr>Synchronization: Producer-Consumer</vt:lpstr>
      <vt:lpstr>Buffering</vt:lpstr>
      <vt:lpstr>IPC Mach Message Passing Example</vt:lpstr>
      <vt:lpstr>Next Class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Object-Oriented Analysis and Design Iterative and Agile Process </dc:title>
  <dc:creator>Gina Ackerman</dc:creator>
  <cp:lastModifiedBy>Gina Ackerman</cp:lastModifiedBy>
  <cp:revision>1031</cp:revision>
  <dcterms:created xsi:type="dcterms:W3CDTF">2015-01-12T05:55:10Z</dcterms:created>
  <dcterms:modified xsi:type="dcterms:W3CDTF">2018-02-03T07:22:21Z</dcterms:modified>
</cp:coreProperties>
</file>