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72" r:id="rId1"/>
  </p:sldMasterIdLst>
  <p:notesMasterIdLst>
    <p:notesMasterId r:id="rId47"/>
  </p:notesMasterIdLst>
  <p:handoutMasterIdLst>
    <p:handoutMasterId r:id="rId48"/>
  </p:handoutMasterIdLst>
  <p:sldIdLst>
    <p:sldId id="257" r:id="rId2"/>
    <p:sldId id="259" r:id="rId3"/>
    <p:sldId id="260" r:id="rId4"/>
    <p:sldId id="261" r:id="rId5"/>
    <p:sldId id="262" r:id="rId6"/>
    <p:sldId id="263" r:id="rId7"/>
    <p:sldId id="264" r:id="rId8"/>
    <p:sldId id="265" r:id="rId9"/>
    <p:sldId id="266" r:id="rId10"/>
    <p:sldId id="273" r:id="rId11"/>
    <p:sldId id="276" r:id="rId12"/>
    <p:sldId id="268" r:id="rId13"/>
    <p:sldId id="269" r:id="rId14"/>
    <p:sldId id="277" r:id="rId15"/>
    <p:sldId id="270" r:id="rId16"/>
    <p:sldId id="271" r:id="rId17"/>
    <p:sldId id="272" r:id="rId18"/>
    <p:sldId id="274" r:id="rId19"/>
    <p:sldId id="278" r:id="rId20"/>
    <p:sldId id="275" r:id="rId21"/>
    <p:sldId id="279" r:id="rId22"/>
    <p:sldId id="280" r:id="rId23"/>
    <p:sldId id="282" r:id="rId24"/>
    <p:sldId id="283" r:id="rId25"/>
    <p:sldId id="284" r:id="rId26"/>
    <p:sldId id="285" r:id="rId27"/>
    <p:sldId id="287" r:id="rId28"/>
    <p:sldId id="286" r:id="rId29"/>
    <p:sldId id="288" r:id="rId30"/>
    <p:sldId id="289" r:id="rId31"/>
    <p:sldId id="290" r:id="rId32"/>
    <p:sldId id="291" r:id="rId33"/>
    <p:sldId id="292" r:id="rId34"/>
    <p:sldId id="294" r:id="rId35"/>
    <p:sldId id="293" r:id="rId36"/>
    <p:sldId id="296" r:id="rId37"/>
    <p:sldId id="295" r:id="rId38"/>
    <p:sldId id="297" r:id="rId39"/>
    <p:sldId id="299" r:id="rId40"/>
    <p:sldId id="298" r:id="rId41"/>
    <p:sldId id="300" r:id="rId42"/>
    <p:sldId id="301" r:id="rId43"/>
    <p:sldId id="302" r:id="rId44"/>
    <p:sldId id="303" r:id="rId45"/>
    <p:sldId id="25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90" autoAdjust="0"/>
    <p:restoredTop sz="78571" autoAdjust="0"/>
  </p:normalViewPr>
  <p:slideViewPr>
    <p:cSldViewPr snapToGrid="0" snapToObjects="1">
      <p:cViewPr>
        <p:scale>
          <a:sx n="98" d="100"/>
          <a:sy n="98" d="100"/>
        </p:scale>
        <p:origin x="-544" y="5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2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F74811-3373-3945-85B4-BC44F0E3DD15}" type="datetimeFigureOut">
              <a:rPr lang="en-US" smtClean="0"/>
              <a:pPr/>
              <a:t>3/5/18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239CB2-F4DC-2345-8818-4B1ED7EE325F}" type="slidenum">
              <a:rPr lang="en-US" smtClean="0"/>
              <a:pPr/>
              <a:t>‹#›</a:t>
            </a:fld>
            <a:endParaRPr lang="en-US"/>
          </a:p>
        </p:txBody>
      </p:sp>
    </p:spTree>
    <p:extLst>
      <p:ext uri="{BB962C8B-B14F-4D97-AF65-F5344CB8AC3E}">
        <p14:creationId xmlns:p14="http://schemas.microsoft.com/office/powerpoint/2010/main" val="34693291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ED12B0-017C-EE42-A261-E4B742435CF7}" type="datetimeFigureOut">
              <a:rPr lang="en-US" smtClean="0"/>
              <a:pPr/>
              <a:t>3/5/18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452CBF-E50E-8245-BB4C-D07D404C5C9E}" type="slidenum">
              <a:rPr lang="en-US" smtClean="0"/>
              <a:pPr/>
              <a:t>‹#›</a:t>
            </a:fld>
            <a:endParaRPr lang="en-US"/>
          </a:p>
        </p:txBody>
      </p:sp>
    </p:spTree>
    <p:extLst>
      <p:ext uri="{BB962C8B-B14F-4D97-AF65-F5344CB8AC3E}">
        <p14:creationId xmlns:p14="http://schemas.microsoft.com/office/powerpoint/2010/main" val="3915025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sz="1200" kern="1200" dirty="0" smtClean="0">
                <a:solidFill>
                  <a:schemeClr val="tx1"/>
                </a:solidFill>
                <a:effectLst/>
                <a:latin typeface="+mn-lt"/>
                <a:ea typeface="+mn-ea"/>
                <a:cs typeface="+mn-cs"/>
              </a:rPr>
              <a:t>durations of CPU bursts vary greatly from process to process and from computer to computer, they tend to have a frequency curve similar </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curve is generally characterized as exponential or </a:t>
            </a:r>
            <a:r>
              <a:rPr lang="en-US" sz="1200" kern="1200" dirty="0" err="1" smtClean="0">
                <a:solidFill>
                  <a:schemeClr val="tx1"/>
                </a:solidFill>
                <a:effectLst/>
                <a:latin typeface="+mn-lt"/>
                <a:ea typeface="+mn-ea"/>
                <a:cs typeface="+mn-cs"/>
              </a:rPr>
              <a:t>hyperexponential</a:t>
            </a:r>
            <a:r>
              <a:rPr lang="en-US" sz="1200" kern="1200" dirty="0" smtClean="0">
                <a:solidFill>
                  <a:schemeClr val="tx1"/>
                </a:solidFill>
                <a:effectLst/>
                <a:latin typeface="+mn-lt"/>
                <a:ea typeface="+mn-ea"/>
                <a:cs typeface="+mn-cs"/>
              </a:rPr>
              <a:t>, with a large number of short CPU bursts and a small number of long CPU bursts</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An I/O-bound program typically has many short CPU bursts. A CPU-bound program might have a few long CPU bursts. This distribution can be important in the selection of an appropriate CPU-scheduling algorithm </a:t>
            </a: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4</a:t>
            </a:fld>
            <a:endParaRPr lang="en-US"/>
          </a:p>
        </p:txBody>
      </p:sp>
    </p:spTree>
    <p:extLst>
      <p:ext uri="{BB962C8B-B14F-4D97-AF65-F5344CB8AC3E}">
        <p14:creationId xmlns:p14="http://schemas.microsoft.com/office/powerpoint/2010/main" val="2477138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28</a:t>
            </a:fld>
            <a:endParaRPr lang="en-US"/>
          </a:p>
        </p:txBody>
      </p:sp>
    </p:spTree>
    <p:extLst>
      <p:ext uri="{BB962C8B-B14F-4D97-AF65-F5344CB8AC3E}">
        <p14:creationId xmlns:p14="http://schemas.microsoft.com/office/powerpoint/2010/main" val="242464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31</a:t>
            </a:fld>
            <a:endParaRPr lang="en-US"/>
          </a:p>
        </p:txBody>
      </p:sp>
    </p:spTree>
    <p:extLst>
      <p:ext uri="{BB962C8B-B14F-4D97-AF65-F5344CB8AC3E}">
        <p14:creationId xmlns:p14="http://schemas.microsoft.com/office/powerpoint/2010/main" val="212319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idea is to separate processes according to the characteristics of their CPU bursts</a:t>
            </a:r>
          </a:p>
          <a:p>
            <a:pPr marL="171450" indent="-171450">
              <a:buFontTx/>
              <a:buChar char="-"/>
            </a:pPr>
            <a:r>
              <a:rPr lang="en-US" sz="1200" b="0" i="0" u="none" strike="noStrike" kern="1200" baseline="0" dirty="0" smtClean="0">
                <a:solidFill>
                  <a:schemeClr val="tx1"/>
                </a:solidFill>
                <a:latin typeface="+mn-lt"/>
                <a:ea typeface="+mn-ea"/>
                <a:cs typeface="+mn-cs"/>
              </a:rPr>
              <a:t>If a process uses too much CPU time, it will be moved to a lower-priority queue</a:t>
            </a:r>
          </a:p>
          <a:p>
            <a:pPr marL="171450" indent="-171450">
              <a:buFontTx/>
              <a:buChar char="-"/>
            </a:pPr>
            <a:r>
              <a:rPr lang="en-US" sz="1200" b="0" i="0" u="none" strike="noStrike" kern="1200" baseline="0" dirty="0" smtClean="0">
                <a:solidFill>
                  <a:schemeClr val="tx1"/>
                </a:solidFill>
                <a:latin typeface="+mn-lt"/>
                <a:ea typeface="+mn-ea"/>
                <a:cs typeface="+mn-cs"/>
              </a:rPr>
              <a:t>This scheme leaves I/O-bound and interactive processes in the higher-priority queues</a:t>
            </a:r>
          </a:p>
          <a:p>
            <a:pPr marL="171450" indent="-171450">
              <a:buFontTx/>
              <a:buChar char="-"/>
            </a:pPr>
            <a:r>
              <a:rPr lang="en-US" sz="1200" b="0" i="0" u="none" strike="noStrike" kern="1200" baseline="0" dirty="0" smtClean="0">
                <a:solidFill>
                  <a:schemeClr val="tx1"/>
                </a:solidFill>
                <a:latin typeface="+mn-lt"/>
                <a:ea typeface="+mn-ea"/>
                <a:cs typeface="+mn-cs"/>
              </a:rPr>
              <a:t>In addition, a process that waits too long in a lower-priority queue may be moved to a higher-priority queue</a:t>
            </a:r>
          </a:p>
          <a:p>
            <a:pPr marL="171450" indent="-171450">
              <a:buFontTx/>
              <a:buChar char="-"/>
            </a:pPr>
            <a:r>
              <a:rPr lang="en-US" sz="1200" b="0" i="0" u="none" strike="noStrike" kern="1200" baseline="0" dirty="0" smtClean="0">
                <a:solidFill>
                  <a:schemeClr val="tx1"/>
                </a:solidFill>
                <a:latin typeface="+mn-lt"/>
                <a:ea typeface="+mn-ea"/>
                <a:cs typeface="+mn-cs"/>
                <a:sym typeface="Wingdings" panose="05000000000000000000" pitchFamily="2" charset="2"/>
              </a:rPr>
              <a:t> This </a:t>
            </a:r>
            <a:r>
              <a:rPr lang="en-US" sz="1200" b="0" i="0" u="none" strike="noStrike" kern="1200" baseline="0" dirty="0" smtClean="0">
                <a:solidFill>
                  <a:schemeClr val="tx1"/>
                </a:solidFill>
                <a:latin typeface="+mn-lt"/>
                <a:ea typeface="+mn-ea"/>
                <a:cs typeface="+mn-cs"/>
              </a:rPr>
              <a:t>aging approach prevents starvation</a:t>
            </a:r>
            <a:endParaRPr lang="en-US" dirty="0" smtClean="0"/>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32</a:t>
            </a:fld>
            <a:endParaRPr lang="en-US"/>
          </a:p>
        </p:txBody>
      </p:sp>
    </p:spTree>
    <p:extLst>
      <p:ext uri="{BB962C8B-B14F-4D97-AF65-F5344CB8AC3E}">
        <p14:creationId xmlns:p14="http://schemas.microsoft.com/office/powerpoint/2010/main" val="2587394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34</a:t>
            </a:fld>
            <a:endParaRPr lang="en-US"/>
          </a:p>
        </p:txBody>
      </p:sp>
    </p:spTree>
    <p:extLst>
      <p:ext uri="{BB962C8B-B14F-4D97-AF65-F5344CB8AC3E}">
        <p14:creationId xmlns:p14="http://schemas.microsoft.com/office/powerpoint/2010/main" val="990949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Thread library </a:t>
            </a:r>
            <a:r>
              <a:rPr lang="en-US" sz="1200" b="0" i="1" u="none" strike="noStrike" kern="1200" baseline="0" dirty="0" smtClean="0">
                <a:solidFill>
                  <a:schemeClr val="tx1"/>
                </a:solidFill>
                <a:latin typeface="+mn-lt"/>
                <a:ea typeface="+mn-ea"/>
                <a:cs typeface="+mn-cs"/>
              </a:rPr>
              <a:t>schedules </a:t>
            </a:r>
            <a:r>
              <a:rPr lang="en-US" sz="1200" b="0" i="0" u="none" strike="noStrike" kern="1200" baseline="0" dirty="0" smtClean="0">
                <a:solidFill>
                  <a:schemeClr val="tx1"/>
                </a:solidFill>
                <a:latin typeface="+mn-lt"/>
                <a:ea typeface="+mn-ea"/>
                <a:cs typeface="+mn-cs"/>
              </a:rPr>
              <a:t>user threads onto available LWPs </a:t>
            </a:r>
            <a:r>
              <a:rPr lang="en-US" sz="1200" b="0" i="0" u="none" strike="noStrike" kern="1200" baseline="0" dirty="0" smtClean="0">
                <a:solidFill>
                  <a:schemeClr val="tx1"/>
                </a:solidFill>
                <a:latin typeface="+mn-lt"/>
                <a:ea typeface="+mn-ea"/>
                <a:cs typeface="+mn-cs"/>
                <a:sym typeface="Wingdings" panose="05000000000000000000" pitchFamily="2" charset="2"/>
              </a:rPr>
              <a:t> </a:t>
            </a:r>
            <a:r>
              <a:rPr lang="en-US" sz="1200" b="0" i="0" u="none" strike="noStrike" kern="1200" baseline="0" dirty="0" smtClean="0">
                <a:solidFill>
                  <a:schemeClr val="tx1"/>
                </a:solidFill>
                <a:latin typeface="+mn-lt"/>
                <a:ea typeface="+mn-ea"/>
                <a:cs typeface="+mn-cs"/>
              </a:rPr>
              <a:t>do not mean that the threads are actually running on a CPU</a:t>
            </a:r>
          </a:p>
          <a:p>
            <a:r>
              <a:rPr lang="en-US" sz="1200" b="0" i="0" u="none" strike="noStrike" kern="1200" baseline="0" dirty="0" smtClean="0">
                <a:solidFill>
                  <a:schemeClr val="tx1"/>
                </a:solidFill>
                <a:latin typeface="+mn-lt"/>
                <a:ea typeface="+mn-ea"/>
                <a:cs typeface="+mn-cs"/>
              </a:rPr>
              <a:t>- That would require the operating system to schedule the kernel thread onto a physical CPU</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36</a:t>
            </a:fld>
            <a:endParaRPr lang="en-US"/>
          </a:p>
        </p:txBody>
      </p:sp>
    </p:spTree>
    <p:extLst>
      <p:ext uri="{BB962C8B-B14F-4D97-AF65-F5344CB8AC3E}">
        <p14:creationId xmlns:p14="http://schemas.microsoft.com/office/powerpoint/2010/main" val="109569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symmetric multiprocessing (SMP)</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multiple processors trying to access and update a common data structure, the scheduler must be programmed carefully and must ensure that two separate</a:t>
            </a:r>
          </a:p>
          <a:p>
            <a:r>
              <a:rPr lang="en-US" sz="1200" b="0" i="0" u="none" strike="noStrike" kern="1200" baseline="0" dirty="0" smtClean="0">
                <a:solidFill>
                  <a:schemeClr val="tx1"/>
                </a:solidFill>
                <a:latin typeface="+mn-lt"/>
                <a:ea typeface="+mn-ea"/>
                <a:cs typeface="+mn-cs"/>
              </a:rPr>
              <a:t>processors do not choose to schedule the same process and that processes are not lost from the queue</a:t>
            </a:r>
          </a:p>
          <a:p>
            <a:endParaRPr lang="en-US" sz="1200" b="0" i="0" u="none" strike="noStrike" kern="1200" baseline="0" dirty="0" smtClean="0">
              <a:solidFill>
                <a:schemeClr val="tx1"/>
              </a:solidFill>
              <a:latin typeface="+mn-lt"/>
              <a:ea typeface="+mn-ea"/>
              <a:cs typeface="+mn-cs"/>
            </a:endParaRPr>
          </a:p>
          <a:p>
            <a:r>
              <a:rPr lang="en-US" b="1" dirty="0" smtClean="0">
                <a:solidFill>
                  <a:srgbClr val="00B050"/>
                </a:solidFill>
                <a:ea typeface="Comic Sans MS"/>
                <a:cs typeface="Comic Sans MS"/>
                <a:sym typeface="Comic Sans MS"/>
              </a:rPr>
              <a:t>Processor affinity</a:t>
            </a:r>
          </a:p>
          <a:p>
            <a:pPr marL="171450" indent="-171450">
              <a:buFontTx/>
              <a:buChar char="-"/>
            </a:pPr>
            <a:r>
              <a:rPr lang="en-US" sz="1200" b="0" i="0" u="none" strike="noStrike" kern="1200" baseline="0" dirty="0" smtClean="0">
                <a:solidFill>
                  <a:schemeClr val="tx1"/>
                </a:solidFill>
                <a:latin typeface="+mn-lt"/>
                <a:ea typeface="+mn-ea"/>
                <a:cs typeface="+mn-cs"/>
              </a:rPr>
              <a:t>Data most recently accessed by the process populate the cache for the processor</a:t>
            </a:r>
          </a:p>
          <a:p>
            <a:pPr marL="171450" indent="-171450">
              <a:buFontTx/>
              <a:buChar char="-"/>
            </a:pPr>
            <a:r>
              <a:rPr lang="en-US" sz="1200" b="0" i="0" u="none" strike="noStrike" kern="1200" baseline="0" dirty="0" smtClean="0">
                <a:solidFill>
                  <a:schemeClr val="tx1"/>
                </a:solidFill>
                <a:latin typeface="+mn-lt"/>
                <a:ea typeface="+mn-ea"/>
                <a:cs typeface="+mn-cs"/>
              </a:rPr>
              <a:t>If the process migrates to another processor. The contents of cache memory must be invalidated for the first processor, and the cache for the second</a:t>
            </a:r>
          </a:p>
          <a:p>
            <a:r>
              <a:rPr lang="en-US" sz="1200" b="0" i="0" u="none" strike="noStrike" kern="1200" baseline="0" dirty="0" smtClean="0">
                <a:solidFill>
                  <a:schemeClr val="tx1"/>
                </a:solidFill>
                <a:latin typeface="+mn-lt"/>
                <a:ea typeface="+mn-ea"/>
                <a:cs typeface="+mn-cs"/>
              </a:rPr>
              <a:t>processor must be repopulated. Because of the high cost of invalidating and repopulating caches</a:t>
            </a:r>
          </a:p>
          <a:p>
            <a:r>
              <a:rPr lang="en-US" sz="1200" b="0" i="0" u="none" strike="noStrike" kern="1200" baseline="0" dirty="0" smtClean="0">
                <a:solidFill>
                  <a:schemeClr val="tx1"/>
                </a:solidFill>
                <a:latin typeface="+mn-lt"/>
                <a:ea typeface="+mn-ea"/>
                <a:cs typeface="+mn-cs"/>
              </a:rPr>
              <a:t>- Most SMP systems try to avoid migration of processes from one processor to another </a:t>
            </a:r>
            <a:r>
              <a:rPr lang="en-US" sz="1200" b="0" i="0" u="none" strike="noStrike" kern="1200" baseline="0" dirty="0" smtClean="0">
                <a:solidFill>
                  <a:schemeClr val="tx1"/>
                </a:solidFill>
                <a:latin typeface="+mn-lt"/>
                <a:ea typeface="+mn-ea"/>
                <a:cs typeface="+mn-cs"/>
                <a:sym typeface="Wingdings" panose="05000000000000000000" pitchFamily="2" charset="2"/>
              </a:rPr>
              <a:t></a:t>
            </a:r>
            <a:r>
              <a:rPr lang="en-US" sz="1200" b="0" i="0" u="none" strike="noStrike" kern="1200" baseline="0" dirty="0" smtClean="0">
                <a:solidFill>
                  <a:schemeClr val="tx1"/>
                </a:solidFill>
                <a:latin typeface="+mn-lt"/>
                <a:ea typeface="+mn-ea"/>
                <a:cs typeface="+mn-cs"/>
              </a:rPr>
              <a:t> instead attempt to keep a process running on the same processor</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40</a:t>
            </a:fld>
            <a:endParaRPr lang="en-US"/>
          </a:p>
        </p:txBody>
      </p:sp>
    </p:spTree>
    <p:extLst>
      <p:ext uri="{BB962C8B-B14F-4D97-AF65-F5344CB8AC3E}">
        <p14:creationId xmlns:p14="http://schemas.microsoft.com/office/powerpoint/2010/main" val="415735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For 1 and 4, no choice in terms of scheduling: if a new process exists in the ready queue, it must be selected for execution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For 2 and 3, preemptive scheduling</a:t>
            </a:r>
          </a:p>
          <a:p>
            <a:pPr marL="742765" lvl="1" indent="-285680">
              <a:buFont typeface="Monotype Sorts" charset="2"/>
              <a:buChar char="l"/>
              <a:defRPr/>
            </a:pPr>
            <a:r>
              <a:rPr lang="en-US" dirty="0" smtClean="0">
                <a:ea typeface="ＭＳ Ｐゴシック" charset="-128"/>
              </a:rPr>
              <a:t>Consider access to shared data</a:t>
            </a:r>
          </a:p>
          <a:p>
            <a:pPr marL="742765" lvl="1" indent="-285680">
              <a:buFont typeface="Monotype Sorts" charset="2"/>
              <a:buChar char="l"/>
              <a:defRPr/>
            </a:pPr>
            <a:r>
              <a:rPr lang="en-US" dirty="0" smtClean="0">
                <a:ea typeface="ＭＳ Ｐゴシック" charset="-128"/>
              </a:rPr>
              <a:t>Consider preemption while in kernel mode</a:t>
            </a:r>
          </a:p>
          <a:p>
            <a:pPr marL="742765" lvl="1" indent="-285680">
              <a:buFont typeface="Monotype Sorts" charset="2"/>
              <a:buChar char="l"/>
              <a:defRPr/>
            </a:pPr>
            <a:r>
              <a:rPr lang="en-US" dirty="0" smtClean="0">
                <a:ea typeface="ＭＳ Ｐゴシック" charset="-128"/>
              </a:rPr>
              <a:t>Consider interrupts occurring during crucial OS activities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5</a:t>
            </a:fld>
            <a:endParaRPr lang="en-US"/>
          </a:p>
        </p:txBody>
      </p:sp>
    </p:spTree>
    <p:extLst>
      <p:ext uri="{BB962C8B-B14F-4D97-AF65-F5344CB8AC3E}">
        <p14:creationId xmlns:p14="http://schemas.microsoft.com/office/powerpoint/2010/main" val="214792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Race conditions </a:t>
            </a:r>
            <a:r>
              <a:rPr lang="mr-IN" dirty="0" smtClean="0"/>
              <a:t>–</a:t>
            </a:r>
            <a:r>
              <a:rPr lang="en-US" dirty="0" smtClean="0"/>
              <a:t> consider the case of two processes that share data. While one process is updating the data, it is preempted so that the second process can run. The second process then tries to read the data, which are in an inconsistent state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Design</a:t>
            </a:r>
            <a:r>
              <a:rPr lang="en-US" baseline="0" dirty="0" smtClean="0"/>
              <a:t> of OS kernel - </a:t>
            </a:r>
            <a:r>
              <a:rPr lang="en-US" sz="1200" kern="1200" dirty="0" smtClean="0">
                <a:solidFill>
                  <a:schemeClr val="tx1"/>
                </a:solidFill>
                <a:effectLst/>
                <a:latin typeface="+mn-lt"/>
                <a:ea typeface="+mn-ea"/>
                <a:cs typeface="+mn-cs"/>
              </a:rPr>
              <a:t>processing of a system call may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changing important kernel data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I/O queues).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Certain operating systems, including most versions of UNIX, deal with this problem by waiting either for a system call to complete or for an I/O block to take place before doing a context switch.</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design</a:t>
            </a:r>
            <a:r>
              <a:rPr lang="en-US" sz="1200" kern="1200" baseline="0" dirty="0" smtClean="0">
                <a:solidFill>
                  <a:schemeClr val="tx1"/>
                </a:solidFill>
                <a:effectLst/>
                <a:latin typeface="+mn-lt"/>
                <a:ea typeface="+mn-ea"/>
                <a:cs typeface="+mn-cs"/>
              </a:rPr>
              <a:t> is not appropriate </a:t>
            </a:r>
            <a:r>
              <a:rPr lang="en-US" sz="1200" kern="1200" dirty="0" smtClean="0">
                <a:solidFill>
                  <a:schemeClr val="tx1"/>
                </a:solidFill>
                <a:effectLst/>
                <a:latin typeface="+mn-lt"/>
                <a:ea typeface="+mn-ea"/>
                <a:cs typeface="+mn-cs"/>
              </a:rPr>
              <a:t>for supporting real-time computing where tasks must complete execution within a given time frame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0452CBF-E50E-8245-BB4C-D07D404C5C9E}" type="slidenum">
              <a:rPr lang="en-US" smtClean="0"/>
              <a:pPr/>
              <a:t>6</a:t>
            </a:fld>
            <a:endParaRPr lang="en-US"/>
          </a:p>
        </p:txBody>
      </p:sp>
    </p:spTree>
    <p:extLst>
      <p:ext uri="{BB962C8B-B14F-4D97-AF65-F5344CB8AC3E}">
        <p14:creationId xmlns:p14="http://schemas.microsoft.com/office/powerpoint/2010/main" val="115208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Clr>
                <a:schemeClr val="tx1"/>
              </a:buClr>
            </a:pPr>
            <a:r>
              <a:rPr lang="en-US" dirty="0" smtClean="0">
                <a:solidFill>
                  <a:srgbClr val="0000FF"/>
                </a:solidFill>
                <a:ea typeface="Comic Sans MS"/>
                <a:cs typeface="Calisto MT"/>
                <a:sym typeface="Comic Sans MS"/>
              </a:rPr>
              <a:t>Turnaround time =</a:t>
            </a:r>
            <a:r>
              <a:rPr lang="en-US" baseline="0" dirty="0" smtClean="0">
                <a:solidFill>
                  <a:schemeClr val="tx1"/>
                </a:solidFill>
                <a:ea typeface="Comic Sans MS"/>
                <a:cs typeface="Calisto MT"/>
                <a:sym typeface="Comic Sans MS"/>
              </a:rPr>
              <a:t> </a:t>
            </a:r>
            <a:r>
              <a:rPr lang="en-US" dirty="0" smtClean="0">
                <a:ea typeface="Comic Sans MS"/>
                <a:cs typeface="Calisto MT"/>
                <a:sym typeface="Comic Sans MS"/>
              </a:rPr>
              <a:t>Sum of the periods spent waiting to get into memory, waiting in the ready queue, executing on the CPU,</a:t>
            </a:r>
            <a:r>
              <a:rPr lang="en-US" baseline="0" dirty="0" smtClean="0">
                <a:ea typeface="Comic Sans MS"/>
                <a:cs typeface="Calisto MT"/>
                <a:sym typeface="Comic Sans MS"/>
              </a:rPr>
              <a:t> &amp; doing I/O</a:t>
            </a:r>
            <a:endParaRPr lang="en-US" dirty="0" smtClean="0">
              <a:ea typeface="Comic Sans MS"/>
              <a:cs typeface="Calisto MT"/>
              <a:sym typeface="Comic Sans MS"/>
            </a:endParaRPr>
          </a:p>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8</a:t>
            </a:fld>
            <a:endParaRPr lang="en-US"/>
          </a:p>
        </p:txBody>
      </p:sp>
    </p:spTree>
    <p:extLst>
      <p:ext uri="{BB962C8B-B14F-4D97-AF65-F5344CB8AC3E}">
        <p14:creationId xmlns:p14="http://schemas.microsoft.com/office/powerpoint/2010/main" val="401892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Assume we have one CPU-bound process and many I/O-bound processes. As the processes flow around the system, the following scenario</a:t>
            </a:r>
          </a:p>
          <a:p>
            <a:r>
              <a:rPr lang="en-US" sz="1200" b="0" i="0" u="none" strike="noStrike" kern="1200" baseline="0" dirty="0" smtClean="0">
                <a:solidFill>
                  <a:schemeClr val="tx1"/>
                </a:solidFill>
                <a:latin typeface="+mn-lt"/>
                <a:ea typeface="+mn-ea"/>
                <a:cs typeface="+mn-cs"/>
              </a:rPr>
              <a:t>may result. The CPU-bound process will get and hold the CPU. During this time, all the other processes will finish their I/O and will move into the ready queue, waiting for the CPU. While the processes wait in the ready queue, the I/O devices are idle. Eventually, the CPU-bound process finishes its CPU burst and moves to an I/O device. All the I/O-bound processes, which have short CPU bursts, execute quickly and move back to the I/O queues. At this point, the CPU sits idle. The CPU-bound process will then move back to the ready queue and be allocated the CPU. Again, all the I/O processes end up waiting in the ready queue until the CPU-bound process is done.</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12</a:t>
            </a:fld>
            <a:endParaRPr lang="en-US"/>
          </a:p>
        </p:txBody>
      </p:sp>
    </p:spTree>
    <p:extLst>
      <p:ext uri="{BB962C8B-B14F-4D97-AF65-F5344CB8AC3E}">
        <p14:creationId xmlns:p14="http://schemas.microsoft.com/office/powerpoint/2010/main" val="144519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15</a:t>
            </a:fld>
            <a:endParaRPr lang="en-US"/>
          </a:p>
        </p:txBody>
      </p:sp>
    </p:spTree>
    <p:extLst>
      <p:ext uri="{BB962C8B-B14F-4D97-AF65-F5344CB8AC3E}">
        <p14:creationId xmlns:p14="http://schemas.microsoft.com/office/powerpoint/2010/main" val="3746929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18</a:t>
            </a:fld>
            <a:endParaRPr lang="en-US"/>
          </a:p>
        </p:txBody>
      </p:sp>
    </p:spTree>
    <p:extLst>
      <p:ext uri="{BB962C8B-B14F-4D97-AF65-F5344CB8AC3E}">
        <p14:creationId xmlns:p14="http://schemas.microsoft.com/office/powerpoint/2010/main" val="4040740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Aging solution example</a:t>
            </a:r>
          </a:p>
          <a:p>
            <a:r>
              <a:rPr lang="en-US" sz="1200" b="0" i="0" u="none" strike="noStrike" kern="1200" baseline="0" dirty="0" smtClean="0">
                <a:solidFill>
                  <a:schemeClr val="tx1"/>
                </a:solidFill>
                <a:latin typeface="+mn-lt"/>
                <a:ea typeface="+mn-ea"/>
                <a:cs typeface="+mn-cs"/>
              </a:rPr>
              <a:t>- For example, if priorities range from 127 (low) to 0 (high), the system could increase the priority of a waiting process by 1 every 15 minutes</a:t>
            </a:r>
          </a:p>
          <a:p>
            <a:r>
              <a:rPr lang="en-US" sz="1200" b="0" i="0" u="none" strike="noStrike" kern="1200" baseline="0" dirty="0" smtClean="0">
                <a:solidFill>
                  <a:schemeClr val="tx1"/>
                </a:solidFill>
                <a:latin typeface="+mn-lt"/>
                <a:ea typeface="+mn-ea"/>
                <a:cs typeface="+mn-cs"/>
              </a:rPr>
              <a:t>- Eventually, even a process with an initial priority of 127 would have the highest priority in the system and would be executed</a:t>
            </a:r>
          </a:p>
          <a:p>
            <a:r>
              <a:rPr lang="en-US" sz="1200" b="0" i="0" u="none" strike="noStrike" kern="1200" baseline="0" dirty="0" smtClean="0">
                <a:solidFill>
                  <a:schemeClr val="tx1"/>
                </a:solidFill>
                <a:latin typeface="+mn-lt"/>
                <a:ea typeface="+mn-ea"/>
                <a:cs typeface="+mn-cs"/>
              </a:rPr>
              <a:t>- Thus, it would take no more than 32 hours for a priority-127 process to age to a priority-0 process</a:t>
            </a:r>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20</a:t>
            </a:fld>
            <a:endParaRPr lang="en-US"/>
          </a:p>
        </p:txBody>
      </p:sp>
    </p:spTree>
    <p:extLst>
      <p:ext uri="{BB962C8B-B14F-4D97-AF65-F5344CB8AC3E}">
        <p14:creationId xmlns:p14="http://schemas.microsoft.com/office/powerpoint/2010/main" val="346596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52CBF-E50E-8245-BB4C-D07D404C5C9E}" type="slidenum">
              <a:rPr lang="en-US" smtClean="0"/>
              <a:pPr/>
              <a:t>23</a:t>
            </a:fld>
            <a:endParaRPr lang="en-US"/>
          </a:p>
        </p:txBody>
      </p:sp>
    </p:spTree>
    <p:extLst>
      <p:ext uri="{BB962C8B-B14F-4D97-AF65-F5344CB8AC3E}">
        <p14:creationId xmlns:p14="http://schemas.microsoft.com/office/powerpoint/2010/main" val="223893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userDrawn="1"/>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rgbClr val="000000"/>
                </a:solidFill>
                <a:latin typeface="+mj-lt"/>
                <a:ea typeface="+mj-ea"/>
                <a:cs typeface="+mj-cs"/>
              </a:defRPr>
            </a:lvl1pPr>
          </a:lstStyle>
          <a:p>
            <a:r>
              <a:rPr lang="en-US" dirty="0"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9A0A12AC-3A3E-9042-8D73-D5A2F5D75827}" type="datetime1">
              <a:rPr lang="en-US" smtClean="0"/>
              <a:t>3/5/18</a:t>
            </a:fld>
            <a:endParaRPr lang="en-US"/>
          </a:p>
        </p:txBody>
      </p:sp>
      <p:sp>
        <p:nvSpPr>
          <p:cNvPr id="6" name="Slide Number Placeholder 5"/>
          <p:cNvSpPr>
            <a:spLocks noGrp="1"/>
          </p:cNvSpPr>
          <p:nvPr>
            <p:ph type="sldNum" sz="quarter" idx="12"/>
          </p:nvPr>
        </p:nvSpPr>
        <p:spPr>
          <a:xfrm>
            <a:off x="4191000" y="6122894"/>
            <a:ext cx="762000" cy="271463"/>
          </a:xfrm>
        </p:spPr>
        <p:txBody>
          <a:bodyPr/>
          <a:lstStyle>
            <a:lvl1pPr>
              <a:defRPr>
                <a:solidFill>
                  <a:schemeClr val="bg1"/>
                </a:solidFill>
              </a:defRPr>
            </a:lvl1pPr>
          </a:lstStyle>
          <a:p>
            <a:fld id="{72AFE102-A273-8544-BB2F-FAAE6DB0274C}" type="slidenum">
              <a:rPr lang="en-US" smtClean="0"/>
              <a:pPr/>
              <a:t>‹#›</a:t>
            </a:fld>
            <a:endParaRPr lang="en-US" dirty="0"/>
          </a:p>
        </p:txBody>
      </p:sp>
      <p:pic>
        <p:nvPicPr>
          <p:cNvPr id="12" name="Picture 11" descr="csuf-logo-header.png"/>
          <p:cNvPicPr/>
          <p:nvPr userDrawn="1"/>
        </p:nvPicPr>
        <p:blipFill>
          <a:blip r:embed="rId2" cstate="print"/>
          <a:stretch>
            <a:fillRect/>
          </a:stretch>
        </p:blipFill>
        <p:spPr>
          <a:xfrm>
            <a:off x="3368961" y="463885"/>
            <a:ext cx="2686050"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3/5/18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7" name="Text Placeholder 2"/>
          <p:cNvSpPr>
            <a:spLocks noGrp="1"/>
          </p:cNvSpPr>
          <p:nvPr>
            <p:ph type="body" idx="1"/>
          </p:nvPr>
        </p:nvSpPr>
        <p:spPr>
          <a:xfrm>
            <a:off x="256032" y="269668"/>
            <a:ext cx="4273635"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Content Placeholder 3"/>
          <p:cNvSpPr>
            <a:spLocks noGrp="1"/>
          </p:cNvSpPr>
          <p:nvPr>
            <p:ph sz="half" idx="2"/>
          </p:nvPr>
        </p:nvSpPr>
        <p:spPr>
          <a:xfrm>
            <a:off x="256032" y="1227667"/>
            <a:ext cx="4273635" cy="4847696"/>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9" name="Text Placeholder 4"/>
          <p:cNvSpPr>
            <a:spLocks noGrp="1"/>
          </p:cNvSpPr>
          <p:nvPr>
            <p:ph type="body" sz="quarter" idx="3"/>
          </p:nvPr>
        </p:nvSpPr>
        <p:spPr>
          <a:xfrm>
            <a:off x="4642556" y="269668"/>
            <a:ext cx="4236267"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3"/>
          <p:cNvSpPr>
            <a:spLocks noGrp="1"/>
          </p:cNvSpPr>
          <p:nvPr>
            <p:ph sz="half" idx="13"/>
          </p:nvPr>
        </p:nvSpPr>
        <p:spPr>
          <a:xfrm>
            <a:off x="4642556" y="1227667"/>
            <a:ext cx="4236267" cy="486047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06979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Slide Number Placeholder 3"/>
          <p:cNvSpPr>
            <a:spLocks noGrp="1"/>
          </p:cNvSpPr>
          <p:nvPr>
            <p:ph type="sldNum" sz="quarter" idx="12"/>
          </p:nvPr>
        </p:nvSpPr>
        <p:spPr>
          <a:xfrm>
            <a:off x="8337000" y="6371590"/>
            <a:ext cx="541824" cy="201447"/>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
        <p:nvSpPr>
          <p:cNvPr id="9" name="Content Placeholder 2"/>
          <p:cNvSpPr>
            <a:spLocks noGrp="1"/>
          </p:cNvSpPr>
          <p:nvPr>
            <p:ph idx="1"/>
          </p:nvPr>
        </p:nvSpPr>
        <p:spPr>
          <a:xfrm>
            <a:off x="275339" y="1030112"/>
            <a:ext cx="8589374" cy="5286704"/>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529929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3/5/18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8" name="Content Placeholder 2"/>
          <p:cNvSpPr>
            <a:spLocks noGrp="1"/>
          </p:cNvSpPr>
          <p:nvPr>
            <p:ph sz="half" idx="1"/>
          </p:nvPr>
        </p:nvSpPr>
        <p:spPr>
          <a:xfrm>
            <a:off x="4634899" y="783579"/>
            <a:ext cx="3965933" cy="5458028"/>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41536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38282"/>
            <a:ext cx="3580861" cy="1285718"/>
          </a:xfrm>
        </p:spPr>
        <p:txBody>
          <a:bodyPr anchor="b">
            <a:normAutofit/>
          </a:bodyPr>
          <a:lstStyle>
            <a:lvl1pPr algn="l">
              <a:defRPr sz="2800" b="0">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solidFill>
                  <a:srgbClr val="000000"/>
                </a:solidFill>
              </a:defRPr>
            </a:lvl1pPr>
            <a:lvl2pPr>
              <a:defRPr sz="2200" baseline="0">
                <a:solidFill>
                  <a:srgbClr val="000000"/>
                </a:solidFill>
              </a:defRPr>
            </a:lvl2pPr>
            <a:lvl3pPr>
              <a:defRPr sz="2000" baseline="0">
                <a:solidFill>
                  <a:srgbClr val="000000"/>
                </a:solidFill>
              </a:defRPr>
            </a:lvl3pPr>
            <a:lvl4pPr>
              <a:defRPr sz="1800" baseline="0">
                <a:solidFill>
                  <a:srgbClr val="000000"/>
                </a:solidFill>
              </a:defRPr>
            </a:lvl4pPr>
            <a:lvl5pPr>
              <a:defRPr sz="1800" baseline="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256032" y="1636890"/>
            <a:ext cx="3580861" cy="4719460"/>
          </a:xfrm>
        </p:spPr>
        <p:txBody>
          <a:bodyPr vert="horz" lIns="91440" tIns="45720" rIns="91440" bIns="45720" rtlCol="0">
            <a:normAutofit/>
          </a:bodyPr>
          <a:lstStyle>
            <a:lvl1pPr marL="0" indent="0">
              <a:lnSpc>
                <a:spcPct val="120000"/>
              </a:lnSpc>
              <a:spcBef>
                <a:spcPts val="600"/>
              </a:spcBef>
              <a:buNone/>
              <a:defRPr sz="1600" kern="1200">
                <a:solidFill>
                  <a:srgbClr val="000000"/>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smtClean="0"/>
              <a:t>Click to edit Master text styles</a:t>
            </a:r>
          </a:p>
        </p:txBody>
      </p:sp>
      <p:sp>
        <p:nvSpPr>
          <p:cNvPr id="5" name="Date Placeholder 4"/>
          <p:cNvSpPr>
            <a:spLocks noGrp="1"/>
          </p:cNvSpPr>
          <p:nvPr>
            <p:ph type="dt" sz="half" idx="10"/>
          </p:nvPr>
        </p:nvSpPr>
        <p:spPr/>
        <p:txBody>
          <a:bodyPr/>
          <a:lstStyle/>
          <a:p>
            <a:fld id="{F335DE68-BCE4-2241-B771-7000EB22A389}" type="datetime1">
              <a:rPr lang="en-US" smtClean="0"/>
              <a:t>3/5/18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60129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8765" y="1694329"/>
            <a:ext cx="3279773" cy="914400"/>
          </a:xfrm>
        </p:spPr>
        <p:txBody>
          <a:bodyPr anchor="b">
            <a:normAutofit/>
          </a:bodyPr>
          <a:lstStyle>
            <a:lvl1pPr algn="l">
              <a:defRPr sz="2800" b="0"/>
            </a:lvl1pPr>
          </a:lstStyle>
          <a:p>
            <a:r>
              <a:rPr lang="en-US" dirty="0" smtClean="0"/>
              <a:t>Click to edit Master title style</a:t>
            </a:r>
            <a:endParaRPr dirty="0"/>
          </a:p>
        </p:txBody>
      </p:sp>
      <p:sp>
        <p:nvSpPr>
          <p:cNvPr id="3" name="Content Placeholder 2"/>
          <p:cNvSpPr>
            <a:spLocks noGrp="1"/>
          </p:cNvSpPr>
          <p:nvPr>
            <p:ph idx="1"/>
          </p:nvPr>
        </p:nvSpPr>
        <p:spPr>
          <a:xfrm>
            <a:off x="4328318" y="609600"/>
            <a:ext cx="4550505"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58765" y="2672323"/>
            <a:ext cx="3279774"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FC8AA88D-736A-5E4A-9C11-B593391A437A}" type="datetime1">
              <a:rPr lang="en-US" smtClean="0"/>
              <a:t>3/5/18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7" name="Picture Placeholder 16"/>
          <p:cNvSpPr>
            <a:spLocks noGrp="1"/>
          </p:cNvSpPr>
          <p:nvPr>
            <p:ph type="pic" sz="quarter" idx="13"/>
          </p:nvPr>
        </p:nvSpPr>
        <p:spPr>
          <a:xfrm>
            <a:off x="258764" y="310123"/>
            <a:ext cx="3492966" cy="1204912"/>
          </a:xfrm>
        </p:spPr>
        <p:txBody>
          <a:bodyPr>
            <a:normAutofit/>
          </a:bodyPr>
          <a:lstStyle>
            <a:lvl1pPr>
              <a:buNone/>
              <a:defRPr sz="1800"/>
            </a:lvl1pPr>
          </a:lstStyle>
          <a:p>
            <a:r>
              <a:rPr lang="en-US" smtClean="0"/>
              <a:t>Drag picture to placeholder or click icon to add</a:t>
            </a:r>
            <a:endParaRPr/>
          </a:p>
        </p:txBody>
      </p:sp>
    </p:spTree>
    <p:extLst>
      <p:ext uri="{BB962C8B-B14F-4D97-AF65-F5344CB8AC3E}">
        <p14:creationId xmlns:p14="http://schemas.microsoft.com/office/powerpoint/2010/main" val="2756961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dirty="0" smtClean="0"/>
              <a:t>Click to edit Master title style</a:t>
            </a:r>
            <a:endParaRPr dirty="0"/>
          </a:p>
        </p:txBody>
      </p:sp>
      <p:sp>
        <p:nvSpPr>
          <p:cNvPr id="3" name="Picture Placeholder 2"/>
          <p:cNvSpPr>
            <a:spLocks noGrp="1"/>
          </p:cNvSpPr>
          <p:nvPr>
            <p:ph type="pic" idx="1"/>
          </p:nvPr>
        </p:nvSpPr>
        <p:spPr>
          <a:xfrm>
            <a:off x="4191000" y="612775"/>
            <a:ext cx="4501443"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5A7B1E83-198B-0E48-ACA8-308113110EE2}" type="datetime1">
              <a:rPr lang="en-US" smtClean="0"/>
              <a:t>3/5/18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69596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1186AF4-195F-314C-8537-79C20E8E4D93}" type="datetime1">
              <a:rPr lang="en-US" smtClean="0"/>
              <a:t>3/5/18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694113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FADC319-BBB9-1744-A321-ED324A95911A}" type="datetime1">
              <a:rPr lang="en-US" smtClean="0"/>
              <a:t>3/5/18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3859332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DCD3A12-259E-5749-98F8-1E9EDC05F4DE}" type="datetime1">
              <a:rPr lang="en-US" smtClean="0"/>
              <a:t>3/5/18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33079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grpSp>
        <p:nvGrpSpPr>
          <p:cNvPr id="9" name="Group 8"/>
          <p:cNvGrpSpPr/>
          <p:nvPr userDrawn="1"/>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289450" y="1792111"/>
            <a:ext cx="8589374" cy="4579480"/>
          </a:xfrm>
        </p:spPr>
        <p:txBody>
          <a:bodyPr/>
          <a:lstStyle>
            <a:lvl1pPr marL="342900" indent="-342900">
              <a:buFont typeface="Wingdings" charset="2"/>
              <a:buChar char="q"/>
              <a:defRPr>
                <a:solidFill>
                  <a:srgbClr val="000000"/>
                </a:solidFill>
              </a:defRPr>
            </a:lvl1pPr>
            <a:lvl2pPr marL="579438" indent="-228600">
              <a:buClrTx/>
              <a:buFont typeface="Wingdings" charset="2"/>
              <a:buChar char="§"/>
              <a:defRPr>
                <a:solidFill>
                  <a:srgbClr val="000000"/>
                </a:solidFill>
              </a:defRPr>
            </a:lvl2pPr>
            <a:lvl3pPr marL="808038" indent="-228600">
              <a:buFont typeface="Arial"/>
              <a:buChar char="•"/>
              <a:defRPr>
                <a:solidFill>
                  <a:srgbClr val="000000"/>
                </a:solidFill>
              </a:defRPr>
            </a:lvl3pPr>
            <a:lvl4pPr marL="1036638" indent="-228600">
              <a:buClrTx/>
              <a:buFont typeface="Courier New"/>
              <a:buChar char="o"/>
              <a:defRPr>
                <a:solidFill>
                  <a:srgbClr val="000000"/>
                </a:solidFill>
              </a:defRPr>
            </a:lvl4pPr>
            <a:lvl5pPr marL="1265238" indent="-228600">
              <a:buFont typeface="Wingdings" charset="2"/>
              <a:buChar char="v"/>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36B5C978-29FF-B04D-8BDD-1CFFC4798935}" type="datetime1">
              <a:rPr lang="en-US" smtClean="0"/>
              <a:t>3/5/18</a:t>
            </a:fld>
            <a:endParaRPr lang="en-US"/>
          </a:p>
        </p:txBody>
      </p:sp>
      <p:sp>
        <p:nvSpPr>
          <p:cNvPr id="6" name="Slide Number Placeholder 5"/>
          <p:cNvSpPr>
            <a:spLocks noGrp="1"/>
          </p:cNvSpPr>
          <p:nvPr>
            <p:ph type="sldNum" sz="quarter" idx="12"/>
          </p:nvPr>
        </p:nvSpPr>
        <p:spPr>
          <a:xfrm>
            <a:off x="8199120" y="6412838"/>
            <a:ext cx="762000" cy="271463"/>
          </a:xfrm>
        </p:spPr>
        <p:txBody>
          <a:bodyPr/>
          <a:lstStyle>
            <a:lvl1pPr>
              <a:defRPr sz="900">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40925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solidFill>
                  <a:srgbClr val="000000"/>
                </a:solidFill>
              </a:defRPr>
            </a:lvl1pPr>
          </a:lstStyle>
          <a:p>
            <a:r>
              <a:rPr lang="en-US" dirty="0" smtClean="0"/>
              <a:t>Click to edit Master title style</a:t>
            </a:r>
            <a:endParaRPr dirty="0"/>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32F2CDB1-4494-354F-8EF0-0232ACE1156C}" type="datetime1">
              <a:rPr lang="en-US" smtClean="0"/>
              <a:t>3/5/18</a:t>
            </a:fld>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solidFill>
                  <a:srgbClr val="000000"/>
                </a:solidFill>
              </a:defRPr>
            </a:lvl1pPr>
          </a:lstStyle>
          <a:p>
            <a:r>
              <a:rPr lang="en-US" dirty="0" smtClean="0"/>
              <a:t>Drag picture to placeholder or click icon to add</a:t>
            </a:r>
            <a:endParaRPr dirty="0"/>
          </a:p>
        </p:txBody>
      </p:sp>
    </p:spTree>
    <p:extLst>
      <p:ext uri="{BB962C8B-B14F-4D97-AF65-F5344CB8AC3E}">
        <p14:creationId xmlns:p14="http://schemas.microsoft.com/office/powerpoint/2010/main" val="263827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21A568F-9A45-1B49-8DE3-600339642F2B}" type="datetime1">
              <a:rPr lang="en-US" smtClean="0"/>
              <a:t>3/5/18</a:t>
            </a:fld>
            <a:endParaRPr lang="en-US"/>
          </a:p>
        </p:txBody>
      </p:sp>
      <p:sp>
        <p:nvSpPr>
          <p:cNvPr id="6" name="Slide Number Placeholder 5"/>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10268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20" name="Group 19"/>
          <p:cNvGrpSpPr/>
          <p:nvPr userDrawn="1"/>
        </p:nvGrpSpPr>
        <p:grpSpPr>
          <a:xfrm>
            <a:off x="24384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1699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5" name="Date Placeholder 4"/>
          <p:cNvSpPr>
            <a:spLocks noGrp="1"/>
          </p:cNvSpPr>
          <p:nvPr>
            <p:ph type="dt" sz="half" idx="10"/>
          </p:nvPr>
        </p:nvSpPr>
        <p:spPr/>
        <p:txBody>
          <a:bodyPr/>
          <a:lstStyle/>
          <a:p>
            <a:fld id="{6A15E591-3C68-974E-9AE2-7BA455DC0861}" type="datetime1">
              <a:rPr lang="en-US" smtClean="0"/>
              <a:t>3/5/18</a:t>
            </a:fld>
            <a:endParaRPr lang="en-US"/>
          </a:p>
        </p:txBody>
      </p:sp>
      <p:sp>
        <p:nvSpPr>
          <p:cNvPr id="7" name="Slide Number Placeholder 6"/>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1" name="Content Placeholder 2"/>
          <p:cNvSpPr>
            <a:spLocks noGrp="1"/>
          </p:cNvSpPr>
          <p:nvPr>
            <p:ph sz="half" idx="13"/>
          </p:nvPr>
        </p:nvSpPr>
        <p:spPr>
          <a:xfrm>
            <a:off x="4711938" y="1733562"/>
            <a:ext cx="4161010"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2" name="Content Placeholder 2"/>
          <p:cNvSpPr>
            <a:spLocks noGrp="1"/>
          </p:cNvSpPr>
          <p:nvPr>
            <p:ph sz="half" idx="14"/>
          </p:nvPr>
        </p:nvSpPr>
        <p:spPr>
          <a:xfrm>
            <a:off x="406132" y="1735554"/>
            <a:ext cx="4155425" cy="448313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marL="808038" indent="-228600">
              <a:buFont typeface="Arial"/>
              <a:buChar cha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90577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userDrawn="1"/>
          </p:nvGrpSpPr>
          <p:grpSpPr>
            <a:xfrm>
              <a:off x="182880" y="173699"/>
              <a:ext cx="8778240" cy="6510602"/>
              <a:chOff x="182880" y="173699"/>
              <a:chExt cx="8778240" cy="6510602"/>
            </a:xfrm>
          </p:grpSpPr>
          <p:sp>
            <p:nvSpPr>
              <p:cNvPr id="27" name="Rectangle 26"/>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6032" y="1602706"/>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Text Placeholder 2"/>
          <p:cNvSpPr>
            <a:spLocks noGrp="1"/>
          </p:cNvSpPr>
          <p:nvPr>
            <p:ph type="body" idx="1"/>
          </p:nvPr>
        </p:nvSpPr>
        <p:spPr>
          <a:xfrm>
            <a:off x="256032" y="1708990"/>
            <a:ext cx="3942429"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6032" y="2590801"/>
            <a:ext cx="3942429"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4945539" y="1708990"/>
            <a:ext cx="3933284" cy="832503"/>
          </a:xfrm>
        </p:spPr>
        <p:txBody>
          <a:bodyPr anchor="ctr" anchorCtr="0">
            <a:noAutofit/>
          </a:bodyPr>
          <a:lstStyle>
            <a:lvl1pPr marL="0" indent="0" algn="ctr">
              <a:spcBef>
                <a:spcPts val="300"/>
              </a:spcBef>
              <a:buNone/>
              <a:defRPr sz="2800" b="0">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97182901-F8D8-7244-B315-259DADEC5C47}" type="datetime1">
              <a:rPr lang="en-US" smtClean="0"/>
              <a:t>3/5/18</a:t>
            </a:fld>
            <a:endParaRPr lang="en-US"/>
          </a:p>
        </p:txBody>
      </p:sp>
      <p:sp>
        <p:nvSpPr>
          <p:cNvPr id="9" name="Slide Number Placeholder 8"/>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
        <p:nvSpPr>
          <p:cNvPr id="18" name="Content Placeholder 3"/>
          <p:cNvSpPr>
            <a:spLocks noGrp="1"/>
          </p:cNvSpPr>
          <p:nvPr>
            <p:ph sz="half" idx="13"/>
          </p:nvPr>
        </p:nvSpPr>
        <p:spPr>
          <a:xfrm>
            <a:off x="4945538" y="2603583"/>
            <a:ext cx="3933285" cy="3484562"/>
          </a:xfrm>
        </p:spPr>
        <p:txBody>
          <a:bodyPr>
            <a:normAutofit/>
          </a:bodyPr>
          <a:lstStyle>
            <a:lvl1pPr marL="342900" indent="-342900">
              <a:buFont typeface="Wingdings" charset="2"/>
              <a:buChar char="q"/>
              <a:defRPr sz="2000">
                <a:solidFill>
                  <a:srgbClr val="000000"/>
                </a:solidFill>
              </a:defRPr>
            </a:lvl1pPr>
            <a:lvl2pPr marL="579438" indent="-228600">
              <a:buClrTx/>
              <a:buFont typeface="Wingdings" charset="2"/>
              <a:buChar char="§"/>
              <a:defRPr sz="1800">
                <a:solidFill>
                  <a:srgbClr val="000000"/>
                </a:solidFill>
              </a:defRPr>
            </a:lvl2pPr>
            <a:lvl3pPr>
              <a:defRPr sz="1800">
                <a:solidFill>
                  <a:srgbClr val="000000"/>
                </a:solidFill>
              </a:defRPr>
            </a:lvl3pPr>
            <a:lvl4pPr marL="1036638" indent="-228600">
              <a:buClrTx/>
              <a:buFont typeface="Courier New"/>
              <a:buChar char="o"/>
              <a:defRPr sz="1800">
                <a:solidFill>
                  <a:srgbClr val="000000"/>
                </a:solidFill>
              </a:defRPr>
            </a:lvl4pPr>
            <a:lvl5pPr marL="1265238" indent="-228600">
              <a:buFont typeface="Wingdings" charset="2"/>
              <a:buChar char="v"/>
              <a:defRPr sz="18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71031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12" name="Group 11"/>
          <p:cNvGrpSpPr/>
          <p:nvPr userDrawn="1"/>
        </p:nvGrpSpPr>
        <p:grpSpPr>
          <a:xfrm>
            <a:off x="182880" y="173699"/>
            <a:ext cx="8778240" cy="6510602"/>
            <a:chOff x="182880" y="173699"/>
            <a:chExt cx="8778240" cy="6510602"/>
          </a:xfrm>
        </p:grpSpPr>
        <p:sp>
          <p:nvSpPr>
            <p:cNvPr id="13" name="Rectangle 12"/>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256032" y="244158"/>
            <a:ext cx="8622792" cy="1339850"/>
          </a:xfrm>
        </p:spPr>
        <p:txBody>
          <a:bodyPr/>
          <a:lstStyle>
            <a:lvl1pPr>
              <a:defRPr>
                <a:solidFill>
                  <a:srgbClr val="000000"/>
                </a:solidFill>
              </a:defRPr>
            </a:lvl1pPr>
          </a:lstStyle>
          <a:p>
            <a:r>
              <a:rPr lang="en-US" dirty="0" smtClean="0"/>
              <a:t>Click to edit Master title style</a:t>
            </a:r>
            <a:endParaRPr dirty="0"/>
          </a:p>
        </p:txBody>
      </p:sp>
      <p:sp>
        <p:nvSpPr>
          <p:cNvPr id="3" name="Date Placeholder 2"/>
          <p:cNvSpPr>
            <a:spLocks noGrp="1"/>
          </p:cNvSpPr>
          <p:nvPr>
            <p:ph type="dt" sz="half" idx="10"/>
          </p:nvPr>
        </p:nvSpPr>
        <p:spPr/>
        <p:txBody>
          <a:bodyPr/>
          <a:lstStyle/>
          <a:p>
            <a:fld id="{ED86FA0F-FA5B-5249-AA12-E5D54C9B4395}" type="datetime1">
              <a:rPr lang="en-US" smtClean="0"/>
              <a:t>3/5/18</a:t>
            </a:fld>
            <a:endParaRPr lang="en-US"/>
          </a:p>
        </p:txBody>
      </p:sp>
      <p:sp>
        <p:nvSpPr>
          <p:cNvPr id="5" name="Slide Number Placeholder 4"/>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97736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3/5/18</a:t>
            </a:fld>
            <a:endParaRPr lang="en-US"/>
          </a:p>
        </p:txBody>
      </p:sp>
      <p:sp>
        <p:nvSpPr>
          <p:cNvPr id="4" name="Slide Number Placeholder 3"/>
          <p:cNvSpPr>
            <a:spLocks noGrp="1"/>
          </p:cNvSpPr>
          <p:nvPr>
            <p:ph type="sldNum" sz="quarter" idx="12"/>
          </p:nvPr>
        </p:nvSpPr>
        <p:spPr/>
        <p:txBody>
          <a:bodyPr/>
          <a:lstStyle>
            <a:lvl1pPr>
              <a:defRPr>
                <a:solidFill>
                  <a:srgbClr val="7F7F7F"/>
                </a:solidFill>
              </a:defRPr>
            </a:lvl1pPr>
          </a:lstStyle>
          <a:p>
            <a:fld id="{72AFE102-A273-8544-BB2F-FAAE6DB0274C}" type="slidenum">
              <a:rPr lang="en-US" smtClean="0"/>
              <a:pPr/>
              <a:t>‹#›</a:t>
            </a:fld>
            <a:endParaRPr lang="en-US" dirty="0"/>
          </a:p>
        </p:txBody>
      </p:sp>
    </p:spTree>
    <p:extLst>
      <p:ext uri="{BB962C8B-B14F-4D97-AF65-F5344CB8AC3E}">
        <p14:creationId xmlns:p14="http://schemas.microsoft.com/office/powerpoint/2010/main" val="251275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grpSp>
        <p:nvGrpSpPr>
          <p:cNvPr id="10" name="Group 9"/>
          <p:cNvGrpSpPr/>
          <p:nvPr userDrawn="1"/>
        </p:nvGrpSpPr>
        <p:grpSpPr>
          <a:xfrm>
            <a:off x="182880" y="173699"/>
            <a:ext cx="8778240" cy="6510602"/>
            <a:chOff x="182880" y="173699"/>
            <a:chExt cx="8778240" cy="6510602"/>
          </a:xfrm>
        </p:grpSpPr>
        <p:sp>
          <p:nvSpPr>
            <p:cNvPr id="11" name="Rectangle 10"/>
            <p:cNvSpPr/>
            <p:nvPr userDrawn="1"/>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p:cNvSpPr>
            <p:nvPr/>
          </p:nvSpPr>
          <p:spPr>
            <a:xfrm>
              <a:off x="256032" y="237744"/>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604ACAA6-B49D-9F4B-8A9F-13E8EB73F8AD}" type="datetime1">
              <a:rPr lang="en-US" smtClean="0"/>
              <a:t>3/5/18</a:t>
            </a:fld>
            <a:endParaRPr lang="en-US"/>
          </a:p>
        </p:txBody>
      </p:sp>
      <p:sp>
        <p:nvSpPr>
          <p:cNvPr id="4" name="Slide Number Placeholder 3"/>
          <p:cNvSpPr>
            <a:spLocks noGrp="1"/>
          </p:cNvSpPr>
          <p:nvPr>
            <p:ph type="sldNum" sz="quarter" idx="12"/>
          </p:nvPr>
        </p:nvSpPr>
        <p:spPr>
          <a:xfrm>
            <a:off x="8337000" y="6316816"/>
            <a:ext cx="541824" cy="256222"/>
          </a:xfrm>
        </p:spPr>
        <p:txBody>
          <a:bodyPr/>
          <a:lstStyle>
            <a:lvl1pPr>
              <a:defRPr>
                <a:solidFill>
                  <a:srgbClr val="7F7F7F"/>
                </a:solidFill>
              </a:defRPr>
            </a:lvl1pPr>
          </a:lstStyle>
          <a:p>
            <a:fld id="{72AFE102-A273-8544-BB2F-FAAE6DB0274C}" type="slidenum">
              <a:rPr lang="en-US" smtClean="0"/>
              <a:pPr/>
              <a:t>‹#›</a:t>
            </a:fld>
            <a:endParaRPr lang="en-US" dirty="0"/>
          </a:p>
        </p:txBody>
      </p:sp>
      <p:cxnSp>
        <p:nvCxnSpPr>
          <p:cNvPr id="5" name="Straight Connector 4"/>
          <p:cNvCxnSpPr/>
          <p:nvPr userDrawn="1"/>
        </p:nvCxnSpPr>
        <p:spPr>
          <a:xfrm>
            <a:off x="243840" y="969273"/>
            <a:ext cx="8634984" cy="0"/>
          </a:xfrm>
          <a:prstGeom prst="line">
            <a:avLst/>
          </a:prstGeom>
          <a:ln w="38100" cmpd="dbl">
            <a:solidFill>
              <a:schemeClr val="tx2">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title"/>
          </p:nvPr>
        </p:nvSpPr>
        <p:spPr>
          <a:xfrm>
            <a:off x="256032" y="244158"/>
            <a:ext cx="8622792" cy="708403"/>
          </a:xfrm>
        </p:spPr>
        <p:txBody>
          <a:bodyPr>
            <a:normAutofit/>
          </a:bodyPr>
          <a:lstStyle>
            <a:lvl1pPr>
              <a:defRPr sz="4000">
                <a:solidFill>
                  <a:srgbClr val="000000"/>
                </a:solidFill>
              </a:defRPr>
            </a:lvl1pPr>
          </a:lstStyle>
          <a:p>
            <a:r>
              <a:rPr lang="en-US" dirty="0" smtClean="0"/>
              <a:t>Click to edit Master title style</a:t>
            </a:r>
            <a:endParaRPr dirty="0"/>
          </a:p>
        </p:txBody>
      </p:sp>
    </p:spTree>
    <p:extLst>
      <p:ext uri="{BB962C8B-B14F-4D97-AF65-F5344CB8AC3E}">
        <p14:creationId xmlns:p14="http://schemas.microsoft.com/office/powerpoint/2010/main" val="17077002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A9807373-51C9-ED49-8C34-D8ACA23C4DFA}" type="datetime1">
              <a:rPr lang="en-US" smtClean="0"/>
              <a:t>3/5/18</a:t>
            </a:fld>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72AFE102-A273-8544-BB2F-FAAE6DB027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705" r:id="rId10"/>
    <p:sldLayoutId id="2147483704" r:id="rId11"/>
    <p:sldLayoutId id="2147483697" r:id="rId12"/>
    <p:sldLayoutId id="2147483698" r:id="rId13"/>
    <p:sldLayoutId id="2147483699" r:id="rId14"/>
    <p:sldLayoutId id="2147483700" r:id="rId15"/>
    <p:sldLayoutId id="2147483701" r:id="rId16"/>
    <p:sldLayoutId id="2147483702" r:id="rId17"/>
    <p:sldLayoutId id="2147483703" r:id="rId18"/>
  </p:sldLayoutIdLst>
  <p:hf hdr="0" ftr="0" dt="0"/>
  <p:txStyles>
    <p:titleStyle>
      <a:lvl1pPr algn="ctr" defTabSz="914400" rtl="0" eaLnBrk="1" latinLnBrk="0" hangingPunct="1">
        <a:spcBef>
          <a:spcPct val="0"/>
        </a:spcBef>
        <a:buNone/>
        <a:defRPr sz="4800" kern="1200">
          <a:solidFill>
            <a:srgbClr val="000000"/>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7.pn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CPSC 351</a:t>
            </a:r>
            <a:endParaRPr lang="en-US" dirty="0"/>
          </a:p>
        </p:txBody>
      </p:sp>
      <p:sp>
        <p:nvSpPr>
          <p:cNvPr id="3" name="Subtitle 2"/>
          <p:cNvSpPr>
            <a:spLocks noGrp="1"/>
          </p:cNvSpPr>
          <p:nvPr>
            <p:ph type="subTitle" idx="1"/>
          </p:nvPr>
        </p:nvSpPr>
        <p:spPr>
          <a:xfrm>
            <a:off x="776941" y="3429000"/>
            <a:ext cx="7605059" cy="2670484"/>
          </a:xfrm>
        </p:spPr>
        <p:txBody>
          <a:bodyPr>
            <a:noAutofit/>
          </a:bodyPr>
          <a:lstStyle/>
          <a:p>
            <a:r>
              <a:rPr lang="en-US" sz="3600" dirty="0"/>
              <a:t>Operating Systems Concepts</a:t>
            </a:r>
          </a:p>
          <a:p>
            <a:endParaRPr lang="en-US" sz="2800" dirty="0" smtClean="0"/>
          </a:p>
          <a:p>
            <a:endParaRPr lang="en-US" sz="2800" dirty="0"/>
          </a:p>
          <a:p>
            <a:endParaRPr lang="en-US" sz="2800" dirty="0" smtClean="0"/>
          </a:p>
          <a:p>
            <a:r>
              <a:rPr lang="en-US" sz="3600" dirty="0" smtClean="0"/>
              <a:t>CPU Scheduling</a:t>
            </a:r>
            <a:endParaRPr lang="en-US" sz="3600" dirty="0"/>
          </a:p>
          <a:p>
            <a:endParaRPr lang="en-US" sz="3600" dirty="0"/>
          </a:p>
          <a:p>
            <a:endParaRPr lang="en-US" sz="3600" dirty="0" smtClean="0"/>
          </a:p>
          <a:p>
            <a:endParaRPr lang="en-US" sz="3600" dirty="0" smtClean="0"/>
          </a:p>
        </p:txBody>
      </p:sp>
      <p:sp>
        <p:nvSpPr>
          <p:cNvPr id="4" name="Slide Number Placeholder 3"/>
          <p:cNvSpPr>
            <a:spLocks noGrp="1"/>
          </p:cNvSpPr>
          <p:nvPr>
            <p:ph type="sldNum" sz="quarter" idx="12"/>
          </p:nvPr>
        </p:nvSpPr>
        <p:spPr/>
        <p:txBody>
          <a:bodyPr/>
          <a:lstStyle/>
          <a:p>
            <a:fld id="{72AFE102-A273-8544-BB2F-FAAE6DB0274C}" type="slidenum">
              <a:rPr lang="en-US" smtClean="0"/>
              <a:pPr/>
              <a:t>0</a:t>
            </a:fld>
            <a:endParaRPr lang="en-US"/>
          </a:p>
        </p:txBody>
      </p:sp>
    </p:spTree>
    <p:extLst>
      <p:ext uri="{BB962C8B-B14F-4D97-AF65-F5344CB8AC3E}">
        <p14:creationId xmlns:p14="http://schemas.microsoft.com/office/powerpoint/2010/main" val="354317378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i="1" dirty="0">
                <a:solidFill>
                  <a:srgbClr val="0000FF"/>
                </a:solidFill>
                <a:ea typeface="Comic Sans MS"/>
                <a:cs typeface="Comic Sans MS"/>
                <a:sym typeface="Comic Sans MS"/>
              </a:rPr>
              <a:t>Scheduling Algorithms</a:t>
            </a:r>
            <a:endParaRPr lang="en-US" sz="4800" b="1" i="1" dirty="0"/>
          </a:p>
        </p:txBody>
      </p:sp>
      <p:sp>
        <p:nvSpPr>
          <p:cNvPr id="6" name="Text Placeholder 5"/>
          <p:cNvSpPr>
            <a:spLocks noGrp="1"/>
          </p:cNvSpPr>
          <p:nvPr>
            <p:ph type="body" idx="1"/>
          </p:nvPr>
        </p:nvSpPr>
        <p:spPr>
          <a:xfrm>
            <a:off x="900113" y="3134566"/>
            <a:ext cx="7345362" cy="2030821"/>
          </a:xfrm>
        </p:spPr>
        <p:txBody>
          <a:bodyPr>
            <a:normAutofit/>
          </a:bodyPr>
          <a:lstStyle/>
          <a:p>
            <a:r>
              <a:rPr lang="en-US" dirty="0">
                <a:ea typeface="Comic Sans MS"/>
                <a:cs typeface="Calisto MT"/>
                <a:sym typeface="Comic Sans MS"/>
              </a:rPr>
              <a:t>First-Come First-Served (FCFS</a:t>
            </a:r>
            <a:r>
              <a:rPr lang="en-US" dirty="0" smtClean="0">
                <a:ea typeface="Comic Sans MS"/>
                <a:cs typeface="Calisto MT"/>
                <a:sym typeface="Comic Sans MS"/>
              </a:rPr>
              <a:t>)</a:t>
            </a:r>
          </a:p>
          <a:p>
            <a:r>
              <a:rPr lang="en-US" dirty="0">
                <a:ea typeface="MS PGothic" charset="0"/>
                <a:cs typeface="Calisto MT"/>
              </a:rPr>
              <a:t>Shortest-Job-First (SJF</a:t>
            </a:r>
            <a:r>
              <a:rPr lang="en-US" dirty="0" smtClean="0">
                <a:ea typeface="MS PGothic" charset="0"/>
                <a:cs typeface="Calisto MT"/>
              </a:rPr>
              <a:t>)</a:t>
            </a:r>
          </a:p>
          <a:p>
            <a:r>
              <a:rPr lang="en-US" altLang="en-US" dirty="0"/>
              <a:t>Priority </a:t>
            </a:r>
            <a:r>
              <a:rPr lang="en-US" altLang="en-US" dirty="0" smtClean="0"/>
              <a:t>Scheduling</a:t>
            </a:r>
          </a:p>
          <a:p>
            <a:r>
              <a:rPr lang="en-US" altLang="en-US" dirty="0"/>
              <a:t>Round </a:t>
            </a:r>
            <a:r>
              <a:rPr lang="en-US" altLang="en-US" dirty="0" smtClean="0"/>
              <a:t>Robin (RR)</a:t>
            </a:r>
          </a:p>
          <a:p>
            <a:r>
              <a:rPr lang="en-US" altLang="en-US" dirty="0"/>
              <a:t>Multilevel Queue &amp; Multilevel Feedback Queue</a:t>
            </a:r>
          </a:p>
          <a:p>
            <a:endParaRPr lang="en-US" dirty="0">
              <a:sym typeface="Comic Sans MS"/>
            </a:endParaRPr>
          </a:p>
          <a:p>
            <a:endParaRPr lang="en-US"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9</a:t>
            </a:fld>
            <a:endParaRPr lang="en-US" dirty="0"/>
          </a:p>
        </p:txBody>
      </p:sp>
    </p:spTree>
    <p:extLst>
      <p:ext uri="{BB962C8B-B14F-4D97-AF65-F5344CB8AC3E}">
        <p14:creationId xmlns:p14="http://schemas.microsoft.com/office/powerpoint/2010/main" val="26726971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3600" b="1" i="1" dirty="0">
                <a:ea typeface="Comic Sans MS"/>
                <a:cs typeface="Calisto MT"/>
                <a:sym typeface="Comic Sans MS"/>
              </a:rPr>
              <a:t>First-Come First-Served (FCFS</a:t>
            </a:r>
            <a:r>
              <a:rPr lang="en-US" sz="3600" b="1" i="1" dirty="0" smtClean="0">
                <a:ea typeface="Comic Sans MS"/>
                <a:cs typeface="Calisto MT"/>
                <a:sym typeface="Comic Sans MS"/>
              </a:rPr>
              <a:t>)</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10</a:t>
            </a:fld>
            <a:endParaRPr lang="en-US" dirty="0"/>
          </a:p>
        </p:txBody>
      </p:sp>
    </p:spTree>
    <p:extLst>
      <p:ext uri="{BB962C8B-B14F-4D97-AF65-F5344CB8AC3E}">
        <p14:creationId xmlns:p14="http://schemas.microsoft.com/office/powerpoint/2010/main" val="413769576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11</a:t>
            </a:fld>
            <a:endParaRPr lang="en-US" dirty="0"/>
          </a:p>
        </p:txBody>
      </p:sp>
      <p:sp>
        <p:nvSpPr>
          <p:cNvPr id="3" name="Title 2"/>
          <p:cNvSpPr>
            <a:spLocks noGrp="1"/>
          </p:cNvSpPr>
          <p:nvPr>
            <p:ph type="title"/>
          </p:nvPr>
        </p:nvSpPr>
        <p:spPr/>
        <p:txBody>
          <a:bodyPr>
            <a:normAutofit/>
          </a:bodyPr>
          <a:lstStyle/>
          <a:p>
            <a:r>
              <a:rPr lang="en-US" sz="3200" dirty="0">
                <a:solidFill>
                  <a:schemeClr val="tx1"/>
                </a:solidFill>
                <a:ea typeface="Comic Sans MS"/>
                <a:cs typeface="Calisto MT"/>
                <a:sym typeface="Comic Sans MS"/>
              </a:rPr>
              <a:t>First-Come First-</a:t>
            </a:r>
            <a:r>
              <a:rPr lang="en-US" sz="3200" dirty="0" smtClean="0">
                <a:solidFill>
                  <a:schemeClr val="tx1"/>
                </a:solidFill>
                <a:ea typeface="Comic Sans MS"/>
                <a:cs typeface="Calisto MT"/>
                <a:sym typeface="Comic Sans MS"/>
              </a:rPr>
              <a:t>Served (FCFS) Scheduling</a:t>
            </a:r>
            <a:endParaRPr lang="en-US" sz="3200" dirty="0">
              <a:solidFill>
                <a:schemeClr val="tx1"/>
              </a:solidFill>
              <a:cs typeface="Calisto MT"/>
            </a:endParaRPr>
          </a:p>
        </p:txBody>
      </p:sp>
      <p:sp>
        <p:nvSpPr>
          <p:cNvPr id="4" name="Content Placeholder 3"/>
          <p:cNvSpPr>
            <a:spLocks noGrp="1"/>
          </p:cNvSpPr>
          <p:nvPr>
            <p:ph idx="1"/>
          </p:nvPr>
        </p:nvSpPr>
        <p:spPr>
          <a:xfrm>
            <a:off x="275339" y="1030112"/>
            <a:ext cx="8589374" cy="815609"/>
          </a:xfrm>
        </p:spPr>
        <p:txBody>
          <a:bodyPr>
            <a:normAutofit/>
          </a:bodyPr>
          <a:lstStyle/>
          <a:p>
            <a:r>
              <a:rPr lang="en-US" sz="2000" dirty="0" smtClean="0">
                <a:ea typeface="Comic Sans MS"/>
                <a:cs typeface="Calisto MT"/>
                <a:sym typeface="Comic Sans MS"/>
              </a:rPr>
              <a:t>The process that </a:t>
            </a:r>
            <a:r>
              <a:rPr lang="en-US" sz="2000" dirty="0" smtClean="0">
                <a:solidFill>
                  <a:srgbClr val="0000FF"/>
                </a:solidFill>
                <a:ea typeface="Comic Sans MS"/>
                <a:cs typeface="Calisto MT"/>
                <a:sym typeface="Comic Sans MS"/>
              </a:rPr>
              <a:t>requests</a:t>
            </a:r>
            <a:r>
              <a:rPr lang="en-US" sz="2000" dirty="0" smtClean="0">
                <a:ea typeface="Comic Sans MS"/>
                <a:cs typeface="Calisto MT"/>
                <a:sym typeface="Comic Sans MS"/>
              </a:rPr>
              <a:t> the CPU first is </a:t>
            </a:r>
            <a:r>
              <a:rPr lang="en-US" sz="2000" dirty="0" smtClean="0">
                <a:solidFill>
                  <a:srgbClr val="0000FF"/>
                </a:solidFill>
                <a:ea typeface="Comic Sans MS"/>
                <a:cs typeface="Calisto MT"/>
                <a:sym typeface="Comic Sans MS"/>
              </a:rPr>
              <a:t>allocated</a:t>
            </a:r>
            <a:r>
              <a:rPr lang="en-US" sz="2000" dirty="0" smtClean="0">
                <a:ea typeface="Comic Sans MS"/>
                <a:cs typeface="Calisto MT"/>
                <a:sym typeface="Comic Sans MS"/>
              </a:rPr>
              <a:t> the CPU first</a:t>
            </a:r>
          </a:p>
          <a:p>
            <a:pPr lvl="1"/>
            <a:r>
              <a:rPr lang="en-US" sz="1800" dirty="0"/>
              <a:t>FCFS policy is easily managed with a FIFO queue </a:t>
            </a:r>
            <a:endParaRPr lang="en-US" sz="1800" dirty="0" smtClean="0">
              <a:ea typeface="Comic Sans MS"/>
              <a:cs typeface="Calisto MT"/>
              <a:sym typeface="Comic Sans MS"/>
            </a:endParaRPr>
          </a:p>
          <a:p>
            <a:pPr marL="0" indent="0">
              <a:buNone/>
            </a:pPr>
            <a:endParaRPr lang="en-US" sz="1800" dirty="0" smtClean="0">
              <a:ea typeface="Comic Sans MS"/>
              <a:cs typeface="Calisto MT"/>
              <a:sym typeface="Comic Sans MS"/>
            </a:endParaRPr>
          </a:p>
          <a:p>
            <a:pPr marL="0" indent="0">
              <a:buNone/>
            </a:pPr>
            <a:endParaRPr lang="en-US" sz="1800" dirty="0" smtClean="0">
              <a:ea typeface="Comic Sans MS"/>
              <a:cs typeface="Calisto MT"/>
              <a:sym typeface="Comic Sans MS"/>
            </a:endParaRPr>
          </a:p>
          <a:p>
            <a:pPr marL="350838" lvl="1" indent="0">
              <a:buNone/>
            </a:pPr>
            <a:endParaRPr lang="en-US" sz="1800" dirty="0">
              <a:cs typeface="Calisto MT"/>
            </a:endParaRPr>
          </a:p>
        </p:txBody>
      </p:sp>
      <p:grpSp>
        <p:nvGrpSpPr>
          <p:cNvPr id="15" name="Group 14"/>
          <p:cNvGrpSpPr/>
          <p:nvPr/>
        </p:nvGrpSpPr>
        <p:grpSpPr>
          <a:xfrm>
            <a:off x="1119011" y="3745094"/>
            <a:ext cx="6905978" cy="917223"/>
            <a:chOff x="714022" y="3519318"/>
            <a:chExt cx="6905978" cy="917223"/>
          </a:xfrm>
        </p:grpSpPr>
        <p:sp>
          <p:nvSpPr>
            <p:cNvPr id="6" name="Shape 228"/>
            <p:cNvSpPr/>
            <p:nvPr/>
          </p:nvSpPr>
          <p:spPr>
            <a:xfrm>
              <a:off x="829734" y="3522141"/>
              <a:ext cx="3124200" cy="533400"/>
            </a:xfrm>
            <a:prstGeom prst="rect">
              <a:avLst/>
            </a:prstGeom>
            <a:gradFill>
              <a:gsLst>
                <a:gs pos="0">
                  <a:srgbClr val="FFD88D"/>
                </a:gs>
                <a:gs pos="35000">
                  <a:srgbClr val="FFE3B0"/>
                </a:gs>
                <a:gs pos="100000">
                  <a:srgbClr val="FFF4D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sto MT"/>
                  <a:ea typeface="Comic Sans MS"/>
                  <a:cs typeface="Calisto MT"/>
                  <a:sym typeface="Comic Sans MS"/>
                </a:rPr>
                <a:t>P</a:t>
              </a:r>
              <a:r>
                <a:rPr lang="en-US" sz="1800" baseline="-25000">
                  <a:solidFill>
                    <a:schemeClr val="dk1"/>
                  </a:solidFill>
                  <a:latin typeface="Calisto MT"/>
                  <a:ea typeface="Comic Sans MS"/>
                  <a:cs typeface="Calisto MT"/>
                  <a:sym typeface="Comic Sans MS"/>
                </a:rPr>
                <a:t>1</a:t>
              </a:r>
              <a:endParaRPr sz="1800" baseline="-25000">
                <a:solidFill>
                  <a:schemeClr val="dk1"/>
                </a:solidFill>
                <a:latin typeface="Calisto MT"/>
                <a:ea typeface="Comic Sans MS"/>
                <a:cs typeface="Calisto MT"/>
                <a:sym typeface="Comic Sans MS"/>
              </a:endParaRPr>
            </a:p>
          </p:txBody>
        </p:sp>
        <p:sp>
          <p:nvSpPr>
            <p:cNvPr id="7" name="Shape 229"/>
            <p:cNvSpPr/>
            <p:nvPr/>
          </p:nvSpPr>
          <p:spPr>
            <a:xfrm>
              <a:off x="3996267" y="3519318"/>
              <a:ext cx="1634067" cy="533400"/>
            </a:xfrm>
            <a:prstGeom prst="rect">
              <a:avLst/>
            </a:prstGeom>
            <a:gradFill>
              <a:gsLst>
                <a:gs pos="0">
                  <a:srgbClr val="AFDBAC"/>
                </a:gs>
                <a:gs pos="35000">
                  <a:srgbClr val="C8E6C4"/>
                </a:gs>
                <a:gs pos="100000">
                  <a:srgbClr val="EBF6E8"/>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sto MT"/>
                  <a:ea typeface="Comic Sans MS"/>
                  <a:cs typeface="Calisto MT"/>
                  <a:sym typeface="Comic Sans MS"/>
                </a:rPr>
                <a:t>P</a:t>
              </a:r>
              <a:r>
                <a:rPr lang="en-US" sz="1800" baseline="-25000">
                  <a:solidFill>
                    <a:schemeClr val="dk1"/>
                  </a:solidFill>
                  <a:latin typeface="Calisto MT"/>
                  <a:ea typeface="Comic Sans MS"/>
                  <a:cs typeface="Calisto MT"/>
                  <a:sym typeface="Comic Sans MS"/>
                </a:rPr>
                <a:t>2</a:t>
              </a:r>
              <a:endParaRPr sz="1800" baseline="-25000">
                <a:solidFill>
                  <a:schemeClr val="dk1"/>
                </a:solidFill>
                <a:latin typeface="Calisto MT"/>
                <a:ea typeface="Comic Sans MS"/>
                <a:cs typeface="Calisto MT"/>
                <a:sym typeface="Comic Sans MS"/>
              </a:endParaRPr>
            </a:p>
          </p:txBody>
        </p:sp>
        <p:sp>
          <p:nvSpPr>
            <p:cNvPr id="8" name="Shape 230"/>
            <p:cNvSpPr/>
            <p:nvPr/>
          </p:nvSpPr>
          <p:spPr>
            <a:xfrm>
              <a:off x="5681133" y="3522141"/>
              <a:ext cx="1634067"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sto MT"/>
                  <a:ea typeface="Comic Sans MS"/>
                  <a:cs typeface="Calisto MT"/>
                  <a:sym typeface="Comic Sans MS"/>
                </a:rPr>
                <a:t>P</a:t>
              </a:r>
              <a:r>
                <a:rPr lang="en-US" sz="1800" baseline="-25000">
                  <a:solidFill>
                    <a:schemeClr val="dk1"/>
                  </a:solidFill>
                  <a:latin typeface="Calisto MT"/>
                  <a:ea typeface="Comic Sans MS"/>
                  <a:cs typeface="Calisto MT"/>
                  <a:sym typeface="Comic Sans MS"/>
                </a:rPr>
                <a:t>3</a:t>
              </a:r>
              <a:endParaRPr>
                <a:latin typeface="Calisto MT"/>
                <a:cs typeface="Calisto MT"/>
              </a:endParaRPr>
            </a:p>
          </p:txBody>
        </p:sp>
        <p:sp>
          <p:nvSpPr>
            <p:cNvPr id="9" name="Shape 231"/>
            <p:cNvSpPr txBox="1"/>
            <p:nvPr/>
          </p:nvSpPr>
          <p:spPr>
            <a:xfrm>
              <a:off x="714022" y="4055541"/>
              <a:ext cx="4572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sto MT"/>
                  <a:ea typeface="Comic Sans MS"/>
                  <a:cs typeface="Calisto MT"/>
                  <a:sym typeface="Comic Sans MS"/>
                </a:rPr>
                <a:t>0</a:t>
              </a:r>
              <a:endParaRPr sz="1800">
                <a:solidFill>
                  <a:schemeClr val="dk1"/>
                </a:solidFill>
                <a:latin typeface="Calisto MT"/>
                <a:ea typeface="Comic Sans MS"/>
                <a:cs typeface="Calisto MT"/>
                <a:sym typeface="Comic Sans MS"/>
              </a:endParaRPr>
            </a:p>
          </p:txBody>
        </p:sp>
        <p:sp>
          <p:nvSpPr>
            <p:cNvPr id="10" name="Shape 232"/>
            <p:cNvSpPr txBox="1"/>
            <p:nvPr/>
          </p:nvSpPr>
          <p:spPr>
            <a:xfrm>
              <a:off x="3733800" y="4055541"/>
              <a:ext cx="533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sto MT"/>
                  <a:ea typeface="Comic Sans MS"/>
                  <a:cs typeface="Calisto MT"/>
                  <a:sym typeface="Comic Sans MS"/>
                </a:rPr>
                <a:t>24</a:t>
              </a:r>
              <a:endParaRPr sz="1800">
                <a:solidFill>
                  <a:schemeClr val="dk1"/>
                </a:solidFill>
                <a:latin typeface="Calisto MT"/>
                <a:ea typeface="Comic Sans MS"/>
                <a:cs typeface="Calisto MT"/>
                <a:sym typeface="Comic Sans MS"/>
              </a:endParaRPr>
            </a:p>
          </p:txBody>
        </p:sp>
        <p:sp>
          <p:nvSpPr>
            <p:cNvPr id="11" name="Shape 233"/>
            <p:cNvSpPr txBox="1"/>
            <p:nvPr/>
          </p:nvSpPr>
          <p:spPr>
            <a:xfrm>
              <a:off x="5410200" y="4067209"/>
              <a:ext cx="533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sto MT"/>
                  <a:ea typeface="Comic Sans MS"/>
                  <a:cs typeface="Calisto MT"/>
                  <a:sym typeface="Comic Sans MS"/>
                </a:rPr>
                <a:t>27</a:t>
              </a:r>
              <a:endParaRPr sz="1800">
                <a:solidFill>
                  <a:schemeClr val="dk1"/>
                </a:solidFill>
                <a:latin typeface="Calisto MT"/>
                <a:ea typeface="Comic Sans MS"/>
                <a:cs typeface="Calisto MT"/>
                <a:sym typeface="Comic Sans MS"/>
              </a:endParaRPr>
            </a:p>
          </p:txBody>
        </p:sp>
        <p:sp>
          <p:nvSpPr>
            <p:cNvPr id="12" name="Shape 234"/>
            <p:cNvSpPr txBox="1"/>
            <p:nvPr/>
          </p:nvSpPr>
          <p:spPr>
            <a:xfrm>
              <a:off x="7086600" y="4066830"/>
              <a:ext cx="533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sto MT"/>
                  <a:ea typeface="Comic Sans MS"/>
                  <a:cs typeface="Calisto MT"/>
                  <a:sym typeface="Comic Sans MS"/>
                </a:rPr>
                <a:t>30</a:t>
              </a:r>
              <a:endParaRPr sz="1800">
                <a:solidFill>
                  <a:schemeClr val="dk1"/>
                </a:solidFill>
                <a:latin typeface="Calisto MT"/>
                <a:ea typeface="Comic Sans MS"/>
                <a:cs typeface="Calisto MT"/>
                <a:sym typeface="Comic Sans MS"/>
              </a:endParaRPr>
            </a:p>
          </p:txBody>
        </p:sp>
      </p:grpSp>
      <p:sp>
        <p:nvSpPr>
          <p:cNvPr id="14" name="Content Placeholder 3"/>
          <p:cNvSpPr txBox="1">
            <a:spLocks/>
          </p:cNvSpPr>
          <p:nvPr/>
        </p:nvSpPr>
        <p:spPr>
          <a:xfrm>
            <a:off x="272518" y="5023561"/>
            <a:ext cx="8589374" cy="959550"/>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a:solidFill>
                  <a:srgbClr val="0000FF"/>
                </a:solidFill>
                <a:ea typeface="Comic Sans MS"/>
                <a:cs typeface="Calisto MT"/>
                <a:sym typeface="Comic Sans MS"/>
              </a:rPr>
              <a:t>Waiting times: </a:t>
            </a:r>
            <a:r>
              <a:rPr lang="en-US" sz="1800" dirty="0">
                <a:ea typeface="Comic Sans MS"/>
                <a:cs typeface="Calisto MT"/>
                <a:sym typeface="Comic Sans MS"/>
              </a:rPr>
              <a:t>0 for P</a:t>
            </a:r>
            <a:r>
              <a:rPr lang="en-US" sz="1800" baseline="-25000" dirty="0">
                <a:ea typeface="Comic Sans MS"/>
                <a:cs typeface="Calisto MT"/>
                <a:sym typeface="Comic Sans MS"/>
              </a:rPr>
              <a:t>1</a:t>
            </a:r>
            <a:r>
              <a:rPr lang="en-US" sz="1800" dirty="0">
                <a:ea typeface="Comic Sans MS"/>
                <a:cs typeface="Calisto MT"/>
                <a:sym typeface="Comic Sans MS"/>
              </a:rPr>
              <a:t>, 24 for P</a:t>
            </a:r>
            <a:r>
              <a:rPr lang="en-US" sz="1800" baseline="-25000" dirty="0">
                <a:ea typeface="Comic Sans MS"/>
                <a:cs typeface="Calisto MT"/>
                <a:sym typeface="Comic Sans MS"/>
              </a:rPr>
              <a:t>2</a:t>
            </a:r>
            <a:r>
              <a:rPr lang="en-US" sz="1800" dirty="0">
                <a:ea typeface="Comic Sans MS"/>
                <a:cs typeface="Calisto MT"/>
                <a:sym typeface="Comic Sans MS"/>
              </a:rPr>
              <a:t>, and 27 for </a:t>
            </a:r>
            <a:r>
              <a:rPr lang="en-US" sz="1800" dirty="0" smtClean="0">
                <a:ea typeface="Comic Sans MS"/>
                <a:cs typeface="Calisto MT"/>
                <a:sym typeface="Comic Sans MS"/>
              </a:rPr>
              <a:t>P</a:t>
            </a:r>
            <a:r>
              <a:rPr lang="en-US" sz="1800" baseline="-25000" dirty="0" smtClean="0">
                <a:ea typeface="Comic Sans MS"/>
                <a:cs typeface="Calisto MT"/>
                <a:sym typeface="Comic Sans MS"/>
              </a:rPr>
              <a:t>3</a:t>
            </a:r>
          </a:p>
          <a:p>
            <a:r>
              <a:rPr lang="en-US" sz="1800" dirty="0">
                <a:solidFill>
                  <a:srgbClr val="0000FF"/>
                </a:solidFill>
                <a:ea typeface="Comic Sans MS"/>
                <a:cs typeface="Calisto MT"/>
                <a:sym typeface="Comic Sans MS"/>
              </a:rPr>
              <a:t>Average waiting time: </a:t>
            </a:r>
            <a:r>
              <a:rPr lang="en-US" sz="1800" dirty="0">
                <a:ea typeface="Comic Sans MS"/>
                <a:cs typeface="Calisto MT"/>
                <a:sym typeface="Comic Sans MS"/>
              </a:rPr>
              <a:t>(0 + 24 + 27) / 3 = 17 </a:t>
            </a:r>
            <a:r>
              <a:rPr lang="en-US" sz="1800" dirty="0" err="1" smtClean="0">
                <a:ea typeface="Comic Sans MS"/>
                <a:cs typeface="Calisto MT"/>
                <a:sym typeface="Comic Sans MS"/>
              </a:rPr>
              <a:t>ms</a:t>
            </a:r>
            <a:endParaRPr lang="en-US" sz="1800" dirty="0" smtClean="0">
              <a:ea typeface="Comic Sans MS"/>
              <a:cs typeface="Calisto MT"/>
              <a:sym typeface="Comic Sans MS"/>
            </a:endParaRPr>
          </a:p>
          <a:p>
            <a:pPr marL="0" indent="0">
              <a:buFont typeface="Wingdings" charset="2"/>
              <a:buNone/>
            </a:pPr>
            <a:endParaRPr lang="en-US" sz="1800" dirty="0" smtClean="0">
              <a:ea typeface="Comic Sans MS"/>
              <a:cs typeface="Calisto MT"/>
              <a:sym typeface="Comic Sans MS"/>
            </a:endParaRPr>
          </a:p>
          <a:p>
            <a:pPr marL="350838" lvl="1" indent="0">
              <a:buFont typeface="Wingdings" charset="2"/>
              <a:buNone/>
            </a:pPr>
            <a:endParaRPr lang="en-US" sz="1600" dirty="0">
              <a:cs typeface="Calisto MT"/>
            </a:endParaRPr>
          </a:p>
        </p:txBody>
      </p:sp>
      <p:graphicFrame>
        <p:nvGraphicFramePr>
          <p:cNvPr id="16" name="Table 15"/>
          <p:cNvGraphicFramePr>
            <a:graphicFrameLocks noGrp="1"/>
          </p:cNvGraphicFramePr>
          <p:nvPr>
            <p:extLst>
              <p:ext uri="{D42A27DB-BD31-4B8C-83A1-F6EECF244321}">
                <p14:modId xmlns:p14="http://schemas.microsoft.com/office/powerpoint/2010/main" val="2003542557"/>
              </p:ext>
            </p:extLst>
          </p:nvPr>
        </p:nvGraphicFramePr>
        <p:xfrm>
          <a:off x="6012743" y="1934337"/>
          <a:ext cx="2668590" cy="1491827"/>
        </p:xfrm>
        <a:graphic>
          <a:graphicData uri="http://schemas.openxmlformats.org/drawingml/2006/table">
            <a:tbl>
              <a:tblPr firstRow="1" bandRow="1">
                <a:tableStyleId>{7DF18680-E054-41AD-8BC1-D1AEF772440D}</a:tableStyleId>
              </a:tblPr>
              <a:tblGrid>
                <a:gridCol w="930498"/>
                <a:gridCol w="1738092"/>
              </a:tblGrid>
              <a:tr h="324556">
                <a:tc>
                  <a:txBody>
                    <a:bodyPr/>
                    <a:lstStyle/>
                    <a:p>
                      <a:pPr algn="ctr"/>
                      <a:r>
                        <a:rPr lang="en-US" sz="1400" dirty="0" smtClean="0"/>
                        <a:t>Process</a:t>
                      </a:r>
                      <a:endParaRPr lang="en-US" sz="1400" dirty="0"/>
                    </a:p>
                  </a:txBody>
                  <a:tcPr/>
                </a:tc>
                <a:tc>
                  <a:txBody>
                    <a:bodyPr/>
                    <a:lstStyle/>
                    <a:p>
                      <a:pPr algn="ctr"/>
                      <a:r>
                        <a:rPr lang="en-US" sz="1400" dirty="0" smtClean="0"/>
                        <a:t>Burst Time</a:t>
                      </a:r>
                    </a:p>
                    <a:p>
                      <a:pPr algn="ctr"/>
                      <a:r>
                        <a:rPr lang="en-US" sz="1400" dirty="0" smtClean="0"/>
                        <a:t>(</a:t>
                      </a:r>
                      <a:r>
                        <a:rPr lang="en-US" sz="1400" u="none" strike="noStrike" cap="none" dirty="0" err="1" smtClean="0"/>
                        <a:t>millisecs</a:t>
                      </a:r>
                      <a:r>
                        <a:rPr lang="en-US" sz="1400" dirty="0" smtClean="0"/>
                        <a:t>)</a:t>
                      </a:r>
                      <a:endParaRPr lang="en-US" sz="1400" dirty="0"/>
                    </a:p>
                  </a:txBody>
                  <a:tcPr/>
                </a:tc>
              </a:tr>
              <a:tr h="324556">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a:latin typeface="+mn-lt"/>
                        </a:rPr>
                        <a:t>24</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a:latin typeface="+mn-lt"/>
                        </a:rPr>
                        <a:t>3</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a:latin typeface="+mn-lt"/>
                        </a:rPr>
                        <a:t>3</a:t>
                      </a:r>
                      <a:endParaRPr sz="1400" u="none" strike="noStrike" cap="none" dirty="0">
                        <a:latin typeface="+mn-lt"/>
                      </a:endParaRPr>
                    </a:p>
                  </a:txBody>
                  <a:tcPr marL="91450" marR="91450" marT="45725" marB="45725"/>
                </a:tc>
              </a:tr>
            </a:tbl>
          </a:graphicData>
        </a:graphic>
      </p:graphicFrame>
      <p:sp>
        <p:nvSpPr>
          <p:cNvPr id="17" name="Content Placeholder 3"/>
          <p:cNvSpPr txBox="1">
            <a:spLocks/>
          </p:cNvSpPr>
          <p:nvPr/>
        </p:nvSpPr>
        <p:spPr>
          <a:xfrm>
            <a:off x="272518" y="2156163"/>
            <a:ext cx="5740225" cy="835395"/>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a:ea typeface="Comic Sans MS"/>
                <a:cs typeface="Calisto MT"/>
                <a:sym typeface="Comic Sans MS"/>
              </a:rPr>
              <a:t>Suppose the processes arrive in the order: P</a:t>
            </a:r>
            <a:r>
              <a:rPr lang="en-US" sz="1800" baseline="-25000" dirty="0">
                <a:ea typeface="Comic Sans MS"/>
                <a:cs typeface="Calisto MT"/>
                <a:sym typeface="Comic Sans MS"/>
              </a:rPr>
              <a:t>1</a:t>
            </a:r>
            <a:r>
              <a:rPr lang="en-US" sz="1800" dirty="0">
                <a:ea typeface="Comic Sans MS"/>
                <a:cs typeface="Calisto MT"/>
                <a:sym typeface="Comic Sans MS"/>
              </a:rPr>
              <a:t>, P</a:t>
            </a:r>
            <a:r>
              <a:rPr lang="en-US" sz="1800" baseline="-25000" dirty="0">
                <a:ea typeface="Comic Sans MS"/>
                <a:cs typeface="Calisto MT"/>
                <a:sym typeface="Comic Sans MS"/>
              </a:rPr>
              <a:t>2</a:t>
            </a:r>
            <a:r>
              <a:rPr lang="en-US" sz="1800" dirty="0">
                <a:ea typeface="Comic Sans MS"/>
                <a:cs typeface="Calisto MT"/>
                <a:sym typeface="Comic Sans MS"/>
              </a:rPr>
              <a:t>, </a:t>
            </a:r>
            <a:r>
              <a:rPr lang="en-US" sz="1800" dirty="0" smtClean="0">
                <a:ea typeface="Comic Sans MS"/>
                <a:cs typeface="Calisto MT"/>
                <a:sym typeface="Comic Sans MS"/>
              </a:rPr>
              <a:t>P</a:t>
            </a:r>
            <a:r>
              <a:rPr lang="en-US" sz="1800" baseline="-25000" dirty="0" smtClean="0">
                <a:ea typeface="Comic Sans MS"/>
                <a:cs typeface="Calisto MT"/>
                <a:sym typeface="Comic Sans MS"/>
              </a:rPr>
              <a:t>3</a:t>
            </a:r>
          </a:p>
          <a:p>
            <a:pPr lvl="1"/>
            <a:r>
              <a:rPr lang="en-US" sz="1600" dirty="0" smtClean="0">
                <a:solidFill>
                  <a:srgbClr val="0000FF"/>
                </a:solidFill>
                <a:ea typeface="Comic Sans MS"/>
                <a:cs typeface="Calisto MT"/>
                <a:sym typeface="Comic Sans MS"/>
              </a:rPr>
              <a:t>Scheduling chart </a:t>
            </a:r>
            <a:r>
              <a:rPr lang="en-US" sz="1600" dirty="0">
                <a:ea typeface="Comic Sans MS"/>
                <a:cs typeface="Calisto MT"/>
                <a:sym typeface="Comic Sans MS"/>
              </a:rPr>
              <a:t>(shows starting and ending times)</a:t>
            </a:r>
            <a:endParaRPr lang="en-US" sz="1600" dirty="0" smtClean="0">
              <a:ea typeface="Comic Sans MS"/>
              <a:cs typeface="Calisto MT"/>
              <a:sym typeface="Comic Sans MS"/>
            </a:endParaRPr>
          </a:p>
          <a:p>
            <a:pPr marL="0" indent="0">
              <a:buFont typeface="Wingdings" charset="2"/>
              <a:buNone/>
            </a:pPr>
            <a:endParaRPr lang="en-US" sz="1800" dirty="0" smtClean="0">
              <a:ea typeface="Comic Sans MS"/>
              <a:cs typeface="Calisto MT"/>
              <a:sym typeface="Comic Sans MS"/>
            </a:endParaRPr>
          </a:p>
          <a:p>
            <a:pPr marL="0" indent="0">
              <a:buFont typeface="Wingdings" charset="2"/>
              <a:buNone/>
            </a:pPr>
            <a:endParaRPr lang="en-US" sz="1800" dirty="0" smtClean="0">
              <a:ea typeface="Comic Sans MS"/>
              <a:cs typeface="Calisto MT"/>
              <a:sym typeface="Comic Sans MS"/>
            </a:endParaRPr>
          </a:p>
          <a:p>
            <a:pPr marL="350838" lvl="1" indent="0">
              <a:buFont typeface="Wingdings" charset="2"/>
              <a:buNone/>
            </a:pPr>
            <a:endParaRPr lang="en-US" sz="1800" dirty="0">
              <a:cs typeface="Calisto MT"/>
            </a:endParaRPr>
          </a:p>
        </p:txBody>
      </p:sp>
    </p:spTree>
    <p:extLst>
      <p:ext uri="{BB962C8B-B14F-4D97-AF65-F5344CB8AC3E}">
        <p14:creationId xmlns:p14="http://schemas.microsoft.com/office/powerpoint/2010/main" val="1929925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500"/>
                                        <p:tgtEl>
                                          <p:spTgt spid="1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500"/>
                                        <p:tgtEl>
                                          <p:spTgt spid="14">
                                            <p:txEl>
                                              <p:pRg st="0" end="0"/>
                                            </p:txEl>
                                          </p:spTgt>
                                        </p:tgtEl>
                                      </p:cBhvr>
                                    </p:animEffec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 calcmode="lin" valueType="num">
                                      <p:cBhvr additive="base">
                                        <p:cTn id="2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12</a:t>
            </a:fld>
            <a:endParaRPr lang="en-US" dirty="0"/>
          </a:p>
        </p:txBody>
      </p:sp>
      <p:sp>
        <p:nvSpPr>
          <p:cNvPr id="3" name="Title 2"/>
          <p:cNvSpPr>
            <a:spLocks noGrp="1"/>
          </p:cNvSpPr>
          <p:nvPr>
            <p:ph type="title"/>
          </p:nvPr>
        </p:nvSpPr>
        <p:spPr/>
        <p:txBody>
          <a:bodyPr>
            <a:noAutofit/>
          </a:bodyPr>
          <a:lstStyle/>
          <a:p>
            <a:r>
              <a:rPr lang="en-US" sz="2900" dirty="0">
                <a:solidFill>
                  <a:schemeClr val="tx1"/>
                </a:solidFill>
                <a:ea typeface="Comic Sans MS"/>
                <a:cs typeface="Calisto MT"/>
                <a:sym typeface="Comic Sans MS"/>
              </a:rPr>
              <a:t>First-Come First-</a:t>
            </a:r>
            <a:r>
              <a:rPr lang="en-US" sz="2900" dirty="0" smtClean="0">
                <a:solidFill>
                  <a:schemeClr val="tx1"/>
                </a:solidFill>
                <a:ea typeface="Comic Sans MS"/>
                <a:cs typeface="Calisto MT"/>
                <a:sym typeface="Comic Sans MS"/>
              </a:rPr>
              <a:t>Served (FCFS) Scheduling (</a:t>
            </a:r>
            <a:r>
              <a:rPr lang="en-US" sz="2900" dirty="0" err="1" smtClean="0">
                <a:solidFill>
                  <a:schemeClr val="tx1"/>
                </a:solidFill>
                <a:ea typeface="Comic Sans MS"/>
                <a:cs typeface="Calisto MT"/>
                <a:sym typeface="Comic Sans MS"/>
              </a:rPr>
              <a:t>cont</a:t>
            </a:r>
            <a:r>
              <a:rPr lang="en-US" sz="2900" dirty="0" smtClean="0">
                <a:solidFill>
                  <a:schemeClr val="tx1"/>
                </a:solidFill>
                <a:ea typeface="Comic Sans MS"/>
                <a:cs typeface="Calisto MT"/>
                <a:sym typeface="Comic Sans MS"/>
              </a:rPr>
              <a:t>)</a:t>
            </a:r>
            <a:endParaRPr lang="en-US" sz="2900" dirty="0">
              <a:solidFill>
                <a:schemeClr val="tx1"/>
              </a:solidFill>
              <a:cs typeface="Calisto MT"/>
            </a:endParaRPr>
          </a:p>
        </p:txBody>
      </p:sp>
      <p:sp>
        <p:nvSpPr>
          <p:cNvPr id="14" name="Content Placeholder 3"/>
          <p:cNvSpPr txBox="1">
            <a:spLocks/>
          </p:cNvSpPr>
          <p:nvPr/>
        </p:nvSpPr>
        <p:spPr>
          <a:xfrm>
            <a:off x="272518" y="2921022"/>
            <a:ext cx="6148038" cy="959544"/>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a:solidFill>
                  <a:srgbClr val="0000FF"/>
                </a:solidFill>
                <a:ea typeface="Comic Sans MS"/>
                <a:cs typeface="Calisto MT"/>
                <a:sym typeface="Comic Sans MS"/>
              </a:rPr>
              <a:t>Waiting times: </a:t>
            </a:r>
            <a:r>
              <a:rPr lang="en-US" sz="1800" dirty="0">
                <a:ea typeface="Comic Sans MS"/>
                <a:cs typeface="Calisto MT"/>
                <a:sym typeface="Comic Sans MS"/>
              </a:rPr>
              <a:t>0 for </a:t>
            </a:r>
            <a:r>
              <a:rPr lang="en-US" sz="1800" dirty="0" smtClean="0">
                <a:ea typeface="Comic Sans MS"/>
                <a:cs typeface="Calisto MT"/>
                <a:sym typeface="Comic Sans MS"/>
              </a:rPr>
              <a:t>P</a:t>
            </a:r>
            <a:r>
              <a:rPr lang="en-US" sz="1800" baseline="-25000" dirty="0" smtClean="0">
                <a:ea typeface="Comic Sans MS"/>
                <a:cs typeface="Calisto MT"/>
                <a:sym typeface="Comic Sans MS"/>
              </a:rPr>
              <a:t>2</a:t>
            </a:r>
            <a:r>
              <a:rPr lang="en-US" sz="1800" dirty="0" smtClean="0">
                <a:ea typeface="Comic Sans MS"/>
                <a:cs typeface="Calisto MT"/>
                <a:sym typeface="Comic Sans MS"/>
              </a:rPr>
              <a:t>, 3 </a:t>
            </a:r>
            <a:r>
              <a:rPr lang="en-US" sz="1800" dirty="0">
                <a:ea typeface="Comic Sans MS"/>
                <a:cs typeface="Calisto MT"/>
                <a:sym typeface="Comic Sans MS"/>
              </a:rPr>
              <a:t>for </a:t>
            </a:r>
            <a:r>
              <a:rPr lang="en-US" sz="1800" dirty="0" smtClean="0">
                <a:ea typeface="Comic Sans MS"/>
                <a:cs typeface="Calisto MT"/>
                <a:sym typeface="Comic Sans MS"/>
              </a:rPr>
              <a:t>P</a:t>
            </a:r>
            <a:r>
              <a:rPr lang="en-US" sz="1800" baseline="-25000" dirty="0" smtClean="0">
                <a:ea typeface="Comic Sans MS"/>
                <a:cs typeface="Calisto MT"/>
                <a:sym typeface="Comic Sans MS"/>
              </a:rPr>
              <a:t>3</a:t>
            </a:r>
            <a:r>
              <a:rPr lang="en-US" sz="1800" dirty="0" smtClean="0">
                <a:ea typeface="Comic Sans MS"/>
                <a:cs typeface="Calisto MT"/>
                <a:sym typeface="Comic Sans MS"/>
              </a:rPr>
              <a:t>, </a:t>
            </a:r>
            <a:r>
              <a:rPr lang="en-US" sz="1800" dirty="0">
                <a:ea typeface="Comic Sans MS"/>
                <a:cs typeface="Calisto MT"/>
                <a:sym typeface="Comic Sans MS"/>
              </a:rPr>
              <a:t>and </a:t>
            </a:r>
            <a:r>
              <a:rPr lang="en-US" sz="1800" dirty="0" smtClean="0">
                <a:ea typeface="Comic Sans MS"/>
                <a:cs typeface="Calisto MT"/>
                <a:sym typeface="Comic Sans MS"/>
              </a:rPr>
              <a:t>6 </a:t>
            </a:r>
            <a:r>
              <a:rPr lang="en-US" sz="1800" dirty="0">
                <a:ea typeface="Comic Sans MS"/>
                <a:cs typeface="Calisto MT"/>
                <a:sym typeface="Comic Sans MS"/>
              </a:rPr>
              <a:t>for </a:t>
            </a:r>
            <a:r>
              <a:rPr lang="en-US" sz="1800" dirty="0" smtClean="0">
                <a:ea typeface="Comic Sans MS"/>
                <a:cs typeface="Calisto MT"/>
                <a:sym typeface="Comic Sans MS"/>
              </a:rPr>
              <a:t>1</a:t>
            </a:r>
            <a:endParaRPr lang="en-US" sz="1800" baseline="-25000" dirty="0" smtClean="0">
              <a:ea typeface="Comic Sans MS"/>
              <a:cs typeface="Calisto MT"/>
              <a:sym typeface="Comic Sans MS"/>
            </a:endParaRPr>
          </a:p>
          <a:p>
            <a:r>
              <a:rPr lang="en-US" sz="1800" dirty="0">
                <a:solidFill>
                  <a:srgbClr val="0000FF"/>
                </a:solidFill>
                <a:ea typeface="Comic Sans MS"/>
                <a:cs typeface="Calisto MT"/>
                <a:sym typeface="Comic Sans MS"/>
              </a:rPr>
              <a:t>Average waiting time: </a:t>
            </a:r>
            <a:r>
              <a:rPr lang="en-US" sz="1800" dirty="0" smtClean="0">
                <a:ea typeface="Comic Sans MS"/>
                <a:cs typeface="Calisto MT"/>
                <a:sym typeface="Comic Sans MS"/>
              </a:rPr>
              <a:t>(6 </a:t>
            </a:r>
            <a:r>
              <a:rPr lang="en-US" sz="1800" dirty="0">
                <a:ea typeface="Comic Sans MS"/>
                <a:cs typeface="Calisto MT"/>
                <a:sym typeface="Comic Sans MS"/>
              </a:rPr>
              <a:t>+ </a:t>
            </a:r>
            <a:r>
              <a:rPr lang="en-US" sz="1800" dirty="0" smtClean="0">
                <a:ea typeface="Comic Sans MS"/>
                <a:cs typeface="Calisto MT"/>
                <a:sym typeface="Comic Sans MS"/>
              </a:rPr>
              <a:t>0 </a:t>
            </a:r>
            <a:r>
              <a:rPr lang="en-US" sz="1800" dirty="0">
                <a:ea typeface="Comic Sans MS"/>
                <a:cs typeface="Calisto MT"/>
                <a:sym typeface="Comic Sans MS"/>
              </a:rPr>
              <a:t>+ </a:t>
            </a:r>
            <a:r>
              <a:rPr lang="en-US" sz="1800" dirty="0" smtClean="0">
                <a:ea typeface="Comic Sans MS"/>
                <a:cs typeface="Calisto MT"/>
                <a:sym typeface="Comic Sans MS"/>
              </a:rPr>
              <a:t>3) </a:t>
            </a:r>
            <a:r>
              <a:rPr lang="en-US" sz="1800" dirty="0">
                <a:ea typeface="Comic Sans MS"/>
                <a:cs typeface="Calisto MT"/>
                <a:sym typeface="Comic Sans MS"/>
              </a:rPr>
              <a:t>/ 3 = </a:t>
            </a:r>
            <a:r>
              <a:rPr lang="en-US" sz="1800" dirty="0" smtClean="0">
                <a:ea typeface="Comic Sans MS"/>
                <a:cs typeface="Calisto MT"/>
                <a:sym typeface="Comic Sans MS"/>
              </a:rPr>
              <a:t>3 </a:t>
            </a:r>
            <a:r>
              <a:rPr lang="en-US" sz="1800" dirty="0" err="1" smtClean="0">
                <a:ea typeface="Comic Sans MS"/>
                <a:cs typeface="Calisto MT"/>
                <a:sym typeface="Comic Sans MS"/>
              </a:rPr>
              <a:t>ms</a:t>
            </a:r>
            <a:endParaRPr lang="en-US" sz="1800" dirty="0" smtClean="0">
              <a:ea typeface="Comic Sans MS"/>
              <a:cs typeface="Calisto MT"/>
              <a:sym typeface="Comic Sans MS"/>
            </a:endParaRPr>
          </a:p>
          <a:p>
            <a:pPr marL="0" indent="0">
              <a:buFont typeface="Wingdings" charset="2"/>
              <a:buNone/>
            </a:pPr>
            <a:endParaRPr lang="en-US" sz="1800" dirty="0" smtClean="0">
              <a:ea typeface="Comic Sans MS"/>
              <a:cs typeface="Calisto MT"/>
              <a:sym typeface="Comic Sans MS"/>
            </a:endParaRPr>
          </a:p>
          <a:p>
            <a:pPr marL="350838" lvl="1" indent="0">
              <a:buFont typeface="Wingdings" charset="2"/>
              <a:buNone/>
            </a:pPr>
            <a:endParaRPr lang="en-US" sz="1600" dirty="0">
              <a:cs typeface="Calisto MT"/>
            </a:endParaRPr>
          </a:p>
        </p:txBody>
      </p:sp>
      <p:graphicFrame>
        <p:nvGraphicFramePr>
          <p:cNvPr id="16" name="Table 15"/>
          <p:cNvGraphicFramePr>
            <a:graphicFrameLocks noGrp="1"/>
          </p:cNvGraphicFramePr>
          <p:nvPr>
            <p:extLst>
              <p:ext uri="{D42A27DB-BD31-4B8C-83A1-F6EECF244321}">
                <p14:modId xmlns:p14="http://schemas.microsoft.com/office/powerpoint/2010/main" val="295607544"/>
              </p:ext>
            </p:extLst>
          </p:nvPr>
        </p:nvGraphicFramePr>
        <p:xfrm>
          <a:off x="6416299" y="2873507"/>
          <a:ext cx="2205593" cy="1432589"/>
        </p:xfrm>
        <a:graphic>
          <a:graphicData uri="http://schemas.openxmlformats.org/drawingml/2006/table">
            <a:tbl>
              <a:tblPr firstRow="1" bandRow="1">
                <a:tableStyleId>{7DF18680-E054-41AD-8BC1-D1AEF772440D}</a:tableStyleId>
              </a:tblPr>
              <a:tblGrid>
                <a:gridCol w="1020258"/>
                <a:gridCol w="1185335"/>
              </a:tblGrid>
              <a:tr h="0">
                <a:tc>
                  <a:txBody>
                    <a:bodyPr/>
                    <a:lstStyle/>
                    <a:p>
                      <a:pPr algn="ctr"/>
                      <a:r>
                        <a:rPr lang="en-US" sz="1400" dirty="0" smtClean="0"/>
                        <a:t>Process</a:t>
                      </a:r>
                      <a:endParaRPr lang="en-US" sz="1400" dirty="0"/>
                    </a:p>
                  </a:txBody>
                  <a:tcPr/>
                </a:tc>
                <a:tc>
                  <a:txBody>
                    <a:bodyPr/>
                    <a:lstStyle/>
                    <a:p>
                      <a:pPr algn="ctr"/>
                      <a:r>
                        <a:rPr lang="en-US" sz="1400" dirty="0" smtClean="0"/>
                        <a:t>Burst Time</a:t>
                      </a:r>
                    </a:p>
                    <a:p>
                      <a:pPr algn="ctr"/>
                      <a:r>
                        <a:rPr lang="en-US" sz="1400" dirty="0" smtClean="0"/>
                        <a:t>(</a:t>
                      </a:r>
                      <a:r>
                        <a:rPr lang="en-US" sz="1400" u="none" strike="noStrike" cap="none" dirty="0" err="1" smtClean="0"/>
                        <a:t>millisecs</a:t>
                      </a:r>
                      <a:r>
                        <a:rPr lang="en-US" sz="1400" dirty="0" smtClean="0"/>
                        <a:t>)</a:t>
                      </a:r>
                      <a:endParaRPr lang="en-US" sz="1400" dirty="0"/>
                    </a:p>
                  </a:txBody>
                  <a:tcPr/>
                </a:tc>
              </a:tr>
              <a:tr h="270215">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a:latin typeface="+mn-lt"/>
                        </a:rPr>
                        <a:t>24</a:t>
                      </a:r>
                      <a:endParaRPr sz="1400" u="none" strike="noStrike" cap="none" dirty="0">
                        <a:latin typeface="+mn-lt"/>
                      </a:endParaRPr>
                    </a:p>
                  </a:txBody>
                  <a:tcPr marL="91450" marR="91450" marT="45725" marB="45725"/>
                </a:tc>
              </a:tr>
              <a:tr h="270215">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a:latin typeface="+mn-lt"/>
                        </a:rPr>
                        <a:t>3</a:t>
                      </a:r>
                      <a:endParaRPr sz="1400" u="none" strike="noStrike" cap="none" dirty="0">
                        <a:latin typeface="+mn-lt"/>
                      </a:endParaRPr>
                    </a:p>
                  </a:txBody>
                  <a:tcPr marL="91450" marR="91450" marT="45725" marB="45725"/>
                </a:tc>
              </a:tr>
              <a:tr h="270215">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a:latin typeface="+mn-lt"/>
                        </a:rPr>
                        <a:t>3</a:t>
                      </a:r>
                      <a:endParaRPr sz="1400" u="none" strike="noStrike" cap="none" dirty="0">
                        <a:latin typeface="+mn-lt"/>
                      </a:endParaRPr>
                    </a:p>
                  </a:txBody>
                  <a:tcPr marL="91450" marR="91450" marT="45725" marB="45725"/>
                </a:tc>
              </a:tr>
            </a:tbl>
          </a:graphicData>
        </a:graphic>
      </p:graphicFrame>
      <p:sp>
        <p:nvSpPr>
          <p:cNvPr id="17" name="Content Placeholder 3"/>
          <p:cNvSpPr txBox="1">
            <a:spLocks/>
          </p:cNvSpPr>
          <p:nvPr/>
        </p:nvSpPr>
        <p:spPr>
          <a:xfrm>
            <a:off x="272518" y="1041387"/>
            <a:ext cx="6275038" cy="637837"/>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a:ea typeface="Comic Sans MS"/>
                <a:cs typeface="Calisto MT"/>
                <a:sym typeface="Comic Sans MS"/>
              </a:rPr>
              <a:t>Suppose the processes arrive in the order: P</a:t>
            </a:r>
            <a:r>
              <a:rPr lang="en-US" sz="1800" baseline="-25000" dirty="0">
                <a:ea typeface="Comic Sans MS"/>
                <a:cs typeface="Calisto MT"/>
                <a:sym typeface="Comic Sans MS"/>
              </a:rPr>
              <a:t>2</a:t>
            </a:r>
            <a:r>
              <a:rPr lang="en-US" sz="1800" dirty="0">
                <a:ea typeface="Comic Sans MS"/>
                <a:cs typeface="Calisto MT"/>
                <a:sym typeface="Comic Sans MS"/>
              </a:rPr>
              <a:t>, P</a:t>
            </a:r>
            <a:r>
              <a:rPr lang="en-US" sz="1800" baseline="-25000" dirty="0">
                <a:ea typeface="Comic Sans MS"/>
                <a:cs typeface="Calisto MT"/>
                <a:sym typeface="Comic Sans MS"/>
              </a:rPr>
              <a:t>3</a:t>
            </a:r>
            <a:r>
              <a:rPr lang="en-US" sz="1800" dirty="0">
                <a:ea typeface="Comic Sans MS"/>
                <a:cs typeface="Calisto MT"/>
                <a:sym typeface="Comic Sans MS"/>
              </a:rPr>
              <a:t>, </a:t>
            </a:r>
            <a:r>
              <a:rPr lang="en-US" sz="1800" dirty="0" smtClean="0">
                <a:ea typeface="Comic Sans MS"/>
                <a:cs typeface="Calisto MT"/>
                <a:sym typeface="Comic Sans MS"/>
              </a:rPr>
              <a:t>P</a:t>
            </a:r>
            <a:r>
              <a:rPr lang="en-US" sz="1800" baseline="-25000" dirty="0" smtClean="0">
                <a:ea typeface="Comic Sans MS"/>
                <a:cs typeface="Calisto MT"/>
                <a:sym typeface="Comic Sans MS"/>
              </a:rPr>
              <a:t>1</a:t>
            </a:r>
          </a:p>
          <a:p>
            <a:pPr lvl="1"/>
            <a:r>
              <a:rPr lang="en-US" sz="1600" dirty="0" smtClean="0">
                <a:solidFill>
                  <a:srgbClr val="0000FF"/>
                </a:solidFill>
                <a:ea typeface="Comic Sans MS"/>
                <a:cs typeface="Calisto MT"/>
                <a:sym typeface="Comic Sans MS"/>
              </a:rPr>
              <a:t>Scheduling chart </a:t>
            </a:r>
            <a:r>
              <a:rPr lang="en-US" sz="1600" dirty="0" smtClean="0">
                <a:ea typeface="Comic Sans MS"/>
                <a:cs typeface="Calisto MT"/>
                <a:sym typeface="Comic Sans MS"/>
              </a:rPr>
              <a:t>for this schedule</a:t>
            </a:r>
          </a:p>
          <a:p>
            <a:pPr marL="350838" lvl="1" indent="0">
              <a:buFont typeface="Wingdings" charset="2"/>
              <a:buNone/>
            </a:pPr>
            <a:endParaRPr lang="en-US" sz="1800" dirty="0">
              <a:cs typeface="Calisto MT"/>
            </a:endParaRPr>
          </a:p>
        </p:txBody>
      </p:sp>
      <p:grpSp>
        <p:nvGrpSpPr>
          <p:cNvPr id="26" name="Group 25"/>
          <p:cNvGrpSpPr/>
          <p:nvPr/>
        </p:nvGrpSpPr>
        <p:grpSpPr>
          <a:xfrm>
            <a:off x="417687" y="1865499"/>
            <a:ext cx="7010400" cy="945065"/>
            <a:chOff x="460020" y="3220155"/>
            <a:chExt cx="7010400" cy="945065"/>
          </a:xfrm>
        </p:grpSpPr>
        <p:sp>
          <p:nvSpPr>
            <p:cNvPr id="19" name="Shape 242"/>
            <p:cNvSpPr/>
            <p:nvPr/>
          </p:nvSpPr>
          <p:spPr>
            <a:xfrm>
              <a:off x="4004733" y="3222978"/>
              <a:ext cx="3124200" cy="533400"/>
            </a:xfrm>
            <a:prstGeom prst="rect">
              <a:avLst/>
            </a:prstGeom>
            <a:gradFill>
              <a:gsLst>
                <a:gs pos="0">
                  <a:srgbClr val="FFD88D"/>
                </a:gs>
                <a:gs pos="35000">
                  <a:srgbClr val="FFE3B0"/>
                </a:gs>
                <a:gs pos="100000">
                  <a:srgbClr val="FFF4D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1</a:t>
              </a:r>
              <a:endParaRPr sz="1800" baseline="-25000">
                <a:solidFill>
                  <a:schemeClr val="dk1"/>
                </a:solidFill>
                <a:ea typeface="Comic Sans MS"/>
                <a:cs typeface="Calisto MT"/>
                <a:sym typeface="Comic Sans MS"/>
              </a:endParaRPr>
            </a:p>
          </p:txBody>
        </p:sp>
        <p:sp>
          <p:nvSpPr>
            <p:cNvPr id="20" name="Shape 243"/>
            <p:cNvSpPr/>
            <p:nvPr/>
          </p:nvSpPr>
          <p:spPr>
            <a:xfrm>
              <a:off x="620889" y="3220155"/>
              <a:ext cx="1634067" cy="533400"/>
            </a:xfrm>
            <a:prstGeom prst="rect">
              <a:avLst/>
            </a:prstGeom>
            <a:gradFill>
              <a:gsLst>
                <a:gs pos="0">
                  <a:srgbClr val="AFDBAC"/>
                </a:gs>
                <a:gs pos="35000">
                  <a:srgbClr val="C8E6C4"/>
                </a:gs>
                <a:gs pos="100000">
                  <a:srgbClr val="EBF6E8"/>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ea typeface="Comic Sans MS"/>
                  <a:cs typeface="Calisto MT"/>
                  <a:sym typeface="Comic Sans MS"/>
                </a:rPr>
                <a:t>P</a:t>
              </a:r>
              <a:r>
                <a:rPr lang="en-US" sz="1800" baseline="-25000" dirty="0">
                  <a:solidFill>
                    <a:schemeClr val="dk1"/>
                  </a:solidFill>
                  <a:ea typeface="Comic Sans MS"/>
                  <a:cs typeface="Calisto MT"/>
                  <a:sym typeface="Comic Sans MS"/>
                </a:rPr>
                <a:t>2</a:t>
              </a:r>
              <a:endParaRPr sz="1800" baseline="-25000" dirty="0">
                <a:solidFill>
                  <a:schemeClr val="dk1"/>
                </a:solidFill>
                <a:ea typeface="Comic Sans MS"/>
                <a:cs typeface="Calisto MT"/>
                <a:sym typeface="Comic Sans MS"/>
              </a:endParaRPr>
            </a:p>
          </p:txBody>
        </p:sp>
        <p:sp>
          <p:nvSpPr>
            <p:cNvPr id="21" name="Shape 244"/>
            <p:cNvSpPr/>
            <p:nvPr/>
          </p:nvSpPr>
          <p:spPr>
            <a:xfrm>
              <a:off x="2305755" y="3222978"/>
              <a:ext cx="1634067"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3</a:t>
              </a:r>
              <a:endParaRPr>
                <a:cs typeface="Calisto MT"/>
              </a:endParaRPr>
            </a:p>
          </p:txBody>
        </p:sp>
        <p:sp>
          <p:nvSpPr>
            <p:cNvPr id="22" name="Shape 245"/>
            <p:cNvSpPr txBox="1"/>
            <p:nvPr/>
          </p:nvSpPr>
          <p:spPr>
            <a:xfrm>
              <a:off x="460020" y="3784599"/>
              <a:ext cx="381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0</a:t>
              </a:r>
              <a:endParaRPr sz="1800">
                <a:solidFill>
                  <a:schemeClr val="dk1"/>
                </a:solidFill>
                <a:ea typeface="Comic Sans MS"/>
                <a:cs typeface="Calisto MT"/>
                <a:sym typeface="Comic Sans MS"/>
              </a:endParaRPr>
            </a:p>
          </p:txBody>
        </p:sp>
        <p:sp>
          <p:nvSpPr>
            <p:cNvPr id="23" name="Shape 246"/>
            <p:cNvSpPr txBox="1"/>
            <p:nvPr/>
          </p:nvSpPr>
          <p:spPr>
            <a:xfrm>
              <a:off x="2127952" y="3784599"/>
              <a:ext cx="381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3</a:t>
              </a:r>
              <a:endParaRPr sz="1800">
                <a:solidFill>
                  <a:schemeClr val="dk1"/>
                </a:solidFill>
                <a:ea typeface="Comic Sans MS"/>
                <a:cs typeface="Calisto MT"/>
                <a:sym typeface="Comic Sans MS"/>
              </a:endParaRPr>
            </a:p>
          </p:txBody>
        </p:sp>
        <p:sp>
          <p:nvSpPr>
            <p:cNvPr id="24" name="Shape 247"/>
            <p:cNvSpPr txBox="1"/>
            <p:nvPr/>
          </p:nvSpPr>
          <p:spPr>
            <a:xfrm>
              <a:off x="3866442" y="3795888"/>
              <a:ext cx="381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6</a:t>
              </a:r>
              <a:endParaRPr sz="1800">
                <a:solidFill>
                  <a:schemeClr val="dk1"/>
                </a:solidFill>
                <a:ea typeface="Comic Sans MS"/>
                <a:cs typeface="Calisto MT"/>
                <a:sym typeface="Comic Sans MS"/>
              </a:endParaRPr>
            </a:p>
          </p:txBody>
        </p:sp>
        <p:sp>
          <p:nvSpPr>
            <p:cNvPr id="25" name="Shape 248"/>
            <p:cNvSpPr txBox="1"/>
            <p:nvPr/>
          </p:nvSpPr>
          <p:spPr>
            <a:xfrm>
              <a:off x="6982176" y="3773310"/>
              <a:ext cx="4882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alisto MT"/>
                  <a:sym typeface="Comic Sans MS"/>
                </a:rPr>
                <a:t>30</a:t>
              </a:r>
              <a:endParaRPr sz="1800" dirty="0">
                <a:solidFill>
                  <a:schemeClr val="dk1"/>
                </a:solidFill>
                <a:ea typeface="Comic Sans MS"/>
                <a:cs typeface="Calisto MT"/>
                <a:sym typeface="Comic Sans MS"/>
              </a:endParaRPr>
            </a:p>
          </p:txBody>
        </p:sp>
      </p:grpSp>
      <p:sp>
        <p:nvSpPr>
          <p:cNvPr id="27" name="Content Placeholder 3"/>
          <p:cNvSpPr txBox="1">
            <a:spLocks/>
          </p:cNvSpPr>
          <p:nvPr/>
        </p:nvSpPr>
        <p:spPr>
          <a:xfrm>
            <a:off x="269697" y="4174079"/>
            <a:ext cx="8589374" cy="2328403"/>
          </a:xfrm>
          <a:prstGeom prst="rect">
            <a:avLst/>
          </a:prstGeom>
        </p:spPr>
        <p:txBody>
          <a:bodyPr vert="horz" lIns="91440" tIns="45720" rIns="91440" bIns="45720" rtlCol="0">
            <a:noAutofit/>
          </a:bodyPr>
          <a:lstStyle>
            <a:lvl1pPr marL="342900" indent="-342900" algn="l" defTabSz="914400" rtl="0" eaLnBrk="1" latinLnBrk="0" hangingPunct="1">
              <a:spcBef>
                <a:spcPts val="2000"/>
              </a:spcBef>
              <a:buClr>
                <a:schemeClr val="tx1">
                  <a:lumMod val="75000"/>
                  <a:lumOff val="25000"/>
                </a:schemeClr>
              </a:buClr>
              <a:buFont typeface="Wingdings" charset="2"/>
              <a:buChar char="q"/>
              <a:defRPr sz="2400" kern="1200">
                <a:solidFill>
                  <a:srgbClr val="000000"/>
                </a:solidFill>
                <a:latin typeface="+mn-lt"/>
                <a:ea typeface="+mn-ea"/>
                <a:cs typeface="+mn-cs"/>
              </a:defRPr>
            </a:lvl1pPr>
            <a:lvl2pPr marL="579438" indent="-228600" algn="l" defTabSz="914400" rtl="0" eaLnBrk="1" latinLnBrk="0" hangingPunct="1">
              <a:spcBef>
                <a:spcPts val="600"/>
              </a:spcBef>
              <a:buClrTx/>
              <a:buFont typeface="Wingdings" charset="2"/>
              <a:buChar char="§"/>
              <a:defRPr sz="2200" kern="1200">
                <a:solidFill>
                  <a:srgbClr val="000000"/>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a:buChar char="•"/>
              <a:defRPr sz="2000" kern="1200">
                <a:solidFill>
                  <a:srgbClr val="000000"/>
                </a:solidFill>
                <a:latin typeface="+mn-lt"/>
                <a:ea typeface="+mn-ea"/>
                <a:cs typeface="+mn-cs"/>
              </a:defRPr>
            </a:lvl3pPr>
            <a:lvl4pPr marL="1036638" indent="-228600" algn="l" defTabSz="914400" rtl="0" eaLnBrk="1" latinLnBrk="0" hangingPunct="1">
              <a:spcBef>
                <a:spcPts val="600"/>
              </a:spcBef>
              <a:buClrTx/>
              <a:buFont typeface="Courier New"/>
              <a:buChar char="o"/>
              <a:defRPr sz="1800" kern="1200">
                <a:solidFill>
                  <a:srgbClr val="000000"/>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Wingdings" charset="2"/>
              <a:buChar char="v"/>
              <a:defRPr sz="1800" kern="1200">
                <a:solidFill>
                  <a:srgbClr val="000000"/>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r>
              <a:rPr lang="en-US" sz="1800" dirty="0">
                <a:solidFill>
                  <a:srgbClr val="008000"/>
                </a:solidFill>
                <a:ea typeface="Comic Sans MS"/>
                <a:cs typeface="Calisto MT"/>
                <a:sym typeface="Comic Sans MS"/>
              </a:rPr>
              <a:t>Advantages: </a:t>
            </a:r>
            <a:r>
              <a:rPr lang="en-US" sz="1800" dirty="0">
                <a:ea typeface="Comic Sans MS"/>
                <a:cs typeface="Calisto MT"/>
                <a:sym typeface="Comic Sans MS"/>
              </a:rPr>
              <a:t>simple to implement and </a:t>
            </a:r>
            <a:r>
              <a:rPr lang="en-US" sz="1800" dirty="0" smtClean="0">
                <a:ea typeface="Comic Sans MS"/>
                <a:cs typeface="Calisto MT"/>
                <a:sym typeface="Comic Sans MS"/>
              </a:rPr>
              <a:t>understand</a:t>
            </a:r>
          </a:p>
          <a:p>
            <a:r>
              <a:rPr lang="en-US" sz="1800" dirty="0" smtClean="0">
                <a:solidFill>
                  <a:srgbClr val="008000"/>
                </a:solidFill>
                <a:ea typeface="Comic Sans MS"/>
                <a:cs typeface="Calisto MT"/>
                <a:sym typeface="Comic Sans MS"/>
              </a:rPr>
              <a:t>Disadvantages:</a:t>
            </a:r>
          </a:p>
          <a:p>
            <a:pPr lvl="1">
              <a:buClr>
                <a:schemeClr val="tx1"/>
              </a:buClr>
            </a:pPr>
            <a:r>
              <a:rPr lang="en-US" sz="1600" dirty="0" smtClean="0">
                <a:solidFill>
                  <a:srgbClr val="008000"/>
                </a:solidFill>
                <a:ea typeface="Comic Sans MS"/>
                <a:cs typeface="Calisto MT"/>
                <a:sym typeface="Comic Sans MS"/>
              </a:rPr>
              <a:t> </a:t>
            </a:r>
            <a:r>
              <a:rPr lang="en-US" sz="1600" dirty="0">
                <a:ea typeface="Comic Sans MS"/>
                <a:cs typeface="Comic Sans MS"/>
                <a:sym typeface="Comic Sans MS"/>
              </a:rPr>
              <a:t>Average waiting time is often quite </a:t>
            </a:r>
            <a:r>
              <a:rPr lang="en-US" sz="1600" dirty="0" smtClean="0">
                <a:ea typeface="Comic Sans MS"/>
                <a:cs typeface="Comic Sans MS"/>
                <a:sym typeface="Comic Sans MS"/>
              </a:rPr>
              <a:t>long</a:t>
            </a:r>
          </a:p>
          <a:p>
            <a:pPr lvl="1">
              <a:buClr>
                <a:schemeClr val="tx1"/>
              </a:buClr>
            </a:pPr>
            <a:r>
              <a:rPr lang="en-US" sz="1600" dirty="0">
                <a:solidFill>
                  <a:srgbClr val="0000FF"/>
                </a:solidFill>
                <a:ea typeface="Comic Sans MS"/>
                <a:cs typeface="Comic Sans MS"/>
                <a:sym typeface="Comic Sans MS"/>
              </a:rPr>
              <a:t>Convoy effect: </a:t>
            </a:r>
            <a:r>
              <a:rPr lang="en-US" sz="1600" dirty="0">
                <a:ea typeface="Comic Sans MS"/>
                <a:cs typeface="Comic Sans MS"/>
                <a:sym typeface="Comic Sans MS"/>
              </a:rPr>
              <a:t>short process waiting behind a long </a:t>
            </a:r>
            <a:r>
              <a:rPr lang="en-US" sz="1600" dirty="0" smtClean="0">
                <a:ea typeface="Comic Sans MS"/>
                <a:cs typeface="Comic Sans MS"/>
                <a:sym typeface="Comic Sans MS"/>
              </a:rPr>
              <a:t>process</a:t>
            </a:r>
          </a:p>
          <a:p>
            <a:pPr lvl="2">
              <a:buClr>
                <a:schemeClr val="tx1"/>
              </a:buClr>
            </a:pPr>
            <a:r>
              <a:rPr lang="en-US" altLang="en-US" sz="1400" dirty="0" smtClean="0"/>
              <a:t>Many </a:t>
            </a:r>
            <a:r>
              <a:rPr lang="en-US" altLang="en-US" sz="1400" dirty="0"/>
              <a:t>I/O-bound </a:t>
            </a:r>
            <a:r>
              <a:rPr lang="en-US" altLang="en-US" sz="1400" dirty="0" smtClean="0"/>
              <a:t>processes wait for one long CPU-bound </a:t>
            </a:r>
            <a:r>
              <a:rPr lang="en-US" altLang="en-US" sz="1400" dirty="0" smtClean="0">
                <a:sym typeface="Wingdings" panose="05000000000000000000" pitchFamily="2" charset="2"/>
              </a:rPr>
              <a:t> </a:t>
            </a:r>
            <a:r>
              <a:rPr lang="en-US" sz="1400" dirty="0"/>
              <a:t>lower CPU and device utilization</a:t>
            </a:r>
            <a:endParaRPr lang="en-US" sz="1400" dirty="0" smtClean="0">
              <a:ea typeface="Comic Sans MS"/>
              <a:cs typeface="Comic Sans MS"/>
              <a:sym typeface="Comic Sans MS"/>
            </a:endParaRPr>
          </a:p>
          <a:p>
            <a:pPr lvl="1">
              <a:buClr>
                <a:schemeClr val="tx1"/>
              </a:buClr>
            </a:pPr>
            <a:r>
              <a:rPr lang="en-US" sz="1600" dirty="0">
                <a:solidFill>
                  <a:srgbClr val="0000FF"/>
                </a:solidFill>
                <a:ea typeface="Comic Sans MS"/>
                <a:cs typeface="Comic Sans MS"/>
                <a:sym typeface="Comic Sans MS"/>
              </a:rPr>
              <a:t>Non-preemptive: </a:t>
            </a:r>
            <a:r>
              <a:rPr lang="en-US" sz="1600" dirty="0">
                <a:ea typeface="Comic Sans MS"/>
                <a:cs typeface="Comic Sans MS"/>
                <a:sym typeface="Comic Sans MS"/>
              </a:rPr>
              <a:t>once the CPU is allocated to a process, that process keeps the CPU until it requests I/O or </a:t>
            </a:r>
            <a:r>
              <a:rPr lang="en-US" sz="1600" dirty="0" smtClean="0">
                <a:ea typeface="Comic Sans MS"/>
                <a:cs typeface="Comic Sans MS"/>
                <a:sym typeface="Comic Sans MS"/>
              </a:rPr>
              <a:t>terminates</a:t>
            </a:r>
            <a:endParaRPr lang="en-US" sz="2000" dirty="0"/>
          </a:p>
          <a:p>
            <a:pPr marL="674548" lvl="1" indent="-253946">
              <a:spcBef>
                <a:spcPts val="20"/>
              </a:spcBef>
              <a:buClr>
                <a:srgbClr val="000000"/>
              </a:buClr>
              <a:buSzPts val="100"/>
              <a:buNone/>
            </a:pPr>
            <a:endParaRPr lang="en-US" sz="100" dirty="0">
              <a:ea typeface="Comic Sans MS"/>
              <a:cs typeface="Comic Sans MS"/>
              <a:sym typeface="Comic Sans MS"/>
            </a:endParaRPr>
          </a:p>
          <a:p>
            <a:pPr marL="674548" lvl="1" indent="-260296">
              <a:spcBef>
                <a:spcPts val="440"/>
              </a:spcBef>
              <a:buClr>
                <a:srgbClr val="0000FF"/>
              </a:buClr>
              <a:buSzPts val="2200"/>
              <a:buFont typeface="Noto Sans Symbols"/>
              <a:buChar char="•"/>
            </a:pPr>
            <a:endParaRPr lang="en-US" sz="2000" dirty="0" smtClean="0">
              <a:ea typeface="Comic Sans MS"/>
              <a:cs typeface="Calisto MT"/>
              <a:sym typeface="Comic Sans MS"/>
            </a:endParaRPr>
          </a:p>
        </p:txBody>
      </p:sp>
    </p:spTree>
    <p:extLst>
      <p:ext uri="{BB962C8B-B14F-4D97-AF65-F5344CB8AC3E}">
        <p14:creationId xmlns:p14="http://schemas.microsoft.com/office/powerpoint/2010/main" val="35917860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sz="3600" b="1" i="1" dirty="0">
                <a:ea typeface="MS PGothic" charset="0"/>
                <a:cs typeface="Calisto MT"/>
              </a:rPr>
              <a:t>Shortest-Job-First (SJF)</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13</a:t>
            </a:fld>
            <a:endParaRPr lang="en-US" dirty="0"/>
          </a:p>
        </p:txBody>
      </p:sp>
    </p:spTree>
    <p:extLst>
      <p:ext uri="{BB962C8B-B14F-4D97-AF65-F5344CB8AC3E}">
        <p14:creationId xmlns:p14="http://schemas.microsoft.com/office/powerpoint/2010/main" val="32288335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14</a:t>
            </a:fld>
            <a:endParaRPr lang="en-US" dirty="0"/>
          </a:p>
        </p:txBody>
      </p:sp>
      <p:sp>
        <p:nvSpPr>
          <p:cNvPr id="3" name="Title 2"/>
          <p:cNvSpPr>
            <a:spLocks noGrp="1"/>
          </p:cNvSpPr>
          <p:nvPr>
            <p:ph type="title"/>
          </p:nvPr>
        </p:nvSpPr>
        <p:spPr/>
        <p:txBody>
          <a:bodyPr/>
          <a:lstStyle/>
          <a:p>
            <a:r>
              <a:rPr lang="en-US" dirty="0">
                <a:ea typeface="MS PGothic" charset="0"/>
                <a:cs typeface="Calisto MT"/>
              </a:rPr>
              <a:t>Shortest-Job-First (SJF) Scheduling</a:t>
            </a:r>
            <a:endParaRPr lang="en-US" dirty="0">
              <a:cs typeface="Calisto MT"/>
            </a:endParaRPr>
          </a:p>
        </p:txBody>
      </p:sp>
      <p:sp>
        <p:nvSpPr>
          <p:cNvPr id="4" name="Content Placeholder 3"/>
          <p:cNvSpPr>
            <a:spLocks noGrp="1"/>
          </p:cNvSpPr>
          <p:nvPr>
            <p:ph idx="1"/>
          </p:nvPr>
        </p:nvSpPr>
        <p:spPr>
          <a:xfrm>
            <a:off x="275339" y="1030112"/>
            <a:ext cx="8589374" cy="1693332"/>
          </a:xfrm>
        </p:spPr>
        <p:txBody>
          <a:bodyPr>
            <a:normAutofit/>
          </a:bodyPr>
          <a:lstStyle/>
          <a:p>
            <a:pPr marL="282575" indent="-282575"/>
            <a:r>
              <a:rPr lang="en-US" sz="2000" dirty="0">
                <a:ea typeface="Comic Sans MS"/>
                <a:cs typeface="Calisto MT"/>
                <a:sym typeface="Comic Sans MS"/>
              </a:rPr>
              <a:t>Associates with each process the </a:t>
            </a:r>
            <a:r>
              <a:rPr lang="en-US" sz="2000" dirty="0">
                <a:solidFill>
                  <a:srgbClr val="0000FF"/>
                </a:solidFill>
                <a:ea typeface="Comic Sans MS"/>
                <a:cs typeface="Calisto MT"/>
                <a:sym typeface="Comic Sans MS"/>
              </a:rPr>
              <a:t>length</a:t>
            </a:r>
            <a:r>
              <a:rPr lang="en-US" sz="2000" dirty="0">
                <a:ea typeface="Comic Sans MS"/>
                <a:cs typeface="Calisto MT"/>
                <a:sym typeface="Comic Sans MS"/>
              </a:rPr>
              <a:t> of its next CPU </a:t>
            </a:r>
            <a:r>
              <a:rPr lang="en-US" sz="2000" dirty="0" smtClean="0">
                <a:ea typeface="Comic Sans MS"/>
                <a:cs typeface="Calisto MT"/>
                <a:sym typeface="Comic Sans MS"/>
              </a:rPr>
              <a:t>burst</a:t>
            </a:r>
          </a:p>
          <a:p>
            <a:pPr marL="282575" indent="-282575"/>
            <a:r>
              <a:rPr lang="en-US" sz="2000" dirty="0">
                <a:ea typeface="Comic Sans MS"/>
                <a:cs typeface="Calisto MT"/>
                <a:sym typeface="Comic Sans MS"/>
              </a:rPr>
              <a:t>Uses these lengths to </a:t>
            </a:r>
            <a:r>
              <a:rPr lang="en-US" sz="2000" dirty="0">
                <a:solidFill>
                  <a:srgbClr val="0000FF"/>
                </a:solidFill>
                <a:ea typeface="Comic Sans MS"/>
                <a:cs typeface="Calisto MT"/>
                <a:sym typeface="Comic Sans MS"/>
              </a:rPr>
              <a:t>schedule</a:t>
            </a:r>
            <a:r>
              <a:rPr lang="en-US" sz="2000" dirty="0">
                <a:ea typeface="Comic Sans MS"/>
                <a:cs typeface="Calisto MT"/>
                <a:sym typeface="Comic Sans MS"/>
              </a:rPr>
              <a:t> the process with the shortest </a:t>
            </a:r>
            <a:r>
              <a:rPr lang="en-US" sz="2000" dirty="0" smtClean="0">
                <a:ea typeface="Comic Sans MS"/>
                <a:cs typeface="Calisto MT"/>
                <a:sym typeface="Comic Sans MS"/>
              </a:rPr>
              <a:t>time</a:t>
            </a:r>
          </a:p>
          <a:p>
            <a:pPr marL="282575" lvl="0" indent="-282575"/>
            <a:r>
              <a:rPr lang="en-US" sz="2000" dirty="0">
                <a:ea typeface="Comic Sans MS"/>
                <a:cs typeface="Calisto MT"/>
                <a:sym typeface="Comic Sans MS"/>
              </a:rPr>
              <a:t>Can either be </a:t>
            </a:r>
            <a:r>
              <a:rPr lang="en-US" sz="2000" dirty="0">
                <a:solidFill>
                  <a:srgbClr val="0000FF"/>
                </a:solidFill>
                <a:ea typeface="Comic Sans MS"/>
                <a:cs typeface="Calisto MT"/>
                <a:sym typeface="Comic Sans MS"/>
              </a:rPr>
              <a:t>preemptive</a:t>
            </a:r>
            <a:r>
              <a:rPr lang="en-US" sz="2000" dirty="0">
                <a:ea typeface="Comic Sans MS"/>
                <a:cs typeface="Calisto MT"/>
                <a:sym typeface="Comic Sans MS"/>
              </a:rPr>
              <a:t> or </a:t>
            </a:r>
            <a:r>
              <a:rPr lang="en-US" sz="2000" dirty="0" err="1" smtClean="0">
                <a:solidFill>
                  <a:srgbClr val="0000FF"/>
                </a:solidFill>
                <a:ea typeface="Comic Sans MS"/>
                <a:cs typeface="Calisto MT"/>
                <a:sym typeface="Comic Sans MS"/>
              </a:rPr>
              <a:t>nonpreemptive</a:t>
            </a:r>
            <a:endParaRPr lang="en-US" sz="100" dirty="0">
              <a:solidFill>
                <a:srgbClr val="0000FF"/>
              </a:solidFill>
              <a:ea typeface="Comic Sans MS"/>
              <a:cs typeface="Calisto MT"/>
              <a:sym typeface="Comic Sans MS"/>
            </a:endParaRPr>
          </a:p>
        </p:txBody>
      </p:sp>
      <p:sp>
        <p:nvSpPr>
          <p:cNvPr id="5" name="TextBox 4"/>
          <p:cNvSpPr txBox="1"/>
          <p:nvPr/>
        </p:nvSpPr>
        <p:spPr>
          <a:xfrm>
            <a:off x="2512427" y="3033891"/>
            <a:ext cx="3081217" cy="400110"/>
          </a:xfrm>
          <a:prstGeom prst="rect">
            <a:avLst/>
          </a:prstGeom>
          <a:noFill/>
        </p:spPr>
        <p:txBody>
          <a:bodyPr wrap="none" rtlCol="0">
            <a:spAutoFit/>
          </a:bodyPr>
          <a:lstStyle/>
          <a:p>
            <a:pPr lvl="0">
              <a:spcBef>
                <a:spcPts val="480"/>
              </a:spcBef>
              <a:buClr>
                <a:srgbClr val="FF0000"/>
              </a:buClr>
              <a:buSzPts val="2400"/>
            </a:pPr>
            <a:r>
              <a:rPr lang="en-US" sz="2000" dirty="0" smtClean="0">
                <a:solidFill>
                  <a:srgbClr val="0000FF"/>
                </a:solidFill>
                <a:ea typeface="Comic Sans MS"/>
                <a:cs typeface="Calisto MT"/>
                <a:sym typeface="Comic Sans MS"/>
              </a:rPr>
              <a:t>Example</a:t>
            </a:r>
            <a:r>
              <a:rPr lang="en-US" sz="2000" dirty="0" smtClean="0">
                <a:solidFill>
                  <a:srgbClr val="0000FF"/>
                </a:solidFill>
                <a:latin typeface="Calisto MT"/>
                <a:ea typeface="Comic Sans MS"/>
                <a:cs typeface="Calisto MT"/>
                <a:sym typeface="Comic Sans MS"/>
              </a:rPr>
              <a:t> </a:t>
            </a:r>
            <a:r>
              <a:rPr lang="en-US" sz="2000" dirty="0" smtClean="0">
                <a:solidFill>
                  <a:srgbClr val="0000FF"/>
                </a:solidFill>
                <a:ea typeface="Comic Sans MS"/>
                <a:cs typeface="Calisto MT"/>
                <a:sym typeface="Comic Sans MS"/>
              </a:rPr>
              <a:t>(non-preemptive)</a:t>
            </a:r>
            <a:endParaRPr lang="en-US" sz="2000" dirty="0">
              <a:solidFill>
                <a:srgbClr val="0000FF"/>
              </a:solidFill>
              <a:ea typeface="Comic Sans MS"/>
              <a:cs typeface="Calisto MT"/>
            </a:endParaRPr>
          </a:p>
        </p:txBody>
      </p:sp>
      <p:graphicFrame>
        <p:nvGraphicFramePr>
          <p:cNvPr id="7" name="Table 6"/>
          <p:cNvGraphicFramePr>
            <a:graphicFrameLocks noGrp="1"/>
          </p:cNvGraphicFramePr>
          <p:nvPr>
            <p:extLst>
              <p:ext uri="{D42A27DB-BD31-4B8C-83A1-F6EECF244321}">
                <p14:modId xmlns:p14="http://schemas.microsoft.com/office/powerpoint/2010/main" val="3859976672"/>
              </p:ext>
            </p:extLst>
          </p:nvPr>
        </p:nvGraphicFramePr>
        <p:xfrm>
          <a:off x="6400800" y="2187224"/>
          <a:ext cx="2209010" cy="1816383"/>
        </p:xfrm>
        <a:graphic>
          <a:graphicData uri="http://schemas.openxmlformats.org/drawingml/2006/table">
            <a:tbl>
              <a:tblPr firstRow="1" bandRow="1">
                <a:tableStyleId>{7DF18680-E054-41AD-8BC1-D1AEF772440D}</a:tableStyleId>
              </a:tblPr>
              <a:tblGrid>
                <a:gridCol w="924899"/>
                <a:gridCol w="1284111"/>
              </a:tblGrid>
              <a:tr h="0">
                <a:tc>
                  <a:txBody>
                    <a:bodyPr/>
                    <a:lstStyle/>
                    <a:p>
                      <a:pPr algn="ctr"/>
                      <a:r>
                        <a:rPr lang="en-US" sz="1400" dirty="0" smtClean="0"/>
                        <a:t>Process</a:t>
                      </a:r>
                      <a:endParaRPr lang="en-US" sz="1400" dirty="0"/>
                    </a:p>
                  </a:txBody>
                  <a:tcPr/>
                </a:tc>
                <a:tc>
                  <a:txBody>
                    <a:bodyPr/>
                    <a:lstStyle/>
                    <a:p>
                      <a:pPr algn="ctr"/>
                      <a:r>
                        <a:rPr lang="en-US" sz="1400" dirty="0" smtClean="0"/>
                        <a:t>Burst Time</a:t>
                      </a:r>
                    </a:p>
                    <a:p>
                      <a:pPr algn="ctr"/>
                      <a:r>
                        <a:rPr lang="en-US" sz="1400" dirty="0" smtClean="0"/>
                        <a:t>(</a:t>
                      </a:r>
                      <a:r>
                        <a:rPr lang="en-US" sz="1400" u="none" strike="noStrike" cap="none" dirty="0" err="1" smtClean="0"/>
                        <a:t>millisecs</a:t>
                      </a:r>
                      <a:r>
                        <a:rPr lang="en-US" sz="1400" dirty="0" smtClean="0"/>
                        <a:t>)</a:t>
                      </a:r>
                      <a:endParaRPr lang="en-US" sz="1400" dirty="0"/>
                    </a:p>
                  </a:txBody>
                  <a:tcPr/>
                </a:tc>
              </a:tr>
              <a:tr h="324556">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6</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8</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7</a:t>
                      </a:r>
                    </a:p>
                  </a:txBody>
                  <a:tcPr marL="91450" marR="91450" marT="45725" marB="45725"/>
                </a:tc>
              </a:tr>
              <a:tr h="3245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4</a:t>
                      </a:r>
                      <a:endParaRPr lang="en-US" sz="1400" dirty="0" smtClean="0"/>
                    </a:p>
                  </a:txBody>
                  <a:tcPr/>
                </a:tc>
                <a:tc>
                  <a:txBody>
                    <a:bodyPr/>
                    <a:lstStyle/>
                    <a:p>
                      <a:pPr marL="0" marR="0" lvl="0" indent="0" algn="ctr" rtl="0">
                        <a:spcBef>
                          <a:spcPts val="0"/>
                        </a:spcBef>
                        <a:spcAft>
                          <a:spcPts val="0"/>
                        </a:spcAft>
                        <a:buNone/>
                      </a:pPr>
                      <a:r>
                        <a:rPr lang="en-US" sz="1400" u="none" strike="noStrike" cap="none" dirty="0" smtClean="0">
                          <a:latin typeface="+mn-lt"/>
                        </a:rPr>
                        <a:t>3</a:t>
                      </a:r>
                    </a:p>
                  </a:txBody>
                  <a:tcPr marL="91450" marR="91450" marT="45725" marB="45725"/>
                </a:tc>
              </a:tr>
            </a:tbl>
          </a:graphicData>
        </a:graphic>
      </p:graphicFrame>
      <p:sp>
        <p:nvSpPr>
          <p:cNvPr id="8" name="Shape 262"/>
          <p:cNvSpPr/>
          <p:nvPr/>
        </p:nvSpPr>
        <p:spPr>
          <a:xfrm>
            <a:off x="5593644" y="4311219"/>
            <a:ext cx="3124200" cy="533400"/>
          </a:xfrm>
          <a:prstGeom prst="rect">
            <a:avLst/>
          </a:prstGeom>
          <a:gradFill>
            <a:gsLst>
              <a:gs pos="0">
                <a:srgbClr val="FFD88D"/>
              </a:gs>
              <a:gs pos="35000">
                <a:srgbClr val="FFE3B0"/>
              </a:gs>
              <a:gs pos="100000">
                <a:srgbClr val="FFF4D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2</a:t>
            </a:r>
            <a:endParaRPr>
              <a:cs typeface="Calisto MT"/>
            </a:endParaRPr>
          </a:p>
        </p:txBody>
      </p:sp>
      <p:sp>
        <p:nvSpPr>
          <p:cNvPr id="9" name="Shape 263"/>
          <p:cNvSpPr/>
          <p:nvPr/>
        </p:nvSpPr>
        <p:spPr>
          <a:xfrm>
            <a:off x="423335" y="4317623"/>
            <a:ext cx="1176865" cy="533400"/>
          </a:xfrm>
          <a:prstGeom prst="rect">
            <a:avLst/>
          </a:prstGeom>
          <a:gradFill>
            <a:gsLst>
              <a:gs pos="0">
                <a:srgbClr val="AFDBAC"/>
              </a:gs>
              <a:gs pos="35000">
                <a:srgbClr val="C8E6C4"/>
              </a:gs>
              <a:gs pos="100000">
                <a:srgbClr val="EBF6E8"/>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4</a:t>
            </a:r>
            <a:endParaRPr>
              <a:cs typeface="Calisto MT"/>
            </a:endParaRPr>
          </a:p>
        </p:txBody>
      </p:sp>
      <p:sp>
        <p:nvSpPr>
          <p:cNvPr id="10" name="Shape 264"/>
          <p:cNvSpPr/>
          <p:nvPr/>
        </p:nvSpPr>
        <p:spPr>
          <a:xfrm>
            <a:off x="1631244" y="4314041"/>
            <a:ext cx="1780821"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1</a:t>
            </a:r>
            <a:endParaRPr>
              <a:cs typeface="Calisto MT"/>
            </a:endParaRPr>
          </a:p>
        </p:txBody>
      </p:sp>
      <p:sp>
        <p:nvSpPr>
          <p:cNvPr id="11" name="Shape 265"/>
          <p:cNvSpPr/>
          <p:nvPr/>
        </p:nvSpPr>
        <p:spPr>
          <a:xfrm>
            <a:off x="3454399" y="4309536"/>
            <a:ext cx="2102556" cy="533400"/>
          </a:xfrm>
          <a:prstGeom prst="rect">
            <a:avLst/>
          </a:prstGeom>
          <a:gradFill>
            <a:gsLst>
              <a:gs pos="0">
                <a:srgbClr val="FFE189"/>
              </a:gs>
              <a:gs pos="35000">
                <a:srgbClr val="FFE186"/>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3</a:t>
            </a:r>
            <a:endParaRPr sz="1800" baseline="-25000">
              <a:solidFill>
                <a:schemeClr val="dk1"/>
              </a:solidFill>
              <a:ea typeface="Comic Sans MS"/>
              <a:cs typeface="Calisto MT"/>
              <a:sym typeface="Comic Sans MS"/>
            </a:endParaRPr>
          </a:p>
        </p:txBody>
      </p:sp>
      <p:sp>
        <p:nvSpPr>
          <p:cNvPr id="12" name="Shape 266"/>
          <p:cNvSpPr txBox="1"/>
          <p:nvPr/>
        </p:nvSpPr>
        <p:spPr>
          <a:xfrm>
            <a:off x="304800" y="4851023"/>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0</a:t>
            </a:r>
            <a:endParaRPr sz="1800">
              <a:solidFill>
                <a:schemeClr val="dk1"/>
              </a:solidFill>
              <a:ea typeface="Comic Sans MS"/>
              <a:cs typeface="Calisto MT"/>
              <a:sym typeface="Comic Sans MS"/>
            </a:endParaRPr>
          </a:p>
        </p:txBody>
      </p:sp>
      <p:sp>
        <p:nvSpPr>
          <p:cNvPr id="13" name="Shape 267"/>
          <p:cNvSpPr txBox="1"/>
          <p:nvPr/>
        </p:nvSpPr>
        <p:spPr>
          <a:xfrm>
            <a:off x="1501422" y="4865514"/>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3</a:t>
            </a:r>
            <a:endParaRPr>
              <a:cs typeface="Calisto MT"/>
            </a:endParaRPr>
          </a:p>
        </p:txBody>
      </p:sp>
      <p:sp>
        <p:nvSpPr>
          <p:cNvPr id="14" name="Shape 268"/>
          <p:cNvSpPr txBox="1"/>
          <p:nvPr/>
        </p:nvSpPr>
        <p:spPr>
          <a:xfrm>
            <a:off x="3273777" y="4899381"/>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alisto MT"/>
                <a:sym typeface="Comic Sans MS"/>
              </a:rPr>
              <a:t>9</a:t>
            </a:r>
            <a:endParaRPr sz="1800" dirty="0">
              <a:solidFill>
                <a:schemeClr val="dk1"/>
              </a:solidFill>
              <a:ea typeface="Comic Sans MS"/>
              <a:cs typeface="Calisto MT"/>
              <a:sym typeface="Comic Sans MS"/>
            </a:endParaRPr>
          </a:p>
        </p:txBody>
      </p:sp>
      <p:sp>
        <p:nvSpPr>
          <p:cNvPr id="15" name="Shape 269"/>
          <p:cNvSpPr txBox="1"/>
          <p:nvPr/>
        </p:nvSpPr>
        <p:spPr>
          <a:xfrm>
            <a:off x="5410200" y="4899381"/>
            <a:ext cx="457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16</a:t>
            </a:r>
            <a:endParaRPr sz="1800">
              <a:solidFill>
                <a:schemeClr val="dk1"/>
              </a:solidFill>
              <a:ea typeface="Comic Sans MS"/>
              <a:cs typeface="Calisto MT"/>
              <a:sym typeface="Comic Sans MS"/>
            </a:endParaRPr>
          </a:p>
        </p:txBody>
      </p:sp>
      <p:sp>
        <p:nvSpPr>
          <p:cNvPr id="16" name="Shape 270"/>
          <p:cNvSpPr txBox="1"/>
          <p:nvPr/>
        </p:nvSpPr>
        <p:spPr>
          <a:xfrm>
            <a:off x="8382000" y="4899381"/>
            <a:ext cx="48824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24</a:t>
            </a:r>
            <a:endParaRPr sz="1800">
              <a:solidFill>
                <a:schemeClr val="dk1"/>
              </a:solidFill>
              <a:ea typeface="Comic Sans MS"/>
              <a:cs typeface="Calisto MT"/>
              <a:sym typeface="Comic Sans MS"/>
            </a:endParaRPr>
          </a:p>
        </p:txBody>
      </p:sp>
      <p:sp>
        <p:nvSpPr>
          <p:cNvPr id="17" name="Rectangle 16"/>
          <p:cNvSpPr/>
          <p:nvPr/>
        </p:nvSpPr>
        <p:spPr>
          <a:xfrm>
            <a:off x="457201" y="3740769"/>
            <a:ext cx="2165978" cy="400110"/>
          </a:xfrm>
          <a:prstGeom prst="rect">
            <a:avLst/>
          </a:prstGeom>
        </p:spPr>
        <p:txBody>
          <a:bodyPr wrap="none">
            <a:spAutoFit/>
          </a:bodyPr>
          <a:lstStyle/>
          <a:p>
            <a:pPr lvl="0">
              <a:spcBef>
                <a:spcPts val="480"/>
              </a:spcBef>
              <a:buClr>
                <a:srgbClr val="0000FF"/>
              </a:buClr>
              <a:buSzPts val="2400"/>
            </a:pPr>
            <a:r>
              <a:rPr lang="en-US" sz="2000" dirty="0" smtClean="0">
                <a:solidFill>
                  <a:srgbClr val="0000FF"/>
                </a:solidFill>
                <a:ea typeface="Comic Sans MS"/>
                <a:cs typeface="Calisto MT"/>
                <a:sym typeface="Comic Sans MS"/>
              </a:rPr>
              <a:t>Scheduling chart</a:t>
            </a:r>
            <a:r>
              <a:rPr lang="en-US" sz="2000" dirty="0">
                <a:solidFill>
                  <a:srgbClr val="0000FF"/>
                </a:solidFill>
                <a:ea typeface="Comic Sans MS"/>
                <a:cs typeface="Calisto MT"/>
                <a:sym typeface="Comic Sans MS"/>
              </a:rPr>
              <a:t>:</a:t>
            </a:r>
            <a:endParaRPr lang="en-US" sz="2000" dirty="0">
              <a:cs typeface="Calisto MT"/>
            </a:endParaRPr>
          </a:p>
        </p:txBody>
      </p:sp>
      <p:sp>
        <p:nvSpPr>
          <p:cNvPr id="18" name="TextBox 17"/>
          <p:cNvSpPr txBox="1"/>
          <p:nvPr/>
        </p:nvSpPr>
        <p:spPr>
          <a:xfrm>
            <a:off x="423335" y="5520057"/>
            <a:ext cx="8225329" cy="769441"/>
          </a:xfrm>
          <a:prstGeom prst="rect">
            <a:avLst/>
          </a:prstGeom>
          <a:noFill/>
        </p:spPr>
        <p:txBody>
          <a:bodyPr wrap="none" rtlCol="0">
            <a:spAutoFit/>
          </a:bodyPr>
          <a:lstStyle/>
          <a:p>
            <a:pPr marL="282575" lvl="0" indent="-282575">
              <a:spcBef>
                <a:spcPts val="480"/>
              </a:spcBef>
              <a:buClr>
                <a:schemeClr val="tx1"/>
              </a:buClr>
              <a:buSzPts val="2400"/>
              <a:buFont typeface="Wingdings" charset="2"/>
              <a:buChar char="§"/>
            </a:pPr>
            <a:r>
              <a:rPr lang="en-US" sz="2000" dirty="0">
                <a:solidFill>
                  <a:srgbClr val="0000FF"/>
                </a:solidFill>
                <a:ea typeface="Comic Sans MS"/>
                <a:cs typeface="Calisto MT"/>
                <a:sym typeface="Comic Sans MS"/>
              </a:rPr>
              <a:t>Waiting time: </a:t>
            </a:r>
            <a:r>
              <a:rPr lang="en-US" sz="2000" dirty="0">
                <a:solidFill>
                  <a:srgbClr val="000000"/>
                </a:solidFill>
                <a:ea typeface="Comic Sans MS"/>
                <a:cs typeface="Calisto MT"/>
                <a:sym typeface="Comic Sans MS"/>
              </a:rPr>
              <a:t>3 for P</a:t>
            </a:r>
            <a:r>
              <a:rPr lang="en-US" sz="2000" baseline="-25000" dirty="0">
                <a:solidFill>
                  <a:srgbClr val="000000"/>
                </a:solidFill>
                <a:ea typeface="Comic Sans MS"/>
                <a:cs typeface="Calisto MT"/>
                <a:sym typeface="Comic Sans MS"/>
              </a:rPr>
              <a:t>1</a:t>
            </a:r>
            <a:r>
              <a:rPr lang="en-US" sz="2000" dirty="0">
                <a:solidFill>
                  <a:srgbClr val="000000"/>
                </a:solidFill>
                <a:ea typeface="Comic Sans MS"/>
                <a:cs typeface="Calisto MT"/>
                <a:sym typeface="Comic Sans MS"/>
              </a:rPr>
              <a:t>, 16 for P</a:t>
            </a:r>
            <a:r>
              <a:rPr lang="en-US" sz="2000" baseline="-25000" dirty="0">
                <a:solidFill>
                  <a:srgbClr val="000000"/>
                </a:solidFill>
                <a:ea typeface="Comic Sans MS"/>
                <a:cs typeface="Calisto MT"/>
                <a:sym typeface="Comic Sans MS"/>
              </a:rPr>
              <a:t>2</a:t>
            </a:r>
            <a:r>
              <a:rPr lang="en-US" sz="2000" dirty="0">
                <a:solidFill>
                  <a:srgbClr val="000000"/>
                </a:solidFill>
                <a:ea typeface="Comic Sans MS"/>
                <a:cs typeface="Calisto MT"/>
                <a:sym typeface="Comic Sans MS"/>
              </a:rPr>
              <a:t>, 9 for P</a:t>
            </a:r>
            <a:r>
              <a:rPr lang="en-US" sz="2000" baseline="-25000" dirty="0">
                <a:solidFill>
                  <a:srgbClr val="000000"/>
                </a:solidFill>
                <a:ea typeface="Comic Sans MS"/>
                <a:cs typeface="Calisto MT"/>
                <a:sym typeface="Comic Sans MS"/>
              </a:rPr>
              <a:t>3</a:t>
            </a:r>
            <a:r>
              <a:rPr lang="en-US" sz="2000" dirty="0">
                <a:solidFill>
                  <a:srgbClr val="000000"/>
                </a:solidFill>
                <a:ea typeface="Comic Sans MS"/>
                <a:cs typeface="Calisto MT"/>
                <a:sym typeface="Comic Sans MS"/>
              </a:rPr>
              <a:t>, 0 for </a:t>
            </a:r>
            <a:r>
              <a:rPr lang="en-US" sz="2000" dirty="0" smtClean="0">
                <a:solidFill>
                  <a:srgbClr val="000000"/>
                </a:solidFill>
                <a:ea typeface="Comic Sans MS"/>
                <a:cs typeface="Calisto MT"/>
                <a:sym typeface="Comic Sans MS"/>
              </a:rPr>
              <a:t>P</a:t>
            </a:r>
            <a:r>
              <a:rPr lang="en-US" sz="2000" baseline="-25000" dirty="0" smtClean="0">
                <a:solidFill>
                  <a:srgbClr val="000000"/>
                </a:solidFill>
                <a:ea typeface="Comic Sans MS"/>
                <a:cs typeface="Calisto MT"/>
                <a:sym typeface="Comic Sans MS"/>
              </a:rPr>
              <a:t>4</a:t>
            </a:r>
            <a:endParaRPr lang="en-US" sz="2000" dirty="0">
              <a:solidFill>
                <a:srgbClr val="000000"/>
              </a:solidFill>
              <a:ea typeface="Comic Sans MS"/>
              <a:cs typeface="Calisto MT"/>
              <a:sym typeface="Comic Sans MS"/>
            </a:endParaRPr>
          </a:p>
          <a:p>
            <a:pPr marL="282575" lvl="0" indent="-282575">
              <a:spcBef>
                <a:spcPts val="480"/>
              </a:spcBef>
              <a:buClr>
                <a:schemeClr val="tx1"/>
              </a:buClr>
              <a:buSzPts val="2400"/>
              <a:buFont typeface="Wingdings" charset="2"/>
              <a:buChar char="§"/>
            </a:pPr>
            <a:r>
              <a:rPr lang="en-US" sz="2000" dirty="0">
                <a:solidFill>
                  <a:srgbClr val="0000FF"/>
                </a:solidFill>
                <a:ea typeface="Comic Sans MS"/>
                <a:cs typeface="Calisto MT"/>
                <a:sym typeface="Comic Sans MS"/>
              </a:rPr>
              <a:t>Average waiting time: </a:t>
            </a:r>
            <a:r>
              <a:rPr lang="en-US" sz="2000" dirty="0">
                <a:solidFill>
                  <a:srgbClr val="000000"/>
                </a:solidFill>
                <a:ea typeface="Comic Sans MS"/>
                <a:cs typeface="Calisto MT"/>
                <a:sym typeface="Comic Sans MS"/>
              </a:rPr>
              <a:t>(3 + 16 + 9 + 0) / 4 = 7ms (10.25 </a:t>
            </a:r>
            <a:r>
              <a:rPr lang="en-US" sz="2000" dirty="0" err="1">
                <a:solidFill>
                  <a:srgbClr val="000000"/>
                </a:solidFill>
                <a:ea typeface="Comic Sans MS"/>
                <a:cs typeface="Calisto MT"/>
                <a:sym typeface="Comic Sans MS"/>
              </a:rPr>
              <a:t>ms</a:t>
            </a:r>
            <a:r>
              <a:rPr lang="en-US" sz="2000" dirty="0">
                <a:solidFill>
                  <a:srgbClr val="000000"/>
                </a:solidFill>
                <a:ea typeface="Comic Sans MS"/>
                <a:cs typeface="Calisto MT"/>
                <a:sym typeface="Comic Sans MS"/>
              </a:rPr>
              <a:t> with FCFS)</a:t>
            </a:r>
            <a:endParaRPr lang="en-US" sz="2000" dirty="0">
              <a:cs typeface="Calisto MT"/>
            </a:endParaRPr>
          </a:p>
        </p:txBody>
      </p:sp>
    </p:spTree>
    <p:extLst>
      <p:ext uri="{BB962C8B-B14F-4D97-AF65-F5344CB8AC3E}">
        <p14:creationId xmlns:p14="http://schemas.microsoft.com/office/powerpoint/2010/main" val="3739713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heckerboard(across)">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p:bldP spid="13" grpId="0"/>
      <p:bldP spid="14" grpId="0"/>
      <p:bldP spid="15"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15</a:t>
            </a:fld>
            <a:endParaRPr lang="en-US" dirty="0"/>
          </a:p>
        </p:txBody>
      </p:sp>
      <p:sp>
        <p:nvSpPr>
          <p:cNvPr id="3" name="Title 2"/>
          <p:cNvSpPr>
            <a:spLocks noGrp="1"/>
          </p:cNvSpPr>
          <p:nvPr>
            <p:ph type="title"/>
          </p:nvPr>
        </p:nvSpPr>
        <p:spPr/>
        <p:txBody>
          <a:bodyPr>
            <a:normAutofit/>
          </a:bodyPr>
          <a:lstStyle/>
          <a:p>
            <a:r>
              <a:rPr lang="en-US" sz="3200" dirty="0">
                <a:ea typeface="MS PGothic" charset="0"/>
                <a:cs typeface="Calisto MT"/>
              </a:rPr>
              <a:t>Shortest-Job-First (SJF) </a:t>
            </a:r>
            <a:r>
              <a:rPr lang="en-US" sz="3200" dirty="0" smtClean="0">
                <a:ea typeface="MS PGothic" charset="0"/>
                <a:cs typeface="Calisto MT"/>
              </a:rPr>
              <a:t>Scheduling - Preemptive</a:t>
            </a:r>
            <a:endParaRPr lang="en-US" sz="3200" dirty="0">
              <a:cs typeface="Calisto MT"/>
            </a:endParaRPr>
          </a:p>
        </p:txBody>
      </p:sp>
      <p:sp>
        <p:nvSpPr>
          <p:cNvPr id="4" name="Content Placeholder 3"/>
          <p:cNvSpPr>
            <a:spLocks noGrp="1"/>
          </p:cNvSpPr>
          <p:nvPr>
            <p:ph idx="1"/>
          </p:nvPr>
        </p:nvSpPr>
        <p:spPr>
          <a:xfrm>
            <a:off x="275339" y="1030112"/>
            <a:ext cx="8589374" cy="563717"/>
          </a:xfrm>
        </p:spPr>
        <p:txBody>
          <a:bodyPr>
            <a:normAutofit/>
          </a:bodyPr>
          <a:lstStyle/>
          <a:p>
            <a:pPr marL="282575" indent="-282575"/>
            <a:r>
              <a:rPr lang="en-US" sz="2000" dirty="0" smtClean="0">
                <a:solidFill>
                  <a:schemeClr val="dk1"/>
                </a:solidFill>
                <a:ea typeface="Comic Sans MS"/>
                <a:cs typeface="Calisto MT"/>
                <a:sym typeface="Comic Sans MS"/>
              </a:rPr>
              <a:t>Preemptive</a:t>
            </a:r>
            <a:r>
              <a:rPr lang="en-US" sz="2000" dirty="0">
                <a:solidFill>
                  <a:schemeClr val="dk1"/>
                </a:solidFill>
                <a:ea typeface="Comic Sans MS"/>
                <a:cs typeface="Calisto MT"/>
                <a:sym typeface="Comic Sans MS"/>
              </a:rPr>
              <a:t>, will </a:t>
            </a:r>
            <a:r>
              <a:rPr lang="en-US" sz="2000" dirty="0">
                <a:solidFill>
                  <a:srgbClr val="0000FF"/>
                </a:solidFill>
                <a:ea typeface="Comic Sans MS"/>
                <a:cs typeface="Calisto MT"/>
                <a:sym typeface="Comic Sans MS"/>
              </a:rPr>
              <a:t>interrupt</a:t>
            </a:r>
            <a:r>
              <a:rPr lang="en-US" sz="2000" dirty="0">
                <a:solidFill>
                  <a:schemeClr val="dk1"/>
                </a:solidFill>
                <a:ea typeface="Comic Sans MS"/>
                <a:cs typeface="Calisto MT"/>
                <a:sym typeface="Comic Sans MS"/>
              </a:rPr>
              <a:t> the currently executing </a:t>
            </a:r>
            <a:r>
              <a:rPr lang="en-US" sz="2000" dirty="0" smtClean="0">
                <a:solidFill>
                  <a:schemeClr val="dk1"/>
                </a:solidFill>
                <a:ea typeface="Comic Sans MS"/>
                <a:cs typeface="Calisto MT"/>
                <a:sym typeface="Comic Sans MS"/>
              </a:rPr>
              <a:t>process</a:t>
            </a:r>
          </a:p>
        </p:txBody>
      </p:sp>
      <p:graphicFrame>
        <p:nvGraphicFramePr>
          <p:cNvPr id="7" name="Table 6"/>
          <p:cNvGraphicFramePr>
            <a:graphicFrameLocks noGrp="1"/>
          </p:cNvGraphicFramePr>
          <p:nvPr>
            <p:extLst>
              <p:ext uri="{D42A27DB-BD31-4B8C-83A1-F6EECF244321}">
                <p14:modId xmlns:p14="http://schemas.microsoft.com/office/powerpoint/2010/main" val="1574008435"/>
              </p:ext>
            </p:extLst>
          </p:nvPr>
        </p:nvGraphicFramePr>
        <p:xfrm>
          <a:off x="5867399" y="1731507"/>
          <a:ext cx="2881386" cy="1816383"/>
        </p:xfrm>
        <a:graphic>
          <a:graphicData uri="http://schemas.openxmlformats.org/drawingml/2006/table">
            <a:tbl>
              <a:tblPr firstRow="1" bandRow="1">
                <a:tableStyleId>{7DF18680-E054-41AD-8BC1-D1AEF772440D}</a:tableStyleId>
              </a:tblPr>
              <a:tblGrid>
                <a:gridCol w="956160"/>
                <a:gridCol w="836783"/>
                <a:gridCol w="1088443"/>
              </a:tblGrid>
              <a:tr h="0">
                <a:tc>
                  <a:txBody>
                    <a:bodyPr/>
                    <a:lstStyle/>
                    <a:p>
                      <a:pPr algn="ctr"/>
                      <a:r>
                        <a:rPr lang="en-US" sz="1400" dirty="0" smtClean="0"/>
                        <a:t>Process</a:t>
                      </a:r>
                      <a:endParaRPr lang="en-US" sz="1400" dirty="0"/>
                    </a:p>
                  </a:txBody>
                  <a:tcPr/>
                </a:tc>
                <a:tc>
                  <a:txBody>
                    <a:bodyPr/>
                    <a:lstStyle/>
                    <a:p>
                      <a:pPr algn="ctr"/>
                      <a:r>
                        <a:rPr lang="en-US" sz="1400" dirty="0" smtClean="0"/>
                        <a:t>Arrival Time</a:t>
                      </a:r>
                      <a:endParaRPr lang="en-US" sz="1400" dirty="0"/>
                    </a:p>
                  </a:txBody>
                  <a:tcPr/>
                </a:tc>
                <a:tc>
                  <a:txBody>
                    <a:bodyPr/>
                    <a:lstStyle/>
                    <a:p>
                      <a:pPr algn="ctr"/>
                      <a:r>
                        <a:rPr lang="en-US" sz="1400" dirty="0" smtClean="0"/>
                        <a:t>Burst Time</a:t>
                      </a:r>
                    </a:p>
                    <a:p>
                      <a:pPr algn="ctr"/>
                      <a:r>
                        <a:rPr lang="en-US" sz="1400" dirty="0" smtClean="0"/>
                        <a:t>(</a:t>
                      </a:r>
                      <a:r>
                        <a:rPr lang="en-US" sz="1400" u="none" strike="noStrike" cap="none" dirty="0" err="1" smtClean="0"/>
                        <a:t>millisecs</a:t>
                      </a:r>
                      <a:r>
                        <a:rPr lang="en-US" sz="1400" dirty="0" smtClean="0"/>
                        <a:t>)</a:t>
                      </a:r>
                      <a:endParaRPr lang="en-US" sz="1400" dirty="0"/>
                    </a:p>
                  </a:txBody>
                  <a:tcPr/>
                </a:tc>
              </a:tr>
              <a:tr h="324556">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a:t>0</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a:latin typeface="+mn-lt"/>
                        </a:rPr>
                        <a:t>8</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a:t>1</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a:latin typeface="+mn-lt"/>
                        </a:rPr>
                        <a:t>4</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a:t>2</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a:latin typeface="+mn-lt"/>
                        </a:rPr>
                        <a:t>9</a:t>
                      </a:r>
                      <a:endParaRPr sz="1400" u="none" strike="noStrike" cap="none" dirty="0">
                        <a:latin typeface="+mn-lt"/>
                      </a:endParaRPr>
                    </a:p>
                  </a:txBody>
                  <a:tcPr marL="91450" marR="91450" marT="45725" marB="45725"/>
                </a:tc>
              </a:tr>
              <a:tr h="3245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4</a:t>
                      </a:r>
                      <a:endParaRPr lang="en-US" sz="1400" dirty="0" smtClean="0"/>
                    </a:p>
                  </a:txBody>
                  <a:tcPr/>
                </a:tc>
                <a:tc>
                  <a:txBody>
                    <a:bodyPr/>
                    <a:lstStyle/>
                    <a:p>
                      <a:pPr marL="0" marR="0" lvl="0" indent="0" algn="ctr" rtl="0">
                        <a:spcBef>
                          <a:spcPts val="0"/>
                        </a:spcBef>
                        <a:spcAft>
                          <a:spcPts val="0"/>
                        </a:spcAft>
                        <a:buNone/>
                      </a:pPr>
                      <a:r>
                        <a:rPr lang="en-US" sz="1400" u="none" strike="noStrike" cap="none" dirty="0"/>
                        <a:t>3</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a:latin typeface="+mn-lt"/>
                        </a:rPr>
                        <a:t>5</a:t>
                      </a:r>
                      <a:endParaRPr sz="1400" u="none" strike="noStrike" cap="none" dirty="0">
                        <a:latin typeface="+mn-lt"/>
                      </a:endParaRPr>
                    </a:p>
                  </a:txBody>
                  <a:tcPr marL="91450" marR="91450" marT="45725" marB="45725"/>
                </a:tc>
              </a:tr>
            </a:tbl>
          </a:graphicData>
        </a:graphic>
      </p:graphicFrame>
      <p:sp>
        <p:nvSpPr>
          <p:cNvPr id="17" name="Rectangle 16"/>
          <p:cNvSpPr/>
          <p:nvPr/>
        </p:nvSpPr>
        <p:spPr>
          <a:xfrm>
            <a:off x="457201" y="3153336"/>
            <a:ext cx="2165978" cy="400110"/>
          </a:xfrm>
          <a:prstGeom prst="rect">
            <a:avLst/>
          </a:prstGeom>
        </p:spPr>
        <p:txBody>
          <a:bodyPr wrap="none">
            <a:spAutoFit/>
          </a:bodyPr>
          <a:lstStyle/>
          <a:p>
            <a:pPr lvl="0">
              <a:spcBef>
                <a:spcPts val="480"/>
              </a:spcBef>
              <a:buClr>
                <a:srgbClr val="0000FF"/>
              </a:buClr>
              <a:buSzPts val="2400"/>
            </a:pPr>
            <a:r>
              <a:rPr lang="en-US" sz="2000" dirty="0" smtClean="0">
                <a:solidFill>
                  <a:srgbClr val="0000FF"/>
                </a:solidFill>
                <a:ea typeface="Comic Sans MS"/>
                <a:cs typeface="Calisto MT"/>
                <a:sym typeface="Comic Sans MS"/>
              </a:rPr>
              <a:t>Scheduling chart</a:t>
            </a:r>
            <a:r>
              <a:rPr lang="en-US" sz="2000" dirty="0">
                <a:solidFill>
                  <a:srgbClr val="0000FF"/>
                </a:solidFill>
                <a:ea typeface="Comic Sans MS"/>
                <a:cs typeface="Calisto MT"/>
                <a:sym typeface="Comic Sans MS"/>
              </a:rPr>
              <a:t>:</a:t>
            </a:r>
            <a:endParaRPr lang="en-US" sz="2000" dirty="0">
              <a:cs typeface="Calisto MT"/>
            </a:endParaRPr>
          </a:p>
        </p:txBody>
      </p:sp>
      <p:sp>
        <p:nvSpPr>
          <p:cNvPr id="18" name="TextBox 17"/>
          <p:cNvSpPr txBox="1"/>
          <p:nvPr/>
        </p:nvSpPr>
        <p:spPr>
          <a:xfrm>
            <a:off x="395216" y="5299771"/>
            <a:ext cx="8353569" cy="400110"/>
          </a:xfrm>
          <a:prstGeom prst="rect">
            <a:avLst/>
          </a:prstGeom>
          <a:noFill/>
        </p:spPr>
        <p:txBody>
          <a:bodyPr wrap="none" rtlCol="0">
            <a:spAutoFit/>
          </a:bodyPr>
          <a:lstStyle/>
          <a:p>
            <a:pPr marL="282575" lvl="0" indent="-282575">
              <a:spcBef>
                <a:spcPts val="480"/>
              </a:spcBef>
              <a:buClr>
                <a:schemeClr val="tx1"/>
              </a:buClr>
              <a:buSzPts val="2400"/>
              <a:buFont typeface="Wingdings" charset="2"/>
              <a:buChar char="§"/>
            </a:pPr>
            <a:r>
              <a:rPr lang="en-US" sz="2000" dirty="0" smtClean="0">
                <a:solidFill>
                  <a:srgbClr val="0000FF"/>
                </a:solidFill>
                <a:ea typeface="Comic Sans MS"/>
                <a:cs typeface="Calisto MT"/>
                <a:sym typeface="Comic Sans MS"/>
              </a:rPr>
              <a:t>Average w</a:t>
            </a:r>
            <a:r>
              <a:rPr lang="mr-IN" sz="2000" dirty="0" smtClean="0">
                <a:solidFill>
                  <a:srgbClr val="0000FF"/>
                </a:solidFill>
                <a:ea typeface="Comic Sans MS"/>
                <a:cs typeface="Calisto MT"/>
                <a:sym typeface="Comic Sans MS"/>
              </a:rPr>
              <a:t>aiting </a:t>
            </a:r>
            <a:r>
              <a:rPr lang="mr-IN" sz="2000" dirty="0">
                <a:solidFill>
                  <a:srgbClr val="0000FF"/>
                </a:solidFill>
                <a:ea typeface="Comic Sans MS"/>
                <a:cs typeface="Calisto MT"/>
                <a:sym typeface="Comic Sans MS"/>
              </a:rPr>
              <a:t>time: </a:t>
            </a:r>
            <a:r>
              <a:rPr lang="mr-IN" sz="2000" dirty="0">
                <a:solidFill>
                  <a:schemeClr val="dk1"/>
                </a:solidFill>
                <a:ea typeface="Comic Sans MS"/>
                <a:cs typeface="Calisto MT"/>
                <a:sym typeface="Comic Sans MS"/>
              </a:rPr>
              <a:t>[(10-1) + (1-1) + (17-2) + (5-3)]/4 = 26/4 = 6.5 </a:t>
            </a:r>
            <a:r>
              <a:rPr lang="mr-IN" sz="2000" dirty="0" smtClean="0">
                <a:solidFill>
                  <a:schemeClr val="dk1"/>
                </a:solidFill>
                <a:ea typeface="Comic Sans MS"/>
                <a:cs typeface="Calisto MT"/>
                <a:sym typeface="Comic Sans MS"/>
              </a:rPr>
              <a:t>ms</a:t>
            </a:r>
            <a:endParaRPr lang="en-US" sz="2000" dirty="0" smtClean="0">
              <a:solidFill>
                <a:schemeClr val="dk1"/>
              </a:solidFill>
              <a:ea typeface="Comic Sans MS"/>
              <a:cs typeface="Calisto MT"/>
              <a:sym typeface="Comic Sans MS"/>
            </a:endParaRPr>
          </a:p>
        </p:txBody>
      </p:sp>
      <p:sp>
        <p:nvSpPr>
          <p:cNvPr id="19" name="Shape 278"/>
          <p:cNvSpPr/>
          <p:nvPr/>
        </p:nvSpPr>
        <p:spPr>
          <a:xfrm>
            <a:off x="4080934" y="3912718"/>
            <a:ext cx="2192868"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1</a:t>
            </a:r>
            <a:endParaRPr>
              <a:cs typeface="Calisto MT"/>
            </a:endParaRPr>
          </a:p>
        </p:txBody>
      </p:sp>
      <p:sp>
        <p:nvSpPr>
          <p:cNvPr id="20" name="Shape 279"/>
          <p:cNvSpPr/>
          <p:nvPr/>
        </p:nvSpPr>
        <p:spPr>
          <a:xfrm>
            <a:off x="1309513" y="3919502"/>
            <a:ext cx="1176865" cy="533400"/>
          </a:xfrm>
          <a:prstGeom prst="rect">
            <a:avLst/>
          </a:prstGeom>
          <a:gradFill>
            <a:gsLst>
              <a:gs pos="0">
                <a:srgbClr val="AFDBAC"/>
              </a:gs>
              <a:gs pos="35000">
                <a:srgbClr val="C8E6C4"/>
              </a:gs>
              <a:gs pos="100000">
                <a:srgbClr val="EBF6E8"/>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2</a:t>
            </a:r>
            <a:endParaRPr sz="1800" baseline="-25000">
              <a:solidFill>
                <a:schemeClr val="dk1"/>
              </a:solidFill>
              <a:ea typeface="Comic Sans MS"/>
              <a:cs typeface="Calisto MT"/>
              <a:sym typeface="Comic Sans MS"/>
            </a:endParaRPr>
          </a:p>
        </p:txBody>
      </p:sp>
      <p:sp>
        <p:nvSpPr>
          <p:cNvPr id="21" name="Shape 280"/>
          <p:cNvSpPr/>
          <p:nvPr/>
        </p:nvSpPr>
        <p:spPr>
          <a:xfrm>
            <a:off x="341492" y="3924007"/>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1</a:t>
            </a:r>
            <a:endParaRPr>
              <a:cs typeface="Calisto MT"/>
            </a:endParaRPr>
          </a:p>
        </p:txBody>
      </p:sp>
      <p:sp>
        <p:nvSpPr>
          <p:cNvPr id="22" name="Shape 281"/>
          <p:cNvSpPr/>
          <p:nvPr/>
        </p:nvSpPr>
        <p:spPr>
          <a:xfrm>
            <a:off x="2559757" y="3919502"/>
            <a:ext cx="1447800" cy="533400"/>
          </a:xfrm>
          <a:prstGeom prst="rect">
            <a:avLst/>
          </a:prstGeom>
          <a:gradFill>
            <a:gsLst>
              <a:gs pos="0">
                <a:srgbClr val="FFE189"/>
              </a:gs>
              <a:gs pos="35000">
                <a:srgbClr val="FFE186"/>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4</a:t>
            </a:r>
            <a:endParaRPr>
              <a:cs typeface="Calisto MT"/>
            </a:endParaRPr>
          </a:p>
        </p:txBody>
      </p:sp>
      <p:sp>
        <p:nvSpPr>
          <p:cNvPr id="23" name="Shape 282"/>
          <p:cNvSpPr/>
          <p:nvPr/>
        </p:nvSpPr>
        <p:spPr>
          <a:xfrm>
            <a:off x="6341533" y="3909352"/>
            <a:ext cx="2192868" cy="533400"/>
          </a:xfrm>
          <a:prstGeom prst="rect">
            <a:avLst/>
          </a:prstGeom>
          <a:gradFill>
            <a:gsLst>
              <a:gs pos="0">
                <a:srgbClr val="8484FE"/>
              </a:gs>
              <a:gs pos="35000">
                <a:srgbClr val="DFDFFE"/>
              </a:gs>
              <a:gs pos="100000">
                <a:srgbClr val="E5E5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alisto MT"/>
                <a:sym typeface="Comic Sans MS"/>
              </a:rPr>
              <a:t>P</a:t>
            </a:r>
            <a:r>
              <a:rPr lang="en-US" sz="1800" baseline="-25000">
                <a:solidFill>
                  <a:schemeClr val="dk1"/>
                </a:solidFill>
                <a:ea typeface="Comic Sans MS"/>
                <a:cs typeface="Calisto MT"/>
                <a:sym typeface="Comic Sans MS"/>
              </a:rPr>
              <a:t>3</a:t>
            </a:r>
            <a:endParaRPr>
              <a:cs typeface="Calisto MT"/>
            </a:endParaRPr>
          </a:p>
        </p:txBody>
      </p:sp>
      <p:sp>
        <p:nvSpPr>
          <p:cNvPr id="24" name="Shape 283"/>
          <p:cNvSpPr txBox="1"/>
          <p:nvPr/>
        </p:nvSpPr>
        <p:spPr>
          <a:xfrm>
            <a:off x="307624" y="4487040"/>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0</a:t>
            </a:r>
            <a:endParaRPr sz="1800">
              <a:solidFill>
                <a:schemeClr val="dk1"/>
              </a:solidFill>
              <a:ea typeface="Comic Sans MS"/>
              <a:cs typeface="Calisto MT"/>
              <a:sym typeface="Comic Sans MS"/>
            </a:endParaRPr>
          </a:p>
        </p:txBody>
      </p:sp>
      <p:sp>
        <p:nvSpPr>
          <p:cNvPr id="25" name="Shape 284"/>
          <p:cNvSpPr txBox="1"/>
          <p:nvPr/>
        </p:nvSpPr>
        <p:spPr>
          <a:xfrm>
            <a:off x="1103491" y="4487908"/>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1</a:t>
            </a:r>
            <a:endParaRPr sz="1800">
              <a:solidFill>
                <a:schemeClr val="dk1"/>
              </a:solidFill>
              <a:ea typeface="Comic Sans MS"/>
              <a:cs typeface="Calisto MT"/>
              <a:sym typeface="Comic Sans MS"/>
            </a:endParaRPr>
          </a:p>
        </p:txBody>
      </p:sp>
      <p:sp>
        <p:nvSpPr>
          <p:cNvPr id="26" name="Shape 285"/>
          <p:cNvSpPr txBox="1"/>
          <p:nvPr/>
        </p:nvSpPr>
        <p:spPr>
          <a:xfrm>
            <a:off x="2286000" y="4516129"/>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5</a:t>
            </a:r>
            <a:endParaRPr sz="1800">
              <a:solidFill>
                <a:schemeClr val="dk1"/>
              </a:solidFill>
              <a:ea typeface="Comic Sans MS"/>
              <a:cs typeface="Calisto MT"/>
              <a:sym typeface="Comic Sans MS"/>
            </a:endParaRPr>
          </a:p>
        </p:txBody>
      </p:sp>
      <p:sp>
        <p:nvSpPr>
          <p:cNvPr id="27" name="Shape 286"/>
          <p:cNvSpPr txBox="1"/>
          <p:nvPr/>
        </p:nvSpPr>
        <p:spPr>
          <a:xfrm>
            <a:off x="3866445" y="4476619"/>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10</a:t>
            </a:r>
            <a:endParaRPr sz="1800">
              <a:solidFill>
                <a:schemeClr val="dk1"/>
              </a:solidFill>
              <a:ea typeface="Comic Sans MS"/>
              <a:cs typeface="Calisto MT"/>
              <a:sym typeface="Comic Sans MS"/>
            </a:endParaRPr>
          </a:p>
        </p:txBody>
      </p:sp>
      <p:sp>
        <p:nvSpPr>
          <p:cNvPr id="28" name="Shape 287"/>
          <p:cNvSpPr txBox="1"/>
          <p:nvPr/>
        </p:nvSpPr>
        <p:spPr>
          <a:xfrm>
            <a:off x="6132691" y="4476619"/>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17</a:t>
            </a:r>
            <a:endParaRPr sz="1800">
              <a:solidFill>
                <a:schemeClr val="dk1"/>
              </a:solidFill>
              <a:ea typeface="Comic Sans MS"/>
              <a:cs typeface="Calisto MT"/>
              <a:sym typeface="Comic Sans MS"/>
            </a:endParaRPr>
          </a:p>
        </p:txBody>
      </p:sp>
      <p:sp>
        <p:nvSpPr>
          <p:cNvPr id="29" name="Shape 288"/>
          <p:cNvSpPr txBox="1"/>
          <p:nvPr/>
        </p:nvSpPr>
        <p:spPr>
          <a:xfrm>
            <a:off x="8331201" y="4476619"/>
            <a:ext cx="51940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alisto MT"/>
                <a:sym typeface="Comic Sans MS"/>
              </a:rPr>
              <a:t>26</a:t>
            </a:r>
            <a:endParaRPr sz="1800" dirty="0">
              <a:solidFill>
                <a:schemeClr val="dk1"/>
              </a:solidFill>
              <a:ea typeface="Comic Sans MS"/>
              <a:cs typeface="Calisto MT"/>
              <a:sym typeface="Comic Sans MS"/>
            </a:endParaRPr>
          </a:p>
        </p:txBody>
      </p:sp>
      <p:sp>
        <p:nvSpPr>
          <p:cNvPr id="30" name="TextBox 29"/>
          <p:cNvSpPr txBox="1"/>
          <p:nvPr/>
        </p:nvSpPr>
        <p:spPr>
          <a:xfrm>
            <a:off x="395209" y="5806193"/>
            <a:ext cx="4971233" cy="400110"/>
          </a:xfrm>
          <a:prstGeom prst="rect">
            <a:avLst/>
          </a:prstGeom>
          <a:noFill/>
        </p:spPr>
        <p:txBody>
          <a:bodyPr wrap="none" rtlCol="0">
            <a:spAutoFit/>
          </a:bodyPr>
          <a:lstStyle/>
          <a:p>
            <a:pPr marL="282575" lvl="0" indent="-282575">
              <a:spcBef>
                <a:spcPts val="480"/>
              </a:spcBef>
              <a:buClr>
                <a:schemeClr val="tx1"/>
              </a:buClr>
              <a:buSzPts val="2400"/>
              <a:buFont typeface="Wingdings" charset="2"/>
              <a:buChar char="§"/>
            </a:pPr>
            <a:r>
              <a:rPr lang="en-US" sz="2000" dirty="0"/>
              <a:t>Also </a:t>
            </a:r>
            <a:r>
              <a:rPr lang="en-US" sz="2000" dirty="0" smtClean="0"/>
              <a:t>called </a:t>
            </a:r>
            <a:r>
              <a:rPr lang="en-US" sz="2000" dirty="0" smtClean="0">
                <a:solidFill>
                  <a:srgbClr val="0000FF"/>
                </a:solidFill>
                <a:ea typeface="Comic Sans MS"/>
                <a:cs typeface="Calisto MT"/>
                <a:sym typeface="Comic Sans MS"/>
              </a:rPr>
              <a:t>shortest-remaining-time-first</a:t>
            </a:r>
            <a:endParaRPr lang="en-US" sz="2000" dirty="0" smtClean="0">
              <a:solidFill>
                <a:schemeClr val="dk1"/>
              </a:solidFill>
              <a:ea typeface="Comic Sans MS"/>
              <a:cs typeface="Calisto MT"/>
              <a:sym typeface="Comic Sans MS"/>
            </a:endParaRPr>
          </a:p>
        </p:txBody>
      </p:sp>
    </p:spTree>
    <p:extLst>
      <p:ext uri="{BB962C8B-B14F-4D97-AF65-F5344CB8AC3E}">
        <p14:creationId xmlns:p14="http://schemas.microsoft.com/office/powerpoint/2010/main" val="10672038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checkerboard(across)">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16</a:t>
            </a:fld>
            <a:endParaRPr lang="en-US" dirty="0"/>
          </a:p>
        </p:txBody>
      </p:sp>
      <p:sp>
        <p:nvSpPr>
          <p:cNvPr id="3" name="Title 2"/>
          <p:cNvSpPr>
            <a:spLocks noGrp="1"/>
          </p:cNvSpPr>
          <p:nvPr>
            <p:ph type="title"/>
          </p:nvPr>
        </p:nvSpPr>
        <p:spPr/>
        <p:txBody>
          <a:bodyPr>
            <a:normAutofit/>
          </a:bodyPr>
          <a:lstStyle/>
          <a:p>
            <a:r>
              <a:rPr lang="en-US" dirty="0" smtClean="0">
                <a:ea typeface="MS PGothic" charset="0"/>
                <a:cs typeface="Calisto MT"/>
              </a:rPr>
              <a:t>SJF Pros &amp; Cons, Next CPU Bust </a:t>
            </a:r>
            <a:endParaRPr lang="en-US" dirty="0"/>
          </a:p>
        </p:txBody>
      </p:sp>
      <p:sp>
        <p:nvSpPr>
          <p:cNvPr id="4" name="Content Placeholder 3"/>
          <p:cNvSpPr>
            <a:spLocks noGrp="1"/>
          </p:cNvSpPr>
          <p:nvPr>
            <p:ph idx="1"/>
          </p:nvPr>
        </p:nvSpPr>
        <p:spPr>
          <a:xfrm>
            <a:off x="275339" y="1030113"/>
            <a:ext cx="8589374" cy="2116044"/>
          </a:xfrm>
        </p:spPr>
        <p:txBody>
          <a:bodyPr>
            <a:normAutofit fontScale="85000" lnSpcReduction="20000"/>
          </a:bodyPr>
          <a:lstStyle/>
          <a:p>
            <a:r>
              <a:rPr lang="en-US" dirty="0">
                <a:solidFill>
                  <a:srgbClr val="008000"/>
                </a:solidFill>
                <a:ea typeface="Comic Sans MS"/>
                <a:cs typeface="Comic Sans MS"/>
                <a:sym typeface="Comic Sans MS"/>
              </a:rPr>
              <a:t>Advantage:</a:t>
            </a:r>
            <a:r>
              <a:rPr lang="en-US" dirty="0">
                <a:solidFill>
                  <a:srgbClr val="FF0000"/>
                </a:solidFill>
                <a:ea typeface="Comic Sans MS"/>
                <a:cs typeface="Comic Sans MS"/>
                <a:sym typeface="Comic Sans MS"/>
              </a:rPr>
              <a:t> </a:t>
            </a:r>
            <a:r>
              <a:rPr lang="en-US" dirty="0">
                <a:ea typeface="Comic Sans MS"/>
                <a:cs typeface="Comic Sans MS"/>
                <a:sym typeface="Comic Sans MS"/>
              </a:rPr>
              <a:t>is optimal – gives minimum average waiting time for a given set of </a:t>
            </a:r>
            <a:r>
              <a:rPr lang="en-US" dirty="0" smtClean="0">
                <a:ea typeface="Comic Sans MS"/>
                <a:cs typeface="Comic Sans MS"/>
                <a:sym typeface="Comic Sans MS"/>
              </a:rPr>
              <a:t>processes</a:t>
            </a:r>
          </a:p>
          <a:p>
            <a:r>
              <a:rPr lang="en-US" dirty="0">
                <a:solidFill>
                  <a:srgbClr val="008000"/>
                </a:solidFill>
                <a:ea typeface="Comic Sans MS"/>
                <a:cs typeface="Comic Sans MS"/>
                <a:sym typeface="Comic Sans MS"/>
              </a:rPr>
              <a:t>Disadvantages: </a:t>
            </a:r>
            <a:r>
              <a:rPr lang="en-US" dirty="0">
                <a:ea typeface="Comic Sans MS"/>
                <a:cs typeface="Comic Sans MS"/>
                <a:sym typeface="Comic Sans MS"/>
              </a:rPr>
              <a:t>we can only estimate the length of the next CPU request – a difficult task</a:t>
            </a:r>
            <a:r>
              <a:rPr lang="en-US" dirty="0" smtClean="0">
                <a:ea typeface="Comic Sans MS"/>
                <a:cs typeface="Comic Sans MS"/>
                <a:sym typeface="Comic Sans MS"/>
              </a:rPr>
              <a:t>!</a:t>
            </a:r>
          </a:p>
          <a:p>
            <a:r>
              <a:rPr lang="en-US" dirty="0" smtClean="0">
                <a:ea typeface="Comic Sans MS"/>
                <a:cs typeface="Comic Sans MS"/>
                <a:sym typeface="Comic Sans MS"/>
              </a:rPr>
              <a:t>One </a:t>
            </a:r>
            <a:r>
              <a:rPr lang="en-US" dirty="0">
                <a:ea typeface="Comic Sans MS"/>
                <a:cs typeface="Comic Sans MS"/>
                <a:sym typeface="Comic Sans MS"/>
              </a:rPr>
              <a:t>way to estimate the CPU burst of the process is to use </a:t>
            </a:r>
            <a:r>
              <a:rPr lang="en-US" dirty="0">
                <a:solidFill>
                  <a:srgbClr val="008000"/>
                </a:solidFill>
                <a:ea typeface="Comic Sans MS"/>
                <a:cs typeface="Comic Sans MS"/>
                <a:sym typeface="Comic Sans MS"/>
              </a:rPr>
              <a:t>exponential </a:t>
            </a:r>
            <a:r>
              <a:rPr lang="en-US" dirty="0" smtClean="0">
                <a:solidFill>
                  <a:srgbClr val="008000"/>
                </a:solidFill>
                <a:ea typeface="Comic Sans MS"/>
                <a:cs typeface="Comic Sans MS"/>
                <a:sym typeface="Comic Sans MS"/>
              </a:rPr>
              <a:t>averaging</a:t>
            </a:r>
          </a:p>
          <a:p>
            <a:pPr marL="0" indent="0">
              <a:buNone/>
            </a:pPr>
            <a:endParaRPr lang="en-US" dirty="0" smtClean="0">
              <a:solidFill>
                <a:srgbClr val="008000"/>
              </a:solidFill>
              <a:ea typeface="Comic Sans MS"/>
              <a:cs typeface="Comic Sans MS"/>
              <a:sym typeface="Comic Sans MS"/>
            </a:endParaRPr>
          </a:p>
          <a:p>
            <a:endParaRPr lang="en-US" dirty="0" smtClean="0">
              <a:solidFill>
                <a:srgbClr val="008000"/>
              </a:solidFill>
              <a:ea typeface="Comic Sans MS"/>
              <a:cs typeface="Comic Sans MS"/>
              <a:sym typeface="Comic Sans MS"/>
            </a:endParaRPr>
          </a:p>
        </p:txBody>
      </p:sp>
      <p:sp>
        <p:nvSpPr>
          <p:cNvPr id="7" name="TextBox 6"/>
          <p:cNvSpPr txBox="1"/>
          <p:nvPr/>
        </p:nvSpPr>
        <p:spPr>
          <a:xfrm>
            <a:off x="1349003" y="3135330"/>
            <a:ext cx="6445995" cy="3375283"/>
          </a:xfrm>
          <a:prstGeom prst="rect">
            <a:avLst/>
          </a:prstGeom>
          <a:noFill/>
        </p:spPr>
        <p:txBody>
          <a:bodyPr wrap="none" rtlCol="0">
            <a:spAutoFit/>
          </a:bodyPr>
          <a:lstStyle/>
          <a:p>
            <a:pPr marL="231775" indent="-231775">
              <a:buAutoNum type="arabicPeriod"/>
            </a:pPr>
            <a:r>
              <a:rPr lang="en-US" sz="2000" dirty="0" smtClean="0"/>
              <a:t> </a:t>
            </a:r>
            <a:r>
              <a:rPr lang="en-US" sz="2000" dirty="0" err="1" smtClean="0"/>
              <a:t>t</a:t>
            </a:r>
            <a:r>
              <a:rPr lang="en-US" sz="2000" baseline="-25000" dirty="0" err="1" smtClean="0"/>
              <a:t>n</a:t>
            </a:r>
            <a:r>
              <a:rPr lang="en-US" sz="2000" dirty="0" smtClean="0"/>
              <a:t> = actual length of n</a:t>
            </a:r>
            <a:r>
              <a:rPr lang="en-US" sz="2000" baseline="30000" dirty="0" smtClean="0"/>
              <a:t>th</a:t>
            </a:r>
            <a:r>
              <a:rPr lang="en-US" sz="2000" dirty="0" smtClean="0"/>
              <a:t> CPU burst</a:t>
            </a:r>
          </a:p>
          <a:p>
            <a:pPr lvl="1"/>
            <a:r>
              <a:rPr lang="en-US" sz="2000" dirty="0"/>
              <a:t> </a:t>
            </a:r>
            <a:r>
              <a:rPr lang="en-US" sz="2000" dirty="0" smtClean="0"/>
              <a:t>= </a:t>
            </a:r>
            <a:r>
              <a:rPr lang="en-US" sz="2000" dirty="0"/>
              <a:t>most recent information</a:t>
            </a:r>
            <a:endParaRPr lang="en-US" sz="2000" dirty="0" smtClean="0"/>
          </a:p>
          <a:p>
            <a:pPr marL="231775" indent="-231775">
              <a:buAutoNum type="arabicPeriod"/>
            </a:pPr>
            <a:r>
              <a:rPr lang="en-US" sz="2000" dirty="0" smtClean="0"/>
              <a:t> </a:t>
            </a:r>
            <a:r>
              <a:rPr lang="el-GR" sz="2400" b="1" dirty="0" smtClean="0">
                <a:latin typeface="Candara" panose="020E0502030303020204" pitchFamily="34" charset="0"/>
              </a:rPr>
              <a:t>τ</a:t>
            </a:r>
            <a:r>
              <a:rPr lang="en-US" sz="2000" b="1" baseline="-25000" dirty="0" smtClean="0"/>
              <a:t>n+1</a:t>
            </a:r>
            <a:r>
              <a:rPr lang="en-US" sz="2000" b="1" baseline="-25000" dirty="0" smtClean="0">
                <a:latin typeface="Candara" panose="020E0502030303020204" pitchFamily="34" charset="0"/>
              </a:rPr>
              <a:t> </a:t>
            </a:r>
            <a:r>
              <a:rPr lang="en-US" sz="2000" dirty="0" smtClean="0"/>
              <a:t>= predicted value for the next CPU burst</a:t>
            </a:r>
          </a:p>
          <a:p>
            <a:pPr marL="279400" lvl="1"/>
            <a:r>
              <a:rPr lang="el-GR" sz="2400" b="1" dirty="0" smtClean="0">
                <a:latin typeface="Candara" panose="020E0502030303020204" pitchFamily="34" charset="0"/>
              </a:rPr>
              <a:t>τ</a:t>
            </a:r>
            <a:r>
              <a:rPr lang="en-US" sz="2400" b="1" baseline="-25000" dirty="0" smtClean="0"/>
              <a:t>n </a:t>
            </a:r>
            <a:r>
              <a:rPr lang="en-US" sz="2000" dirty="0" smtClean="0"/>
              <a:t>stores the past history</a:t>
            </a:r>
          </a:p>
          <a:p>
            <a:pPr marL="231775" indent="-231775">
              <a:buAutoNum type="arabicPeriod"/>
            </a:pPr>
            <a:r>
              <a:rPr lang="en-US" sz="2000" dirty="0" smtClean="0"/>
              <a:t> </a:t>
            </a:r>
            <a:r>
              <a:rPr lang="el-GR" sz="2400" dirty="0" smtClean="0">
                <a:latin typeface="Candara" panose="020E0502030303020204" pitchFamily="34" charset="0"/>
              </a:rPr>
              <a:t>α</a:t>
            </a:r>
            <a:r>
              <a:rPr lang="en-US" sz="2400" dirty="0" smtClean="0"/>
              <a:t>, </a:t>
            </a:r>
            <a:r>
              <a:rPr lang="en-US" sz="2000" dirty="0" smtClean="0"/>
              <a:t>0</a:t>
            </a:r>
            <a:r>
              <a:rPr lang="en-US" sz="2400" dirty="0" smtClean="0"/>
              <a:t> </a:t>
            </a:r>
            <a:r>
              <a:rPr lang="en-US" sz="2400" dirty="0" smtClean="0">
                <a:latin typeface="Candara" panose="020E0502030303020204" pitchFamily="34" charset="0"/>
              </a:rPr>
              <a:t>≤ </a:t>
            </a:r>
            <a:r>
              <a:rPr lang="el-GR" sz="2400" dirty="0" smtClean="0">
                <a:latin typeface="Candara" panose="020E0502030303020204" pitchFamily="34" charset="0"/>
              </a:rPr>
              <a:t>α</a:t>
            </a:r>
            <a:r>
              <a:rPr lang="en-US" sz="2400" dirty="0" smtClean="0">
                <a:latin typeface="Candara" panose="020E0502030303020204" pitchFamily="34" charset="0"/>
              </a:rPr>
              <a:t> </a:t>
            </a:r>
            <a:r>
              <a:rPr lang="en-US" sz="2400" dirty="0">
                <a:latin typeface="Candara" panose="020E0502030303020204" pitchFamily="34" charset="0"/>
              </a:rPr>
              <a:t>≤ </a:t>
            </a:r>
            <a:r>
              <a:rPr lang="en-US" sz="2000" dirty="0" smtClean="0"/>
              <a:t>1</a:t>
            </a:r>
          </a:p>
          <a:p>
            <a:pPr marL="279400"/>
            <a:r>
              <a:rPr lang="en-US" sz="2000" dirty="0"/>
              <a:t>controls the relative weight of recent and past history</a:t>
            </a:r>
          </a:p>
          <a:p>
            <a:pPr marL="279400"/>
            <a:r>
              <a:rPr lang="en-US" sz="2000" dirty="0"/>
              <a:t>in </a:t>
            </a:r>
            <a:r>
              <a:rPr lang="en-US" sz="2000" dirty="0" smtClean="0"/>
              <a:t>the </a:t>
            </a:r>
            <a:r>
              <a:rPr lang="en-US" sz="2000" dirty="0"/>
              <a:t>prediction</a:t>
            </a:r>
            <a:endParaRPr lang="en-US" sz="2000" dirty="0" smtClean="0"/>
          </a:p>
          <a:p>
            <a:pPr marL="231775" indent="-231775">
              <a:buAutoNum type="arabicPeriod"/>
            </a:pPr>
            <a:r>
              <a:rPr lang="en-US" sz="2000" dirty="0"/>
              <a:t> </a:t>
            </a:r>
            <a:r>
              <a:rPr lang="en-US" sz="2000" dirty="0" smtClean="0"/>
              <a:t>Define: </a:t>
            </a:r>
            <a:r>
              <a:rPr lang="el-GR" sz="2400" b="1" dirty="0" smtClean="0">
                <a:latin typeface="Candara" panose="020E0502030303020204" pitchFamily="34" charset="0"/>
              </a:rPr>
              <a:t>τ</a:t>
            </a:r>
            <a:r>
              <a:rPr lang="en-US" sz="2000" b="1" baseline="-25000" dirty="0" smtClean="0"/>
              <a:t>n+1</a:t>
            </a:r>
            <a:r>
              <a:rPr lang="en-US" sz="2000" b="1" baseline="-25000" dirty="0" smtClean="0">
                <a:latin typeface="Candara" panose="020E0502030303020204" pitchFamily="34" charset="0"/>
              </a:rPr>
              <a:t> </a:t>
            </a:r>
            <a:r>
              <a:rPr lang="en-US" sz="2000" dirty="0"/>
              <a:t>= </a:t>
            </a:r>
            <a:r>
              <a:rPr lang="el-GR" sz="2400" dirty="0" smtClean="0">
                <a:latin typeface="Candara" panose="020E0502030303020204" pitchFamily="34" charset="0"/>
              </a:rPr>
              <a:t>α</a:t>
            </a:r>
            <a:r>
              <a:rPr lang="en-US" sz="2000" dirty="0" smtClean="0"/>
              <a:t> </a:t>
            </a:r>
            <a:r>
              <a:rPr lang="en-US" sz="2000" dirty="0" err="1"/>
              <a:t>t</a:t>
            </a:r>
            <a:r>
              <a:rPr lang="en-US" sz="2000" baseline="-25000" dirty="0" err="1"/>
              <a:t>n</a:t>
            </a:r>
            <a:r>
              <a:rPr lang="en-US" sz="2000" dirty="0"/>
              <a:t> </a:t>
            </a:r>
            <a:r>
              <a:rPr lang="en-US" sz="2000" dirty="0" smtClean="0"/>
              <a:t>+ (1 - </a:t>
            </a:r>
            <a:r>
              <a:rPr lang="el-GR" sz="2000" dirty="0">
                <a:latin typeface="Candara" panose="020E0502030303020204" pitchFamily="34" charset="0"/>
              </a:rPr>
              <a:t>α</a:t>
            </a:r>
            <a:r>
              <a:rPr lang="en-US" sz="2000" dirty="0" smtClean="0"/>
              <a:t>) </a:t>
            </a:r>
            <a:r>
              <a:rPr lang="el-GR" sz="2400" b="1" dirty="0">
                <a:latin typeface="Candara" panose="020E0502030303020204" pitchFamily="34" charset="0"/>
              </a:rPr>
              <a:t>τ</a:t>
            </a:r>
            <a:r>
              <a:rPr lang="en-US" sz="2000" b="1" baseline="-25000" dirty="0" smtClean="0"/>
              <a:t>n</a:t>
            </a:r>
            <a:r>
              <a:rPr lang="en-US" sz="2000" b="1" baseline="-25000" dirty="0" smtClean="0">
                <a:latin typeface="Candara" panose="020E0502030303020204" pitchFamily="34" charset="0"/>
              </a:rPr>
              <a:t> </a:t>
            </a:r>
          </a:p>
          <a:p>
            <a:pPr marL="231775" indent="-231775">
              <a:buAutoNum type="arabicPeriod"/>
            </a:pPr>
            <a:endParaRPr lang="en-US" sz="2000" b="1" baseline="-25000" dirty="0">
              <a:latin typeface="Candara" panose="020E0502030303020204" pitchFamily="34" charset="0"/>
            </a:endParaRPr>
          </a:p>
          <a:p>
            <a:r>
              <a:rPr lang="en-US" sz="2000" dirty="0" smtClean="0"/>
              <a:t>Commonly set </a:t>
            </a:r>
            <a:r>
              <a:rPr lang="el-GR" sz="2400" dirty="0">
                <a:latin typeface="Candara" panose="020E0502030303020204" pitchFamily="34" charset="0"/>
              </a:rPr>
              <a:t>α</a:t>
            </a:r>
            <a:r>
              <a:rPr lang="en-US" sz="2400" dirty="0" smtClean="0"/>
              <a:t> </a:t>
            </a:r>
            <a:r>
              <a:rPr lang="en-US" sz="2000" dirty="0" smtClean="0"/>
              <a:t>to ½ </a:t>
            </a:r>
          </a:p>
        </p:txBody>
      </p:sp>
    </p:spTree>
    <p:extLst>
      <p:ext uri="{BB962C8B-B14F-4D97-AF65-F5344CB8AC3E}">
        <p14:creationId xmlns:p14="http://schemas.microsoft.com/office/powerpoint/2010/main" val="18111215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17</a:t>
            </a:fld>
            <a:endParaRPr lang="en-US" dirty="0"/>
          </a:p>
        </p:txBody>
      </p:sp>
      <p:sp>
        <p:nvSpPr>
          <p:cNvPr id="3" name="Title 2"/>
          <p:cNvSpPr>
            <a:spLocks noGrp="1"/>
          </p:cNvSpPr>
          <p:nvPr>
            <p:ph type="title"/>
          </p:nvPr>
        </p:nvSpPr>
        <p:spPr/>
        <p:txBody>
          <a:bodyPr/>
          <a:lstStyle/>
          <a:p>
            <a:r>
              <a:rPr lang="en-US" altLang="en-US" dirty="0"/>
              <a:t>Examples of Exponential Averaging</a:t>
            </a:r>
            <a:endParaRPr lang="en-US" dirty="0"/>
          </a:p>
        </p:txBody>
      </p:sp>
      <p:sp>
        <p:nvSpPr>
          <p:cNvPr id="4" name="Content Placeholder 3"/>
          <p:cNvSpPr>
            <a:spLocks noGrp="1"/>
          </p:cNvSpPr>
          <p:nvPr>
            <p:ph idx="1"/>
          </p:nvPr>
        </p:nvSpPr>
        <p:spPr/>
        <p:txBody>
          <a:bodyPr>
            <a:normAutofit/>
          </a:bodyPr>
          <a:lstStyle/>
          <a:p>
            <a:pPr marL="0" indent="0">
              <a:buNone/>
            </a:pPr>
            <a:r>
              <a:rPr lang="el-GR" sz="2200" b="1" dirty="0" smtClean="0">
                <a:latin typeface="Candara" panose="020E0502030303020204" pitchFamily="34" charset="0"/>
              </a:rPr>
              <a:t>Τ</a:t>
            </a:r>
            <a:r>
              <a:rPr lang="en-US" sz="2200" b="1" baseline="-25000" dirty="0" smtClean="0"/>
              <a:t>n+1</a:t>
            </a:r>
            <a:r>
              <a:rPr lang="en-US" sz="2200" b="1" baseline="-25000" dirty="0" smtClean="0">
                <a:latin typeface="Candara" panose="020E0502030303020204" pitchFamily="34" charset="0"/>
              </a:rPr>
              <a:t> </a:t>
            </a:r>
            <a:r>
              <a:rPr lang="en-US" sz="2200" dirty="0"/>
              <a:t>= </a:t>
            </a:r>
            <a:r>
              <a:rPr lang="el-GR" sz="2200" dirty="0" smtClean="0">
                <a:latin typeface="Candara" panose="020E0502030303020204" pitchFamily="34" charset="0"/>
              </a:rPr>
              <a:t>α</a:t>
            </a:r>
            <a:r>
              <a:rPr lang="en-US" sz="2200" dirty="0" smtClean="0"/>
              <a:t> </a:t>
            </a:r>
            <a:r>
              <a:rPr lang="en-US" sz="2200" dirty="0" err="1"/>
              <a:t>t</a:t>
            </a:r>
            <a:r>
              <a:rPr lang="en-US" sz="2200" baseline="-25000" dirty="0" err="1"/>
              <a:t>n</a:t>
            </a:r>
            <a:r>
              <a:rPr lang="en-US" sz="2200" dirty="0"/>
              <a:t> + (1 - </a:t>
            </a:r>
            <a:r>
              <a:rPr lang="el-GR" sz="2200" dirty="0">
                <a:latin typeface="Candara" panose="020E0502030303020204" pitchFamily="34" charset="0"/>
              </a:rPr>
              <a:t>α</a:t>
            </a:r>
            <a:r>
              <a:rPr lang="en-US" sz="2200" dirty="0"/>
              <a:t>) </a:t>
            </a:r>
            <a:r>
              <a:rPr lang="el-GR" sz="2200" b="1" dirty="0">
                <a:latin typeface="Candara" panose="020E0502030303020204" pitchFamily="34" charset="0"/>
              </a:rPr>
              <a:t>τ</a:t>
            </a:r>
            <a:r>
              <a:rPr lang="en-US" sz="2200" b="1" baseline="-25000" dirty="0"/>
              <a:t>n</a:t>
            </a:r>
            <a:r>
              <a:rPr lang="en-US" sz="2200" dirty="0" smtClean="0"/>
              <a:t> </a:t>
            </a:r>
          </a:p>
          <a:p>
            <a:pPr>
              <a:buFont typeface="Wingdings" panose="05000000000000000000" pitchFamily="2" charset="2"/>
              <a:buChar char="q"/>
            </a:pPr>
            <a:r>
              <a:rPr lang="el-GR" sz="2200" dirty="0" smtClean="0">
                <a:latin typeface="Candara" panose="020E0502030303020204" pitchFamily="34" charset="0"/>
              </a:rPr>
              <a:t>α</a:t>
            </a:r>
            <a:r>
              <a:rPr lang="en-US" sz="2200" dirty="0" smtClean="0">
                <a:latin typeface="Candara" panose="020E0502030303020204" pitchFamily="34" charset="0"/>
              </a:rPr>
              <a:t> </a:t>
            </a:r>
            <a:r>
              <a:rPr lang="en-US" sz="2200" dirty="0"/>
              <a:t>= </a:t>
            </a:r>
            <a:r>
              <a:rPr lang="en-US" sz="2200" dirty="0" smtClean="0"/>
              <a:t>0</a:t>
            </a:r>
          </a:p>
          <a:p>
            <a:pPr lvl="1">
              <a:buFont typeface="Wingdings" panose="05000000000000000000" pitchFamily="2" charset="2"/>
              <a:buChar char="§"/>
            </a:pPr>
            <a:r>
              <a:rPr lang="el-GR" b="1" dirty="0" smtClean="0">
                <a:latin typeface="Candara" panose="020E0502030303020204" pitchFamily="34" charset="0"/>
              </a:rPr>
              <a:t>τ</a:t>
            </a:r>
            <a:r>
              <a:rPr lang="en-US" b="1" baseline="-25000" dirty="0" smtClean="0"/>
              <a:t>n+1</a:t>
            </a:r>
            <a:r>
              <a:rPr lang="en-US" b="1" baseline="-25000" dirty="0" smtClean="0">
                <a:latin typeface="Candara" panose="020E0502030303020204" pitchFamily="34" charset="0"/>
              </a:rPr>
              <a:t> </a:t>
            </a:r>
            <a:r>
              <a:rPr lang="en-US" dirty="0" smtClean="0"/>
              <a:t>= </a:t>
            </a:r>
            <a:r>
              <a:rPr lang="el-GR" b="1" dirty="0">
                <a:latin typeface="Candara" panose="020E0502030303020204" pitchFamily="34" charset="0"/>
              </a:rPr>
              <a:t>τ</a:t>
            </a:r>
            <a:r>
              <a:rPr lang="en-US" b="1" baseline="-25000" dirty="0"/>
              <a:t>n</a:t>
            </a:r>
            <a:r>
              <a:rPr lang="en-US" b="1" baseline="-25000" dirty="0">
                <a:latin typeface="Candara" panose="020E0502030303020204" pitchFamily="34" charset="0"/>
              </a:rPr>
              <a:t> </a:t>
            </a:r>
          </a:p>
          <a:p>
            <a:pPr marL="682625" lvl="1" indent="-331788">
              <a:buFont typeface="Wingdings" panose="05000000000000000000" pitchFamily="2" charset="2"/>
              <a:buChar char="Ø"/>
            </a:pPr>
            <a:r>
              <a:rPr lang="en-US" altLang="en-US" sz="2000" dirty="0">
                <a:sym typeface="Symbol" panose="05050102010706020507" pitchFamily="18" charset="2"/>
              </a:rPr>
              <a:t>Recent history does not </a:t>
            </a:r>
            <a:r>
              <a:rPr lang="en-US" altLang="en-US" sz="2000" dirty="0" smtClean="0">
                <a:sym typeface="Symbol" panose="05050102010706020507" pitchFamily="18" charset="2"/>
              </a:rPr>
              <a:t>count</a:t>
            </a:r>
            <a:endParaRPr lang="en-US" sz="2000" dirty="0" smtClean="0"/>
          </a:p>
          <a:p>
            <a:pPr>
              <a:buFont typeface="Wingdings" panose="05000000000000000000" pitchFamily="2" charset="2"/>
              <a:buChar char="q"/>
            </a:pPr>
            <a:r>
              <a:rPr lang="el-GR" sz="2200" dirty="0">
                <a:latin typeface="Candara" panose="020E0502030303020204" pitchFamily="34" charset="0"/>
              </a:rPr>
              <a:t>α</a:t>
            </a:r>
            <a:r>
              <a:rPr lang="en-US" sz="2200" dirty="0">
                <a:latin typeface="Candara" panose="020E0502030303020204" pitchFamily="34" charset="0"/>
              </a:rPr>
              <a:t> </a:t>
            </a:r>
            <a:r>
              <a:rPr lang="en-US" sz="2200" dirty="0"/>
              <a:t>= </a:t>
            </a:r>
            <a:r>
              <a:rPr lang="en-US" sz="2200" dirty="0" smtClean="0"/>
              <a:t>1</a:t>
            </a:r>
            <a:endParaRPr lang="en-US" sz="2200" dirty="0"/>
          </a:p>
          <a:p>
            <a:pPr lvl="1">
              <a:buFont typeface="Wingdings" panose="05000000000000000000" pitchFamily="2" charset="2"/>
              <a:buChar char="§"/>
            </a:pPr>
            <a:r>
              <a:rPr lang="el-GR" b="1" dirty="0">
                <a:latin typeface="Candara" panose="020E0502030303020204" pitchFamily="34" charset="0"/>
              </a:rPr>
              <a:t>τ</a:t>
            </a:r>
            <a:r>
              <a:rPr lang="en-US" b="1" baseline="-25000" dirty="0"/>
              <a:t>n+1</a:t>
            </a:r>
            <a:r>
              <a:rPr lang="en-US" b="1" baseline="-25000" dirty="0">
                <a:latin typeface="Candara" panose="020E0502030303020204" pitchFamily="34" charset="0"/>
              </a:rPr>
              <a:t> </a:t>
            </a:r>
            <a:r>
              <a:rPr lang="en-US" dirty="0"/>
              <a:t>= </a:t>
            </a:r>
            <a:r>
              <a:rPr lang="el-GR" dirty="0" smtClean="0">
                <a:latin typeface="Candara" panose="020E0502030303020204" pitchFamily="34" charset="0"/>
              </a:rPr>
              <a:t>α</a:t>
            </a:r>
            <a:r>
              <a:rPr lang="en-US" dirty="0" smtClean="0"/>
              <a:t> </a:t>
            </a:r>
            <a:r>
              <a:rPr lang="en-US" dirty="0" err="1"/>
              <a:t>t</a:t>
            </a:r>
            <a:r>
              <a:rPr lang="en-US" baseline="-25000" dirty="0" err="1"/>
              <a:t>n</a:t>
            </a:r>
            <a:r>
              <a:rPr lang="en-US" b="1" baseline="-25000" dirty="0" smtClean="0">
                <a:latin typeface="Candara" panose="020E0502030303020204" pitchFamily="34" charset="0"/>
              </a:rPr>
              <a:t> </a:t>
            </a:r>
            <a:endParaRPr lang="en-US" b="1" baseline="-25000" dirty="0">
              <a:latin typeface="Candara" panose="020E0502030303020204" pitchFamily="34" charset="0"/>
            </a:endParaRPr>
          </a:p>
          <a:p>
            <a:pPr marL="682625" lvl="1" indent="-334963">
              <a:buFont typeface="Wingdings" panose="05000000000000000000" pitchFamily="2" charset="2"/>
              <a:buChar char="Ø"/>
            </a:pPr>
            <a:r>
              <a:rPr lang="en-US" altLang="en-US" sz="2000" dirty="0">
                <a:sym typeface="Symbol" panose="05050102010706020507" pitchFamily="18" charset="2"/>
              </a:rPr>
              <a:t>Only the actual last CPU burst </a:t>
            </a:r>
            <a:r>
              <a:rPr lang="en-US" altLang="en-US" sz="2000" dirty="0" smtClean="0">
                <a:sym typeface="Symbol" panose="05050102010706020507" pitchFamily="18" charset="2"/>
              </a:rPr>
              <a:t>count</a:t>
            </a:r>
            <a:r>
              <a:rPr lang="en-US" altLang="en-US" sz="2000" dirty="0">
                <a:sym typeface="Symbol" panose="05050102010706020507" pitchFamily="18" charset="2"/>
              </a:rPr>
              <a:t>s</a:t>
            </a:r>
            <a:endParaRPr lang="en-US" sz="2000" dirty="0"/>
          </a:p>
          <a:p>
            <a:r>
              <a:rPr lang="en-US" sz="2200" dirty="0" smtClean="0"/>
              <a:t>Expand the formula</a:t>
            </a:r>
          </a:p>
          <a:p>
            <a:pPr lvl="2">
              <a:lnSpc>
                <a:spcPct val="90000"/>
              </a:lnSpc>
              <a:buFont typeface="Webdings" panose="05030102010509060703" pitchFamily="18" charset="2"/>
              <a:buNone/>
            </a:pPr>
            <a:r>
              <a:rPr lang="en-US" altLang="en-US" sz="2200" dirty="0">
                <a:sym typeface="Symbol" panose="05050102010706020507" pitchFamily="18" charset="2"/>
              </a:rPr>
              <a:t></a:t>
            </a:r>
            <a:r>
              <a:rPr lang="en-US" altLang="en-US" sz="2200" i="1" baseline="-25000" dirty="0">
                <a:sym typeface="Symbol" panose="05050102010706020507" pitchFamily="18" charset="2"/>
              </a:rPr>
              <a:t>n</a:t>
            </a:r>
            <a:r>
              <a:rPr lang="en-US" altLang="en-US" sz="2200" baseline="-25000" dirty="0">
                <a:sym typeface="Symbol" panose="05050102010706020507" pitchFamily="18" charset="2"/>
              </a:rPr>
              <a:t>+1</a:t>
            </a:r>
            <a:r>
              <a:rPr lang="en-US" altLang="en-US" sz="2200" dirty="0">
                <a:sym typeface="Symbol" panose="05050102010706020507" pitchFamily="18" charset="2"/>
              </a:rPr>
              <a:t> =  </a:t>
            </a:r>
            <a:r>
              <a:rPr lang="en-US" altLang="en-US" sz="2200" dirty="0" err="1">
                <a:sym typeface="Symbol" panose="05050102010706020507" pitchFamily="18" charset="2"/>
              </a:rPr>
              <a:t>t</a:t>
            </a:r>
            <a:r>
              <a:rPr lang="en-US" altLang="en-US" sz="2200" i="1" baseline="-25000" dirty="0" err="1">
                <a:sym typeface="Symbol" panose="05050102010706020507" pitchFamily="18" charset="2"/>
              </a:rPr>
              <a:t>n</a:t>
            </a:r>
            <a:r>
              <a:rPr lang="en-US" altLang="en-US" sz="2200" dirty="0">
                <a:sym typeface="Symbol" panose="05050102010706020507" pitchFamily="18" charset="2"/>
              </a:rPr>
              <a:t>+(1</a:t>
            </a:r>
            <a:r>
              <a:rPr lang="en-US" altLang="en-US" sz="2200" i="1" dirty="0">
                <a:sym typeface="Symbol" panose="05050102010706020507" pitchFamily="18" charset="2"/>
              </a:rPr>
              <a:t> - </a:t>
            </a:r>
            <a:r>
              <a:rPr lang="en-US" altLang="en-US" sz="2200" dirty="0">
                <a:sym typeface="Symbol" panose="05050102010706020507" pitchFamily="18" charset="2"/>
              </a:rPr>
              <a:t></a:t>
            </a:r>
            <a:r>
              <a:rPr lang="en-US" altLang="en-US" sz="2200" i="1" dirty="0" smtClean="0">
                <a:sym typeface="Symbol" panose="05050102010706020507" pitchFamily="18" charset="2"/>
              </a:rPr>
              <a:t>) </a:t>
            </a:r>
            <a:r>
              <a:rPr lang="en-US" altLang="en-US" sz="2200" dirty="0" smtClean="0">
                <a:sym typeface="Symbol" panose="05050102010706020507" pitchFamily="18" charset="2"/>
              </a:rPr>
              <a:t> </a:t>
            </a:r>
            <a:r>
              <a:rPr lang="en-US" altLang="en-US" sz="2200" i="1" dirty="0" err="1">
                <a:sym typeface="Symbol" panose="05050102010706020507" pitchFamily="18" charset="2"/>
              </a:rPr>
              <a:t>t</a:t>
            </a:r>
            <a:r>
              <a:rPr lang="en-US" altLang="en-US" sz="2200" i="1" baseline="-25000" dirty="0" err="1">
                <a:sym typeface="Symbol" panose="05050102010706020507" pitchFamily="18" charset="2"/>
              </a:rPr>
              <a:t>n</a:t>
            </a:r>
            <a:r>
              <a:rPr lang="en-US" altLang="en-US" sz="2200" i="1" dirty="0">
                <a:sym typeface="Symbol" panose="05050102010706020507" pitchFamily="18" charset="2"/>
              </a:rPr>
              <a:t> </a:t>
            </a:r>
            <a:r>
              <a:rPr lang="en-US" altLang="en-US" sz="2200" baseline="-25000" dirty="0">
                <a:sym typeface="Symbol" panose="05050102010706020507" pitchFamily="18" charset="2"/>
              </a:rPr>
              <a:t>-1</a:t>
            </a:r>
            <a:r>
              <a:rPr lang="en-US" altLang="en-US" sz="2200" i="1" baseline="-25000" dirty="0">
                <a:sym typeface="Symbol" panose="05050102010706020507" pitchFamily="18" charset="2"/>
              </a:rPr>
              <a:t> </a:t>
            </a:r>
            <a:r>
              <a:rPr lang="en-US" altLang="en-US" sz="2200" dirty="0">
                <a:sym typeface="Symbol" panose="05050102010706020507" pitchFamily="18" charset="2"/>
              </a:rPr>
              <a:t>+ </a:t>
            </a:r>
            <a:r>
              <a:rPr lang="en-US" altLang="en-US" sz="2200" dirty="0" smtClean="0">
                <a:sym typeface="Symbol" panose="05050102010706020507" pitchFamily="18" charset="2"/>
              </a:rPr>
              <a:t>… </a:t>
            </a:r>
            <a:r>
              <a:rPr lang="en-US" altLang="en-US" sz="2200" i="1" dirty="0" smtClean="0">
                <a:sym typeface="Symbol" panose="05050102010706020507" pitchFamily="18" charset="2"/>
              </a:rPr>
              <a:t>+(</a:t>
            </a:r>
            <a:r>
              <a:rPr lang="en-US" altLang="en-US" sz="2200" dirty="0">
                <a:sym typeface="Symbol" panose="05050102010706020507" pitchFamily="18" charset="2"/>
              </a:rPr>
              <a:t>1 -  </a:t>
            </a:r>
            <a:r>
              <a:rPr lang="en-US" altLang="en-US" sz="2200" i="1" dirty="0">
                <a:sym typeface="Symbol" panose="05050102010706020507" pitchFamily="18" charset="2"/>
              </a:rPr>
              <a:t>)</a:t>
            </a:r>
            <a:r>
              <a:rPr lang="en-US" altLang="en-US" sz="2200" i="1" baseline="30000" dirty="0">
                <a:sym typeface="Symbol" panose="05050102010706020507" pitchFamily="18" charset="2"/>
              </a:rPr>
              <a:t>j</a:t>
            </a:r>
            <a:r>
              <a:rPr lang="en-US" altLang="en-US" sz="2200" baseline="30000" dirty="0">
                <a:sym typeface="Symbol" panose="05050102010706020507" pitchFamily="18" charset="2"/>
              </a:rPr>
              <a:t> </a:t>
            </a:r>
            <a:r>
              <a:rPr lang="en-US" altLang="en-US" sz="2200" baseline="30000" dirty="0" smtClean="0">
                <a:sym typeface="Symbol" panose="05050102010706020507" pitchFamily="18" charset="2"/>
              </a:rPr>
              <a:t> </a:t>
            </a:r>
            <a:r>
              <a:rPr lang="en-US" altLang="en-US" sz="2200" dirty="0" smtClean="0">
                <a:sym typeface="Symbol" panose="05050102010706020507" pitchFamily="18" charset="2"/>
              </a:rPr>
              <a:t> </a:t>
            </a:r>
            <a:r>
              <a:rPr lang="en-US" altLang="en-US" sz="2200" i="1" dirty="0" err="1">
                <a:sym typeface="Symbol" panose="05050102010706020507" pitchFamily="18" charset="2"/>
              </a:rPr>
              <a:t>t</a:t>
            </a:r>
            <a:r>
              <a:rPr lang="en-US" altLang="en-US" sz="2200" i="1" baseline="-25000" dirty="0" err="1">
                <a:sym typeface="Symbol" panose="05050102010706020507" pitchFamily="18" charset="2"/>
              </a:rPr>
              <a:t>n</a:t>
            </a:r>
            <a:r>
              <a:rPr lang="en-US" altLang="en-US" sz="2200" dirty="0">
                <a:sym typeface="Symbol" panose="05050102010706020507" pitchFamily="18" charset="2"/>
              </a:rPr>
              <a:t> </a:t>
            </a:r>
            <a:r>
              <a:rPr lang="en-US" altLang="en-US" sz="2200" baseline="-25000" dirty="0">
                <a:sym typeface="Symbol" panose="05050102010706020507" pitchFamily="18" charset="2"/>
              </a:rPr>
              <a:t>-</a:t>
            </a:r>
            <a:r>
              <a:rPr lang="en-US" altLang="en-US" sz="2200" i="1" baseline="-25000" dirty="0">
                <a:sym typeface="Symbol" panose="05050102010706020507" pitchFamily="18" charset="2"/>
              </a:rPr>
              <a:t>j</a:t>
            </a:r>
            <a:r>
              <a:rPr lang="en-US" altLang="en-US" sz="2200" i="1" dirty="0">
                <a:sym typeface="Symbol" panose="05050102010706020507" pitchFamily="18" charset="2"/>
              </a:rPr>
              <a:t> </a:t>
            </a:r>
            <a:r>
              <a:rPr lang="en-US" altLang="en-US" sz="2200" dirty="0">
                <a:sym typeface="Symbol" panose="05050102010706020507" pitchFamily="18" charset="2"/>
              </a:rPr>
              <a:t>+ </a:t>
            </a:r>
            <a:r>
              <a:rPr lang="en-US" altLang="en-US" sz="2200" dirty="0" smtClean="0">
                <a:sym typeface="Symbol" panose="05050102010706020507" pitchFamily="18" charset="2"/>
              </a:rPr>
              <a:t>… </a:t>
            </a:r>
            <a:r>
              <a:rPr lang="en-US" altLang="en-US" sz="2200" i="1" dirty="0" smtClean="0">
                <a:sym typeface="Symbol" panose="05050102010706020507" pitchFamily="18" charset="2"/>
              </a:rPr>
              <a:t>+ (</a:t>
            </a:r>
            <a:r>
              <a:rPr lang="en-US" altLang="en-US" sz="2200" dirty="0">
                <a:sym typeface="Symbol" panose="05050102010706020507" pitchFamily="18" charset="2"/>
              </a:rPr>
              <a:t>1 -  </a:t>
            </a:r>
            <a:r>
              <a:rPr lang="en-US" altLang="en-US" sz="2200" i="1" dirty="0">
                <a:sym typeface="Symbol" panose="05050102010706020507" pitchFamily="18" charset="2"/>
              </a:rPr>
              <a:t>)</a:t>
            </a:r>
            <a:r>
              <a:rPr lang="en-US" altLang="en-US" sz="2200" i="1" baseline="30000" dirty="0">
                <a:sym typeface="Symbol" panose="05050102010706020507" pitchFamily="18" charset="2"/>
              </a:rPr>
              <a:t>n</a:t>
            </a:r>
            <a:r>
              <a:rPr lang="en-US" altLang="en-US" sz="2200" baseline="30000" dirty="0">
                <a:sym typeface="Symbol" panose="05050102010706020507" pitchFamily="18" charset="2"/>
              </a:rPr>
              <a:t> +1 </a:t>
            </a:r>
            <a:r>
              <a:rPr lang="en-US" altLang="en-US" sz="2200" dirty="0">
                <a:sym typeface="Symbol" panose="05050102010706020507" pitchFamily="18" charset="2"/>
              </a:rPr>
              <a:t></a:t>
            </a:r>
            <a:r>
              <a:rPr lang="en-US" altLang="en-US" sz="2200" baseline="-25000" dirty="0">
                <a:sym typeface="Symbol" panose="05050102010706020507" pitchFamily="18" charset="2"/>
              </a:rPr>
              <a:t>0</a:t>
            </a:r>
            <a:r>
              <a:rPr lang="en-US" altLang="en-US" baseline="-25000" dirty="0">
                <a:sym typeface="Symbol" panose="05050102010706020507" pitchFamily="18" charset="2"/>
              </a:rPr>
              <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marL="350838" lvl="1" indent="0">
              <a:buNone/>
            </a:pPr>
            <a:r>
              <a:rPr lang="en-US" altLang="en-US" sz="2000" dirty="0">
                <a:sym typeface="Symbol" panose="05050102010706020507" pitchFamily="18" charset="2"/>
              </a:rPr>
              <a:t> and (1 - ) </a:t>
            </a:r>
            <a:r>
              <a:rPr lang="en-US" sz="2800" dirty="0">
                <a:latin typeface="Candara" panose="020E0502030303020204" pitchFamily="34" charset="0"/>
              </a:rPr>
              <a:t>≤</a:t>
            </a:r>
            <a:r>
              <a:rPr lang="en-US" sz="2000" dirty="0">
                <a:latin typeface="Candara" panose="020E0502030303020204" pitchFamily="34" charset="0"/>
              </a:rPr>
              <a:t> </a:t>
            </a:r>
            <a:r>
              <a:rPr lang="en-US" altLang="en-US" sz="2000" dirty="0" smtClean="0">
                <a:sym typeface="Symbol" panose="05050102010706020507" pitchFamily="18" charset="2"/>
              </a:rPr>
              <a:t>1 </a:t>
            </a:r>
            <a:r>
              <a:rPr lang="en-US" altLang="en-US" sz="2000" dirty="0" smtClean="0">
                <a:sym typeface="Wingdings" panose="05000000000000000000" pitchFamily="2" charset="2"/>
              </a:rPr>
              <a:t></a:t>
            </a:r>
            <a:r>
              <a:rPr lang="en-US" altLang="en-US" sz="2000" dirty="0" smtClean="0">
                <a:sym typeface="Symbol" panose="05050102010706020507" pitchFamily="18" charset="2"/>
              </a:rPr>
              <a:t> </a:t>
            </a:r>
            <a:r>
              <a:rPr lang="en-US" altLang="en-US" sz="2000" dirty="0">
                <a:sym typeface="Symbol" panose="05050102010706020507" pitchFamily="18" charset="2"/>
              </a:rPr>
              <a:t>each successive term has less weight than its predecessor</a:t>
            </a:r>
            <a:endParaRPr lang="en-US" dirty="0"/>
          </a:p>
        </p:txBody>
      </p:sp>
    </p:spTree>
    <p:extLst>
      <p:ext uri="{BB962C8B-B14F-4D97-AF65-F5344CB8AC3E}">
        <p14:creationId xmlns:p14="http://schemas.microsoft.com/office/powerpoint/2010/main" val="219748727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altLang="en-US" sz="3600" b="1" i="1" dirty="0"/>
              <a:t>Priority Scheduling</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18</a:t>
            </a:fld>
            <a:endParaRPr lang="en-US" dirty="0"/>
          </a:p>
        </p:txBody>
      </p:sp>
    </p:spTree>
    <p:extLst>
      <p:ext uri="{BB962C8B-B14F-4D97-AF65-F5344CB8AC3E}">
        <p14:creationId xmlns:p14="http://schemas.microsoft.com/office/powerpoint/2010/main" val="37440108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a:t>
            </a:fld>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smtClean="0"/>
              <a:t>Basic Concepts</a:t>
            </a:r>
          </a:p>
          <a:p>
            <a:pPr lvl="1"/>
            <a:r>
              <a:rPr lang="en-US" dirty="0" smtClean="0"/>
              <a:t>Introduction to CPU Scheduling</a:t>
            </a:r>
          </a:p>
          <a:p>
            <a:r>
              <a:rPr lang="en-US" dirty="0" smtClean="0"/>
              <a:t>CPU Scheduling Algorithms</a:t>
            </a:r>
          </a:p>
          <a:p>
            <a:r>
              <a:rPr lang="en-US" dirty="0" smtClean="0"/>
              <a:t>Thread Scheduling</a:t>
            </a:r>
            <a:endParaRPr lang="en-US" dirty="0"/>
          </a:p>
        </p:txBody>
      </p:sp>
    </p:spTree>
    <p:extLst>
      <p:ext uri="{BB962C8B-B14F-4D97-AF65-F5344CB8AC3E}">
        <p14:creationId xmlns:p14="http://schemas.microsoft.com/office/powerpoint/2010/main" val="27050679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19</a:t>
            </a:fld>
            <a:endParaRPr lang="en-US" dirty="0"/>
          </a:p>
        </p:txBody>
      </p:sp>
      <p:sp>
        <p:nvSpPr>
          <p:cNvPr id="3" name="Title 2"/>
          <p:cNvSpPr>
            <a:spLocks noGrp="1"/>
          </p:cNvSpPr>
          <p:nvPr>
            <p:ph type="title"/>
          </p:nvPr>
        </p:nvSpPr>
        <p:spPr/>
        <p:txBody>
          <a:bodyPr/>
          <a:lstStyle/>
          <a:p>
            <a:r>
              <a:rPr lang="en-US" altLang="en-US" dirty="0"/>
              <a:t>Priority Scheduling</a:t>
            </a:r>
            <a:endParaRPr lang="en-US" dirty="0"/>
          </a:p>
        </p:txBody>
      </p:sp>
      <p:sp>
        <p:nvSpPr>
          <p:cNvPr id="4" name="Content Placeholder 3"/>
          <p:cNvSpPr>
            <a:spLocks noGrp="1"/>
          </p:cNvSpPr>
          <p:nvPr>
            <p:ph idx="1"/>
          </p:nvPr>
        </p:nvSpPr>
        <p:spPr>
          <a:xfrm>
            <a:off x="275339" y="1030111"/>
            <a:ext cx="8589374" cy="1437515"/>
          </a:xfrm>
        </p:spPr>
        <p:txBody>
          <a:bodyPr>
            <a:noAutofit/>
          </a:bodyPr>
          <a:lstStyle/>
          <a:p>
            <a:r>
              <a:rPr lang="en-US" altLang="en-US" sz="2000" dirty="0"/>
              <a:t>A priority number (integer) is associated with each process</a:t>
            </a:r>
          </a:p>
          <a:p>
            <a:r>
              <a:rPr lang="en-US" altLang="en-US" sz="2000" dirty="0"/>
              <a:t>The CPU is allocated to the process with the </a:t>
            </a:r>
            <a:r>
              <a:rPr lang="en-US" altLang="en-US" sz="2000" dirty="0">
                <a:solidFill>
                  <a:srgbClr val="0000FF"/>
                </a:solidFill>
                <a:ea typeface="Comic Sans MS"/>
                <a:cs typeface="Comic Sans MS"/>
              </a:rPr>
              <a:t>highest priority</a:t>
            </a:r>
            <a:r>
              <a:rPr lang="en-US" altLang="en-US" sz="2000" dirty="0"/>
              <a:t> </a:t>
            </a:r>
            <a:endParaRPr lang="en-US" altLang="en-US" sz="2000" dirty="0" smtClean="0">
              <a:sym typeface="Symbol" panose="05050102010706020507" pitchFamily="18" charset="2"/>
            </a:endParaRPr>
          </a:p>
          <a:p>
            <a:r>
              <a:rPr lang="en-US" sz="2000" dirty="0">
                <a:ea typeface="Comic Sans MS"/>
                <a:cs typeface="Comic Sans MS"/>
                <a:sym typeface="Comic Sans MS"/>
              </a:rPr>
              <a:t>Can be preemptive or </a:t>
            </a:r>
            <a:r>
              <a:rPr lang="en-US" sz="2000" dirty="0" smtClean="0">
                <a:ea typeface="Comic Sans MS"/>
                <a:cs typeface="Comic Sans MS"/>
                <a:sym typeface="Comic Sans MS"/>
              </a:rPr>
              <a:t>non-preemptive</a:t>
            </a:r>
            <a:endParaRPr lang="en-US" altLang="en-US" sz="2000" dirty="0" smtClean="0">
              <a:sym typeface="Symbol" panose="05050102010706020507" pitchFamily="18" charset="2"/>
            </a:endParaRPr>
          </a:p>
        </p:txBody>
      </p:sp>
      <p:graphicFrame>
        <p:nvGraphicFramePr>
          <p:cNvPr id="6" name="Table 5"/>
          <p:cNvGraphicFramePr>
            <a:graphicFrameLocks noGrp="1"/>
          </p:cNvGraphicFramePr>
          <p:nvPr>
            <p:extLst>
              <p:ext uri="{D42A27DB-BD31-4B8C-83A1-F6EECF244321}">
                <p14:modId xmlns:p14="http://schemas.microsoft.com/office/powerpoint/2010/main" val="3348576491"/>
              </p:ext>
            </p:extLst>
          </p:nvPr>
        </p:nvGraphicFramePr>
        <p:xfrm>
          <a:off x="5726526" y="2192052"/>
          <a:ext cx="2881386" cy="2121193"/>
        </p:xfrm>
        <a:graphic>
          <a:graphicData uri="http://schemas.openxmlformats.org/drawingml/2006/table">
            <a:tbl>
              <a:tblPr firstRow="1" bandRow="1">
                <a:tableStyleId>{7DF18680-E054-41AD-8BC1-D1AEF772440D}</a:tableStyleId>
              </a:tblPr>
              <a:tblGrid>
                <a:gridCol w="956160"/>
                <a:gridCol w="836783"/>
                <a:gridCol w="1088443"/>
              </a:tblGrid>
              <a:tr h="0">
                <a:tc>
                  <a:txBody>
                    <a:bodyPr/>
                    <a:lstStyle/>
                    <a:p>
                      <a:pPr algn="ctr"/>
                      <a:r>
                        <a:rPr lang="en-US" sz="1400" dirty="0" smtClean="0"/>
                        <a:t>Process</a:t>
                      </a:r>
                      <a:endParaRPr lang="en-US" sz="1400" dirty="0"/>
                    </a:p>
                  </a:txBody>
                  <a:tcPr/>
                </a:tc>
                <a:tc>
                  <a:txBody>
                    <a:bodyPr/>
                    <a:lstStyle/>
                    <a:p>
                      <a:pPr algn="ctr"/>
                      <a:r>
                        <a:rPr lang="en-US" sz="1400" dirty="0" smtClean="0"/>
                        <a:t>Priority</a:t>
                      </a:r>
                      <a:endParaRPr lang="en-US" sz="1400" dirty="0"/>
                    </a:p>
                  </a:txBody>
                  <a:tcPr/>
                </a:tc>
                <a:tc>
                  <a:txBody>
                    <a:bodyPr/>
                    <a:lstStyle/>
                    <a:p>
                      <a:pPr algn="ctr"/>
                      <a:r>
                        <a:rPr lang="en-US" sz="1400" dirty="0" smtClean="0"/>
                        <a:t>Burst Time</a:t>
                      </a:r>
                    </a:p>
                    <a:p>
                      <a:pPr algn="ctr"/>
                      <a:r>
                        <a:rPr lang="en-US" sz="1400" dirty="0" smtClean="0"/>
                        <a:t>(</a:t>
                      </a:r>
                      <a:r>
                        <a:rPr lang="en-US" sz="1400" u="none" strike="noStrike" cap="none" dirty="0" err="1" smtClean="0"/>
                        <a:t>millisecs</a:t>
                      </a:r>
                      <a:r>
                        <a:rPr lang="en-US" sz="1400" dirty="0" smtClean="0"/>
                        <a:t>)</a:t>
                      </a:r>
                      <a:endParaRPr lang="en-US" sz="1400" dirty="0"/>
                    </a:p>
                  </a:txBody>
                  <a:tcPr/>
                </a:tc>
              </a:tr>
              <a:tr h="324556">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t>3</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smtClean="0">
                          <a:latin typeface="+mn-lt"/>
                        </a:rPr>
                        <a:t>10</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a:t>1</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smtClean="0">
                          <a:latin typeface="+mn-lt"/>
                        </a:rPr>
                        <a:t>1</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t>4</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smtClean="0">
                          <a:latin typeface="+mn-lt"/>
                        </a:rPr>
                        <a:t>2</a:t>
                      </a:r>
                      <a:endParaRPr sz="1400" u="none" strike="noStrike" cap="none" dirty="0">
                        <a:latin typeface="+mn-lt"/>
                      </a:endParaRPr>
                    </a:p>
                  </a:txBody>
                  <a:tcPr marL="91450" marR="91450" marT="45725" marB="45725"/>
                </a:tc>
              </a:tr>
              <a:tr h="3245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4</a:t>
                      </a:r>
                      <a:endParaRPr lang="en-US" sz="1400" dirty="0" smtClean="0"/>
                    </a:p>
                  </a:txBody>
                  <a:tcPr/>
                </a:tc>
                <a:tc>
                  <a:txBody>
                    <a:bodyPr/>
                    <a:lstStyle/>
                    <a:p>
                      <a:pPr marL="0" marR="0" lvl="0" indent="0" algn="ctr" rtl="0">
                        <a:spcBef>
                          <a:spcPts val="0"/>
                        </a:spcBef>
                        <a:spcAft>
                          <a:spcPts val="0"/>
                        </a:spcAft>
                        <a:buNone/>
                      </a:pPr>
                      <a:r>
                        <a:rPr lang="en-US" sz="1400" u="none" strike="noStrike" cap="none" dirty="0" smtClean="0"/>
                        <a:t>5</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smtClean="0">
                          <a:latin typeface="+mn-lt"/>
                        </a:rPr>
                        <a:t>1</a:t>
                      </a:r>
                      <a:endParaRPr sz="1400" u="none" strike="noStrike" cap="none" dirty="0">
                        <a:latin typeface="+mn-lt"/>
                      </a:endParaRPr>
                    </a:p>
                  </a:txBody>
                  <a:tcPr marL="91450" marR="91450" marT="45725" marB="45725"/>
                </a:tc>
              </a:tr>
              <a:tr h="211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5</a:t>
                      </a:r>
                      <a:endParaRPr lang="en-US" sz="1400" dirty="0" smtClean="0"/>
                    </a:p>
                  </a:txBody>
                  <a:tcPr/>
                </a:tc>
                <a:tc>
                  <a:txBody>
                    <a:bodyPr/>
                    <a:lstStyle/>
                    <a:p>
                      <a:pPr marL="0" marR="0" lvl="0" indent="0" algn="ctr" rtl="0">
                        <a:spcBef>
                          <a:spcPts val="0"/>
                        </a:spcBef>
                        <a:spcAft>
                          <a:spcPts val="0"/>
                        </a:spcAft>
                        <a:buNone/>
                      </a:pPr>
                      <a:r>
                        <a:rPr lang="en-US" sz="1400" u="none" strike="noStrike" cap="none" dirty="0" smtClean="0"/>
                        <a:t>2</a:t>
                      </a:r>
                      <a:endParaRPr sz="1400" u="none" strike="noStrike" cap="none" dirty="0"/>
                    </a:p>
                  </a:txBody>
                  <a:tcPr marL="91450" marR="91450" marT="45725" marB="45725"/>
                </a:tc>
                <a:tc>
                  <a:txBody>
                    <a:bodyPr/>
                    <a:lstStyle/>
                    <a:p>
                      <a:pPr marL="0" marR="0" lvl="0" indent="0" algn="ctr" rtl="0">
                        <a:spcBef>
                          <a:spcPts val="0"/>
                        </a:spcBef>
                        <a:spcAft>
                          <a:spcPts val="0"/>
                        </a:spcAft>
                        <a:buNone/>
                      </a:pPr>
                      <a:r>
                        <a:rPr lang="en-US" sz="1400" u="none" strike="noStrike" cap="none" dirty="0" smtClean="0">
                          <a:latin typeface="+mn-lt"/>
                        </a:rPr>
                        <a:t>5</a:t>
                      </a:r>
                      <a:endParaRPr sz="1400" u="none" strike="noStrike" cap="none" dirty="0">
                        <a:latin typeface="+mn-lt"/>
                      </a:endParaRPr>
                    </a:p>
                  </a:txBody>
                  <a:tcPr marL="91450" marR="91450" marT="45725" marB="45725"/>
                </a:tc>
              </a:tr>
            </a:tbl>
          </a:graphicData>
        </a:graphic>
      </p:graphicFrame>
      <p:sp>
        <p:nvSpPr>
          <p:cNvPr id="7" name="TextBox 6"/>
          <p:cNvSpPr txBox="1"/>
          <p:nvPr/>
        </p:nvSpPr>
        <p:spPr>
          <a:xfrm>
            <a:off x="543879" y="2845204"/>
            <a:ext cx="4893535" cy="1036181"/>
          </a:xfrm>
          <a:prstGeom prst="rect">
            <a:avLst/>
          </a:prstGeom>
          <a:noFill/>
        </p:spPr>
        <p:txBody>
          <a:bodyPr wrap="square" rtlCol="0">
            <a:spAutoFit/>
          </a:bodyPr>
          <a:lstStyle/>
          <a:p>
            <a:pPr marL="0" lvl="1">
              <a:spcBef>
                <a:spcPts val="440"/>
              </a:spcBef>
              <a:buClr>
                <a:schemeClr val="dk1"/>
              </a:buClr>
              <a:buSzPts val="2200"/>
            </a:pPr>
            <a:r>
              <a:rPr lang="en-US" sz="2000" dirty="0" smtClean="0">
                <a:solidFill>
                  <a:schemeClr val="dk1"/>
                </a:solidFill>
                <a:ea typeface="Comic Sans MS"/>
                <a:cs typeface="Comic Sans MS"/>
                <a:sym typeface="Comic Sans MS"/>
              </a:rPr>
              <a:t>Example:  All </a:t>
            </a:r>
            <a:r>
              <a:rPr lang="en-US" sz="2000" dirty="0">
                <a:solidFill>
                  <a:schemeClr val="dk1"/>
                </a:solidFill>
                <a:ea typeface="Comic Sans MS"/>
                <a:cs typeface="Comic Sans MS"/>
                <a:sym typeface="Comic Sans MS"/>
              </a:rPr>
              <a:t>processes arrive at the </a:t>
            </a:r>
            <a:r>
              <a:rPr lang="en-US" sz="2000" dirty="0">
                <a:solidFill>
                  <a:srgbClr val="0000FF"/>
                </a:solidFill>
                <a:ea typeface="Comic Sans MS"/>
                <a:cs typeface="Comic Sans MS"/>
                <a:sym typeface="Comic Sans MS"/>
              </a:rPr>
              <a:t>same </a:t>
            </a:r>
            <a:r>
              <a:rPr lang="en-US" sz="2000" dirty="0" smtClean="0">
                <a:solidFill>
                  <a:srgbClr val="0000FF"/>
                </a:solidFill>
                <a:ea typeface="Comic Sans MS"/>
                <a:cs typeface="Comic Sans MS"/>
                <a:sym typeface="Comic Sans MS"/>
              </a:rPr>
              <a:t>time</a:t>
            </a:r>
          </a:p>
          <a:p>
            <a:pPr marL="463550" lvl="1" indent="-238125">
              <a:spcBef>
                <a:spcPts val="440"/>
              </a:spcBef>
              <a:buClr>
                <a:schemeClr val="dk1"/>
              </a:buClr>
              <a:buSzPts val="2200"/>
              <a:buFont typeface="Wingdings" panose="05000000000000000000" pitchFamily="2" charset="2"/>
              <a:buChar char="§"/>
            </a:pPr>
            <a:r>
              <a:rPr lang="en-US" altLang="en-US" sz="1600" dirty="0" smtClean="0"/>
              <a:t>Assume</a:t>
            </a:r>
            <a:r>
              <a:rPr lang="en-US" altLang="en-US" sz="1600" dirty="0"/>
              <a:t>: smallest integer </a:t>
            </a:r>
            <a:r>
              <a:rPr lang="en-US" altLang="en-US" sz="1600" dirty="0">
                <a:sym typeface="Symbol" panose="05050102010706020507" pitchFamily="18" charset="2"/>
              </a:rPr>
              <a:t> highest priority</a:t>
            </a:r>
            <a:endParaRPr lang="en-US" sz="1600" dirty="0" smtClean="0">
              <a:sym typeface="Comic Sans MS"/>
            </a:endParaRPr>
          </a:p>
        </p:txBody>
      </p:sp>
      <p:sp>
        <p:nvSpPr>
          <p:cNvPr id="8" name="Shape 303"/>
          <p:cNvSpPr/>
          <p:nvPr/>
        </p:nvSpPr>
        <p:spPr>
          <a:xfrm>
            <a:off x="3322560" y="4791718"/>
            <a:ext cx="2192868" cy="533400"/>
          </a:xfrm>
          <a:prstGeom prst="rect">
            <a:avLst/>
          </a:prstGeom>
          <a:gradFill>
            <a:gsLst>
              <a:gs pos="0">
                <a:srgbClr val="FFD88D"/>
              </a:gs>
              <a:gs pos="35000">
                <a:srgbClr val="FFE3B0"/>
              </a:gs>
              <a:gs pos="100000">
                <a:srgbClr val="FFF4D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1</a:t>
            </a:r>
            <a:endParaRPr sz="1800" baseline="-25000">
              <a:solidFill>
                <a:schemeClr val="dk1"/>
              </a:solidFill>
              <a:ea typeface="Comic Sans MS"/>
              <a:cs typeface="Comic Sans MS"/>
              <a:sym typeface="Comic Sans MS"/>
            </a:endParaRPr>
          </a:p>
        </p:txBody>
      </p:sp>
      <p:sp>
        <p:nvSpPr>
          <p:cNvPr id="9" name="Shape 304"/>
          <p:cNvSpPr/>
          <p:nvPr/>
        </p:nvSpPr>
        <p:spPr>
          <a:xfrm>
            <a:off x="5588805" y="4786073"/>
            <a:ext cx="1176865" cy="533400"/>
          </a:xfrm>
          <a:prstGeom prst="rect">
            <a:avLst/>
          </a:prstGeom>
          <a:gradFill>
            <a:gsLst>
              <a:gs pos="0">
                <a:srgbClr val="AFDBAC"/>
              </a:gs>
              <a:gs pos="35000">
                <a:srgbClr val="C8E6C4"/>
              </a:gs>
              <a:gs pos="100000">
                <a:srgbClr val="EBF6E8"/>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3</a:t>
            </a:r>
            <a:endParaRPr/>
          </a:p>
        </p:txBody>
      </p:sp>
      <p:sp>
        <p:nvSpPr>
          <p:cNvPr id="10" name="Shape 305"/>
          <p:cNvSpPr/>
          <p:nvPr/>
        </p:nvSpPr>
        <p:spPr>
          <a:xfrm>
            <a:off x="833362" y="4795084"/>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2</a:t>
            </a:r>
            <a:endParaRPr sz="1800" baseline="-25000">
              <a:solidFill>
                <a:schemeClr val="dk1"/>
              </a:solidFill>
              <a:ea typeface="Comic Sans MS"/>
              <a:cs typeface="Comic Sans MS"/>
              <a:sym typeface="Comic Sans MS"/>
            </a:endParaRPr>
          </a:p>
        </p:txBody>
      </p:sp>
      <p:sp>
        <p:nvSpPr>
          <p:cNvPr id="11" name="Shape 306"/>
          <p:cNvSpPr/>
          <p:nvPr/>
        </p:nvSpPr>
        <p:spPr>
          <a:xfrm>
            <a:off x="1795739" y="4790662"/>
            <a:ext cx="1447800" cy="533400"/>
          </a:xfrm>
          <a:prstGeom prst="rect">
            <a:avLst/>
          </a:prstGeom>
          <a:gradFill>
            <a:gsLst>
              <a:gs pos="0">
                <a:srgbClr val="FFE189"/>
              </a:gs>
              <a:gs pos="35000">
                <a:srgbClr val="FFE186"/>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5</a:t>
            </a:r>
            <a:endParaRPr sz="1800" baseline="-25000">
              <a:solidFill>
                <a:schemeClr val="dk1"/>
              </a:solidFill>
              <a:ea typeface="Comic Sans MS"/>
              <a:cs typeface="Comic Sans MS"/>
              <a:sym typeface="Comic Sans MS"/>
            </a:endParaRPr>
          </a:p>
        </p:txBody>
      </p:sp>
      <p:sp>
        <p:nvSpPr>
          <p:cNvPr id="12" name="Shape 307"/>
          <p:cNvSpPr/>
          <p:nvPr/>
        </p:nvSpPr>
        <p:spPr>
          <a:xfrm>
            <a:off x="6833403" y="4780429"/>
            <a:ext cx="917223" cy="533400"/>
          </a:xfrm>
          <a:prstGeom prst="rect">
            <a:avLst/>
          </a:prstGeom>
          <a:gradFill>
            <a:gsLst>
              <a:gs pos="0">
                <a:srgbClr val="8484FE"/>
              </a:gs>
              <a:gs pos="35000">
                <a:srgbClr val="DFDFFE"/>
              </a:gs>
              <a:gs pos="100000">
                <a:srgbClr val="E5E5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P</a:t>
            </a:r>
            <a:r>
              <a:rPr lang="en-US" sz="1800" baseline="-25000">
                <a:solidFill>
                  <a:schemeClr val="dk1"/>
                </a:solidFill>
                <a:ea typeface="Comic Sans MS"/>
                <a:cs typeface="Comic Sans MS"/>
                <a:sym typeface="Comic Sans MS"/>
              </a:rPr>
              <a:t>4</a:t>
            </a:r>
            <a:endParaRPr sz="1800" baseline="-25000">
              <a:solidFill>
                <a:schemeClr val="dk1"/>
              </a:solidFill>
              <a:ea typeface="Comic Sans MS"/>
              <a:cs typeface="Comic Sans MS"/>
              <a:sym typeface="Comic Sans MS"/>
            </a:endParaRPr>
          </a:p>
        </p:txBody>
      </p:sp>
      <p:sp>
        <p:nvSpPr>
          <p:cNvPr id="13" name="Shape 308"/>
          <p:cNvSpPr txBox="1"/>
          <p:nvPr/>
        </p:nvSpPr>
        <p:spPr>
          <a:xfrm>
            <a:off x="799494" y="5358117"/>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0</a:t>
            </a:r>
            <a:endParaRPr sz="1800">
              <a:solidFill>
                <a:schemeClr val="dk1"/>
              </a:solidFill>
              <a:ea typeface="Comic Sans MS"/>
              <a:cs typeface="Comic Sans MS"/>
              <a:sym typeface="Comic Sans MS"/>
            </a:endParaRPr>
          </a:p>
        </p:txBody>
      </p:sp>
      <p:sp>
        <p:nvSpPr>
          <p:cNvPr id="14" name="Shape 309"/>
          <p:cNvSpPr txBox="1"/>
          <p:nvPr/>
        </p:nvSpPr>
        <p:spPr>
          <a:xfrm>
            <a:off x="1595361" y="5358985"/>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15" name="Shape 310"/>
          <p:cNvSpPr txBox="1"/>
          <p:nvPr/>
        </p:nvSpPr>
        <p:spPr>
          <a:xfrm>
            <a:off x="3167336" y="5358117"/>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6</a:t>
            </a:r>
            <a:endParaRPr sz="1800">
              <a:solidFill>
                <a:schemeClr val="dk1"/>
              </a:solidFill>
              <a:ea typeface="Comic Sans MS"/>
              <a:cs typeface="Comic Sans MS"/>
              <a:sym typeface="Comic Sans MS"/>
            </a:endParaRPr>
          </a:p>
        </p:txBody>
      </p:sp>
      <p:sp>
        <p:nvSpPr>
          <p:cNvPr id="16" name="Shape 311"/>
          <p:cNvSpPr txBox="1"/>
          <p:nvPr/>
        </p:nvSpPr>
        <p:spPr>
          <a:xfrm>
            <a:off x="5377136" y="5347696"/>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16</a:t>
            </a:r>
            <a:endParaRPr sz="1800">
              <a:solidFill>
                <a:schemeClr val="dk1"/>
              </a:solidFill>
              <a:ea typeface="Comic Sans MS"/>
              <a:cs typeface="Comic Sans MS"/>
              <a:sym typeface="Comic Sans MS"/>
            </a:endParaRPr>
          </a:p>
        </p:txBody>
      </p:sp>
      <p:sp>
        <p:nvSpPr>
          <p:cNvPr id="17" name="Shape 312"/>
          <p:cNvSpPr txBox="1"/>
          <p:nvPr/>
        </p:nvSpPr>
        <p:spPr>
          <a:xfrm>
            <a:off x="6561058" y="5358985"/>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18</a:t>
            </a:r>
            <a:endParaRPr sz="1800">
              <a:solidFill>
                <a:schemeClr val="dk1"/>
              </a:solidFill>
              <a:ea typeface="Comic Sans MS"/>
              <a:cs typeface="Comic Sans MS"/>
              <a:sym typeface="Comic Sans MS"/>
            </a:endParaRPr>
          </a:p>
        </p:txBody>
      </p:sp>
      <p:sp>
        <p:nvSpPr>
          <p:cNvPr id="18" name="Shape 313"/>
          <p:cNvSpPr txBox="1"/>
          <p:nvPr/>
        </p:nvSpPr>
        <p:spPr>
          <a:xfrm>
            <a:off x="7586936" y="5338007"/>
            <a:ext cx="54469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19</a:t>
            </a:r>
            <a:endParaRPr sz="1800">
              <a:solidFill>
                <a:schemeClr val="dk1"/>
              </a:solidFill>
              <a:ea typeface="Comic Sans MS"/>
              <a:cs typeface="Comic Sans MS"/>
              <a:sym typeface="Comic Sans MS"/>
            </a:endParaRPr>
          </a:p>
        </p:txBody>
      </p:sp>
      <p:sp>
        <p:nvSpPr>
          <p:cNvPr id="19" name="TextBox 18"/>
          <p:cNvSpPr txBox="1"/>
          <p:nvPr/>
        </p:nvSpPr>
        <p:spPr>
          <a:xfrm>
            <a:off x="859768" y="5837154"/>
            <a:ext cx="7424464" cy="759182"/>
          </a:xfrm>
          <a:prstGeom prst="rect">
            <a:avLst/>
          </a:prstGeom>
          <a:noFill/>
        </p:spPr>
        <p:txBody>
          <a:bodyPr wrap="square" rtlCol="0">
            <a:spAutoFit/>
          </a:bodyPr>
          <a:lstStyle/>
          <a:p>
            <a:pPr marL="228600" lvl="1" indent="-228600">
              <a:spcBef>
                <a:spcPts val="440"/>
              </a:spcBef>
              <a:buClr>
                <a:schemeClr val="dk1"/>
              </a:buClr>
              <a:buSzPts val="2200"/>
              <a:buFont typeface="Wingdings" panose="05000000000000000000" pitchFamily="2" charset="2"/>
              <a:buChar char="§"/>
              <a:tabLst>
                <a:tab pos="2743200" algn="l"/>
              </a:tabLst>
            </a:pPr>
            <a:r>
              <a:rPr lang="en-US" sz="2000" dirty="0" smtClean="0">
                <a:solidFill>
                  <a:srgbClr val="0000FF"/>
                </a:solidFill>
                <a:ea typeface="Comic Sans MS"/>
                <a:cs typeface="Comic Sans MS"/>
                <a:sym typeface="Comic Sans MS"/>
              </a:rPr>
              <a:t>Average waiting time: </a:t>
            </a:r>
            <a:r>
              <a:rPr lang="en-US" sz="2000" dirty="0" smtClean="0">
                <a:ea typeface="Comic Sans MS"/>
                <a:cs typeface="Comic Sans MS"/>
                <a:sym typeface="Comic Sans MS"/>
              </a:rPr>
              <a:t>(P</a:t>
            </a:r>
            <a:r>
              <a:rPr lang="en-US" sz="2000" baseline="-25000" dirty="0" smtClean="0">
                <a:ea typeface="Comic Sans MS"/>
                <a:cs typeface="Comic Sans MS"/>
                <a:sym typeface="Comic Sans MS"/>
              </a:rPr>
              <a:t>1 </a:t>
            </a:r>
            <a:r>
              <a:rPr lang="en-US" sz="2000" dirty="0">
                <a:solidFill>
                  <a:srgbClr val="000000"/>
                </a:solidFill>
                <a:ea typeface="Comic Sans MS"/>
                <a:cs typeface="Calisto MT"/>
                <a:sym typeface="Comic Sans MS"/>
              </a:rPr>
              <a:t>+ </a:t>
            </a:r>
            <a:r>
              <a:rPr lang="en-US" sz="2000" dirty="0" smtClean="0">
                <a:ea typeface="Comic Sans MS"/>
                <a:cs typeface="Comic Sans MS"/>
                <a:sym typeface="Comic Sans MS"/>
              </a:rPr>
              <a:t>P</a:t>
            </a:r>
            <a:r>
              <a:rPr lang="en-US" sz="2000" baseline="-25000" dirty="0" smtClean="0">
                <a:ea typeface="Comic Sans MS"/>
                <a:cs typeface="Comic Sans MS"/>
                <a:sym typeface="Comic Sans MS"/>
              </a:rPr>
              <a:t>2 </a:t>
            </a:r>
            <a:r>
              <a:rPr lang="en-US" sz="2000" dirty="0" smtClean="0">
                <a:solidFill>
                  <a:srgbClr val="000000"/>
                </a:solidFill>
                <a:ea typeface="Comic Sans MS"/>
                <a:cs typeface="Calisto MT"/>
                <a:sym typeface="Comic Sans MS"/>
              </a:rPr>
              <a:t>+</a:t>
            </a:r>
            <a:r>
              <a:rPr lang="en-US" sz="2000" dirty="0">
                <a:ea typeface="Comic Sans MS"/>
                <a:cs typeface="Comic Sans MS"/>
                <a:sym typeface="Comic Sans MS"/>
              </a:rPr>
              <a:t> </a:t>
            </a:r>
            <a:r>
              <a:rPr lang="en-US" sz="2000" dirty="0" smtClean="0">
                <a:ea typeface="Comic Sans MS"/>
                <a:cs typeface="Comic Sans MS"/>
                <a:sym typeface="Comic Sans MS"/>
              </a:rPr>
              <a:t>P</a:t>
            </a:r>
            <a:r>
              <a:rPr lang="en-US" sz="2000" baseline="-25000" dirty="0" smtClean="0">
                <a:ea typeface="Comic Sans MS"/>
                <a:cs typeface="Comic Sans MS"/>
                <a:sym typeface="Comic Sans MS"/>
              </a:rPr>
              <a:t>3 </a:t>
            </a:r>
            <a:r>
              <a:rPr lang="en-US" sz="2000" dirty="0" smtClean="0">
                <a:solidFill>
                  <a:srgbClr val="000000"/>
                </a:solidFill>
                <a:ea typeface="Comic Sans MS"/>
                <a:cs typeface="Calisto MT"/>
                <a:sym typeface="Comic Sans MS"/>
              </a:rPr>
              <a:t>+</a:t>
            </a:r>
            <a:r>
              <a:rPr lang="en-US" sz="2000" dirty="0">
                <a:ea typeface="Comic Sans MS"/>
                <a:cs typeface="Comic Sans MS"/>
                <a:sym typeface="Comic Sans MS"/>
              </a:rPr>
              <a:t> </a:t>
            </a:r>
            <a:r>
              <a:rPr lang="en-US" sz="2000" dirty="0" smtClean="0">
                <a:ea typeface="Comic Sans MS"/>
                <a:cs typeface="Comic Sans MS"/>
                <a:sym typeface="Comic Sans MS"/>
              </a:rPr>
              <a:t>P</a:t>
            </a:r>
            <a:r>
              <a:rPr lang="en-US" sz="2000" baseline="-25000" dirty="0" smtClean="0">
                <a:ea typeface="Comic Sans MS"/>
                <a:cs typeface="Comic Sans MS"/>
                <a:sym typeface="Comic Sans MS"/>
              </a:rPr>
              <a:t>4 </a:t>
            </a:r>
            <a:r>
              <a:rPr lang="en-US" sz="2000" dirty="0" smtClean="0">
                <a:solidFill>
                  <a:srgbClr val="000000"/>
                </a:solidFill>
                <a:ea typeface="Comic Sans MS"/>
                <a:cs typeface="Calisto MT"/>
                <a:sym typeface="Comic Sans MS"/>
              </a:rPr>
              <a:t>+</a:t>
            </a:r>
            <a:r>
              <a:rPr lang="en-US" sz="2000" dirty="0">
                <a:ea typeface="Comic Sans MS"/>
                <a:cs typeface="Comic Sans MS"/>
                <a:sym typeface="Comic Sans MS"/>
              </a:rPr>
              <a:t> </a:t>
            </a:r>
            <a:r>
              <a:rPr lang="en-US" sz="2000" dirty="0" smtClean="0">
                <a:ea typeface="Comic Sans MS"/>
                <a:cs typeface="Comic Sans MS"/>
                <a:sym typeface="Comic Sans MS"/>
              </a:rPr>
              <a:t>P</a:t>
            </a:r>
            <a:r>
              <a:rPr lang="en-US" sz="2000" baseline="-25000" dirty="0" smtClean="0">
                <a:ea typeface="Comic Sans MS"/>
                <a:cs typeface="Comic Sans MS"/>
                <a:sym typeface="Comic Sans MS"/>
              </a:rPr>
              <a:t>5</a:t>
            </a:r>
            <a:r>
              <a:rPr lang="en-US" sz="2000" dirty="0" smtClean="0">
                <a:solidFill>
                  <a:srgbClr val="000000"/>
                </a:solidFill>
                <a:ea typeface="Comic Sans MS"/>
                <a:cs typeface="Comic Sans MS"/>
                <a:sym typeface="Comic Sans MS"/>
              </a:rPr>
              <a:t>) / 5 = </a:t>
            </a:r>
            <a:endParaRPr lang="en-US" sz="2000" dirty="0" smtClean="0">
              <a:ea typeface="Comic Sans MS"/>
              <a:cs typeface="Comic Sans MS"/>
              <a:sym typeface="Comic Sans MS"/>
            </a:endParaRPr>
          </a:p>
          <a:p>
            <a:pPr marL="0" lvl="1">
              <a:spcBef>
                <a:spcPts val="440"/>
              </a:spcBef>
              <a:buClr>
                <a:schemeClr val="dk1"/>
              </a:buClr>
              <a:buSzPts val="2200"/>
              <a:tabLst>
                <a:tab pos="2743200" algn="l"/>
              </a:tabLst>
            </a:pPr>
            <a:r>
              <a:rPr lang="en-US" sz="2000" dirty="0">
                <a:solidFill>
                  <a:srgbClr val="0000FF"/>
                </a:solidFill>
                <a:ea typeface="Comic Sans MS"/>
                <a:cs typeface="Calisto MT"/>
                <a:sym typeface="Comic Sans MS"/>
              </a:rPr>
              <a:t>	</a:t>
            </a:r>
            <a:r>
              <a:rPr lang="en-US" sz="2000" dirty="0" smtClean="0">
                <a:solidFill>
                  <a:srgbClr val="000000"/>
                </a:solidFill>
                <a:ea typeface="Comic Sans MS"/>
                <a:cs typeface="Calisto MT"/>
                <a:sym typeface="Comic Sans MS"/>
              </a:rPr>
              <a:t>(6 + 0 + 16 + 18 </a:t>
            </a:r>
            <a:r>
              <a:rPr lang="en-US" sz="2000" dirty="0">
                <a:solidFill>
                  <a:srgbClr val="000000"/>
                </a:solidFill>
                <a:ea typeface="Comic Sans MS"/>
                <a:cs typeface="Calisto MT"/>
                <a:sym typeface="Comic Sans MS"/>
              </a:rPr>
              <a:t>+ </a:t>
            </a:r>
            <a:r>
              <a:rPr lang="en-US" sz="2000" dirty="0" smtClean="0">
                <a:solidFill>
                  <a:srgbClr val="000000"/>
                </a:solidFill>
                <a:ea typeface="Comic Sans MS"/>
                <a:cs typeface="Calisto MT"/>
                <a:sym typeface="Comic Sans MS"/>
              </a:rPr>
              <a:t>1) </a:t>
            </a:r>
            <a:r>
              <a:rPr lang="en-US" sz="2000" dirty="0">
                <a:solidFill>
                  <a:srgbClr val="000000"/>
                </a:solidFill>
                <a:ea typeface="Comic Sans MS"/>
                <a:cs typeface="Calisto MT"/>
                <a:sym typeface="Comic Sans MS"/>
              </a:rPr>
              <a:t>/ </a:t>
            </a:r>
            <a:r>
              <a:rPr lang="en-US" sz="2000" dirty="0" smtClean="0">
                <a:solidFill>
                  <a:srgbClr val="000000"/>
                </a:solidFill>
                <a:ea typeface="Comic Sans MS"/>
                <a:cs typeface="Calisto MT"/>
                <a:sym typeface="Comic Sans MS"/>
              </a:rPr>
              <a:t>5 </a:t>
            </a:r>
            <a:r>
              <a:rPr lang="en-US" sz="2000" dirty="0">
                <a:solidFill>
                  <a:srgbClr val="000000"/>
                </a:solidFill>
                <a:ea typeface="Comic Sans MS"/>
                <a:cs typeface="Calisto MT"/>
                <a:sym typeface="Comic Sans MS"/>
              </a:rPr>
              <a:t>= </a:t>
            </a:r>
            <a:r>
              <a:rPr lang="en-US" sz="2000" dirty="0" smtClean="0">
                <a:solidFill>
                  <a:srgbClr val="000000"/>
                </a:solidFill>
                <a:ea typeface="Comic Sans MS"/>
                <a:cs typeface="Calisto MT"/>
                <a:sym typeface="Comic Sans MS"/>
              </a:rPr>
              <a:t>8.2 </a:t>
            </a:r>
            <a:r>
              <a:rPr lang="en-US" sz="2000" dirty="0" err="1" smtClean="0">
                <a:solidFill>
                  <a:srgbClr val="000000"/>
                </a:solidFill>
                <a:ea typeface="Comic Sans MS"/>
                <a:cs typeface="Calisto MT"/>
                <a:sym typeface="Comic Sans MS"/>
              </a:rPr>
              <a:t>ms</a:t>
            </a:r>
            <a:r>
              <a:rPr lang="en-US" sz="2000" dirty="0" smtClean="0">
                <a:solidFill>
                  <a:schemeClr val="dk1"/>
                </a:solidFill>
                <a:ea typeface="Comic Sans MS"/>
                <a:cs typeface="Comic Sans MS"/>
                <a:sym typeface="Comic Sans MS"/>
              </a:rPr>
              <a:t> </a:t>
            </a:r>
            <a:endParaRPr lang="en-US" sz="2000" dirty="0" smtClean="0">
              <a:sym typeface="Comic Sans MS"/>
            </a:endParaRPr>
          </a:p>
        </p:txBody>
      </p:sp>
    </p:spTree>
    <p:extLst>
      <p:ext uri="{BB962C8B-B14F-4D97-AF65-F5344CB8AC3E}">
        <p14:creationId xmlns:p14="http://schemas.microsoft.com/office/powerpoint/2010/main" val="10951404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20</a:t>
            </a:fld>
            <a:endParaRPr lang="en-US" dirty="0"/>
          </a:p>
        </p:txBody>
      </p:sp>
      <p:sp>
        <p:nvSpPr>
          <p:cNvPr id="3" name="Title 2"/>
          <p:cNvSpPr>
            <a:spLocks noGrp="1"/>
          </p:cNvSpPr>
          <p:nvPr>
            <p:ph type="title"/>
          </p:nvPr>
        </p:nvSpPr>
        <p:spPr/>
        <p:txBody>
          <a:bodyPr/>
          <a:lstStyle/>
          <a:p>
            <a:r>
              <a:rPr lang="en-US" altLang="en-US" dirty="0"/>
              <a:t>Priority </a:t>
            </a:r>
            <a:r>
              <a:rPr lang="en-US" altLang="en-US" dirty="0" smtClean="0"/>
              <a:t>Scheduling (</a:t>
            </a:r>
            <a:r>
              <a:rPr lang="en-US" altLang="en-US" dirty="0" err="1" smtClean="0"/>
              <a:t>cont</a:t>
            </a:r>
            <a:r>
              <a:rPr lang="en-US" altLang="en-US" dirty="0" smtClean="0"/>
              <a:t>)</a:t>
            </a:r>
            <a:endParaRPr lang="en-US" dirty="0"/>
          </a:p>
        </p:txBody>
      </p:sp>
      <p:sp>
        <p:nvSpPr>
          <p:cNvPr id="4" name="Content Placeholder 3"/>
          <p:cNvSpPr>
            <a:spLocks noGrp="1"/>
          </p:cNvSpPr>
          <p:nvPr>
            <p:ph idx="1"/>
          </p:nvPr>
        </p:nvSpPr>
        <p:spPr/>
        <p:txBody>
          <a:bodyPr>
            <a:normAutofit lnSpcReduction="10000"/>
          </a:bodyPr>
          <a:lstStyle/>
          <a:p>
            <a:r>
              <a:rPr lang="en-US" dirty="0">
                <a:solidFill>
                  <a:srgbClr val="0000FF"/>
                </a:solidFill>
                <a:ea typeface="Comic Sans MS"/>
                <a:cs typeface="Comic Sans MS"/>
                <a:sym typeface="Comic Sans MS"/>
              </a:rPr>
              <a:t>Preemptive priority </a:t>
            </a:r>
            <a:r>
              <a:rPr lang="en-US" dirty="0">
                <a:ea typeface="Comic Sans MS"/>
                <a:cs typeface="Comic Sans MS"/>
                <a:sym typeface="Comic Sans MS"/>
              </a:rPr>
              <a:t>scheduling will preempt the CPU if the newly arrived process has a higher priority than the currently running </a:t>
            </a:r>
            <a:r>
              <a:rPr lang="en-US" dirty="0" smtClean="0">
                <a:ea typeface="Comic Sans MS"/>
                <a:cs typeface="Comic Sans MS"/>
                <a:sym typeface="Comic Sans MS"/>
              </a:rPr>
              <a:t>process</a:t>
            </a:r>
          </a:p>
          <a:p>
            <a:r>
              <a:rPr lang="en-US" dirty="0" smtClean="0">
                <a:solidFill>
                  <a:srgbClr val="0000FF"/>
                </a:solidFill>
                <a:ea typeface="Comic Sans MS"/>
                <a:cs typeface="Comic Sans MS"/>
                <a:sym typeface="Comic Sans MS"/>
              </a:rPr>
              <a:t>N</a:t>
            </a:r>
            <a:r>
              <a:rPr lang="en-US" dirty="0" smtClean="0">
                <a:solidFill>
                  <a:srgbClr val="0000FF"/>
                </a:solidFill>
                <a:ea typeface="Comic Sans MS"/>
                <a:cs typeface="Comic Sans MS"/>
              </a:rPr>
              <a:t>on-preemptive priority </a:t>
            </a:r>
            <a:r>
              <a:rPr lang="en-US" dirty="0" smtClean="0"/>
              <a:t>scheduling will </a:t>
            </a:r>
            <a:r>
              <a:rPr lang="en-US" dirty="0"/>
              <a:t>simply put the new process at the head of the </a:t>
            </a:r>
            <a:r>
              <a:rPr lang="en-US" dirty="0" smtClean="0"/>
              <a:t>ready queue</a:t>
            </a:r>
          </a:p>
          <a:p>
            <a:r>
              <a:rPr lang="en-US" altLang="en-US" dirty="0"/>
              <a:t>Problem </a:t>
            </a:r>
            <a:r>
              <a:rPr lang="en-US" altLang="en-US" dirty="0">
                <a:sym typeface="Symbol" panose="05050102010706020507" pitchFamily="18" charset="2"/>
              </a:rPr>
              <a:t> </a:t>
            </a:r>
            <a:r>
              <a:rPr lang="en-US" altLang="en-US" dirty="0">
                <a:solidFill>
                  <a:srgbClr val="0000FF"/>
                </a:solidFill>
                <a:ea typeface="Comic Sans MS"/>
                <a:cs typeface="Comic Sans MS"/>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a:t>
            </a:r>
            <a:r>
              <a:rPr lang="en-US" altLang="en-US" dirty="0" smtClean="0">
                <a:sym typeface="Symbol" panose="05050102010706020507" pitchFamily="18" charset="2"/>
              </a:rPr>
              <a:t>execute (if system crashes) or will eventually be run when system is lightly loaded</a:t>
            </a:r>
            <a:endParaRPr lang="en-US" dirty="0" smtClean="0"/>
          </a:p>
          <a:p>
            <a:pPr lvl="1"/>
            <a:r>
              <a:rPr lang="en-US" dirty="0" smtClean="0">
                <a:ea typeface="Comic Sans MS"/>
                <a:cs typeface="Comic Sans MS"/>
                <a:sym typeface="Comic Sans MS"/>
              </a:rPr>
              <a:t>Rumor: when </a:t>
            </a:r>
            <a:r>
              <a:rPr lang="en-US" dirty="0">
                <a:ea typeface="Comic Sans MS"/>
                <a:cs typeface="Comic Sans MS"/>
                <a:sym typeface="Comic Sans MS"/>
              </a:rPr>
              <a:t>MIT shutdown the IBM 7094 in 1973, they found a low-priority process that has been submitted in 1967 and had not yet run</a:t>
            </a:r>
            <a:r>
              <a:rPr lang="en-US" dirty="0" smtClean="0">
                <a:ea typeface="Comic Sans MS"/>
                <a:cs typeface="Comic Sans MS"/>
                <a:sym typeface="Comic Sans MS"/>
              </a:rPr>
              <a:t>!</a:t>
            </a:r>
          </a:p>
          <a:p>
            <a:r>
              <a:rPr lang="en-US" dirty="0" smtClean="0">
                <a:solidFill>
                  <a:srgbClr val="0000FF"/>
                </a:solidFill>
                <a:ea typeface="Comic Sans MS"/>
                <a:cs typeface="Comic Sans MS"/>
                <a:sym typeface="Comic Sans MS"/>
              </a:rPr>
              <a:t>Aging </a:t>
            </a:r>
            <a:r>
              <a:rPr lang="en-US" dirty="0" smtClean="0">
                <a:solidFill>
                  <a:schemeClr val="tx1"/>
                </a:solidFill>
                <a:ea typeface="Comic Sans MS"/>
                <a:cs typeface="Comic Sans MS"/>
                <a:sym typeface="Comic Sans MS"/>
              </a:rPr>
              <a:t>solution:</a:t>
            </a:r>
            <a:r>
              <a:rPr lang="en-US" dirty="0" smtClean="0">
                <a:solidFill>
                  <a:srgbClr val="0000FF"/>
                </a:solidFill>
                <a:ea typeface="Comic Sans MS"/>
                <a:cs typeface="Comic Sans MS"/>
                <a:sym typeface="Comic Sans MS"/>
              </a:rPr>
              <a:t> </a:t>
            </a:r>
            <a:r>
              <a:rPr lang="en-US" dirty="0">
                <a:ea typeface="Comic Sans MS"/>
                <a:cs typeface="Comic Sans MS"/>
                <a:sym typeface="Comic Sans MS"/>
              </a:rPr>
              <a:t>gradually increase the priority of processes that wait in the system for a long time</a:t>
            </a:r>
            <a:endParaRPr lang="en-US" dirty="0"/>
          </a:p>
          <a:p>
            <a:pPr lvl="1"/>
            <a:endParaRPr lang="en-US" dirty="0"/>
          </a:p>
        </p:txBody>
      </p:sp>
    </p:spTree>
    <p:extLst>
      <p:ext uri="{BB962C8B-B14F-4D97-AF65-F5344CB8AC3E}">
        <p14:creationId xmlns:p14="http://schemas.microsoft.com/office/powerpoint/2010/main" val="35872715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21</a:t>
            </a:fld>
            <a:endParaRPr lang="en-US" dirty="0"/>
          </a:p>
        </p:txBody>
      </p:sp>
      <p:sp>
        <p:nvSpPr>
          <p:cNvPr id="6" name="Text Placeholder 5"/>
          <p:cNvSpPr>
            <a:spLocks noGrp="1"/>
          </p:cNvSpPr>
          <p:nvPr>
            <p:ph type="body" idx="1"/>
          </p:nvPr>
        </p:nvSpPr>
        <p:spPr>
          <a:xfrm>
            <a:off x="285216" y="269668"/>
            <a:ext cx="4273635" cy="832503"/>
          </a:xfrm>
          <a:ln>
            <a:solidFill>
              <a:srgbClr val="002060"/>
            </a:solidFill>
          </a:ln>
        </p:spPr>
        <p:txBody>
          <a:bodyPr vert="horz" lIns="91440" tIns="45720" rIns="91440" bIns="45720" rtlCol="0" anchor="ctr" anchorCtr="0">
            <a:noAutofit/>
          </a:bodyPr>
          <a:lstStyle/>
          <a:p>
            <a:r>
              <a:rPr lang="en-US" sz="2100" dirty="0">
                <a:latin typeface="+mj-lt"/>
                <a:ea typeface="Comic Sans MS"/>
                <a:cs typeface="Comic Sans MS"/>
                <a:sym typeface="Comic Sans MS"/>
              </a:rPr>
              <a:t>Process priorities in </a:t>
            </a:r>
            <a:r>
              <a:rPr lang="en-US" sz="2100" dirty="0">
                <a:solidFill>
                  <a:srgbClr val="0000FF"/>
                </a:solidFill>
                <a:latin typeface="+mj-lt"/>
                <a:ea typeface="Comic Sans MS"/>
                <a:cs typeface="Comic Sans MS"/>
                <a:sym typeface="Comic Sans MS"/>
              </a:rPr>
              <a:t>Windows</a:t>
            </a:r>
            <a:endParaRPr lang="en-US" sz="2100" dirty="0">
              <a:latin typeface="+mj-lt"/>
              <a:ea typeface="Comic Sans MS"/>
              <a:cs typeface="Comic Sans MS"/>
            </a:endParaRPr>
          </a:p>
        </p:txBody>
      </p:sp>
      <p:sp>
        <p:nvSpPr>
          <p:cNvPr id="8" name="Text Placeholder 7"/>
          <p:cNvSpPr>
            <a:spLocks noGrp="1"/>
          </p:cNvSpPr>
          <p:nvPr>
            <p:ph type="body" sz="quarter" idx="3"/>
          </p:nvPr>
        </p:nvSpPr>
        <p:spPr>
          <a:xfrm>
            <a:off x="4613372" y="269668"/>
            <a:ext cx="4236267" cy="832503"/>
          </a:xfrm>
          <a:ln>
            <a:solidFill>
              <a:srgbClr val="002060"/>
            </a:solidFill>
          </a:ln>
        </p:spPr>
        <p:txBody>
          <a:bodyPr/>
          <a:lstStyle/>
          <a:p>
            <a:r>
              <a:rPr lang="en-US" sz="2100" dirty="0">
                <a:latin typeface="+mj-lt"/>
                <a:ea typeface="Comic Sans MS"/>
                <a:cs typeface="Comic Sans MS"/>
                <a:sym typeface="Comic Sans MS"/>
              </a:rPr>
              <a:t>Process priorities in </a:t>
            </a:r>
            <a:r>
              <a:rPr lang="en-US" sz="2100" dirty="0">
                <a:solidFill>
                  <a:srgbClr val="0000FF"/>
                </a:solidFill>
                <a:latin typeface="+mj-lt"/>
                <a:ea typeface="Comic Sans MS"/>
                <a:cs typeface="Comic Sans MS"/>
                <a:sym typeface="Comic Sans MS"/>
              </a:rPr>
              <a:t>Ubuntu Linux</a:t>
            </a:r>
            <a:endParaRPr lang="en-US" sz="2100" dirty="0">
              <a:latin typeface="+mj-lt"/>
            </a:endParaRPr>
          </a:p>
        </p:txBody>
      </p:sp>
      <p:pic>
        <p:nvPicPr>
          <p:cNvPr id="4" name="Shape 328"/>
          <p:cNvPicPr preferRelativeResize="0"/>
          <p:nvPr/>
        </p:nvPicPr>
        <p:blipFill rotWithShape="1">
          <a:blip r:embed="rId2">
            <a:alphaModFix/>
          </a:blip>
          <a:srcRect l="966" t="4722" r="967" b="6804"/>
          <a:stretch/>
        </p:blipFill>
        <p:spPr>
          <a:xfrm>
            <a:off x="390186" y="1301730"/>
            <a:ext cx="4051126" cy="4923706"/>
          </a:xfrm>
          <a:prstGeom prst="rect">
            <a:avLst/>
          </a:prstGeom>
          <a:noFill/>
          <a:ln>
            <a:noFill/>
          </a:ln>
        </p:spPr>
      </p:pic>
      <p:pic>
        <p:nvPicPr>
          <p:cNvPr id="5" name="Shape 336"/>
          <p:cNvPicPr preferRelativeResize="0"/>
          <p:nvPr/>
        </p:nvPicPr>
        <p:blipFill rotWithShape="1">
          <a:blip r:embed="rId3">
            <a:alphaModFix/>
          </a:blip>
          <a:srcRect/>
          <a:stretch/>
        </p:blipFill>
        <p:spPr>
          <a:xfrm>
            <a:off x="4709541" y="1301730"/>
            <a:ext cx="4102274" cy="4923705"/>
          </a:xfrm>
          <a:prstGeom prst="rect">
            <a:avLst/>
          </a:prstGeom>
          <a:noFill/>
          <a:ln>
            <a:noFill/>
          </a:ln>
        </p:spPr>
      </p:pic>
    </p:spTree>
    <p:extLst>
      <p:ext uri="{BB962C8B-B14F-4D97-AF65-F5344CB8AC3E}">
        <p14:creationId xmlns:p14="http://schemas.microsoft.com/office/powerpoint/2010/main" val="24028204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22</a:t>
            </a:fld>
            <a:endParaRPr lang="en-US" dirty="0"/>
          </a:p>
        </p:txBody>
      </p:sp>
      <p:sp>
        <p:nvSpPr>
          <p:cNvPr id="9" name="Title 8"/>
          <p:cNvSpPr>
            <a:spLocks noGrp="1"/>
          </p:cNvSpPr>
          <p:nvPr>
            <p:ph type="title"/>
          </p:nvPr>
        </p:nvSpPr>
        <p:spPr/>
        <p:txBody>
          <a:bodyPr/>
          <a:lstStyle/>
          <a:p>
            <a:r>
              <a:rPr lang="en-US" dirty="0">
                <a:ea typeface="Comic Sans MS"/>
                <a:cs typeface="Comic Sans MS"/>
                <a:sym typeface="Comic Sans MS"/>
              </a:rPr>
              <a:t>Priorities in Linux</a:t>
            </a:r>
            <a:endParaRPr lang="en-US" dirty="0"/>
          </a:p>
        </p:txBody>
      </p:sp>
      <p:sp>
        <p:nvSpPr>
          <p:cNvPr id="10" name="Content Placeholder 9"/>
          <p:cNvSpPr>
            <a:spLocks noGrp="1"/>
          </p:cNvSpPr>
          <p:nvPr>
            <p:ph idx="1"/>
          </p:nvPr>
        </p:nvSpPr>
        <p:spPr/>
        <p:txBody>
          <a:bodyPr/>
          <a:lstStyle/>
          <a:p>
            <a:r>
              <a:rPr lang="en-US" dirty="0" smtClean="0">
                <a:ea typeface="Comic Sans MS"/>
                <a:cs typeface="Comic Sans MS"/>
                <a:sym typeface="Comic Sans MS"/>
              </a:rPr>
              <a:t>Each </a:t>
            </a:r>
            <a:r>
              <a:rPr lang="en-US" dirty="0">
                <a:ea typeface="Comic Sans MS"/>
                <a:cs typeface="Comic Sans MS"/>
                <a:sym typeface="Comic Sans MS"/>
              </a:rPr>
              <a:t>process has a </a:t>
            </a:r>
            <a:r>
              <a:rPr lang="en-US" dirty="0">
                <a:solidFill>
                  <a:srgbClr val="00B050"/>
                </a:solidFill>
                <a:ea typeface="Comic Sans MS"/>
                <a:cs typeface="Comic Sans MS"/>
                <a:sym typeface="Comic Sans MS"/>
              </a:rPr>
              <a:t>nice </a:t>
            </a:r>
            <a:r>
              <a:rPr lang="en-US" dirty="0">
                <a:ea typeface="Comic Sans MS"/>
                <a:cs typeface="Comic Sans MS"/>
                <a:sym typeface="Comic Sans MS"/>
              </a:rPr>
              <a:t>value specifying its </a:t>
            </a:r>
            <a:r>
              <a:rPr lang="en-US" dirty="0" smtClean="0">
                <a:ea typeface="Comic Sans MS"/>
                <a:cs typeface="Comic Sans MS"/>
                <a:sym typeface="Comic Sans MS"/>
              </a:rPr>
              <a:t>priority</a:t>
            </a:r>
          </a:p>
          <a:p>
            <a:pPr lvl="1"/>
            <a:r>
              <a:rPr lang="en-US" dirty="0">
                <a:ea typeface="Comic Sans MS"/>
                <a:cs typeface="Comic Sans MS"/>
                <a:sym typeface="Comic Sans MS"/>
              </a:rPr>
              <a:t>Nice values range between -20 and </a:t>
            </a:r>
            <a:r>
              <a:rPr lang="en-US" dirty="0" smtClean="0">
                <a:ea typeface="Comic Sans MS"/>
                <a:cs typeface="Comic Sans MS"/>
                <a:sym typeface="Comic Sans MS"/>
              </a:rPr>
              <a:t>19</a:t>
            </a:r>
          </a:p>
          <a:p>
            <a:pPr lvl="1"/>
            <a:r>
              <a:rPr lang="en-US" dirty="0">
                <a:ea typeface="Comic Sans MS"/>
                <a:cs typeface="Comic Sans MS"/>
                <a:sym typeface="Comic Sans MS"/>
              </a:rPr>
              <a:t>Lower values indicate higher </a:t>
            </a:r>
            <a:r>
              <a:rPr lang="en-US" dirty="0" smtClean="0">
                <a:ea typeface="Comic Sans MS"/>
                <a:cs typeface="Comic Sans MS"/>
                <a:sym typeface="Comic Sans MS"/>
              </a:rPr>
              <a:t>priority</a:t>
            </a:r>
          </a:p>
          <a:p>
            <a:r>
              <a:rPr lang="en-US" dirty="0">
                <a:ea typeface="Comic Sans MS"/>
                <a:cs typeface="Comic Sans MS"/>
                <a:sym typeface="Comic Sans MS"/>
              </a:rPr>
              <a:t>Setting nice </a:t>
            </a:r>
            <a:r>
              <a:rPr lang="en-US" dirty="0" smtClean="0">
                <a:ea typeface="Comic Sans MS"/>
                <a:cs typeface="Comic Sans MS"/>
                <a:sym typeface="Comic Sans MS"/>
              </a:rPr>
              <a:t>values</a:t>
            </a:r>
          </a:p>
          <a:p>
            <a:pPr lvl="1"/>
            <a:r>
              <a:rPr lang="en-US" dirty="0">
                <a:solidFill>
                  <a:srgbClr val="0000FF"/>
                </a:solidFill>
                <a:ea typeface="Comic Sans MS"/>
                <a:cs typeface="Comic Sans MS"/>
                <a:sym typeface="Comic Sans MS"/>
              </a:rPr>
              <a:t>Example: </a:t>
            </a:r>
            <a:r>
              <a:rPr lang="en-US" dirty="0">
                <a:ea typeface="Comic Sans MS"/>
                <a:cs typeface="Comic Sans MS"/>
                <a:sym typeface="Comic Sans MS"/>
              </a:rPr>
              <a:t>start program ls with nice value of </a:t>
            </a:r>
            <a:r>
              <a:rPr lang="en-US" dirty="0" smtClean="0">
                <a:ea typeface="Comic Sans MS"/>
                <a:cs typeface="Comic Sans MS"/>
                <a:sym typeface="Comic Sans MS"/>
              </a:rPr>
              <a:t>19</a:t>
            </a:r>
          </a:p>
          <a:p>
            <a:pPr lvl="2"/>
            <a:r>
              <a:rPr lang="en-US" dirty="0">
                <a:solidFill>
                  <a:srgbClr val="7030A0"/>
                </a:solidFill>
                <a:ea typeface="Comic Sans MS"/>
                <a:cs typeface="Comic Sans MS"/>
                <a:sym typeface="Comic Sans MS"/>
              </a:rPr>
              <a:t>nice</a:t>
            </a:r>
            <a:r>
              <a:rPr lang="en-US" dirty="0">
                <a:solidFill>
                  <a:srgbClr val="27561F"/>
                </a:solidFill>
                <a:ea typeface="Comic Sans MS"/>
                <a:cs typeface="Comic Sans MS"/>
                <a:sym typeface="Comic Sans MS"/>
              </a:rPr>
              <a:t> –n 19 </a:t>
            </a:r>
            <a:r>
              <a:rPr lang="en-US" dirty="0" smtClean="0">
                <a:solidFill>
                  <a:srgbClr val="27561F"/>
                </a:solidFill>
                <a:ea typeface="Comic Sans MS"/>
                <a:cs typeface="Comic Sans MS"/>
                <a:sym typeface="Comic Sans MS"/>
              </a:rPr>
              <a:t>ls</a:t>
            </a:r>
          </a:p>
          <a:p>
            <a:pPr lvl="1"/>
            <a:r>
              <a:rPr lang="en-US" dirty="0">
                <a:solidFill>
                  <a:srgbClr val="0000FF"/>
                </a:solidFill>
                <a:ea typeface="Comic Sans MS"/>
                <a:cs typeface="Comic Sans MS"/>
                <a:sym typeface="Comic Sans MS"/>
              </a:rPr>
              <a:t>Example: </a:t>
            </a:r>
            <a:r>
              <a:rPr lang="en-US" dirty="0">
                <a:solidFill>
                  <a:srgbClr val="0C0C0C"/>
                </a:solidFill>
                <a:ea typeface="Comic Sans MS"/>
                <a:cs typeface="Comic Sans MS"/>
                <a:sym typeface="Comic Sans MS"/>
              </a:rPr>
              <a:t>change nice value of already running process with id 1234, to </a:t>
            </a:r>
            <a:r>
              <a:rPr lang="en-US" dirty="0" smtClean="0">
                <a:solidFill>
                  <a:srgbClr val="0C0C0C"/>
                </a:solidFill>
                <a:ea typeface="Comic Sans MS"/>
                <a:cs typeface="Comic Sans MS"/>
                <a:sym typeface="Comic Sans MS"/>
              </a:rPr>
              <a:t>15</a:t>
            </a:r>
          </a:p>
          <a:p>
            <a:pPr lvl="2"/>
            <a:r>
              <a:rPr lang="en-US" dirty="0" err="1">
                <a:solidFill>
                  <a:srgbClr val="7030A0"/>
                </a:solidFill>
                <a:ea typeface="Comic Sans MS"/>
                <a:cs typeface="Comic Sans MS"/>
                <a:sym typeface="Comic Sans MS"/>
              </a:rPr>
              <a:t>renice</a:t>
            </a:r>
            <a:r>
              <a:rPr lang="en-US" dirty="0">
                <a:solidFill>
                  <a:srgbClr val="27561F"/>
                </a:solidFill>
                <a:ea typeface="Comic Sans MS"/>
                <a:cs typeface="Comic Sans MS"/>
                <a:sym typeface="Comic Sans MS"/>
              </a:rPr>
              <a:t> </a:t>
            </a:r>
            <a:r>
              <a:rPr lang="en-US" dirty="0">
                <a:solidFill>
                  <a:srgbClr val="004C26"/>
                </a:solidFill>
                <a:ea typeface="Comic Sans MS"/>
                <a:cs typeface="Comic Sans MS"/>
                <a:sym typeface="Comic Sans MS"/>
              </a:rPr>
              <a:t>15 –p 1234</a:t>
            </a:r>
            <a:endParaRPr lang="en-US" dirty="0" smtClean="0">
              <a:ea typeface="Comic Sans MS"/>
              <a:cs typeface="Comic Sans MS"/>
              <a:sym typeface="Comic Sans MS"/>
            </a:endParaRPr>
          </a:p>
          <a:p>
            <a:pPr lvl="1"/>
            <a:endParaRPr lang="en-US" dirty="0"/>
          </a:p>
        </p:txBody>
      </p:sp>
    </p:spTree>
    <p:extLst>
      <p:ext uri="{BB962C8B-B14F-4D97-AF65-F5344CB8AC3E}">
        <p14:creationId xmlns:p14="http://schemas.microsoft.com/office/powerpoint/2010/main" val="22799417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altLang="en-US" sz="3600" b="1" i="1" dirty="0" smtClean="0"/>
              <a:t>Round Robin</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23</a:t>
            </a:fld>
            <a:endParaRPr lang="en-US" dirty="0"/>
          </a:p>
        </p:txBody>
      </p:sp>
    </p:spTree>
    <p:extLst>
      <p:ext uri="{BB962C8B-B14F-4D97-AF65-F5344CB8AC3E}">
        <p14:creationId xmlns:p14="http://schemas.microsoft.com/office/powerpoint/2010/main" val="3261431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24</a:t>
            </a:fld>
            <a:endParaRPr lang="en-US" dirty="0"/>
          </a:p>
        </p:txBody>
      </p:sp>
      <p:sp>
        <p:nvSpPr>
          <p:cNvPr id="3" name="Title 2"/>
          <p:cNvSpPr>
            <a:spLocks noGrp="1"/>
          </p:cNvSpPr>
          <p:nvPr>
            <p:ph type="title"/>
          </p:nvPr>
        </p:nvSpPr>
        <p:spPr/>
        <p:txBody>
          <a:bodyPr/>
          <a:lstStyle/>
          <a:p>
            <a:r>
              <a:rPr lang="en-US" dirty="0" smtClean="0"/>
              <a:t>Round Robin (RR)</a:t>
            </a:r>
            <a:endParaRPr lang="en-US" dirty="0"/>
          </a:p>
        </p:txBody>
      </p:sp>
      <p:sp>
        <p:nvSpPr>
          <p:cNvPr id="4" name="Content Placeholder 3"/>
          <p:cNvSpPr>
            <a:spLocks noGrp="1"/>
          </p:cNvSpPr>
          <p:nvPr>
            <p:ph idx="1"/>
          </p:nvPr>
        </p:nvSpPr>
        <p:spPr/>
        <p:txBody>
          <a:bodyPr>
            <a:normAutofit lnSpcReduction="10000"/>
          </a:bodyPr>
          <a:lstStyle/>
          <a:p>
            <a:r>
              <a:rPr lang="en-US" altLang="en-US" dirty="0"/>
              <a:t>Each process gets a small unit of CPU time (</a:t>
            </a:r>
            <a:r>
              <a:rPr lang="en-US" altLang="en-US" dirty="0">
                <a:solidFill>
                  <a:srgbClr val="0000FF"/>
                </a:solidFill>
                <a:ea typeface="Comic Sans MS"/>
                <a:cs typeface="Comic Sans MS"/>
              </a:rPr>
              <a:t>time quantum </a:t>
            </a:r>
            <a:r>
              <a:rPr lang="en-US" altLang="en-US" i="1" dirty="0"/>
              <a:t>q</a:t>
            </a:r>
            <a:r>
              <a:rPr lang="en-US" altLang="en-US" dirty="0"/>
              <a:t>), usually </a:t>
            </a:r>
            <a:r>
              <a:rPr lang="en-US" altLang="en-US" dirty="0" smtClean="0"/>
              <a:t>10-100 milliseconds. </a:t>
            </a:r>
            <a:r>
              <a:rPr lang="en-US" altLang="en-US" dirty="0"/>
              <a:t>After this time has elapsed, the process is preempted and added to the end of the ready </a:t>
            </a:r>
            <a:r>
              <a:rPr lang="en-US" altLang="en-US" dirty="0" smtClean="0"/>
              <a:t>queue</a:t>
            </a:r>
          </a:p>
          <a:p>
            <a:r>
              <a:rPr lang="en-US" dirty="0">
                <a:ea typeface="Comic Sans MS"/>
                <a:cs typeface="Comic Sans MS"/>
                <a:sym typeface="Comic Sans MS"/>
              </a:rPr>
              <a:t>Given </a:t>
            </a:r>
            <a:r>
              <a:rPr lang="en-US" dirty="0">
                <a:solidFill>
                  <a:srgbClr val="0000FF"/>
                </a:solidFill>
                <a:ea typeface="Comic Sans MS"/>
                <a:cs typeface="Comic Sans MS"/>
                <a:sym typeface="Comic Sans MS"/>
              </a:rPr>
              <a:t>n</a:t>
            </a:r>
            <a:r>
              <a:rPr lang="en-US" dirty="0">
                <a:ea typeface="Comic Sans MS"/>
                <a:cs typeface="Comic Sans MS"/>
                <a:sym typeface="Comic Sans MS"/>
              </a:rPr>
              <a:t> processes and time quanta of </a:t>
            </a:r>
            <a:r>
              <a:rPr lang="en-US" dirty="0">
                <a:solidFill>
                  <a:srgbClr val="0000FF"/>
                </a:solidFill>
                <a:ea typeface="Comic Sans MS"/>
                <a:cs typeface="Comic Sans MS"/>
                <a:sym typeface="Comic Sans MS"/>
              </a:rPr>
              <a:t>q</a:t>
            </a:r>
            <a:r>
              <a:rPr lang="en-US" dirty="0">
                <a:ea typeface="Comic Sans MS"/>
                <a:cs typeface="Comic Sans MS"/>
                <a:sym typeface="Comic Sans MS"/>
              </a:rPr>
              <a:t>, Each process waits no longer than </a:t>
            </a:r>
            <a:r>
              <a:rPr lang="en-US" dirty="0">
                <a:solidFill>
                  <a:srgbClr val="0000FF"/>
                </a:solidFill>
                <a:ea typeface="Comic Sans MS"/>
                <a:cs typeface="Comic Sans MS"/>
                <a:sym typeface="Comic Sans MS"/>
              </a:rPr>
              <a:t>(n – 1) * q time </a:t>
            </a:r>
            <a:r>
              <a:rPr lang="en-US" dirty="0" smtClean="0">
                <a:solidFill>
                  <a:srgbClr val="0000FF"/>
                </a:solidFill>
                <a:ea typeface="Comic Sans MS"/>
                <a:cs typeface="Comic Sans MS"/>
                <a:sym typeface="Comic Sans MS"/>
              </a:rPr>
              <a:t>units</a:t>
            </a:r>
          </a:p>
          <a:p>
            <a:pPr lvl="1"/>
            <a:r>
              <a:rPr lang="en-US" altLang="en-US" dirty="0" smtClean="0"/>
              <a:t>Each </a:t>
            </a:r>
            <a:r>
              <a:rPr lang="en-US" altLang="en-US" dirty="0"/>
              <a:t>process gets 1/n of the CPU time in chunks of at most </a:t>
            </a:r>
            <a:r>
              <a:rPr lang="en-US" altLang="en-US" i="1" dirty="0"/>
              <a:t>q</a:t>
            </a:r>
            <a:r>
              <a:rPr lang="en-US" altLang="en-US" dirty="0"/>
              <a:t> time units at </a:t>
            </a:r>
            <a:r>
              <a:rPr lang="en-US" altLang="en-US" dirty="0" smtClean="0"/>
              <a:t>once</a:t>
            </a:r>
          </a:p>
          <a:p>
            <a:r>
              <a:rPr lang="en-US" altLang="en-US" dirty="0"/>
              <a:t>Timer interrupts every quantum to schedule next </a:t>
            </a:r>
            <a:r>
              <a:rPr lang="en-US" altLang="en-US" dirty="0" smtClean="0"/>
              <a:t>process</a:t>
            </a:r>
          </a:p>
          <a:p>
            <a:r>
              <a:rPr lang="en-US" dirty="0">
                <a:ea typeface="Comic Sans MS"/>
                <a:cs typeface="Comic Sans MS"/>
                <a:sym typeface="Comic Sans MS"/>
              </a:rPr>
              <a:t>Performance is </a:t>
            </a:r>
            <a:r>
              <a:rPr lang="en-US" dirty="0">
                <a:solidFill>
                  <a:srgbClr val="0000FF"/>
                </a:solidFill>
                <a:ea typeface="Comic Sans MS"/>
                <a:cs typeface="Comic Sans MS"/>
                <a:sym typeface="Comic Sans MS"/>
              </a:rPr>
              <a:t>sensitive</a:t>
            </a:r>
            <a:r>
              <a:rPr lang="en-US" dirty="0">
                <a:ea typeface="Comic Sans MS"/>
                <a:cs typeface="Comic Sans MS"/>
                <a:sym typeface="Comic Sans MS"/>
              </a:rPr>
              <a:t> to the choice of the </a:t>
            </a:r>
            <a:r>
              <a:rPr lang="en-US" dirty="0">
                <a:solidFill>
                  <a:srgbClr val="0000FF"/>
                </a:solidFill>
                <a:ea typeface="Comic Sans MS"/>
                <a:cs typeface="Comic Sans MS"/>
                <a:sym typeface="Comic Sans MS"/>
              </a:rPr>
              <a:t>time </a:t>
            </a:r>
            <a:r>
              <a:rPr lang="en-US" dirty="0" smtClean="0">
                <a:solidFill>
                  <a:srgbClr val="0000FF"/>
                </a:solidFill>
                <a:ea typeface="Comic Sans MS"/>
                <a:cs typeface="Comic Sans MS"/>
                <a:sym typeface="Comic Sans MS"/>
              </a:rPr>
              <a:t>quantum</a:t>
            </a:r>
          </a:p>
          <a:p>
            <a:pPr lvl="1"/>
            <a:r>
              <a:rPr lang="en-US" dirty="0">
                <a:solidFill>
                  <a:srgbClr val="0000FF"/>
                </a:solidFill>
                <a:ea typeface="Comic Sans MS"/>
                <a:cs typeface="Comic Sans MS"/>
                <a:sym typeface="Comic Sans MS"/>
              </a:rPr>
              <a:t>Very large: </a:t>
            </a:r>
            <a:r>
              <a:rPr lang="en-US" dirty="0">
                <a:ea typeface="Comic Sans MS"/>
                <a:cs typeface="Comic Sans MS"/>
                <a:sym typeface="Comic Sans MS"/>
              </a:rPr>
              <a:t>RR degenerates to first-come </a:t>
            </a:r>
            <a:r>
              <a:rPr lang="en-US" dirty="0" smtClean="0">
                <a:ea typeface="Comic Sans MS"/>
                <a:cs typeface="Comic Sans MS"/>
                <a:sym typeface="Comic Sans MS"/>
              </a:rPr>
              <a:t>first-serve</a:t>
            </a:r>
          </a:p>
          <a:p>
            <a:pPr lvl="1"/>
            <a:r>
              <a:rPr lang="en-US" dirty="0" smtClean="0">
                <a:solidFill>
                  <a:srgbClr val="0000FF"/>
                </a:solidFill>
                <a:ea typeface="Comic Sans MS"/>
                <a:cs typeface="Comic Sans MS"/>
                <a:sym typeface="Comic Sans MS"/>
              </a:rPr>
              <a:t>Very small: </a:t>
            </a:r>
            <a:r>
              <a:rPr lang="en-US" dirty="0" smtClean="0">
                <a:ea typeface="Comic Sans MS"/>
                <a:cs typeface="Comic Sans MS"/>
                <a:sym typeface="Comic Sans MS"/>
              </a:rPr>
              <a:t>q</a:t>
            </a:r>
            <a:r>
              <a:rPr lang="en-US" i="1" dirty="0" smtClean="0">
                <a:ea typeface="Comic Sans MS"/>
                <a:cs typeface="Comic Sans MS"/>
                <a:sym typeface="Comic Sans MS"/>
              </a:rPr>
              <a:t> </a:t>
            </a:r>
            <a:r>
              <a:rPr lang="en-US" dirty="0" smtClean="0">
                <a:ea typeface="Comic Sans MS"/>
                <a:cs typeface="Comic Sans MS"/>
                <a:sym typeface="Comic Sans MS"/>
              </a:rPr>
              <a:t>must be large in comparison to context switch latency, otherwise overhead is too high</a:t>
            </a:r>
            <a:endParaRPr lang="en-US" altLang="en-US" dirty="0" smtClean="0"/>
          </a:p>
          <a:p>
            <a:endParaRPr lang="en-US" dirty="0"/>
          </a:p>
        </p:txBody>
      </p:sp>
    </p:spTree>
    <p:extLst>
      <p:ext uri="{BB962C8B-B14F-4D97-AF65-F5344CB8AC3E}">
        <p14:creationId xmlns:p14="http://schemas.microsoft.com/office/powerpoint/2010/main" val="2023360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childTnLst>
                          </p:cTn>
                        </p:par>
                        <p:par>
                          <p:cTn id="16" fill="hold">
                            <p:stCondLst>
                              <p:cond delay="500"/>
                            </p:stCondLst>
                            <p:childTnLst>
                              <p:par>
                                <p:cTn id="17" presetID="5"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checkerboard(across)">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heckerboard(across)">
                                      <p:cBhvr>
                                        <p:cTn id="24" dur="500"/>
                                        <p:tgtEl>
                                          <p:spTgt spid="4">
                                            <p:txEl>
                                              <p:pRg st="4" end="4"/>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heckerboard(across)">
                                      <p:cBhvr>
                                        <p:cTn id="27" dur="500"/>
                                        <p:tgtEl>
                                          <p:spTgt spid="4">
                                            <p:txEl>
                                              <p:pRg st="5" end="5"/>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checkerboard(across)">
                                      <p:cBhvr>
                                        <p:cTn id="3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25</a:t>
            </a:fld>
            <a:endParaRPr lang="en-US" dirty="0"/>
          </a:p>
        </p:txBody>
      </p:sp>
      <p:sp>
        <p:nvSpPr>
          <p:cNvPr id="3" name="Title 2"/>
          <p:cNvSpPr>
            <a:spLocks noGrp="1"/>
          </p:cNvSpPr>
          <p:nvPr>
            <p:ph type="title"/>
          </p:nvPr>
        </p:nvSpPr>
        <p:spPr/>
        <p:txBody>
          <a:bodyPr>
            <a:noAutofit/>
          </a:bodyPr>
          <a:lstStyle/>
          <a:p>
            <a:r>
              <a:rPr lang="en-US" sz="2500" dirty="0" smtClean="0"/>
              <a:t>Round Robin Example with </a:t>
            </a:r>
            <a:r>
              <a:rPr lang="en-US" altLang="en-US" sz="2500" dirty="0"/>
              <a:t>Time Quantum =</a:t>
            </a:r>
            <a:r>
              <a:rPr lang="en-US" altLang="en-US" sz="2500" dirty="0" smtClean="0"/>
              <a:t> 4 </a:t>
            </a:r>
            <a:r>
              <a:rPr lang="en-US" altLang="en-US" sz="2500" dirty="0" err="1" smtClean="0"/>
              <a:t>millisecs</a:t>
            </a:r>
            <a:endParaRPr lang="en-US" sz="2500" dirty="0"/>
          </a:p>
        </p:txBody>
      </p:sp>
      <p:sp>
        <p:nvSpPr>
          <p:cNvPr id="4" name="Content Placeholder 3"/>
          <p:cNvSpPr>
            <a:spLocks noGrp="1"/>
          </p:cNvSpPr>
          <p:nvPr>
            <p:ph idx="1"/>
          </p:nvPr>
        </p:nvSpPr>
        <p:spPr>
          <a:xfrm>
            <a:off x="277313" y="4319081"/>
            <a:ext cx="8589374" cy="1997734"/>
          </a:xfrm>
        </p:spPr>
        <p:txBody>
          <a:bodyPr/>
          <a:lstStyle/>
          <a:p>
            <a:pPr>
              <a:buFont typeface="Wingdings" panose="05000000000000000000" pitchFamily="2" charset="2"/>
              <a:buChar char="q"/>
            </a:pPr>
            <a:r>
              <a:rPr lang="en-US" dirty="0">
                <a:solidFill>
                  <a:srgbClr val="0000FF"/>
                </a:solidFill>
                <a:ea typeface="Comic Sans MS"/>
                <a:cs typeface="Comic Sans MS"/>
                <a:sym typeface="Comic Sans MS"/>
              </a:rPr>
              <a:t>Waiting time: </a:t>
            </a:r>
            <a:r>
              <a:rPr lang="en-US" dirty="0">
                <a:solidFill>
                  <a:schemeClr val="dk1"/>
                </a:solidFill>
                <a:ea typeface="Comic Sans MS"/>
                <a:cs typeface="Comic Sans MS"/>
                <a:sym typeface="Comic Sans MS"/>
              </a:rPr>
              <a:t>P</a:t>
            </a:r>
            <a:r>
              <a:rPr lang="en-US" baseline="-25000" dirty="0">
                <a:solidFill>
                  <a:schemeClr val="dk1"/>
                </a:solidFill>
                <a:ea typeface="Comic Sans MS"/>
                <a:cs typeface="Comic Sans MS"/>
                <a:sym typeface="Comic Sans MS"/>
              </a:rPr>
              <a:t>1</a:t>
            </a:r>
            <a:r>
              <a:rPr lang="en-US" dirty="0">
                <a:solidFill>
                  <a:schemeClr val="dk1"/>
                </a:solidFill>
                <a:ea typeface="Comic Sans MS"/>
                <a:cs typeface="Comic Sans MS"/>
                <a:sym typeface="Comic Sans MS"/>
              </a:rPr>
              <a:t> waits for 6 </a:t>
            </a:r>
            <a:r>
              <a:rPr lang="en-US" dirty="0" smtClean="0">
                <a:solidFill>
                  <a:schemeClr val="dk1"/>
                </a:solidFill>
                <a:ea typeface="Comic Sans MS"/>
                <a:cs typeface="Comic Sans MS"/>
                <a:sym typeface="Comic Sans MS"/>
              </a:rPr>
              <a:t>(= 10 - 4</a:t>
            </a:r>
            <a:r>
              <a:rPr lang="en-US" dirty="0">
                <a:solidFill>
                  <a:schemeClr val="dk1"/>
                </a:solidFill>
                <a:ea typeface="Comic Sans MS"/>
                <a:cs typeface="Comic Sans MS"/>
                <a:sym typeface="Comic Sans MS"/>
              </a:rPr>
              <a:t>), P</a:t>
            </a:r>
            <a:r>
              <a:rPr lang="en-US" baseline="-25000" dirty="0">
                <a:solidFill>
                  <a:schemeClr val="dk1"/>
                </a:solidFill>
                <a:ea typeface="Comic Sans MS"/>
                <a:cs typeface="Comic Sans MS"/>
                <a:sym typeface="Comic Sans MS"/>
              </a:rPr>
              <a:t>2</a:t>
            </a:r>
            <a:r>
              <a:rPr lang="en-US" dirty="0">
                <a:solidFill>
                  <a:schemeClr val="dk1"/>
                </a:solidFill>
                <a:ea typeface="Comic Sans MS"/>
                <a:cs typeface="Comic Sans MS"/>
                <a:sym typeface="Comic Sans MS"/>
              </a:rPr>
              <a:t> waits for 4, and P</a:t>
            </a:r>
            <a:r>
              <a:rPr lang="en-US" baseline="-25000" dirty="0">
                <a:solidFill>
                  <a:schemeClr val="dk1"/>
                </a:solidFill>
                <a:ea typeface="Comic Sans MS"/>
                <a:cs typeface="Comic Sans MS"/>
                <a:sym typeface="Comic Sans MS"/>
              </a:rPr>
              <a:t>3</a:t>
            </a:r>
            <a:r>
              <a:rPr lang="en-US" dirty="0">
                <a:solidFill>
                  <a:schemeClr val="dk1"/>
                </a:solidFill>
                <a:ea typeface="Comic Sans MS"/>
                <a:cs typeface="Comic Sans MS"/>
                <a:sym typeface="Comic Sans MS"/>
              </a:rPr>
              <a:t> waits for </a:t>
            </a:r>
            <a:r>
              <a:rPr lang="en-US" dirty="0" smtClean="0">
                <a:solidFill>
                  <a:schemeClr val="dk1"/>
                </a:solidFill>
                <a:ea typeface="Comic Sans MS"/>
                <a:cs typeface="Comic Sans MS"/>
                <a:sym typeface="Comic Sans MS"/>
              </a:rPr>
              <a:t>7</a:t>
            </a:r>
          </a:p>
          <a:p>
            <a:pPr>
              <a:buFont typeface="Wingdings" panose="05000000000000000000" pitchFamily="2" charset="2"/>
              <a:buChar char="q"/>
            </a:pPr>
            <a:r>
              <a:rPr lang="en-US" dirty="0">
                <a:solidFill>
                  <a:srgbClr val="0000FF"/>
                </a:solidFill>
                <a:latin typeface="+mj-lt"/>
                <a:ea typeface="Comic Sans MS"/>
                <a:cs typeface="Comic Sans MS"/>
                <a:sym typeface="Comic Sans MS"/>
              </a:rPr>
              <a:t>Average waiting time: </a:t>
            </a:r>
            <a:r>
              <a:rPr lang="en-US" dirty="0">
                <a:solidFill>
                  <a:schemeClr val="dk1"/>
                </a:solidFill>
                <a:latin typeface="+mj-lt"/>
                <a:ea typeface="Comic Sans MS"/>
                <a:cs typeface="Comic Sans MS"/>
                <a:sym typeface="Comic Sans MS"/>
              </a:rPr>
              <a:t>17/3 = </a:t>
            </a:r>
            <a:r>
              <a:rPr lang="en-US" dirty="0" smtClean="0">
                <a:solidFill>
                  <a:schemeClr val="dk1"/>
                </a:solidFill>
                <a:latin typeface="+mj-lt"/>
                <a:ea typeface="Comic Sans MS"/>
                <a:cs typeface="Comic Sans MS"/>
                <a:sym typeface="Comic Sans MS"/>
              </a:rPr>
              <a:t>5.66</a:t>
            </a:r>
            <a:endParaRPr lang="en-US" dirty="0" smtClean="0">
              <a:latin typeface="+mj-lt"/>
            </a:endParaRP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87805768"/>
              </p:ext>
            </p:extLst>
          </p:nvPr>
        </p:nvGraphicFramePr>
        <p:xfrm>
          <a:off x="3467495" y="1154966"/>
          <a:ext cx="2209010" cy="1491827"/>
        </p:xfrm>
        <a:graphic>
          <a:graphicData uri="http://schemas.openxmlformats.org/drawingml/2006/table">
            <a:tbl>
              <a:tblPr firstRow="1" bandRow="1">
                <a:tableStyleId>{7DF18680-E054-41AD-8BC1-D1AEF772440D}</a:tableStyleId>
              </a:tblPr>
              <a:tblGrid>
                <a:gridCol w="924899"/>
                <a:gridCol w="1284111"/>
              </a:tblGrid>
              <a:tr h="0">
                <a:tc>
                  <a:txBody>
                    <a:bodyPr/>
                    <a:lstStyle/>
                    <a:p>
                      <a:pPr algn="ctr"/>
                      <a:r>
                        <a:rPr lang="en-US" sz="1400" dirty="0" smtClean="0"/>
                        <a:t>Process</a:t>
                      </a:r>
                      <a:endParaRPr lang="en-US" sz="1400" dirty="0"/>
                    </a:p>
                  </a:txBody>
                  <a:tcPr/>
                </a:tc>
                <a:tc>
                  <a:txBody>
                    <a:bodyPr/>
                    <a:lstStyle/>
                    <a:p>
                      <a:pPr algn="ctr"/>
                      <a:r>
                        <a:rPr lang="en-US" sz="1400" dirty="0" smtClean="0"/>
                        <a:t>Burst Time</a:t>
                      </a:r>
                    </a:p>
                    <a:p>
                      <a:pPr algn="ctr"/>
                      <a:r>
                        <a:rPr lang="en-US" sz="1400" dirty="0" smtClean="0"/>
                        <a:t>(</a:t>
                      </a:r>
                      <a:r>
                        <a:rPr lang="en-US" sz="1400" u="none" strike="noStrike" cap="none" dirty="0" err="1" smtClean="0"/>
                        <a:t>millisecs</a:t>
                      </a:r>
                      <a:r>
                        <a:rPr lang="en-US" sz="1400" dirty="0" smtClean="0"/>
                        <a:t>)</a:t>
                      </a:r>
                      <a:endParaRPr lang="en-US" sz="1400" dirty="0"/>
                    </a:p>
                  </a:txBody>
                  <a:tcPr/>
                </a:tc>
              </a:tr>
              <a:tr h="324556">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24</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3</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3</a:t>
                      </a:r>
                    </a:p>
                  </a:txBody>
                  <a:tcPr marL="91450" marR="91450" marT="45725" marB="45725"/>
                </a:tc>
              </a:tr>
            </a:tbl>
          </a:graphicData>
        </a:graphic>
      </p:graphicFrame>
      <p:sp>
        <p:nvSpPr>
          <p:cNvPr id="6" name="Shape 357"/>
          <p:cNvSpPr/>
          <p:nvPr/>
        </p:nvSpPr>
        <p:spPr>
          <a:xfrm>
            <a:off x="1495238" y="3089845"/>
            <a:ext cx="1058334" cy="533400"/>
          </a:xfrm>
          <a:prstGeom prst="rect">
            <a:avLst/>
          </a:prstGeom>
          <a:gradFill>
            <a:gsLst>
              <a:gs pos="0">
                <a:srgbClr val="AFDBAC"/>
              </a:gs>
              <a:gs pos="35000">
                <a:srgbClr val="C8E6C4"/>
              </a:gs>
              <a:gs pos="100000">
                <a:srgbClr val="EBF6E8"/>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2</a:t>
            </a:r>
            <a:endParaRPr baseline="-25000">
              <a:solidFill>
                <a:schemeClr val="dk1"/>
              </a:solidFill>
              <a:ea typeface="Comic Sans MS"/>
              <a:cs typeface="Comic Sans MS"/>
              <a:sym typeface="Comic Sans MS"/>
            </a:endParaRPr>
          </a:p>
        </p:txBody>
      </p:sp>
      <p:sp>
        <p:nvSpPr>
          <p:cNvPr id="7" name="Shape 358"/>
          <p:cNvSpPr/>
          <p:nvPr/>
        </p:nvSpPr>
        <p:spPr>
          <a:xfrm>
            <a:off x="541329" y="3102031"/>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sp>
        <p:nvSpPr>
          <p:cNvPr id="8" name="Shape 359"/>
          <p:cNvSpPr/>
          <p:nvPr/>
        </p:nvSpPr>
        <p:spPr>
          <a:xfrm>
            <a:off x="2618483" y="3096548"/>
            <a:ext cx="1066799" cy="533400"/>
          </a:xfrm>
          <a:prstGeom prst="rect">
            <a:avLst/>
          </a:prstGeom>
          <a:gradFill>
            <a:gsLst>
              <a:gs pos="0">
                <a:srgbClr val="FFE189"/>
              </a:gs>
              <a:gs pos="35000">
                <a:srgbClr val="FFE186"/>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3</a:t>
            </a:r>
            <a:endParaRPr baseline="-25000">
              <a:solidFill>
                <a:schemeClr val="dk1"/>
              </a:solidFill>
              <a:ea typeface="Comic Sans MS"/>
              <a:cs typeface="Comic Sans MS"/>
              <a:sym typeface="Comic Sans MS"/>
            </a:endParaRPr>
          </a:p>
        </p:txBody>
      </p:sp>
      <p:sp>
        <p:nvSpPr>
          <p:cNvPr id="9" name="Shape 360"/>
          <p:cNvSpPr txBox="1"/>
          <p:nvPr/>
        </p:nvSpPr>
        <p:spPr>
          <a:xfrm>
            <a:off x="507461" y="3671414"/>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0</a:t>
            </a:r>
            <a:endParaRPr>
              <a:solidFill>
                <a:schemeClr val="dk1"/>
              </a:solidFill>
              <a:ea typeface="Comic Sans MS"/>
              <a:cs typeface="Comic Sans MS"/>
              <a:sym typeface="Comic Sans MS"/>
            </a:endParaRPr>
          </a:p>
        </p:txBody>
      </p:sp>
      <p:sp>
        <p:nvSpPr>
          <p:cNvPr id="10" name="Shape 361"/>
          <p:cNvSpPr txBox="1"/>
          <p:nvPr/>
        </p:nvSpPr>
        <p:spPr>
          <a:xfrm>
            <a:off x="1303328" y="3672282"/>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4</a:t>
            </a:r>
            <a:endParaRPr>
              <a:solidFill>
                <a:schemeClr val="dk1"/>
              </a:solidFill>
              <a:ea typeface="Comic Sans MS"/>
              <a:cs typeface="Comic Sans MS"/>
              <a:sym typeface="Comic Sans MS"/>
            </a:endParaRPr>
          </a:p>
        </p:txBody>
      </p:sp>
      <p:sp>
        <p:nvSpPr>
          <p:cNvPr id="11" name="Shape 362"/>
          <p:cNvSpPr/>
          <p:nvPr/>
        </p:nvSpPr>
        <p:spPr>
          <a:xfrm>
            <a:off x="3731850" y="3094434"/>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sp>
        <p:nvSpPr>
          <p:cNvPr id="12" name="Shape 363"/>
          <p:cNvSpPr/>
          <p:nvPr/>
        </p:nvSpPr>
        <p:spPr>
          <a:xfrm>
            <a:off x="4674825" y="3094434"/>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sp>
        <p:nvSpPr>
          <p:cNvPr id="13" name="Shape 364"/>
          <p:cNvSpPr/>
          <p:nvPr/>
        </p:nvSpPr>
        <p:spPr>
          <a:xfrm>
            <a:off x="5608275" y="3094434"/>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sp>
        <p:nvSpPr>
          <p:cNvPr id="14" name="Shape 365"/>
          <p:cNvSpPr/>
          <p:nvPr/>
        </p:nvSpPr>
        <p:spPr>
          <a:xfrm>
            <a:off x="6551250" y="3094434"/>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sp>
        <p:nvSpPr>
          <p:cNvPr id="15" name="Shape 366"/>
          <p:cNvSpPr/>
          <p:nvPr/>
        </p:nvSpPr>
        <p:spPr>
          <a:xfrm>
            <a:off x="7503750" y="3084909"/>
            <a:ext cx="890410" cy="533400"/>
          </a:xfrm>
          <a:prstGeom prst="rect">
            <a:avLst/>
          </a:prstGeom>
          <a:gradFill>
            <a:gsLst>
              <a:gs pos="0">
                <a:srgbClr val="C49EE2"/>
              </a:gs>
              <a:gs pos="35000">
                <a:srgbClr val="DFCAF0"/>
              </a:gs>
              <a:gs pos="100000">
                <a:srgbClr val="FFFFFF"/>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chemeClr val="dk1"/>
                </a:solidFill>
                <a:ea typeface="Comic Sans MS"/>
                <a:cs typeface="Comic Sans MS"/>
                <a:sym typeface="Comic Sans MS"/>
              </a:rPr>
              <a:t>P</a:t>
            </a:r>
            <a:r>
              <a:rPr lang="en-US" baseline="-25000">
                <a:solidFill>
                  <a:schemeClr val="dk1"/>
                </a:solidFill>
                <a:ea typeface="Comic Sans MS"/>
                <a:cs typeface="Comic Sans MS"/>
                <a:sym typeface="Comic Sans MS"/>
              </a:rPr>
              <a:t>1</a:t>
            </a:r>
            <a:endParaRPr baseline="-25000">
              <a:solidFill>
                <a:schemeClr val="dk1"/>
              </a:solidFill>
              <a:ea typeface="Comic Sans MS"/>
              <a:cs typeface="Comic Sans MS"/>
              <a:sym typeface="Comic Sans MS"/>
            </a:endParaRPr>
          </a:p>
        </p:txBody>
      </p:sp>
      <p:sp>
        <p:nvSpPr>
          <p:cNvPr id="16" name="Shape 367"/>
          <p:cNvSpPr txBox="1"/>
          <p:nvPr/>
        </p:nvSpPr>
        <p:spPr>
          <a:xfrm>
            <a:off x="2393410" y="3646884"/>
            <a:ext cx="3048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7</a:t>
            </a:r>
            <a:endParaRPr>
              <a:solidFill>
                <a:schemeClr val="dk1"/>
              </a:solidFill>
              <a:ea typeface="Comic Sans MS"/>
              <a:cs typeface="Comic Sans MS"/>
              <a:sym typeface="Comic Sans MS"/>
            </a:endParaRPr>
          </a:p>
        </p:txBody>
      </p:sp>
      <p:sp>
        <p:nvSpPr>
          <p:cNvPr id="17" name="Shape 368"/>
          <p:cNvSpPr txBox="1"/>
          <p:nvPr/>
        </p:nvSpPr>
        <p:spPr>
          <a:xfrm>
            <a:off x="3469735" y="3637359"/>
            <a:ext cx="457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10</a:t>
            </a:r>
            <a:endParaRPr>
              <a:solidFill>
                <a:schemeClr val="dk1"/>
              </a:solidFill>
              <a:ea typeface="Comic Sans MS"/>
              <a:cs typeface="Comic Sans MS"/>
              <a:sym typeface="Comic Sans MS"/>
            </a:endParaRPr>
          </a:p>
        </p:txBody>
      </p:sp>
      <p:sp>
        <p:nvSpPr>
          <p:cNvPr id="18" name="Shape 369"/>
          <p:cNvSpPr txBox="1"/>
          <p:nvPr/>
        </p:nvSpPr>
        <p:spPr>
          <a:xfrm>
            <a:off x="4393660" y="3637359"/>
            <a:ext cx="457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14</a:t>
            </a:r>
            <a:endParaRPr>
              <a:solidFill>
                <a:schemeClr val="dk1"/>
              </a:solidFill>
              <a:ea typeface="Comic Sans MS"/>
              <a:cs typeface="Comic Sans MS"/>
              <a:sym typeface="Comic Sans MS"/>
            </a:endParaRPr>
          </a:p>
        </p:txBody>
      </p:sp>
      <p:sp>
        <p:nvSpPr>
          <p:cNvPr id="19" name="Shape 370"/>
          <p:cNvSpPr txBox="1"/>
          <p:nvPr/>
        </p:nvSpPr>
        <p:spPr>
          <a:xfrm>
            <a:off x="5374735" y="3637359"/>
            <a:ext cx="457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18</a:t>
            </a:r>
            <a:endParaRPr>
              <a:solidFill>
                <a:schemeClr val="dk1"/>
              </a:solidFill>
              <a:ea typeface="Comic Sans MS"/>
              <a:cs typeface="Comic Sans MS"/>
              <a:sym typeface="Comic Sans MS"/>
            </a:endParaRPr>
          </a:p>
        </p:txBody>
      </p:sp>
      <p:sp>
        <p:nvSpPr>
          <p:cNvPr id="20" name="Shape 371"/>
          <p:cNvSpPr txBox="1"/>
          <p:nvPr/>
        </p:nvSpPr>
        <p:spPr>
          <a:xfrm>
            <a:off x="6222460" y="3646884"/>
            <a:ext cx="58102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22</a:t>
            </a:r>
            <a:endParaRPr>
              <a:solidFill>
                <a:schemeClr val="dk1"/>
              </a:solidFill>
              <a:ea typeface="Comic Sans MS"/>
              <a:cs typeface="Comic Sans MS"/>
              <a:sym typeface="Comic Sans MS"/>
            </a:endParaRPr>
          </a:p>
        </p:txBody>
      </p:sp>
      <p:sp>
        <p:nvSpPr>
          <p:cNvPr id="21" name="Shape 372"/>
          <p:cNvSpPr txBox="1"/>
          <p:nvPr/>
        </p:nvSpPr>
        <p:spPr>
          <a:xfrm>
            <a:off x="7251160" y="3649027"/>
            <a:ext cx="58102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26</a:t>
            </a:r>
            <a:endParaRPr>
              <a:solidFill>
                <a:schemeClr val="dk1"/>
              </a:solidFill>
              <a:ea typeface="Comic Sans MS"/>
              <a:cs typeface="Comic Sans MS"/>
              <a:sym typeface="Comic Sans MS"/>
            </a:endParaRPr>
          </a:p>
        </p:txBody>
      </p:sp>
      <p:sp>
        <p:nvSpPr>
          <p:cNvPr id="22" name="Shape 373"/>
          <p:cNvSpPr txBox="1"/>
          <p:nvPr/>
        </p:nvSpPr>
        <p:spPr>
          <a:xfrm>
            <a:off x="8156035" y="3637359"/>
            <a:ext cx="58102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ea typeface="Comic Sans MS"/>
                <a:cs typeface="Comic Sans MS"/>
                <a:sym typeface="Comic Sans MS"/>
              </a:rPr>
              <a:t>30</a:t>
            </a:r>
            <a:endParaRPr>
              <a:solidFill>
                <a:schemeClr val="dk1"/>
              </a:solidFill>
              <a:ea typeface="Comic Sans MS"/>
              <a:cs typeface="Comic Sans MS"/>
              <a:sym typeface="Comic Sans MS"/>
            </a:endParaRPr>
          </a:p>
        </p:txBody>
      </p:sp>
      <p:sp>
        <p:nvSpPr>
          <p:cNvPr id="23" name="TextBox 22"/>
          <p:cNvSpPr txBox="1"/>
          <p:nvPr/>
        </p:nvSpPr>
        <p:spPr>
          <a:xfrm>
            <a:off x="541329" y="2703438"/>
            <a:ext cx="1326004" cy="369332"/>
          </a:xfrm>
          <a:prstGeom prst="rect">
            <a:avLst/>
          </a:prstGeom>
          <a:noFill/>
        </p:spPr>
        <p:txBody>
          <a:bodyPr wrap="none" rtlCol="0">
            <a:spAutoFit/>
          </a:bodyPr>
          <a:lstStyle/>
          <a:p>
            <a:r>
              <a:rPr lang="en-US" dirty="0" smtClean="0"/>
              <a:t>Gantt chart</a:t>
            </a:r>
            <a:endParaRPr lang="en-US" dirty="0"/>
          </a:p>
        </p:txBody>
      </p:sp>
    </p:spTree>
    <p:extLst>
      <p:ext uri="{BB962C8B-B14F-4D97-AF65-F5344CB8AC3E}">
        <p14:creationId xmlns:p14="http://schemas.microsoft.com/office/powerpoint/2010/main" val="10803869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26</a:t>
            </a:fld>
            <a:endParaRPr lang="en-US" dirty="0"/>
          </a:p>
        </p:txBody>
      </p:sp>
      <p:sp>
        <p:nvSpPr>
          <p:cNvPr id="3" name="Title 2"/>
          <p:cNvSpPr>
            <a:spLocks noGrp="1"/>
          </p:cNvSpPr>
          <p:nvPr>
            <p:ph type="title"/>
          </p:nvPr>
        </p:nvSpPr>
        <p:spPr/>
        <p:txBody>
          <a:bodyPr>
            <a:normAutofit fontScale="90000"/>
          </a:bodyPr>
          <a:lstStyle/>
          <a:p>
            <a:r>
              <a:rPr lang="en-US" altLang="en-US" dirty="0"/>
              <a:t>Time Quantum and Context Switch Time</a:t>
            </a:r>
            <a:endParaRPr lang="en-US" dirty="0"/>
          </a:p>
        </p:txBody>
      </p:sp>
      <p:sp>
        <p:nvSpPr>
          <p:cNvPr id="4" name="Content Placeholder 3"/>
          <p:cNvSpPr>
            <a:spLocks noGrp="1"/>
          </p:cNvSpPr>
          <p:nvPr>
            <p:ph idx="1"/>
          </p:nvPr>
        </p:nvSpPr>
        <p:spPr>
          <a:xfrm>
            <a:off x="275339" y="1030112"/>
            <a:ext cx="8589374" cy="419309"/>
          </a:xfrm>
        </p:spPr>
        <p:txBody>
          <a:bodyPr>
            <a:normAutofit fontScale="92500" lnSpcReduction="10000"/>
          </a:bodyPr>
          <a:lstStyle/>
          <a:p>
            <a:r>
              <a:rPr lang="en-US" dirty="0" smtClean="0"/>
              <a:t>Assume </a:t>
            </a:r>
            <a:r>
              <a:rPr lang="en-US" dirty="0">
                <a:ea typeface="Comic Sans MS"/>
                <a:cs typeface="Comic Sans MS"/>
                <a:sym typeface="Comic Sans MS"/>
              </a:rPr>
              <a:t>Process time = </a:t>
            </a:r>
            <a:r>
              <a:rPr lang="en-US" dirty="0" smtClean="0">
                <a:ea typeface="Comic Sans MS"/>
                <a:cs typeface="Comic Sans MS"/>
                <a:sym typeface="Comic Sans MS"/>
              </a:rPr>
              <a:t>10</a:t>
            </a:r>
            <a:endParaRPr lang="en-US" dirty="0">
              <a:ea typeface="Comic Sans MS"/>
              <a:cs typeface="Comic Sans MS"/>
              <a:sym typeface="Comic Sans MS"/>
            </a:endParaRPr>
          </a:p>
        </p:txBody>
      </p:sp>
      <p:sp>
        <p:nvSpPr>
          <p:cNvPr id="5" name="Shape 381"/>
          <p:cNvSpPr/>
          <p:nvPr/>
        </p:nvSpPr>
        <p:spPr>
          <a:xfrm>
            <a:off x="431868" y="1775910"/>
            <a:ext cx="4600575" cy="609600"/>
          </a:xfrm>
          <a:prstGeom prst="rect">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6" name="Shape 382"/>
          <p:cNvSpPr/>
          <p:nvPr/>
        </p:nvSpPr>
        <p:spPr>
          <a:xfrm>
            <a:off x="431868" y="2633160"/>
            <a:ext cx="4600575" cy="6096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cxnSp>
        <p:nvCxnSpPr>
          <p:cNvPr id="7" name="Shape 383"/>
          <p:cNvCxnSpPr/>
          <p:nvPr/>
        </p:nvCxnSpPr>
        <p:spPr>
          <a:xfrm>
            <a:off x="431868" y="2633160"/>
            <a:ext cx="0" cy="609600"/>
          </a:xfrm>
          <a:prstGeom prst="straightConnector1">
            <a:avLst/>
          </a:prstGeom>
          <a:noFill/>
          <a:ln w="9525" cap="flat" cmpd="sng">
            <a:solidFill>
              <a:srgbClr val="CB9700"/>
            </a:solidFill>
            <a:prstDash val="solid"/>
            <a:round/>
            <a:headEnd type="none" w="med" len="med"/>
            <a:tailEnd type="none" w="med" len="med"/>
          </a:ln>
        </p:spPr>
      </p:cxnSp>
      <p:cxnSp>
        <p:nvCxnSpPr>
          <p:cNvPr id="8" name="Shape 384"/>
          <p:cNvCxnSpPr/>
          <p:nvPr/>
        </p:nvCxnSpPr>
        <p:spPr>
          <a:xfrm>
            <a:off x="3170306" y="2633160"/>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sp>
        <p:nvSpPr>
          <p:cNvPr id="9" name="Shape 385"/>
          <p:cNvSpPr/>
          <p:nvPr/>
        </p:nvSpPr>
        <p:spPr>
          <a:xfrm>
            <a:off x="450918" y="3565578"/>
            <a:ext cx="4581525" cy="609600"/>
          </a:xfrm>
          <a:prstGeom prst="rect">
            <a:avLst/>
          </a:prstGeom>
          <a:gradFill>
            <a:gsLst>
              <a:gs pos="0">
                <a:srgbClr val="B07AD8"/>
              </a:gs>
              <a:gs pos="35000">
                <a:srgbClr val="DFCAF0"/>
              </a:gs>
              <a:gs pos="100000">
                <a:srgbClr val="FFFFFF"/>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cxnSp>
        <p:nvCxnSpPr>
          <p:cNvPr id="10" name="Shape 386"/>
          <p:cNvCxnSpPr/>
          <p:nvPr/>
        </p:nvCxnSpPr>
        <p:spPr>
          <a:xfrm>
            <a:off x="460443" y="3565578"/>
            <a:ext cx="0" cy="609600"/>
          </a:xfrm>
          <a:prstGeom prst="straightConnector1">
            <a:avLst/>
          </a:prstGeom>
          <a:noFill/>
          <a:ln w="9525" cap="flat" cmpd="sng">
            <a:solidFill>
              <a:srgbClr val="CB9700"/>
            </a:solidFill>
            <a:prstDash val="solid"/>
            <a:round/>
            <a:headEnd type="none" w="med" len="med"/>
            <a:tailEnd type="none" w="med" len="med"/>
          </a:ln>
        </p:spPr>
      </p:cxnSp>
      <p:cxnSp>
        <p:nvCxnSpPr>
          <p:cNvPr id="11" name="Shape 387"/>
          <p:cNvCxnSpPr/>
          <p:nvPr/>
        </p:nvCxnSpPr>
        <p:spPr>
          <a:xfrm>
            <a:off x="917643" y="3565578"/>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2" name="Shape 388"/>
          <p:cNvCxnSpPr/>
          <p:nvPr/>
        </p:nvCxnSpPr>
        <p:spPr>
          <a:xfrm>
            <a:off x="460443" y="3565578"/>
            <a:ext cx="0" cy="609600"/>
          </a:xfrm>
          <a:prstGeom prst="straightConnector1">
            <a:avLst/>
          </a:prstGeom>
          <a:noFill/>
          <a:ln w="38100" cap="flat" cmpd="sng">
            <a:solidFill>
              <a:schemeClr val="tx1"/>
            </a:solidFill>
            <a:prstDash val="solid"/>
            <a:round/>
            <a:headEnd type="none" w="med" len="med"/>
            <a:tailEnd type="none" w="med" len="med"/>
          </a:ln>
          <a:effectLst>
            <a:outerShdw blurRad="40000" dist="23000" dir="5400000" rotWithShape="0">
              <a:srgbClr val="000000">
                <a:alpha val="34901"/>
              </a:srgbClr>
            </a:outerShdw>
          </a:effectLst>
        </p:spPr>
      </p:cxnSp>
      <p:cxnSp>
        <p:nvCxnSpPr>
          <p:cNvPr id="13" name="Shape 389"/>
          <p:cNvCxnSpPr/>
          <p:nvPr/>
        </p:nvCxnSpPr>
        <p:spPr>
          <a:xfrm>
            <a:off x="1374843" y="3562403"/>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4" name="Shape 390"/>
          <p:cNvCxnSpPr/>
          <p:nvPr/>
        </p:nvCxnSpPr>
        <p:spPr>
          <a:xfrm>
            <a:off x="917643" y="3556053"/>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5" name="Shape 391"/>
          <p:cNvCxnSpPr/>
          <p:nvPr/>
        </p:nvCxnSpPr>
        <p:spPr>
          <a:xfrm>
            <a:off x="1832043" y="3556053"/>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6" name="Shape 392"/>
          <p:cNvCxnSpPr/>
          <p:nvPr/>
        </p:nvCxnSpPr>
        <p:spPr>
          <a:xfrm>
            <a:off x="1374843" y="3562403"/>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7" name="Shape 393"/>
          <p:cNvCxnSpPr/>
          <p:nvPr/>
        </p:nvCxnSpPr>
        <p:spPr>
          <a:xfrm>
            <a:off x="2289243" y="3559228"/>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8" name="Shape 394"/>
          <p:cNvCxnSpPr/>
          <p:nvPr/>
        </p:nvCxnSpPr>
        <p:spPr>
          <a:xfrm>
            <a:off x="1832043" y="3575103"/>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9" name="Shape 395"/>
          <p:cNvCxnSpPr/>
          <p:nvPr/>
        </p:nvCxnSpPr>
        <p:spPr>
          <a:xfrm>
            <a:off x="2746443" y="3575103"/>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0" name="Shape 396"/>
          <p:cNvCxnSpPr/>
          <p:nvPr/>
        </p:nvCxnSpPr>
        <p:spPr>
          <a:xfrm>
            <a:off x="2289243" y="3559228"/>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1" name="Shape 397"/>
          <p:cNvCxnSpPr/>
          <p:nvPr/>
        </p:nvCxnSpPr>
        <p:spPr>
          <a:xfrm>
            <a:off x="3203643" y="3565578"/>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2" name="Shape 398"/>
          <p:cNvCxnSpPr/>
          <p:nvPr/>
        </p:nvCxnSpPr>
        <p:spPr>
          <a:xfrm>
            <a:off x="2746443" y="3559228"/>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3" name="Shape 399"/>
          <p:cNvCxnSpPr/>
          <p:nvPr/>
        </p:nvCxnSpPr>
        <p:spPr>
          <a:xfrm>
            <a:off x="3660843" y="3559228"/>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4" name="Shape 400"/>
          <p:cNvCxnSpPr/>
          <p:nvPr/>
        </p:nvCxnSpPr>
        <p:spPr>
          <a:xfrm>
            <a:off x="3203643" y="3556053"/>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5" name="Shape 401"/>
          <p:cNvCxnSpPr/>
          <p:nvPr/>
        </p:nvCxnSpPr>
        <p:spPr>
          <a:xfrm>
            <a:off x="4118043" y="3565578"/>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6" name="Shape 402"/>
          <p:cNvCxnSpPr/>
          <p:nvPr/>
        </p:nvCxnSpPr>
        <p:spPr>
          <a:xfrm>
            <a:off x="3660843" y="3556053"/>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7" name="Shape 403"/>
          <p:cNvCxnSpPr/>
          <p:nvPr/>
        </p:nvCxnSpPr>
        <p:spPr>
          <a:xfrm>
            <a:off x="4575243" y="3556053"/>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8" name="Shape 404"/>
          <p:cNvCxnSpPr/>
          <p:nvPr/>
        </p:nvCxnSpPr>
        <p:spPr>
          <a:xfrm>
            <a:off x="4118043" y="3556053"/>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9" name="Shape 405"/>
          <p:cNvCxnSpPr/>
          <p:nvPr/>
        </p:nvCxnSpPr>
        <p:spPr>
          <a:xfrm>
            <a:off x="5032443" y="3568753"/>
            <a:ext cx="0" cy="609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30" name="Shape 406"/>
          <p:cNvCxnSpPr/>
          <p:nvPr/>
        </p:nvCxnSpPr>
        <p:spPr>
          <a:xfrm>
            <a:off x="4575243" y="3559228"/>
            <a:ext cx="0" cy="609600"/>
          </a:xfrm>
          <a:prstGeom prst="straightConnector1">
            <a:avLst/>
          </a:prstGeom>
          <a:noFill/>
          <a:ln w="38100" cap="flat" cmpd="sng">
            <a:solidFill>
              <a:srgbClr val="0070C0"/>
            </a:solidFill>
            <a:prstDash val="solid"/>
            <a:round/>
            <a:headEnd type="none" w="med" len="med"/>
            <a:tailEnd type="none" w="med" len="med"/>
          </a:ln>
          <a:effectLst>
            <a:outerShdw blurRad="40000" dist="23000" dir="5400000" rotWithShape="0">
              <a:srgbClr val="000000">
                <a:alpha val="34901"/>
              </a:srgbClr>
            </a:outerShdw>
          </a:effectLst>
        </p:spPr>
      </p:cxnSp>
      <p:cxnSp>
        <p:nvCxnSpPr>
          <p:cNvPr id="31" name="Shape 407"/>
          <p:cNvCxnSpPr/>
          <p:nvPr/>
        </p:nvCxnSpPr>
        <p:spPr>
          <a:xfrm>
            <a:off x="5032443" y="3552878"/>
            <a:ext cx="0" cy="609600"/>
          </a:xfrm>
          <a:prstGeom prst="straightConnector1">
            <a:avLst/>
          </a:prstGeom>
          <a:noFill/>
          <a:ln w="38100" cap="flat" cmpd="sng">
            <a:solidFill>
              <a:schemeClr val="tx1"/>
            </a:solidFill>
            <a:prstDash val="solid"/>
            <a:round/>
            <a:headEnd type="none" w="med" len="med"/>
            <a:tailEnd type="none" w="med" len="med"/>
          </a:ln>
          <a:effectLst>
            <a:outerShdw blurRad="40000" dist="23000" dir="5400000" rotWithShape="0">
              <a:srgbClr val="000000">
                <a:alpha val="34901"/>
              </a:srgbClr>
            </a:outerShdw>
          </a:effectLst>
        </p:spPr>
      </p:cxnSp>
      <p:sp>
        <p:nvSpPr>
          <p:cNvPr id="32" name="Shape 408"/>
          <p:cNvSpPr txBox="1"/>
          <p:nvPr/>
        </p:nvSpPr>
        <p:spPr>
          <a:xfrm>
            <a:off x="341380" y="4176210"/>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0</a:t>
            </a:r>
            <a:endParaRPr sz="1800">
              <a:solidFill>
                <a:schemeClr val="dk1"/>
              </a:solidFill>
              <a:ea typeface="Comic Sans MS"/>
              <a:cs typeface="Comic Sans MS"/>
              <a:sym typeface="Comic Sans MS"/>
            </a:endParaRPr>
          </a:p>
        </p:txBody>
      </p:sp>
      <p:sp>
        <p:nvSpPr>
          <p:cNvPr id="33" name="Shape 409"/>
          <p:cNvSpPr txBox="1"/>
          <p:nvPr/>
        </p:nvSpPr>
        <p:spPr>
          <a:xfrm>
            <a:off x="765243"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34" name="Shape 410"/>
          <p:cNvSpPr txBox="1"/>
          <p:nvPr/>
        </p:nvSpPr>
        <p:spPr>
          <a:xfrm>
            <a:off x="1193868"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2</a:t>
            </a:r>
            <a:endParaRPr sz="1800">
              <a:solidFill>
                <a:schemeClr val="dk1"/>
              </a:solidFill>
              <a:ea typeface="Comic Sans MS"/>
              <a:cs typeface="Comic Sans MS"/>
              <a:sym typeface="Comic Sans MS"/>
            </a:endParaRPr>
          </a:p>
        </p:txBody>
      </p:sp>
      <p:sp>
        <p:nvSpPr>
          <p:cNvPr id="35" name="Shape 411"/>
          <p:cNvSpPr txBox="1"/>
          <p:nvPr/>
        </p:nvSpPr>
        <p:spPr>
          <a:xfrm>
            <a:off x="1679643"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3</a:t>
            </a:r>
            <a:endParaRPr sz="1800">
              <a:solidFill>
                <a:schemeClr val="dk1"/>
              </a:solidFill>
              <a:ea typeface="Comic Sans MS"/>
              <a:cs typeface="Comic Sans MS"/>
              <a:sym typeface="Comic Sans MS"/>
            </a:endParaRPr>
          </a:p>
        </p:txBody>
      </p:sp>
      <p:sp>
        <p:nvSpPr>
          <p:cNvPr id="36" name="Shape 412"/>
          <p:cNvSpPr txBox="1"/>
          <p:nvPr/>
        </p:nvSpPr>
        <p:spPr>
          <a:xfrm>
            <a:off x="2108268"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4</a:t>
            </a:r>
            <a:endParaRPr sz="1800">
              <a:solidFill>
                <a:schemeClr val="dk1"/>
              </a:solidFill>
              <a:ea typeface="Comic Sans MS"/>
              <a:cs typeface="Comic Sans MS"/>
              <a:sym typeface="Comic Sans MS"/>
            </a:endParaRPr>
          </a:p>
        </p:txBody>
      </p:sp>
      <p:sp>
        <p:nvSpPr>
          <p:cNvPr id="37" name="Shape 413"/>
          <p:cNvSpPr txBox="1"/>
          <p:nvPr/>
        </p:nvSpPr>
        <p:spPr>
          <a:xfrm>
            <a:off x="2594043"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5</a:t>
            </a:r>
            <a:endParaRPr sz="1800">
              <a:solidFill>
                <a:schemeClr val="dk1"/>
              </a:solidFill>
              <a:ea typeface="Comic Sans MS"/>
              <a:cs typeface="Comic Sans MS"/>
              <a:sym typeface="Comic Sans MS"/>
            </a:endParaRPr>
          </a:p>
        </p:txBody>
      </p:sp>
      <p:sp>
        <p:nvSpPr>
          <p:cNvPr id="38" name="Shape 414"/>
          <p:cNvSpPr txBox="1"/>
          <p:nvPr/>
        </p:nvSpPr>
        <p:spPr>
          <a:xfrm>
            <a:off x="3051243"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6</a:t>
            </a:r>
            <a:endParaRPr sz="1800">
              <a:solidFill>
                <a:schemeClr val="dk1"/>
              </a:solidFill>
              <a:ea typeface="Comic Sans MS"/>
              <a:cs typeface="Comic Sans MS"/>
              <a:sym typeface="Comic Sans MS"/>
            </a:endParaRPr>
          </a:p>
        </p:txBody>
      </p:sp>
      <p:sp>
        <p:nvSpPr>
          <p:cNvPr id="39" name="Shape 415"/>
          <p:cNvSpPr txBox="1"/>
          <p:nvPr/>
        </p:nvSpPr>
        <p:spPr>
          <a:xfrm>
            <a:off x="3508443"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7</a:t>
            </a:r>
            <a:endParaRPr sz="1800">
              <a:solidFill>
                <a:schemeClr val="dk1"/>
              </a:solidFill>
              <a:ea typeface="Comic Sans MS"/>
              <a:cs typeface="Comic Sans MS"/>
              <a:sym typeface="Comic Sans MS"/>
            </a:endParaRPr>
          </a:p>
        </p:txBody>
      </p:sp>
      <p:sp>
        <p:nvSpPr>
          <p:cNvPr id="40" name="Shape 416"/>
          <p:cNvSpPr txBox="1"/>
          <p:nvPr/>
        </p:nvSpPr>
        <p:spPr>
          <a:xfrm>
            <a:off x="4013268"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8</a:t>
            </a:r>
            <a:endParaRPr sz="1800">
              <a:solidFill>
                <a:schemeClr val="dk1"/>
              </a:solidFill>
              <a:ea typeface="Comic Sans MS"/>
              <a:cs typeface="Comic Sans MS"/>
              <a:sym typeface="Comic Sans MS"/>
            </a:endParaRPr>
          </a:p>
        </p:txBody>
      </p:sp>
      <p:sp>
        <p:nvSpPr>
          <p:cNvPr id="41" name="Shape 417"/>
          <p:cNvSpPr txBox="1"/>
          <p:nvPr/>
        </p:nvSpPr>
        <p:spPr>
          <a:xfrm>
            <a:off x="4470468" y="4197403"/>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9</a:t>
            </a:r>
            <a:endParaRPr sz="1800">
              <a:solidFill>
                <a:schemeClr val="dk1"/>
              </a:solidFill>
              <a:ea typeface="Comic Sans MS"/>
              <a:cs typeface="Comic Sans MS"/>
              <a:sym typeface="Comic Sans MS"/>
            </a:endParaRPr>
          </a:p>
        </p:txBody>
      </p:sp>
      <p:sp>
        <p:nvSpPr>
          <p:cNvPr id="42" name="Shape 418"/>
          <p:cNvSpPr txBox="1"/>
          <p:nvPr/>
        </p:nvSpPr>
        <p:spPr>
          <a:xfrm>
            <a:off x="4851468" y="4197403"/>
            <a:ext cx="6381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10</a:t>
            </a:r>
            <a:endParaRPr sz="1800">
              <a:solidFill>
                <a:schemeClr val="dk1"/>
              </a:solidFill>
              <a:ea typeface="Comic Sans MS"/>
              <a:cs typeface="Comic Sans MS"/>
              <a:sym typeface="Comic Sans MS"/>
            </a:endParaRPr>
          </a:p>
        </p:txBody>
      </p:sp>
      <p:sp>
        <p:nvSpPr>
          <p:cNvPr id="43" name="Shape 419"/>
          <p:cNvSpPr txBox="1"/>
          <p:nvPr/>
        </p:nvSpPr>
        <p:spPr>
          <a:xfrm>
            <a:off x="3032193" y="3233235"/>
            <a:ext cx="180975"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6</a:t>
            </a:r>
            <a:endParaRPr sz="1800">
              <a:solidFill>
                <a:schemeClr val="dk1"/>
              </a:solidFill>
              <a:ea typeface="Comic Sans MS"/>
              <a:cs typeface="Comic Sans MS"/>
              <a:sym typeface="Comic Sans MS"/>
            </a:endParaRPr>
          </a:p>
        </p:txBody>
      </p:sp>
      <p:sp>
        <p:nvSpPr>
          <p:cNvPr id="44" name="Shape 420"/>
          <p:cNvSpPr txBox="1"/>
          <p:nvPr/>
        </p:nvSpPr>
        <p:spPr>
          <a:xfrm>
            <a:off x="5394393" y="1423485"/>
            <a:ext cx="1371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FF"/>
                </a:solidFill>
                <a:ea typeface="Comic Sans MS"/>
                <a:cs typeface="Comic Sans MS"/>
                <a:sym typeface="Comic Sans MS"/>
              </a:rPr>
              <a:t>Quantum</a:t>
            </a:r>
            <a:endParaRPr dirty="0">
              <a:solidFill>
                <a:srgbClr val="0000FF"/>
              </a:solidFill>
              <a:ea typeface="Comic Sans MS"/>
              <a:cs typeface="Comic Sans MS"/>
              <a:sym typeface="Comic Sans MS"/>
            </a:endParaRPr>
          </a:p>
        </p:txBody>
      </p:sp>
      <p:sp>
        <p:nvSpPr>
          <p:cNvPr id="45" name="Shape 421"/>
          <p:cNvSpPr txBox="1"/>
          <p:nvPr/>
        </p:nvSpPr>
        <p:spPr>
          <a:xfrm>
            <a:off x="6642168" y="1423485"/>
            <a:ext cx="21336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solidFill>
                  <a:srgbClr val="0000FF"/>
                </a:solidFill>
                <a:ea typeface="Comic Sans MS"/>
                <a:cs typeface="Comic Sans MS"/>
                <a:sym typeface="Comic Sans MS"/>
              </a:rPr>
              <a:t>Context</a:t>
            </a:r>
            <a:r>
              <a:rPr lang="en-US" sz="1800" dirty="0">
                <a:solidFill>
                  <a:srgbClr val="FF0000"/>
                </a:solidFill>
                <a:ea typeface="Comic Sans MS"/>
                <a:cs typeface="Comic Sans MS"/>
                <a:sym typeface="Comic Sans MS"/>
              </a:rPr>
              <a:t> </a:t>
            </a:r>
            <a:r>
              <a:rPr lang="en-US" dirty="0">
                <a:solidFill>
                  <a:srgbClr val="0000FF"/>
                </a:solidFill>
                <a:ea typeface="Comic Sans MS"/>
                <a:cs typeface="Comic Sans MS"/>
                <a:sym typeface="Comic Sans MS"/>
              </a:rPr>
              <a:t>Switches</a:t>
            </a:r>
            <a:endParaRPr dirty="0">
              <a:solidFill>
                <a:srgbClr val="0000FF"/>
              </a:solidFill>
              <a:ea typeface="Comic Sans MS"/>
              <a:cs typeface="Comic Sans MS"/>
              <a:sym typeface="Comic Sans MS"/>
            </a:endParaRPr>
          </a:p>
        </p:txBody>
      </p:sp>
      <p:sp>
        <p:nvSpPr>
          <p:cNvPr id="46" name="Shape 422"/>
          <p:cNvSpPr txBox="1"/>
          <p:nvPr/>
        </p:nvSpPr>
        <p:spPr>
          <a:xfrm>
            <a:off x="5661093" y="1968553"/>
            <a:ext cx="666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12</a:t>
            </a:r>
            <a:endParaRPr sz="1800">
              <a:solidFill>
                <a:schemeClr val="dk1"/>
              </a:solidFill>
              <a:ea typeface="Comic Sans MS"/>
              <a:cs typeface="Comic Sans MS"/>
              <a:sym typeface="Comic Sans MS"/>
            </a:endParaRPr>
          </a:p>
        </p:txBody>
      </p:sp>
      <p:sp>
        <p:nvSpPr>
          <p:cNvPr id="47" name="Shape 423"/>
          <p:cNvSpPr txBox="1"/>
          <p:nvPr/>
        </p:nvSpPr>
        <p:spPr>
          <a:xfrm>
            <a:off x="7242243" y="1956885"/>
            <a:ext cx="666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0</a:t>
            </a:r>
            <a:endParaRPr sz="1800">
              <a:solidFill>
                <a:schemeClr val="dk1"/>
              </a:solidFill>
              <a:ea typeface="Comic Sans MS"/>
              <a:cs typeface="Comic Sans MS"/>
              <a:sym typeface="Comic Sans MS"/>
            </a:endParaRPr>
          </a:p>
        </p:txBody>
      </p:sp>
      <p:sp>
        <p:nvSpPr>
          <p:cNvPr id="48" name="Shape 424"/>
          <p:cNvSpPr txBox="1"/>
          <p:nvPr/>
        </p:nvSpPr>
        <p:spPr>
          <a:xfrm>
            <a:off x="5680143" y="2806753"/>
            <a:ext cx="666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6</a:t>
            </a:r>
            <a:endParaRPr sz="1800">
              <a:solidFill>
                <a:schemeClr val="dk1"/>
              </a:solidFill>
              <a:ea typeface="Comic Sans MS"/>
              <a:cs typeface="Comic Sans MS"/>
              <a:sym typeface="Comic Sans MS"/>
            </a:endParaRPr>
          </a:p>
        </p:txBody>
      </p:sp>
      <p:sp>
        <p:nvSpPr>
          <p:cNvPr id="49" name="Shape 425"/>
          <p:cNvSpPr txBox="1"/>
          <p:nvPr/>
        </p:nvSpPr>
        <p:spPr>
          <a:xfrm>
            <a:off x="7261293" y="2795085"/>
            <a:ext cx="666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50" name="Shape 426"/>
          <p:cNvSpPr txBox="1"/>
          <p:nvPr/>
        </p:nvSpPr>
        <p:spPr>
          <a:xfrm>
            <a:off x="5680143" y="3644953"/>
            <a:ext cx="666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1</a:t>
            </a:r>
            <a:endParaRPr sz="1800">
              <a:solidFill>
                <a:schemeClr val="dk1"/>
              </a:solidFill>
              <a:ea typeface="Comic Sans MS"/>
              <a:cs typeface="Comic Sans MS"/>
              <a:sym typeface="Comic Sans MS"/>
            </a:endParaRPr>
          </a:p>
        </p:txBody>
      </p:sp>
      <p:sp>
        <p:nvSpPr>
          <p:cNvPr id="51" name="Shape 427"/>
          <p:cNvSpPr txBox="1"/>
          <p:nvPr/>
        </p:nvSpPr>
        <p:spPr>
          <a:xfrm>
            <a:off x="7261293" y="3633285"/>
            <a:ext cx="66675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omic Sans MS"/>
                <a:sym typeface="Comic Sans MS"/>
              </a:rPr>
              <a:t>9</a:t>
            </a:r>
            <a:endParaRPr sz="1800">
              <a:solidFill>
                <a:schemeClr val="dk1"/>
              </a:solidFill>
              <a:ea typeface="Comic Sans MS"/>
              <a:cs typeface="Comic Sans MS"/>
              <a:sym typeface="Comic Sans MS"/>
            </a:endParaRPr>
          </a:p>
        </p:txBody>
      </p:sp>
      <p:sp>
        <p:nvSpPr>
          <p:cNvPr id="53" name="TextBox 52"/>
          <p:cNvSpPr txBox="1"/>
          <p:nvPr/>
        </p:nvSpPr>
        <p:spPr>
          <a:xfrm>
            <a:off x="1613498" y="5029360"/>
            <a:ext cx="5917004" cy="369332"/>
          </a:xfrm>
          <a:prstGeom prst="rect">
            <a:avLst/>
          </a:prstGeom>
          <a:noFill/>
        </p:spPr>
        <p:txBody>
          <a:bodyPr wrap="none" rtlCol="0">
            <a:spAutoFit/>
          </a:bodyPr>
          <a:lstStyle/>
          <a:p>
            <a:r>
              <a:rPr lang="en-US" dirty="0"/>
              <a:t>How a smaller time quantum increases context switches</a:t>
            </a:r>
          </a:p>
        </p:txBody>
      </p:sp>
    </p:spTree>
    <p:extLst>
      <p:ext uri="{BB962C8B-B14F-4D97-AF65-F5344CB8AC3E}">
        <p14:creationId xmlns:p14="http://schemas.microsoft.com/office/powerpoint/2010/main" val="38881827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27</a:t>
            </a:fld>
            <a:endParaRPr lang="en-US" dirty="0"/>
          </a:p>
        </p:txBody>
      </p:sp>
      <p:sp>
        <p:nvSpPr>
          <p:cNvPr id="3" name="Title 2"/>
          <p:cNvSpPr>
            <a:spLocks noGrp="1"/>
          </p:cNvSpPr>
          <p:nvPr>
            <p:ph type="title"/>
          </p:nvPr>
        </p:nvSpPr>
        <p:spPr/>
        <p:txBody>
          <a:bodyPr>
            <a:noAutofit/>
          </a:bodyPr>
          <a:lstStyle/>
          <a:p>
            <a:r>
              <a:rPr lang="en-US" altLang="en-US" sz="3000" dirty="0"/>
              <a:t>Turnaround Time Varies With The Time Quantum</a:t>
            </a:r>
            <a:endParaRPr lang="en-US" sz="3000" dirty="0"/>
          </a:p>
        </p:txBody>
      </p:sp>
      <p:sp>
        <p:nvSpPr>
          <p:cNvPr id="4" name="Content Placeholder 3"/>
          <p:cNvSpPr>
            <a:spLocks noGrp="1"/>
          </p:cNvSpPr>
          <p:nvPr>
            <p:ph idx="1"/>
          </p:nvPr>
        </p:nvSpPr>
        <p:spPr>
          <a:xfrm>
            <a:off x="277313" y="4902514"/>
            <a:ext cx="8589374" cy="1414301"/>
          </a:xfrm>
        </p:spPr>
        <p:txBody>
          <a:bodyPr>
            <a:normAutofit fontScale="77500" lnSpcReduction="20000"/>
          </a:bodyPr>
          <a:lstStyle/>
          <a:p>
            <a:r>
              <a:rPr lang="en-US" dirty="0" smtClean="0">
                <a:ea typeface="Comic Sans MS"/>
                <a:cs typeface="Comic Sans MS"/>
                <a:sym typeface="Comic Sans MS"/>
              </a:rPr>
              <a:t>Generally, the average turnaround time can be improved if most processes finish their </a:t>
            </a:r>
            <a:r>
              <a:rPr lang="en-US" dirty="0" smtClean="0">
                <a:solidFill>
                  <a:srgbClr val="0000FF"/>
                </a:solidFill>
                <a:ea typeface="Comic Sans MS"/>
                <a:cs typeface="Comic Sans MS"/>
                <a:sym typeface="Comic Sans MS"/>
              </a:rPr>
              <a:t>next</a:t>
            </a:r>
            <a:r>
              <a:rPr lang="en-US" dirty="0" smtClean="0">
                <a:ea typeface="Comic Sans MS"/>
                <a:cs typeface="Comic Sans MS"/>
                <a:sym typeface="Comic Sans MS"/>
              </a:rPr>
              <a:t> CPU burst in 1 quantum</a:t>
            </a:r>
          </a:p>
          <a:p>
            <a:pPr lvl="1">
              <a:buClr>
                <a:schemeClr val="tx1"/>
              </a:buClr>
            </a:pPr>
            <a:r>
              <a:rPr lang="en-US" dirty="0">
                <a:solidFill>
                  <a:srgbClr val="0000FF"/>
                </a:solidFill>
                <a:ea typeface="Comic Sans MS"/>
                <a:cs typeface="Comic Sans MS"/>
                <a:sym typeface="Comic Sans MS"/>
              </a:rPr>
              <a:t>Example: </a:t>
            </a:r>
            <a:endParaRPr lang="en-US" dirty="0" smtClean="0">
              <a:solidFill>
                <a:srgbClr val="0000FF"/>
              </a:solidFill>
              <a:ea typeface="Comic Sans MS"/>
              <a:cs typeface="Comic Sans MS"/>
              <a:sym typeface="Comic Sans MS"/>
            </a:endParaRPr>
          </a:p>
          <a:p>
            <a:pPr lvl="2">
              <a:buClr>
                <a:schemeClr val="tx1"/>
              </a:buClr>
            </a:pPr>
            <a:r>
              <a:rPr lang="en-US" dirty="0" smtClean="0">
                <a:ea typeface="Comic Sans MS"/>
                <a:cs typeface="Comic Sans MS"/>
                <a:sym typeface="Comic Sans MS"/>
              </a:rPr>
              <a:t>Given </a:t>
            </a:r>
            <a:r>
              <a:rPr lang="en-US" dirty="0">
                <a:ea typeface="Comic Sans MS"/>
                <a:cs typeface="Comic Sans MS"/>
                <a:sym typeface="Comic Sans MS"/>
              </a:rPr>
              <a:t>3 processes of 10 time units each and a quantum of 1, the </a:t>
            </a:r>
            <a:r>
              <a:rPr lang="en-US" dirty="0" smtClean="0">
                <a:ea typeface="Comic Sans MS"/>
                <a:cs typeface="Comic Sans MS"/>
                <a:sym typeface="Comic Sans MS"/>
              </a:rPr>
              <a:t>turnaround </a:t>
            </a:r>
            <a:r>
              <a:rPr lang="en-US" dirty="0">
                <a:ea typeface="Comic Sans MS"/>
                <a:cs typeface="Comic Sans MS"/>
                <a:sym typeface="Comic Sans MS"/>
              </a:rPr>
              <a:t>time is </a:t>
            </a:r>
            <a:r>
              <a:rPr lang="en-US" dirty="0" smtClean="0">
                <a:ea typeface="Comic Sans MS"/>
                <a:cs typeface="Comic Sans MS"/>
                <a:sym typeface="Comic Sans MS"/>
              </a:rPr>
              <a:t>29</a:t>
            </a:r>
          </a:p>
          <a:p>
            <a:pPr lvl="2">
              <a:buClr>
                <a:schemeClr val="tx1"/>
              </a:buClr>
            </a:pPr>
            <a:r>
              <a:rPr lang="en-US" dirty="0" smtClean="0">
                <a:ea typeface="Comic Sans MS"/>
                <a:cs typeface="Comic Sans MS"/>
                <a:sym typeface="Comic Sans MS"/>
              </a:rPr>
              <a:t>Increasing </a:t>
            </a:r>
            <a:r>
              <a:rPr lang="en-US" dirty="0">
                <a:ea typeface="Comic Sans MS"/>
                <a:cs typeface="Comic Sans MS"/>
                <a:sym typeface="Comic Sans MS"/>
              </a:rPr>
              <a:t>the quantum to 10, reduces the </a:t>
            </a:r>
            <a:r>
              <a:rPr lang="en-US" dirty="0" smtClean="0">
                <a:ea typeface="Comic Sans MS"/>
                <a:cs typeface="Comic Sans MS"/>
                <a:sym typeface="Comic Sans MS"/>
              </a:rPr>
              <a:t>turnaround </a:t>
            </a:r>
            <a:r>
              <a:rPr lang="en-US" dirty="0">
                <a:ea typeface="Comic Sans MS"/>
                <a:cs typeface="Comic Sans MS"/>
                <a:sym typeface="Comic Sans MS"/>
              </a:rPr>
              <a:t>time to </a:t>
            </a:r>
            <a:r>
              <a:rPr lang="en-US" dirty="0" smtClean="0">
                <a:ea typeface="Comic Sans MS"/>
                <a:cs typeface="Comic Sans MS"/>
                <a:sym typeface="Comic Sans MS"/>
              </a:rPr>
              <a:t>20</a:t>
            </a:r>
          </a:p>
        </p:txBody>
      </p:sp>
      <p:pic>
        <p:nvPicPr>
          <p:cNvPr id="5" name="Shape 435"/>
          <p:cNvPicPr preferRelativeResize="0"/>
          <p:nvPr/>
        </p:nvPicPr>
        <p:blipFill rotWithShape="1">
          <a:blip r:embed="rId2">
            <a:alphaModFix/>
          </a:blip>
          <a:srcRect r="34918"/>
          <a:stretch/>
        </p:blipFill>
        <p:spPr>
          <a:xfrm>
            <a:off x="871728" y="1179937"/>
            <a:ext cx="3733800" cy="3569073"/>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2499800057"/>
              </p:ext>
            </p:extLst>
          </p:nvPr>
        </p:nvGraphicFramePr>
        <p:xfrm>
          <a:off x="5664326" y="1179937"/>
          <a:ext cx="2209010" cy="1603023"/>
        </p:xfrm>
        <a:graphic>
          <a:graphicData uri="http://schemas.openxmlformats.org/drawingml/2006/table">
            <a:tbl>
              <a:tblPr firstRow="1" bandRow="1">
                <a:tableStyleId>{7DF18680-E054-41AD-8BC1-D1AEF772440D}</a:tableStyleId>
              </a:tblPr>
              <a:tblGrid>
                <a:gridCol w="924899"/>
                <a:gridCol w="1284111"/>
              </a:tblGrid>
              <a:tr h="0">
                <a:tc>
                  <a:txBody>
                    <a:bodyPr/>
                    <a:lstStyle/>
                    <a:p>
                      <a:pPr algn="ctr"/>
                      <a:r>
                        <a:rPr lang="en-US" sz="1400" dirty="0" smtClean="0"/>
                        <a:t>Process</a:t>
                      </a:r>
                      <a:endParaRPr lang="en-US" sz="1400" dirty="0"/>
                    </a:p>
                  </a:txBody>
                  <a:tcPr/>
                </a:tc>
                <a:tc>
                  <a:txBody>
                    <a:bodyPr/>
                    <a:lstStyle/>
                    <a:p>
                      <a:pPr algn="ctr"/>
                      <a:r>
                        <a:rPr lang="en-US" sz="1400" dirty="0" smtClean="0"/>
                        <a:t>Time</a:t>
                      </a:r>
                    </a:p>
                  </a:txBody>
                  <a:tcPr/>
                </a:tc>
              </a:tr>
              <a:tr h="324556">
                <a:tc>
                  <a:txBody>
                    <a:bodyPr/>
                    <a:lstStyle/>
                    <a:p>
                      <a:pPr algn="ctr"/>
                      <a:r>
                        <a:rPr lang="en-US" sz="1400" dirty="0" smtClean="0"/>
                        <a:t>P</a:t>
                      </a:r>
                      <a:r>
                        <a:rPr lang="en-US" sz="1400" baseline="-25000" dirty="0" smtClean="0"/>
                        <a:t>1</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6</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2</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3</a:t>
                      </a:r>
                      <a:endParaRPr sz="1400" u="none" strike="noStrike" cap="none" dirty="0">
                        <a:latin typeface="+mn-lt"/>
                      </a:endParaRPr>
                    </a:p>
                  </a:txBody>
                  <a:tcPr marL="91450" marR="91450" marT="45725" marB="45725"/>
                </a:tc>
              </a:tr>
              <a:tr h="324556">
                <a:tc>
                  <a:txBody>
                    <a:bodyPr/>
                    <a:lstStyle/>
                    <a:p>
                      <a:pPr algn="ctr"/>
                      <a:r>
                        <a:rPr lang="en-US" sz="1400" dirty="0" smtClean="0"/>
                        <a:t>P</a:t>
                      </a:r>
                      <a:r>
                        <a:rPr lang="en-US" sz="1400" baseline="-25000" dirty="0" smtClean="0"/>
                        <a:t>3</a:t>
                      </a:r>
                      <a:endParaRPr lang="en-US" sz="1400" dirty="0"/>
                    </a:p>
                  </a:txBody>
                  <a:tcPr/>
                </a:tc>
                <a:tc>
                  <a:txBody>
                    <a:bodyPr/>
                    <a:lstStyle/>
                    <a:p>
                      <a:pPr marL="0" marR="0" lvl="0" indent="0" algn="ctr" rtl="0">
                        <a:spcBef>
                          <a:spcPts val="0"/>
                        </a:spcBef>
                        <a:spcAft>
                          <a:spcPts val="0"/>
                        </a:spcAft>
                        <a:buNone/>
                      </a:pPr>
                      <a:r>
                        <a:rPr lang="en-US" sz="1400" u="none" strike="noStrike" cap="none" dirty="0" smtClean="0">
                          <a:latin typeface="+mn-lt"/>
                        </a:rPr>
                        <a:t>1</a:t>
                      </a:r>
                    </a:p>
                  </a:txBody>
                  <a:tcPr marL="91450" marR="91450" marT="45725" marB="45725"/>
                </a:tc>
              </a:tr>
              <a:tr h="3245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P</a:t>
                      </a:r>
                      <a:r>
                        <a:rPr lang="en-US" sz="1400" baseline="-25000" dirty="0" smtClean="0"/>
                        <a:t>4</a:t>
                      </a:r>
                      <a:endParaRPr lang="en-US" sz="1400" dirty="0" smtClean="0"/>
                    </a:p>
                  </a:txBody>
                  <a:tcPr/>
                </a:tc>
                <a:tc>
                  <a:txBody>
                    <a:bodyPr/>
                    <a:lstStyle/>
                    <a:p>
                      <a:pPr marL="0" marR="0" lvl="0" indent="0" algn="ctr" rtl="0">
                        <a:spcBef>
                          <a:spcPts val="0"/>
                        </a:spcBef>
                        <a:spcAft>
                          <a:spcPts val="0"/>
                        </a:spcAft>
                        <a:buNone/>
                      </a:pPr>
                      <a:r>
                        <a:rPr lang="en-US" sz="1400" u="none" strike="noStrike" cap="none" dirty="0" smtClean="0">
                          <a:latin typeface="+mn-lt"/>
                        </a:rPr>
                        <a:t>7</a:t>
                      </a:r>
                    </a:p>
                  </a:txBody>
                  <a:tcPr marL="91450" marR="91450" marT="45725" marB="45725"/>
                </a:tc>
              </a:tr>
            </a:tbl>
          </a:graphicData>
        </a:graphic>
      </p:graphicFrame>
      <p:sp>
        <p:nvSpPr>
          <p:cNvPr id="9" name="TextBox 8"/>
          <p:cNvSpPr txBox="1"/>
          <p:nvPr/>
        </p:nvSpPr>
        <p:spPr>
          <a:xfrm>
            <a:off x="5110265" y="3365684"/>
            <a:ext cx="3317132" cy="954107"/>
          </a:xfrm>
          <a:prstGeom prst="rect">
            <a:avLst/>
          </a:prstGeom>
          <a:noFill/>
        </p:spPr>
        <p:txBody>
          <a:bodyPr wrap="square" rtlCol="0">
            <a:spAutoFit/>
          </a:bodyPr>
          <a:lstStyle/>
          <a:p>
            <a:r>
              <a:rPr lang="en-US" sz="1400" dirty="0"/>
              <a:t>A</a:t>
            </a:r>
            <a:r>
              <a:rPr lang="en-US" sz="1400" dirty="0" smtClean="0"/>
              <a:t>verage </a:t>
            </a:r>
            <a:r>
              <a:rPr lang="en-US" sz="1400" dirty="0"/>
              <a:t>turnaround time of a set of </a:t>
            </a:r>
            <a:r>
              <a:rPr lang="en-US" sz="1400" dirty="0" smtClean="0"/>
              <a:t>processes does </a:t>
            </a:r>
            <a:r>
              <a:rPr lang="en-US" sz="1400" dirty="0"/>
              <a:t>not necessarily improve as the time-quantum size increases</a:t>
            </a:r>
          </a:p>
        </p:txBody>
      </p:sp>
    </p:spTree>
    <p:extLst>
      <p:ext uri="{BB962C8B-B14F-4D97-AF65-F5344CB8AC3E}">
        <p14:creationId xmlns:p14="http://schemas.microsoft.com/office/powerpoint/2010/main" val="747222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2554712"/>
            <a:ext cx="7345362" cy="1748576"/>
          </a:xfrm>
        </p:spPr>
        <p:txBody>
          <a:bodyPr/>
          <a:lstStyle/>
          <a:p>
            <a:r>
              <a:rPr lang="en-US" altLang="en-US" sz="3600" b="1" i="1" dirty="0" smtClean="0"/>
              <a:t>Multilevel Queue </a:t>
            </a:r>
            <a:br>
              <a:rPr lang="en-US" altLang="en-US" sz="3600" b="1" i="1" dirty="0" smtClean="0"/>
            </a:br>
            <a:r>
              <a:rPr lang="en-US" altLang="en-US" sz="3600" b="1" i="1" dirty="0" smtClean="0"/>
              <a:t>and</a:t>
            </a:r>
            <a:br>
              <a:rPr lang="en-US" altLang="en-US" sz="3600" b="1" i="1" dirty="0" smtClean="0"/>
            </a:br>
            <a:r>
              <a:rPr lang="en-US" altLang="en-US" sz="3600" b="1" i="1" dirty="0" smtClean="0"/>
              <a:t>Multilevel Feedback Queue</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28</a:t>
            </a:fld>
            <a:endParaRPr lang="en-US" dirty="0"/>
          </a:p>
        </p:txBody>
      </p:sp>
    </p:spTree>
    <p:extLst>
      <p:ext uri="{BB962C8B-B14F-4D97-AF65-F5344CB8AC3E}">
        <p14:creationId xmlns:p14="http://schemas.microsoft.com/office/powerpoint/2010/main" val="17202822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2</a:t>
            </a:fld>
            <a:endParaRPr lang="en-US" dirty="0"/>
          </a:p>
        </p:txBody>
      </p:sp>
      <p:sp>
        <p:nvSpPr>
          <p:cNvPr id="3" name="Title 2"/>
          <p:cNvSpPr>
            <a:spLocks noGrp="1"/>
          </p:cNvSpPr>
          <p:nvPr>
            <p:ph type="title"/>
          </p:nvPr>
        </p:nvSpPr>
        <p:spPr/>
        <p:txBody>
          <a:bodyPr/>
          <a:lstStyle/>
          <a:p>
            <a:r>
              <a:rPr lang="en-US" dirty="0" smtClean="0"/>
              <a:t>Basic Concepts: CPU Scheduling</a:t>
            </a:r>
            <a:endParaRPr lang="en-US" dirty="0"/>
          </a:p>
        </p:txBody>
      </p:sp>
      <p:sp>
        <p:nvSpPr>
          <p:cNvPr id="4" name="Content Placeholder 3"/>
          <p:cNvSpPr>
            <a:spLocks noGrp="1"/>
          </p:cNvSpPr>
          <p:nvPr>
            <p:ph idx="1"/>
          </p:nvPr>
        </p:nvSpPr>
        <p:spPr/>
        <p:txBody>
          <a:bodyPr/>
          <a:lstStyle/>
          <a:p>
            <a:r>
              <a:rPr lang="en-US" dirty="0">
                <a:ea typeface="Comic Sans MS"/>
                <a:cs typeface="Calisto MT"/>
                <a:sym typeface="Comic Sans MS"/>
              </a:rPr>
              <a:t>CPU is one of the </a:t>
            </a:r>
            <a:r>
              <a:rPr lang="en-US" dirty="0">
                <a:solidFill>
                  <a:srgbClr val="0000FF"/>
                </a:solidFill>
                <a:ea typeface="Comic Sans MS"/>
                <a:cs typeface="Calisto MT"/>
                <a:sym typeface="Comic Sans MS"/>
              </a:rPr>
              <a:t>primary</a:t>
            </a:r>
            <a:r>
              <a:rPr lang="en-US" dirty="0">
                <a:ea typeface="Comic Sans MS"/>
                <a:cs typeface="Calisto MT"/>
                <a:sym typeface="Comic Sans MS"/>
              </a:rPr>
              <a:t> computer </a:t>
            </a:r>
            <a:r>
              <a:rPr lang="en-US" dirty="0" smtClean="0">
                <a:ea typeface="Comic Sans MS"/>
                <a:cs typeface="Calisto MT"/>
                <a:sym typeface="Comic Sans MS"/>
              </a:rPr>
              <a:t>resource</a:t>
            </a:r>
          </a:p>
          <a:p>
            <a:r>
              <a:rPr lang="en-US" dirty="0">
                <a:solidFill>
                  <a:srgbClr val="008000"/>
                </a:solidFill>
                <a:ea typeface="Comic Sans MS"/>
                <a:cs typeface="Calisto MT"/>
                <a:sym typeface="Comic Sans MS"/>
              </a:rPr>
              <a:t>CPU </a:t>
            </a:r>
            <a:r>
              <a:rPr lang="en-US" dirty="0" smtClean="0">
                <a:solidFill>
                  <a:srgbClr val="008000"/>
                </a:solidFill>
                <a:ea typeface="Comic Sans MS"/>
                <a:cs typeface="Calisto MT"/>
                <a:sym typeface="Comic Sans MS"/>
              </a:rPr>
              <a:t>scheduling </a:t>
            </a:r>
            <a:r>
              <a:rPr lang="mr-IN" dirty="0" smtClean="0">
                <a:solidFill>
                  <a:srgbClr val="008000"/>
                </a:solidFill>
                <a:ea typeface="Comic Sans MS"/>
                <a:cs typeface="Calisto MT"/>
                <a:sym typeface="Comic Sans MS"/>
              </a:rPr>
              <a:t>–</a:t>
            </a:r>
            <a:r>
              <a:rPr lang="en-US" dirty="0" smtClean="0">
                <a:solidFill>
                  <a:srgbClr val="FF0000"/>
                </a:solidFill>
                <a:ea typeface="Comic Sans MS"/>
                <a:cs typeface="Calisto MT"/>
                <a:sym typeface="Comic Sans MS"/>
              </a:rPr>
              <a:t> </a:t>
            </a:r>
            <a:r>
              <a:rPr lang="en-US" dirty="0">
                <a:ea typeface="Comic Sans MS"/>
                <a:cs typeface="Calisto MT"/>
                <a:sym typeface="Comic Sans MS"/>
              </a:rPr>
              <a:t>selecting the </a:t>
            </a:r>
            <a:r>
              <a:rPr lang="en-US" dirty="0">
                <a:solidFill>
                  <a:srgbClr val="0000FF"/>
                </a:solidFill>
                <a:ea typeface="Comic Sans MS"/>
                <a:cs typeface="Calisto MT"/>
                <a:sym typeface="Comic Sans MS"/>
              </a:rPr>
              <a:t>next process </a:t>
            </a:r>
            <a:r>
              <a:rPr lang="en-US" dirty="0">
                <a:ea typeface="Comic Sans MS"/>
                <a:cs typeface="Calisto MT"/>
                <a:sym typeface="Comic Sans MS"/>
              </a:rPr>
              <a:t>for execution on the CPU once the current process leaves the </a:t>
            </a:r>
            <a:r>
              <a:rPr lang="en-US" dirty="0">
                <a:solidFill>
                  <a:srgbClr val="0000FF"/>
                </a:solidFill>
                <a:ea typeface="Comic Sans MS"/>
                <a:cs typeface="Calisto MT"/>
                <a:sym typeface="Comic Sans MS"/>
              </a:rPr>
              <a:t>CPU </a:t>
            </a:r>
            <a:r>
              <a:rPr lang="en-US" dirty="0" smtClean="0">
                <a:solidFill>
                  <a:srgbClr val="0000FF"/>
                </a:solidFill>
                <a:ea typeface="Comic Sans MS"/>
                <a:cs typeface="Calisto MT"/>
                <a:sym typeface="Comic Sans MS"/>
              </a:rPr>
              <a:t>idle</a:t>
            </a:r>
          </a:p>
          <a:p>
            <a:r>
              <a:rPr lang="en-US" dirty="0">
                <a:ea typeface="Comic Sans MS"/>
                <a:cs typeface="Calisto MT"/>
                <a:sym typeface="Comic Sans MS"/>
              </a:rPr>
              <a:t>The goal of CPU scheduling is to </a:t>
            </a:r>
            <a:r>
              <a:rPr lang="en-US" dirty="0">
                <a:solidFill>
                  <a:srgbClr val="0000FF"/>
                </a:solidFill>
                <a:ea typeface="Comic Sans MS"/>
                <a:cs typeface="Calisto MT"/>
                <a:sym typeface="Comic Sans MS"/>
              </a:rPr>
              <a:t>maximize</a:t>
            </a:r>
            <a:r>
              <a:rPr lang="en-US" dirty="0">
                <a:ea typeface="Comic Sans MS"/>
                <a:cs typeface="Calisto MT"/>
                <a:sym typeface="Comic Sans MS"/>
              </a:rPr>
              <a:t> the degree of </a:t>
            </a:r>
            <a:r>
              <a:rPr lang="en-US" dirty="0">
                <a:solidFill>
                  <a:srgbClr val="0000FF"/>
                </a:solidFill>
                <a:ea typeface="Comic Sans MS"/>
                <a:cs typeface="Calisto MT"/>
                <a:sym typeface="Comic Sans MS"/>
              </a:rPr>
              <a:t>multiprogramming</a:t>
            </a:r>
            <a:r>
              <a:rPr lang="en-US" dirty="0">
                <a:ea typeface="Comic Sans MS"/>
                <a:cs typeface="Calisto MT"/>
                <a:sym typeface="Comic Sans MS"/>
              </a:rPr>
              <a:t> i.e., having some process running </a:t>
            </a:r>
            <a:r>
              <a:rPr lang="en-US" dirty="0">
                <a:solidFill>
                  <a:srgbClr val="0000FF"/>
                </a:solidFill>
                <a:ea typeface="Comic Sans MS"/>
                <a:cs typeface="Calisto MT"/>
                <a:sym typeface="Comic Sans MS"/>
              </a:rPr>
              <a:t>at all </a:t>
            </a:r>
            <a:r>
              <a:rPr lang="en-US" dirty="0" smtClean="0">
                <a:solidFill>
                  <a:srgbClr val="0000FF"/>
                </a:solidFill>
                <a:ea typeface="Comic Sans MS"/>
                <a:cs typeface="Calisto MT"/>
                <a:sym typeface="Comic Sans MS"/>
              </a:rPr>
              <a:t>times</a:t>
            </a:r>
          </a:p>
          <a:p>
            <a:r>
              <a:rPr lang="en-US" dirty="0">
                <a:ea typeface="Comic Sans MS"/>
                <a:cs typeface="Calisto MT"/>
                <a:sym typeface="Comic Sans MS"/>
              </a:rPr>
              <a:t>The success of CPU scheduling depends on an observed </a:t>
            </a:r>
            <a:r>
              <a:rPr lang="en-US" dirty="0">
                <a:solidFill>
                  <a:srgbClr val="0000FF"/>
                </a:solidFill>
                <a:ea typeface="Comic Sans MS"/>
                <a:cs typeface="Calisto MT"/>
                <a:sym typeface="Comic Sans MS"/>
              </a:rPr>
              <a:t>property</a:t>
            </a:r>
            <a:r>
              <a:rPr lang="en-US" dirty="0">
                <a:ea typeface="Comic Sans MS"/>
                <a:cs typeface="Calisto MT"/>
                <a:sym typeface="Comic Sans MS"/>
              </a:rPr>
              <a:t> of the </a:t>
            </a:r>
            <a:r>
              <a:rPr lang="en-US" dirty="0" smtClean="0">
                <a:ea typeface="Comic Sans MS"/>
                <a:cs typeface="Calisto MT"/>
                <a:sym typeface="Comic Sans MS"/>
              </a:rPr>
              <a:t>processes:</a:t>
            </a:r>
          </a:p>
          <a:p>
            <a:pPr lvl="1"/>
            <a:r>
              <a:rPr lang="en-US" dirty="0">
                <a:solidFill>
                  <a:schemeClr val="tx1"/>
                </a:solidFill>
                <a:ea typeface="Comic Sans MS"/>
                <a:cs typeface="Calisto MT"/>
                <a:sym typeface="Comic Sans MS"/>
              </a:rPr>
              <a:t>CPU execution</a:t>
            </a:r>
            <a:endParaRPr lang="en-US" dirty="0">
              <a:solidFill>
                <a:schemeClr val="tx1"/>
              </a:solidFill>
              <a:cs typeface="Calisto MT"/>
            </a:endParaRPr>
          </a:p>
          <a:p>
            <a:pPr lvl="1"/>
            <a:r>
              <a:rPr lang="en-US" dirty="0" smtClean="0">
                <a:cs typeface="Calisto MT"/>
              </a:rPr>
              <a:t>I/O waiting</a:t>
            </a:r>
            <a:endParaRPr lang="en-US" dirty="0">
              <a:cs typeface="Calisto MT"/>
            </a:endParaRPr>
          </a:p>
        </p:txBody>
      </p:sp>
    </p:spTree>
    <p:extLst>
      <p:ext uri="{BB962C8B-B14F-4D97-AF65-F5344CB8AC3E}">
        <p14:creationId xmlns:p14="http://schemas.microsoft.com/office/powerpoint/2010/main" val="14846119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2AFE102-A273-8544-BB2F-FAAE6DB0274C}" type="slidenum">
              <a:rPr lang="en-US" smtClean="0"/>
              <a:pPr/>
              <a:t>29</a:t>
            </a:fld>
            <a:endParaRPr lang="en-US" dirty="0"/>
          </a:p>
        </p:txBody>
      </p:sp>
      <p:sp>
        <p:nvSpPr>
          <p:cNvPr id="5" name="Title 4"/>
          <p:cNvSpPr>
            <a:spLocks noGrp="1"/>
          </p:cNvSpPr>
          <p:nvPr>
            <p:ph type="title"/>
          </p:nvPr>
        </p:nvSpPr>
        <p:spPr/>
        <p:txBody>
          <a:bodyPr/>
          <a:lstStyle/>
          <a:p>
            <a:r>
              <a:rPr lang="en-US" altLang="en-US" dirty="0"/>
              <a:t>Multilevel Queue</a:t>
            </a:r>
            <a:endParaRPr lang="en-US" dirty="0"/>
          </a:p>
        </p:txBody>
      </p:sp>
      <p:sp>
        <p:nvSpPr>
          <p:cNvPr id="6" name="Content Placeholder 5"/>
          <p:cNvSpPr>
            <a:spLocks noGrp="1"/>
          </p:cNvSpPr>
          <p:nvPr>
            <p:ph idx="1"/>
          </p:nvPr>
        </p:nvSpPr>
        <p:spPr>
          <a:xfrm>
            <a:off x="277313" y="1030111"/>
            <a:ext cx="8589374" cy="5341479"/>
          </a:xfrm>
        </p:spPr>
        <p:txBody>
          <a:bodyPr>
            <a:noAutofit/>
          </a:bodyPr>
          <a:lstStyle/>
          <a:p>
            <a:r>
              <a:rPr lang="en-US" sz="2000" dirty="0">
                <a:solidFill>
                  <a:srgbClr val="0000FF"/>
                </a:solidFill>
                <a:ea typeface="Comic Sans MS"/>
                <a:cs typeface="Comic Sans MS"/>
                <a:sym typeface="Comic Sans MS"/>
              </a:rPr>
              <a:t>Partitions</a:t>
            </a:r>
            <a:r>
              <a:rPr lang="en-US" sz="2000" dirty="0">
                <a:ea typeface="Comic Sans MS"/>
                <a:cs typeface="Comic Sans MS"/>
                <a:sym typeface="Comic Sans MS"/>
              </a:rPr>
              <a:t> the ready queue into </a:t>
            </a:r>
            <a:r>
              <a:rPr lang="en-US" sz="2000" dirty="0">
                <a:solidFill>
                  <a:srgbClr val="0000FF"/>
                </a:solidFill>
                <a:ea typeface="Comic Sans MS"/>
                <a:cs typeface="Comic Sans MS"/>
                <a:sym typeface="Comic Sans MS"/>
              </a:rPr>
              <a:t>several separate </a:t>
            </a:r>
            <a:r>
              <a:rPr lang="en-US" sz="2000" dirty="0" smtClean="0">
                <a:solidFill>
                  <a:srgbClr val="0000FF"/>
                </a:solidFill>
                <a:ea typeface="Comic Sans MS"/>
                <a:cs typeface="Comic Sans MS"/>
                <a:sym typeface="Comic Sans MS"/>
              </a:rPr>
              <a:t>queues</a:t>
            </a:r>
          </a:p>
          <a:p>
            <a:pPr lvl="1"/>
            <a:r>
              <a:rPr lang="en-US" sz="1800" dirty="0">
                <a:ea typeface="Comic Sans MS"/>
                <a:cs typeface="Comic Sans MS"/>
                <a:sym typeface="Comic Sans MS"/>
              </a:rPr>
              <a:t>Processes are </a:t>
            </a:r>
            <a:r>
              <a:rPr lang="en-US" sz="1800" dirty="0">
                <a:solidFill>
                  <a:srgbClr val="0000FF"/>
                </a:solidFill>
                <a:ea typeface="Comic Sans MS"/>
                <a:cs typeface="Comic Sans MS"/>
                <a:sym typeface="Comic Sans MS"/>
              </a:rPr>
              <a:t>permanently assigned </a:t>
            </a:r>
            <a:r>
              <a:rPr lang="en-US" sz="1800" dirty="0">
                <a:ea typeface="Comic Sans MS"/>
                <a:cs typeface="Comic Sans MS"/>
                <a:sym typeface="Comic Sans MS"/>
              </a:rPr>
              <a:t>to queues, generally based on some </a:t>
            </a:r>
            <a:r>
              <a:rPr lang="en-US" sz="1800" dirty="0">
                <a:solidFill>
                  <a:srgbClr val="0000FF"/>
                </a:solidFill>
                <a:ea typeface="Comic Sans MS"/>
                <a:cs typeface="Comic Sans MS"/>
                <a:sym typeface="Comic Sans MS"/>
              </a:rPr>
              <a:t>property</a:t>
            </a:r>
            <a:r>
              <a:rPr lang="en-US" sz="1800" dirty="0">
                <a:ea typeface="Comic Sans MS"/>
                <a:cs typeface="Comic Sans MS"/>
                <a:sym typeface="Comic Sans MS"/>
              </a:rPr>
              <a:t> of the process </a:t>
            </a:r>
            <a:r>
              <a:rPr lang="en-US" sz="1800" dirty="0" smtClean="0">
                <a:ea typeface="Comic Sans MS"/>
                <a:cs typeface="Comic Sans MS"/>
                <a:sym typeface="Comic Sans MS"/>
              </a:rPr>
              <a:t>such as </a:t>
            </a:r>
            <a:r>
              <a:rPr lang="en-US" sz="1800" dirty="0">
                <a:ea typeface="Comic Sans MS"/>
                <a:cs typeface="Comic Sans MS"/>
                <a:sym typeface="Comic Sans MS"/>
              </a:rPr>
              <a:t>memory size, priority, or </a:t>
            </a:r>
            <a:r>
              <a:rPr lang="en-US" sz="1800" dirty="0" smtClean="0">
                <a:ea typeface="Comic Sans MS"/>
                <a:cs typeface="Comic Sans MS"/>
                <a:sym typeface="Comic Sans MS"/>
              </a:rPr>
              <a:t>type</a:t>
            </a:r>
          </a:p>
          <a:p>
            <a:r>
              <a:rPr lang="en-US" sz="2000" dirty="0">
                <a:ea typeface="Comic Sans MS"/>
                <a:cs typeface="Comic Sans MS"/>
                <a:sym typeface="Comic Sans MS"/>
              </a:rPr>
              <a:t>Each queue has its </a:t>
            </a:r>
            <a:r>
              <a:rPr lang="en-US" sz="2000" dirty="0">
                <a:solidFill>
                  <a:srgbClr val="0000FF"/>
                </a:solidFill>
                <a:ea typeface="Comic Sans MS"/>
                <a:cs typeface="Comic Sans MS"/>
                <a:sym typeface="Comic Sans MS"/>
              </a:rPr>
              <a:t>own</a:t>
            </a:r>
            <a:r>
              <a:rPr lang="en-US" sz="2000" dirty="0">
                <a:ea typeface="Comic Sans MS"/>
                <a:cs typeface="Comic Sans MS"/>
                <a:sym typeface="Comic Sans MS"/>
              </a:rPr>
              <a:t> scheduling </a:t>
            </a:r>
            <a:r>
              <a:rPr lang="en-US" sz="2000" dirty="0" smtClean="0">
                <a:ea typeface="Comic Sans MS"/>
                <a:cs typeface="Comic Sans MS"/>
                <a:sym typeface="Comic Sans MS"/>
              </a:rPr>
              <a:t>algorithm</a:t>
            </a:r>
          </a:p>
          <a:p>
            <a:pPr lvl="1"/>
            <a:r>
              <a:rPr lang="en-US" altLang="en-US" sz="1800" dirty="0" smtClean="0"/>
              <a:t>Example:  foreground queue scheduled by RR while  background queue scheduled by FCFS</a:t>
            </a:r>
            <a:endParaRPr lang="en-US" altLang="en-US" sz="1100" dirty="0" smtClean="0"/>
          </a:p>
          <a:p>
            <a:r>
              <a:rPr lang="en-US" altLang="en-US" sz="2000" dirty="0"/>
              <a:t>Scheduling must </a:t>
            </a:r>
            <a:r>
              <a:rPr lang="en-US" altLang="en-US" sz="2000" dirty="0" smtClean="0"/>
              <a:t>be </a:t>
            </a:r>
            <a:r>
              <a:rPr lang="en-US" altLang="en-US" sz="2000" dirty="0"/>
              <a:t>done </a:t>
            </a:r>
            <a:r>
              <a:rPr lang="en-US" sz="2000" dirty="0">
                <a:solidFill>
                  <a:srgbClr val="0000FF"/>
                </a:solidFill>
                <a:ea typeface="Comic Sans MS"/>
                <a:cs typeface="Comic Sans MS"/>
                <a:sym typeface="Comic Sans MS"/>
              </a:rPr>
              <a:t>among</a:t>
            </a:r>
            <a:r>
              <a:rPr lang="en-US" sz="2000" dirty="0">
                <a:ea typeface="Comic Sans MS"/>
                <a:cs typeface="Comic Sans MS"/>
                <a:sym typeface="Comic Sans MS"/>
              </a:rPr>
              <a:t> </a:t>
            </a:r>
            <a:r>
              <a:rPr lang="en-US" altLang="en-US" sz="2000" dirty="0" smtClean="0"/>
              <a:t>the queues</a:t>
            </a:r>
          </a:p>
          <a:p>
            <a:pPr lvl="1"/>
            <a:r>
              <a:rPr lang="en-US" altLang="en-US" sz="1800" dirty="0"/>
              <a:t>Fixed priority </a:t>
            </a:r>
            <a:r>
              <a:rPr lang="en-US" altLang="en-US" sz="1800" dirty="0" smtClean="0"/>
              <a:t>preemptive scheduling</a:t>
            </a:r>
          </a:p>
          <a:p>
            <a:pPr lvl="2"/>
            <a:r>
              <a:rPr lang="en-US" altLang="en-US" sz="1600" dirty="0" smtClean="0"/>
              <a:t>Serve </a:t>
            </a:r>
            <a:r>
              <a:rPr lang="en-US" altLang="en-US" sz="1600" dirty="0"/>
              <a:t>all from foreground then from </a:t>
            </a:r>
            <a:r>
              <a:rPr lang="en-US" altLang="en-US" sz="1600" dirty="0" smtClean="0"/>
              <a:t>background</a:t>
            </a:r>
            <a:r>
              <a:rPr lang="en-US" altLang="en-US" sz="1600" dirty="0"/>
              <a:t> </a:t>
            </a:r>
            <a:r>
              <a:rPr lang="en-US" altLang="en-US" sz="1600" dirty="0" smtClean="0">
                <a:sym typeface="Wingdings" panose="05000000000000000000" pitchFamily="2" charset="2"/>
              </a:rPr>
              <a:t></a:t>
            </a:r>
            <a:r>
              <a:rPr lang="en-US" altLang="en-US" sz="1600" dirty="0" smtClean="0"/>
              <a:t> possibility </a:t>
            </a:r>
            <a:r>
              <a:rPr lang="en-US" altLang="en-US" sz="1600" dirty="0"/>
              <a:t>of </a:t>
            </a:r>
            <a:r>
              <a:rPr lang="en-US" altLang="en-US" sz="1600" dirty="0" smtClean="0"/>
              <a:t>starvation</a:t>
            </a:r>
          </a:p>
          <a:p>
            <a:pPr lvl="1"/>
            <a:r>
              <a:rPr lang="en-US" altLang="en-US" sz="1800" dirty="0"/>
              <a:t>Time slice – each queue gets a certain amount of CPU time which it can schedule amongst its </a:t>
            </a:r>
            <a:r>
              <a:rPr lang="en-US" altLang="en-US" sz="1800" dirty="0" smtClean="0"/>
              <a:t>processes</a:t>
            </a:r>
          </a:p>
          <a:p>
            <a:pPr lvl="2"/>
            <a:r>
              <a:rPr lang="en-US" altLang="en-US" sz="1600" dirty="0" smtClean="0"/>
              <a:t>80</a:t>
            </a:r>
            <a:r>
              <a:rPr lang="en-US" altLang="en-US" sz="1600" dirty="0"/>
              <a:t>% to foreground in </a:t>
            </a:r>
            <a:r>
              <a:rPr lang="en-US" altLang="en-US" sz="1600" dirty="0" smtClean="0"/>
              <a:t>RR</a:t>
            </a:r>
          </a:p>
          <a:p>
            <a:pPr lvl="2"/>
            <a:r>
              <a:rPr lang="en-US" altLang="en-US" sz="1600" dirty="0"/>
              <a:t>20% to background in FCFS </a:t>
            </a:r>
          </a:p>
          <a:p>
            <a:pPr lvl="1"/>
            <a:endParaRPr lang="en-US" altLang="en-US" sz="1800" dirty="0" smtClean="0"/>
          </a:p>
          <a:p>
            <a:pPr lvl="1"/>
            <a:endParaRPr lang="en-US" altLang="en-US" sz="1800" dirty="0" smtClean="0"/>
          </a:p>
        </p:txBody>
      </p:sp>
    </p:spTree>
    <p:extLst>
      <p:ext uri="{BB962C8B-B14F-4D97-AF65-F5344CB8AC3E}">
        <p14:creationId xmlns:p14="http://schemas.microsoft.com/office/powerpoint/2010/main" val="3357121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heckerboard(across)">
                                      <p:cBhvr>
                                        <p:cTn id="7" dur="500"/>
                                        <p:tgtEl>
                                          <p:spTgt spid="6">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checkerboard(across)">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checkerboard(across)">
                                      <p:cBhvr>
                                        <p:cTn id="15" dur="500"/>
                                        <p:tgtEl>
                                          <p:spTgt spid="6">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checkerboard(across)">
                                      <p:cBhvr>
                                        <p:cTn id="18" dur="500"/>
                                        <p:tgtEl>
                                          <p:spTgt spid="6">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checkerboard(across)">
                                      <p:cBhvr>
                                        <p:cTn id="21" dur="500"/>
                                        <p:tgtEl>
                                          <p:spTgt spid="6">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checkerboard(across)">
                                      <p:cBhvr>
                                        <p:cTn id="24" dur="500"/>
                                        <p:tgtEl>
                                          <p:spTgt spid="6">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checkerboard(across)">
                                      <p:cBhvr>
                                        <p:cTn id="27" dur="500"/>
                                        <p:tgtEl>
                                          <p:spTgt spid="6">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
                                            <p:txEl>
                                              <p:pRg st="9" end="9"/>
                                            </p:txEl>
                                          </p:spTgt>
                                        </p:tgtEl>
                                        <p:attrNameLst>
                                          <p:attrName>style.visibility</p:attrName>
                                        </p:attrNameLst>
                                      </p:cBhvr>
                                      <p:to>
                                        <p:strVal val="visible"/>
                                      </p:to>
                                    </p:set>
                                    <p:animEffect transition="in" filter="checkerboard(across)">
                                      <p:cBhvr>
                                        <p:cTn id="3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30</a:t>
            </a:fld>
            <a:endParaRPr lang="en-US" dirty="0"/>
          </a:p>
        </p:txBody>
      </p:sp>
      <p:sp>
        <p:nvSpPr>
          <p:cNvPr id="3" name="Title 2"/>
          <p:cNvSpPr>
            <a:spLocks noGrp="1"/>
          </p:cNvSpPr>
          <p:nvPr>
            <p:ph type="title"/>
          </p:nvPr>
        </p:nvSpPr>
        <p:spPr/>
        <p:txBody>
          <a:bodyPr>
            <a:normAutofit/>
          </a:bodyPr>
          <a:lstStyle/>
          <a:p>
            <a:r>
              <a:rPr lang="en-US" altLang="en-US" dirty="0"/>
              <a:t>Multilevel Queue </a:t>
            </a:r>
            <a:r>
              <a:rPr lang="en-US" altLang="en-US" dirty="0" smtClean="0"/>
              <a:t>Scheduling Example</a:t>
            </a:r>
            <a:endParaRPr lang="en-US" dirty="0"/>
          </a:p>
        </p:txBody>
      </p:sp>
      <p:sp>
        <p:nvSpPr>
          <p:cNvPr id="4" name="Content Placeholder 3"/>
          <p:cNvSpPr>
            <a:spLocks noGrp="1"/>
          </p:cNvSpPr>
          <p:nvPr>
            <p:ph idx="1"/>
          </p:nvPr>
        </p:nvSpPr>
        <p:spPr>
          <a:xfrm>
            <a:off x="277313" y="4184176"/>
            <a:ext cx="8589374" cy="2132640"/>
          </a:xfrm>
        </p:spPr>
        <p:txBody>
          <a:bodyPr>
            <a:normAutofit/>
          </a:bodyPr>
          <a:lstStyle/>
          <a:p>
            <a:r>
              <a:rPr lang="en-US" sz="2000" dirty="0"/>
              <a:t>Each queue has absolute priority over lower-priority </a:t>
            </a:r>
            <a:r>
              <a:rPr lang="en-US" sz="2000" dirty="0" smtClean="0"/>
              <a:t>queues</a:t>
            </a:r>
          </a:p>
          <a:p>
            <a:pPr lvl="1"/>
            <a:r>
              <a:rPr lang="en-US" sz="1800" dirty="0"/>
              <a:t>No process in </a:t>
            </a:r>
            <a:r>
              <a:rPr lang="en-US" sz="1800" dirty="0" smtClean="0"/>
              <a:t>the batch queue </a:t>
            </a:r>
            <a:r>
              <a:rPr lang="en-US" sz="1800" dirty="0"/>
              <a:t>could run unless the queues for system </a:t>
            </a:r>
            <a:r>
              <a:rPr lang="en-US" sz="1800" dirty="0" smtClean="0"/>
              <a:t>processes, interactive </a:t>
            </a:r>
            <a:r>
              <a:rPr lang="en-US" sz="1800" dirty="0"/>
              <a:t>processes, and interactive editing processes were all </a:t>
            </a:r>
            <a:r>
              <a:rPr lang="en-US" sz="1800" dirty="0" smtClean="0"/>
              <a:t>empty</a:t>
            </a:r>
          </a:p>
          <a:p>
            <a:pPr lvl="1"/>
            <a:r>
              <a:rPr lang="en-US" sz="2000" dirty="0" smtClean="0"/>
              <a:t>If an interactive </a:t>
            </a:r>
            <a:r>
              <a:rPr lang="en-US" sz="2000" dirty="0"/>
              <a:t>editing process entered the ready </a:t>
            </a:r>
            <a:r>
              <a:rPr lang="en-US" sz="2000" dirty="0" smtClean="0"/>
              <a:t>queue while </a:t>
            </a:r>
            <a:r>
              <a:rPr lang="en-US" sz="2000" dirty="0"/>
              <a:t>a batch </a:t>
            </a:r>
            <a:r>
              <a:rPr lang="en-US" sz="2000" dirty="0" smtClean="0"/>
              <a:t>process was running</a:t>
            </a:r>
            <a:r>
              <a:rPr lang="en-US" sz="2000" dirty="0"/>
              <a:t>, the batch process would be preempted</a:t>
            </a:r>
          </a:p>
        </p:txBody>
      </p:sp>
      <p:sp>
        <p:nvSpPr>
          <p:cNvPr id="5" name="Shape 442"/>
          <p:cNvSpPr/>
          <p:nvPr/>
        </p:nvSpPr>
        <p:spPr>
          <a:xfrm>
            <a:off x="2838650" y="1548552"/>
            <a:ext cx="4876800" cy="304800"/>
          </a:xfrm>
          <a:prstGeom prst="rect">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ea typeface="Comic Sans MS"/>
                <a:cs typeface="Comic Sans MS"/>
                <a:sym typeface="Comic Sans MS"/>
              </a:rPr>
              <a:t>System processes</a:t>
            </a:r>
            <a:endParaRPr sz="1800" dirty="0">
              <a:solidFill>
                <a:schemeClr val="dk1"/>
              </a:solidFill>
              <a:ea typeface="Comic Sans MS"/>
              <a:cs typeface="Comic Sans MS"/>
              <a:sym typeface="Comic Sans MS"/>
            </a:endParaRPr>
          </a:p>
        </p:txBody>
      </p:sp>
      <p:sp>
        <p:nvSpPr>
          <p:cNvPr id="6" name="Shape 443"/>
          <p:cNvSpPr/>
          <p:nvPr/>
        </p:nvSpPr>
        <p:spPr>
          <a:xfrm>
            <a:off x="2838650" y="1929552"/>
            <a:ext cx="4876800" cy="3048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Interactive processes</a:t>
            </a:r>
            <a:endParaRPr sz="1800">
              <a:solidFill>
                <a:schemeClr val="dk1"/>
              </a:solidFill>
              <a:ea typeface="Comic Sans MS"/>
              <a:cs typeface="Comic Sans MS"/>
              <a:sym typeface="Comic Sans MS"/>
            </a:endParaRPr>
          </a:p>
        </p:txBody>
      </p:sp>
      <p:sp>
        <p:nvSpPr>
          <p:cNvPr id="7" name="Shape 444"/>
          <p:cNvSpPr/>
          <p:nvPr/>
        </p:nvSpPr>
        <p:spPr>
          <a:xfrm>
            <a:off x="2838650" y="2320077"/>
            <a:ext cx="4876800" cy="304800"/>
          </a:xfrm>
          <a:prstGeom prst="rect">
            <a:avLst/>
          </a:prstGeom>
          <a:gradFill>
            <a:gsLst>
              <a:gs pos="0">
                <a:srgbClr val="FFE7C2"/>
              </a:gs>
              <a:gs pos="35000">
                <a:srgbClr val="FFEED3"/>
              </a:gs>
              <a:gs pos="100000">
                <a:srgbClr val="FFF9EB"/>
              </a:gs>
            </a:gsLst>
            <a:lin ang="16200000" scaled="0"/>
          </a:gradFill>
          <a:ln w="9525" cap="flat" cmpd="sng">
            <a:solidFill>
              <a:srgbClr val="DDC5A4"/>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ea typeface="Comic Sans MS"/>
                <a:cs typeface="Comic Sans MS"/>
                <a:sym typeface="Comic Sans MS"/>
              </a:rPr>
              <a:t>Interactive editing processes</a:t>
            </a:r>
            <a:endParaRPr sz="1800" dirty="0">
              <a:solidFill>
                <a:schemeClr val="dk1"/>
              </a:solidFill>
              <a:ea typeface="Comic Sans MS"/>
              <a:cs typeface="Comic Sans MS"/>
              <a:sym typeface="Comic Sans MS"/>
            </a:endParaRPr>
          </a:p>
        </p:txBody>
      </p:sp>
      <p:sp>
        <p:nvSpPr>
          <p:cNvPr id="8" name="Shape 445"/>
          <p:cNvSpPr/>
          <p:nvPr/>
        </p:nvSpPr>
        <p:spPr>
          <a:xfrm>
            <a:off x="2838650" y="2701077"/>
            <a:ext cx="4876800" cy="304800"/>
          </a:xfrm>
          <a:prstGeom prst="rect">
            <a:avLst/>
          </a:prstGeom>
          <a:gradFill>
            <a:gsLst>
              <a:gs pos="0">
                <a:srgbClr val="BE93DE"/>
              </a:gs>
              <a:gs pos="35000">
                <a:srgbClr val="C8A2E4"/>
              </a:gs>
              <a:gs pos="100000">
                <a:srgbClr val="F2EAF9"/>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Batch processes</a:t>
            </a:r>
            <a:endParaRPr sz="1800">
              <a:solidFill>
                <a:schemeClr val="dk1"/>
              </a:solidFill>
              <a:ea typeface="Comic Sans MS"/>
              <a:cs typeface="Comic Sans MS"/>
              <a:sym typeface="Comic Sans MS"/>
            </a:endParaRPr>
          </a:p>
        </p:txBody>
      </p:sp>
      <p:sp>
        <p:nvSpPr>
          <p:cNvPr id="9" name="Shape 446"/>
          <p:cNvSpPr/>
          <p:nvPr/>
        </p:nvSpPr>
        <p:spPr>
          <a:xfrm>
            <a:off x="2838650" y="3110652"/>
            <a:ext cx="4876800" cy="304800"/>
          </a:xfrm>
          <a:prstGeom prst="rect">
            <a:avLst/>
          </a:prstGeom>
          <a:gradFill>
            <a:gsLst>
              <a:gs pos="0">
                <a:srgbClr val="FE8E8E"/>
              </a:gs>
              <a:gs pos="34000">
                <a:srgbClr val="FF9D9D"/>
              </a:gs>
              <a:gs pos="100000">
                <a:srgbClr val="FFE7E7"/>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Student processes</a:t>
            </a:r>
            <a:endParaRPr sz="1800">
              <a:solidFill>
                <a:schemeClr val="dk1"/>
              </a:solidFill>
              <a:ea typeface="Comic Sans MS"/>
              <a:cs typeface="Comic Sans MS"/>
              <a:sym typeface="Comic Sans MS"/>
            </a:endParaRPr>
          </a:p>
        </p:txBody>
      </p:sp>
      <p:sp>
        <p:nvSpPr>
          <p:cNvPr id="10" name="Shape 447"/>
          <p:cNvSpPr/>
          <p:nvPr/>
        </p:nvSpPr>
        <p:spPr>
          <a:xfrm>
            <a:off x="1771850" y="1548552"/>
            <a:ext cx="838200" cy="266700"/>
          </a:xfrm>
          <a:prstGeom prst="rightArrow">
            <a:avLst>
              <a:gd name="adj1" fmla="val 50000"/>
              <a:gd name="adj2" fmla="val 50000"/>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1" name="Shape 448"/>
          <p:cNvSpPr/>
          <p:nvPr/>
        </p:nvSpPr>
        <p:spPr>
          <a:xfrm>
            <a:off x="1771850" y="1920027"/>
            <a:ext cx="838200" cy="266700"/>
          </a:xfrm>
          <a:prstGeom prst="rightArrow">
            <a:avLst>
              <a:gd name="adj1" fmla="val 50000"/>
              <a:gd name="adj2" fmla="val 50000"/>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2" name="Shape 449"/>
          <p:cNvSpPr/>
          <p:nvPr/>
        </p:nvSpPr>
        <p:spPr>
          <a:xfrm>
            <a:off x="1771850" y="2329602"/>
            <a:ext cx="838200" cy="266700"/>
          </a:xfrm>
          <a:prstGeom prst="rightArrow">
            <a:avLst>
              <a:gd name="adj1" fmla="val 50000"/>
              <a:gd name="adj2" fmla="val 50000"/>
            </a:avLst>
          </a:prstGeom>
          <a:gradFill>
            <a:gsLst>
              <a:gs pos="0">
                <a:srgbClr val="FFE7C2"/>
              </a:gs>
              <a:gs pos="35000">
                <a:srgbClr val="FFEED3"/>
              </a:gs>
              <a:gs pos="100000">
                <a:srgbClr val="FFF9EB"/>
              </a:gs>
            </a:gsLst>
            <a:lin ang="16200000" scaled="0"/>
          </a:gradFill>
          <a:ln w="9525" cap="flat" cmpd="sng">
            <a:solidFill>
              <a:srgbClr val="DDC5A4"/>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3" name="Shape 450"/>
          <p:cNvSpPr/>
          <p:nvPr/>
        </p:nvSpPr>
        <p:spPr>
          <a:xfrm>
            <a:off x="1771850" y="2767752"/>
            <a:ext cx="838200" cy="266700"/>
          </a:xfrm>
          <a:prstGeom prst="rightArrow">
            <a:avLst>
              <a:gd name="adj1" fmla="val 50000"/>
              <a:gd name="adj2" fmla="val 50000"/>
            </a:avLst>
          </a:prstGeom>
          <a:gradFill>
            <a:gsLst>
              <a:gs pos="0">
                <a:srgbClr val="BE93DE"/>
              </a:gs>
              <a:gs pos="35000">
                <a:srgbClr val="C8A2E4"/>
              </a:gs>
              <a:gs pos="100000">
                <a:srgbClr val="F2EAF9"/>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4" name="Shape 451"/>
          <p:cNvSpPr/>
          <p:nvPr/>
        </p:nvSpPr>
        <p:spPr>
          <a:xfrm>
            <a:off x="1781375" y="3158277"/>
            <a:ext cx="838200" cy="266700"/>
          </a:xfrm>
          <a:prstGeom prst="rightArrow">
            <a:avLst>
              <a:gd name="adj1" fmla="val 50000"/>
              <a:gd name="adj2" fmla="val 50000"/>
            </a:avLst>
          </a:prstGeom>
          <a:gradFill>
            <a:gsLst>
              <a:gs pos="0">
                <a:srgbClr val="FE8E8E"/>
              </a:gs>
              <a:gs pos="34000">
                <a:srgbClr val="FF9D9D"/>
              </a:gs>
              <a:gs pos="100000">
                <a:srgbClr val="FFE7E7"/>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5" name="Shape 452"/>
          <p:cNvSpPr/>
          <p:nvPr/>
        </p:nvSpPr>
        <p:spPr>
          <a:xfrm>
            <a:off x="7858325" y="1539027"/>
            <a:ext cx="838200" cy="266700"/>
          </a:xfrm>
          <a:prstGeom prst="rightArrow">
            <a:avLst>
              <a:gd name="adj1" fmla="val 50000"/>
              <a:gd name="adj2" fmla="val 50000"/>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6" name="Shape 453"/>
          <p:cNvSpPr/>
          <p:nvPr/>
        </p:nvSpPr>
        <p:spPr>
          <a:xfrm>
            <a:off x="7858325" y="1910502"/>
            <a:ext cx="838200" cy="266700"/>
          </a:xfrm>
          <a:prstGeom prst="rightArrow">
            <a:avLst>
              <a:gd name="adj1" fmla="val 50000"/>
              <a:gd name="adj2" fmla="val 50000"/>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7" name="Shape 454"/>
          <p:cNvSpPr/>
          <p:nvPr/>
        </p:nvSpPr>
        <p:spPr>
          <a:xfrm>
            <a:off x="7858325" y="2320077"/>
            <a:ext cx="838200" cy="266700"/>
          </a:xfrm>
          <a:prstGeom prst="rightArrow">
            <a:avLst>
              <a:gd name="adj1" fmla="val 50000"/>
              <a:gd name="adj2" fmla="val 50000"/>
            </a:avLst>
          </a:prstGeom>
          <a:gradFill>
            <a:gsLst>
              <a:gs pos="0">
                <a:srgbClr val="FFE7C2"/>
              </a:gs>
              <a:gs pos="35000">
                <a:srgbClr val="FFEED3"/>
              </a:gs>
              <a:gs pos="100000">
                <a:srgbClr val="FFF9EB"/>
              </a:gs>
            </a:gsLst>
            <a:lin ang="16200000" scaled="0"/>
          </a:gradFill>
          <a:ln w="9525" cap="flat" cmpd="sng">
            <a:solidFill>
              <a:srgbClr val="DDC5A4"/>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8" name="Shape 455"/>
          <p:cNvSpPr/>
          <p:nvPr/>
        </p:nvSpPr>
        <p:spPr>
          <a:xfrm>
            <a:off x="7858325" y="2758227"/>
            <a:ext cx="838200" cy="266700"/>
          </a:xfrm>
          <a:prstGeom prst="rightArrow">
            <a:avLst>
              <a:gd name="adj1" fmla="val 50000"/>
              <a:gd name="adj2" fmla="val 50000"/>
            </a:avLst>
          </a:prstGeom>
          <a:gradFill>
            <a:gsLst>
              <a:gs pos="0">
                <a:srgbClr val="BE93DE"/>
              </a:gs>
              <a:gs pos="35000">
                <a:srgbClr val="C8A2E4"/>
              </a:gs>
              <a:gs pos="100000">
                <a:srgbClr val="F2EAF9"/>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19" name="Shape 456"/>
          <p:cNvSpPr/>
          <p:nvPr/>
        </p:nvSpPr>
        <p:spPr>
          <a:xfrm>
            <a:off x="7867850" y="3148752"/>
            <a:ext cx="838200" cy="266700"/>
          </a:xfrm>
          <a:prstGeom prst="rightArrow">
            <a:avLst>
              <a:gd name="adj1" fmla="val 50000"/>
              <a:gd name="adj2" fmla="val 50000"/>
            </a:avLst>
          </a:prstGeom>
          <a:gradFill>
            <a:gsLst>
              <a:gs pos="0">
                <a:srgbClr val="FE8E8E"/>
              </a:gs>
              <a:gs pos="34000">
                <a:srgbClr val="FF9D9D"/>
              </a:gs>
              <a:gs pos="100000">
                <a:srgbClr val="FFE7E7"/>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20" name="TextBox 19"/>
          <p:cNvSpPr txBox="1"/>
          <p:nvPr/>
        </p:nvSpPr>
        <p:spPr>
          <a:xfrm>
            <a:off x="363762" y="1226896"/>
            <a:ext cx="1552028" cy="338554"/>
          </a:xfrm>
          <a:prstGeom prst="rect">
            <a:avLst/>
          </a:prstGeom>
          <a:noFill/>
        </p:spPr>
        <p:txBody>
          <a:bodyPr wrap="none" rtlCol="0">
            <a:spAutoFit/>
          </a:bodyPr>
          <a:lstStyle/>
          <a:p>
            <a:r>
              <a:rPr lang="en-US" sz="1600" dirty="0" smtClean="0"/>
              <a:t>Highest priority</a:t>
            </a:r>
            <a:endParaRPr lang="en-US" sz="1600" dirty="0"/>
          </a:p>
        </p:txBody>
      </p:sp>
      <p:sp>
        <p:nvSpPr>
          <p:cNvPr id="21" name="TextBox 20"/>
          <p:cNvSpPr txBox="1"/>
          <p:nvPr/>
        </p:nvSpPr>
        <p:spPr>
          <a:xfrm>
            <a:off x="383800" y="3494225"/>
            <a:ext cx="1507144" cy="338554"/>
          </a:xfrm>
          <a:prstGeom prst="rect">
            <a:avLst/>
          </a:prstGeom>
          <a:noFill/>
        </p:spPr>
        <p:txBody>
          <a:bodyPr wrap="none" rtlCol="0">
            <a:spAutoFit/>
          </a:bodyPr>
          <a:lstStyle/>
          <a:p>
            <a:r>
              <a:rPr lang="en-US" sz="1600" dirty="0" smtClean="0"/>
              <a:t>Lowest priority</a:t>
            </a:r>
            <a:endParaRPr lang="en-US" sz="1600" dirty="0"/>
          </a:p>
        </p:txBody>
      </p:sp>
    </p:spTree>
    <p:extLst>
      <p:ext uri="{BB962C8B-B14F-4D97-AF65-F5344CB8AC3E}">
        <p14:creationId xmlns:p14="http://schemas.microsoft.com/office/powerpoint/2010/main" val="5771221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31</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Multilevel Feedback Queue</a:t>
            </a:r>
            <a:endParaRPr lang="en-US" dirty="0">
              <a:solidFill>
                <a:schemeClr val="tx1"/>
              </a:solidFill>
            </a:endParaRPr>
          </a:p>
        </p:txBody>
      </p:sp>
      <p:sp>
        <p:nvSpPr>
          <p:cNvPr id="4" name="Content Placeholder 3"/>
          <p:cNvSpPr>
            <a:spLocks noGrp="1"/>
          </p:cNvSpPr>
          <p:nvPr>
            <p:ph idx="1"/>
          </p:nvPr>
        </p:nvSpPr>
        <p:spPr/>
        <p:txBody>
          <a:bodyPr/>
          <a:lstStyle/>
          <a:p>
            <a:r>
              <a:rPr lang="en-US" dirty="0">
                <a:ea typeface="Comic Sans MS"/>
                <a:cs typeface="Comic Sans MS"/>
                <a:sym typeface="Comic Sans MS"/>
              </a:rPr>
              <a:t>Similar to multilevel queue scheduling, but the process can </a:t>
            </a:r>
            <a:r>
              <a:rPr lang="en-US" dirty="0">
                <a:solidFill>
                  <a:srgbClr val="0000FF"/>
                </a:solidFill>
                <a:ea typeface="Comic Sans MS"/>
                <a:cs typeface="Comic Sans MS"/>
                <a:sym typeface="Comic Sans MS"/>
              </a:rPr>
              <a:t>move between </a:t>
            </a:r>
            <a:r>
              <a:rPr lang="en-US" dirty="0" smtClean="0">
                <a:solidFill>
                  <a:srgbClr val="0000FF"/>
                </a:solidFill>
                <a:ea typeface="Comic Sans MS"/>
                <a:cs typeface="Comic Sans MS"/>
                <a:sym typeface="Comic Sans MS"/>
              </a:rPr>
              <a:t>queues</a:t>
            </a:r>
          </a:p>
          <a:p>
            <a:r>
              <a:rPr lang="en-US" dirty="0" smtClean="0">
                <a:ea typeface="Comic Sans MS"/>
                <a:cs typeface="Comic Sans MS"/>
                <a:sym typeface="Comic Sans MS"/>
              </a:rPr>
              <a:t>Multilevel </a:t>
            </a:r>
            <a:r>
              <a:rPr lang="en-US" dirty="0">
                <a:ea typeface="Comic Sans MS"/>
                <a:cs typeface="Comic Sans MS"/>
                <a:sym typeface="Comic Sans MS"/>
              </a:rPr>
              <a:t>queue </a:t>
            </a:r>
            <a:r>
              <a:rPr lang="en-US" dirty="0" smtClean="0">
                <a:ea typeface="Comic Sans MS"/>
                <a:cs typeface="Comic Sans MS"/>
                <a:sym typeface="Comic Sans MS"/>
              </a:rPr>
              <a:t>scheduler </a:t>
            </a:r>
            <a:r>
              <a:rPr lang="en-US" dirty="0">
                <a:ea typeface="Comic Sans MS"/>
                <a:cs typeface="Comic Sans MS"/>
                <a:sym typeface="Comic Sans MS"/>
              </a:rPr>
              <a:t>is defined by the following </a:t>
            </a:r>
            <a:r>
              <a:rPr lang="en-US" dirty="0" smtClean="0">
                <a:solidFill>
                  <a:srgbClr val="0000FF"/>
                </a:solidFill>
                <a:ea typeface="Comic Sans MS"/>
                <a:cs typeface="Comic Sans MS"/>
                <a:sym typeface="Comic Sans MS"/>
              </a:rPr>
              <a:t>parameters</a:t>
            </a:r>
          </a:p>
          <a:p>
            <a:pPr lvl="1"/>
            <a:r>
              <a:rPr lang="en-US" dirty="0">
                <a:solidFill>
                  <a:srgbClr val="0000FF"/>
                </a:solidFill>
                <a:ea typeface="Comic Sans MS"/>
                <a:cs typeface="Comic Sans MS"/>
                <a:sym typeface="Comic Sans MS"/>
              </a:rPr>
              <a:t>Number</a:t>
            </a:r>
            <a:r>
              <a:rPr lang="en-US" dirty="0">
                <a:ea typeface="Comic Sans MS"/>
                <a:cs typeface="Comic Sans MS"/>
                <a:sym typeface="Comic Sans MS"/>
              </a:rPr>
              <a:t> of </a:t>
            </a:r>
            <a:r>
              <a:rPr lang="en-US" dirty="0" smtClean="0">
                <a:solidFill>
                  <a:srgbClr val="0000FF"/>
                </a:solidFill>
                <a:ea typeface="Comic Sans MS"/>
                <a:cs typeface="Comic Sans MS"/>
                <a:sym typeface="Comic Sans MS"/>
              </a:rPr>
              <a:t>queues</a:t>
            </a:r>
          </a:p>
          <a:p>
            <a:pPr lvl="1"/>
            <a:r>
              <a:rPr lang="en-US" dirty="0">
                <a:solidFill>
                  <a:srgbClr val="0000FF"/>
                </a:solidFill>
                <a:ea typeface="Comic Sans MS"/>
                <a:cs typeface="Comic Sans MS"/>
                <a:sym typeface="Comic Sans MS"/>
              </a:rPr>
              <a:t>Scheduling algorithms </a:t>
            </a:r>
            <a:r>
              <a:rPr lang="en-US" dirty="0">
                <a:ea typeface="Comic Sans MS"/>
                <a:cs typeface="Comic Sans MS"/>
                <a:sym typeface="Comic Sans MS"/>
              </a:rPr>
              <a:t>for each </a:t>
            </a:r>
            <a:r>
              <a:rPr lang="en-US" dirty="0" smtClean="0">
                <a:ea typeface="Comic Sans MS"/>
                <a:cs typeface="Comic Sans MS"/>
                <a:sym typeface="Comic Sans MS"/>
              </a:rPr>
              <a:t>queue</a:t>
            </a:r>
          </a:p>
          <a:p>
            <a:pPr lvl="1"/>
            <a:r>
              <a:rPr lang="en-US" dirty="0">
                <a:ea typeface="Comic Sans MS"/>
                <a:cs typeface="Comic Sans MS"/>
                <a:sym typeface="Comic Sans MS"/>
              </a:rPr>
              <a:t>Method used to determine when to </a:t>
            </a:r>
            <a:r>
              <a:rPr lang="en-US" dirty="0">
                <a:solidFill>
                  <a:srgbClr val="0000FF"/>
                </a:solidFill>
                <a:ea typeface="Comic Sans MS"/>
                <a:cs typeface="Comic Sans MS"/>
                <a:sym typeface="Comic Sans MS"/>
              </a:rPr>
              <a:t>upgrade a </a:t>
            </a:r>
            <a:r>
              <a:rPr lang="en-US" dirty="0" smtClean="0">
                <a:solidFill>
                  <a:srgbClr val="0000FF"/>
                </a:solidFill>
                <a:ea typeface="Comic Sans MS"/>
                <a:cs typeface="Comic Sans MS"/>
                <a:sym typeface="Comic Sans MS"/>
              </a:rPr>
              <a:t>process</a:t>
            </a:r>
          </a:p>
          <a:p>
            <a:pPr lvl="1"/>
            <a:r>
              <a:rPr lang="en-US" dirty="0">
                <a:ea typeface="Comic Sans MS"/>
                <a:cs typeface="Comic Sans MS"/>
                <a:sym typeface="Comic Sans MS"/>
              </a:rPr>
              <a:t>Method used to determine when to </a:t>
            </a:r>
            <a:r>
              <a:rPr lang="en-US" dirty="0">
                <a:solidFill>
                  <a:srgbClr val="0000FF"/>
                </a:solidFill>
                <a:ea typeface="Comic Sans MS"/>
                <a:cs typeface="Comic Sans MS"/>
                <a:sym typeface="Comic Sans MS"/>
              </a:rPr>
              <a:t>demote a </a:t>
            </a:r>
            <a:r>
              <a:rPr lang="en-US" dirty="0" smtClean="0">
                <a:solidFill>
                  <a:srgbClr val="0000FF"/>
                </a:solidFill>
                <a:ea typeface="Comic Sans MS"/>
                <a:cs typeface="Comic Sans MS"/>
                <a:sym typeface="Comic Sans MS"/>
              </a:rPr>
              <a:t>process</a:t>
            </a:r>
          </a:p>
          <a:p>
            <a:pPr lvl="1"/>
            <a:r>
              <a:rPr lang="en-US" dirty="0">
                <a:ea typeface="Comic Sans MS"/>
                <a:cs typeface="Comic Sans MS"/>
                <a:sym typeface="Comic Sans MS"/>
              </a:rPr>
              <a:t>Method used to determine which </a:t>
            </a:r>
            <a:r>
              <a:rPr lang="en-US" dirty="0">
                <a:solidFill>
                  <a:srgbClr val="0000FF"/>
                </a:solidFill>
                <a:ea typeface="Comic Sans MS"/>
                <a:cs typeface="Comic Sans MS"/>
                <a:sym typeface="Comic Sans MS"/>
              </a:rPr>
              <a:t>queue</a:t>
            </a:r>
            <a:r>
              <a:rPr lang="en-US" dirty="0">
                <a:ea typeface="Comic Sans MS"/>
                <a:cs typeface="Comic Sans MS"/>
                <a:sym typeface="Comic Sans MS"/>
              </a:rPr>
              <a:t> a process will enter when that process needs </a:t>
            </a:r>
            <a:r>
              <a:rPr lang="en-US" dirty="0">
                <a:solidFill>
                  <a:srgbClr val="0000FF"/>
                </a:solidFill>
                <a:ea typeface="Comic Sans MS"/>
                <a:cs typeface="Comic Sans MS"/>
                <a:sym typeface="Comic Sans MS"/>
              </a:rPr>
              <a:t>service</a:t>
            </a:r>
            <a:endParaRPr lang="en-US" dirty="0"/>
          </a:p>
        </p:txBody>
      </p:sp>
    </p:spTree>
    <p:extLst>
      <p:ext uri="{BB962C8B-B14F-4D97-AF65-F5344CB8AC3E}">
        <p14:creationId xmlns:p14="http://schemas.microsoft.com/office/powerpoint/2010/main" val="104733975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32</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Multilevel Feedback </a:t>
            </a:r>
            <a:r>
              <a:rPr lang="en-US" dirty="0" smtClean="0">
                <a:solidFill>
                  <a:schemeClr val="tx1"/>
                </a:solidFill>
                <a:ea typeface="Comic Sans MS"/>
                <a:cs typeface="Comic Sans MS"/>
                <a:sym typeface="Comic Sans MS"/>
              </a:rPr>
              <a:t>Queue Example</a:t>
            </a:r>
            <a:endParaRPr lang="en-US" dirty="0"/>
          </a:p>
        </p:txBody>
      </p:sp>
      <p:sp>
        <p:nvSpPr>
          <p:cNvPr id="4" name="Content Placeholder 3"/>
          <p:cNvSpPr>
            <a:spLocks noGrp="1"/>
          </p:cNvSpPr>
          <p:nvPr>
            <p:ph idx="1"/>
          </p:nvPr>
        </p:nvSpPr>
        <p:spPr/>
        <p:txBody>
          <a:bodyPr>
            <a:normAutofit/>
          </a:bodyPr>
          <a:lstStyle/>
          <a:p>
            <a:r>
              <a:rPr lang="en-US" dirty="0" smtClean="0"/>
              <a:t>3 queues</a:t>
            </a:r>
          </a:p>
          <a:p>
            <a:pPr lvl="1"/>
            <a:r>
              <a:rPr lang="en-US" sz="2000" dirty="0">
                <a:solidFill>
                  <a:srgbClr val="004C26"/>
                </a:solidFill>
                <a:ea typeface="Comic Sans MS"/>
                <a:cs typeface="Comic Sans MS"/>
                <a:sym typeface="Comic Sans MS"/>
              </a:rPr>
              <a:t>Q</a:t>
            </a:r>
            <a:r>
              <a:rPr lang="en-US" sz="2000" baseline="-25000" dirty="0">
                <a:solidFill>
                  <a:srgbClr val="004C26"/>
                </a:solidFill>
                <a:ea typeface="Comic Sans MS"/>
                <a:cs typeface="Comic Sans MS"/>
                <a:sym typeface="Comic Sans MS"/>
              </a:rPr>
              <a:t>0</a:t>
            </a:r>
            <a:r>
              <a:rPr lang="en-US" sz="2000" dirty="0">
                <a:ea typeface="Comic Sans MS"/>
                <a:cs typeface="Comic Sans MS"/>
                <a:sym typeface="Comic Sans MS"/>
              </a:rPr>
              <a:t> – RR with time quantum 8 </a:t>
            </a:r>
            <a:r>
              <a:rPr lang="en-US" sz="2000" dirty="0" smtClean="0">
                <a:ea typeface="Comic Sans MS"/>
                <a:cs typeface="Comic Sans MS"/>
                <a:sym typeface="Comic Sans MS"/>
              </a:rPr>
              <a:t>milliseconds</a:t>
            </a:r>
          </a:p>
          <a:p>
            <a:pPr lvl="1"/>
            <a:r>
              <a:rPr lang="en-US" sz="2000" dirty="0">
                <a:solidFill>
                  <a:srgbClr val="004C26"/>
                </a:solidFill>
                <a:ea typeface="Comic Sans MS"/>
                <a:cs typeface="Comic Sans MS"/>
                <a:sym typeface="Comic Sans MS"/>
              </a:rPr>
              <a:t>Q</a:t>
            </a:r>
            <a:r>
              <a:rPr lang="en-US" sz="2000" baseline="-25000" dirty="0">
                <a:solidFill>
                  <a:srgbClr val="004C26"/>
                </a:solidFill>
                <a:ea typeface="Comic Sans MS"/>
                <a:cs typeface="Comic Sans MS"/>
                <a:sym typeface="Comic Sans MS"/>
              </a:rPr>
              <a:t>1</a:t>
            </a:r>
            <a:r>
              <a:rPr lang="en-US" sz="2000" dirty="0">
                <a:ea typeface="Comic Sans MS"/>
                <a:cs typeface="Comic Sans MS"/>
                <a:sym typeface="Comic Sans MS"/>
              </a:rPr>
              <a:t> – RR time quantum 16 milliseconds</a:t>
            </a:r>
            <a:endParaRPr lang="en-US" sz="2000" dirty="0"/>
          </a:p>
          <a:p>
            <a:pPr lvl="1"/>
            <a:r>
              <a:rPr lang="en-US" sz="2000" dirty="0">
                <a:solidFill>
                  <a:srgbClr val="004C26"/>
                </a:solidFill>
                <a:ea typeface="Comic Sans MS"/>
                <a:cs typeface="Comic Sans MS"/>
                <a:sym typeface="Comic Sans MS"/>
              </a:rPr>
              <a:t>Q</a:t>
            </a:r>
            <a:r>
              <a:rPr lang="en-US" sz="2000" baseline="-25000" dirty="0">
                <a:solidFill>
                  <a:srgbClr val="004C26"/>
                </a:solidFill>
                <a:ea typeface="Comic Sans MS"/>
                <a:cs typeface="Comic Sans MS"/>
                <a:sym typeface="Comic Sans MS"/>
              </a:rPr>
              <a:t>2</a:t>
            </a:r>
            <a:r>
              <a:rPr lang="en-US" sz="2000" dirty="0">
                <a:ea typeface="Comic Sans MS"/>
                <a:cs typeface="Comic Sans MS"/>
                <a:sym typeface="Comic Sans MS"/>
              </a:rPr>
              <a:t> – First-Come </a:t>
            </a:r>
            <a:r>
              <a:rPr lang="en-US" sz="2000" dirty="0" smtClean="0">
                <a:ea typeface="Comic Sans MS"/>
                <a:cs typeface="Comic Sans MS"/>
                <a:sym typeface="Comic Sans MS"/>
              </a:rPr>
              <a:t>First-Served</a:t>
            </a:r>
            <a:endParaRPr lang="en-US" sz="2000" dirty="0">
              <a:sym typeface="Comic Sans MS"/>
            </a:endParaRPr>
          </a:p>
          <a:p>
            <a:r>
              <a:rPr lang="en-US" dirty="0" smtClean="0"/>
              <a:t>Scheduling:</a:t>
            </a:r>
          </a:p>
          <a:p>
            <a:pPr lvl="1"/>
            <a:r>
              <a:rPr lang="en-US" sz="2000" dirty="0">
                <a:ea typeface="Comic Sans MS"/>
                <a:cs typeface="Comic Sans MS"/>
                <a:sym typeface="Comic Sans MS"/>
              </a:rPr>
              <a:t>A new process enters queue </a:t>
            </a:r>
            <a:r>
              <a:rPr lang="en-US" sz="2000" dirty="0">
                <a:solidFill>
                  <a:srgbClr val="0000FF"/>
                </a:solidFill>
                <a:ea typeface="Comic Sans MS"/>
                <a:cs typeface="Comic Sans MS"/>
                <a:sym typeface="Comic Sans MS"/>
              </a:rPr>
              <a:t>Q</a:t>
            </a:r>
            <a:r>
              <a:rPr lang="en-US" sz="2000" baseline="-25000" dirty="0">
                <a:solidFill>
                  <a:srgbClr val="0000FF"/>
                </a:solidFill>
                <a:ea typeface="Comic Sans MS"/>
                <a:cs typeface="Comic Sans MS"/>
                <a:sym typeface="Comic Sans MS"/>
              </a:rPr>
              <a:t>0</a:t>
            </a:r>
            <a:r>
              <a:rPr lang="en-US" sz="2000" dirty="0">
                <a:ea typeface="Comic Sans MS"/>
                <a:cs typeface="Comic Sans MS"/>
                <a:sym typeface="Comic Sans MS"/>
              </a:rPr>
              <a:t> which uses</a:t>
            </a:r>
            <a:r>
              <a:rPr lang="en-US" sz="2000" i="1" dirty="0">
                <a:ea typeface="Comic Sans MS"/>
                <a:cs typeface="Comic Sans MS"/>
                <a:sym typeface="Comic Sans MS"/>
              </a:rPr>
              <a:t> </a:t>
            </a:r>
            <a:r>
              <a:rPr lang="en-US" sz="2000" dirty="0">
                <a:solidFill>
                  <a:srgbClr val="0000FF"/>
                </a:solidFill>
                <a:ea typeface="Comic Sans MS"/>
                <a:cs typeface="Comic Sans MS"/>
                <a:sym typeface="Comic Sans MS"/>
              </a:rPr>
              <a:t>round robin with quantum of </a:t>
            </a:r>
            <a:r>
              <a:rPr lang="en-US" sz="2000" dirty="0" smtClean="0">
                <a:solidFill>
                  <a:srgbClr val="0000FF"/>
                </a:solidFill>
                <a:ea typeface="Comic Sans MS"/>
                <a:cs typeface="Comic Sans MS"/>
                <a:sym typeface="Comic Sans MS"/>
              </a:rPr>
              <a:t>8</a:t>
            </a:r>
          </a:p>
          <a:p>
            <a:pPr lvl="1"/>
            <a:r>
              <a:rPr lang="en-US" sz="2000" dirty="0">
                <a:ea typeface="Comic Sans MS"/>
                <a:cs typeface="Comic Sans MS"/>
                <a:sym typeface="Comic Sans MS"/>
              </a:rPr>
              <a:t>When it </a:t>
            </a:r>
            <a:r>
              <a:rPr lang="en-US" sz="2000" dirty="0">
                <a:solidFill>
                  <a:srgbClr val="0000FF"/>
                </a:solidFill>
                <a:ea typeface="Comic Sans MS"/>
                <a:cs typeface="Comic Sans MS"/>
                <a:sym typeface="Comic Sans MS"/>
              </a:rPr>
              <a:t>gets the CPU</a:t>
            </a:r>
            <a:r>
              <a:rPr lang="en-US" sz="2000" dirty="0">
                <a:ea typeface="Comic Sans MS"/>
                <a:cs typeface="Comic Sans MS"/>
                <a:sym typeface="Comic Sans MS"/>
              </a:rPr>
              <a:t>, the job receives 8 milliseconds of running </a:t>
            </a:r>
            <a:r>
              <a:rPr lang="en-US" sz="2000" dirty="0" smtClean="0">
                <a:ea typeface="Comic Sans MS"/>
                <a:cs typeface="Comic Sans MS"/>
                <a:sym typeface="Comic Sans MS"/>
              </a:rPr>
              <a:t>time</a:t>
            </a:r>
          </a:p>
          <a:p>
            <a:pPr lvl="1"/>
            <a:r>
              <a:rPr lang="en-US" sz="2000" dirty="0">
                <a:ea typeface="Comic Sans MS"/>
                <a:cs typeface="Comic Sans MS"/>
                <a:sym typeface="Comic Sans MS"/>
              </a:rPr>
              <a:t>If it does not finish in 8 milliseconds, the job is moved to queue </a:t>
            </a:r>
            <a:r>
              <a:rPr lang="en-US" sz="2000" dirty="0">
                <a:solidFill>
                  <a:srgbClr val="0000FF"/>
                </a:solidFill>
                <a:ea typeface="Comic Sans MS"/>
                <a:cs typeface="Comic Sans MS"/>
                <a:sym typeface="Comic Sans MS"/>
              </a:rPr>
              <a:t>Q</a:t>
            </a:r>
            <a:r>
              <a:rPr lang="en-US" sz="2000" baseline="-25000" dirty="0">
                <a:solidFill>
                  <a:srgbClr val="0000FF"/>
                </a:solidFill>
                <a:ea typeface="Comic Sans MS"/>
                <a:cs typeface="Comic Sans MS"/>
                <a:sym typeface="Comic Sans MS"/>
              </a:rPr>
              <a:t>1</a:t>
            </a:r>
            <a:r>
              <a:rPr lang="en-US" sz="2000" dirty="0">
                <a:ea typeface="Comic Sans MS"/>
                <a:cs typeface="Comic Sans MS"/>
                <a:sym typeface="Comic Sans MS"/>
              </a:rPr>
              <a:t> which uses </a:t>
            </a:r>
            <a:r>
              <a:rPr lang="en-US" sz="2000" dirty="0">
                <a:solidFill>
                  <a:srgbClr val="0000FF"/>
                </a:solidFill>
                <a:ea typeface="Comic Sans MS"/>
                <a:cs typeface="Comic Sans MS"/>
                <a:sym typeface="Comic Sans MS"/>
              </a:rPr>
              <a:t>round robin with quantum of </a:t>
            </a:r>
            <a:r>
              <a:rPr lang="en-US" sz="2000" dirty="0" smtClean="0">
                <a:solidFill>
                  <a:srgbClr val="0000FF"/>
                </a:solidFill>
                <a:ea typeface="Comic Sans MS"/>
                <a:cs typeface="Comic Sans MS"/>
                <a:sym typeface="Comic Sans MS"/>
              </a:rPr>
              <a:t>16</a:t>
            </a:r>
          </a:p>
          <a:p>
            <a:pPr lvl="1"/>
            <a:r>
              <a:rPr lang="en-US" sz="2000" dirty="0">
                <a:ea typeface="Comic Sans MS"/>
                <a:cs typeface="Comic Sans MS"/>
                <a:sym typeface="Comic Sans MS"/>
              </a:rPr>
              <a:t>At </a:t>
            </a:r>
            <a:r>
              <a:rPr lang="en-US" sz="2000" dirty="0">
                <a:solidFill>
                  <a:srgbClr val="0000FF"/>
                </a:solidFill>
                <a:ea typeface="Comic Sans MS"/>
                <a:cs typeface="Comic Sans MS"/>
                <a:sym typeface="Comic Sans MS"/>
              </a:rPr>
              <a:t>Q</a:t>
            </a:r>
            <a:r>
              <a:rPr lang="en-US" sz="2000" baseline="-25000" dirty="0">
                <a:solidFill>
                  <a:srgbClr val="0000FF"/>
                </a:solidFill>
                <a:ea typeface="Comic Sans MS"/>
                <a:cs typeface="Comic Sans MS"/>
                <a:sym typeface="Comic Sans MS"/>
              </a:rPr>
              <a:t>1</a:t>
            </a:r>
            <a:r>
              <a:rPr lang="en-US" sz="2000" dirty="0">
                <a:solidFill>
                  <a:srgbClr val="0000FF"/>
                </a:solidFill>
                <a:ea typeface="Comic Sans MS"/>
                <a:cs typeface="Comic Sans MS"/>
                <a:sym typeface="Comic Sans MS"/>
              </a:rPr>
              <a:t>,</a:t>
            </a:r>
            <a:r>
              <a:rPr lang="en-US" sz="2000" dirty="0">
                <a:ea typeface="Comic Sans MS"/>
                <a:cs typeface="Comic Sans MS"/>
                <a:sym typeface="Comic Sans MS"/>
              </a:rPr>
              <a:t> the job receives additional 16 </a:t>
            </a:r>
            <a:r>
              <a:rPr lang="en-US" sz="2000" dirty="0" smtClean="0">
                <a:ea typeface="Comic Sans MS"/>
                <a:cs typeface="Comic Sans MS"/>
                <a:sym typeface="Comic Sans MS"/>
              </a:rPr>
              <a:t>milliseconds</a:t>
            </a:r>
          </a:p>
          <a:p>
            <a:pPr lvl="1"/>
            <a:r>
              <a:rPr lang="en-US" sz="2000" dirty="0">
                <a:ea typeface="Comic Sans MS"/>
                <a:cs typeface="Comic Sans MS"/>
                <a:sym typeface="Comic Sans MS"/>
              </a:rPr>
              <a:t>If it still does not complete, it is preempted and moved to queue </a:t>
            </a:r>
            <a:r>
              <a:rPr lang="en-US" sz="2000" dirty="0">
                <a:solidFill>
                  <a:srgbClr val="0000FF"/>
                </a:solidFill>
                <a:ea typeface="Comic Sans MS"/>
                <a:cs typeface="Comic Sans MS"/>
                <a:sym typeface="Comic Sans MS"/>
              </a:rPr>
              <a:t>Q</a:t>
            </a:r>
            <a:r>
              <a:rPr lang="en-US" sz="2000" baseline="-25000" dirty="0">
                <a:solidFill>
                  <a:srgbClr val="0000FF"/>
                </a:solidFill>
                <a:ea typeface="Comic Sans MS"/>
                <a:cs typeface="Comic Sans MS"/>
                <a:sym typeface="Comic Sans MS"/>
              </a:rPr>
              <a:t>2</a:t>
            </a:r>
            <a:r>
              <a:rPr lang="en-US" sz="2000" dirty="0">
                <a:ea typeface="Comic Sans MS"/>
                <a:cs typeface="Comic Sans MS"/>
                <a:sym typeface="Comic Sans MS"/>
              </a:rPr>
              <a:t> which uses </a:t>
            </a:r>
            <a:r>
              <a:rPr lang="en-US" sz="2000" dirty="0">
                <a:solidFill>
                  <a:srgbClr val="0000FF"/>
                </a:solidFill>
                <a:ea typeface="Comic Sans MS"/>
                <a:cs typeface="Comic Sans MS"/>
                <a:sym typeface="Comic Sans MS"/>
              </a:rPr>
              <a:t>FCFS scheduling</a:t>
            </a:r>
            <a:endParaRPr lang="en-US" sz="2000" dirty="0"/>
          </a:p>
          <a:p>
            <a:pPr lvl="1"/>
            <a:endParaRPr lang="en-US" dirty="0"/>
          </a:p>
        </p:txBody>
      </p:sp>
      <p:grpSp>
        <p:nvGrpSpPr>
          <p:cNvPr id="5" name="Shape 469"/>
          <p:cNvGrpSpPr/>
          <p:nvPr/>
        </p:nvGrpSpPr>
        <p:grpSpPr>
          <a:xfrm>
            <a:off x="6245755" y="1189005"/>
            <a:ext cx="2323245" cy="1781174"/>
            <a:chOff x="5997475" y="885825"/>
            <a:chExt cx="2889350" cy="2238375"/>
          </a:xfrm>
        </p:grpSpPr>
        <p:sp>
          <p:nvSpPr>
            <p:cNvPr id="6" name="Shape 470"/>
            <p:cNvSpPr/>
            <p:nvPr/>
          </p:nvSpPr>
          <p:spPr>
            <a:xfrm>
              <a:off x="6289675" y="885825"/>
              <a:ext cx="2286000" cy="381000"/>
            </a:xfrm>
            <a:prstGeom prst="rect">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Quantum = 8</a:t>
              </a:r>
              <a:endParaRPr sz="1800">
                <a:solidFill>
                  <a:schemeClr val="dk1"/>
                </a:solidFill>
                <a:ea typeface="Comic Sans MS"/>
                <a:cs typeface="Comic Sans MS"/>
                <a:sym typeface="Comic Sans MS"/>
              </a:endParaRPr>
            </a:p>
          </p:txBody>
        </p:sp>
        <p:sp>
          <p:nvSpPr>
            <p:cNvPr id="7" name="Shape 471"/>
            <p:cNvSpPr/>
            <p:nvPr/>
          </p:nvSpPr>
          <p:spPr>
            <a:xfrm>
              <a:off x="6302375" y="1952625"/>
              <a:ext cx="2286000" cy="3810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ea typeface="Comic Sans MS"/>
                  <a:cs typeface="Comic Sans MS"/>
                  <a:sym typeface="Comic Sans MS"/>
                </a:rPr>
                <a:t>Quantum = 16</a:t>
              </a:r>
              <a:endParaRPr sz="1800" dirty="0">
                <a:solidFill>
                  <a:schemeClr val="dk1"/>
                </a:solidFill>
                <a:ea typeface="Comic Sans MS"/>
                <a:cs typeface="Comic Sans MS"/>
                <a:sym typeface="Comic Sans MS"/>
              </a:endParaRPr>
            </a:p>
          </p:txBody>
        </p:sp>
        <p:sp>
          <p:nvSpPr>
            <p:cNvPr id="8" name="Shape 472"/>
            <p:cNvSpPr/>
            <p:nvPr/>
          </p:nvSpPr>
          <p:spPr>
            <a:xfrm>
              <a:off x="6302375" y="2743200"/>
              <a:ext cx="2286000" cy="381000"/>
            </a:xfrm>
            <a:prstGeom prst="rect">
              <a:avLst/>
            </a:prstGeom>
            <a:gradFill>
              <a:gsLst>
                <a:gs pos="0">
                  <a:srgbClr val="B37FD9"/>
                </a:gs>
                <a:gs pos="35000">
                  <a:srgbClr val="CEACE7"/>
                </a:gs>
                <a:gs pos="100000">
                  <a:srgbClr val="F2E9F8"/>
                </a:gs>
              </a:gsLst>
              <a:lin ang="16200000" scaled="0"/>
            </a:gradFill>
            <a:ln w="9525" cap="flat" cmpd="sng">
              <a:solidFill>
                <a:srgbClr val="DDC5A4"/>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FCFS</a:t>
              </a:r>
              <a:endParaRPr sz="1800">
                <a:solidFill>
                  <a:schemeClr val="dk1"/>
                </a:solidFill>
                <a:ea typeface="Comic Sans MS"/>
                <a:cs typeface="Comic Sans MS"/>
                <a:sym typeface="Comic Sans MS"/>
              </a:endParaRPr>
            </a:p>
          </p:txBody>
        </p:sp>
        <p:cxnSp>
          <p:nvCxnSpPr>
            <p:cNvPr id="9" name="Shape 473"/>
            <p:cNvCxnSpPr>
              <a:endCxn id="6" idx="1"/>
            </p:cNvCxnSpPr>
            <p:nvPr/>
          </p:nvCxnSpPr>
          <p:spPr>
            <a:xfrm>
              <a:off x="5997475" y="1076325"/>
              <a:ext cx="292200" cy="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10" name="Shape 474"/>
            <p:cNvCxnSpPr/>
            <p:nvPr/>
          </p:nvCxnSpPr>
          <p:spPr>
            <a:xfrm>
              <a:off x="8575675" y="1038225"/>
              <a:ext cx="292100" cy="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11" name="Shape 475"/>
            <p:cNvCxnSpPr/>
            <p:nvPr/>
          </p:nvCxnSpPr>
          <p:spPr>
            <a:xfrm>
              <a:off x="8575675" y="1266825"/>
              <a:ext cx="292100" cy="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2" name="Shape 476"/>
            <p:cNvCxnSpPr/>
            <p:nvPr/>
          </p:nvCxnSpPr>
          <p:spPr>
            <a:xfrm>
              <a:off x="8867775" y="1266825"/>
              <a:ext cx="0" cy="4572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3" name="Shape 477"/>
            <p:cNvCxnSpPr/>
            <p:nvPr/>
          </p:nvCxnSpPr>
          <p:spPr>
            <a:xfrm rot="10800000">
              <a:off x="5997575" y="1724025"/>
              <a:ext cx="2870200" cy="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4" name="Shape 478"/>
            <p:cNvCxnSpPr/>
            <p:nvPr/>
          </p:nvCxnSpPr>
          <p:spPr>
            <a:xfrm>
              <a:off x="5997575" y="1724025"/>
              <a:ext cx="0" cy="4191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5" name="Shape 479"/>
            <p:cNvCxnSpPr>
              <a:endCxn id="7" idx="1"/>
            </p:cNvCxnSpPr>
            <p:nvPr/>
          </p:nvCxnSpPr>
          <p:spPr>
            <a:xfrm>
              <a:off x="5997575" y="2143125"/>
              <a:ext cx="304800" cy="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16" name="Shape 480"/>
            <p:cNvCxnSpPr/>
            <p:nvPr/>
          </p:nvCxnSpPr>
          <p:spPr>
            <a:xfrm>
              <a:off x="8588375" y="2057853"/>
              <a:ext cx="292100" cy="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17" name="Shape 481"/>
            <p:cNvCxnSpPr/>
            <p:nvPr/>
          </p:nvCxnSpPr>
          <p:spPr>
            <a:xfrm>
              <a:off x="8588375" y="2333625"/>
              <a:ext cx="292100" cy="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8" name="Shape 482"/>
            <p:cNvCxnSpPr/>
            <p:nvPr/>
          </p:nvCxnSpPr>
          <p:spPr>
            <a:xfrm>
              <a:off x="8867775" y="2333625"/>
              <a:ext cx="0" cy="2286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19" name="Shape 483"/>
            <p:cNvCxnSpPr/>
            <p:nvPr/>
          </p:nvCxnSpPr>
          <p:spPr>
            <a:xfrm rot="10800000">
              <a:off x="6007389" y="2562225"/>
              <a:ext cx="2860388" cy="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0" name="Shape 484"/>
            <p:cNvCxnSpPr/>
            <p:nvPr/>
          </p:nvCxnSpPr>
          <p:spPr>
            <a:xfrm>
              <a:off x="6007389" y="2562225"/>
              <a:ext cx="0" cy="342900"/>
            </a:xfrm>
            <a:prstGeom prst="straightConnector1">
              <a:avLst/>
            </a:prstGeom>
            <a:noFill/>
            <a:ln w="38100" cap="flat" cmpd="sng">
              <a:solidFill>
                <a:srgbClr val="FF0000"/>
              </a:solidFill>
              <a:prstDash val="solid"/>
              <a:round/>
              <a:headEnd type="none" w="med" len="med"/>
              <a:tailEnd type="none" w="med" len="med"/>
            </a:ln>
            <a:effectLst>
              <a:outerShdw blurRad="40000" dist="23000" dir="5400000" rotWithShape="0">
                <a:srgbClr val="000000">
                  <a:alpha val="34901"/>
                </a:srgbClr>
              </a:outerShdw>
            </a:effectLst>
          </p:spPr>
        </p:cxnSp>
        <p:cxnSp>
          <p:nvCxnSpPr>
            <p:cNvPr id="21" name="Shape 485"/>
            <p:cNvCxnSpPr/>
            <p:nvPr/>
          </p:nvCxnSpPr>
          <p:spPr>
            <a:xfrm>
              <a:off x="6007389" y="2905125"/>
              <a:ext cx="294986" cy="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22" name="Shape 486"/>
            <p:cNvCxnSpPr/>
            <p:nvPr/>
          </p:nvCxnSpPr>
          <p:spPr>
            <a:xfrm>
              <a:off x="8594725" y="2933700"/>
              <a:ext cx="292100" cy="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grpSp>
    </p:spTree>
    <p:extLst>
      <p:ext uri="{BB962C8B-B14F-4D97-AF65-F5344CB8AC3E}">
        <p14:creationId xmlns:p14="http://schemas.microsoft.com/office/powerpoint/2010/main" val="339076446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i="1" dirty="0" smtClean="0">
                <a:solidFill>
                  <a:srgbClr val="0000FF"/>
                </a:solidFill>
                <a:ea typeface="Comic Sans MS"/>
                <a:cs typeface="Comic Sans MS"/>
                <a:sym typeface="Comic Sans MS"/>
              </a:rPr>
              <a:t>Thread Scheduling</a:t>
            </a:r>
            <a:endParaRPr lang="en-US" sz="4800" b="1" i="1" dirty="0"/>
          </a:p>
        </p:txBody>
      </p:sp>
      <p:sp>
        <p:nvSpPr>
          <p:cNvPr id="6" name="Text Placeholder 5"/>
          <p:cNvSpPr>
            <a:spLocks noGrp="1"/>
          </p:cNvSpPr>
          <p:nvPr>
            <p:ph type="body" idx="1"/>
          </p:nvPr>
        </p:nvSpPr>
        <p:spPr>
          <a:xfrm>
            <a:off x="900113" y="3134566"/>
            <a:ext cx="7345362" cy="2030821"/>
          </a:xfrm>
        </p:spPr>
        <p:txBody>
          <a:bodyPr>
            <a:normAutofit/>
          </a:bodyPr>
          <a:lstStyle/>
          <a:p>
            <a:endParaRPr lang="en-US" dirty="0">
              <a:sym typeface="Comic Sans MS"/>
            </a:endParaRPr>
          </a:p>
          <a:p>
            <a:endParaRPr lang="en-US"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33</a:t>
            </a:fld>
            <a:endParaRPr lang="en-US" dirty="0"/>
          </a:p>
        </p:txBody>
      </p:sp>
    </p:spTree>
    <p:extLst>
      <p:ext uri="{BB962C8B-B14F-4D97-AF65-F5344CB8AC3E}">
        <p14:creationId xmlns:p14="http://schemas.microsoft.com/office/powerpoint/2010/main" val="214408207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9319" y="3039836"/>
            <a:ext cx="7345362" cy="778329"/>
          </a:xfrm>
        </p:spPr>
        <p:txBody>
          <a:bodyPr/>
          <a:lstStyle/>
          <a:p>
            <a:r>
              <a:rPr lang="en-US" altLang="en-US" sz="3600" b="1" i="1" dirty="0" err="1" smtClean="0"/>
              <a:t>Pthreads</a:t>
            </a:r>
            <a:endParaRPr lang="en-US" sz="3600" b="1" i="1" dirty="0"/>
          </a:p>
        </p:txBody>
      </p:sp>
      <p:sp>
        <p:nvSpPr>
          <p:cNvPr id="4" name="Slide Number Placeholder 3"/>
          <p:cNvSpPr>
            <a:spLocks noGrp="1"/>
          </p:cNvSpPr>
          <p:nvPr>
            <p:ph type="sldNum" sz="quarter" idx="12"/>
          </p:nvPr>
        </p:nvSpPr>
        <p:spPr/>
        <p:txBody>
          <a:bodyPr/>
          <a:lstStyle/>
          <a:p>
            <a:fld id="{72AFE102-A273-8544-BB2F-FAAE6DB0274C}" type="slidenum">
              <a:rPr lang="en-US" smtClean="0"/>
              <a:pPr/>
              <a:t>34</a:t>
            </a:fld>
            <a:endParaRPr lang="en-US" dirty="0"/>
          </a:p>
        </p:txBody>
      </p:sp>
    </p:spTree>
    <p:extLst>
      <p:ext uri="{BB962C8B-B14F-4D97-AF65-F5344CB8AC3E}">
        <p14:creationId xmlns:p14="http://schemas.microsoft.com/office/powerpoint/2010/main" val="42397327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35</a:t>
            </a:fld>
            <a:endParaRPr lang="en-US" dirty="0"/>
          </a:p>
        </p:txBody>
      </p:sp>
      <p:sp>
        <p:nvSpPr>
          <p:cNvPr id="3" name="Title 2"/>
          <p:cNvSpPr>
            <a:spLocks noGrp="1"/>
          </p:cNvSpPr>
          <p:nvPr>
            <p:ph type="title"/>
          </p:nvPr>
        </p:nvSpPr>
        <p:spPr/>
        <p:txBody>
          <a:bodyPr/>
          <a:lstStyle/>
          <a:p>
            <a:r>
              <a:rPr lang="en-US" dirty="0" smtClean="0"/>
              <a:t>Review of Threads</a:t>
            </a:r>
            <a:endParaRPr lang="en-US" dirty="0"/>
          </a:p>
        </p:txBody>
      </p:sp>
      <p:sp>
        <p:nvSpPr>
          <p:cNvPr id="4" name="Content Placeholder 3"/>
          <p:cNvSpPr>
            <a:spLocks noGrp="1"/>
          </p:cNvSpPr>
          <p:nvPr>
            <p:ph idx="1"/>
          </p:nvPr>
        </p:nvSpPr>
        <p:spPr>
          <a:xfrm>
            <a:off x="275339" y="1030112"/>
            <a:ext cx="8589374" cy="5429054"/>
          </a:xfrm>
        </p:spPr>
        <p:txBody>
          <a:bodyPr>
            <a:normAutofit lnSpcReduction="10000"/>
          </a:bodyPr>
          <a:lstStyle/>
          <a:p>
            <a:r>
              <a:rPr lang="en-US" dirty="0"/>
              <a:t>Multithreading is multitasking within a single </a:t>
            </a:r>
            <a:r>
              <a:rPr lang="en-US" dirty="0" smtClean="0"/>
              <a:t>process</a:t>
            </a:r>
          </a:p>
          <a:p>
            <a:pPr lvl="1"/>
            <a:r>
              <a:rPr lang="en-US" sz="2000" dirty="0" smtClean="0"/>
              <a:t>Example: A word </a:t>
            </a:r>
            <a:r>
              <a:rPr lang="en-US" sz="2000" dirty="0"/>
              <a:t>processing program has separate threads:</a:t>
            </a:r>
            <a:endParaRPr lang="en-US" dirty="0"/>
          </a:p>
          <a:p>
            <a:pPr lvl="2"/>
            <a:r>
              <a:rPr lang="en-US" sz="1800" dirty="0"/>
              <a:t>A thread for displaying graphics</a:t>
            </a:r>
          </a:p>
          <a:p>
            <a:pPr lvl="2"/>
            <a:r>
              <a:rPr lang="en-US" sz="1800" dirty="0"/>
              <a:t>Another thread for reading in keystrokes from the user</a:t>
            </a:r>
          </a:p>
          <a:p>
            <a:pPr lvl="2"/>
            <a:r>
              <a:rPr lang="en-US" sz="1800" dirty="0"/>
              <a:t>Another thread for performing spelling and grammar checking in the background</a:t>
            </a:r>
          </a:p>
          <a:p>
            <a:r>
              <a:rPr lang="en-US" dirty="0" smtClean="0"/>
              <a:t>Threads can be </a:t>
            </a:r>
            <a:r>
              <a:rPr lang="en-US" dirty="0">
                <a:solidFill>
                  <a:srgbClr val="0000FF"/>
                </a:solidFill>
                <a:ea typeface="Comic Sans MS"/>
                <a:cs typeface="Comic Sans MS"/>
              </a:rPr>
              <a:t>user</a:t>
            </a:r>
            <a:r>
              <a:rPr lang="en-US" dirty="0" smtClean="0"/>
              <a:t> level or </a:t>
            </a:r>
            <a:r>
              <a:rPr lang="en-US" dirty="0">
                <a:solidFill>
                  <a:srgbClr val="0000FF"/>
                </a:solidFill>
                <a:ea typeface="Comic Sans MS"/>
                <a:cs typeface="Comic Sans MS"/>
              </a:rPr>
              <a:t>kernel</a:t>
            </a:r>
            <a:r>
              <a:rPr lang="en-US" dirty="0" smtClean="0"/>
              <a:t> level</a:t>
            </a:r>
          </a:p>
          <a:p>
            <a:pPr lvl="1"/>
            <a:r>
              <a:rPr lang="en-US" dirty="0" smtClean="0"/>
              <a:t>User threads supported and managed by some thread library without intervention from OS</a:t>
            </a:r>
          </a:p>
          <a:p>
            <a:pPr lvl="1"/>
            <a:r>
              <a:rPr lang="en-US" dirty="0" smtClean="0"/>
              <a:t>Kernel threads supported and managed directly by OS</a:t>
            </a:r>
          </a:p>
          <a:p>
            <a:pPr lvl="1"/>
            <a:r>
              <a:rPr lang="en-US" dirty="0" smtClean="0"/>
              <a:t>Relationship exists between user threads and kernel threads</a:t>
            </a:r>
          </a:p>
          <a:p>
            <a:pPr lvl="2"/>
            <a:r>
              <a:rPr lang="en-US" dirty="0" smtClean="0"/>
              <a:t>Many-to-one maps many user threads to a single kernel thread</a:t>
            </a:r>
          </a:p>
          <a:p>
            <a:pPr lvl="2"/>
            <a:r>
              <a:rPr lang="en-US" dirty="0" smtClean="0"/>
              <a:t>One-to-one maps a single user thread to a single kernel thread</a:t>
            </a:r>
          </a:p>
          <a:p>
            <a:pPr lvl="2"/>
            <a:r>
              <a:rPr lang="en-US" dirty="0" smtClean="0"/>
              <a:t>Many-to-many maps many user threads to smaller or equal number of kernel threads</a:t>
            </a:r>
            <a:endParaRPr lang="en-US" dirty="0"/>
          </a:p>
        </p:txBody>
      </p:sp>
    </p:spTree>
    <p:extLst>
      <p:ext uri="{BB962C8B-B14F-4D97-AF65-F5344CB8AC3E}">
        <p14:creationId xmlns:p14="http://schemas.microsoft.com/office/powerpoint/2010/main" val="6367960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36</a:t>
            </a:fld>
            <a:endParaRPr lang="en-US" dirty="0"/>
          </a:p>
        </p:txBody>
      </p:sp>
      <p:sp>
        <p:nvSpPr>
          <p:cNvPr id="3" name="Title 2"/>
          <p:cNvSpPr>
            <a:spLocks noGrp="1"/>
          </p:cNvSpPr>
          <p:nvPr>
            <p:ph type="title"/>
          </p:nvPr>
        </p:nvSpPr>
        <p:spPr/>
        <p:txBody>
          <a:bodyPr/>
          <a:lstStyle/>
          <a:p>
            <a:r>
              <a:rPr lang="en-US" dirty="0" smtClean="0"/>
              <a:t>Thread Scheduling: </a:t>
            </a:r>
            <a:r>
              <a:rPr lang="en-US" dirty="0" err="1" smtClean="0"/>
              <a:t>Pthreads</a:t>
            </a:r>
            <a:endParaRPr lang="en-US" dirty="0"/>
          </a:p>
        </p:txBody>
      </p:sp>
      <p:sp>
        <p:nvSpPr>
          <p:cNvPr id="4" name="Content Placeholder 3"/>
          <p:cNvSpPr>
            <a:spLocks noGrp="1"/>
          </p:cNvSpPr>
          <p:nvPr>
            <p:ph idx="1"/>
          </p:nvPr>
        </p:nvSpPr>
        <p:spPr/>
        <p:txBody>
          <a:bodyPr>
            <a:normAutofit fontScale="92500"/>
          </a:bodyPr>
          <a:lstStyle/>
          <a:p>
            <a:r>
              <a:rPr lang="en-US" dirty="0">
                <a:solidFill>
                  <a:srgbClr val="0000FF"/>
                </a:solidFill>
                <a:ea typeface="Comic Sans MS"/>
                <a:cs typeface="Comic Sans MS"/>
                <a:sym typeface="Comic Sans MS"/>
              </a:rPr>
              <a:t>User-level</a:t>
            </a:r>
            <a:r>
              <a:rPr lang="en-US" dirty="0">
                <a:ea typeface="Comic Sans MS"/>
                <a:cs typeface="Comic Sans MS"/>
                <a:sym typeface="Comic Sans MS"/>
              </a:rPr>
              <a:t> and </a:t>
            </a:r>
            <a:r>
              <a:rPr lang="en-US" dirty="0">
                <a:solidFill>
                  <a:srgbClr val="0000FF"/>
                </a:solidFill>
                <a:ea typeface="Comic Sans MS"/>
                <a:cs typeface="Comic Sans MS"/>
                <a:sym typeface="Comic Sans MS"/>
              </a:rPr>
              <a:t>kernel-level </a:t>
            </a:r>
            <a:r>
              <a:rPr lang="en-US" dirty="0">
                <a:ea typeface="Comic Sans MS"/>
                <a:cs typeface="Comic Sans MS"/>
                <a:sym typeface="Comic Sans MS"/>
              </a:rPr>
              <a:t>threads are scheduled </a:t>
            </a:r>
            <a:r>
              <a:rPr lang="en-US" dirty="0" smtClean="0">
                <a:solidFill>
                  <a:srgbClr val="0000FF"/>
                </a:solidFill>
                <a:ea typeface="Comic Sans MS"/>
                <a:cs typeface="Comic Sans MS"/>
                <a:sym typeface="Comic Sans MS"/>
              </a:rPr>
              <a:t>differently</a:t>
            </a:r>
          </a:p>
          <a:p>
            <a:r>
              <a:rPr lang="en-US" dirty="0">
                <a:ea typeface="Comic Sans MS"/>
                <a:cs typeface="Comic Sans MS"/>
                <a:sym typeface="Comic Sans MS"/>
              </a:rPr>
              <a:t>Many-to-one and many-to-many models, thread libraries schedule user-level threads to run on a </a:t>
            </a:r>
            <a:r>
              <a:rPr lang="en-US" dirty="0">
                <a:solidFill>
                  <a:srgbClr val="0000FF"/>
                </a:solidFill>
                <a:ea typeface="Comic Sans MS"/>
                <a:cs typeface="Comic Sans MS"/>
                <a:sym typeface="Comic Sans MS"/>
              </a:rPr>
              <a:t>light weight process (LWP) </a:t>
            </a:r>
            <a:r>
              <a:rPr lang="en-US" dirty="0">
                <a:ea typeface="Comic Sans MS"/>
                <a:cs typeface="Comic Sans MS"/>
                <a:sym typeface="Comic Sans MS"/>
              </a:rPr>
              <a:t>– a </a:t>
            </a:r>
            <a:r>
              <a:rPr lang="en-US" dirty="0">
                <a:solidFill>
                  <a:srgbClr val="0000FF"/>
                </a:solidFill>
                <a:ea typeface="Comic Sans MS"/>
                <a:cs typeface="Comic Sans MS"/>
                <a:sym typeface="Comic Sans MS"/>
              </a:rPr>
              <a:t>virtual processor </a:t>
            </a:r>
            <a:r>
              <a:rPr lang="en-US" dirty="0">
                <a:ea typeface="Comic Sans MS"/>
                <a:cs typeface="Comic Sans MS"/>
                <a:sym typeface="Comic Sans MS"/>
              </a:rPr>
              <a:t>on which the thread can be scheduled to </a:t>
            </a:r>
            <a:r>
              <a:rPr lang="en-US" dirty="0" smtClean="0">
                <a:ea typeface="Comic Sans MS"/>
                <a:cs typeface="Comic Sans MS"/>
                <a:sym typeface="Comic Sans MS"/>
              </a:rPr>
              <a:t>run</a:t>
            </a:r>
          </a:p>
          <a:p>
            <a:pPr lvl="1"/>
            <a:r>
              <a:rPr lang="en-US" dirty="0">
                <a:solidFill>
                  <a:srgbClr val="00B050"/>
                </a:solidFill>
                <a:ea typeface="Comic Sans MS"/>
                <a:cs typeface="Comic Sans MS"/>
                <a:sym typeface="Comic Sans MS"/>
              </a:rPr>
              <a:t>Process-contention scope (PCS):</a:t>
            </a:r>
            <a:r>
              <a:rPr lang="en-US" dirty="0">
                <a:ea typeface="Comic Sans MS"/>
                <a:cs typeface="Comic Sans MS"/>
                <a:sym typeface="Comic Sans MS"/>
              </a:rPr>
              <a:t> User thread of a process competes for execution on a LWP </a:t>
            </a:r>
            <a:r>
              <a:rPr lang="en-US" dirty="0" smtClean="0">
                <a:ea typeface="Comic Sans MS"/>
                <a:cs typeface="Comic Sans MS"/>
                <a:sym typeface="Comic Sans MS"/>
              </a:rPr>
              <a:t>with </a:t>
            </a:r>
            <a:r>
              <a:rPr lang="en-US" dirty="0">
                <a:ea typeface="Comic Sans MS"/>
                <a:cs typeface="Comic Sans MS"/>
                <a:sym typeface="Comic Sans MS"/>
              </a:rPr>
              <a:t>other user threads of the same </a:t>
            </a:r>
            <a:r>
              <a:rPr lang="en-US" dirty="0" smtClean="0">
                <a:ea typeface="Comic Sans MS"/>
                <a:cs typeface="Comic Sans MS"/>
                <a:sym typeface="Comic Sans MS"/>
              </a:rPr>
              <a:t>process</a:t>
            </a:r>
          </a:p>
          <a:p>
            <a:r>
              <a:rPr lang="en-US" dirty="0"/>
              <a:t>K</a:t>
            </a:r>
            <a:r>
              <a:rPr lang="en-US" dirty="0" smtClean="0"/>
              <a:t>ernel decides which kernel-level thread </a:t>
            </a:r>
            <a:r>
              <a:rPr lang="en-US" dirty="0"/>
              <a:t>to schedule onto a </a:t>
            </a:r>
            <a:r>
              <a:rPr lang="en-US" dirty="0" smtClean="0"/>
              <a:t>CPU and uses </a:t>
            </a:r>
            <a:r>
              <a:rPr lang="en-US" dirty="0" smtClean="0">
                <a:solidFill>
                  <a:srgbClr val="00B050"/>
                </a:solidFill>
                <a:ea typeface="Comic Sans MS"/>
                <a:cs typeface="Comic Sans MS"/>
                <a:sym typeface="Comic Sans MS"/>
              </a:rPr>
              <a:t>System-contention </a:t>
            </a:r>
            <a:r>
              <a:rPr lang="en-US" dirty="0">
                <a:solidFill>
                  <a:srgbClr val="00B050"/>
                </a:solidFill>
                <a:ea typeface="Comic Sans MS"/>
                <a:cs typeface="Comic Sans MS"/>
                <a:sym typeface="Comic Sans MS"/>
              </a:rPr>
              <a:t>scope (</a:t>
            </a:r>
            <a:r>
              <a:rPr lang="en-US" dirty="0" smtClean="0">
                <a:solidFill>
                  <a:srgbClr val="00B050"/>
                </a:solidFill>
                <a:ea typeface="Comic Sans MS"/>
                <a:cs typeface="Comic Sans MS"/>
                <a:sym typeface="Comic Sans MS"/>
              </a:rPr>
              <a:t>SCS)</a:t>
            </a:r>
          </a:p>
          <a:p>
            <a:pPr lvl="1"/>
            <a:r>
              <a:rPr lang="en-US" dirty="0" smtClean="0"/>
              <a:t>Competition </a:t>
            </a:r>
            <a:r>
              <a:rPr lang="en-US" dirty="0"/>
              <a:t>for the CPU with SCS scheduling takes place among all </a:t>
            </a:r>
            <a:r>
              <a:rPr lang="en-US" dirty="0" smtClean="0"/>
              <a:t>threads </a:t>
            </a:r>
            <a:r>
              <a:rPr lang="en-US" dirty="0"/>
              <a:t>in the system</a:t>
            </a:r>
          </a:p>
          <a:p>
            <a:pPr lvl="2"/>
            <a:r>
              <a:rPr lang="en-US" dirty="0" smtClean="0">
                <a:ea typeface="Comic Sans MS"/>
                <a:cs typeface="Comic Sans MS"/>
                <a:sym typeface="Comic Sans MS"/>
              </a:rPr>
              <a:t>Kernel </a:t>
            </a:r>
            <a:r>
              <a:rPr lang="en-US" dirty="0">
                <a:ea typeface="Comic Sans MS"/>
                <a:cs typeface="Comic Sans MS"/>
                <a:sym typeface="Comic Sans MS"/>
              </a:rPr>
              <a:t>thread executing user threads of a particular process </a:t>
            </a:r>
            <a:r>
              <a:rPr lang="en-US" dirty="0" smtClean="0">
                <a:ea typeface="Comic Sans MS"/>
                <a:cs typeface="Comic Sans MS"/>
                <a:sym typeface="Comic Sans MS"/>
              </a:rPr>
              <a:t>competes </a:t>
            </a:r>
            <a:r>
              <a:rPr lang="en-US" dirty="0">
                <a:ea typeface="Comic Sans MS"/>
                <a:cs typeface="Comic Sans MS"/>
                <a:sym typeface="Comic Sans MS"/>
              </a:rPr>
              <a:t>for execution on the physical CPU with other kernel threads executing user threads of the same process</a:t>
            </a:r>
            <a:endParaRPr lang="en-US" dirty="0"/>
          </a:p>
        </p:txBody>
      </p:sp>
    </p:spTree>
    <p:extLst>
      <p:ext uri="{BB962C8B-B14F-4D97-AF65-F5344CB8AC3E}">
        <p14:creationId xmlns:p14="http://schemas.microsoft.com/office/powerpoint/2010/main" val="415943503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37</a:t>
            </a:fld>
            <a:endParaRPr lang="en-US" dirty="0"/>
          </a:p>
        </p:txBody>
      </p:sp>
      <p:sp>
        <p:nvSpPr>
          <p:cNvPr id="3" name="Title 2"/>
          <p:cNvSpPr>
            <a:spLocks noGrp="1"/>
          </p:cNvSpPr>
          <p:nvPr>
            <p:ph type="title"/>
          </p:nvPr>
        </p:nvSpPr>
        <p:spPr/>
        <p:txBody>
          <a:bodyPr/>
          <a:lstStyle/>
          <a:p>
            <a:r>
              <a:rPr lang="en-US" dirty="0" err="1" smtClean="0"/>
              <a:t>Pthreads</a:t>
            </a:r>
            <a:r>
              <a:rPr lang="en-US" dirty="0" smtClean="0"/>
              <a:t> API</a:t>
            </a:r>
            <a:endParaRPr lang="en-US" dirty="0"/>
          </a:p>
        </p:txBody>
      </p:sp>
      <p:sp>
        <p:nvSpPr>
          <p:cNvPr id="4" name="Content Placeholder 3"/>
          <p:cNvSpPr>
            <a:spLocks noGrp="1"/>
          </p:cNvSpPr>
          <p:nvPr>
            <p:ph idx="1"/>
          </p:nvPr>
        </p:nvSpPr>
        <p:spPr/>
        <p:txBody>
          <a:bodyPr>
            <a:normAutofit/>
          </a:bodyPr>
          <a:lstStyle/>
          <a:p>
            <a:r>
              <a:rPr lang="en-US" dirty="0" err="1">
                <a:solidFill>
                  <a:srgbClr val="00B050"/>
                </a:solidFill>
                <a:ea typeface="Comic Sans MS"/>
                <a:cs typeface="Comic Sans MS"/>
                <a:sym typeface="Comic Sans MS"/>
              </a:rPr>
              <a:t>Pthreads</a:t>
            </a:r>
            <a:r>
              <a:rPr lang="en-US" dirty="0">
                <a:solidFill>
                  <a:srgbClr val="00B050"/>
                </a:solidFill>
                <a:ea typeface="Comic Sans MS"/>
                <a:cs typeface="Comic Sans MS"/>
                <a:sym typeface="Comic Sans MS"/>
              </a:rPr>
              <a:t> API </a:t>
            </a:r>
            <a:r>
              <a:rPr lang="en-US" dirty="0">
                <a:ea typeface="Comic Sans MS"/>
                <a:cs typeface="Comic Sans MS"/>
                <a:sym typeface="Comic Sans MS"/>
              </a:rPr>
              <a:t>enables the developers to specify either PCS or SCS during thread </a:t>
            </a:r>
            <a:r>
              <a:rPr lang="en-US" dirty="0" smtClean="0">
                <a:ea typeface="Comic Sans MS"/>
                <a:cs typeface="Comic Sans MS"/>
                <a:sym typeface="Comic Sans MS"/>
              </a:rPr>
              <a:t>creation</a:t>
            </a:r>
          </a:p>
          <a:p>
            <a:pPr lvl="1">
              <a:buClr>
                <a:schemeClr val="tx1"/>
              </a:buClr>
            </a:pPr>
            <a:r>
              <a:rPr lang="en-US" sz="2000" dirty="0">
                <a:solidFill>
                  <a:srgbClr val="0000FF"/>
                </a:solidFill>
                <a:ea typeface="Comic Sans MS"/>
                <a:cs typeface="Comic Sans MS"/>
                <a:sym typeface="Comic Sans MS"/>
              </a:rPr>
              <a:t>PTHREAD_SCOPE_PROCESS: </a:t>
            </a:r>
            <a:r>
              <a:rPr lang="en-US" sz="2000" dirty="0">
                <a:ea typeface="Comic Sans MS"/>
                <a:cs typeface="Comic Sans MS"/>
                <a:sym typeface="Comic Sans MS"/>
              </a:rPr>
              <a:t>schedules threads using PCS </a:t>
            </a:r>
            <a:r>
              <a:rPr lang="en-US" sz="2000" dirty="0" smtClean="0">
                <a:ea typeface="Comic Sans MS"/>
                <a:cs typeface="Comic Sans MS"/>
                <a:sym typeface="Comic Sans MS"/>
              </a:rPr>
              <a:t>scheduling</a:t>
            </a:r>
          </a:p>
          <a:p>
            <a:pPr lvl="1">
              <a:buClr>
                <a:schemeClr val="tx1"/>
              </a:buClr>
            </a:pPr>
            <a:r>
              <a:rPr lang="en-US" sz="2000" dirty="0" smtClean="0">
                <a:solidFill>
                  <a:srgbClr val="0000FF"/>
                </a:solidFill>
                <a:ea typeface="Comic Sans MS"/>
                <a:cs typeface="Comic Sans MS"/>
                <a:sym typeface="Comic Sans MS"/>
              </a:rPr>
              <a:t>PTHREAD_SCOPE_SYSTEM</a:t>
            </a:r>
            <a:r>
              <a:rPr lang="en-US" sz="2000" dirty="0">
                <a:solidFill>
                  <a:srgbClr val="0000FF"/>
                </a:solidFill>
                <a:ea typeface="Comic Sans MS"/>
                <a:cs typeface="Comic Sans MS"/>
                <a:sym typeface="Comic Sans MS"/>
              </a:rPr>
              <a:t>: </a:t>
            </a:r>
            <a:r>
              <a:rPr lang="en-US" sz="2000" dirty="0">
                <a:ea typeface="Comic Sans MS"/>
                <a:cs typeface="Comic Sans MS"/>
                <a:sym typeface="Comic Sans MS"/>
              </a:rPr>
              <a:t>schedules threads using SCS </a:t>
            </a:r>
            <a:r>
              <a:rPr lang="en-US" sz="2000" dirty="0" smtClean="0">
                <a:ea typeface="Comic Sans MS"/>
                <a:cs typeface="Comic Sans MS"/>
                <a:sym typeface="Comic Sans MS"/>
              </a:rPr>
              <a:t>scheduling</a:t>
            </a:r>
          </a:p>
          <a:p>
            <a:pPr lvl="1"/>
            <a:r>
              <a:rPr lang="en-US" sz="2000" dirty="0" smtClean="0">
                <a:ea typeface="Comic Sans MS"/>
                <a:cs typeface="Comic Sans MS"/>
                <a:sym typeface="Comic Sans MS"/>
              </a:rPr>
              <a:t>On many-to-many systems</a:t>
            </a:r>
          </a:p>
          <a:p>
            <a:pPr lvl="2"/>
            <a:r>
              <a:rPr lang="en-US" sz="1800" dirty="0" smtClean="0"/>
              <a:t>PTHREAD </a:t>
            </a:r>
            <a:r>
              <a:rPr lang="en-US" sz="1800" dirty="0"/>
              <a:t>SCOPE PROCESS policy schedules user-level threads onto </a:t>
            </a:r>
            <a:r>
              <a:rPr lang="en-US" sz="1800" dirty="0" smtClean="0"/>
              <a:t>available LWPS</a:t>
            </a:r>
          </a:p>
          <a:p>
            <a:pPr lvl="3"/>
            <a:r>
              <a:rPr lang="en-US" sz="1600" dirty="0"/>
              <a:t>N</a:t>
            </a:r>
            <a:r>
              <a:rPr lang="en-US" sz="1600" dirty="0" smtClean="0"/>
              <a:t>umber </a:t>
            </a:r>
            <a:r>
              <a:rPr lang="en-US" sz="1600" dirty="0"/>
              <a:t>of LWPs </a:t>
            </a:r>
            <a:r>
              <a:rPr lang="en-US" sz="1600" dirty="0" smtClean="0"/>
              <a:t>is maintained </a:t>
            </a:r>
            <a:r>
              <a:rPr lang="en-US" sz="1600" dirty="0"/>
              <a:t>by the thread library</a:t>
            </a:r>
            <a:endParaRPr lang="en-US" sz="1600" dirty="0" smtClean="0"/>
          </a:p>
          <a:p>
            <a:pPr lvl="2"/>
            <a:r>
              <a:rPr lang="en-US" sz="1800" dirty="0"/>
              <a:t>PTHREAD SCOPE </a:t>
            </a:r>
            <a:r>
              <a:rPr lang="en-US" sz="1800" dirty="0" smtClean="0"/>
              <a:t>SYSTEM policy </a:t>
            </a:r>
            <a:r>
              <a:rPr lang="en-US" dirty="0" smtClean="0"/>
              <a:t>creates </a:t>
            </a:r>
            <a:r>
              <a:rPr lang="en-US" dirty="0"/>
              <a:t>and </a:t>
            </a:r>
            <a:r>
              <a:rPr lang="en-US" dirty="0" smtClean="0"/>
              <a:t>binds </a:t>
            </a:r>
            <a:r>
              <a:rPr lang="en-US" dirty="0"/>
              <a:t>an LWP for each user-level thread</a:t>
            </a:r>
            <a:endParaRPr lang="en-US" dirty="0" smtClean="0">
              <a:ea typeface="Comic Sans MS"/>
              <a:cs typeface="Comic Sans MS"/>
              <a:sym typeface="Comic Sans MS"/>
            </a:endParaRPr>
          </a:p>
          <a:p>
            <a:r>
              <a:rPr lang="en-US" altLang="en-US" dirty="0"/>
              <a:t>Can be limited by </a:t>
            </a:r>
            <a:r>
              <a:rPr lang="en-US" altLang="en-US" dirty="0" smtClean="0"/>
              <a:t>OS – Linux </a:t>
            </a:r>
            <a:r>
              <a:rPr lang="en-US" altLang="en-US" dirty="0"/>
              <a:t>and Mac OS X only allow </a:t>
            </a:r>
            <a:r>
              <a:rPr lang="en-US" altLang="en-US" dirty="0" smtClean="0"/>
              <a:t>PTHREAD_SCOPE_SYSTEM</a:t>
            </a:r>
          </a:p>
        </p:txBody>
      </p:sp>
    </p:spTree>
    <p:extLst>
      <p:ext uri="{BB962C8B-B14F-4D97-AF65-F5344CB8AC3E}">
        <p14:creationId xmlns:p14="http://schemas.microsoft.com/office/powerpoint/2010/main" val="12302659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38</a:t>
            </a:fld>
            <a:endParaRPr lang="en-US" dirty="0"/>
          </a:p>
        </p:txBody>
      </p:sp>
      <p:sp>
        <p:nvSpPr>
          <p:cNvPr id="3" name="Title 2"/>
          <p:cNvSpPr>
            <a:spLocks noGrp="1"/>
          </p:cNvSpPr>
          <p:nvPr>
            <p:ph type="title"/>
          </p:nvPr>
        </p:nvSpPr>
        <p:spPr/>
        <p:txBody>
          <a:bodyPr/>
          <a:lstStyle/>
          <a:p>
            <a:r>
              <a:rPr lang="en-US" dirty="0" err="1"/>
              <a:t>Pthreads</a:t>
            </a:r>
            <a:r>
              <a:rPr lang="en-US" dirty="0"/>
              <a:t> </a:t>
            </a:r>
            <a:r>
              <a:rPr lang="en-US" dirty="0" smtClean="0"/>
              <a:t>API (</a:t>
            </a:r>
            <a:r>
              <a:rPr lang="en-US" dirty="0" err="1" smtClean="0"/>
              <a:t>cont</a:t>
            </a:r>
            <a:r>
              <a:rPr lang="en-US" dirty="0" smtClean="0"/>
              <a:t>)</a:t>
            </a:r>
            <a:endParaRPr lang="en-US" dirty="0"/>
          </a:p>
        </p:txBody>
      </p:sp>
      <p:sp>
        <p:nvSpPr>
          <p:cNvPr id="4" name="Content Placeholder 3"/>
          <p:cNvSpPr>
            <a:spLocks noGrp="1"/>
          </p:cNvSpPr>
          <p:nvPr>
            <p:ph idx="1"/>
          </p:nvPr>
        </p:nvSpPr>
        <p:spPr/>
        <p:txBody>
          <a:bodyPr/>
          <a:lstStyle/>
          <a:p>
            <a:r>
              <a:rPr lang="en-US" dirty="0" err="1"/>
              <a:t>Pthread</a:t>
            </a:r>
            <a:r>
              <a:rPr lang="en-US" dirty="0"/>
              <a:t> </a:t>
            </a:r>
            <a:r>
              <a:rPr lang="en-US" dirty="0" smtClean="0"/>
              <a:t>provides </a:t>
            </a:r>
            <a:r>
              <a:rPr lang="en-US" dirty="0"/>
              <a:t>two functions for </a:t>
            </a:r>
            <a:r>
              <a:rPr lang="en-US" dirty="0" smtClean="0"/>
              <a:t>getting and setting the</a:t>
            </a:r>
            <a:r>
              <a:rPr lang="en-US" dirty="0"/>
              <a:t> </a:t>
            </a:r>
            <a:r>
              <a:rPr lang="en-US" dirty="0" smtClean="0"/>
              <a:t>contention </a:t>
            </a:r>
            <a:r>
              <a:rPr lang="en-US" dirty="0"/>
              <a:t>scope </a:t>
            </a:r>
            <a:r>
              <a:rPr lang="en-US" dirty="0" smtClean="0"/>
              <a:t>policy:</a:t>
            </a:r>
          </a:p>
          <a:p>
            <a:pPr lvl="1"/>
            <a:r>
              <a:rPr lang="en-US" sz="2000" dirty="0" err="1"/>
              <a:t>p</a:t>
            </a:r>
            <a:r>
              <a:rPr lang="en-US" sz="2000" dirty="0" err="1" smtClean="0"/>
              <a:t>thread_attr_setscope</a:t>
            </a:r>
            <a:r>
              <a:rPr lang="en-US" sz="2000" dirty="0" smtClean="0"/>
              <a:t>(</a:t>
            </a:r>
            <a:r>
              <a:rPr lang="en-US" sz="2000" dirty="0" err="1" smtClean="0"/>
              <a:t>pthread_attr_t</a:t>
            </a:r>
            <a:r>
              <a:rPr lang="en-US" sz="2000" dirty="0" smtClean="0"/>
              <a:t> </a:t>
            </a:r>
            <a:r>
              <a:rPr lang="en-US" sz="2000" dirty="0"/>
              <a:t>*</a:t>
            </a:r>
            <a:r>
              <a:rPr lang="en-US" sz="2000" dirty="0" err="1"/>
              <a:t>attr</a:t>
            </a:r>
            <a:r>
              <a:rPr lang="en-US" sz="2000" dirty="0"/>
              <a:t>, </a:t>
            </a:r>
            <a:r>
              <a:rPr lang="en-US" sz="2000" dirty="0" err="1"/>
              <a:t>int</a:t>
            </a:r>
            <a:r>
              <a:rPr lang="en-US" sz="2000" dirty="0"/>
              <a:t> </a:t>
            </a:r>
            <a:r>
              <a:rPr lang="en-US" sz="2000" dirty="0" smtClean="0"/>
              <a:t>scope)</a:t>
            </a:r>
          </a:p>
          <a:p>
            <a:pPr lvl="1"/>
            <a:r>
              <a:rPr lang="en-US" sz="2000" dirty="0" err="1"/>
              <a:t>p</a:t>
            </a:r>
            <a:r>
              <a:rPr lang="en-US" sz="2000" dirty="0" err="1" smtClean="0"/>
              <a:t>thread_attr_getscope</a:t>
            </a:r>
            <a:r>
              <a:rPr lang="en-US" sz="2000" dirty="0" smtClean="0"/>
              <a:t>(</a:t>
            </a:r>
            <a:r>
              <a:rPr lang="en-US" sz="2000" dirty="0" err="1" smtClean="0"/>
              <a:t>pthread_attr_t</a:t>
            </a:r>
            <a:r>
              <a:rPr lang="en-US" sz="2000" dirty="0" smtClean="0"/>
              <a:t> </a:t>
            </a:r>
            <a:r>
              <a:rPr lang="en-US" sz="2000" dirty="0"/>
              <a:t>*</a:t>
            </a:r>
            <a:r>
              <a:rPr lang="en-US" sz="2000" dirty="0" err="1"/>
              <a:t>attr</a:t>
            </a:r>
            <a:r>
              <a:rPr lang="en-US" sz="2000" dirty="0"/>
              <a:t>, </a:t>
            </a:r>
            <a:r>
              <a:rPr lang="en-US" sz="2000" dirty="0" err="1"/>
              <a:t>int</a:t>
            </a:r>
            <a:r>
              <a:rPr lang="en-US" sz="2000" dirty="0"/>
              <a:t> *</a:t>
            </a:r>
            <a:r>
              <a:rPr lang="en-US" sz="2000" dirty="0" smtClean="0"/>
              <a:t>scope)</a:t>
            </a:r>
          </a:p>
          <a:p>
            <a:pPr marL="350838" lvl="1" indent="0">
              <a:buNone/>
            </a:pPr>
            <a:endParaRPr lang="en-US" dirty="0"/>
          </a:p>
          <a:p>
            <a:pPr marL="350838" lvl="1" indent="0">
              <a:buNone/>
            </a:pPr>
            <a:r>
              <a:rPr lang="en-US" sz="2000" dirty="0" smtClean="0"/>
              <a:t>where </a:t>
            </a:r>
            <a:endParaRPr lang="en-US" dirty="0" smtClean="0"/>
          </a:p>
          <a:p>
            <a:pPr marL="350838" lvl="1" indent="0">
              <a:buNone/>
            </a:pPr>
            <a:r>
              <a:rPr lang="en-US" dirty="0"/>
              <a:t>	</a:t>
            </a:r>
            <a:r>
              <a:rPr lang="en-US" sz="2000" dirty="0" err="1" smtClean="0">
                <a:solidFill>
                  <a:srgbClr val="00B050"/>
                </a:solidFill>
              </a:rPr>
              <a:t>attr</a:t>
            </a:r>
            <a:r>
              <a:rPr lang="en-US" sz="2000" dirty="0" smtClean="0">
                <a:solidFill>
                  <a:srgbClr val="00B050"/>
                </a:solidFill>
              </a:rPr>
              <a:t> </a:t>
            </a:r>
            <a:r>
              <a:rPr lang="en-US" sz="2000" dirty="0" smtClean="0"/>
              <a:t>is the pointer </a:t>
            </a:r>
            <a:r>
              <a:rPr lang="en-US" sz="2000" dirty="0"/>
              <a:t>to the attribute set </a:t>
            </a:r>
            <a:r>
              <a:rPr lang="en-US" sz="2000" dirty="0" smtClean="0"/>
              <a:t>for the thread</a:t>
            </a:r>
          </a:p>
          <a:p>
            <a:pPr marL="914400" lvl="1" indent="-563563">
              <a:buNone/>
            </a:pPr>
            <a:r>
              <a:rPr lang="en-US" sz="2000" dirty="0" smtClean="0"/>
              <a:t>	</a:t>
            </a:r>
            <a:r>
              <a:rPr lang="en-US" sz="2000" dirty="0" smtClean="0">
                <a:solidFill>
                  <a:srgbClr val="00B050"/>
                </a:solidFill>
              </a:rPr>
              <a:t>scope </a:t>
            </a:r>
            <a:r>
              <a:rPr lang="en-US" sz="2000" dirty="0" smtClean="0"/>
              <a:t>for </a:t>
            </a:r>
            <a:r>
              <a:rPr lang="en-US" sz="2000" dirty="0" err="1"/>
              <a:t>pthread_attr_</a:t>
            </a:r>
            <a:r>
              <a:rPr lang="en-US" sz="2000" dirty="0" err="1" smtClean="0"/>
              <a:t>setscope</a:t>
            </a:r>
            <a:r>
              <a:rPr lang="en-US" sz="2000" dirty="0" smtClean="0"/>
              <a:t> is either </a:t>
            </a:r>
            <a:r>
              <a:rPr lang="en-US" sz="2000" dirty="0">
                <a:solidFill>
                  <a:srgbClr val="0000FF"/>
                </a:solidFill>
                <a:ea typeface="Comic Sans MS"/>
                <a:cs typeface="Comic Sans MS"/>
              </a:rPr>
              <a:t>PTHREAD SCOPE SYSTEM  </a:t>
            </a:r>
            <a:r>
              <a:rPr lang="en-US" sz="2000" dirty="0" smtClean="0"/>
              <a:t>or </a:t>
            </a:r>
            <a:r>
              <a:rPr lang="en-US" sz="2000" dirty="0" smtClean="0">
                <a:solidFill>
                  <a:srgbClr val="0000FF"/>
                </a:solidFill>
                <a:ea typeface="Comic Sans MS"/>
                <a:cs typeface="Comic Sans MS"/>
              </a:rPr>
              <a:t>PTHREAD </a:t>
            </a:r>
            <a:r>
              <a:rPr lang="en-US" sz="2000" dirty="0">
                <a:solidFill>
                  <a:srgbClr val="0000FF"/>
                </a:solidFill>
                <a:ea typeface="Comic Sans MS"/>
                <a:cs typeface="Comic Sans MS"/>
              </a:rPr>
              <a:t>SCOPE </a:t>
            </a:r>
            <a:r>
              <a:rPr lang="en-US" sz="2000" dirty="0" smtClean="0">
                <a:solidFill>
                  <a:srgbClr val="0000FF"/>
                </a:solidFill>
                <a:ea typeface="Comic Sans MS"/>
                <a:cs typeface="Comic Sans MS"/>
              </a:rPr>
              <a:t>PROCESS</a:t>
            </a:r>
          </a:p>
          <a:p>
            <a:pPr marL="914400" lvl="1" indent="0">
              <a:buNone/>
            </a:pPr>
            <a:r>
              <a:rPr lang="en-US" sz="2000" dirty="0">
                <a:solidFill>
                  <a:srgbClr val="00B050"/>
                </a:solidFill>
              </a:rPr>
              <a:t>scope </a:t>
            </a:r>
            <a:r>
              <a:rPr lang="en-US" sz="2000" dirty="0"/>
              <a:t>for </a:t>
            </a:r>
            <a:r>
              <a:rPr lang="en-US" sz="2000" dirty="0" err="1" smtClean="0"/>
              <a:t>pthread_attr_getscope</a:t>
            </a:r>
            <a:r>
              <a:rPr lang="en-US" sz="2000" dirty="0" smtClean="0"/>
              <a:t> is the pointer to an integer value that will be set </a:t>
            </a:r>
            <a:r>
              <a:rPr lang="en-US" sz="2000" dirty="0"/>
              <a:t>to the current value of the contention </a:t>
            </a:r>
            <a:r>
              <a:rPr lang="en-US" sz="2000" dirty="0" smtClean="0"/>
              <a:t>scope</a:t>
            </a:r>
          </a:p>
          <a:p>
            <a:pPr marL="914400" lvl="1" indent="0">
              <a:buNone/>
            </a:pPr>
            <a:endParaRPr lang="en-US" dirty="0" smtClean="0"/>
          </a:p>
          <a:p>
            <a:pPr marL="339725" lvl="1" indent="0">
              <a:buNone/>
            </a:pPr>
            <a:r>
              <a:rPr lang="en-US" sz="2000" dirty="0" smtClean="0">
                <a:solidFill>
                  <a:schemeClr val="tx1"/>
                </a:solidFill>
                <a:ea typeface="Comic Sans MS"/>
                <a:cs typeface="Comic Sans MS"/>
              </a:rPr>
              <a:t>A</a:t>
            </a:r>
            <a:r>
              <a:rPr lang="en-US" sz="2000" dirty="0" smtClean="0"/>
              <a:t> </a:t>
            </a:r>
            <a:r>
              <a:rPr lang="en-US" sz="2000" dirty="0"/>
              <a:t>nonzero </a:t>
            </a:r>
            <a:r>
              <a:rPr lang="en-US" sz="2000" dirty="0" smtClean="0"/>
              <a:t>value is returned if an </a:t>
            </a:r>
            <a:r>
              <a:rPr lang="en-US" sz="2000" dirty="0" smtClean="0">
                <a:solidFill>
                  <a:schemeClr val="tx1"/>
                </a:solidFill>
                <a:ea typeface="Comic Sans MS"/>
                <a:cs typeface="Comic Sans MS"/>
              </a:rPr>
              <a:t>error occurs</a:t>
            </a:r>
            <a:endParaRPr lang="en-US" sz="2000" dirty="0">
              <a:solidFill>
                <a:schemeClr val="tx1"/>
              </a:solidFill>
              <a:ea typeface="Comic Sans MS"/>
              <a:cs typeface="Comic Sans MS"/>
            </a:endParaRPr>
          </a:p>
        </p:txBody>
      </p:sp>
    </p:spTree>
    <p:extLst>
      <p:ext uri="{BB962C8B-B14F-4D97-AF65-F5344CB8AC3E}">
        <p14:creationId xmlns:p14="http://schemas.microsoft.com/office/powerpoint/2010/main" val="3071788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alisto MT"/>
                <a:sym typeface="Comic Sans MS"/>
              </a:rPr>
              <a:t>CPU-I/O Burst Cycle</a:t>
            </a:r>
            <a:endParaRPr lang="en-US" dirty="0">
              <a:solidFill>
                <a:schemeClr val="tx1"/>
              </a:solidFill>
              <a:cs typeface="Calisto MT"/>
            </a:endParaRPr>
          </a:p>
        </p:txBody>
      </p:sp>
      <p:sp>
        <p:nvSpPr>
          <p:cNvPr id="4" name="Content Placeholder 3"/>
          <p:cNvSpPr>
            <a:spLocks noGrp="1"/>
          </p:cNvSpPr>
          <p:nvPr>
            <p:ph idx="1"/>
          </p:nvPr>
        </p:nvSpPr>
        <p:spPr>
          <a:xfrm>
            <a:off x="275340" y="1030111"/>
            <a:ext cx="3873328" cy="1657233"/>
          </a:xfrm>
        </p:spPr>
        <p:txBody>
          <a:bodyPr>
            <a:normAutofit/>
          </a:bodyPr>
          <a:lstStyle/>
          <a:p>
            <a:r>
              <a:rPr lang="en-US" sz="2000" dirty="0">
                <a:ea typeface="Comic Sans MS"/>
                <a:cs typeface="Calisto MT"/>
                <a:sym typeface="Comic Sans MS"/>
              </a:rPr>
              <a:t>Processes alternate between </a:t>
            </a:r>
            <a:r>
              <a:rPr lang="en-US" sz="2000" dirty="0">
                <a:solidFill>
                  <a:srgbClr val="0000FF"/>
                </a:solidFill>
                <a:ea typeface="Comic Sans MS"/>
                <a:cs typeface="Calisto MT"/>
                <a:sym typeface="Comic Sans MS"/>
              </a:rPr>
              <a:t>CPU bursts </a:t>
            </a:r>
            <a:r>
              <a:rPr lang="en-US" sz="2000" dirty="0" smtClean="0">
                <a:ea typeface="Comic Sans MS"/>
                <a:cs typeface="Calisto MT"/>
                <a:sym typeface="Comic Sans MS"/>
              </a:rPr>
              <a:t>(executing </a:t>
            </a:r>
            <a:r>
              <a:rPr lang="en-US" sz="2000" dirty="0">
                <a:ea typeface="Comic Sans MS"/>
                <a:cs typeface="Calisto MT"/>
                <a:sym typeface="Comic Sans MS"/>
              </a:rPr>
              <a:t>on the CPU) and </a:t>
            </a:r>
            <a:r>
              <a:rPr lang="en-US" sz="2000" dirty="0">
                <a:solidFill>
                  <a:srgbClr val="0000FF"/>
                </a:solidFill>
                <a:ea typeface="Comic Sans MS"/>
                <a:cs typeface="Calisto MT"/>
                <a:sym typeface="Comic Sans MS"/>
              </a:rPr>
              <a:t>I/O bursts </a:t>
            </a:r>
            <a:r>
              <a:rPr lang="en-US" sz="2000" dirty="0" smtClean="0">
                <a:ea typeface="Comic Sans MS"/>
                <a:cs typeface="Calisto MT"/>
                <a:sym typeface="Comic Sans MS"/>
              </a:rPr>
              <a:t>(</a:t>
            </a:r>
            <a:r>
              <a:rPr lang="en-US" sz="2000" dirty="0">
                <a:ea typeface="Comic Sans MS"/>
                <a:cs typeface="Calisto MT"/>
                <a:sym typeface="Comic Sans MS"/>
              </a:rPr>
              <a:t>performing I/O</a:t>
            </a:r>
            <a:r>
              <a:rPr lang="en-US" sz="2000" dirty="0" smtClean="0">
                <a:ea typeface="Comic Sans MS"/>
                <a:cs typeface="Calisto MT"/>
                <a:sym typeface="Comic Sans MS"/>
              </a:rPr>
              <a:t>)</a:t>
            </a:r>
            <a:r>
              <a:rPr lang="en-US" sz="2000" dirty="0">
                <a:solidFill>
                  <a:srgbClr val="0000FF"/>
                </a:solidFill>
                <a:ea typeface="Comic Sans MS"/>
                <a:cs typeface="Calisto MT"/>
                <a:sym typeface="Comic Sans MS"/>
              </a:rPr>
              <a:t> </a:t>
            </a:r>
            <a:endParaRPr lang="en-US" sz="2000" dirty="0">
              <a:cs typeface="Calisto MT"/>
            </a:endParaRPr>
          </a:p>
        </p:txBody>
      </p:sp>
      <p:sp>
        <p:nvSpPr>
          <p:cNvPr id="5" name="Shape 171"/>
          <p:cNvSpPr/>
          <p:nvPr/>
        </p:nvSpPr>
        <p:spPr>
          <a:xfrm>
            <a:off x="4407427" y="5654392"/>
            <a:ext cx="1828800" cy="762000"/>
          </a:xfrm>
          <a:prstGeom prst="rect">
            <a:avLst/>
          </a:prstGeom>
          <a:gradFill>
            <a:gsLst>
              <a:gs pos="0">
                <a:srgbClr val="CFAFE7"/>
              </a:gs>
              <a:gs pos="35000">
                <a:srgbClr val="DFCAF0"/>
              </a:gs>
              <a:gs pos="100000">
                <a:srgbClr val="FFFFFF"/>
              </a:gs>
            </a:gsLst>
            <a:lin ang="16200000" scaled="0"/>
          </a:gradFill>
          <a:ln w="9525" cap="flat" cmpd="sng">
            <a:solidFill>
              <a:srgbClr val="DDC5A4"/>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ea typeface="Comic Sans MS"/>
                <a:cs typeface="Calisto MT"/>
                <a:sym typeface="Comic Sans MS"/>
              </a:rPr>
              <a:t>Wait for I/O</a:t>
            </a:r>
            <a:endParaRPr>
              <a:cs typeface="Calisto MT"/>
            </a:endParaRPr>
          </a:p>
        </p:txBody>
      </p:sp>
      <p:sp>
        <p:nvSpPr>
          <p:cNvPr id="6" name="Shape 172"/>
          <p:cNvSpPr/>
          <p:nvPr/>
        </p:nvSpPr>
        <p:spPr>
          <a:xfrm>
            <a:off x="4402667" y="3720808"/>
            <a:ext cx="1828800" cy="762000"/>
          </a:xfrm>
          <a:prstGeom prst="rect">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ea typeface="Comic Sans MS"/>
                <a:cs typeface="Calisto MT"/>
                <a:sym typeface="Comic Sans MS"/>
              </a:rPr>
              <a:t>Wait for I/O</a:t>
            </a:r>
            <a:endParaRPr>
              <a:cs typeface="Calisto MT"/>
            </a:endParaRPr>
          </a:p>
        </p:txBody>
      </p:sp>
      <p:sp>
        <p:nvSpPr>
          <p:cNvPr id="7" name="Shape 173"/>
          <p:cNvSpPr/>
          <p:nvPr/>
        </p:nvSpPr>
        <p:spPr>
          <a:xfrm>
            <a:off x="4402667" y="2034888"/>
            <a:ext cx="1828800" cy="762000"/>
          </a:xfrm>
          <a:prstGeom prst="rect">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ea typeface="Comic Sans MS"/>
                <a:cs typeface="Calisto MT"/>
                <a:sym typeface="Comic Sans MS"/>
              </a:rPr>
              <a:t>Wait for I/O</a:t>
            </a:r>
            <a:endParaRPr sz="1800" b="0" i="0" u="none" strike="noStrike" cap="none">
              <a:solidFill>
                <a:schemeClr val="dk1"/>
              </a:solidFill>
              <a:ea typeface="Comic Sans MS"/>
              <a:cs typeface="Calisto MT"/>
              <a:sym typeface="Comic Sans MS"/>
            </a:endParaRPr>
          </a:p>
        </p:txBody>
      </p:sp>
      <p:sp>
        <p:nvSpPr>
          <p:cNvPr id="8" name="Shape 174"/>
          <p:cNvSpPr txBox="1"/>
          <p:nvPr/>
        </p:nvSpPr>
        <p:spPr>
          <a:xfrm>
            <a:off x="4483627" y="4602470"/>
            <a:ext cx="17526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ea typeface="Comic Sans MS"/>
                <a:cs typeface="Calisto MT"/>
                <a:sym typeface="Comic Sans MS"/>
              </a:rPr>
              <a:t>load store</a:t>
            </a:r>
            <a:endParaRPr>
              <a:cs typeface="Calisto MT"/>
            </a:endParaRPr>
          </a:p>
          <a:p>
            <a:pPr marL="0" marR="0" lvl="0" indent="0" algn="l" rtl="0">
              <a:spcBef>
                <a:spcPts val="0"/>
              </a:spcBef>
              <a:spcAft>
                <a:spcPts val="0"/>
              </a:spcAft>
              <a:buNone/>
            </a:pPr>
            <a:r>
              <a:rPr lang="en-US" sz="1800">
                <a:solidFill>
                  <a:schemeClr val="dk1"/>
                </a:solidFill>
                <a:ea typeface="Comic Sans MS"/>
                <a:cs typeface="Calisto MT"/>
                <a:sym typeface="Comic Sans MS"/>
              </a:rPr>
              <a:t>add store</a:t>
            </a:r>
            <a:endParaRPr>
              <a:cs typeface="Calisto MT"/>
            </a:endParaRPr>
          </a:p>
          <a:p>
            <a:pPr marL="0" marR="0" lvl="0" indent="0" algn="l" rtl="0">
              <a:spcBef>
                <a:spcPts val="0"/>
              </a:spcBef>
              <a:spcAft>
                <a:spcPts val="0"/>
              </a:spcAft>
              <a:buNone/>
            </a:pPr>
            <a:r>
              <a:rPr lang="en-US" sz="1800">
                <a:solidFill>
                  <a:schemeClr val="dk1"/>
                </a:solidFill>
                <a:ea typeface="Comic Sans MS"/>
                <a:cs typeface="Calisto MT"/>
                <a:sym typeface="Comic Sans MS"/>
              </a:rPr>
              <a:t>read from file</a:t>
            </a:r>
            <a:endParaRPr sz="1800">
              <a:solidFill>
                <a:schemeClr val="dk1"/>
              </a:solidFill>
              <a:ea typeface="Comic Sans MS"/>
              <a:cs typeface="Calisto MT"/>
              <a:sym typeface="Comic Sans MS"/>
            </a:endParaRPr>
          </a:p>
        </p:txBody>
      </p:sp>
      <p:sp>
        <p:nvSpPr>
          <p:cNvPr id="9" name="Shape 175"/>
          <p:cNvSpPr txBox="1"/>
          <p:nvPr/>
        </p:nvSpPr>
        <p:spPr>
          <a:xfrm>
            <a:off x="4402667" y="2922077"/>
            <a:ext cx="25908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store increment index</a:t>
            </a:r>
            <a:endParaRPr>
              <a:cs typeface="Calisto MT"/>
            </a:endParaRPr>
          </a:p>
          <a:p>
            <a:pPr marL="0" marR="0" lvl="0" indent="0" algn="l" rtl="0">
              <a:spcBef>
                <a:spcPts val="0"/>
              </a:spcBef>
              <a:spcAft>
                <a:spcPts val="0"/>
              </a:spcAft>
              <a:buNone/>
            </a:pPr>
            <a:r>
              <a:rPr lang="en-US" sz="1800">
                <a:solidFill>
                  <a:schemeClr val="dk1"/>
                </a:solidFill>
                <a:ea typeface="Comic Sans MS"/>
                <a:cs typeface="Calisto MT"/>
                <a:sym typeface="Comic Sans MS"/>
              </a:rPr>
              <a:t>write to file</a:t>
            </a:r>
            <a:endParaRPr sz="1800">
              <a:solidFill>
                <a:schemeClr val="dk1"/>
              </a:solidFill>
              <a:ea typeface="Comic Sans MS"/>
              <a:cs typeface="Calisto MT"/>
              <a:sym typeface="Comic Sans MS"/>
            </a:endParaRPr>
          </a:p>
        </p:txBody>
      </p:sp>
      <p:sp>
        <p:nvSpPr>
          <p:cNvPr id="10" name="Shape 176"/>
          <p:cNvSpPr txBox="1"/>
          <p:nvPr/>
        </p:nvSpPr>
        <p:spPr>
          <a:xfrm>
            <a:off x="4402667" y="1164719"/>
            <a:ext cx="2590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ea typeface="Comic Sans MS"/>
                <a:cs typeface="Calisto MT"/>
                <a:sym typeface="Comic Sans MS"/>
              </a:rPr>
              <a:t>load store</a:t>
            </a:r>
            <a:endParaRPr dirty="0">
              <a:cs typeface="Calisto MT"/>
            </a:endParaRPr>
          </a:p>
          <a:p>
            <a:pPr marL="0" marR="0" lvl="0" indent="0" algn="l" rtl="0">
              <a:spcBef>
                <a:spcPts val="0"/>
              </a:spcBef>
              <a:spcAft>
                <a:spcPts val="0"/>
              </a:spcAft>
              <a:buNone/>
            </a:pPr>
            <a:r>
              <a:rPr lang="en-US" sz="1800" dirty="0">
                <a:solidFill>
                  <a:schemeClr val="dk1"/>
                </a:solidFill>
                <a:ea typeface="Comic Sans MS"/>
                <a:cs typeface="Calisto MT"/>
                <a:sym typeface="Comic Sans MS"/>
              </a:rPr>
              <a:t>add store</a:t>
            </a:r>
            <a:endParaRPr dirty="0">
              <a:cs typeface="Calisto MT"/>
            </a:endParaRPr>
          </a:p>
          <a:p>
            <a:pPr marL="0" marR="0" lvl="0" indent="0" algn="l" rtl="0">
              <a:spcBef>
                <a:spcPts val="0"/>
              </a:spcBef>
              <a:spcAft>
                <a:spcPts val="0"/>
              </a:spcAft>
              <a:buNone/>
            </a:pPr>
            <a:r>
              <a:rPr lang="en-US" sz="1800" dirty="0">
                <a:solidFill>
                  <a:schemeClr val="dk1"/>
                </a:solidFill>
                <a:ea typeface="Comic Sans MS"/>
                <a:cs typeface="Calisto MT"/>
                <a:sym typeface="Comic Sans MS"/>
              </a:rPr>
              <a:t>read from file</a:t>
            </a:r>
            <a:endParaRPr sz="1800" dirty="0">
              <a:solidFill>
                <a:schemeClr val="dk1"/>
              </a:solidFill>
              <a:ea typeface="Comic Sans MS"/>
              <a:cs typeface="Calisto MT"/>
              <a:sym typeface="Comic Sans MS"/>
            </a:endParaRPr>
          </a:p>
        </p:txBody>
      </p:sp>
      <p:sp>
        <p:nvSpPr>
          <p:cNvPr id="11" name="Shape 177"/>
          <p:cNvSpPr/>
          <p:nvPr/>
        </p:nvSpPr>
        <p:spPr>
          <a:xfrm>
            <a:off x="6908278" y="1193295"/>
            <a:ext cx="304800" cy="870169"/>
          </a:xfrm>
          <a:prstGeom prst="rightBrace">
            <a:avLst>
              <a:gd name="adj1" fmla="val 8333"/>
              <a:gd name="adj2" fmla="val 50000"/>
            </a:avLst>
          </a:prstGeom>
          <a:noFill/>
          <a:ln w="25400"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alisto MT"/>
              <a:sym typeface="Comic Sans MS"/>
            </a:endParaRPr>
          </a:p>
        </p:txBody>
      </p:sp>
      <p:sp>
        <p:nvSpPr>
          <p:cNvPr id="12" name="Shape 178"/>
          <p:cNvSpPr/>
          <p:nvPr/>
        </p:nvSpPr>
        <p:spPr>
          <a:xfrm>
            <a:off x="6917267" y="2088049"/>
            <a:ext cx="247656" cy="899335"/>
          </a:xfrm>
          <a:prstGeom prst="rightBrace">
            <a:avLst>
              <a:gd name="adj1" fmla="val 8333"/>
              <a:gd name="adj2" fmla="val 50000"/>
            </a:avLst>
          </a:prstGeom>
          <a:noFill/>
          <a:ln w="25400"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alisto MT"/>
              <a:sym typeface="Comic Sans MS"/>
            </a:endParaRPr>
          </a:p>
        </p:txBody>
      </p:sp>
      <p:sp>
        <p:nvSpPr>
          <p:cNvPr id="13" name="Shape 179"/>
          <p:cNvSpPr/>
          <p:nvPr/>
        </p:nvSpPr>
        <p:spPr>
          <a:xfrm>
            <a:off x="6917267" y="2986609"/>
            <a:ext cx="247656" cy="734199"/>
          </a:xfrm>
          <a:prstGeom prst="rightBrace">
            <a:avLst>
              <a:gd name="adj1" fmla="val 8333"/>
              <a:gd name="adj2" fmla="val 50000"/>
            </a:avLst>
          </a:prstGeom>
          <a:noFill/>
          <a:ln w="25400"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alisto MT"/>
              <a:sym typeface="Comic Sans MS"/>
            </a:endParaRPr>
          </a:p>
        </p:txBody>
      </p:sp>
      <p:sp>
        <p:nvSpPr>
          <p:cNvPr id="14" name="Shape 180"/>
          <p:cNvSpPr/>
          <p:nvPr/>
        </p:nvSpPr>
        <p:spPr>
          <a:xfrm>
            <a:off x="6917267" y="3748609"/>
            <a:ext cx="219080" cy="843735"/>
          </a:xfrm>
          <a:prstGeom prst="rightBrace">
            <a:avLst>
              <a:gd name="adj1" fmla="val 8333"/>
              <a:gd name="adj2" fmla="val 50000"/>
            </a:avLst>
          </a:prstGeom>
          <a:noFill/>
          <a:ln w="25400"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alisto MT"/>
              <a:sym typeface="Comic Sans MS"/>
            </a:endParaRPr>
          </a:p>
        </p:txBody>
      </p:sp>
      <p:sp>
        <p:nvSpPr>
          <p:cNvPr id="15" name="Shape 181"/>
          <p:cNvSpPr/>
          <p:nvPr/>
        </p:nvSpPr>
        <p:spPr>
          <a:xfrm>
            <a:off x="6898211" y="4592344"/>
            <a:ext cx="266712" cy="933456"/>
          </a:xfrm>
          <a:prstGeom prst="rightBrace">
            <a:avLst>
              <a:gd name="adj1" fmla="val 8333"/>
              <a:gd name="adj2" fmla="val 50000"/>
            </a:avLst>
          </a:prstGeom>
          <a:noFill/>
          <a:ln w="25400"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alisto MT"/>
              <a:sym typeface="Comic Sans MS"/>
            </a:endParaRPr>
          </a:p>
        </p:txBody>
      </p:sp>
      <p:sp>
        <p:nvSpPr>
          <p:cNvPr id="16" name="Shape 182"/>
          <p:cNvSpPr/>
          <p:nvPr/>
        </p:nvSpPr>
        <p:spPr>
          <a:xfrm>
            <a:off x="6917267" y="5530552"/>
            <a:ext cx="219080" cy="885840"/>
          </a:xfrm>
          <a:prstGeom prst="rightBrace">
            <a:avLst>
              <a:gd name="adj1" fmla="val 8333"/>
              <a:gd name="adj2" fmla="val 50000"/>
            </a:avLst>
          </a:prstGeom>
          <a:noFill/>
          <a:ln w="25400"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alisto MT"/>
              <a:sym typeface="Comic Sans MS"/>
            </a:endParaRPr>
          </a:p>
        </p:txBody>
      </p:sp>
      <p:sp>
        <p:nvSpPr>
          <p:cNvPr id="17" name="Shape 183"/>
          <p:cNvSpPr txBox="1"/>
          <p:nvPr/>
        </p:nvSpPr>
        <p:spPr>
          <a:xfrm>
            <a:off x="7212539" y="1406232"/>
            <a:ext cx="1524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CPU burst</a:t>
            </a:r>
            <a:endParaRPr sz="1800">
              <a:solidFill>
                <a:schemeClr val="dk1"/>
              </a:solidFill>
              <a:ea typeface="Comic Sans MS"/>
              <a:cs typeface="Calisto MT"/>
              <a:sym typeface="Comic Sans MS"/>
            </a:endParaRPr>
          </a:p>
        </p:txBody>
      </p:sp>
      <p:sp>
        <p:nvSpPr>
          <p:cNvPr id="18" name="Shape 184"/>
          <p:cNvSpPr txBox="1"/>
          <p:nvPr/>
        </p:nvSpPr>
        <p:spPr>
          <a:xfrm>
            <a:off x="7212548" y="2318012"/>
            <a:ext cx="1524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I/O Burst</a:t>
            </a:r>
            <a:endParaRPr sz="1800">
              <a:solidFill>
                <a:schemeClr val="dk1"/>
              </a:solidFill>
              <a:ea typeface="Comic Sans MS"/>
              <a:cs typeface="Calisto MT"/>
              <a:sym typeface="Comic Sans MS"/>
            </a:endParaRPr>
          </a:p>
        </p:txBody>
      </p:sp>
      <p:sp>
        <p:nvSpPr>
          <p:cNvPr id="19" name="Shape 185"/>
          <p:cNvSpPr txBox="1"/>
          <p:nvPr/>
        </p:nvSpPr>
        <p:spPr>
          <a:xfrm>
            <a:off x="7203011" y="3189548"/>
            <a:ext cx="1524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CPU Burst</a:t>
            </a:r>
            <a:endParaRPr sz="1800">
              <a:solidFill>
                <a:schemeClr val="dk1"/>
              </a:solidFill>
              <a:ea typeface="Comic Sans MS"/>
              <a:cs typeface="Calisto MT"/>
              <a:sym typeface="Comic Sans MS"/>
            </a:endParaRPr>
          </a:p>
        </p:txBody>
      </p:sp>
      <p:sp>
        <p:nvSpPr>
          <p:cNvPr id="20" name="Shape 186"/>
          <p:cNvSpPr txBox="1"/>
          <p:nvPr/>
        </p:nvSpPr>
        <p:spPr>
          <a:xfrm>
            <a:off x="7222059" y="3949408"/>
            <a:ext cx="1524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I/O Burst</a:t>
            </a:r>
            <a:endParaRPr sz="1800">
              <a:solidFill>
                <a:schemeClr val="dk1"/>
              </a:solidFill>
              <a:ea typeface="Comic Sans MS"/>
              <a:cs typeface="Calisto MT"/>
              <a:sym typeface="Comic Sans MS"/>
            </a:endParaRPr>
          </a:p>
        </p:txBody>
      </p:sp>
      <p:sp>
        <p:nvSpPr>
          <p:cNvPr id="21" name="Shape 187"/>
          <p:cNvSpPr txBox="1"/>
          <p:nvPr/>
        </p:nvSpPr>
        <p:spPr>
          <a:xfrm>
            <a:off x="7207771" y="4875476"/>
            <a:ext cx="1524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CPU Burst</a:t>
            </a:r>
            <a:endParaRPr sz="1800">
              <a:solidFill>
                <a:schemeClr val="dk1"/>
              </a:solidFill>
              <a:ea typeface="Comic Sans MS"/>
              <a:cs typeface="Calisto MT"/>
              <a:sym typeface="Comic Sans MS"/>
            </a:endParaRPr>
          </a:p>
        </p:txBody>
      </p:sp>
      <p:sp>
        <p:nvSpPr>
          <p:cNvPr id="22" name="Shape 188"/>
          <p:cNvSpPr txBox="1"/>
          <p:nvPr/>
        </p:nvSpPr>
        <p:spPr>
          <a:xfrm>
            <a:off x="7207771" y="5866076"/>
            <a:ext cx="1524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ea typeface="Comic Sans MS"/>
                <a:cs typeface="Calisto MT"/>
                <a:sym typeface="Comic Sans MS"/>
              </a:rPr>
              <a:t>I/O Burst</a:t>
            </a:r>
            <a:endParaRPr sz="1800">
              <a:solidFill>
                <a:schemeClr val="dk1"/>
              </a:solidFill>
              <a:ea typeface="Comic Sans MS"/>
              <a:cs typeface="Calisto MT"/>
              <a:sym typeface="Comic Sans MS"/>
            </a:endParaRPr>
          </a:p>
        </p:txBody>
      </p:sp>
    </p:spTree>
    <p:extLst>
      <p:ext uri="{BB962C8B-B14F-4D97-AF65-F5344CB8AC3E}">
        <p14:creationId xmlns:p14="http://schemas.microsoft.com/office/powerpoint/2010/main" val="39795790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39</a:t>
            </a:fld>
            <a:endParaRPr lang="en-US" dirty="0"/>
          </a:p>
        </p:txBody>
      </p:sp>
      <p:sp>
        <p:nvSpPr>
          <p:cNvPr id="3" name="Title 2"/>
          <p:cNvSpPr>
            <a:spLocks noGrp="1"/>
          </p:cNvSpPr>
          <p:nvPr>
            <p:ph type="title"/>
          </p:nvPr>
        </p:nvSpPr>
        <p:spPr/>
        <p:txBody>
          <a:bodyPr/>
          <a:lstStyle/>
          <a:p>
            <a:r>
              <a:rPr lang="en-US" dirty="0" err="1" smtClean="0">
                <a:solidFill>
                  <a:schemeClr val="tx1"/>
                </a:solidFill>
                <a:ea typeface="Comic Sans MS"/>
                <a:cs typeface="Comic Sans MS"/>
                <a:sym typeface="Comic Sans MS"/>
              </a:rPr>
              <a:t>Pthreads</a:t>
            </a:r>
            <a:r>
              <a:rPr lang="en-US" dirty="0">
                <a:solidFill>
                  <a:schemeClr val="tx1"/>
                </a:solidFill>
                <a:ea typeface="Comic Sans MS"/>
                <a:cs typeface="Comic Sans MS"/>
                <a:sym typeface="Comic Sans MS"/>
              </a:rPr>
              <a:t>: Contention Scope</a:t>
            </a:r>
            <a:endParaRPr lang="en-US" dirty="0">
              <a:solidFill>
                <a:schemeClr val="tx1"/>
              </a:solidFill>
            </a:endParaRPr>
          </a:p>
        </p:txBody>
      </p:sp>
      <p:sp>
        <p:nvSpPr>
          <p:cNvPr id="5" name="Shape 505"/>
          <p:cNvSpPr txBox="1">
            <a:spLocks/>
          </p:cNvSpPr>
          <p:nvPr/>
        </p:nvSpPr>
        <p:spPr>
          <a:xfrm>
            <a:off x="285216" y="1002573"/>
            <a:ext cx="4724530" cy="5570465"/>
          </a:xfrm>
          <a:prstGeom prst="rect">
            <a:avLst/>
          </a:prstGeom>
          <a:noFill/>
          <a:ln w="9525" cap="flat" cmpd="sng">
            <a:solidFill>
              <a:srgbClr val="002060"/>
            </a:solidFill>
            <a:prstDash val="solid"/>
            <a:round/>
            <a:headEnd type="none" w="med" len="med"/>
            <a:tailEnd type="none" w="med" len="med"/>
          </a:ln>
        </p:spPr>
        <p:txBody>
          <a:bodyPr spcFirstLastPara="1" wrap="square" lIns="91325" tIns="45650" rIns="91325" bIns="45650" anchor="t" anchorCtr="0">
            <a:noAutofit/>
          </a:bodyPr>
          <a:lst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a:lstStyle>
          <a:p>
            <a:pPr marL="311085" indent="-311085">
              <a:lnSpc>
                <a:spcPct val="80000"/>
              </a:lnSpc>
              <a:spcBef>
                <a:spcPts val="0"/>
              </a:spcBef>
              <a:buClr>
                <a:srgbClr val="004C26"/>
              </a:buClr>
              <a:buSzPts val="1800"/>
              <a:buFont typeface="Arial"/>
              <a:buNone/>
            </a:pPr>
            <a:r>
              <a:rPr lang="en-US" sz="1400" dirty="0" smtClean="0">
                <a:solidFill>
                  <a:srgbClr val="004C26"/>
                </a:solidFill>
                <a:ea typeface="Comic Sans MS"/>
                <a:cs typeface="Comic Sans MS"/>
                <a:sym typeface="Comic Sans MS"/>
              </a:rPr>
              <a:t>#include &lt;</a:t>
            </a:r>
            <a:r>
              <a:rPr lang="en-US" sz="1400" dirty="0" err="1" smtClean="0">
                <a:solidFill>
                  <a:srgbClr val="004C26"/>
                </a:solidFill>
                <a:ea typeface="Comic Sans MS"/>
                <a:cs typeface="Comic Sans MS"/>
                <a:sym typeface="Comic Sans MS"/>
              </a:rPr>
              <a:t>pthread.h</a:t>
            </a:r>
            <a:r>
              <a:rPr lang="en-US" sz="1400" dirty="0" smtClean="0">
                <a:solidFill>
                  <a:srgbClr val="004C26"/>
                </a:solidFill>
                <a:ea typeface="Comic Sans MS"/>
                <a:cs typeface="Comic Sans MS"/>
                <a:sym typeface="Comic Sans MS"/>
              </a:rPr>
              <a:t>&gt;</a:t>
            </a:r>
            <a:endParaRPr lang="en-US" sz="1800" dirty="0" smtClean="0"/>
          </a:p>
          <a:p>
            <a:pPr marL="311085" indent="-311085">
              <a:lnSpc>
                <a:spcPct val="80000"/>
              </a:lnSpc>
              <a:spcBef>
                <a:spcPts val="360"/>
              </a:spcBef>
              <a:buClr>
                <a:srgbClr val="004C26"/>
              </a:buClr>
              <a:buSzPts val="1800"/>
              <a:buFont typeface="Arial"/>
              <a:buNone/>
            </a:pPr>
            <a:r>
              <a:rPr lang="en-US" sz="1400" dirty="0" smtClean="0">
                <a:solidFill>
                  <a:srgbClr val="004C26"/>
                </a:solidFill>
                <a:ea typeface="Comic Sans MS"/>
                <a:cs typeface="Comic Sans MS"/>
                <a:sym typeface="Comic Sans MS"/>
              </a:rPr>
              <a:t>#include &lt;</a:t>
            </a:r>
            <a:r>
              <a:rPr lang="en-US" sz="1400" dirty="0" err="1" smtClean="0">
                <a:solidFill>
                  <a:srgbClr val="004C26"/>
                </a:solidFill>
                <a:ea typeface="Comic Sans MS"/>
                <a:cs typeface="Comic Sans MS"/>
                <a:sym typeface="Comic Sans MS"/>
              </a:rPr>
              <a:t>stdio.h</a:t>
            </a:r>
            <a:r>
              <a:rPr lang="en-US" sz="1400" dirty="0" smtClean="0">
                <a:solidFill>
                  <a:srgbClr val="004C26"/>
                </a:solidFill>
                <a:ea typeface="Comic Sans MS"/>
                <a:cs typeface="Comic Sans MS"/>
                <a:sym typeface="Comic Sans MS"/>
              </a:rPr>
              <a:t>&gt;</a:t>
            </a:r>
            <a:endParaRPr lang="en-US" sz="1800" dirty="0" smtClean="0"/>
          </a:p>
          <a:p>
            <a:pPr marL="311085" indent="-311085">
              <a:lnSpc>
                <a:spcPct val="80000"/>
              </a:lnSpc>
              <a:spcBef>
                <a:spcPts val="360"/>
              </a:spcBef>
              <a:buClr>
                <a:srgbClr val="004C26"/>
              </a:buClr>
              <a:buSzPts val="1800"/>
              <a:buFont typeface="Arial"/>
              <a:buNone/>
            </a:pPr>
            <a:r>
              <a:rPr lang="en-US" sz="1400" dirty="0" smtClean="0">
                <a:solidFill>
                  <a:srgbClr val="004C26"/>
                </a:solidFill>
                <a:ea typeface="Comic Sans MS"/>
                <a:cs typeface="Comic Sans MS"/>
                <a:sym typeface="Comic Sans MS"/>
              </a:rPr>
              <a:t>#define NUM_THREADS 5</a:t>
            </a:r>
            <a:endParaRPr lang="en-US" sz="1800" dirty="0" smtClean="0"/>
          </a:p>
          <a:p>
            <a:pPr marL="311085" indent="-311085">
              <a:lnSpc>
                <a:spcPct val="80000"/>
              </a:lnSpc>
              <a:spcBef>
                <a:spcPts val="80"/>
              </a:spcBef>
              <a:buClr>
                <a:srgbClr val="000000"/>
              </a:buClr>
              <a:buSzPts val="400"/>
              <a:buFont typeface="Arial"/>
              <a:buNone/>
            </a:pPr>
            <a:endParaRPr lang="en-US" sz="200" dirty="0" smtClean="0">
              <a:solidFill>
                <a:srgbClr val="000000"/>
              </a:solidFill>
              <a:ea typeface="Comic Sans MS"/>
              <a:cs typeface="Comic Sans MS"/>
              <a:sym typeface="Comic Sans MS"/>
            </a:endParaRPr>
          </a:p>
          <a:p>
            <a:pPr marL="311085" indent="-311085">
              <a:lnSpc>
                <a:spcPct val="80000"/>
              </a:lnSpc>
              <a:spcBef>
                <a:spcPts val="360"/>
              </a:spcBef>
              <a:buClr>
                <a:srgbClr val="0000FF"/>
              </a:buClr>
              <a:buSzPts val="1800"/>
              <a:buFont typeface="Arial"/>
              <a:buNone/>
            </a:pPr>
            <a:r>
              <a:rPr lang="en-US" sz="1400" dirty="0" err="1" smtClean="0">
                <a:solidFill>
                  <a:srgbClr val="0000FF"/>
                </a:solidFill>
                <a:ea typeface="Comic Sans MS"/>
                <a:cs typeface="Comic Sans MS"/>
                <a:sym typeface="Comic Sans MS"/>
              </a:rPr>
              <a:t>int</a:t>
            </a:r>
            <a:r>
              <a:rPr lang="en-US" sz="1400" dirty="0" smtClean="0">
                <a:solidFill>
                  <a:srgbClr val="0000FF"/>
                </a:solidFill>
                <a:ea typeface="Comic Sans MS"/>
                <a:cs typeface="Comic Sans MS"/>
                <a:sym typeface="Comic Sans MS"/>
              </a:rPr>
              <a:t> main(</a:t>
            </a:r>
            <a:r>
              <a:rPr lang="en-US" sz="1400" dirty="0" err="1" smtClean="0">
                <a:solidFill>
                  <a:srgbClr val="0000FF"/>
                </a:solidFill>
                <a:ea typeface="Comic Sans MS"/>
                <a:cs typeface="Comic Sans MS"/>
                <a:sym typeface="Comic Sans MS"/>
              </a:rPr>
              <a:t>int</a:t>
            </a:r>
            <a:r>
              <a:rPr lang="en-US" sz="1400" dirty="0" smtClean="0">
                <a:solidFill>
                  <a:srgbClr val="0000FF"/>
                </a:solidFill>
                <a:ea typeface="Comic Sans MS"/>
                <a:cs typeface="Comic Sans MS"/>
                <a:sym typeface="Comic Sans MS"/>
              </a:rPr>
              <a:t> </a:t>
            </a:r>
            <a:r>
              <a:rPr lang="en-US" sz="1400" dirty="0" err="1" smtClean="0">
                <a:solidFill>
                  <a:srgbClr val="000000"/>
                </a:solidFill>
                <a:ea typeface="Comic Sans MS"/>
                <a:cs typeface="Comic Sans MS"/>
                <a:sym typeface="Comic Sans MS"/>
              </a:rPr>
              <a:t>argc</a:t>
            </a:r>
            <a:r>
              <a:rPr lang="en-US" sz="1400" dirty="0" smtClean="0">
                <a:solidFill>
                  <a:srgbClr val="000000"/>
                </a:solidFill>
                <a:ea typeface="Comic Sans MS"/>
                <a:cs typeface="Comic Sans MS"/>
                <a:sym typeface="Comic Sans MS"/>
              </a:rPr>
              <a:t>, </a:t>
            </a:r>
            <a:r>
              <a:rPr lang="en-US" sz="1400" dirty="0" smtClean="0">
                <a:solidFill>
                  <a:srgbClr val="0000FF"/>
                </a:solidFill>
                <a:ea typeface="Comic Sans MS"/>
                <a:cs typeface="Comic Sans MS"/>
                <a:sym typeface="Comic Sans MS"/>
              </a:rPr>
              <a:t>char</a:t>
            </a:r>
            <a:r>
              <a:rPr lang="en-US" sz="1400" dirty="0" smtClean="0">
                <a:solidFill>
                  <a:srgbClr val="000000"/>
                </a:solidFill>
                <a:ea typeface="Comic Sans MS"/>
                <a:cs typeface="Comic Sans MS"/>
                <a:sym typeface="Comic Sans MS"/>
              </a:rPr>
              <a:t> *</a:t>
            </a:r>
            <a:r>
              <a:rPr lang="en-US" sz="1400" dirty="0" err="1" smtClean="0">
                <a:solidFill>
                  <a:srgbClr val="000000"/>
                </a:solidFill>
                <a:ea typeface="Comic Sans MS"/>
                <a:cs typeface="Comic Sans MS"/>
                <a:sym typeface="Comic Sans MS"/>
              </a:rPr>
              <a:t>argv</a:t>
            </a:r>
            <a:r>
              <a:rPr lang="en-US" sz="1400" dirty="0" smtClean="0">
                <a:solidFill>
                  <a:srgbClr val="000000"/>
                </a:solidFill>
                <a:ea typeface="Comic Sans MS"/>
                <a:cs typeface="Comic Sans MS"/>
                <a:sym typeface="Comic Sans MS"/>
              </a:rPr>
              <a:t>[])</a:t>
            </a:r>
            <a:r>
              <a:rPr lang="en-US" sz="1800" dirty="0">
                <a:sym typeface="Comic Sans MS"/>
              </a:rPr>
              <a:t>  </a:t>
            </a:r>
            <a:r>
              <a:rPr lang="en-US" sz="1400" dirty="0" smtClean="0">
                <a:solidFill>
                  <a:srgbClr val="000000"/>
                </a:solidFill>
                <a:ea typeface="Comic Sans MS"/>
                <a:cs typeface="Comic Sans MS"/>
                <a:sym typeface="Comic Sans MS"/>
              </a:rPr>
              <a:t>{</a:t>
            </a:r>
            <a:endParaRPr lang="en-US" sz="1800" dirty="0" smtClean="0"/>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a:t>
            </a:r>
            <a:r>
              <a:rPr lang="en-US" sz="1400" dirty="0" err="1" smtClean="0">
                <a:solidFill>
                  <a:srgbClr val="0000FF"/>
                </a:solidFill>
                <a:ea typeface="Comic Sans MS"/>
                <a:cs typeface="Comic Sans MS"/>
                <a:sym typeface="Comic Sans MS"/>
              </a:rPr>
              <a:t>int</a:t>
            </a:r>
            <a:r>
              <a:rPr lang="en-US" sz="1400" dirty="0" smtClean="0">
                <a:solidFill>
                  <a:srgbClr val="0000FF"/>
                </a:solidFill>
                <a:ea typeface="Comic Sans MS"/>
                <a:cs typeface="Comic Sans MS"/>
                <a:sym typeface="Comic Sans MS"/>
              </a:rPr>
              <a:t> </a:t>
            </a:r>
            <a:r>
              <a:rPr lang="en-US" sz="1400" dirty="0" err="1" smtClean="0">
                <a:solidFill>
                  <a:srgbClr val="000000"/>
                </a:solidFill>
                <a:ea typeface="Comic Sans MS"/>
                <a:cs typeface="Comic Sans MS"/>
                <a:sym typeface="Comic Sans MS"/>
              </a:rPr>
              <a:t>i</a:t>
            </a:r>
            <a:r>
              <a:rPr lang="en-US" sz="1400" dirty="0" smtClean="0">
                <a:solidFill>
                  <a:srgbClr val="000000"/>
                </a:solidFill>
                <a:ea typeface="Comic Sans MS"/>
                <a:cs typeface="Comic Sans MS"/>
                <a:sym typeface="Comic Sans MS"/>
              </a:rPr>
              <a:t>;</a:t>
            </a:r>
            <a:endParaRPr lang="en-US" sz="100" dirty="0" smtClean="0">
              <a:solidFill>
                <a:srgbClr val="000000"/>
              </a:solidFill>
              <a:ea typeface="Comic Sans MS"/>
              <a:cs typeface="Comic Sans MS"/>
              <a:sym typeface="Comic Sans MS"/>
            </a:endParaRPr>
          </a:p>
          <a:p>
            <a:pPr marL="311085" indent="-311085">
              <a:lnSpc>
                <a:spcPct val="80000"/>
              </a:lnSpc>
              <a:spcBef>
                <a:spcPts val="20"/>
              </a:spcBef>
              <a:buClr>
                <a:srgbClr val="000000"/>
              </a:buClr>
              <a:buSzPts val="100"/>
              <a:buFont typeface="Arial"/>
              <a:buNone/>
            </a:pPr>
            <a:endParaRPr lang="en-US" sz="100" dirty="0" smtClean="0">
              <a:solidFill>
                <a:srgbClr val="000000"/>
              </a:solidFill>
              <a:ea typeface="Comic Sans MS"/>
              <a:cs typeface="Comic Sans MS"/>
              <a:sym typeface="Comic Sans MS"/>
            </a:endParaRPr>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a:t>
            </a:r>
            <a:r>
              <a:rPr lang="en-US" sz="1400" dirty="0" err="1" smtClean="0">
                <a:solidFill>
                  <a:srgbClr val="0000FF"/>
                </a:solidFill>
                <a:ea typeface="Comic Sans MS"/>
                <a:cs typeface="Comic Sans MS"/>
                <a:sym typeface="Comic Sans MS"/>
              </a:rPr>
              <a:t>pthread_t</a:t>
            </a:r>
            <a:r>
              <a:rPr lang="en-US" sz="1400" dirty="0" smtClean="0">
                <a:solidFill>
                  <a:srgbClr val="000000"/>
                </a:solidFill>
                <a:ea typeface="Comic Sans MS"/>
                <a:cs typeface="Comic Sans MS"/>
                <a:sym typeface="Comic Sans MS"/>
              </a:rPr>
              <a:t> </a:t>
            </a:r>
            <a:r>
              <a:rPr lang="en-US" sz="1400" dirty="0" err="1" smtClean="0">
                <a:solidFill>
                  <a:srgbClr val="000000"/>
                </a:solidFill>
                <a:ea typeface="Comic Sans MS"/>
                <a:cs typeface="Comic Sans MS"/>
                <a:sym typeface="Comic Sans MS"/>
              </a:rPr>
              <a:t>tid</a:t>
            </a:r>
            <a:r>
              <a:rPr lang="en-US" sz="1400" dirty="0" smtClean="0">
                <a:solidFill>
                  <a:srgbClr val="000000"/>
                </a:solidFill>
                <a:ea typeface="Comic Sans MS"/>
                <a:cs typeface="Comic Sans MS"/>
                <a:sym typeface="Comic Sans MS"/>
              </a:rPr>
              <a:t>[NUM THREADS];</a:t>
            </a:r>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a:t>
            </a:r>
            <a:r>
              <a:rPr lang="en-US" sz="1400" dirty="0" err="1" smtClean="0">
                <a:solidFill>
                  <a:srgbClr val="0000FF"/>
                </a:solidFill>
                <a:ea typeface="Comic Sans MS"/>
                <a:cs typeface="Comic Sans MS"/>
                <a:sym typeface="Comic Sans MS"/>
              </a:rPr>
              <a:t>pthread_attr_t</a:t>
            </a:r>
            <a:r>
              <a:rPr lang="en-US" sz="1400" dirty="0" smtClean="0">
                <a:solidFill>
                  <a:srgbClr val="000000"/>
                </a:solidFill>
                <a:ea typeface="Comic Sans MS"/>
                <a:cs typeface="Comic Sans MS"/>
                <a:sym typeface="Comic Sans MS"/>
              </a:rPr>
              <a:t> </a:t>
            </a:r>
            <a:r>
              <a:rPr lang="en-US" sz="1400" dirty="0" err="1" smtClean="0">
                <a:solidFill>
                  <a:srgbClr val="000000"/>
                </a:solidFill>
                <a:ea typeface="Comic Sans MS"/>
                <a:cs typeface="Comic Sans MS"/>
                <a:sym typeface="Comic Sans MS"/>
              </a:rPr>
              <a:t>attr</a:t>
            </a:r>
            <a:r>
              <a:rPr lang="en-US" sz="1400" dirty="0" smtClean="0">
                <a:solidFill>
                  <a:srgbClr val="000000"/>
                </a:solidFill>
                <a:ea typeface="Comic Sans MS"/>
                <a:cs typeface="Comic Sans MS"/>
                <a:sym typeface="Comic Sans MS"/>
              </a:rPr>
              <a:t>;</a:t>
            </a:r>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a:t>
            </a:r>
            <a:endParaRPr lang="en-US" sz="200" dirty="0" smtClean="0">
              <a:solidFill>
                <a:srgbClr val="000000"/>
              </a:solidFill>
              <a:ea typeface="Comic Sans MS"/>
              <a:cs typeface="Comic Sans MS"/>
              <a:sym typeface="Comic Sans MS"/>
            </a:endParaRPr>
          </a:p>
          <a:p>
            <a:pPr marL="311085" indent="-311085">
              <a:lnSpc>
                <a:spcPct val="80000"/>
              </a:lnSpc>
              <a:spcBef>
                <a:spcPts val="360"/>
              </a:spcBef>
              <a:buClr>
                <a:srgbClr val="004C26"/>
              </a:buClr>
              <a:buSzPts val="1800"/>
              <a:buFont typeface="Arial"/>
              <a:buNone/>
            </a:pPr>
            <a:r>
              <a:rPr lang="en-US" sz="1400" dirty="0" smtClean="0">
                <a:solidFill>
                  <a:srgbClr val="00B050"/>
                </a:solidFill>
                <a:ea typeface="Comic Sans MS"/>
                <a:cs typeface="Comic Sans MS"/>
                <a:sym typeface="Comic Sans MS"/>
              </a:rPr>
              <a:t>	// Get the default attributes</a:t>
            </a:r>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a:t>
            </a:r>
            <a:r>
              <a:rPr lang="en-US" sz="1400" dirty="0" err="1" smtClean="0">
                <a:solidFill>
                  <a:srgbClr val="000000"/>
                </a:solidFill>
                <a:ea typeface="Comic Sans MS"/>
                <a:cs typeface="Comic Sans MS"/>
                <a:sym typeface="Comic Sans MS"/>
              </a:rPr>
              <a:t>pthread_attr_init</a:t>
            </a:r>
            <a:r>
              <a:rPr lang="en-US" sz="1400" dirty="0" smtClean="0">
                <a:solidFill>
                  <a:srgbClr val="000000"/>
                </a:solidFill>
                <a:ea typeface="Comic Sans MS"/>
                <a:cs typeface="Comic Sans MS"/>
                <a:sym typeface="Comic Sans MS"/>
              </a:rPr>
              <a:t>(&amp;</a:t>
            </a:r>
            <a:r>
              <a:rPr lang="en-US" sz="1400" dirty="0" err="1" smtClean="0">
                <a:solidFill>
                  <a:srgbClr val="000000"/>
                </a:solidFill>
                <a:ea typeface="Comic Sans MS"/>
                <a:cs typeface="Comic Sans MS"/>
                <a:sym typeface="Comic Sans MS"/>
              </a:rPr>
              <a:t>attr</a:t>
            </a:r>
            <a:r>
              <a:rPr lang="en-US" sz="1400" dirty="0" smtClean="0">
                <a:solidFill>
                  <a:srgbClr val="000000"/>
                </a:solidFill>
                <a:ea typeface="Comic Sans MS"/>
                <a:cs typeface="Comic Sans MS"/>
                <a:sym typeface="Comic Sans MS"/>
              </a:rPr>
              <a:t>);</a:t>
            </a:r>
          </a:p>
          <a:p>
            <a:pPr marL="311085" indent="-311085">
              <a:lnSpc>
                <a:spcPct val="80000"/>
              </a:lnSpc>
              <a:spcBef>
                <a:spcPts val="360"/>
              </a:spcBef>
              <a:buClr>
                <a:srgbClr val="000000"/>
              </a:buClr>
              <a:buSzPts val="1800"/>
              <a:buNone/>
            </a:pPr>
            <a:endParaRPr lang="en-US" sz="1000" dirty="0">
              <a:solidFill>
                <a:srgbClr val="000000"/>
              </a:solidFill>
              <a:ea typeface="Comic Sans MS"/>
              <a:cs typeface="Comic Sans MS"/>
              <a:sym typeface="Comic Sans MS"/>
            </a:endParaRPr>
          </a:p>
          <a:p>
            <a:pPr marL="311085" indent="-311085">
              <a:lnSpc>
                <a:spcPct val="80000"/>
              </a:lnSpc>
              <a:spcBef>
                <a:spcPts val="360"/>
              </a:spcBef>
              <a:buClr>
                <a:srgbClr val="000000"/>
              </a:buClr>
              <a:buSzPts val="1800"/>
              <a:buFont typeface="Arial"/>
              <a:buNone/>
            </a:pPr>
            <a:r>
              <a:rPr lang="en-US" sz="1400" dirty="0" smtClean="0">
                <a:solidFill>
                  <a:srgbClr val="00B050"/>
                </a:solidFill>
                <a:ea typeface="Comic Sans MS"/>
                <a:cs typeface="Comic Sans MS"/>
                <a:sym typeface="Comic Sans MS"/>
              </a:rPr>
              <a:t>	//Set the scheduling algorithm to </a:t>
            </a:r>
          </a:p>
          <a:p>
            <a:pPr marL="311085" indent="-311085">
              <a:lnSpc>
                <a:spcPct val="80000"/>
              </a:lnSpc>
              <a:spcBef>
                <a:spcPts val="360"/>
              </a:spcBef>
              <a:buClr>
                <a:srgbClr val="000000"/>
              </a:buClr>
              <a:buSzPts val="1800"/>
              <a:buFont typeface="Arial"/>
              <a:buNone/>
            </a:pPr>
            <a:r>
              <a:rPr lang="en-US" sz="1400" dirty="0">
                <a:solidFill>
                  <a:srgbClr val="00B050"/>
                </a:solidFill>
                <a:ea typeface="Comic Sans MS"/>
                <a:cs typeface="Comic Sans MS"/>
                <a:sym typeface="Comic Sans MS"/>
              </a:rPr>
              <a:t>	</a:t>
            </a:r>
            <a:r>
              <a:rPr lang="en-US" sz="1400" dirty="0" smtClean="0">
                <a:solidFill>
                  <a:srgbClr val="00B050"/>
                </a:solidFill>
                <a:ea typeface="Comic Sans MS"/>
                <a:cs typeface="Comic Sans MS"/>
                <a:sym typeface="Comic Sans MS"/>
              </a:rPr>
              <a:t>//PROCESS or SYSTEM </a:t>
            </a:r>
            <a:endParaRPr lang="en-US" sz="200" dirty="0" smtClean="0">
              <a:solidFill>
                <a:srgbClr val="00B050"/>
              </a:solidFill>
              <a:ea typeface="Comic Sans MS"/>
              <a:cs typeface="Comic Sans MS"/>
              <a:sym typeface="Comic Sans MS"/>
            </a:endParaRPr>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a:t>
            </a:r>
            <a:r>
              <a:rPr lang="en-US" sz="1400" dirty="0" err="1" smtClean="0">
                <a:solidFill>
                  <a:srgbClr val="7030A0"/>
                </a:solidFill>
                <a:ea typeface="Comic Sans MS"/>
                <a:cs typeface="Comic Sans MS"/>
                <a:sym typeface="Comic Sans MS"/>
              </a:rPr>
              <a:t>pthread_attr_setscope</a:t>
            </a:r>
            <a:r>
              <a:rPr lang="en-US" sz="1400" dirty="0" smtClean="0">
                <a:solidFill>
                  <a:srgbClr val="7030A0"/>
                </a:solidFill>
                <a:ea typeface="Comic Sans MS"/>
                <a:cs typeface="Comic Sans MS"/>
                <a:sym typeface="Comic Sans MS"/>
              </a:rPr>
              <a:t>(&amp;</a:t>
            </a:r>
            <a:r>
              <a:rPr lang="en-US" sz="1400" dirty="0" err="1" smtClean="0">
                <a:solidFill>
                  <a:srgbClr val="7030A0"/>
                </a:solidFill>
                <a:ea typeface="Comic Sans MS"/>
                <a:cs typeface="Comic Sans MS"/>
                <a:sym typeface="Comic Sans MS"/>
              </a:rPr>
              <a:t>attr</a:t>
            </a:r>
            <a:r>
              <a:rPr lang="en-US" sz="1400" dirty="0" smtClean="0">
                <a:solidFill>
                  <a:srgbClr val="7030A0"/>
                </a:solidFill>
                <a:ea typeface="Comic Sans MS"/>
                <a:cs typeface="Comic Sans MS"/>
                <a:sym typeface="Comic Sans MS"/>
              </a:rPr>
              <a:t>,  </a:t>
            </a:r>
          </a:p>
          <a:p>
            <a:pPr marL="311085" indent="-311085">
              <a:lnSpc>
                <a:spcPct val="80000"/>
              </a:lnSpc>
              <a:spcBef>
                <a:spcPts val="360"/>
              </a:spcBef>
              <a:buClr>
                <a:srgbClr val="000000"/>
              </a:buClr>
              <a:buSzPts val="1800"/>
              <a:buFont typeface="Arial"/>
              <a:buNone/>
            </a:pPr>
            <a:r>
              <a:rPr lang="en-US" sz="1400" dirty="0">
                <a:solidFill>
                  <a:srgbClr val="7030A0"/>
                </a:solidFill>
                <a:ea typeface="Comic Sans MS"/>
                <a:cs typeface="Comic Sans MS"/>
                <a:sym typeface="Comic Sans MS"/>
              </a:rPr>
              <a:t> </a:t>
            </a:r>
            <a:r>
              <a:rPr lang="en-US" sz="1400" dirty="0" smtClean="0">
                <a:solidFill>
                  <a:srgbClr val="7030A0"/>
                </a:solidFill>
                <a:ea typeface="Comic Sans MS"/>
                <a:cs typeface="Comic Sans MS"/>
                <a:sym typeface="Comic Sans MS"/>
              </a:rPr>
              <a:t>                                   PTHREAD_SCOPE_SYSTEM);</a:t>
            </a:r>
            <a:endParaRPr lang="en-US" sz="200" dirty="0">
              <a:solidFill>
                <a:srgbClr val="000000"/>
              </a:solidFill>
              <a:ea typeface="Comic Sans MS"/>
              <a:cs typeface="Comic Sans MS"/>
              <a:sym typeface="Comic Sans MS"/>
            </a:endParaRPr>
          </a:p>
          <a:p>
            <a:pPr marL="311085" indent="-311085">
              <a:lnSpc>
                <a:spcPct val="80000"/>
              </a:lnSpc>
              <a:spcBef>
                <a:spcPts val="360"/>
              </a:spcBef>
              <a:buClr>
                <a:srgbClr val="000000"/>
              </a:buClr>
              <a:buSzPts val="1800"/>
              <a:buNone/>
            </a:pPr>
            <a:endParaRPr lang="en-US" sz="1050" dirty="0">
              <a:solidFill>
                <a:srgbClr val="000000"/>
              </a:solidFill>
              <a:ea typeface="Comic Sans MS"/>
              <a:cs typeface="Comic Sans MS"/>
              <a:sym typeface="Comic Sans MS"/>
            </a:endParaRPr>
          </a:p>
          <a:p>
            <a:pPr marL="311085" indent="-311085">
              <a:lnSpc>
                <a:spcPct val="80000"/>
              </a:lnSpc>
              <a:spcBef>
                <a:spcPts val="360"/>
              </a:spcBef>
              <a:buClr>
                <a:srgbClr val="004C26"/>
              </a:buClr>
              <a:buSzPts val="1800"/>
              <a:buFont typeface="Arial"/>
              <a:buNone/>
            </a:pPr>
            <a:r>
              <a:rPr lang="en-US" sz="1400" dirty="0" smtClean="0">
                <a:solidFill>
                  <a:srgbClr val="00B050"/>
                </a:solidFill>
                <a:ea typeface="Comic Sans MS"/>
                <a:cs typeface="Comic Sans MS"/>
                <a:sym typeface="Comic Sans MS"/>
              </a:rPr>
              <a:t>	// Create the threads</a:t>
            </a:r>
            <a:endParaRPr lang="en-US" sz="200" dirty="0" smtClean="0">
              <a:solidFill>
                <a:srgbClr val="00B050"/>
              </a:solidFill>
              <a:ea typeface="Comic Sans MS"/>
              <a:cs typeface="Comic Sans MS"/>
              <a:sym typeface="Comic Sans MS"/>
            </a:endParaRPr>
          </a:p>
          <a:p>
            <a:pPr marL="311085" indent="-311085">
              <a:lnSpc>
                <a:spcPct val="80000"/>
              </a:lnSpc>
              <a:spcBef>
                <a:spcPts val="360"/>
              </a:spcBef>
              <a:buClr>
                <a:srgbClr val="000000"/>
              </a:buClr>
              <a:buSzPts val="1800"/>
              <a:buFont typeface="Arial"/>
              <a:buNone/>
            </a:pPr>
            <a:r>
              <a:rPr lang="en-US" sz="1400" dirty="0" smtClean="0">
                <a:solidFill>
                  <a:srgbClr val="000000"/>
                </a:solidFill>
                <a:ea typeface="Comic Sans MS"/>
                <a:cs typeface="Comic Sans MS"/>
                <a:sym typeface="Comic Sans MS"/>
              </a:rPr>
              <a:t>	for (</a:t>
            </a:r>
            <a:r>
              <a:rPr lang="en-US" sz="1400" dirty="0" err="1" smtClean="0">
                <a:solidFill>
                  <a:srgbClr val="000000"/>
                </a:solidFill>
                <a:ea typeface="Comic Sans MS"/>
                <a:cs typeface="Comic Sans MS"/>
                <a:sym typeface="Comic Sans MS"/>
              </a:rPr>
              <a:t>i</a:t>
            </a:r>
            <a:r>
              <a:rPr lang="en-US" sz="1400" dirty="0" smtClean="0">
                <a:solidFill>
                  <a:srgbClr val="000000"/>
                </a:solidFill>
                <a:ea typeface="Comic Sans MS"/>
                <a:cs typeface="Comic Sans MS"/>
                <a:sym typeface="Comic Sans MS"/>
              </a:rPr>
              <a:t> = 0; </a:t>
            </a:r>
            <a:r>
              <a:rPr lang="en-US" sz="1400" dirty="0" err="1" smtClean="0">
                <a:solidFill>
                  <a:srgbClr val="000000"/>
                </a:solidFill>
                <a:ea typeface="Comic Sans MS"/>
                <a:cs typeface="Comic Sans MS"/>
                <a:sym typeface="Comic Sans MS"/>
              </a:rPr>
              <a:t>i</a:t>
            </a:r>
            <a:r>
              <a:rPr lang="en-US" sz="1400" dirty="0" smtClean="0">
                <a:solidFill>
                  <a:srgbClr val="000000"/>
                </a:solidFill>
                <a:ea typeface="Comic Sans MS"/>
                <a:cs typeface="Comic Sans MS"/>
                <a:sym typeface="Comic Sans MS"/>
              </a:rPr>
              <a:t> &lt; NUM _THREADS; </a:t>
            </a:r>
            <a:r>
              <a:rPr lang="en-US" sz="1400" dirty="0" err="1" smtClean="0">
                <a:solidFill>
                  <a:srgbClr val="000000"/>
                </a:solidFill>
                <a:ea typeface="Comic Sans MS"/>
                <a:cs typeface="Comic Sans MS"/>
                <a:sym typeface="Comic Sans MS"/>
              </a:rPr>
              <a:t>i</a:t>
            </a:r>
            <a:r>
              <a:rPr lang="en-US" sz="1400" dirty="0" smtClean="0">
                <a:solidFill>
                  <a:srgbClr val="000000"/>
                </a:solidFill>
                <a:ea typeface="Comic Sans MS"/>
                <a:cs typeface="Comic Sans MS"/>
                <a:sym typeface="Comic Sans MS"/>
              </a:rPr>
              <a:t>++)</a:t>
            </a:r>
            <a:endParaRPr lang="en-US" sz="1800" dirty="0" smtClean="0"/>
          </a:p>
          <a:p>
            <a:pPr marL="311085" indent="-311085">
              <a:lnSpc>
                <a:spcPct val="80000"/>
              </a:lnSpc>
              <a:spcBef>
                <a:spcPts val="360"/>
              </a:spcBef>
              <a:buClr>
                <a:srgbClr val="000000"/>
              </a:buClr>
              <a:buSzPts val="400"/>
              <a:buFont typeface="Arial"/>
              <a:buNone/>
            </a:pPr>
            <a:r>
              <a:rPr lang="en-US" sz="200" dirty="0" smtClean="0">
                <a:solidFill>
                  <a:srgbClr val="000000"/>
                </a:solidFill>
                <a:ea typeface="Comic Sans MS"/>
                <a:cs typeface="Comic Sans MS"/>
                <a:sym typeface="Comic Sans MS"/>
              </a:rPr>
              <a:t>	</a:t>
            </a:r>
            <a:r>
              <a:rPr lang="en-US" sz="1400" dirty="0" smtClean="0">
                <a:solidFill>
                  <a:srgbClr val="000000"/>
                </a:solidFill>
                <a:ea typeface="Comic Sans MS"/>
                <a:cs typeface="Comic Sans MS"/>
                <a:sym typeface="Comic Sans MS"/>
              </a:rPr>
              <a:t>	</a:t>
            </a:r>
            <a:r>
              <a:rPr lang="en-US" sz="1400" dirty="0" err="1" smtClean="0">
                <a:solidFill>
                  <a:srgbClr val="000000"/>
                </a:solidFill>
                <a:ea typeface="Comic Sans MS"/>
                <a:cs typeface="Comic Sans MS"/>
                <a:sym typeface="Comic Sans MS"/>
              </a:rPr>
              <a:t>pthread_create</a:t>
            </a:r>
            <a:r>
              <a:rPr lang="en-US" sz="1400" dirty="0" smtClean="0">
                <a:solidFill>
                  <a:srgbClr val="000000"/>
                </a:solidFill>
                <a:ea typeface="Comic Sans MS"/>
                <a:cs typeface="Comic Sans MS"/>
                <a:sym typeface="Comic Sans MS"/>
              </a:rPr>
              <a:t>(&amp;</a:t>
            </a:r>
            <a:r>
              <a:rPr lang="en-US" sz="1400" dirty="0" err="1" smtClean="0">
                <a:solidFill>
                  <a:srgbClr val="000000"/>
                </a:solidFill>
                <a:ea typeface="Comic Sans MS"/>
                <a:cs typeface="Comic Sans MS"/>
                <a:sym typeface="Comic Sans MS"/>
              </a:rPr>
              <a:t>tid</a:t>
            </a:r>
            <a:r>
              <a:rPr lang="en-US" sz="1400" dirty="0" smtClean="0">
                <a:solidFill>
                  <a:srgbClr val="000000"/>
                </a:solidFill>
                <a:ea typeface="Comic Sans MS"/>
                <a:cs typeface="Comic Sans MS"/>
                <a:sym typeface="Comic Sans MS"/>
              </a:rPr>
              <a:t>[</a:t>
            </a:r>
            <a:r>
              <a:rPr lang="en-US" sz="1400" dirty="0" err="1" smtClean="0">
                <a:solidFill>
                  <a:srgbClr val="000000"/>
                </a:solidFill>
                <a:ea typeface="Comic Sans MS"/>
                <a:cs typeface="Comic Sans MS"/>
                <a:sym typeface="Comic Sans MS"/>
              </a:rPr>
              <a:t>i</a:t>
            </a:r>
            <a:r>
              <a:rPr lang="en-US" sz="1400" dirty="0" smtClean="0">
                <a:solidFill>
                  <a:srgbClr val="000000"/>
                </a:solidFill>
                <a:ea typeface="Comic Sans MS"/>
                <a:cs typeface="Comic Sans MS"/>
                <a:sym typeface="Comic Sans MS"/>
              </a:rPr>
              <a:t>], &amp;</a:t>
            </a:r>
            <a:r>
              <a:rPr lang="en-US" sz="1400" dirty="0" err="1" smtClean="0">
                <a:solidFill>
                  <a:srgbClr val="000000"/>
                </a:solidFill>
                <a:ea typeface="Comic Sans MS"/>
                <a:cs typeface="Comic Sans MS"/>
                <a:sym typeface="Comic Sans MS"/>
              </a:rPr>
              <a:t>attr</a:t>
            </a:r>
            <a:r>
              <a:rPr lang="en-US" sz="1400" dirty="0" smtClean="0">
                <a:solidFill>
                  <a:srgbClr val="000000"/>
                </a:solidFill>
                <a:ea typeface="Comic Sans MS"/>
                <a:cs typeface="Comic Sans MS"/>
                <a:sym typeface="Comic Sans MS"/>
              </a:rPr>
              <a:t>, runner, NULL);</a:t>
            </a:r>
          </a:p>
          <a:p>
            <a:pPr marL="311085" indent="-311085">
              <a:lnSpc>
                <a:spcPct val="80000"/>
              </a:lnSpc>
              <a:spcBef>
                <a:spcPts val="360"/>
              </a:spcBef>
              <a:buClr>
                <a:srgbClr val="000000"/>
              </a:buClr>
              <a:buSzPts val="400"/>
              <a:buFont typeface="Arial"/>
              <a:buNone/>
            </a:pPr>
            <a:endParaRPr lang="en-US" sz="1000" dirty="0" smtClean="0">
              <a:solidFill>
                <a:srgbClr val="000000"/>
              </a:solidFill>
              <a:ea typeface="Comic Sans MS"/>
              <a:cs typeface="Comic Sans MS"/>
              <a:sym typeface="Comic Sans MS"/>
            </a:endParaRPr>
          </a:p>
          <a:p>
            <a:pPr marL="311085" lvl="0" indent="-311085">
              <a:lnSpc>
                <a:spcPct val="80000"/>
              </a:lnSpc>
              <a:spcBef>
                <a:spcPts val="0"/>
              </a:spcBef>
              <a:buClr>
                <a:srgbClr val="004C26"/>
              </a:buClr>
              <a:buSzPts val="1800"/>
              <a:buNone/>
            </a:pPr>
            <a:r>
              <a:rPr lang="en-US" sz="2000" dirty="0">
                <a:solidFill>
                  <a:srgbClr val="004C26"/>
                </a:solidFill>
                <a:ea typeface="Comic Sans MS"/>
                <a:cs typeface="Comic Sans MS"/>
                <a:sym typeface="Comic Sans MS"/>
              </a:rPr>
              <a:t>	</a:t>
            </a:r>
            <a:r>
              <a:rPr lang="en-US" sz="1400" dirty="0">
                <a:solidFill>
                  <a:srgbClr val="00B050"/>
                </a:solidFill>
                <a:ea typeface="Comic Sans MS"/>
                <a:cs typeface="Comic Sans MS"/>
                <a:sym typeface="Comic Sans MS"/>
              </a:rPr>
              <a:t>// Now join on each thread </a:t>
            </a:r>
            <a:endParaRPr lang="en-US" sz="1400" dirty="0">
              <a:solidFill>
                <a:srgbClr val="00B050"/>
              </a:solidFill>
              <a:ea typeface="Comic Sans MS"/>
              <a:cs typeface="Comic Sans MS"/>
            </a:endParaRPr>
          </a:p>
          <a:p>
            <a:pPr marL="311085" lvl="0" indent="-311085">
              <a:lnSpc>
                <a:spcPct val="80000"/>
              </a:lnSpc>
              <a:spcBef>
                <a:spcPts val="360"/>
              </a:spcBef>
              <a:buClr>
                <a:srgbClr val="000000"/>
              </a:buClr>
              <a:buSzPts val="1800"/>
              <a:buNone/>
            </a:pPr>
            <a:r>
              <a:rPr lang="en-US" sz="2000" dirty="0">
                <a:solidFill>
                  <a:srgbClr val="000000"/>
                </a:solidFill>
                <a:ea typeface="Comic Sans MS"/>
                <a:cs typeface="Comic Sans MS"/>
                <a:sym typeface="Comic Sans MS"/>
              </a:rPr>
              <a:t>	</a:t>
            </a:r>
            <a:r>
              <a:rPr lang="en-US" sz="1400" dirty="0">
                <a:solidFill>
                  <a:srgbClr val="000000"/>
                </a:solidFill>
                <a:ea typeface="Comic Sans MS"/>
                <a:cs typeface="Comic Sans MS"/>
                <a:sym typeface="Comic Sans MS"/>
              </a:rPr>
              <a:t>for (</a:t>
            </a:r>
            <a:r>
              <a:rPr lang="en-US" sz="1400" dirty="0" err="1">
                <a:solidFill>
                  <a:srgbClr val="000000"/>
                </a:solidFill>
                <a:ea typeface="Comic Sans MS"/>
                <a:cs typeface="Comic Sans MS"/>
                <a:sym typeface="Comic Sans MS"/>
              </a:rPr>
              <a:t>i</a:t>
            </a:r>
            <a:r>
              <a:rPr lang="en-US" sz="1400" dirty="0">
                <a:solidFill>
                  <a:srgbClr val="000000"/>
                </a:solidFill>
                <a:ea typeface="Comic Sans MS"/>
                <a:cs typeface="Comic Sans MS"/>
                <a:sym typeface="Comic Sans MS"/>
              </a:rPr>
              <a:t> = 0; </a:t>
            </a:r>
            <a:r>
              <a:rPr lang="en-US" sz="1400" dirty="0" err="1">
                <a:solidFill>
                  <a:srgbClr val="000000"/>
                </a:solidFill>
                <a:ea typeface="Comic Sans MS"/>
                <a:cs typeface="Comic Sans MS"/>
                <a:sym typeface="Comic Sans MS"/>
              </a:rPr>
              <a:t>i</a:t>
            </a:r>
            <a:r>
              <a:rPr lang="en-US" sz="1400" dirty="0">
                <a:solidFill>
                  <a:srgbClr val="000000"/>
                </a:solidFill>
                <a:ea typeface="Comic Sans MS"/>
                <a:cs typeface="Comic Sans MS"/>
                <a:sym typeface="Comic Sans MS"/>
              </a:rPr>
              <a:t> &lt; NUM_THREADS; </a:t>
            </a:r>
            <a:r>
              <a:rPr lang="en-US" sz="1400" dirty="0" err="1">
                <a:solidFill>
                  <a:srgbClr val="000000"/>
                </a:solidFill>
                <a:ea typeface="Comic Sans MS"/>
                <a:cs typeface="Comic Sans MS"/>
                <a:sym typeface="Comic Sans MS"/>
              </a:rPr>
              <a:t>i</a:t>
            </a:r>
            <a:r>
              <a:rPr lang="en-US" sz="1400" dirty="0">
                <a:solidFill>
                  <a:srgbClr val="000000"/>
                </a:solidFill>
                <a:ea typeface="Comic Sans MS"/>
                <a:cs typeface="Comic Sans MS"/>
                <a:sym typeface="Comic Sans MS"/>
              </a:rPr>
              <a:t>++)</a:t>
            </a:r>
            <a:endParaRPr lang="en-US" sz="1400" dirty="0">
              <a:solidFill>
                <a:srgbClr val="000000"/>
              </a:solidFill>
              <a:ea typeface="Comic Sans MS"/>
              <a:cs typeface="Comic Sans MS"/>
            </a:endParaRPr>
          </a:p>
          <a:p>
            <a:pPr marL="311085" lvl="0" indent="-311085">
              <a:lnSpc>
                <a:spcPct val="80000"/>
              </a:lnSpc>
              <a:spcBef>
                <a:spcPts val="360"/>
              </a:spcBef>
              <a:buClr>
                <a:srgbClr val="000000"/>
              </a:buClr>
              <a:buSzPts val="1800"/>
              <a:buNone/>
            </a:pPr>
            <a:r>
              <a:rPr lang="en-US" sz="1400" dirty="0">
                <a:solidFill>
                  <a:srgbClr val="000000"/>
                </a:solidFill>
                <a:ea typeface="Comic Sans MS"/>
                <a:cs typeface="Comic Sans MS"/>
                <a:sym typeface="Comic Sans MS"/>
              </a:rPr>
              <a:t>		</a:t>
            </a:r>
            <a:r>
              <a:rPr lang="en-US" sz="1400" dirty="0" err="1">
                <a:solidFill>
                  <a:srgbClr val="000000"/>
                </a:solidFill>
                <a:ea typeface="Comic Sans MS"/>
                <a:cs typeface="Comic Sans MS"/>
                <a:sym typeface="Comic Sans MS"/>
              </a:rPr>
              <a:t>pthread_join</a:t>
            </a:r>
            <a:r>
              <a:rPr lang="en-US" sz="1400" dirty="0">
                <a:solidFill>
                  <a:srgbClr val="000000"/>
                </a:solidFill>
                <a:ea typeface="Comic Sans MS"/>
                <a:cs typeface="Comic Sans MS"/>
                <a:sym typeface="Comic Sans MS"/>
              </a:rPr>
              <a:t>(</a:t>
            </a:r>
            <a:r>
              <a:rPr lang="en-US" sz="1400" dirty="0" err="1">
                <a:solidFill>
                  <a:srgbClr val="000000"/>
                </a:solidFill>
                <a:ea typeface="Comic Sans MS"/>
                <a:cs typeface="Comic Sans MS"/>
                <a:sym typeface="Comic Sans MS"/>
              </a:rPr>
              <a:t>tid</a:t>
            </a:r>
            <a:r>
              <a:rPr lang="en-US" sz="1400" dirty="0">
                <a:solidFill>
                  <a:srgbClr val="000000"/>
                </a:solidFill>
                <a:ea typeface="Comic Sans MS"/>
                <a:cs typeface="Comic Sans MS"/>
                <a:sym typeface="Comic Sans MS"/>
              </a:rPr>
              <a:t>[</a:t>
            </a:r>
            <a:r>
              <a:rPr lang="en-US" sz="1400" dirty="0" err="1">
                <a:solidFill>
                  <a:srgbClr val="000000"/>
                </a:solidFill>
                <a:ea typeface="Comic Sans MS"/>
                <a:cs typeface="Comic Sans MS"/>
                <a:sym typeface="Comic Sans MS"/>
              </a:rPr>
              <a:t>i</a:t>
            </a:r>
            <a:r>
              <a:rPr lang="en-US" sz="1400" dirty="0">
                <a:solidFill>
                  <a:srgbClr val="000000"/>
                </a:solidFill>
                <a:ea typeface="Comic Sans MS"/>
                <a:cs typeface="Comic Sans MS"/>
                <a:sym typeface="Comic Sans MS"/>
              </a:rPr>
              <a:t>], NULL);</a:t>
            </a:r>
            <a:endParaRPr lang="en-US" sz="1400" dirty="0">
              <a:solidFill>
                <a:srgbClr val="000000"/>
              </a:solidFill>
              <a:ea typeface="Comic Sans MS"/>
              <a:cs typeface="Comic Sans MS"/>
            </a:endParaRPr>
          </a:p>
          <a:p>
            <a:pPr marL="311085" lvl="0" indent="-311085">
              <a:lnSpc>
                <a:spcPct val="80000"/>
              </a:lnSpc>
              <a:spcBef>
                <a:spcPts val="360"/>
              </a:spcBef>
              <a:buClr>
                <a:srgbClr val="0000FF"/>
              </a:buClr>
              <a:buSzPts val="1800"/>
              <a:buNone/>
            </a:pPr>
            <a:r>
              <a:rPr lang="en-US" sz="1400" dirty="0">
                <a:solidFill>
                  <a:srgbClr val="000000"/>
                </a:solidFill>
                <a:ea typeface="Comic Sans MS"/>
                <a:cs typeface="Comic Sans MS"/>
                <a:sym typeface="Comic Sans MS"/>
              </a:rPr>
              <a:t>}</a:t>
            </a:r>
          </a:p>
          <a:p>
            <a:pPr marL="311085" indent="-311085">
              <a:lnSpc>
                <a:spcPct val="80000"/>
              </a:lnSpc>
              <a:spcBef>
                <a:spcPts val="360"/>
              </a:spcBef>
              <a:buClr>
                <a:srgbClr val="000000"/>
              </a:buClr>
              <a:buSzPts val="400"/>
              <a:buFont typeface="Arial"/>
              <a:buNone/>
            </a:pPr>
            <a:endParaRPr lang="en-US" sz="1800" dirty="0" smtClean="0"/>
          </a:p>
        </p:txBody>
      </p:sp>
      <p:sp>
        <p:nvSpPr>
          <p:cNvPr id="6" name="Shape 506"/>
          <p:cNvSpPr txBox="1"/>
          <p:nvPr/>
        </p:nvSpPr>
        <p:spPr>
          <a:xfrm>
            <a:off x="5058631" y="1027891"/>
            <a:ext cx="3791009" cy="1705581"/>
          </a:xfrm>
          <a:prstGeom prst="rect">
            <a:avLst/>
          </a:prstGeom>
          <a:noFill/>
          <a:ln w="9525" cap="flat" cmpd="sng">
            <a:solidFill>
              <a:srgbClr val="002060"/>
            </a:solidFill>
            <a:prstDash val="solid"/>
            <a:miter lim="800000"/>
            <a:headEnd type="none" w="med" len="med"/>
            <a:tailEnd type="none" w="med" len="med"/>
          </a:ln>
        </p:spPr>
        <p:txBody>
          <a:bodyPr spcFirstLastPara="1" wrap="square" lIns="91325" tIns="45650" rIns="91325" bIns="45650" anchor="t" anchorCtr="0">
            <a:noAutofit/>
          </a:bodyPr>
          <a:lstStyle/>
          <a:p>
            <a:pPr marL="311085" marR="0" lvl="0" indent="-311085" defTabSz="914400">
              <a:lnSpc>
                <a:spcPct val="80000"/>
              </a:lnSpc>
              <a:spcBef>
                <a:spcPts val="360"/>
              </a:spcBef>
              <a:spcAft>
                <a:spcPts val="0"/>
              </a:spcAft>
              <a:buClr>
                <a:srgbClr val="000000"/>
              </a:buClr>
              <a:buSzPts val="1800"/>
            </a:pPr>
            <a:endParaRPr lang="en-US" sz="1600" dirty="0">
              <a:sym typeface="Comic Sans MS"/>
            </a:endParaRPr>
          </a:p>
          <a:p>
            <a:pPr marL="311085" marR="0" lvl="0" indent="-311085" defTabSz="914400">
              <a:lnSpc>
                <a:spcPct val="80000"/>
              </a:lnSpc>
              <a:spcBef>
                <a:spcPts val="360"/>
              </a:spcBef>
              <a:spcAft>
                <a:spcPts val="0"/>
              </a:spcAft>
              <a:buClr>
                <a:srgbClr val="000000"/>
              </a:buClr>
              <a:buSzPts val="1800"/>
            </a:pPr>
            <a:r>
              <a:rPr lang="en-US" sz="1400" dirty="0" smtClean="0">
                <a:solidFill>
                  <a:srgbClr val="00B050"/>
                </a:solidFill>
                <a:ea typeface="Comic Sans MS"/>
                <a:cs typeface="Comic Sans MS"/>
                <a:sym typeface="Comic Sans MS"/>
              </a:rPr>
              <a:t>//</a:t>
            </a:r>
            <a:r>
              <a:rPr lang="en-US" sz="1400" dirty="0">
                <a:solidFill>
                  <a:srgbClr val="00B050"/>
                </a:solidFill>
                <a:ea typeface="Comic Sans MS"/>
                <a:cs typeface="Comic Sans MS"/>
                <a:sym typeface="Comic Sans MS"/>
              </a:rPr>
              <a:t>Each thread will begin </a:t>
            </a:r>
            <a:r>
              <a:rPr lang="en-US" sz="1400" dirty="0" smtClean="0">
                <a:solidFill>
                  <a:srgbClr val="00B050"/>
                </a:solidFill>
                <a:ea typeface="Comic Sans MS"/>
                <a:cs typeface="Comic Sans MS"/>
                <a:sym typeface="Comic Sans MS"/>
              </a:rPr>
              <a:t>control</a:t>
            </a:r>
            <a:r>
              <a:rPr lang="en-US" sz="1400" dirty="0">
                <a:solidFill>
                  <a:srgbClr val="00B050"/>
                </a:solidFill>
                <a:ea typeface="Comic Sans MS"/>
                <a:cs typeface="Comic Sans MS"/>
                <a:sym typeface="Comic Sans MS"/>
              </a:rPr>
              <a:t> </a:t>
            </a:r>
            <a:r>
              <a:rPr lang="en-US" sz="1400" dirty="0" smtClean="0">
                <a:solidFill>
                  <a:srgbClr val="00B050"/>
                </a:solidFill>
                <a:ea typeface="Comic Sans MS"/>
                <a:cs typeface="Comic Sans MS"/>
                <a:sym typeface="Comic Sans MS"/>
              </a:rPr>
              <a:t>in </a:t>
            </a:r>
            <a:r>
              <a:rPr lang="en-US" sz="1400" dirty="0">
                <a:solidFill>
                  <a:srgbClr val="00B050"/>
                </a:solidFill>
                <a:ea typeface="Comic Sans MS"/>
                <a:cs typeface="Comic Sans MS"/>
                <a:sym typeface="Comic Sans MS"/>
              </a:rPr>
              <a:t>this function </a:t>
            </a:r>
            <a:endParaRPr sz="1400" dirty="0">
              <a:solidFill>
                <a:srgbClr val="00B050"/>
              </a:solidFill>
              <a:ea typeface="Comic Sans MS"/>
              <a:cs typeface="Comic Sans MS"/>
            </a:endParaRPr>
          </a:p>
          <a:p>
            <a:pPr marL="311085" marR="0" lvl="0" indent="-311085" algn="l" rtl="0">
              <a:lnSpc>
                <a:spcPct val="80000"/>
              </a:lnSpc>
              <a:spcBef>
                <a:spcPts val="360"/>
              </a:spcBef>
              <a:spcAft>
                <a:spcPts val="0"/>
              </a:spcAft>
              <a:buClr>
                <a:srgbClr val="0000FF"/>
              </a:buClr>
              <a:buSzPts val="1800"/>
              <a:buFont typeface="Comic Sans MS"/>
              <a:buNone/>
            </a:pPr>
            <a:r>
              <a:rPr lang="en-US" sz="1400" dirty="0">
                <a:solidFill>
                  <a:srgbClr val="0000FF"/>
                </a:solidFill>
                <a:ea typeface="Comic Sans MS"/>
                <a:cs typeface="Comic Sans MS"/>
                <a:sym typeface="Comic Sans MS"/>
              </a:rPr>
              <a:t>void</a:t>
            </a:r>
            <a:r>
              <a:rPr lang="en-US" sz="1400" dirty="0">
                <a:solidFill>
                  <a:srgbClr val="000000"/>
                </a:solidFill>
                <a:ea typeface="Comic Sans MS"/>
                <a:cs typeface="Comic Sans MS"/>
                <a:sym typeface="Comic Sans MS"/>
              </a:rPr>
              <a:t> *runner(</a:t>
            </a:r>
            <a:r>
              <a:rPr lang="en-US" sz="1400" dirty="0">
                <a:solidFill>
                  <a:srgbClr val="0000FF"/>
                </a:solidFill>
                <a:ea typeface="Comic Sans MS"/>
                <a:cs typeface="Comic Sans MS"/>
                <a:sym typeface="Comic Sans MS"/>
              </a:rPr>
              <a:t>void </a:t>
            </a:r>
            <a:r>
              <a:rPr lang="en-US" sz="1400" dirty="0">
                <a:solidFill>
                  <a:srgbClr val="000000"/>
                </a:solidFill>
                <a:ea typeface="Comic Sans MS"/>
                <a:cs typeface="Comic Sans MS"/>
                <a:sym typeface="Comic Sans MS"/>
              </a:rPr>
              <a:t>*</a:t>
            </a:r>
            <a:r>
              <a:rPr lang="en-US" sz="1400" dirty="0" err="1">
                <a:solidFill>
                  <a:srgbClr val="000000"/>
                </a:solidFill>
                <a:ea typeface="Comic Sans MS"/>
                <a:cs typeface="Comic Sans MS"/>
                <a:sym typeface="Comic Sans MS"/>
              </a:rPr>
              <a:t>param</a:t>
            </a:r>
            <a:r>
              <a:rPr lang="en-US" sz="1400" dirty="0" smtClean="0">
                <a:solidFill>
                  <a:srgbClr val="000000"/>
                </a:solidFill>
                <a:ea typeface="Comic Sans MS"/>
                <a:cs typeface="Comic Sans MS"/>
                <a:sym typeface="Comic Sans MS"/>
              </a:rPr>
              <a:t>)</a:t>
            </a:r>
            <a:r>
              <a:rPr lang="en-US" sz="1400" dirty="0">
                <a:sym typeface="Comic Sans MS"/>
              </a:rPr>
              <a:t> </a:t>
            </a:r>
            <a:r>
              <a:rPr lang="en-US" sz="1400" dirty="0" smtClean="0">
                <a:solidFill>
                  <a:srgbClr val="000000"/>
                </a:solidFill>
                <a:ea typeface="Comic Sans MS"/>
                <a:cs typeface="Comic Sans MS"/>
                <a:sym typeface="Comic Sans MS"/>
              </a:rPr>
              <a:t>{ </a:t>
            </a:r>
            <a:endParaRPr sz="1400" dirty="0">
              <a:solidFill>
                <a:srgbClr val="000000"/>
              </a:solidFill>
              <a:ea typeface="Comic Sans MS"/>
              <a:cs typeface="Comic Sans MS"/>
            </a:endParaRPr>
          </a:p>
          <a:p>
            <a:pPr marL="311085" marR="0" lvl="0" indent="-311085" algn="l" rtl="0">
              <a:lnSpc>
                <a:spcPct val="80000"/>
              </a:lnSpc>
              <a:spcBef>
                <a:spcPts val="360"/>
              </a:spcBef>
              <a:spcAft>
                <a:spcPts val="0"/>
              </a:spcAft>
              <a:buClr>
                <a:srgbClr val="000000"/>
              </a:buClr>
              <a:buSzPts val="1800"/>
              <a:buFont typeface="Comic Sans MS"/>
              <a:buNone/>
            </a:pPr>
            <a:r>
              <a:rPr lang="en-US" sz="1600" dirty="0">
                <a:solidFill>
                  <a:srgbClr val="000000"/>
                </a:solidFill>
                <a:ea typeface="Comic Sans MS"/>
                <a:cs typeface="Comic Sans MS"/>
                <a:sym typeface="Comic Sans MS"/>
              </a:rPr>
              <a:t>	</a:t>
            </a:r>
            <a:r>
              <a:rPr lang="en-US" sz="1400" dirty="0" err="1">
                <a:solidFill>
                  <a:srgbClr val="000000"/>
                </a:solidFill>
                <a:ea typeface="Comic Sans MS"/>
                <a:cs typeface="Comic Sans MS"/>
                <a:sym typeface="Comic Sans MS"/>
              </a:rPr>
              <a:t>printf</a:t>
            </a:r>
            <a:r>
              <a:rPr lang="en-US" sz="1400" dirty="0">
                <a:solidFill>
                  <a:srgbClr val="000000"/>
                </a:solidFill>
                <a:ea typeface="Comic Sans MS"/>
                <a:cs typeface="Comic Sans MS"/>
                <a:sym typeface="Comic Sans MS"/>
              </a:rPr>
              <a:t>("I am a thread\n");</a:t>
            </a:r>
            <a:endParaRPr sz="1400" dirty="0">
              <a:solidFill>
                <a:srgbClr val="000000"/>
              </a:solidFill>
              <a:ea typeface="Comic Sans MS"/>
              <a:cs typeface="Comic Sans MS"/>
            </a:endParaRPr>
          </a:p>
          <a:p>
            <a:pPr marL="311085" marR="0" lvl="0" indent="-311085" algn="l" rtl="0">
              <a:lnSpc>
                <a:spcPct val="80000"/>
              </a:lnSpc>
              <a:spcBef>
                <a:spcPts val="360"/>
              </a:spcBef>
              <a:spcAft>
                <a:spcPts val="0"/>
              </a:spcAft>
              <a:buClr>
                <a:srgbClr val="000000"/>
              </a:buClr>
              <a:buSzPts val="1800"/>
              <a:buFont typeface="Comic Sans MS"/>
              <a:buNone/>
            </a:pPr>
            <a:r>
              <a:rPr lang="en-US" sz="1600" dirty="0">
                <a:solidFill>
                  <a:srgbClr val="000000"/>
                </a:solidFill>
                <a:ea typeface="Comic Sans MS"/>
                <a:cs typeface="Comic Sans MS"/>
                <a:sym typeface="Comic Sans MS"/>
              </a:rPr>
              <a:t>	</a:t>
            </a:r>
            <a:r>
              <a:rPr lang="en-US" sz="1400" dirty="0" err="1">
                <a:solidFill>
                  <a:srgbClr val="000000"/>
                </a:solidFill>
                <a:ea typeface="Comic Sans MS"/>
                <a:cs typeface="Comic Sans MS"/>
                <a:sym typeface="Comic Sans MS"/>
              </a:rPr>
              <a:t>pthread</a:t>
            </a:r>
            <a:r>
              <a:rPr lang="en-US" sz="1400" dirty="0">
                <a:solidFill>
                  <a:srgbClr val="000000"/>
                </a:solidFill>
                <a:ea typeface="Comic Sans MS"/>
                <a:cs typeface="Comic Sans MS"/>
                <a:sym typeface="Comic Sans MS"/>
              </a:rPr>
              <a:t> exit(</a:t>
            </a:r>
            <a:r>
              <a:rPr lang="en-US" sz="1400" dirty="0">
                <a:solidFill>
                  <a:srgbClr val="0000FF"/>
                </a:solidFill>
                <a:ea typeface="Comic Sans MS"/>
                <a:cs typeface="Comic Sans MS"/>
                <a:sym typeface="Comic Sans MS"/>
              </a:rPr>
              <a:t>0</a:t>
            </a:r>
            <a:r>
              <a:rPr lang="en-US" sz="1400" dirty="0">
                <a:solidFill>
                  <a:srgbClr val="000000"/>
                </a:solidFill>
                <a:ea typeface="Comic Sans MS"/>
                <a:cs typeface="Comic Sans MS"/>
                <a:sym typeface="Comic Sans MS"/>
              </a:rPr>
              <a:t>);</a:t>
            </a:r>
            <a:endParaRPr sz="1400" dirty="0"/>
          </a:p>
          <a:p>
            <a:pPr marL="311085" marR="0" lvl="0" indent="-311085" defTabSz="914400">
              <a:lnSpc>
                <a:spcPct val="80000"/>
              </a:lnSpc>
              <a:spcBef>
                <a:spcPts val="360"/>
              </a:spcBef>
              <a:spcAft>
                <a:spcPts val="0"/>
              </a:spcAft>
              <a:buClr>
                <a:srgbClr val="000000"/>
              </a:buClr>
              <a:buSzPts val="1800"/>
            </a:pPr>
            <a:r>
              <a:rPr lang="en-US" sz="1400" dirty="0">
                <a:solidFill>
                  <a:srgbClr val="000000"/>
                </a:solidFill>
                <a:ea typeface="Comic Sans MS"/>
                <a:cs typeface="Comic Sans MS"/>
                <a:sym typeface="Comic Sans MS"/>
              </a:rPr>
              <a:t>}</a:t>
            </a:r>
            <a:endParaRPr sz="1400" dirty="0">
              <a:solidFill>
                <a:srgbClr val="000000"/>
              </a:solidFill>
              <a:ea typeface="Comic Sans MS"/>
              <a:cs typeface="Comic Sans MS"/>
            </a:endParaRPr>
          </a:p>
        </p:txBody>
      </p:sp>
    </p:spTree>
    <p:extLst>
      <p:ext uri="{BB962C8B-B14F-4D97-AF65-F5344CB8AC3E}">
        <p14:creationId xmlns:p14="http://schemas.microsoft.com/office/powerpoint/2010/main" val="18157419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40</a:t>
            </a:fld>
            <a:endParaRPr lang="en-US" dirty="0"/>
          </a:p>
        </p:txBody>
      </p:sp>
      <p:sp>
        <p:nvSpPr>
          <p:cNvPr id="3" name="Title 2"/>
          <p:cNvSpPr>
            <a:spLocks noGrp="1"/>
          </p:cNvSpPr>
          <p:nvPr>
            <p:ph type="title"/>
          </p:nvPr>
        </p:nvSpPr>
        <p:spPr/>
        <p:txBody>
          <a:bodyPr/>
          <a:lstStyle/>
          <a:p>
            <a:r>
              <a:rPr lang="en-US" altLang="en-US" dirty="0"/>
              <a:t>Multiple-Processor Scheduling</a:t>
            </a:r>
            <a:endParaRPr lang="en-US" dirty="0"/>
          </a:p>
        </p:txBody>
      </p:sp>
      <p:sp>
        <p:nvSpPr>
          <p:cNvPr id="4" name="Content Placeholder 3"/>
          <p:cNvSpPr>
            <a:spLocks noGrp="1"/>
          </p:cNvSpPr>
          <p:nvPr>
            <p:ph idx="1"/>
          </p:nvPr>
        </p:nvSpPr>
        <p:spPr/>
        <p:txBody>
          <a:bodyPr>
            <a:normAutofit fontScale="85000" lnSpcReduction="20000"/>
          </a:bodyPr>
          <a:lstStyle/>
          <a:p>
            <a:r>
              <a:rPr lang="en-US" altLang="en-US" dirty="0"/>
              <a:t>CPU scheduling </a:t>
            </a:r>
            <a:r>
              <a:rPr lang="en-US" altLang="en-US" dirty="0" smtClean="0"/>
              <a:t>is more </a:t>
            </a:r>
            <a:r>
              <a:rPr lang="en-US" altLang="en-US" dirty="0"/>
              <a:t>complex when multiple CPUs are </a:t>
            </a:r>
            <a:r>
              <a:rPr lang="en-US" altLang="en-US" dirty="0" smtClean="0"/>
              <a:t>available</a:t>
            </a:r>
          </a:p>
          <a:p>
            <a:r>
              <a:rPr lang="en-US" sz="2200" dirty="0">
                <a:solidFill>
                  <a:srgbClr val="0000FF"/>
                </a:solidFill>
                <a:ea typeface="Comic Sans MS"/>
                <a:cs typeface="Comic Sans MS"/>
                <a:sym typeface="Comic Sans MS"/>
              </a:rPr>
              <a:t>Homogeneous processors </a:t>
            </a:r>
            <a:r>
              <a:rPr lang="en-US" dirty="0">
                <a:ea typeface="Comic Sans MS"/>
                <a:cs typeface="Comic Sans MS"/>
                <a:sym typeface="Comic Sans MS"/>
              </a:rPr>
              <a:t>within a </a:t>
            </a:r>
            <a:r>
              <a:rPr lang="en-US" dirty="0" smtClean="0">
                <a:ea typeface="Comic Sans MS"/>
                <a:cs typeface="Comic Sans MS"/>
                <a:sym typeface="Comic Sans MS"/>
              </a:rPr>
              <a:t>multiprocessor</a:t>
            </a:r>
            <a:endParaRPr lang="en-US" dirty="0" smtClean="0">
              <a:sym typeface="Comic Sans MS"/>
            </a:endParaRPr>
          </a:p>
          <a:p>
            <a:r>
              <a:rPr lang="en-US" dirty="0">
                <a:solidFill>
                  <a:srgbClr val="00B050"/>
                </a:solidFill>
                <a:ea typeface="Comic Sans MS"/>
                <a:cs typeface="Comic Sans MS"/>
                <a:sym typeface="Comic Sans MS"/>
              </a:rPr>
              <a:t>Asymmetric multiprocessing</a:t>
            </a:r>
            <a:r>
              <a:rPr lang="en-US" dirty="0" smtClean="0">
                <a:solidFill>
                  <a:srgbClr val="00B050"/>
                </a:solidFill>
                <a:ea typeface="Comic Sans MS"/>
                <a:cs typeface="Comic Sans MS"/>
                <a:sym typeface="Comic Sans MS"/>
              </a:rPr>
              <a:t>:</a:t>
            </a:r>
          </a:p>
          <a:p>
            <a:pPr lvl="1"/>
            <a:r>
              <a:rPr lang="en-US" dirty="0">
                <a:solidFill>
                  <a:schemeClr val="dk1"/>
                </a:solidFill>
                <a:ea typeface="Comic Sans MS"/>
                <a:cs typeface="Comic Sans MS"/>
                <a:sym typeface="Comic Sans MS"/>
              </a:rPr>
              <a:t>One </a:t>
            </a:r>
            <a:r>
              <a:rPr lang="en-US" dirty="0" smtClean="0">
                <a:solidFill>
                  <a:schemeClr val="dk1"/>
                </a:solidFill>
                <a:ea typeface="Comic Sans MS"/>
                <a:cs typeface="Comic Sans MS"/>
                <a:sym typeface="Comic Sans MS"/>
              </a:rPr>
              <a:t> (the </a:t>
            </a:r>
            <a:r>
              <a:rPr lang="en-US" dirty="0"/>
              <a:t>master </a:t>
            </a:r>
            <a:r>
              <a:rPr lang="en-US" dirty="0" smtClean="0"/>
              <a:t>server) </a:t>
            </a:r>
            <a:r>
              <a:rPr lang="en-US" dirty="0" smtClean="0">
                <a:solidFill>
                  <a:srgbClr val="0000FF"/>
                </a:solidFill>
                <a:ea typeface="Comic Sans MS"/>
                <a:cs typeface="Comic Sans MS"/>
                <a:sym typeface="Comic Sans MS"/>
              </a:rPr>
              <a:t>handles </a:t>
            </a:r>
            <a:r>
              <a:rPr lang="en-US" dirty="0">
                <a:solidFill>
                  <a:srgbClr val="0000FF"/>
                </a:solidFill>
                <a:ea typeface="Comic Sans MS"/>
                <a:cs typeface="Comic Sans MS"/>
                <a:sym typeface="Comic Sans MS"/>
              </a:rPr>
              <a:t>all scheduling, I/O processing</a:t>
            </a:r>
            <a:r>
              <a:rPr lang="en-US" dirty="0">
                <a:ea typeface="Comic Sans MS"/>
                <a:cs typeface="Comic Sans MS"/>
                <a:sym typeface="Comic Sans MS"/>
              </a:rPr>
              <a:t>, </a:t>
            </a:r>
            <a:r>
              <a:rPr lang="en-US" dirty="0" smtClean="0"/>
              <a:t>and </a:t>
            </a:r>
            <a:r>
              <a:rPr lang="en-US" dirty="0"/>
              <a:t>other system </a:t>
            </a:r>
            <a:r>
              <a:rPr lang="en-US" dirty="0" smtClean="0"/>
              <a:t>activities</a:t>
            </a:r>
            <a:endParaRPr lang="en-US" dirty="0">
              <a:sym typeface="Comic Sans MS"/>
            </a:endParaRPr>
          </a:p>
          <a:p>
            <a:pPr lvl="1"/>
            <a:r>
              <a:rPr lang="en-US" dirty="0" smtClean="0">
                <a:ea typeface="Comic Sans MS"/>
                <a:cs typeface="Comic Sans MS"/>
                <a:sym typeface="Comic Sans MS"/>
              </a:rPr>
              <a:t>All other </a:t>
            </a:r>
            <a:r>
              <a:rPr lang="en-US" dirty="0">
                <a:ea typeface="Comic Sans MS"/>
                <a:cs typeface="Comic Sans MS"/>
                <a:sym typeface="Comic Sans MS"/>
              </a:rPr>
              <a:t>processors only execute </a:t>
            </a:r>
            <a:r>
              <a:rPr lang="en-US" dirty="0">
                <a:solidFill>
                  <a:srgbClr val="0000FF"/>
                </a:solidFill>
                <a:ea typeface="Comic Sans MS"/>
                <a:cs typeface="Comic Sans MS"/>
                <a:sym typeface="Comic Sans MS"/>
              </a:rPr>
              <a:t>user </a:t>
            </a:r>
            <a:r>
              <a:rPr lang="en-US" dirty="0" smtClean="0">
                <a:solidFill>
                  <a:srgbClr val="0000FF"/>
                </a:solidFill>
                <a:ea typeface="Comic Sans MS"/>
                <a:cs typeface="Comic Sans MS"/>
                <a:sym typeface="Comic Sans MS"/>
              </a:rPr>
              <a:t>code</a:t>
            </a:r>
          </a:p>
          <a:p>
            <a:pPr lvl="1"/>
            <a:r>
              <a:rPr lang="en-US" dirty="0">
                <a:ea typeface="Comic Sans MS"/>
                <a:cs typeface="Comic Sans MS"/>
                <a:sym typeface="Comic Sans MS"/>
              </a:rPr>
              <a:t>Advantage: only one processor accesses the system data structures – don’t need to worry about data sharing </a:t>
            </a:r>
            <a:r>
              <a:rPr lang="en-US" dirty="0" smtClean="0">
                <a:ea typeface="Comic Sans MS"/>
                <a:cs typeface="Comic Sans MS"/>
                <a:sym typeface="Comic Sans MS"/>
              </a:rPr>
              <a:t>issues</a:t>
            </a:r>
          </a:p>
          <a:p>
            <a:r>
              <a:rPr lang="en-US" dirty="0">
                <a:solidFill>
                  <a:srgbClr val="00B050"/>
                </a:solidFill>
                <a:ea typeface="Comic Sans MS"/>
                <a:cs typeface="Comic Sans MS"/>
                <a:sym typeface="Comic Sans MS"/>
              </a:rPr>
              <a:t>Symmetric multiprocessing </a:t>
            </a:r>
            <a:r>
              <a:rPr lang="en-US" dirty="0" smtClean="0">
                <a:solidFill>
                  <a:srgbClr val="00B050"/>
                </a:solidFill>
                <a:ea typeface="Comic Sans MS"/>
                <a:cs typeface="Comic Sans MS"/>
                <a:sym typeface="Comic Sans MS"/>
              </a:rPr>
              <a:t>(</a:t>
            </a:r>
            <a:r>
              <a:rPr lang="en-US" dirty="0">
                <a:solidFill>
                  <a:srgbClr val="00B050"/>
                </a:solidFill>
                <a:ea typeface="Comic Sans MS"/>
                <a:cs typeface="Comic Sans MS"/>
                <a:sym typeface="Comic Sans MS"/>
              </a:rPr>
              <a:t>SMP): </a:t>
            </a:r>
            <a:r>
              <a:rPr lang="en-US" dirty="0">
                <a:ea typeface="Comic Sans MS"/>
                <a:cs typeface="Comic Sans MS"/>
                <a:sym typeface="Comic Sans MS"/>
              </a:rPr>
              <a:t>each processor is self-scheduling, all processes in common ready queue, or each has its own private queue of ready </a:t>
            </a:r>
            <a:r>
              <a:rPr lang="en-US" dirty="0" smtClean="0">
                <a:ea typeface="Comic Sans MS"/>
                <a:cs typeface="Comic Sans MS"/>
                <a:sym typeface="Comic Sans MS"/>
              </a:rPr>
              <a:t>processes</a:t>
            </a:r>
          </a:p>
          <a:p>
            <a:r>
              <a:rPr lang="en-US" dirty="0">
                <a:solidFill>
                  <a:srgbClr val="00B050"/>
                </a:solidFill>
                <a:ea typeface="Comic Sans MS"/>
                <a:cs typeface="Comic Sans MS"/>
                <a:sym typeface="Comic Sans MS"/>
              </a:rPr>
              <a:t>Processor affinity:</a:t>
            </a:r>
            <a:r>
              <a:rPr lang="en-US" b="1" dirty="0">
                <a:ea typeface="Comic Sans MS"/>
                <a:cs typeface="Comic Sans MS"/>
                <a:sym typeface="Comic Sans MS"/>
              </a:rPr>
              <a:t> </a:t>
            </a:r>
            <a:r>
              <a:rPr lang="en-US" dirty="0">
                <a:ea typeface="Comic Sans MS"/>
                <a:cs typeface="Comic Sans MS"/>
                <a:sym typeface="Comic Sans MS"/>
              </a:rPr>
              <a:t>process has affinity for processor on which it is currently </a:t>
            </a:r>
            <a:r>
              <a:rPr lang="en-US" dirty="0" smtClean="0">
                <a:ea typeface="Comic Sans MS"/>
                <a:cs typeface="Comic Sans MS"/>
                <a:sym typeface="Comic Sans MS"/>
              </a:rPr>
              <a:t>running</a:t>
            </a:r>
          </a:p>
          <a:p>
            <a:pPr lvl="1"/>
            <a:r>
              <a:rPr lang="en-US" dirty="0" smtClean="0">
                <a:solidFill>
                  <a:srgbClr val="0000FF"/>
                </a:solidFill>
                <a:ea typeface="Comic Sans MS"/>
                <a:cs typeface="Comic Sans MS"/>
                <a:sym typeface="Comic Sans MS"/>
              </a:rPr>
              <a:t>Soft </a:t>
            </a:r>
            <a:r>
              <a:rPr lang="en-US" dirty="0">
                <a:solidFill>
                  <a:srgbClr val="0000FF"/>
                </a:solidFill>
                <a:ea typeface="Comic Sans MS"/>
                <a:cs typeface="Comic Sans MS"/>
                <a:sym typeface="Comic Sans MS"/>
              </a:rPr>
              <a:t>affinity: </a:t>
            </a:r>
            <a:r>
              <a:rPr lang="en-US" dirty="0">
                <a:ea typeface="Comic Sans MS"/>
                <a:cs typeface="Comic Sans MS"/>
                <a:sym typeface="Comic Sans MS"/>
              </a:rPr>
              <a:t>a process </a:t>
            </a:r>
            <a:r>
              <a:rPr lang="en-US" dirty="0">
                <a:solidFill>
                  <a:srgbClr val="0000FF"/>
                </a:solidFill>
                <a:ea typeface="Comic Sans MS"/>
                <a:cs typeface="Comic Sans MS"/>
                <a:sym typeface="Comic Sans MS"/>
              </a:rPr>
              <a:t>can</a:t>
            </a:r>
            <a:r>
              <a:rPr lang="en-US" dirty="0">
                <a:ea typeface="Comic Sans MS"/>
                <a:cs typeface="Comic Sans MS"/>
                <a:sym typeface="Comic Sans MS"/>
              </a:rPr>
              <a:t> migrate between </a:t>
            </a:r>
            <a:r>
              <a:rPr lang="en-US" dirty="0" smtClean="0">
                <a:ea typeface="Comic Sans MS"/>
                <a:cs typeface="Comic Sans MS"/>
                <a:sym typeface="Comic Sans MS"/>
              </a:rPr>
              <a:t>processors</a:t>
            </a:r>
          </a:p>
          <a:p>
            <a:pPr lvl="1"/>
            <a:r>
              <a:rPr lang="en-US" dirty="0" smtClean="0">
                <a:solidFill>
                  <a:srgbClr val="0000FF"/>
                </a:solidFill>
                <a:ea typeface="Comic Sans MS"/>
                <a:cs typeface="Comic Sans MS"/>
                <a:sym typeface="Comic Sans MS"/>
              </a:rPr>
              <a:t>Hard </a:t>
            </a:r>
            <a:r>
              <a:rPr lang="en-US" dirty="0">
                <a:solidFill>
                  <a:srgbClr val="0000FF"/>
                </a:solidFill>
                <a:ea typeface="Comic Sans MS"/>
                <a:cs typeface="Comic Sans MS"/>
                <a:sym typeface="Comic Sans MS"/>
              </a:rPr>
              <a:t>affinity: </a:t>
            </a:r>
            <a:r>
              <a:rPr lang="en-US" dirty="0">
                <a:ea typeface="Comic Sans MS"/>
                <a:cs typeface="Comic Sans MS"/>
                <a:sym typeface="Comic Sans MS"/>
              </a:rPr>
              <a:t>a process </a:t>
            </a:r>
            <a:r>
              <a:rPr lang="en-US" dirty="0">
                <a:solidFill>
                  <a:srgbClr val="0000FF"/>
                </a:solidFill>
                <a:ea typeface="Comic Sans MS"/>
                <a:cs typeface="Comic Sans MS"/>
                <a:sym typeface="Comic Sans MS"/>
              </a:rPr>
              <a:t>cannot</a:t>
            </a:r>
            <a:r>
              <a:rPr lang="en-US" dirty="0">
                <a:ea typeface="Comic Sans MS"/>
                <a:cs typeface="Comic Sans MS"/>
                <a:sym typeface="Comic Sans MS"/>
              </a:rPr>
              <a:t> migrate between processors</a:t>
            </a:r>
            <a:endParaRPr lang="en-US" altLang="en-US" dirty="0" smtClean="0"/>
          </a:p>
        </p:txBody>
      </p:sp>
    </p:spTree>
    <p:extLst>
      <p:ext uri="{BB962C8B-B14F-4D97-AF65-F5344CB8AC3E}">
        <p14:creationId xmlns:p14="http://schemas.microsoft.com/office/powerpoint/2010/main" val="35640995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41</a:t>
            </a:fld>
            <a:endParaRPr lang="en-US" dirty="0"/>
          </a:p>
        </p:txBody>
      </p:sp>
      <p:sp>
        <p:nvSpPr>
          <p:cNvPr id="5" name="Title 4"/>
          <p:cNvSpPr>
            <a:spLocks noGrp="1"/>
          </p:cNvSpPr>
          <p:nvPr>
            <p:ph type="title"/>
          </p:nvPr>
        </p:nvSpPr>
        <p:spPr/>
        <p:txBody>
          <a:bodyPr/>
          <a:lstStyle/>
          <a:p>
            <a:r>
              <a:rPr lang="en-US" dirty="0">
                <a:ea typeface="Comic Sans MS"/>
                <a:cs typeface="Comic Sans MS"/>
                <a:sym typeface="Comic Sans MS"/>
              </a:rPr>
              <a:t>Process affinities in Windows</a:t>
            </a:r>
            <a:endParaRPr lang="en-US" dirty="0"/>
          </a:p>
        </p:txBody>
      </p:sp>
      <p:pic>
        <p:nvPicPr>
          <p:cNvPr id="6" name="Shape 528"/>
          <p:cNvPicPr preferRelativeResize="0"/>
          <p:nvPr/>
        </p:nvPicPr>
        <p:blipFill rotWithShape="1">
          <a:blip r:embed="rId2">
            <a:alphaModFix/>
          </a:blip>
          <a:srcRect/>
          <a:stretch/>
        </p:blipFill>
        <p:spPr>
          <a:xfrm>
            <a:off x="764415" y="1225682"/>
            <a:ext cx="7615171" cy="4697649"/>
          </a:xfrm>
          <a:prstGeom prst="rect">
            <a:avLst/>
          </a:prstGeom>
          <a:noFill/>
          <a:ln>
            <a:noFill/>
          </a:ln>
        </p:spPr>
      </p:pic>
    </p:spTree>
    <p:extLst>
      <p:ext uri="{BB962C8B-B14F-4D97-AF65-F5344CB8AC3E}">
        <p14:creationId xmlns:p14="http://schemas.microsoft.com/office/powerpoint/2010/main" val="124311886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42</a:t>
            </a:fld>
            <a:endParaRPr lang="en-US" dirty="0"/>
          </a:p>
        </p:txBody>
      </p:sp>
      <p:sp>
        <p:nvSpPr>
          <p:cNvPr id="3" name="Title 2"/>
          <p:cNvSpPr>
            <a:spLocks noGrp="1"/>
          </p:cNvSpPr>
          <p:nvPr>
            <p:ph type="title"/>
          </p:nvPr>
        </p:nvSpPr>
        <p:spPr/>
        <p:txBody>
          <a:bodyPr/>
          <a:lstStyle/>
          <a:p>
            <a:r>
              <a:rPr lang="en-US" dirty="0">
                <a:solidFill>
                  <a:schemeClr val="tx1"/>
                </a:solidFill>
                <a:ea typeface="Comic Sans MS"/>
                <a:cs typeface="Comic Sans MS"/>
                <a:sym typeface="Comic Sans MS"/>
              </a:rPr>
              <a:t>CPU Scheduling on NUMA Systems</a:t>
            </a:r>
            <a:endParaRPr lang="en-US" dirty="0">
              <a:solidFill>
                <a:schemeClr val="tx1"/>
              </a:solidFill>
            </a:endParaRPr>
          </a:p>
        </p:txBody>
      </p:sp>
      <p:sp>
        <p:nvSpPr>
          <p:cNvPr id="4" name="Content Placeholder 3"/>
          <p:cNvSpPr>
            <a:spLocks noGrp="1"/>
          </p:cNvSpPr>
          <p:nvPr>
            <p:ph idx="1"/>
          </p:nvPr>
        </p:nvSpPr>
        <p:spPr>
          <a:xfrm>
            <a:off x="275339" y="1030113"/>
            <a:ext cx="8589374" cy="1999756"/>
          </a:xfrm>
        </p:spPr>
        <p:txBody>
          <a:bodyPr>
            <a:normAutofit fontScale="77500" lnSpcReduction="20000"/>
          </a:bodyPr>
          <a:lstStyle/>
          <a:p>
            <a:r>
              <a:rPr lang="en-US" dirty="0">
                <a:solidFill>
                  <a:srgbClr val="00B050"/>
                </a:solidFill>
                <a:ea typeface="Comic Sans MS"/>
                <a:cs typeface="Comic Sans MS"/>
                <a:sym typeface="Comic Sans MS"/>
              </a:rPr>
              <a:t>Non-Uniform memory access systems (</a:t>
            </a:r>
            <a:r>
              <a:rPr lang="en-US" dirty="0" smtClean="0">
                <a:solidFill>
                  <a:srgbClr val="00B050"/>
                </a:solidFill>
                <a:ea typeface="Comic Sans MS"/>
                <a:cs typeface="Comic Sans MS"/>
                <a:sym typeface="Comic Sans MS"/>
              </a:rPr>
              <a:t>NUMA) </a:t>
            </a:r>
            <a:r>
              <a:rPr lang="en-US" dirty="0" smtClean="0">
                <a:ea typeface="Comic Sans MS"/>
                <a:cs typeface="Comic Sans MS"/>
                <a:sym typeface="Comic Sans MS"/>
              </a:rPr>
              <a:t>comprises </a:t>
            </a:r>
            <a:r>
              <a:rPr lang="en-US" dirty="0">
                <a:solidFill>
                  <a:srgbClr val="0000FF"/>
                </a:solidFill>
                <a:ea typeface="Comic Sans MS"/>
                <a:cs typeface="Comic Sans MS"/>
                <a:sym typeface="Comic Sans MS"/>
              </a:rPr>
              <a:t>combined CPU and memory </a:t>
            </a:r>
            <a:r>
              <a:rPr lang="en-US" dirty="0" smtClean="0">
                <a:solidFill>
                  <a:srgbClr val="0000FF"/>
                </a:solidFill>
                <a:ea typeface="Comic Sans MS"/>
                <a:cs typeface="Comic Sans MS"/>
                <a:sym typeface="Comic Sans MS"/>
              </a:rPr>
              <a:t>boards</a:t>
            </a:r>
          </a:p>
          <a:p>
            <a:r>
              <a:rPr lang="en-US" dirty="0" smtClean="0">
                <a:ea typeface="Comic Sans MS"/>
                <a:cs typeface="Comic Sans MS"/>
                <a:sym typeface="Comic Sans MS"/>
              </a:rPr>
              <a:t>CPUs </a:t>
            </a:r>
            <a:r>
              <a:rPr lang="en-US" dirty="0">
                <a:ea typeface="Comic Sans MS"/>
                <a:cs typeface="Comic Sans MS"/>
                <a:sym typeface="Comic Sans MS"/>
              </a:rPr>
              <a:t>on the board can access the memory on that board with </a:t>
            </a:r>
            <a:r>
              <a:rPr lang="en-US" dirty="0">
                <a:solidFill>
                  <a:srgbClr val="0000FF"/>
                </a:solidFill>
                <a:ea typeface="Comic Sans MS"/>
                <a:cs typeface="Comic Sans MS"/>
                <a:sym typeface="Comic Sans MS"/>
              </a:rPr>
              <a:t>less latency </a:t>
            </a:r>
            <a:r>
              <a:rPr lang="en-US" dirty="0">
                <a:ea typeface="Comic Sans MS"/>
                <a:cs typeface="Comic Sans MS"/>
                <a:sym typeface="Comic Sans MS"/>
              </a:rPr>
              <a:t>than on the other </a:t>
            </a:r>
            <a:r>
              <a:rPr lang="en-US" dirty="0" smtClean="0">
                <a:ea typeface="Comic Sans MS"/>
                <a:cs typeface="Comic Sans MS"/>
                <a:sym typeface="Comic Sans MS"/>
              </a:rPr>
              <a:t>boards</a:t>
            </a:r>
          </a:p>
          <a:p>
            <a:r>
              <a:rPr lang="en-US" dirty="0">
                <a:solidFill>
                  <a:srgbClr val="0000FF"/>
                </a:solidFill>
                <a:ea typeface="Comic Sans MS"/>
                <a:cs typeface="Comic Sans MS"/>
                <a:sym typeface="Comic Sans MS"/>
              </a:rPr>
              <a:t>Scheduling goal: </a:t>
            </a:r>
            <a:r>
              <a:rPr lang="en-US" dirty="0">
                <a:ea typeface="Comic Sans MS"/>
                <a:cs typeface="Comic Sans MS"/>
                <a:sym typeface="Comic Sans MS"/>
              </a:rPr>
              <a:t>schedule a process on the CPU attached to the memory bank containing the process data</a:t>
            </a:r>
            <a:endParaRPr lang="en-US" dirty="0"/>
          </a:p>
        </p:txBody>
      </p:sp>
      <p:sp>
        <p:nvSpPr>
          <p:cNvPr id="5" name="Shape 536"/>
          <p:cNvSpPr/>
          <p:nvPr/>
        </p:nvSpPr>
        <p:spPr>
          <a:xfrm>
            <a:off x="762000" y="3107421"/>
            <a:ext cx="7467600" cy="3447402"/>
          </a:xfrm>
          <a:prstGeom prst="rect">
            <a:avLst/>
          </a:prstGeom>
          <a:gradFill>
            <a:gsLst>
              <a:gs pos="0">
                <a:srgbClr val="FFD88D"/>
              </a:gs>
              <a:gs pos="35000">
                <a:srgbClr val="FFE3B0"/>
              </a:gs>
              <a:gs pos="100000">
                <a:srgbClr val="FFF4DF"/>
              </a:gs>
            </a:gsLst>
            <a:lin ang="16200000" scaled="0"/>
          </a:gradFill>
          <a:ln w="9525" cap="flat" cmpd="sng">
            <a:solidFill>
              <a:srgbClr val="CB97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6" name="Shape 537"/>
          <p:cNvSpPr/>
          <p:nvPr/>
        </p:nvSpPr>
        <p:spPr>
          <a:xfrm>
            <a:off x="1219200" y="3364152"/>
            <a:ext cx="1752600" cy="1219200"/>
          </a:xfrm>
          <a:prstGeom prst="roundRect">
            <a:avLst>
              <a:gd name="adj" fmla="val 16667"/>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CPU</a:t>
            </a:r>
            <a:endParaRPr sz="1800">
              <a:solidFill>
                <a:schemeClr val="dk1"/>
              </a:solidFill>
              <a:ea typeface="Comic Sans MS"/>
              <a:cs typeface="Comic Sans MS"/>
              <a:sym typeface="Comic Sans MS"/>
            </a:endParaRPr>
          </a:p>
        </p:txBody>
      </p:sp>
      <p:sp>
        <p:nvSpPr>
          <p:cNvPr id="7" name="Shape 538"/>
          <p:cNvSpPr/>
          <p:nvPr/>
        </p:nvSpPr>
        <p:spPr>
          <a:xfrm>
            <a:off x="5638800" y="3364152"/>
            <a:ext cx="1752600" cy="1219200"/>
          </a:xfrm>
          <a:prstGeom prst="roundRect">
            <a:avLst>
              <a:gd name="adj" fmla="val 16667"/>
            </a:avLst>
          </a:prstGeom>
          <a:gradFill>
            <a:gsLst>
              <a:gs pos="0">
                <a:srgbClr val="AFDBAC"/>
              </a:gs>
              <a:gs pos="35000">
                <a:srgbClr val="C8E6C4"/>
              </a:gs>
              <a:gs pos="100000">
                <a:srgbClr val="EBF6E8"/>
              </a:gs>
            </a:gsLst>
            <a:lin ang="16200000" scaled="0"/>
          </a:gradFill>
          <a:ln w="9525" cap="flat" cmpd="sng">
            <a:solidFill>
              <a:srgbClr val="37802A"/>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CPU</a:t>
            </a:r>
            <a:endParaRPr sz="1800">
              <a:solidFill>
                <a:schemeClr val="dk1"/>
              </a:solidFill>
              <a:ea typeface="Comic Sans MS"/>
              <a:cs typeface="Comic Sans MS"/>
              <a:sym typeface="Comic Sans MS"/>
            </a:endParaRPr>
          </a:p>
        </p:txBody>
      </p:sp>
      <p:sp>
        <p:nvSpPr>
          <p:cNvPr id="8" name="Shape 539"/>
          <p:cNvSpPr/>
          <p:nvPr/>
        </p:nvSpPr>
        <p:spPr>
          <a:xfrm>
            <a:off x="1143000" y="5249396"/>
            <a:ext cx="1828800" cy="685800"/>
          </a:xfrm>
          <a:prstGeom prst="rect">
            <a:avLst/>
          </a:prstGeom>
          <a:gradFill>
            <a:gsLst>
              <a:gs pos="0">
                <a:srgbClr val="B07AD8"/>
              </a:gs>
              <a:gs pos="35000">
                <a:srgbClr val="BB8FDD"/>
              </a:gs>
              <a:gs pos="100000">
                <a:srgbClr val="F6EEFB"/>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sp>
        <p:nvSpPr>
          <p:cNvPr id="9" name="Shape 540"/>
          <p:cNvSpPr/>
          <p:nvPr/>
        </p:nvSpPr>
        <p:spPr>
          <a:xfrm>
            <a:off x="2942520" y="4807555"/>
            <a:ext cx="10470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Memory</a:t>
            </a:r>
            <a:endParaRPr/>
          </a:p>
        </p:txBody>
      </p:sp>
      <p:cxnSp>
        <p:nvCxnSpPr>
          <p:cNvPr id="10" name="Shape 541"/>
          <p:cNvCxnSpPr/>
          <p:nvPr/>
        </p:nvCxnSpPr>
        <p:spPr>
          <a:xfrm>
            <a:off x="1143000" y="5407630"/>
            <a:ext cx="1828800" cy="0"/>
          </a:xfrm>
          <a:prstGeom prst="straightConnector1">
            <a:avLst/>
          </a:prstGeom>
          <a:noFill/>
          <a:ln w="9525" cap="flat" cmpd="sng">
            <a:solidFill>
              <a:srgbClr val="FF0000"/>
            </a:solidFill>
            <a:prstDash val="solid"/>
            <a:round/>
            <a:headEnd type="none" w="med" len="med"/>
            <a:tailEnd type="none" w="med" len="med"/>
          </a:ln>
        </p:spPr>
      </p:cxnSp>
      <p:cxnSp>
        <p:nvCxnSpPr>
          <p:cNvPr id="11" name="Shape 542"/>
          <p:cNvCxnSpPr/>
          <p:nvPr/>
        </p:nvCxnSpPr>
        <p:spPr>
          <a:xfrm>
            <a:off x="1154289" y="5573952"/>
            <a:ext cx="1828800" cy="0"/>
          </a:xfrm>
          <a:prstGeom prst="straightConnector1">
            <a:avLst/>
          </a:prstGeom>
          <a:noFill/>
          <a:ln w="9525" cap="flat" cmpd="sng">
            <a:solidFill>
              <a:srgbClr val="FF0000"/>
            </a:solidFill>
            <a:prstDash val="solid"/>
            <a:round/>
            <a:headEnd type="none" w="med" len="med"/>
            <a:tailEnd type="none" w="med" len="med"/>
          </a:ln>
        </p:spPr>
      </p:cxnSp>
      <p:cxnSp>
        <p:nvCxnSpPr>
          <p:cNvPr id="12" name="Shape 543"/>
          <p:cNvCxnSpPr/>
          <p:nvPr/>
        </p:nvCxnSpPr>
        <p:spPr>
          <a:xfrm>
            <a:off x="1162755" y="5726352"/>
            <a:ext cx="1809045" cy="0"/>
          </a:xfrm>
          <a:prstGeom prst="straightConnector1">
            <a:avLst/>
          </a:prstGeom>
          <a:noFill/>
          <a:ln w="9525" cap="flat" cmpd="sng">
            <a:solidFill>
              <a:srgbClr val="FF0000"/>
            </a:solidFill>
            <a:prstDash val="solid"/>
            <a:round/>
            <a:headEnd type="none" w="med" len="med"/>
            <a:tailEnd type="none" w="med" len="med"/>
          </a:ln>
        </p:spPr>
      </p:cxnSp>
      <p:cxnSp>
        <p:nvCxnSpPr>
          <p:cNvPr id="13" name="Shape 544"/>
          <p:cNvCxnSpPr/>
          <p:nvPr/>
        </p:nvCxnSpPr>
        <p:spPr>
          <a:xfrm>
            <a:off x="1162050" y="5850177"/>
            <a:ext cx="1809045" cy="0"/>
          </a:xfrm>
          <a:prstGeom prst="straightConnector1">
            <a:avLst/>
          </a:prstGeom>
          <a:noFill/>
          <a:ln w="9525" cap="flat" cmpd="sng">
            <a:solidFill>
              <a:srgbClr val="FF0000"/>
            </a:solidFill>
            <a:prstDash val="solid"/>
            <a:round/>
            <a:headEnd type="none" w="med" len="med"/>
            <a:tailEnd type="none" w="med" len="med"/>
          </a:ln>
        </p:spPr>
      </p:cxnSp>
      <p:sp>
        <p:nvSpPr>
          <p:cNvPr id="14" name="Shape 545"/>
          <p:cNvSpPr/>
          <p:nvPr/>
        </p:nvSpPr>
        <p:spPr>
          <a:xfrm>
            <a:off x="5703711" y="5269152"/>
            <a:ext cx="1828800" cy="685800"/>
          </a:xfrm>
          <a:prstGeom prst="rect">
            <a:avLst/>
          </a:prstGeom>
          <a:gradFill>
            <a:gsLst>
              <a:gs pos="0">
                <a:srgbClr val="B07AD8"/>
              </a:gs>
              <a:gs pos="35000">
                <a:srgbClr val="BB8FDD"/>
              </a:gs>
              <a:gs pos="100000">
                <a:srgbClr val="F6EEFB"/>
              </a:gs>
            </a:gsLst>
            <a:lin ang="16200000" scaled="0"/>
          </a:gradFill>
          <a:ln w="9525" cap="flat" cmpd="sng">
            <a:solidFill>
              <a:srgbClr val="FF0000"/>
            </a:solidFill>
            <a:prstDash val="solid"/>
            <a:round/>
            <a:headEnd type="none" w="med" len="med"/>
            <a:tailEnd type="none" w="med" len="med"/>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ea typeface="Comic Sans MS"/>
              <a:cs typeface="Comic Sans MS"/>
              <a:sym typeface="Comic Sans MS"/>
            </a:endParaRPr>
          </a:p>
        </p:txBody>
      </p:sp>
      <p:cxnSp>
        <p:nvCxnSpPr>
          <p:cNvPr id="15" name="Shape 546"/>
          <p:cNvCxnSpPr/>
          <p:nvPr/>
        </p:nvCxnSpPr>
        <p:spPr>
          <a:xfrm>
            <a:off x="5703711" y="5427386"/>
            <a:ext cx="1828800" cy="0"/>
          </a:xfrm>
          <a:prstGeom prst="straightConnector1">
            <a:avLst/>
          </a:prstGeom>
          <a:noFill/>
          <a:ln w="9525" cap="flat" cmpd="sng">
            <a:solidFill>
              <a:srgbClr val="FF0000"/>
            </a:solidFill>
            <a:prstDash val="solid"/>
            <a:round/>
            <a:headEnd type="none" w="med" len="med"/>
            <a:tailEnd type="none" w="med" len="med"/>
          </a:ln>
        </p:spPr>
      </p:cxnSp>
      <p:cxnSp>
        <p:nvCxnSpPr>
          <p:cNvPr id="16" name="Shape 547"/>
          <p:cNvCxnSpPr/>
          <p:nvPr/>
        </p:nvCxnSpPr>
        <p:spPr>
          <a:xfrm>
            <a:off x="5715000" y="5593708"/>
            <a:ext cx="1828800" cy="0"/>
          </a:xfrm>
          <a:prstGeom prst="straightConnector1">
            <a:avLst/>
          </a:prstGeom>
          <a:noFill/>
          <a:ln w="9525" cap="flat" cmpd="sng">
            <a:solidFill>
              <a:srgbClr val="FF0000"/>
            </a:solidFill>
            <a:prstDash val="solid"/>
            <a:round/>
            <a:headEnd type="none" w="med" len="med"/>
            <a:tailEnd type="none" w="med" len="med"/>
          </a:ln>
        </p:spPr>
      </p:cxnSp>
      <p:cxnSp>
        <p:nvCxnSpPr>
          <p:cNvPr id="17" name="Shape 548"/>
          <p:cNvCxnSpPr/>
          <p:nvPr/>
        </p:nvCxnSpPr>
        <p:spPr>
          <a:xfrm>
            <a:off x="5723466" y="5746108"/>
            <a:ext cx="1809045" cy="0"/>
          </a:xfrm>
          <a:prstGeom prst="straightConnector1">
            <a:avLst/>
          </a:prstGeom>
          <a:noFill/>
          <a:ln w="9525" cap="flat" cmpd="sng">
            <a:solidFill>
              <a:srgbClr val="FF0000"/>
            </a:solidFill>
            <a:prstDash val="solid"/>
            <a:round/>
            <a:headEnd type="none" w="med" len="med"/>
            <a:tailEnd type="none" w="med" len="med"/>
          </a:ln>
        </p:spPr>
      </p:cxnSp>
      <p:cxnSp>
        <p:nvCxnSpPr>
          <p:cNvPr id="18" name="Shape 549"/>
          <p:cNvCxnSpPr/>
          <p:nvPr/>
        </p:nvCxnSpPr>
        <p:spPr>
          <a:xfrm>
            <a:off x="5722761" y="5869933"/>
            <a:ext cx="1809045" cy="0"/>
          </a:xfrm>
          <a:prstGeom prst="straightConnector1">
            <a:avLst/>
          </a:prstGeom>
          <a:noFill/>
          <a:ln w="9525" cap="flat" cmpd="sng">
            <a:solidFill>
              <a:srgbClr val="FF0000"/>
            </a:solidFill>
            <a:prstDash val="solid"/>
            <a:round/>
            <a:headEnd type="none" w="med" len="med"/>
            <a:tailEnd type="none" w="med" len="med"/>
          </a:ln>
        </p:spPr>
      </p:cxnSp>
      <p:sp>
        <p:nvSpPr>
          <p:cNvPr id="19" name="Shape 550"/>
          <p:cNvSpPr/>
          <p:nvPr/>
        </p:nvSpPr>
        <p:spPr>
          <a:xfrm>
            <a:off x="1066800" y="3211752"/>
            <a:ext cx="2979187" cy="2895600"/>
          </a:xfrm>
          <a:prstGeom prst="rect">
            <a:avLst/>
          </a:prstGeom>
          <a:solidFill>
            <a:schemeClr val="accent1">
              <a:alpha val="0"/>
            </a:schemeClr>
          </a:solid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omic Sans MS"/>
              <a:cs typeface="Comic Sans MS"/>
              <a:sym typeface="Comic Sans MS"/>
            </a:endParaRPr>
          </a:p>
        </p:txBody>
      </p:sp>
      <p:sp>
        <p:nvSpPr>
          <p:cNvPr id="20" name="Shape 551"/>
          <p:cNvSpPr/>
          <p:nvPr/>
        </p:nvSpPr>
        <p:spPr>
          <a:xfrm>
            <a:off x="5486400" y="3211752"/>
            <a:ext cx="2667000" cy="2895600"/>
          </a:xfrm>
          <a:prstGeom prst="rect">
            <a:avLst/>
          </a:prstGeom>
          <a:solidFill>
            <a:schemeClr val="accent1">
              <a:alpha val="0"/>
            </a:schemeClr>
          </a:solidFill>
          <a:ln w="25400" cap="flat" cmpd="sng">
            <a:solidFill>
              <a:srgbClr val="FF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ea typeface="Comic Sans MS"/>
              <a:cs typeface="Comic Sans MS"/>
              <a:sym typeface="Comic Sans MS"/>
            </a:endParaRPr>
          </a:p>
        </p:txBody>
      </p:sp>
      <p:sp>
        <p:nvSpPr>
          <p:cNvPr id="21" name="Shape 552"/>
          <p:cNvSpPr/>
          <p:nvPr/>
        </p:nvSpPr>
        <p:spPr>
          <a:xfrm>
            <a:off x="7086600" y="4811952"/>
            <a:ext cx="1047082"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Memory</a:t>
            </a:r>
            <a:endParaRPr/>
          </a:p>
        </p:txBody>
      </p:sp>
      <p:cxnSp>
        <p:nvCxnSpPr>
          <p:cNvPr id="22" name="Shape 553"/>
          <p:cNvCxnSpPr/>
          <p:nvPr/>
        </p:nvCxnSpPr>
        <p:spPr>
          <a:xfrm>
            <a:off x="2057400" y="4583352"/>
            <a:ext cx="0" cy="68580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23" name="Shape 554"/>
          <p:cNvCxnSpPr/>
          <p:nvPr/>
        </p:nvCxnSpPr>
        <p:spPr>
          <a:xfrm>
            <a:off x="6562725" y="4583352"/>
            <a:ext cx="0" cy="685800"/>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cxnSp>
        <p:nvCxnSpPr>
          <p:cNvPr id="24" name="Shape 555"/>
          <p:cNvCxnSpPr/>
          <p:nvPr/>
        </p:nvCxnSpPr>
        <p:spPr>
          <a:xfrm>
            <a:off x="2983089" y="3973752"/>
            <a:ext cx="2808111" cy="1285169"/>
          </a:xfrm>
          <a:prstGeom prst="straightConnector1">
            <a:avLst/>
          </a:prstGeom>
          <a:noFill/>
          <a:ln w="38100" cap="flat" cmpd="sng">
            <a:solidFill>
              <a:srgbClr val="FF0000"/>
            </a:solidFill>
            <a:prstDash val="solid"/>
            <a:round/>
            <a:headEnd type="none" w="med" len="med"/>
            <a:tailEnd type="stealth" w="lg" len="lg"/>
          </a:ln>
          <a:effectLst>
            <a:outerShdw blurRad="40000" dist="23000" dir="5400000" rotWithShape="0">
              <a:srgbClr val="000000">
                <a:alpha val="34901"/>
              </a:srgbClr>
            </a:outerShdw>
          </a:effectLst>
        </p:spPr>
      </p:cxnSp>
      <p:sp>
        <p:nvSpPr>
          <p:cNvPr id="25" name="Shape 556"/>
          <p:cNvSpPr/>
          <p:nvPr/>
        </p:nvSpPr>
        <p:spPr>
          <a:xfrm>
            <a:off x="1036087" y="4612590"/>
            <a:ext cx="1059413"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Fast Access</a:t>
            </a:r>
            <a:endParaRPr sz="1800">
              <a:solidFill>
                <a:schemeClr val="dk1"/>
              </a:solidFill>
              <a:ea typeface="Comic Sans MS"/>
              <a:cs typeface="Comic Sans MS"/>
              <a:sym typeface="Comic Sans MS"/>
            </a:endParaRPr>
          </a:p>
        </p:txBody>
      </p:sp>
      <p:sp>
        <p:nvSpPr>
          <p:cNvPr id="26" name="Shape 557"/>
          <p:cNvSpPr/>
          <p:nvPr/>
        </p:nvSpPr>
        <p:spPr>
          <a:xfrm>
            <a:off x="5619750" y="4546621"/>
            <a:ext cx="1059413"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1"/>
                </a:solidFill>
                <a:ea typeface="Comic Sans MS"/>
                <a:cs typeface="Comic Sans MS"/>
                <a:sym typeface="Comic Sans MS"/>
              </a:rPr>
              <a:t>Fast Access</a:t>
            </a:r>
            <a:endParaRPr sz="1800">
              <a:solidFill>
                <a:schemeClr val="dk1"/>
              </a:solidFill>
              <a:ea typeface="Comic Sans MS"/>
              <a:cs typeface="Comic Sans MS"/>
              <a:sym typeface="Comic Sans MS"/>
            </a:endParaRPr>
          </a:p>
        </p:txBody>
      </p:sp>
      <p:sp>
        <p:nvSpPr>
          <p:cNvPr id="27" name="Shape 558"/>
          <p:cNvSpPr/>
          <p:nvPr/>
        </p:nvSpPr>
        <p:spPr>
          <a:xfrm>
            <a:off x="4130145" y="3973752"/>
            <a:ext cx="1059413"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ea typeface="Comic Sans MS"/>
                <a:cs typeface="Comic Sans MS"/>
                <a:sym typeface="Comic Sans MS"/>
              </a:rPr>
              <a:t>Slow</a:t>
            </a:r>
            <a:endParaRPr dirty="0"/>
          </a:p>
          <a:p>
            <a:pPr marL="0" marR="0" lvl="0" indent="0" algn="ctr" rtl="0">
              <a:spcBef>
                <a:spcPts val="0"/>
              </a:spcBef>
              <a:spcAft>
                <a:spcPts val="0"/>
              </a:spcAft>
              <a:buNone/>
            </a:pPr>
            <a:r>
              <a:rPr lang="en-US" sz="1800" dirty="0">
                <a:solidFill>
                  <a:schemeClr val="dk1"/>
                </a:solidFill>
                <a:ea typeface="Comic Sans MS"/>
                <a:cs typeface="Comic Sans MS"/>
                <a:sym typeface="Comic Sans MS"/>
              </a:rPr>
              <a:t>Access</a:t>
            </a:r>
            <a:endParaRPr sz="1800" dirty="0">
              <a:solidFill>
                <a:schemeClr val="dk1"/>
              </a:solidFill>
              <a:ea typeface="Comic Sans MS"/>
              <a:cs typeface="Comic Sans MS"/>
              <a:sym typeface="Comic Sans MS"/>
            </a:endParaRPr>
          </a:p>
        </p:txBody>
      </p:sp>
      <p:sp>
        <p:nvSpPr>
          <p:cNvPr id="28" name="Shape 559"/>
          <p:cNvSpPr/>
          <p:nvPr/>
        </p:nvSpPr>
        <p:spPr>
          <a:xfrm>
            <a:off x="4188177" y="6119020"/>
            <a:ext cx="121539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ea typeface="Comic Sans MS"/>
                <a:cs typeface="Comic Sans MS"/>
                <a:sym typeface="Comic Sans MS"/>
              </a:rPr>
              <a:t>Computer</a:t>
            </a:r>
            <a:endParaRPr sz="1800" dirty="0">
              <a:solidFill>
                <a:schemeClr val="dk1"/>
              </a:solidFill>
              <a:ea typeface="Comic Sans MS"/>
              <a:cs typeface="Comic Sans MS"/>
              <a:sym typeface="Comic Sans MS"/>
            </a:endParaRPr>
          </a:p>
        </p:txBody>
      </p:sp>
    </p:spTree>
    <p:extLst>
      <p:ext uri="{BB962C8B-B14F-4D97-AF65-F5344CB8AC3E}">
        <p14:creationId xmlns:p14="http://schemas.microsoft.com/office/powerpoint/2010/main" val="271788797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43</a:t>
            </a:fld>
            <a:endParaRPr lang="en-US" dirty="0"/>
          </a:p>
        </p:txBody>
      </p:sp>
      <p:sp>
        <p:nvSpPr>
          <p:cNvPr id="3" name="Title 2"/>
          <p:cNvSpPr>
            <a:spLocks noGrp="1"/>
          </p:cNvSpPr>
          <p:nvPr>
            <p:ph type="title"/>
          </p:nvPr>
        </p:nvSpPr>
        <p:spPr/>
        <p:txBody>
          <a:bodyPr>
            <a:noAutofit/>
          </a:bodyPr>
          <a:lstStyle/>
          <a:p>
            <a:r>
              <a:rPr lang="en-US" altLang="en-US" sz="3000" dirty="0"/>
              <a:t>Multiple-Processor Scheduling – Load Balancing</a:t>
            </a:r>
            <a:endParaRPr lang="en-US" sz="3000" dirty="0"/>
          </a:p>
        </p:txBody>
      </p:sp>
      <p:sp>
        <p:nvSpPr>
          <p:cNvPr id="4" name="Content Placeholder 3"/>
          <p:cNvSpPr>
            <a:spLocks noGrp="1"/>
          </p:cNvSpPr>
          <p:nvPr>
            <p:ph idx="1"/>
          </p:nvPr>
        </p:nvSpPr>
        <p:spPr/>
        <p:txBody>
          <a:bodyPr/>
          <a:lstStyle/>
          <a:p>
            <a:r>
              <a:rPr lang="en-US" dirty="0" smtClean="0"/>
              <a:t>On SMP systems, important </a:t>
            </a:r>
            <a:r>
              <a:rPr lang="en-US" altLang="en-US" dirty="0" smtClean="0"/>
              <a:t>to keep </a:t>
            </a:r>
            <a:r>
              <a:rPr lang="en-US" dirty="0"/>
              <a:t>the workload balanced among </a:t>
            </a:r>
            <a:r>
              <a:rPr lang="en-US" dirty="0" smtClean="0"/>
              <a:t>all processors </a:t>
            </a:r>
            <a:r>
              <a:rPr lang="en-US" altLang="en-US" dirty="0" smtClean="0"/>
              <a:t>for efficiency</a:t>
            </a:r>
          </a:p>
          <a:p>
            <a:r>
              <a:rPr lang="en-US" altLang="en-US" dirty="0">
                <a:solidFill>
                  <a:srgbClr val="0000FF"/>
                </a:solidFill>
                <a:ea typeface="Comic Sans MS"/>
                <a:cs typeface="Comic Sans MS"/>
              </a:rPr>
              <a:t>Load balancing </a:t>
            </a:r>
            <a:r>
              <a:rPr lang="en-US" altLang="en-US" dirty="0"/>
              <a:t>attempts to keep workload evenly </a:t>
            </a:r>
            <a:r>
              <a:rPr lang="en-US" altLang="en-US" dirty="0" smtClean="0"/>
              <a:t>distributed</a:t>
            </a:r>
          </a:p>
          <a:p>
            <a:r>
              <a:rPr lang="en-US" altLang="en-US" dirty="0" smtClean="0">
                <a:solidFill>
                  <a:schemeClr val="tx1"/>
                </a:solidFill>
                <a:ea typeface="Comic Sans MS"/>
                <a:cs typeface="Comic Sans MS"/>
              </a:rPr>
              <a:t>2 general approaches for load balancing</a:t>
            </a:r>
          </a:p>
          <a:p>
            <a:pPr lvl="1">
              <a:buClr>
                <a:schemeClr val="tx1"/>
              </a:buClr>
            </a:pPr>
            <a:r>
              <a:rPr lang="en-US" altLang="en-US" dirty="0" smtClean="0">
                <a:solidFill>
                  <a:srgbClr val="0000FF"/>
                </a:solidFill>
                <a:ea typeface="Comic Sans MS"/>
                <a:cs typeface="Comic Sans MS"/>
              </a:rPr>
              <a:t>Push </a:t>
            </a:r>
            <a:r>
              <a:rPr lang="en-US" altLang="en-US" dirty="0">
                <a:solidFill>
                  <a:srgbClr val="0000FF"/>
                </a:solidFill>
                <a:ea typeface="Comic Sans MS"/>
                <a:cs typeface="Comic Sans MS"/>
              </a:rPr>
              <a:t>migration </a:t>
            </a:r>
            <a:r>
              <a:rPr lang="en-US" altLang="en-US" dirty="0"/>
              <a:t>– periodic task checks load on each processor, and if found pushes task from overloaded CPU to other </a:t>
            </a:r>
            <a:r>
              <a:rPr lang="en-US" altLang="en-US" dirty="0" smtClean="0"/>
              <a:t>CPUs</a:t>
            </a:r>
          </a:p>
          <a:p>
            <a:pPr lvl="1">
              <a:buClr>
                <a:schemeClr val="tx1"/>
              </a:buClr>
            </a:pPr>
            <a:r>
              <a:rPr lang="en-US" altLang="en-US" dirty="0" smtClean="0">
                <a:solidFill>
                  <a:srgbClr val="0000FF"/>
                </a:solidFill>
                <a:ea typeface="Comic Sans MS"/>
                <a:cs typeface="Comic Sans MS"/>
              </a:rPr>
              <a:t>Pull </a:t>
            </a:r>
            <a:r>
              <a:rPr lang="en-US" altLang="en-US" dirty="0">
                <a:solidFill>
                  <a:srgbClr val="0000FF"/>
                </a:solidFill>
                <a:ea typeface="Comic Sans MS"/>
                <a:cs typeface="Comic Sans MS"/>
              </a:rPr>
              <a:t>migration </a:t>
            </a:r>
            <a:r>
              <a:rPr lang="en-US" altLang="en-US" dirty="0"/>
              <a:t>– idle processors pulls waiting task from busy processor</a:t>
            </a:r>
          </a:p>
          <a:p>
            <a:r>
              <a:rPr lang="en-US" dirty="0"/>
              <a:t>L</a:t>
            </a:r>
            <a:r>
              <a:rPr lang="en-US" dirty="0" smtClean="0"/>
              <a:t>oad </a:t>
            </a:r>
            <a:r>
              <a:rPr lang="en-US" dirty="0"/>
              <a:t>balancing often counteracts the benefits of </a:t>
            </a:r>
            <a:r>
              <a:rPr lang="en-US" dirty="0" smtClean="0"/>
              <a:t>processor affinity</a:t>
            </a:r>
            <a:endParaRPr lang="en-US" dirty="0"/>
          </a:p>
        </p:txBody>
      </p:sp>
    </p:spTree>
    <p:extLst>
      <p:ext uri="{BB962C8B-B14F-4D97-AF65-F5344CB8AC3E}">
        <p14:creationId xmlns:p14="http://schemas.microsoft.com/office/powerpoint/2010/main" val="345919338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i="1" dirty="0"/>
              <a:t>Operating System Concepts, 9th Edition, </a:t>
            </a:r>
            <a:r>
              <a:rPr lang="en-US" sz="2000" dirty="0"/>
              <a:t>Abraham </a:t>
            </a:r>
            <a:r>
              <a:rPr lang="en-US" sz="2000" dirty="0" err="1"/>
              <a:t>Silberschatz</a:t>
            </a:r>
            <a:r>
              <a:rPr lang="en-US" sz="2000" dirty="0"/>
              <a:t>, Peter Baer Galvin, Greg </a:t>
            </a:r>
            <a:r>
              <a:rPr lang="en-US" sz="2000" dirty="0" smtClean="0"/>
              <a:t>Gagne</a:t>
            </a:r>
          </a:p>
          <a:p>
            <a:pPr lvl="1"/>
            <a:r>
              <a:rPr lang="en-US" sz="1800" dirty="0" smtClean="0"/>
              <a:t>Chapter </a:t>
            </a:r>
            <a:r>
              <a:rPr lang="en-US" sz="1800" dirty="0"/>
              <a:t>6</a:t>
            </a:r>
          </a:p>
        </p:txBody>
      </p:sp>
      <p:sp>
        <p:nvSpPr>
          <p:cNvPr id="4" name="Slide Number Placeholder 3"/>
          <p:cNvSpPr>
            <a:spLocks noGrp="1"/>
          </p:cNvSpPr>
          <p:nvPr>
            <p:ph type="sldNum" sz="quarter" idx="12"/>
          </p:nvPr>
        </p:nvSpPr>
        <p:spPr/>
        <p:txBody>
          <a:bodyPr/>
          <a:lstStyle/>
          <a:p>
            <a:fld id="{72AFE102-A273-8544-BB2F-FAAE6DB0274C}" type="slidenum">
              <a:rPr lang="en-US" smtClean="0"/>
              <a:pPr/>
              <a:t>44</a:t>
            </a:fld>
            <a:endParaRPr lang="en-US" dirty="0"/>
          </a:p>
        </p:txBody>
      </p:sp>
    </p:spTree>
    <p:extLst>
      <p:ext uri="{BB962C8B-B14F-4D97-AF65-F5344CB8AC3E}">
        <p14:creationId xmlns:p14="http://schemas.microsoft.com/office/powerpoint/2010/main" val="3824088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4</a:t>
            </a:fld>
            <a:endParaRPr lang="en-US" dirty="0"/>
          </a:p>
        </p:txBody>
      </p:sp>
      <p:sp>
        <p:nvSpPr>
          <p:cNvPr id="3" name="Title 2"/>
          <p:cNvSpPr>
            <a:spLocks noGrp="1"/>
          </p:cNvSpPr>
          <p:nvPr>
            <p:ph type="title"/>
          </p:nvPr>
        </p:nvSpPr>
        <p:spPr/>
        <p:txBody>
          <a:bodyPr/>
          <a:lstStyle/>
          <a:p>
            <a:r>
              <a:rPr lang="en-US" dirty="0">
                <a:ea typeface="MS PGothic" charset="0"/>
                <a:cs typeface="Calisto MT"/>
              </a:rPr>
              <a:t>Histogram of CPU-burst Times</a:t>
            </a:r>
            <a:endParaRPr lang="en-US" dirty="0">
              <a:cs typeface="Calisto MT"/>
            </a:endParaRPr>
          </a:p>
        </p:txBody>
      </p:sp>
      <p:pic>
        <p:nvPicPr>
          <p:cNvPr id="4" name="Shape 195"/>
          <p:cNvPicPr preferRelativeResize="0"/>
          <p:nvPr/>
        </p:nvPicPr>
        <p:blipFill rotWithShape="1">
          <a:blip r:embed="rId3">
            <a:alphaModFix/>
          </a:blip>
          <a:srcRect/>
          <a:stretch/>
        </p:blipFill>
        <p:spPr>
          <a:xfrm>
            <a:off x="762000" y="1036101"/>
            <a:ext cx="7620000" cy="4890606"/>
          </a:xfrm>
          <a:prstGeom prst="rect">
            <a:avLst/>
          </a:prstGeom>
          <a:noFill/>
          <a:ln>
            <a:noFill/>
          </a:ln>
        </p:spPr>
      </p:pic>
      <p:sp>
        <p:nvSpPr>
          <p:cNvPr id="7" name="TextBox 6"/>
          <p:cNvSpPr txBox="1"/>
          <p:nvPr/>
        </p:nvSpPr>
        <p:spPr>
          <a:xfrm>
            <a:off x="1365251" y="5926707"/>
            <a:ext cx="6413499" cy="646331"/>
          </a:xfrm>
          <a:prstGeom prst="rect">
            <a:avLst/>
          </a:prstGeom>
          <a:noFill/>
        </p:spPr>
        <p:txBody>
          <a:bodyPr wrap="square" rtlCol="0">
            <a:spAutoFit/>
          </a:bodyPr>
          <a:lstStyle/>
          <a:p>
            <a:pPr marL="225425" indent="-225425">
              <a:buFont typeface="Wingdings" charset="2"/>
              <a:buChar char="§"/>
            </a:pPr>
            <a:r>
              <a:rPr lang="en-US" dirty="0"/>
              <a:t>An I/O-bound program typically has </a:t>
            </a:r>
            <a:r>
              <a:rPr lang="en-US" dirty="0">
                <a:solidFill>
                  <a:srgbClr val="0000FF"/>
                </a:solidFill>
                <a:ea typeface="Comic Sans MS"/>
                <a:cs typeface="Calisto MT"/>
              </a:rPr>
              <a:t>many</a:t>
            </a:r>
            <a:r>
              <a:rPr lang="en-US" dirty="0"/>
              <a:t> short CPU </a:t>
            </a:r>
            <a:r>
              <a:rPr lang="en-US" dirty="0" smtClean="0"/>
              <a:t>bursts</a:t>
            </a:r>
          </a:p>
          <a:p>
            <a:pPr marL="225425" indent="-225425">
              <a:buFont typeface="Wingdings" charset="2"/>
              <a:buChar char="§"/>
            </a:pPr>
            <a:r>
              <a:rPr lang="en-US" dirty="0" smtClean="0"/>
              <a:t>A </a:t>
            </a:r>
            <a:r>
              <a:rPr lang="en-US" dirty="0"/>
              <a:t>CPU-bound program might have </a:t>
            </a:r>
            <a:r>
              <a:rPr lang="en-US" dirty="0">
                <a:solidFill>
                  <a:srgbClr val="0000FF"/>
                </a:solidFill>
                <a:ea typeface="Comic Sans MS"/>
                <a:cs typeface="Calisto MT"/>
              </a:rPr>
              <a:t>a few </a:t>
            </a:r>
            <a:r>
              <a:rPr lang="en-US" dirty="0"/>
              <a:t>long CPU bursts </a:t>
            </a:r>
          </a:p>
        </p:txBody>
      </p:sp>
    </p:spTree>
    <p:extLst>
      <p:ext uri="{BB962C8B-B14F-4D97-AF65-F5344CB8AC3E}">
        <p14:creationId xmlns:p14="http://schemas.microsoft.com/office/powerpoint/2010/main" val="22602682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202"/>
          <p:cNvPicPr preferRelativeResize="0"/>
          <p:nvPr/>
        </p:nvPicPr>
        <p:blipFill rotWithShape="1">
          <a:blip r:embed="rId3">
            <a:alphaModFix/>
          </a:blip>
          <a:srcRect/>
          <a:stretch/>
        </p:blipFill>
        <p:spPr>
          <a:xfrm>
            <a:off x="3135478" y="4329284"/>
            <a:ext cx="5638800" cy="2247932"/>
          </a:xfrm>
          <a:prstGeom prst="rect">
            <a:avLst/>
          </a:prstGeom>
          <a:noFill/>
          <a:ln>
            <a:noFill/>
          </a:ln>
        </p:spPr>
      </p:pic>
      <p:sp>
        <p:nvSpPr>
          <p:cNvPr id="2" name="Slide Number Placeholder 1"/>
          <p:cNvSpPr>
            <a:spLocks noGrp="1"/>
          </p:cNvSpPr>
          <p:nvPr>
            <p:ph type="sldNum" sz="quarter" idx="12"/>
          </p:nvPr>
        </p:nvSpPr>
        <p:spPr/>
        <p:txBody>
          <a:bodyPr/>
          <a:lstStyle/>
          <a:p>
            <a:fld id="{72AFE102-A273-8544-BB2F-FAAE6DB0274C}" type="slidenum">
              <a:rPr lang="en-US" smtClean="0"/>
              <a:pPr/>
              <a:t>5</a:t>
            </a:fld>
            <a:endParaRPr lang="en-US" dirty="0"/>
          </a:p>
        </p:txBody>
      </p:sp>
      <p:sp>
        <p:nvSpPr>
          <p:cNvPr id="3" name="Title 2"/>
          <p:cNvSpPr>
            <a:spLocks noGrp="1"/>
          </p:cNvSpPr>
          <p:nvPr>
            <p:ph type="title"/>
          </p:nvPr>
        </p:nvSpPr>
        <p:spPr/>
        <p:txBody>
          <a:bodyPr>
            <a:normAutofit fontScale="90000"/>
          </a:bodyPr>
          <a:lstStyle/>
          <a:p>
            <a:r>
              <a:rPr lang="en-US" dirty="0">
                <a:ea typeface="Comic Sans MS"/>
                <a:cs typeface="Calisto MT"/>
                <a:sym typeface="Comic Sans MS"/>
              </a:rPr>
              <a:t>CPU Scheduler </a:t>
            </a:r>
            <a:r>
              <a:rPr lang="en-US" dirty="0" smtClean="0">
                <a:ea typeface="Comic Sans MS"/>
                <a:cs typeface="Calisto MT"/>
                <a:sym typeface="Comic Sans MS"/>
              </a:rPr>
              <a:t>- Short</a:t>
            </a:r>
            <a:r>
              <a:rPr lang="en-US" dirty="0">
                <a:ea typeface="Comic Sans MS"/>
                <a:cs typeface="Calisto MT"/>
                <a:sym typeface="Comic Sans MS"/>
              </a:rPr>
              <a:t>-Term </a:t>
            </a:r>
            <a:r>
              <a:rPr lang="en-US" dirty="0" smtClean="0">
                <a:ea typeface="Comic Sans MS"/>
                <a:cs typeface="Calisto MT"/>
                <a:sym typeface="Comic Sans MS"/>
              </a:rPr>
              <a:t>Scheduler</a:t>
            </a:r>
            <a:endParaRPr lang="en-US" dirty="0">
              <a:cs typeface="Calisto MT"/>
            </a:endParaRPr>
          </a:p>
        </p:txBody>
      </p:sp>
      <p:sp>
        <p:nvSpPr>
          <p:cNvPr id="4" name="Content Placeholder 3"/>
          <p:cNvSpPr>
            <a:spLocks noGrp="1"/>
          </p:cNvSpPr>
          <p:nvPr>
            <p:ph idx="1"/>
          </p:nvPr>
        </p:nvSpPr>
        <p:spPr>
          <a:xfrm>
            <a:off x="275339" y="1013179"/>
            <a:ext cx="8589374" cy="2864555"/>
          </a:xfrm>
        </p:spPr>
        <p:txBody>
          <a:bodyPr>
            <a:normAutofit lnSpcReduction="10000"/>
          </a:bodyPr>
          <a:lstStyle/>
          <a:p>
            <a:r>
              <a:rPr lang="en-US" sz="2000" dirty="0">
                <a:ea typeface="Comic Sans MS"/>
                <a:cs typeface="Calisto MT"/>
                <a:sym typeface="Comic Sans MS"/>
              </a:rPr>
              <a:t>Selects a process from the </a:t>
            </a:r>
            <a:r>
              <a:rPr lang="en-US" sz="2000" dirty="0">
                <a:solidFill>
                  <a:srgbClr val="0000FF"/>
                </a:solidFill>
                <a:ea typeface="Comic Sans MS"/>
                <a:cs typeface="Calisto MT"/>
                <a:sym typeface="Comic Sans MS"/>
              </a:rPr>
              <a:t>processes in memory </a:t>
            </a:r>
            <a:r>
              <a:rPr lang="en-US" sz="2000" dirty="0">
                <a:ea typeface="Comic Sans MS"/>
                <a:cs typeface="Calisto MT"/>
                <a:sym typeface="Comic Sans MS"/>
              </a:rPr>
              <a:t>that are ready to execute and </a:t>
            </a:r>
            <a:r>
              <a:rPr lang="en-US" sz="2000" dirty="0">
                <a:solidFill>
                  <a:srgbClr val="0000FF"/>
                </a:solidFill>
                <a:ea typeface="Comic Sans MS"/>
                <a:cs typeface="Calisto MT"/>
                <a:sym typeface="Comic Sans MS"/>
              </a:rPr>
              <a:t>allocates the CPU </a:t>
            </a:r>
            <a:r>
              <a:rPr lang="en-US" sz="2000" dirty="0">
                <a:ea typeface="Comic Sans MS"/>
                <a:cs typeface="Calisto MT"/>
                <a:sym typeface="Comic Sans MS"/>
              </a:rPr>
              <a:t>to the </a:t>
            </a:r>
            <a:r>
              <a:rPr lang="en-US" sz="2000" dirty="0" smtClean="0">
                <a:ea typeface="Comic Sans MS"/>
                <a:cs typeface="Calisto MT"/>
                <a:sym typeface="Comic Sans MS"/>
              </a:rPr>
              <a:t>process</a:t>
            </a:r>
          </a:p>
          <a:p>
            <a:r>
              <a:rPr lang="en-US" sz="2000" dirty="0" smtClean="0">
                <a:ea typeface="Comic Sans MS"/>
                <a:cs typeface="Calisto MT"/>
                <a:sym typeface="Comic Sans MS"/>
              </a:rPr>
              <a:t>CPU </a:t>
            </a:r>
            <a:r>
              <a:rPr lang="en-US" sz="2000" dirty="0">
                <a:ea typeface="Comic Sans MS"/>
                <a:cs typeface="Calisto MT"/>
                <a:sym typeface="Comic Sans MS"/>
              </a:rPr>
              <a:t>scheduling decisions occur </a:t>
            </a:r>
            <a:r>
              <a:rPr lang="en-US" sz="2000" dirty="0" smtClean="0">
                <a:ea typeface="Comic Sans MS"/>
                <a:cs typeface="Calisto MT"/>
                <a:sym typeface="Comic Sans MS"/>
              </a:rPr>
              <a:t>when</a:t>
            </a:r>
            <a:endParaRPr lang="en-US" sz="2000" dirty="0" smtClean="0">
              <a:cs typeface="Calisto MT"/>
              <a:sym typeface="Comic Sans MS"/>
            </a:endParaRPr>
          </a:p>
          <a:p>
            <a:pPr marL="627063" lvl="1" indent="-339725">
              <a:buFont typeface="+mj-lt"/>
              <a:buAutoNum type="arabicPeriod"/>
            </a:pPr>
            <a:r>
              <a:rPr lang="en-US" sz="1800" dirty="0" smtClean="0">
                <a:ea typeface="Comic Sans MS"/>
                <a:cs typeface="Calisto MT"/>
                <a:sym typeface="Comic Sans MS"/>
              </a:rPr>
              <a:t>When </a:t>
            </a:r>
            <a:r>
              <a:rPr lang="en-US" sz="1800" dirty="0">
                <a:ea typeface="Comic Sans MS"/>
                <a:cs typeface="Calisto MT"/>
                <a:sym typeface="Comic Sans MS"/>
              </a:rPr>
              <a:t>a process switches from the </a:t>
            </a:r>
            <a:r>
              <a:rPr lang="en-US" sz="1800" dirty="0">
                <a:solidFill>
                  <a:srgbClr val="0000FF"/>
                </a:solidFill>
                <a:ea typeface="Comic Sans MS"/>
                <a:cs typeface="Calisto MT"/>
                <a:sym typeface="Comic Sans MS"/>
              </a:rPr>
              <a:t>running</a:t>
            </a:r>
            <a:r>
              <a:rPr lang="en-US" sz="1800" dirty="0">
                <a:ea typeface="Comic Sans MS"/>
                <a:cs typeface="Calisto MT"/>
                <a:sym typeface="Comic Sans MS"/>
              </a:rPr>
              <a:t> to the </a:t>
            </a:r>
            <a:r>
              <a:rPr lang="en-US" sz="1800" dirty="0">
                <a:solidFill>
                  <a:srgbClr val="0000FF"/>
                </a:solidFill>
                <a:ea typeface="Comic Sans MS"/>
                <a:cs typeface="Calisto MT"/>
                <a:sym typeface="Comic Sans MS"/>
              </a:rPr>
              <a:t>waiting</a:t>
            </a:r>
            <a:r>
              <a:rPr lang="en-US" sz="1800" dirty="0">
                <a:ea typeface="Comic Sans MS"/>
                <a:cs typeface="Calisto MT"/>
                <a:sym typeface="Comic Sans MS"/>
              </a:rPr>
              <a:t> </a:t>
            </a:r>
            <a:r>
              <a:rPr lang="en-US" sz="1800" dirty="0" smtClean="0">
                <a:ea typeface="Comic Sans MS"/>
                <a:cs typeface="Calisto MT"/>
                <a:sym typeface="Comic Sans MS"/>
              </a:rPr>
              <a:t>state</a:t>
            </a:r>
          </a:p>
          <a:p>
            <a:pPr marL="795338" lvl="2" indent="-220663"/>
            <a:r>
              <a:rPr lang="en-US" sz="1600" dirty="0">
                <a:cs typeface="Calisto MT"/>
              </a:rPr>
              <a:t>R</a:t>
            </a:r>
            <a:r>
              <a:rPr lang="en-US" sz="1600" dirty="0" smtClean="0">
                <a:cs typeface="Calisto MT"/>
              </a:rPr>
              <a:t>esult </a:t>
            </a:r>
            <a:r>
              <a:rPr lang="en-US" sz="1600" dirty="0">
                <a:cs typeface="Calisto MT"/>
              </a:rPr>
              <a:t>of an I/O request or an invocation of wait() for the termination of a child process</a:t>
            </a:r>
            <a:r>
              <a:rPr lang="en-US" sz="1600" dirty="0"/>
              <a:t> </a:t>
            </a:r>
            <a:endParaRPr lang="en-US" sz="1600" dirty="0" smtClean="0">
              <a:ea typeface="Comic Sans MS"/>
              <a:cs typeface="Calisto MT"/>
              <a:sym typeface="Comic Sans MS"/>
            </a:endParaRPr>
          </a:p>
          <a:p>
            <a:pPr marL="627063" lvl="1" indent="-339725">
              <a:buFont typeface="+mj-lt"/>
              <a:buAutoNum type="arabicPeriod"/>
            </a:pPr>
            <a:r>
              <a:rPr lang="en-US" sz="1800" dirty="0" smtClean="0">
                <a:ea typeface="Comic Sans MS"/>
                <a:cs typeface="Calisto MT"/>
                <a:sym typeface="Comic Sans MS"/>
              </a:rPr>
              <a:t>When </a:t>
            </a:r>
            <a:r>
              <a:rPr lang="en-US" sz="1800" dirty="0">
                <a:ea typeface="Comic Sans MS"/>
                <a:cs typeface="Calisto MT"/>
                <a:sym typeface="Comic Sans MS"/>
              </a:rPr>
              <a:t>a process switches from the </a:t>
            </a:r>
            <a:r>
              <a:rPr lang="en-US" sz="1800" dirty="0">
                <a:solidFill>
                  <a:srgbClr val="0000FF"/>
                </a:solidFill>
                <a:ea typeface="Comic Sans MS"/>
                <a:cs typeface="Calisto MT"/>
                <a:sym typeface="Comic Sans MS"/>
              </a:rPr>
              <a:t>running</a:t>
            </a:r>
            <a:r>
              <a:rPr lang="en-US" sz="1800" dirty="0">
                <a:ea typeface="Comic Sans MS"/>
                <a:cs typeface="Calisto MT"/>
                <a:sym typeface="Comic Sans MS"/>
              </a:rPr>
              <a:t> to the </a:t>
            </a:r>
            <a:r>
              <a:rPr lang="en-US" sz="1800" dirty="0">
                <a:solidFill>
                  <a:srgbClr val="0000FF"/>
                </a:solidFill>
                <a:ea typeface="Comic Sans MS"/>
                <a:cs typeface="Calisto MT"/>
                <a:sym typeface="Comic Sans MS"/>
              </a:rPr>
              <a:t>ready</a:t>
            </a:r>
            <a:r>
              <a:rPr lang="en-US" sz="1800" dirty="0">
                <a:ea typeface="Comic Sans MS"/>
                <a:cs typeface="Calisto MT"/>
                <a:sym typeface="Comic Sans MS"/>
              </a:rPr>
              <a:t> </a:t>
            </a:r>
            <a:r>
              <a:rPr lang="en-US" sz="1800" dirty="0" smtClean="0">
                <a:ea typeface="Comic Sans MS"/>
                <a:cs typeface="Calisto MT"/>
                <a:sym typeface="Comic Sans MS"/>
              </a:rPr>
              <a:t>state</a:t>
            </a:r>
          </a:p>
          <a:p>
            <a:pPr marL="627063" lvl="1" indent="-339725">
              <a:buFont typeface="+mj-lt"/>
              <a:buAutoNum type="arabicPeriod"/>
            </a:pPr>
            <a:r>
              <a:rPr lang="en-US" sz="1800" dirty="0">
                <a:ea typeface="Comic Sans MS"/>
                <a:cs typeface="Calisto MT"/>
                <a:sym typeface="Comic Sans MS"/>
              </a:rPr>
              <a:t>When a process switches from the </a:t>
            </a:r>
            <a:r>
              <a:rPr lang="en-US" sz="1800" dirty="0">
                <a:solidFill>
                  <a:srgbClr val="0000FF"/>
                </a:solidFill>
                <a:ea typeface="Comic Sans MS"/>
                <a:cs typeface="Calisto MT"/>
                <a:sym typeface="Comic Sans MS"/>
              </a:rPr>
              <a:t>waiting</a:t>
            </a:r>
            <a:r>
              <a:rPr lang="en-US" sz="1800" dirty="0">
                <a:ea typeface="Comic Sans MS"/>
                <a:cs typeface="Calisto MT"/>
                <a:sym typeface="Comic Sans MS"/>
              </a:rPr>
              <a:t> state to the </a:t>
            </a:r>
            <a:r>
              <a:rPr lang="en-US" sz="1800" dirty="0">
                <a:solidFill>
                  <a:srgbClr val="0000FF"/>
                </a:solidFill>
                <a:ea typeface="Comic Sans MS"/>
                <a:cs typeface="Calisto MT"/>
                <a:sym typeface="Comic Sans MS"/>
              </a:rPr>
              <a:t>ready </a:t>
            </a:r>
            <a:r>
              <a:rPr lang="en-US" sz="1800" dirty="0" smtClean="0">
                <a:ea typeface="Comic Sans MS"/>
                <a:cs typeface="Calisto MT"/>
                <a:sym typeface="Comic Sans MS"/>
              </a:rPr>
              <a:t>state</a:t>
            </a:r>
          </a:p>
          <a:p>
            <a:pPr marL="627063" lvl="1" indent="-339725">
              <a:buFont typeface="+mj-lt"/>
              <a:buAutoNum type="arabicPeriod"/>
            </a:pPr>
            <a:r>
              <a:rPr lang="en-US" sz="1800" dirty="0">
                <a:ea typeface="Comic Sans MS"/>
                <a:cs typeface="Calisto MT"/>
                <a:sym typeface="Comic Sans MS"/>
              </a:rPr>
              <a:t>When a process </a:t>
            </a:r>
            <a:r>
              <a:rPr lang="en-US" sz="1800" dirty="0" smtClean="0">
                <a:ea typeface="Comic Sans MS"/>
                <a:cs typeface="Calisto MT"/>
                <a:sym typeface="Comic Sans MS"/>
              </a:rPr>
              <a:t>terminates</a:t>
            </a:r>
            <a:endParaRPr lang="en-US" sz="1800" dirty="0">
              <a:cs typeface="Calisto MT"/>
            </a:endParaRPr>
          </a:p>
        </p:txBody>
      </p:sp>
      <p:sp>
        <p:nvSpPr>
          <p:cNvPr id="6" name="TextBox 5"/>
          <p:cNvSpPr txBox="1"/>
          <p:nvPr/>
        </p:nvSpPr>
        <p:spPr>
          <a:xfrm>
            <a:off x="275338" y="3907699"/>
            <a:ext cx="7189439" cy="400110"/>
          </a:xfrm>
          <a:prstGeom prst="rect">
            <a:avLst/>
          </a:prstGeom>
          <a:noFill/>
        </p:spPr>
        <p:txBody>
          <a:bodyPr wrap="square" rtlCol="0">
            <a:spAutoFit/>
          </a:bodyPr>
          <a:lstStyle/>
          <a:p>
            <a:pPr marL="285750" indent="-285750">
              <a:buFont typeface="Wingdings" charset="2"/>
              <a:buChar char="q"/>
            </a:pPr>
            <a:r>
              <a:rPr lang="en-US" sz="2000" dirty="0">
                <a:solidFill>
                  <a:srgbClr val="000000"/>
                </a:solidFill>
                <a:ea typeface="Comic Sans MS"/>
                <a:cs typeface="Comic Sans MS"/>
                <a:sym typeface="Comic Sans MS"/>
              </a:rPr>
              <a:t>Scheduling under 1 and 4 is </a:t>
            </a:r>
            <a:r>
              <a:rPr lang="en-US" sz="2000" dirty="0" err="1" smtClean="0">
                <a:solidFill>
                  <a:srgbClr val="0000FF"/>
                </a:solidFill>
                <a:ea typeface="Comic Sans MS"/>
                <a:cs typeface="Calisto MT"/>
                <a:sym typeface="Comic Sans MS"/>
              </a:rPr>
              <a:t>nonpreemptive</a:t>
            </a:r>
            <a:r>
              <a:rPr lang="en-US" sz="2000" dirty="0" smtClean="0">
                <a:solidFill>
                  <a:srgbClr val="0000FF"/>
                </a:solidFill>
                <a:ea typeface="Comic Sans MS"/>
                <a:cs typeface="Calisto MT"/>
                <a:sym typeface="Comic Sans MS"/>
              </a:rPr>
              <a:t> </a:t>
            </a:r>
            <a:r>
              <a:rPr lang="en-US" sz="2000" dirty="0" smtClean="0">
                <a:solidFill>
                  <a:srgbClr val="000000"/>
                </a:solidFill>
                <a:ea typeface="Comic Sans MS"/>
                <a:cs typeface="Calisto MT"/>
                <a:sym typeface="Comic Sans MS"/>
              </a:rPr>
              <a:t>(Windows 3.x)</a:t>
            </a:r>
            <a:endParaRPr lang="en-US" sz="2000" dirty="0">
              <a:solidFill>
                <a:srgbClr val="0000FF"/>
              </a:solidFill>
              <a:ea typeface="Comic Sans MS"/>
              <a:cs typeface="Calisto MT"/>
            </a:endParaRPr>
          </a:p>
        </p:txBody>
      </p:sp>
      <p:sp>
        <p:nvSpPr>
          <p:cNvPr id="7" name="TextBox 6"/>
          <p:cNvSpPr txBox="1"/>
          <p:nvPr/>
        </p:nvSpPr>
        <p:spPr>
          <a:xfrm>
            <a:off x="272519" y="4407924"/>
            <a:ext cx="2862960" cy="1261884"/>
          </a:xfrm>
          <a:prstGeom prst="rect">
            <a:avLst/>
          </a:prstGeom>
          <a:noFill/>
        </p:spPr>
        <p:txBody>
          <a:bodyPr wrap="square" rtlCol="0">
            <a:spAutoFit/>
          </a:bodyPr>
          <a:lstStyle/>
          <a:p>
            <a:pPr marL="285750" indent="-285750">
              <a:buFont typeface="Wingdings" charset="2"/>
              <a:buChar char="q"/>
            </a:pPr>
            <a:r>
              <a:rPr lang="en-US" sz="2000" dirty="0">
                <a:solidFill>
                  <a:srgbClr val="000000"/>
                </a:solidFill>
                <a:ea typeface="Comic Sans MS"/>
                <a:cs typeface="Comic Sans MS"/>
                <a:sym typeface="Comic Sans MS"/>
              </a:rPr>
              <a:t>All other scheduling is </a:t>
            </a:r>
            <a:r>
              <a:rPr lang="en-US" sz="2000" dirty="0" smtClean="0">
                <a:solidFill>
                  <a:srgbClr val="0000FF"/>
                </a:solidFill>
                <a:ea typeface="Comic Sans MS"/>
                <a:cs typeface="Calisto MT"/>
                <a:sym typeface="Comic Sans MS"/>
              </a:rPr>
              <a:t>preemptive</a:t>
            </a:r>
          </a:p>
          <a:p>
            <a:pPr marL="630238" lvl="1" indent="-285750">
              <a:buFont typeface="Wingdings" charset="2"/>
              <a:buChar char="§"/>
            </a:pPr>
            <a:r>
              <a:rPr lang="en-US" dirty="0" smtClean="0">
                <a:solidFill>
                  <a:srgbClr val="000000"/>
                </a:solidFill>
                <a:ea typeface="Comic Sans MS"/>
                <a:cs typeface="Calisto MT"/>
              </a:rPr>
              <a:t>Windows 95 and up</a:t>
            </a:r>
          </a:p>
          <a:p>
            <a:pPr marL="630238" lvl="1" indent="-285750">
              <a:buFont typeface="Wingdings" charset="2"/>
              <a:buChar char="§"/>
            </a:pPr>
            <a:r>
              <a:rPr lang="en-US" dirty="0" smtClean="0">
                <a:solidFill>
                  <a:srgbClr val="000000"/>
                </a:solidFill>
                <a:ea typeface="Comic Sans MS"/>
                <a:cs typeface="Calisto MT"/>
              </a:rPr>
              <a:t>Mac OSX</a:t>
            </a:r>
            <a:endParaRPr lang="en-US" dirty="0">
              <a:solidFill>
                <a:srgbClr val="000000"/>
              </a:solidFill>
              <a:ea typeface="Comic Sans MS"/>
              <a:cs typeface="Calisto MT"/>
            </a:endParaRPr>
          </a:p>
        </p:txBody>
      </p:sp>
    </p:spTree>
    <p:extLst>
      <p:ext uri="{BB962C8B-B14F-4D97-AF65-F5344CB8AC3E}">
        <p14:creationId xmlns:p14="http://schemas.microsoft.com/office/powerpoint/2010/main" val="2132827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6</a:t>
            </a:fld>
            <a:endParaRPr lang="en-US" dirty="0"/>
          </a:p>
        </p:txBody>
      </p:sp>
      <p:sp>
        <p:nvSpPr>
          <p:cNvPr id="3" name="Title 2"/>
          <p:cNvSpPr>
            <a:spLocks noGrp="1"/>
          </p:cNvSpPr>
          <p:nvPr>
            <p:ph type="title"/>
          </p:nvPr>
        </p:nvSpPr>
        <p:spPr/>
        <p:txBody>
          <a:bodyPr>
            <a:normAutofit/>
          </a:bodyPr>
          <a:lstStyle/>
          <a:p>
            <a:r>
              <a:rPr lang="en-US" sz="3200" dirty="0">
                <a:solidFill>
                  <a:schemeClr val="tx1"/>
                </a:solidFill>
                <a:ea typeface="Comic Sans MS"/>
                <a:cs typeface="Calisto MT"/>
                <a:sym typeface="Comic Sans MS"/>
              </a:rPr>
              <a:t>Preemptive </a:t>
            </a:r>
            <a:r>
              <a:rPr lang="en-US" sz="3200" dirty="0" err="1" smtClean="0">
                <a:solidFill>
                  <a:schemeClr val="tx1"/>
                </a:solidFill>
                <a:ea typeface="Comic Sans MS"/>
                <a:cs typeface="Calisto MT"/>
                <a:sym typeface="Comic Sans MS"/>
              </a:rPr>
              <a:t>vs</a:t>
            </a:r>
            <a:r>
              <a:rPr lang="en-US" sz="3200" dirty="0" smtClean="0">
                <a:solidFill>
                  <a:schemeClr val="tx1"/>
                </a:solidFill>
                <a:ea typeface="Comic Sans MS"/>
                <a:cs typeface="Calisto MT"/>
                <a:sym typeface="Comic Sans MS"/>
              </a:rPr>
              <a:t> </a:t>
            </a:r>
            <a:r>
              <a:rPr lang="en-US" sz="3200" dirty="0">
                <a:solidFill>
                  <a:schemeClr val="tx1"/>
                </a:solidFill>
                <a:ea typeface="Comic Sans MS"/>
                <a:cs typeface="Calisto MT"/>
                <a:sym typeface="Comic Sans MS"/>
              </a:rPr>
              <a:t>Non-preemptive Scheduling</a:t>
            </a:r>
            <a:endParaRPr lang="en-US" sz="3200" dirty="0">
              <a:solidFill>
                <a:schemeClr val="tx1"/>
              </a:solidFill>
              <a:cs typeface="Calisto MT"/>
            </a:endParaRPr>
          </a:p>
        </p:txBody>
      </p:sp>
      <p:sp>
        <p:nvSpPr>
          <p:cNvPr id="4" name="Content Placeholder 3"/>
          <p:cNvSpPr>
            <a:spLocks noGrp="1"/>
          </p:cNvSpPr>
          <p:nvPr>
            <p:ph idx="1"/>
          </p:nvPr>
        </p:nvSpPr>
        <p:spPr/>
        <p:txBody>
          <a:bodyPr/>
          <a:lstStyle/>
          <a:p>
            <a:r>
              <a:rPr lang="en-US" dirty="0">
                <a:solidFill>
                  <a:srgbClr val="008000"/>
                </a:solidFill>
                <a:ea typeface="Comic Sans MS"/>
                <a:cs typeface="Calisto MT"/>
                <a:sym typeface="Comic Sans MS"/>
              </a:rPr>
              <a:t>Non-preemptive scheduling:</a:t>
            </a:r>
            <a:r>
              <a:rPr lang="en-US" dirty="0">
                <a:solidFill>
                  <a:srgbClr val="FF0000"/>
                </a:solidFill>
                <a:ea typeface="Comic Sans MS"/>
                <a:cs typeface="Calisto MT"/>
                <a:sym typeface="Comic Sans MS"/>
              </a:rPr>
              <a:t> </a:t>
            </a:r>
            <a:r>
              <a:rPr lang="en-US" dirty="0">
                <a:ea typeface="Comic Sans MS"/>
                <a:cs typeface="Calisto MT"/>
                <a:sym typeface="Comic Sans MS"/>
              </a:rPr>
              <a:t>once a process gets the CPU, it runs to completion and </a:t>
            </a:r>
            <a:r>
              <a:rPr lang="en-US" dirty="0">
                <a:solidFill>
                  <a:srgbClr val="0000FF"/>
                </a:solidFill>
                <a:ea typeface="Comic Sans MS"/>
                <a:cs typeface="Calisto MT"/>
                <a:sym typeface="Comic Sans MS"/>
              </a:rPr>
              <a:t>cannot be interrupted </a:t>
            </a:r>
            <a:r>
              <a:rPr lang="en-US" dirty="0">
                <a:ea typeface="Comic Sans MS"/>
                <a:cs typeface="Calisto MT"/>
                <a:sym typeface="Comic Sans MS"/>
              </a:rPr>
              <a:t>until</a:t>
            </a:r>
            <a:endParaRPr lang="en-US" dirty="0">
              <a:solidFill>
                <a:srgbClr val="0000FF"/>
              </a:solidFill>
              <a:ea typeface="Comic Sans MS"/>
              <a:cs typeface="Calisto MT"/>
              <a:sym typeface="Comic Sans MS"/>
            </a:endParaRPr>
          </a:p>
          <a:p>
            <a:pPr lvl="1"/>
            <a:r>
              <a:rPr lang="en-US" dirty="0"/>
              <a:t>Process terminates</a:t>
            </a:r>
          </a:p>
          <a:p>
            <a:pPr lvl="1"/>
            <a:r>
              <a:rPr lang="en-US" dirty="0"/>
              <a:t>Process switches to the waiting state </a:t>
            </a:r>
          </a:p>
          <a:p>
            <a:r>
              <a:rPr lang="en-US" dirty="0" smtClean="0">
                <a:solidFill>
                  <a:srgbClr val="008000"/>
                </a:solidFill>
                <a:ea typeface="Comic Sans MS"/>
                <a:cs typeface="Calisto MT"/>
                <a:sym typeface="Comic Sans MS"/>
              </a:rPr>
              <a:t>Preemptive </a:t>
            </a:r>
            <a:r>
              <a:rPr lang="en-US" dirty="0">
                <a:solidFill>
                  <a:srgbClr val="008000"/>
                </a:solidFill>
                <a:ea typeface="Comic Sans MS"/>
                <a:cs typeface="Calisto MT"/>
                <a:sym typeface="Comic Sans MS"/>
              </a:rPr>
              <a:t>scheduling: </a:t>
            </a:r>
            <a:r>
              <a:rPr lang="en-US" dirty="0">
                <a:ea typeface="Comic Sans MS"/>
                <a:cs typeface="Calisto MT"/>
                <a:sym typeface="Comic Sans MS"/>
              </a:rPr>
              <a:t>process executing on the CPU </a:t>
            </a:r>
            <a:r>
              <a:rPr lang="en-US" dirty="0">
                <a:solidFill>
                  <a:srgbClr val="0000FF"/>
                </a:solidFill>
                <a:ea typeface="Comic Sans MS"/>
                <a:cs typeface="Calisto MT"/>
                <a:sym typeface="Comic Sans MS"/>
              </a:rPr>
              <a:t>can be interrupted</a:t>
            </a:r>
            <a:r>
              <a:rPr lang="en-US" dirty="0">
                <a:ea typeface="Comic Sans MS"/>
                <a:cs typeface="Calisto MT"/>
                <a:sym typeface="Comic Sans MS"/>
              </a:rPr>
              <a:t> in order to make way for another </a:t>
            </a:r>
            <a:r>
              <a:rPr lang="en-US" dirty="0" smtClean="0">
                <a:ea typeface="Comic Sans MS"/>
                <a:cs typeface="Calisto MT"/>
                <a:sym typeface="Comic Sans MS"/>
              </a:rPr>
              <a:t>process</a:t>
            </a:r>
          </a:p>
          <a:p>
            <a:pPr lvl="1"/>
            <a:r>
              <a:rPr lang="en-US" dirty="0" smtClean="0"/>
              <a:t>Race </a:t>
            </a:r>
            <a:r>
              <a:rPr lang="en-US" dirty="0"/>
              <a:t>conditions when data are shared among </a:t>
            </a:r>
            <a:r>
              <a:rPr lang="en-US" dirty="0" smtClean="0"/>
              <a:t>processes</a:t>
            </a:r>
          </a:p>
          <a:p>
            <a:pPr lvl="1"/>
            <a:r>
              <a:rPr lang="en-US" dirty="0" smtClean="0"/>
              <a:t>Affect </a:t>
            </a:r>
            <a:r>
              <a:rPr lang="en-US" dirty="0"/>
              <a:t>the design of the operating-system kernel </a:t>
            </a:r>
          </a:p>
          <a:p>
            <a:pPr lvl="1"/>
            <a:endParaRPr lang="en-US" dirty="0"/>
          </a:p>
        </p:txBody>
      </p:sp>
    </p:spTree>
    <p:extLst>
      <p:ext uri="{BB962C8B-B14F-4D97-AF65-F5344CB8AC3E}">
        <p14:creationId xmlns:p14="http://schemas.microsoft.com/office/powerpoint/2010/main" val="29406001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7</a:t>
            </a:fld>
            <a:endParaRPr lang="en-US" dirty="0"/>
          </a:p>
        </p:txBody>
      </p:sp>
      <p:sp>
        <p:nvSpPr>
          <p:cNvPr id="3" name="Title 2"/>
          <p:cNvSpPr>
            <a:spLocks noGrp="1"/>
          </p:cNvSpPr>
          <p:nvPr>
            <p:ph type="title"/>
          </p:nvPr>
        </p:nvSpPr>
        <p:spPr/>
        <p:txBody>
          <a:bodyPr/>
          <a:lstStyle/>
          <a:p>
            <a:r>
              <a:rPr lang="en-US" dirty="0" smtClean="0"/>
              <a:t>Dispatcher</a:t>
            </a:r>
            <a:endParaRPr lang="en-US" dirty="0"/>
          </a:p>
        </p:txBody>
      </p:sp>
      <p:sp>
        <p:nvSpPr>
          <p:cNvPr id="4" name="Content Placeholder 3"/>
          <p:cNvSpPr>
            <a:spLocks noGrp="1"/>
          </p:cNvSpPr>
          <p:nvPr>
            <p:ph idx="1"/>
          </p:nvPr>
        </p:nvSpPr>
        <p:spPr/>
        <p:txBody>
          <a:bodyPr/>
          <a:lstStyle/>
          <a:p>
            <a:r>
              <a:rPr lang="en-US" dirty="0">
                <a:ea typeface="Comic Sans MS"/>
                <a:cs typeface="Calisto MT"/>
                <a:sym typeface="Comic Sans MS"/>
              </a:rPr>
              <a:t>A module that </a:t>
            </a:r>
            <a:r>
              <a:rPr lang="en-US" dirty="0">
                <a:solidFill>
                  <a:srgbClr val="0000FF"/>
                </a:solidFill>
                <a:ea typeface="Comic Sans MS"/>
                <a:cs typeface="Calisto MT"/>
                <a:sym typeface="Comic Sans MS"/>
              </a:rPr>
              <a:t>gives control </a:t>
            </a:r>
            <a:r>
              <a:rPr lang="en-US" dirty="0">
                <a:ea typeface="Comic Sans MS"/>
                <a:cs typeface="Calisto MT"/>
                <a:sym typeface="Comic Sans MS"/>
              </a:rPr>
              <a:t>of the CPU to the process selected by </a:t>
            </a:r>
            <a:r>
              <a:rPr lang="en-US" dirty="0"/>
              <a:t>short-term </a:t>
            </a:r>
            <a:r>
              <a:rPr lang="en-US" dirty="0" smtClean="0">
                <a:ea typeface="Comic Sans MS"/>
                <a:cs typeface="Calisto MT"/>
                <a:sym typeface="Comic Sans MS"/>
              </a:rPr>
              <a:t>scheduler</a:t>
            </a:r>
          </a:p>
          <a:p>
            <a:pPr lvl="1"/>
            <a:r>
              <a:rPr lang="en-US" dirty="0">
                <a:ea typeface="Comic Sans MS"/>
                <a:cs typeface="Calisto MT"/>
                <a:sym typeface="Comic Sans MS"/>
              </a:rPr>
              <a:t>Switches the </a:t>
            </a:r>
            <a:r>
              <a:rPr lang="en-US" dirty="0" smtClean="0">
                <a:solidFill>
                  <a:srgbClr val="0000FF"/>
                </a:solidFill>
                <a:ea typeface="Comic Sans MS"/>
                <a:cs typeface="Calisto MT"/>
                <a:sym typeface="Comic Sans MS"/>
              </a:rPr>
              <a:t>context</a:t>
            </a:r>
          </a:p>
          <a:p>
            <a:pPr lvl="1"/>
            <a:r>
              <a:rPr lang="en-US" dirty="0">
                <a:ea typeface="Comic Sans MS"/>
                <a:cs typeface="Calisto MT"/>
                <a:sym typeface="Comic Sans MS"/>
              </a:rPr>
              <a:t>Switches to </a:t>
            </a:r>
            <a:r>
              <a:rPr lang="en-US" dirty="0">
                <a:solidFill>
                  <a:srgbClr val="0000FF"/>
                </a:solidFill>
                <a:ea typeface="Comic Sans MS"/>
                <a:cs typeface="Calisto MT"/>
                <a:sym typeface="Comic Sans MS"/>
              </a:rPr>
              <a:t>user </a:t>
            </a:r>
            <a:r>
              <a:rPr lang="en-US" dirty="0" smtClean="0">
                <a:solidFill>
                  <a:srgbClr val="0000FF"/>
                </a:solidFill>
                <a:ea typeface="Comic Sans MS"/>
                <a:cs typeface="Calisto MT"/>
                <a:sym typeface="Comic Sans MS"/>
              </a:rPr>
              <a:t>mode</a:t>
            </a:r>
          </a:p>
          <a:p>
            <a:pPr lvl="1"/>
            <a:r>
              <a:rPr lang="en-US" dirty="0">
                <a:solidFill>
                  <a:srgbClr val="0000FF"/>
                </a:solidFill>
                <a:ea typeface="Comic Sans MS"/>
                <a:cs typeface="Calisto MT"/>
                <a:sym typeface="Comic Sans MS"/>
              </a:rPr>
              <a:t>Jumps</a:t>
            </a:r>
            <a:r>
              <a:rPr lang="en-US" dirty="0">
                <a:ea typeface="Comic Sans MS"/>
                <a:cs typeface="Calisto MT"/>
                <a:sym typeface="Comic Sans MS"/>
              </a:rPr>
              <a:t> to the proper location in the program  to restart that </a:t>
            </a:r>
            <a:r>
              <a:rPr lang="en-US" dirty="0" smtClean="0">
                <a:ea typeface="Comic Sans MS"/>
                <a:cs typeface="Calisto MT"/>
                <a:sym typeface="Comic Sans MS"/>
              </a:rPr>
              <a:t>program</a:t>
            </a:r>
          </a:p>
          <a:p>
            <a:r>
              <a:rPr lang="en-US" dirty="0">
                <a:ea typeface="Comic Sans MS"/>
                <a:cs typeface="Calisto MT"/>
                <a:sym typeface="Comic Sans MS"/>
              </a:rPr>
              <a:t>Invoked during </a:t>
            </a:r>
            <a:r>
              <a:rPr lang="en-US" dirty="0">
                <a:solidFill>
                  <a:srgbClr val="0000FF"/>
                </a:solidFill>
                <a:ea typeface="Comic Sans MS"/>
                <a:cs typeface="Calisto MT"/>
                <a:sym typeface="Comic Sans MS"/>
              </a:rPr>
              <a:t>every</a:t>
            </a:r>
            <a:r>
              <a:rPr lang="en-US" dirty="0">
                <a:ea typeface="Comic Sans MS"/>
                <a:cs typeface="Calisto MT"/>
                <a:sym typeface="Comic Sans MS"/>
              </a:rPr>
              <a:t> process </a:t>
            </a:r>
            <a:r>
              <a:rPr lang="en-US" dirty="0" smtClean="0">
                <a:ea typeface="Comic Sans MS"/>
                <a:cs typeface="Calisto MT"/>
                <a:sym typeface="Comic Sans MS"/>
              </a:rPr>
              <a:t>switch</a:t>
            </a:r>
          </a:p>
          <a:p>
            <a:pPr lvl="1"/>
            <a:r>
              <a:rPr lang="en-US" sz="2000" dirty="0"/>
              <a:t>should be as fast as </a:t>
            </a:r>
            <a:r>
              <a:rPr lang="en-US" sz="2000" dirty="0" smtClean="0"/>
              <a:t>possible</a:t>
            </a:r>
            <a:endParaRPr lang="en-US" dirty="0" smtClean="0">
              <a:ea typeface="Comic Sans MS"/>
              <a:cs typeface="Calisto MT"/>
              <a:sym typeface="Comic Sans MS"/>
            </a:endParaRPr>
          </a:p>
          <a:p>
            <a:r>
              <a:rPr lang="en-US" dirty="0">
                <a:solidFill>
                  <a:srgbClr val="008000"/>
                </a:solidFill>
                <a:ea typeface="Comic Sans MS"/>
                <a:cs typeface="Calisto MT"/>
                <a:sym typeface="Comic Sans MS"/>
              </a:rPr>
              <a:t>Dispatcher latency: </a:t>
            </a:r>
            <a:r>
              <a:rPr lang="en-US" dirty="0">
                <a:ea typeface="Comic Sans MS"/>
                <a:cs typeface="Calisto MT"/>
                <a:sym typeface="Comic Sans MS"/>
              </a:rPr>
              <a:t>the time it takes for the dispatcher to </a:t>
            </a:r>
            <a:r>
              <a:rPr lang="en-US" dirty="0">
                <a:solidFill>
                  <a:srgbClr val="0000FF"/>
                </a:solidFill>
                <a:ea typeface="Comic Sans MS"/>
                <a:cs typeface="Calisto MT"/>
                <a:sym typeface="Comic Sans MS"/>
              </a:rPr>
              <a:t>stop</a:t>
            </a:r>
            <a:r>
              <a:rPr lang="en-US" dirty="0">
                <a:ea typeface="Comic Sans MS"/>
                <a:cs typeface="Calisto MT"/>
                <a:sym typeface="Comic Sans MS"/>
              </a:rPr>
              <a:t> one process and </a:t>
            </a:r>
            <a:r>
              <a:rPr lang="en-US" dirty="0">
                <a:solidFill>
                  <a:srgbClr val="0000FF"/>
                </a:solidFill>
                <a:ea typeface="Comic Sans MS"/>
                <a:cs typeface="Calisto MT"/>
                <a:sym typeface="Comic Sans MS"/>
              </a:rPr>
              <a:t>start</a:t>
            </a:r>
            <a:r>
              <a:rPr lang="en-US" dirty="0">
                <a:ea typeface="Comic Sans MS"/>
                <a:cs typeface="Calisto MT"/>
                <a:sym typeface="Comic Sans MS"/>
              </a:rPr>
              <a:t> another – should be </a:t>
            </a:r>
            <a:r>
              <a:rPr lang="en-US" dirty="0">
                <a:solidFill>
                  <a:srgbClr val="0000FF"/>
                </a:solidFill>
                <a:ea typeface="Comic Sans MS"/>
                <a:cs typeface="Calisto MT"/>
                <a:sym typeface="Comic Sans MS"/>
              </a:rPr>
              <a:t>minimized</a:t>
            </a:r>
            <a:r>
              <a:rPr lang="en-US" dirty="0">
                <a:ea typeface="Comic Sans MS"/>
                <a:cs typeface="Calisto MT"/>
                <a:sym typeface="Comic Sans MS"/>
              </a:rPr>
              <a:t>!</a:t>
            </a:r>
            <a:endParaRPr lang="en-US" dirty="0">
              <a:cs typeface="Calisto MT"/>
            </a:endParaRPr>
          </a:p>
        </p:txBody>
      </p:sp>
    </p:spTree>
    <p:extLst>
      <p:ext uri="{BB962C8B-B14F-4D97-AF65-F5344CB8AC3E}">
        <p14:creationId xmlns:p14="http://schemas.microsoft.com/office/powerpoint/2010/main" val="13332601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2AFE102-A273-8544-BB2F-FAAE6DB0274C}" type="slidenum">
              <a:rPr lang="en-US" smtClean="0"/>
              <a:pPr/>
              <a:t>8</a:t>
            </a:fld>
            <a:endParaRPr lang="en-US" dirty="0"/>
          </a:p>
        </p:txBody>
      </p:sp>
      <p:sp>
        <p:nvSpPr>
          <p:cNvPr id="3" name="Title 2"/>
          <p:cNvSpPr>
            <a:spLocks noGrp="1"/>
          </p:cNvSpPr>
          <p:nvPr>
            <p:ph type="title"/>
          </p:nvPr>
        </p:nvSpPr>
        <p:spPr/>
        <p:txBody>
          <a:bodyPr/>
          <a:lstStyle/>
          <a:p>
            <a:r>
              <a:rPr lang="en-US" dirty="0" smtClean="0"/>
              <a:t>Scheduling Criteria</a:t>
            </a:r>
            <a:endParaRPr lang="en-US" dirty="0"/>
          </a:p>
        </p:txBody>
      </p:sp>
      <p:sp>
        <p:nvSpPr>
          <p:cNvPr id="4" name="Content Placeholder 3"/>
          <p:cNvSpPr>
            <a:spLocks noGrp="1"/>
          </p:cNvSpPr>
          <p:nvPr>
            <p:ph idx="1"/>
          </p:nvPr>
        </p:nvSpPr>
        <p:spPr/>
        <p:txBody>
          <a:bodyPr/>
          <a:lstStyle/>
          <a:p>
            <a:r>
              <a:rPr lang="en-US" dirty="0">
                <a:ea typeface="Comic Sans MS"/>
                <a:cs typeface="Calisto MT"/>
                <a:sym typeface="Comic Sans MS"/>
              </a:rPr>
              <a:t>Performance metrics of scheduling </a:t>
            </a:r>
            <a:r>
              <a:rPr lang="en-US" dirty="0" smtClean="0">
                <a:ea typeface="Comic Sans MS"/>
                <a:cs typeface="Calisto MT"/>
                <a:sym typeface="Comic Sans MS"/>
              </a:rPr>
              <a:t>algorithms</a:t>
            </a:r>
          </a:p>
          <a:p>
            <a:pPr lvl="1">
              <a:buClr>
                <a:schemeClr val="tx1"/>
              </a:buClr>
            </a:pPr>
            <a:r>
              <a:rPr lang="en-US" dirty="0">
                <a:solidFill>
                  <a:srgbClr val="0000FF"/>
                </a:solidFill>
                <a:ea typeface="Comic Sans MS"/>
                <a:cs typeface="Calisto MT"/>
                <a:sym typeface="Comic Sans MS"/>
              </a:rPr>
              <a:t>CPU utilization: </a:t>
            </a:r>
            <a:r>
              <a:rPr lang="en-US" dirty="0">
                <a:ea typeface="Comic Sans MS"/>
                <a:cs typeface="Calisto MT"/>
                <a:sym typeface="Comic Sans MS"/>
              </a:rPr>
              <a:t>keeping the CPU as busy as </a:t>
            </a:r>
            <a:r>
              <a:rPr lang="en-US" dirty="0" smtClean="0">
                <a:ea typeface="Comic Sans MS"/>
                <a:cs typeface="Calisto MT"/>
                <a:sym typeface="Comic Sans MS"/>
              </a:rPr>
              <a:t>possible</a:t>
            </a:r>
          </a:p>
          <a:p>
            <a:pPr lvl="1">
              <a:buClr>
                <a:schemeClr val="tx1"/>
              </a:buClr>
            </a:pPr>
            <a:r>
              <a:rPr lang="en-US" dirty="0">
                <a:solidFill>
                  <a:srgbClr val="0000FF"/>
                </a:solidFill>
                <a:ea typeface="Comic Sans MS"/>
                <a:cs typeface="Calisto MT"/>
                <a:sym typeface="Comic Sans MS"/>
              </a:rPr>
              <a:t>Throughput: </a:t>
            </a:r>
            <a:r>
              <a:rPr lang="en-US" dirty="0">
                <a:ea typeface="Comic Sans MS"/>
                <a:cs typeface="Calisto MT"/>
                <a:sym typeface="Comic Sans MS"/>
              </a:rPr>
              <a:t>number</a:t>
            </a:r>
            <a:r>
              <a:rPr lang="en-US" dirty="0">
                <a:ea typeface="Comic Sans MS"/>
                <a:cs typeface="Calisto MT"/>
              </a:rPr>
              <a:t> of processes that complete their execution per time </a:t>
            </a:r>
            <a:r>
              <a:rPr lang="en-US" dirty="0" smtClean="0">
                <a:ea typeface="Comic Sans MS"/>
                <a:cs typeface="Calisto MT"/>
              </a:rPr>
              <a:t>unit</a:t>
            </a:r>
            <a:endParaRPr lang="en-US" dirty="0" smtClean="0">
              <a:ea typeface="Comic Sans MS"/>
              <a:cs typeface="Calisto MT"/>
              <a:sym typeface="Comic Sans MS"/>
            </a:endParaRPr>
          </a:p>
          <a:p>
            <a:pPr lvl="1">
              <a:buClr>
                <a:schemeClr val="tx1"/>
              </a:buClr>
            </a:pPr>
            <a:r>
              <a:rPr lang="en-US" dirty="0">
                <a:solidFill>
                  <a:srgbClr val="0000FF"/>
                </a:solidFill>
                <a:ea typeface="Comic Sans MS"/>
                <a:cs typeface="Calisto MT"/>
                <a:sym typeface="Comic Sans MS"/>
              </a:rPr>
              <a:t>Turnaround time: </a:t>
            </a:r>
            <a:r>
              <a:rPr lang="en-US" dirty="0">
                <a:ea typeface="Comic Sans MS"/>
                <a:cs typeface="Calisto MT"/>
                <a:sym typeface="Comic Sans MS"/>
              </a:rPr>
              <a:t>how long does it take to execute a </a:t>
            </a:r>
            <a:r>
              <a:rPr lang="en-US" dirty="0" smtClean="0">
                <a:ea typeface="Comic Sans MS"/>
                <a:cs typeface="Calisto MT"/>
                <a:sym typeface="Comic Sans MS"/>
              </a:rPr>
              <a:t>process</a:t>
            </a:r>
          </a:p>
          <a:p>
            <a:pPr lvl="1">
              <a:buClr>
                <a:schemeClr val="tx1"/>
              </a:buClr>
            </a:pPr>
            <a:r>
              <a:rPr lang="en-US" dirty="0" smtClean="0">
                <a:solidFill>
                  <a:srgbClr val="0000FF"/>
                </a:solidFill>
                <a:ea typeface="Comic Sans MS"/>
                <a:cs typeface="Calisto MT"/>
                <a:sym typeface="Comic Sans MS"/>
              </a:rPr>
              <a:t>Waiting </a:t>
            </a:r>
            <a:r>
              <a:rPr lang="en-US" dirty="0">
                <a:solidFill>
                  <a:srgbClr val="0000FF"/>
                </a:solidFill>
                <a:ea typeface="Comic Sans MS"/>
                <a:cs typeface="Calisto MT"/>
                <a:sym typeface="Comic Sans MS"/>
              </a:rPr>
              <a:t>time: </a:t>
            </a:r>
            <a:r>
              <a:rPr lang="en-US" dirty="0">
                <a:ea typeface="Comic Sans MS"/>
                <a:cs typeface="Calisto MT"/>
                <a:sym typeface="Comic Sans MS"/>
              </a:rPr>
              <a:t>the amount of time the process spends waiting in the ready </a:t>
            </a:r>
            <a:r>
              <a:rPr lang="en-US" dirty="0" smtClean="0">
                <a:ea typeface="Comic Sans MS"/>
                <a:cs typeface="Calisto MT"/>
                <a:sym typeface="Comic Sans MS"/>
              </a:rPr>
              <a:t>queue</a:t>
            </a:r>
          </a:p>
          <a:p>
            <a:pPr lvl="1">
              <a:buClr>
                <a:schemeClr val="tx1"/>
              </a:buClr>
            </a:pPr>
            <a:r>
              <a:rPr lang="en-US" dirty="0">
                <a:solidFill>
                  <a:srgbClr val="0000FF"/>
                </a:solidFill>
                <a:ea typeface="Comic Sans MS"/>
                <a:cs typeface="Calisto MT"/>
                <a:sym typeface="Comic Sans MS"/>
              </a:rPr>
              <a:t>Response time: </a:t>
            </a:r>
            <a:r>
              <a:rPr lang="en-US" dirty="0">
                <a:ea typeface="Comic Sans MS"/>
                <a:cs typeface="Calisto MT"/>
                <a:sym typeface="Comic Sans MS"/>
              </a:rPr>
              <a:t>amount of time it takes from when a request was submitted until the first response is produced</a:t>
            </a:r>
            <a:endParaRPr lang="en-US" dirty="0">
              <a:cs typeface="Calisto MT"/>
            </a:endParaRPr>
          </a:p>
        </p:txBody>
      </p:sp>
      <p:sp>
        <p:nvSpPr>
          <p:cNvPr id="5" name="TextBox 4"/>
          <p:cNvSpPr txBox="1"/>
          <p:nvPr/>
        </p:nvSpPr>
        <p:spPr>
          <a:xfrm>
            <a:off x="368243" y="4836824"/>
            <a:ext cx="8407514" cy="1477328"/>
          </a:xfrm>
          <a:prstGeom prst="rect">
            <a:avLst/>
          </a:prstGeom>
          <a:solidFill>
            <a:schemeClr val="accent5">
              <a:lumMod val="20000"/>
              <a:lumOff val="80000"/>
            </a:schemeClr>
          </a:solidFill>
          <a:ln>
            <a:solidFill>
              <a:srgbClr val="002060"/>
            </a:solidFill>
          </a:ln>
        </p:spPr>
        <p:txBody>
          <a:bodyPr wrap="square" rtlCol="0">
            <a:spAutoFit/>
          </a:bodyPr>
          <a:lstStyle/>
          <a:p>
            <a:pPr algn="ctr"/>
            <a:r>
              <a:rPr lang="en-US" b="1" i="1" dirty="0">
                <a:ea typeface="MS PGothic" charset="0"/>
                <a:cs typeface="Calisto MT"/>
              </a:rPr>
              <a:t>Scheduling Algorithm Optimization </a:t>
            </a:r>
            <a:r>
              <a:rPr lang="en-US" b="1" i="1" dirty="0" smtClean="0">
                <a:ea typeface="MS PGothic" charset="0"/>
                <a:cs typeface="Calisto MT"/>
              </a:rPr>
              <a:t>Criteria</a:t>
            </a:r>
          </a:p>
          <a:p>
            <a:pPr algn="ctr"/>
            <a:endParaRPr lang="en-US" b="1" i="1" dirty="0" smtClean="0"/>
          </a:p>
          <a:p>
            <a:pPr algn="ctr"/>
            <a:r>
              <a:rPr lang="en-US" dirty="0" smtClean="0"/>
              <a:t>Maximize CPU utilization &amp; throughput </a:t>
            </a:r>
          </a:p>
          <a:p>
            <a:pPr algn="ctr"/>
            <a:r>
              <a:rPr lang="en-US" dirty="0" smtClean="0"/>
              <a:t>while </a:t>
            </a:r>
          </a:p>
          <a:p>
            <a:pPr algn="ctr"/>
            <a:r>
              <a:rPr lang="en-US" dirty="0" smtClean="0"/>
              <a:t>minimize turnaround time, waiting time &amp; response time</a:t>
            </a:r>
          </a:p>
        </p:txBody>
      </p:sp>
    </p:spTree>
    <p:extLst>
      <p:ext uri="{BB962C8B-B14F-4D97-AF65-F5344CB8AC3E}">
        <p14:creationId xmlns:p14="http://schemas.microsoft.com/office/powerpoint/2010/main" val="34623423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46723</TotalTime>
  <Words>3932</Words>
  <Application>Microsoft Macintosh PowerPoint</Application>
  <PresentationFormat>On-screen Show (4:3)</PresentationFormat>
  <Paragraphs>610</Paragraphs>
  <Slides>45</Slides>
  <Notes>15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Capital</vt:lpstr>
      <vt:lpstr>CPSC 351</vt:lpstr>
      <vt:lpstr>Agenda</vt:lpstr>
      <vt:lpstr>Basic Concepts: CPU Scheduling</vt:lpstr>
      <vt:lpstr>CPU-I/O Burst Cycle</vt:lpstr>
      <vt:lpstr>Histogram of CPU-burst Times</vt:lpstr>
      <vt:lpstr>CPU Scheduler - Short-Term Scheduler</vt:lpstr>
      <vt:lpstr>Preemptive vs Non-preemptive Scheduling</vt:lpstr>
      <vt:lpstr>Dispatcher</vt:lpstr>
      <vt:lpstr>Scheduling Criteria</vt:lpstr>
      <vt:lpstr>Scheduling Algorithms</vt:lpstr>
      <vt:lpstr>First-Come First-Served (FCFS)</vt:lpstr>
      <vt:lpstr>First-Come First-Served (FCFS) Scheduling</vt:lpstr>
      <vt:lpstr>First-Come First-Served (FCFS) Scheduling (cont)</vt:lpstr>
      <vt:lpstr>Shortest-Job-First (SJF)</vt:lpstr>
      <vt:lpstr>Shortest-Job-First (SJF) Scheduling</vt:lpstr>
      <vt:lpstr>Shortest-Job-First (SJF) Scheduling - Preemptive</vt:lpstr>
      <vt:lpstr>SJF Pros &amp; Cons, Next CPU Bust </vt:lpstr>
      <vt:lpstr>Examples of Exponential Averaging</vt:lpstr>
      <vt:lpstr>Priority Scheduling</vt:lpstr>
      <vt:lpstr>Priority Scheduling</vt:lpstr>
      <vt:lpstr>Priority Scheduling (cont)</vt:lpstr>
      <vt:lpstr>PowerPoint Presentation</vt:lpstr>
      <vt:lpstr>Priorities in Linux</vt:lpstr>
      <vt:lpstr>Round Robin</vt:lpstr>
      <vt:lpstr>Round Robin (RR)</vt:lpstr>
      <vt:lpstr>Round Robin Example with Time Quantum = 4 millisecs</vt:lpstr>
      <vt:lpstr>Time Quantum and Context Switch Time</vt:lpstr>
      <vt:lpstr>Turnaround Time Varies With The Time Quantum</vt:lpstr>
      <vt:lpstr>Multilevel Queue  and Multilevel Feedback Queue</vt:lpstr>
      <vt:lpstr>Multilevel Queue</vt:lpstr>
      <vt:lpstr>Multilevel Queue Scheduling Example</vt:lpstr>
      <vt:lpstr>Multilevel Feedback Queue</vt:lpstr>
      <vt:lpstr>Multilevel Feedback Queue Example</vt:lpstr>
      <vt:lpstr>Thread Scheduling</vt:lpstr>
      <vt:lpstr>Pthreads</vt:lpstr>
      <vt:lpstr>Review of Threads</vt:lpstr>
      <vt:lpstr>Thread Scheduling: Pthreads</vt:lpstr>
      <vt:lpstr>Pthreads API</vt:lpstr>
      <vt:lpstr>Pthreads API (cont)</vt:lpstr>
      <vt:lpstr>Pthreads: Contention Scope</vt:lpstr>
      <vt:lpstr>Multiple-Processor Scheduling</vt:lpstr>
      <vt:lpstr>Process affinities in Windows</vt:lpstr>
      <vt:lpstr>CPU Scheduling on NUMA Systems</vt:lpstr>
      <vt:lpstr>Multiple-Processor Scheduling – Load Balancing</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Object-Oriented Analysis and Design Iterative and Agile Process </dc:title>
  <dc:creator>Gina Ackerman</dc:creator>
  <cp:lastModifiedBy>Gina Ackerman</cp:lastModifiedBy>
  <cp:revision>1038</cp:revision>
  <dcterms:created xsi:type="dcterms:W3CDTF">2015-01-12T05:55:10Z</dcterms:created>
  <dcterms:modified xsi:type="dcterms:W3CDTF">2018-03-05T11:40:42Z</dcterms:modified>
</cp:coreProperties>
</file>