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2" r:id="rId1"/>
  </p:sldMasterIdLst>
  <p:notesMasterIdLst>
    <p:notesMasterId r:id="rId44"/>
  </p:notesMasterIdLst>
  <p:handoutMasterIdLst>
    <p:handoutMasterId r:id="rId45"/>
  </p:handoutMasterIdLst>
  <p:sldIdLst>
    <p:sldId id="257" r:id="rId2"/>
    <p:sldId id="294" r:id="rId3"/>
    <p:sldId id="259" r:id="rId4"/>
    <p:sldId id="263" r:id="rId5"/>
    <p:sldId id="260" r:id="rId6"/>
    <p:sldId id="261" r:id="rId7"/>
    <p:sldId id="262" r:id="rId8"/>
    <p:sldId id="267" r:id="rId9"/>
    <p:sldId id="268" r:id="rId10"/>
    <p:sldId id="270" r:id="rId11"/>
    <p:sldId id="283" r:id="rId12"/>
    <p:sldId id="269" r:id="rId13"/>
    <p:sldId id="271" r:id="rId14"/>
    <p:sldId id="284" r:id="rId15"/>
    <p:sldId id="272" r:id="rId16"/>
    <p:sldId id="273" r:id="rId17"/>
    <p:sldId id="274" r:id="rId18"/>
    <p:sldId id="285" r:id="rId19"/>
    <p:sldId id="275" r:id="rId20"/>
    <p:sldId id="276" r:id="rId21"/>
    <p:sldId id="277" r:id="rId22"/>
    <p:sldId id="295" r:id="rId23"/>
    <p:sldId id="296" r:id="rId24"/>
    <p:sldId id="280" r:id="rId25"/>
    <p:sldId id="297" r:id="rId26"/>
    <p:sldId id="287" r:id="rId27"/>
    <p:sldId id="288" r:id="rId28"/>
    <p:sldId id="289" r:id="rId29"/>
    <p:sldId id="282" r:id="rId30"/>
    <p:sldId id="286" r:id="rId31"/>
    <p:sldId id="290" r:id="rId32"/>
    <p:sldId id="291" r:id="rId33"/>
    <p:sldId id="292" r:id="rId34"/>
    <p:sldId id="293" r:id="rId35"/>
    <p:sldId id="298" r:id="rId36"/>
    <p:sldId id="299" r:id="rId37"/>
    <p:sldId id="300" r:id="rId38"/>
    <p:sldId id="305" r:id="rId39"/>
    <p:sldId id="301" r:id="rId40"/>
    <p:sldId id="302" r:id="rId41"/>
    <p:sldId id="303" r:id="rId42"/>
    <p:sldId id="258"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8548" autoAdjust="0"/>
  </p:normalViewPr>
  <p:slideViewPr>
    <p:cSldViewPr snapToGrid="0" snapToObjects="1">
      <p:cViewPr>
        <p:scale>
          <a:sx n="116" d="100"/>
          <a:sy n="116" d="100"/>
        </p:scale>
        <p:origin x="-144" y="2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4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F74811-3373-3945-85B4-BC44F0E3DD15}" type="datetimeFigureOut">
              <a:rPr lang="en-US" smtClean="0"/>
              <a:pPr/>
              <a:t>4/3/18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239CB2-F4DC-2345-8818-4B1ED7EE325F}" type="slidenum">
              <a:rPr lang="en-US" smtClean="0"/>
              <a:pPr/>
              <a:t>‹#›</a:t>
            </a:fld>
            <a:endParaRPr lang="en-US"/>
          </a:p>
        </p:txBody>
      </p:sp>
    </p:spTree>
    <p:extLst>
      <p:ext uri="{BB962C8B-B14F-4D97-AF65-F5344CB8AC3E}">
        <p14:creationId xmlns:p14="http://schemas.microsoft.com/office/powerpoint/2010/main" val="34693291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ED12B0-017C-EE42-A261-E4B742435CF7}" type="datetimeFigureOut">
              <a:rPr lang="en-US" smtClean="0"/>
              <a:pPr/>
              <a:t>4/3/18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52CBF-E50E-8245-BB4C-D07D404C5C9E}" type="slidenum">
              <a:rPr lang="en-US" smtClean="0"/>
              <a:pPr/>
              <a:t>‹#›</a:t>
            </a:fld>
            <a:endParaRPr lang="en-US"/>
          </a:p>
        </p:txBody>
      </p:sp>
    </p:spTree>
    <p:extLst>
      <p:ext uri="{BB962C8B-B14F-4D97-AF65-F5344CB8AC3E}">
        <p14:creationId xmlns:p14="http://schemas.microsoft.com/office/powerpoint/2010/main" val="3915025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Competing processes unaware of each other</a:t>
            </a:r>
          </a:p>
          <a:p>
            <a:pPr lvl="1"/>
            <a:r>
              <a:rPr lang="en-US" sz="1800" dirty="0" smtClean="0"/>
              <a:t>Both processes want to access to the same resource, OS would allow one and block the other</a:t>
            </a:r>
          </a:p>
          <a:p>
            <a:pPr lvl="1"/>
            <a:r>
              <a:rPr lang="en-US" sz="1800" dirty="0" smtClean="0"/>
              <a:t>Process being </a:t>
            </a:r>
            <a:r>
              <a:rPr lang="en-US" sz="1800" dirty="0" smtClean="0">
                <a:sym typeface="Wingdings" panose="05000000000000000000" pitchFamily="2" charset="2"/>
              </a:rPr>
              <a:t>denied access to the resource may</a:t>
            </a:r>
            <a:endParaRPr lang="en-US" sz="1800" dirty="0" smtClean="0"/>
          </a:p>
          <a:p>
            <a:pPr lvl="2">
              <a:buFont typeface="Wingdings" panose="05000000000000000000" pitchFamily="2" charset="2"/>
              <a:buChar char="Ø"/>
            </a:pPr>
            <a:r>
              <a:rPr lang="en-US" sz="1800" dirty="0" smtClean="0">
                <a:sym typeface="Wingdings" panose="05000000000000000000" pitchFamily="2" charset="2"/>
              </a:rPr>
              <a:t>slow down</a:t>
            </a:r>
          </a:p>
          <a:p>
            <a:pPr lvl="2">
              <a:buFont typeface="Wingdings" panose="05000000000000000000" pitchFamily="2" charset="2"/>
              <a:buChar char="Ø"/>
            </a:pPr>
            <a:r>
              <a:rPr lang="en-US" sz="1800" dirty="0" smtClean="0">
                <a:sym typeface="Wingdings" panose="05000000000000000000" pitchFamily="2" charset="2"/>
              </a:rPr>
              <a:t>never get access to the resource, thus never gets terminated</a:t>
            </a:r>
          </a:p>
          <a:p>
            <a:pPr lvl="2">
              <a:buFont typeface="Wingdings" panose="05000000000000000000" pitchFamily="2" charset="2"/>
              <a:buNone/>
            </a:pPr>
            <a:endParaRPr lang="en-US" sz="1800" dirty="0" smtClean="0">
              <a:sym typeface="Wingdings" panose="05000000000000000000" pitchFamily="2" charset="2"/>
            </a:endParaRPr>
          </a:p>
          <a:p>
            <a:r>
              <a:rPr lang="en-US" sz="1800" b="0" kern="1200" baseline="0" dirty="0" smtClean="0">
                <a:solidFill>
                  <a:schemeClr val="tx1"/>
                </a:solidFill>
                <a:latin typeface="+mn-lt"/>
                <a:ea typeface="+mn-ea"/>
                <a:cs typeface="+mn-cs"/>
              </a:rPr>
              <a:t>Processes indirectly aware of each other: These are processes that are not necessarily</a:t>
            </a:r>
          </a:p>
          <a:p>
            <a:r>
              <a:rPr lang="en-US" sz="1800" b="0" kern="1200" baseline="0" dirty="0" smtClean="0">
                <a:solidFill>
                  <a:schemeClr val="tx1"/>
                </a:solidFill>
                <a:latin typeface="+mn-lt"/>
                <a:ea typeface="+mn-ea"/>
                <a:cs typeface="+mn-cs"/>
              </a:rPr>
              <a:t>aware of each other by their respective process IDs but that share access to some object, such as an I/O buffer. Such processes exhibit cooperation in sharing the common object.</a:t>
            </a:r>
          </a:p>
          <a:p>
            <a:pPr lvl="0">
              <a:buFont typeface="Wingdings" panose="05000000000000000000" pitchFamily="2" charset="2"/>
              <a:buNone/>
            </a:pPr>
            <a:endParaRPr lang="en-US" sz="18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8</a:t>
            </a:fld>
            <a:endParaRPr lang="en-US"/>
          </a:p>
        </p:txBody>
      </p:sp>
    </p:spTree>
    <p:extLst>
      <p:ext uri="{BB962C8B-B14F-4D97-AF65-F5344CB8AC3E}">
        <p14:creationId xmlns:p14="http://schemas.microsoft.com/office/powerpoint/2010/main" val="314058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data structures</a:t>
            </a:r>
          </a:p>
          <a:p>
            <a:r>
              <a:rPr lang="en-US" dirty="0" smtClean="0"/>
              <a:t>	</a:t>
            </a:r>
            <a:r>
              <a:rPr lang="en-US" dirty="0" err="1" smtClean="0"/>
              <a:t>boolean</a:t>
            </a:r>
            <a:r>
              <a:rPr lang="en-US" dirty="0" smtClean="0"/>
              <a:t> waiting[n[;</a:t>
            </a:r>
          </a:p>
          <a:p>
            <a:r>
              <a:rPr lang="en-US" dirty="0" smtClean="0"/>
              <a:t>	</a:t>
            </a:r>
            <a:r>
              <a:rPr lang="en-US" dirty="0" err="1" smtClean="0"/>
              <a:t>boolean</a:t>
            </a:r>
            <a:r>
              <a:rPr lang="en-US" dirty="0" smtClean="0"/>
              <a:t> lock;</a:t>
            </a:r>
          </a:p>
          <a:p>
            <a:endParaRPr lang="en-US" dirty="0" smtClean="0"/>
          </a:p>
          <a:p>
            <a:r>
              <a:rPr lang="en-US" dirty="0" smtClean="0"/>
              <a:t>Initialized to false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Process </a:t>
            </a:r>
            <a:r>
              <a:rPr lang="en-US" sz="1200" i="1" kern="1200" dirty="0" smtClean="0">
                <a:solidFill>
                  <a:schemeClr val="tx1"/>
                </a:solidFill>
                <a:effectLst/>
                <a:latin typeface="+mn-lt"/>
                <a:ea typeface="+mn-ea"/>
                <a:cs typeface="+mn-cs"/>
              </a:rPr>
              <a:t>Pi </a:t>
            </a:r>
            <a:r>
              <a:rPr lang="en-US" sz="1200" kern="1200" dirty="0" smtClean="0">
                <a:solidFill>
                  <a:schemeClr val="tx1"/>
                </a:solidFill>
                <a:effectLst/>
                <a:latin typeface="+mn-lt"/>
                <a:ea typeface="+mn-ea"/>
                <a:cs typeface="+mn-cs"/>
              </a:rPr>
              <a:t>can enter its critical section only if either waiting[</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false or key == false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Value of key can become false only if the test and set() is executed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process to execute the test and set() will find key == false; all others must wait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Variable waiting[</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can become false only if another process leaves its critical section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only one waiting[</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set to false, maintaining the mutual-exclusion requirement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mutual exclusion also apply because a process exiting the critical section either sets lock to false or sets waiting[j] to false. Both allow a process that is waiting to enter its critical section to proceed.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prove bounded-waiting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 process leaves its critical section, it scans the array waiting in the cyclic ordering (</a:t>
            </a:r>
            <a:r>
              <a:rPr lang="en-US" sz="1200" i="1" kern="1200" dirty="0" err="1" smtClean="0">
                <a:solidFill>
                  <a:schemeClr val="tx1"/>
                </a:solidFill>
                <a:effectLst/>
                <a:latin typeface="+mn-lt"/>
                <a:ea typeface="+mn-ea"/>
                <a:cs typeface="+mn-cs"/>
              </a:rPr>
              <a:t>i</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+ 1, </a:t>
            </a:r>
            <a:r>
              <a:rPr lang="en-US" sz="1200" i="1" kern="1200" dirty="0" err="1" smtClean="0">
                <a:solidFill>
                  <a:schemeClr val="tx1"/>
                </a:solidFill>
                <a:effectLst/>
                <a:latin typeface="+mn-lt"/>
                <a:ea typeface="+mn-ea"/>
                <a:cs typeface="+mn-cs"/>
              </a:rPr>
              <a:t>i</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+ 2, ...,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− 1, 0, ..., </a:t>
            </a:r>
            <a:r>
              <a:rPr lang="en-US" sz="1200" i="1" kern="1200" dirty="0" err="1" smtClean="0">
                <a:solidFill>
                  <a:schemeClr val="tx1"/>
                </a:solidFill>
                <a:effectLst/>
                <a:latin typeface="+mn-lt"/>
                <a:ea typeface="+mn-ea"/>
                <a:cs typeface="+mn-cs"/>
              </a:rPr>
              <a:t>i</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− 1)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designates the first process in this ordering that is in the entry section (waiting[j] == true) as the next one to enter the critical section. Any process waiting to enter its critical section will thus do so within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− 1 turns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23</a:t>
            </a:fld>
            <a:endParaRPr lang="en-US"/>
          </a:p>
        </p:txBody>
      </p:sp>
    </p:spTree>
    <p:extLst>
      <p:ext uri="{BB962C8B-B14F-4D97-AF65-F5344CB8AC3E}">
        <p14:creationId xmlns:p14="http://schemas.microsoft.com/office/powerpoint/2010/main" val="115922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data structures</a:t>
            </a:r>
          </a:p>
          <a:p>
            <a:r>
              <a:rPr lang="en-US" dirty="0" smtClean="0"/>
              <a:t>	</a:t>
            </a:r>
            <a:r>
              <a:rPr lang="en-US" dirty="0" err="1" smtClean="0"/>
              <a:t>boolean</a:t>
            </a:r>
            <a:r>
              <a:rPr lang="en-US" dirty="0" smtClean="0"/>
              <a:t> waiting[n[;</a:t>
            </a:r>
          </a:p>
          <a:p>
            <a:r>
              <a:rPr lang="en-US" dirty="0" smtClean="0"/>
              <a:t>	</a:t>
            </a:r>
            <a:r>
              <a:rPr lang="en-US" dirty="0" err="1" smtClean="0"/>
              <a:t>boolean</a:t>
            </a:r>
            <a:r>
              <a:rPr lang="en-US" dirty="0" smtClean="0"/>
              <a:t> lock;</a:t>
            </a:r>
          </a:p>
          <a:p>
            <a:endParaRPr lang="en-US" dirty="0" smtClean="0"/>
          </a:p>
          <a:p>
            <a:r>
              <a:rPr lang="en-US" dirty="0" smtClean="0"/>
              <a:t>Initialized to false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Process </a:t>
            </a:r>
            <a:r>
              <a:rPr lang="en-US" sz="1200" i="1" kern="1200" dirty="0" smtClean="0">
                <a:solidFill>
                  <a:schemeClr val="tx1"/>
                </a:solidFill>
                <a:effectLst/>
                <a:latin typeface="+mn-lt"/>
                <a:ea typeface="+mn-ea"/>
                <a:cs typeface="+mn-cs"/>
              </a:rPr>
              <a:t>Pi </a:t>
            </a:r>
            <a:r>
              <a:rPr lang="en-US" sz="1200" kern="1200" dirty="0" smtClean="0">
                <a:solidFill>
                  <a:schemeClr val="tx1"/>
                </a:solidFill>
                <a:effectLst/>
                <a:latin typeface="+mn-lt"/>
                <a:ea typeface="+mn-ea"/>
                <a:cs typeface="+mn-cs"/>
              </a:rPr>
              <a:t>can enter its critical section only if either waiting[</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false or key == false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Value </a:t>
            </a:r>
            <a:r>
              <a:rPr lang="en-US" sz="1200" kern="1200" dirty="0" smtClean="0">
                <a:solidFill>
                  <a:schemeClr val="tx1"/>
                </a:solidFill>
                <a:effectLst/>
                <a:latin typeface="+mn-lt"/>
                <a:ea typeface="+mn-ea"/>
                <a:cs typeface="+mn-cs"/>
              </a:rPr>
              <a:t>of key can become false only if the test and set() is executed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24</a:t>
            </a:fld>
            <a:endParaRPr lang="en-US"/>
          </a:p>
        </p:txBody>
      </p:sp>
    </p:spTree>
    <p:extLst>
      <p:ext uri="{BB962C8B-B14F-4D97-AF65-F5344CB8AC3E}">
        <p14:creationId xmlns:p14="http://schemas.microsoft.com/office/powerpoint/2010/main" val="115922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26</a:t>
            </a:fld>
            <a:endParaRPr lang="en-US"/>
          </a:p>
        </p:txBody>
      </p:sp>
    </p:spTree>
    <p:extLst>
      <p:ext uri="{BB962C8B-B14F-4D97-AF65-F5344CB8AC3E}">
        <p14:creationId xmlns:p14="http://schemas.microsoft.com/office/powerpoint/2010/main" val="171913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Disadvantage: busy waiting </a:t>
            </a:r>
            <a:r>
              <a:rPr lang="en-US" dirty="0" smtClean="0">
                <a:sym typeface="Wingdings"/>
              </a:rPr>
              <a:t> </a:t>
            </a:r>
            <a:r>
              <a:rPr lang="en-US" sz="1200" kern="1200" dirty="0" smtClean="0">
                <a:solidFill>
                  <a:schemeClr val="tx1"/>
                </a:solidFill>
                <a:effectLst/>
                <a:latin typeface="+mn-lt"/>
                <a:ea typeface="+mn-ea"/>
                <a:cs typeface="+mn-cs"/>
              </a:rPr>
              <a:t>While a process is in its critical section, any other process that tries to enter its critical section must loop continuously in the call to acquire()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Called </a:t>
            </a:r>
            <a:r>
              <a:rPr lang="en-US" sz="1200" b="1" kern="1200" dirty="0" smtClean="0">
                <a:solidFill>
                  <a:schemeClr val="tx1"/>
                </a:solidFill>
                <a:effectLst/>
                <a:latin typeface="+mn-lt"/>
                <a:ea typeface="+mn-ea"/>
                <a:cs typeface="+mn-cs"/>
              </a:rPr>
              <a:t>spinlock </a:t>
            </a:r>
            <a:r>
              <a:rPr lang="en-US" sz="1200" kern="1200" dirty="0" smtClean="0">
                <a:solidFill>
                  <a:schemeClr val="tx1"/>
                </a:solidFill>
                <a:effectLst/>
                <a:latin typeface="+mn-lt"/>
                <a:ea typeface="+mn-ea"/>
                <a:cs typeface="+mn-cs"/>
              </a:rPr>
              <a:t>because the process “spins” while waiting for the lock to become available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Continual looping is a problem in a real multiprogramming</a:t>
            </a:r>
            <a:r>
              <a:rPr lang="en-US" sz="1200" kern="1200" baseline="0" dirty="0" smtClean="0">
                <a:solidFill>
                  <a:schemeClr val="tx1"/>
                </a:solidFill>
                <a:effectLst/>
                <a:latin typeface="+mn-lt"/>
                <a:ea typeface="+mn-ea"/>
                <a:cs typeface="+mn-cs"/>
              </a:rPr>
              <a:t> system where a single CPU is shared among may processes </a:t>
            </a:r>
            <a:r>
              <a:rPr lang="en-US" sz="1200" kern="1200" baseline="0" dirty="0" smtClean="0">
                <a:solidFill>
                  <a:schemeClr val="tx1"/>
                </a:solidFill>
                <a:effectLst/>
                <a:latin typeface="+mn-lt"/>
                <a:ea typeface="+mn-ea"/>
                <a:cs typeface="+mn-cs"/>
                <a:sym typeface="Wingdings"/>
              </a:rPr>
              <a:t> busy waiting wastes CPU cycles that some other process might be able to use productively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sym typeface="Wingding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sym typeface="Wingdings"/>
              </a:rPr>
              <a:t>Advantage with spinlock: no context switch is required when a process waits on a lock </a:t>
            </a:r>
            <a:r>
              <a:rPr lang="mr-IN" sz="1200" kern="1200" baseline="0" dirty="0" smtClean="0">
                <a:solidFill>
                  <a:schemeClr val="tx1"/>
                </a:solidFill>
                <a:effectLst/>
                <a:latin typeface="+mn-lt"/>
                <a:ea typeface="+mn-ea"/>
                <a:cs typeface="+mn-cs"/>
                <a:sym typeface="Wingdings"/>
              </a:rPr>
              <a:t>–</a:t>
            </a:r>
            <a:r>
              <a:rPr lang="en-US" sz="1200" kern="1200" baseline="0" dirty="0" smtClean="0">
                <a:solidFill>
                  <a:schemeClr val="tx1"/>
                </a:solidFill>
                <a:effectLst/>
                <a:latin typeface="+mn-lt"/>
                <a:ea typeface="+mn-ea"/>
                <a:cs typeface="+mn-cs"/>
                <a:sym typeface="Wingdings"/>
              </a:rPr>
              <a:t> context switch may take considerable time  Thus when locks are held for short times, spinlocks are useful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sym typeface="Wingding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sym typeface="Wingdings"/>
              </a:rPr>
              <a:t>Often employed on multiprocessor systems where one thread can “spin” on one processor while another thread performs its critical section on another processor</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27</a:t>
            </a:fld>
            <a:endParaRPr lang="en-US"/>
          </a:p>
        </p:txBody>
      </p:sp>
    </p:spTree>
    <p:extLst>
      <p:ext uri="{BB962C8B-B14F-4D97-AF65-F5344CB8AC3E}">
        <p14:creationId xmlns:p14="http://schemas.microsoft.com/office/powerpoint/2010/main" val="3282843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systems that do not provide</a:t>
            </a:r>
            <a:r>
              <a:rPr lang="en-US" baseline="0" dirty="0" smtClean="0"/>
              <a:t> </a:t>
            </a:r>
            <a:r>
              <a:rPr lang="en-US" baseline="0" dirty="0" err="1" smtClean="0"/>
              <a:t>mutex</a:t>
            </a:r>
            <a:r>
              <a:rPr lang="en-US" baseline="0" dirty="0" smtClean="0"/>
              <a:t> locks, binary semaphores can be used for mutual exclusion</a:t>
            </a:r>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30</a:t>
            </a:fld>
            <a:endParaRPr lang="en-US"/>
          </a:p>
        </p:txBody>
      </p:sp>
    </p:spTree>
    <p:extLst>
      <p:ext uri="{BB962C8B-B14F-4D97-AF65-F5344CB8AC3E}">
        <p14:creationId xmlns:p14="http://schemas.microsoft.com/office/powerpoint/2010/main" val="2298305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process calls wait() and S</a:t>
            </a:r>
            <a:r>
              <a:rPr lang="en-US" baseline="0" dirty="0" smtClean="0"/>
              <a:t> is negative, it must wait </a:t>
            </a:r>
            <a:r>
              <a:rPr lang="en-US" baseline="0" dirty="0" smtClean="0">
                <a:sym typeface="Wingdings"/>
              </a:rPr>
              <a:t> process blocks itself instead of busy wait</a:t>
            </a:r>
          </a:p>
          <a:p>
            <a:r>
              <a:rPr lang="en-US" baseline="0" dirty="0" smtClean="0">
                <a:sym typeface="Wingdings"/>
              </a:rPr>
              <a:t>Block  places the process into the waiting queue associated with the semaphore, and state of process switches to waiting state</a:t>
            </a:r>
          </a:p>
          <a:p>
            <a:r>
              <a:rPr lang="en-US" baseline="0" dirty="0" smtClean="0">
                <a:sym typeface="Wingdings"/>
              </a:rPr>
              <a:t>Control is transferred to CPU scheduler which selects another process to run</a:t>
            </a:r>
          </a:p>
          <a:p>
            <a:endParaRPr lang="en-US" baseline="0" dirty="0" smtClean="0">
              <a:sym typeface="Wingdings"/>
            </a:endParaRPr>
          </a:p>
          <a:p>
            <a:r>
              <a:rPr lang="en-US" baseline="0" dirty="0" smtClean="0">
                <a:sym typeface="Wingdings"/>
              </a:rPr>
              <a:t>Process that is blocked, waiting on S, should be restarted when some other process executes signal()</a:t>
            </a:r>
          </a:p>
          <a:p>
            <a:r>
              <a:rPr lang="en-US" baseline="0" dirty="0" smtClean="0">
                <a:sym typeface="Wingdings"/>
              </a:rPr>
              <a:t>The process is restarted by a wakeup  change the process from waiting state to ready state  process is placed in ready queue (CPU may or may not be switched from running process to newly ready process, depending on CPU scheduling algorithm</a:t>
            </a:r>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33</a:t>
            </a:fld>
            <a:endParaRPr lang="en-US"/>
          </a:p>
        </p:txBody>
      </p:sp>
    </p:spTree>
    <p:extLst>
      <p:ext uri="{BB962C8B-B14F-4D97-AF65-F5344CB8AC3E}">
        <p14:creationId xmlns:p14="http://schemas.microsoft.com/office/powerpoint/2010/main" val="4194505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9</a:t>
            </a:fld>
            <a:endParaRPr lang="en-US"/>
          </a:p>
        </p:txBody>
      </p:sp>
    </p:spTree>
    <p:extLst>
      <p:ext uri="{BB962C8B-B14F-4D97-AF65-F5344CB8AC3E}">
        <p14:creationId xmlns:p14="http://schemas.microsoft.com/office/powerpoint/2010/main" val="101693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Mutual</a:t>
            </a:r>
            <a:r>
              <a:rPr lang="en-US" baseline="0" dirty="0" smtClean="0"/>
              <a:t> exclusion example: 2 processes want to print some data </a:t>
            </a:r>
            <a:r>
              <a:rPr lang="en-US" baseline="0" dirty="0" smtClean="0">
                <a:sym typeface="Wingdings" panose="05000000000000000000" pitchFamily="2" charset="2"/>
              </a:rPr>
              <a:t> send commands to the I/O device  shared resource as a critical resource</a:t>
            </a:r>
          </a:p>
          <a:p>
            <a:r>
              <a:rPr lang="en-US" baseline="0" dirty="0" smtClean="0">
                <a:sym typeface="Wingdings" panose="05000000000000000000" pitchFamily="2" charset="2"/>
              </a:rPr>
              <a:t>Can’t rely on OS to enforce the only one process in its critical section restriction because detailed requirements may not be obvious  Thus, each process may have control of the printer while it prints an entire file (don’t want interleaving printed data between 2 processes)</a:t>
            </a:r>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11</a:t>
            </a:fld>
            <a:endParaRPr lang="en-US"/>
          </a:p>
        </p:txBody>
      </p:sp>
    </p:spTree>
    <p:extLst>
      <p:ext uri="{BB962C8B-B14F-4D97-AF65-F5344CB8AC3E}">
        <p14:creationId xmlns:p14="http://schemas.microsoft.com/office/powerpoint/2010/main" val="354722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Peterson’s solution provides a algorithmic</a:t>
            </a:r>
            <a:r>
              <a:rPr lang="en-US" baseline="0" dirty="0" smtClean="0"/>
              <a:t> description of solving the critical-section problem and shows some complexities in software design that addresses the mutual exclusion </a:t>
            </a:r>
            <a:r>
              <a:rPr lang="en-US" baseline="0" dirty="0" err="1" smtClean="0"/>
              <a:t>reqs</a:t>
            </a:r>
            <a:r>
              <a:rPr lang="en-US" baseline="0" dirty="0" smtClean="0"/>
              <a:t>, progress &amp; bounded waiting</a:t>
            </a:r>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14</a:t>
            </a:fld>
            <a:endParaRPr lang="en-US"/>
          </a:p>
        </p:txBody>
      </p:sp>
    </p:spTree>
    <p:extLst>
      <p:ext uri="{BB962C8B-B14F-4D97-AF65-F5344CB8AC3E}">
        <p14:creationId xmlns:p14="http://schemas.microsoft.com/office/powerpoint/2010/main" val="418665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15</a:t>
            </a:fld>
            <a:endParaRPr lang="en-US"/>
          </a:p>
        </p:txBody>
      </p:sp>
    </p:spTree>
    <p:extLst>
      <p:ext uri="{BB962C8B-B14F-4D97-AF65-F5344CB8AC3E}">
        <p14:creationId xmlns:p14="http://schemas.microsoft.com/office/powerpoint/2010/main" val="115976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can be either </a:t>
            </a:r>
            <a:r>
              <a:rPr lang="en-US" dirty="0" err="1" smtClean="0"/>
              <a:t>i</a:t>
            </a:r>
            <a:r>
              <a:rPr lang="en-US" dirty="0" smtClean="0"/>
              <a:t> or j,</a:t>
            </a:r>
            <a:r>
              <a:rPr lang="en-US" baseline="0" dirty="0" smtClean="0"/>
              <a:t> not both.</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FF"/>
                </a:solidFill>
                <a:ea typeface="Comic Sans MS"/>
                <a:cs typeface="Comic Sans MS"/>
                <a:sym typeface="Comic Sans MS"/>
              </a:rPr>
              <a:t>P</a:t>
            </a:r>
            <a:r>
              <a:rPr lang="en-US" baseline="-25000" dirty="0" smtClean="0">
                <a:solidFill>
                  <a:srgbClr val="0000FF"/>
                </a:solidFill>
                <a:ea typeface="Comic Sans MS"/>
                <a:cs typeface="Comic Sans MS"/>
                <a:sym typeface="Comic Sans MS"/>
              </a:rPr>
              <a:t>i </a:t>
            </a:r>
            <a:r>
              <a:rPr lang="en-US" dirty="0" smtClean="0">
                <a:ea typeface="Comic Sans MS"/>
                <a:cs typeface="Comic Sans MS"/>
                <a:sym typeface="Comic Sans MS"/>
              </a:rPr>
              <a:t> enters critical section only if </a:t>
            </a:r>
            <a:r>
              <a:rPr lang="en-US" altLang="en-US" b="1" dirty="0" smtClean="0">
                <a:solidFill>
                  <a:srgbClr val="000000"/>
                </a:solidFill>
                <a:cs typeface="Courier New" panose="02070309020205020404" pitchFamily="49" charset="0"/>
              </a:rPr>
              <a:t>flag[ j ] = false </a:t>
            </a:r>
            <a:r>
              <a:rPr lang="en-US" altLang="en-US" dirty="0" smtClean="0">
                <a:solidFill>
                  <a:srgbClr val="000000"/>
                </a:solidFill>
              </a:rPr>
              <a:t>or</a:t>
            </a:r>
            <a:r>
              <a:rPr lang="en-US" altLang="en-US" b="1" dirty="0" smtClean="0">
                <a:solidFill>
                  <a:srgbClr val="000000"/>
                </a:solidFill>
                <a:cs typeface="Courier New" panose="02070309020205020404" pitchFamily="49" charset="0"/>
              </a:rPr>
              <a:t> turn = </a:t>
            </a:r>
            <a:r>
              <a:rPr lang="en-US" altLang="en-US" b="1" dirty="0" err="1" smtClean="0">
                <a:solidFill>
                  <a:srgbClr val="000000"/>
                </a:solidFill>
                <a:cs typeface="Courier New" panose="02070309020205020404" pitchFamily="49" charset="0"/>
              </a:rPr>
              <a:t>i</a:t>
            </a:r>
            <a:endParaRPr lang="en-US" altLang="en-US" b="1" dirty="0" smtClean="0">
              <a:solidFill>
                <a:srgbClr val="000000"/>
              </a:solidFill>
              <a:cs typeface="Courier New" panose="02070309020205020404" pitchFamily="49" charset="0"/>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b="0" dirty="0" smtClean="0">
                <a:solidFill>
                  <a:srgbClr val="000000"/>
                </a:solidFill>
                <a:cs typeface="Courier New" panose="02070309020205020404" pitchFamily="49" charset="0"/>
              </a:rPr>
              <a:t>Or</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err="1" smtClean="0">
                <a:solidFill>
                  <a:srgbClr val="0000FF"/>
                </a:solidFill>
                <a:ea typeface="Comic Sans MS"/>
                <a:cs typeface="Comic Sans MS"/>
                <a:sym typeface="Comic Sans MS"/>
              </a:rPr>
              <a:t>P</a:t>
            </a:r>
            <a:r>
              <a:rPr lang="en-US" baseline="-25000" dirty="0" err="1" smtClean="0">
                <a:solidFill>
                  <a:srgbClr val="0000FF"/>
                </a:solidFill>
                <a:ea typeface="Comic Sans MS"/>
                <a:cs typeface="Comic Sans MS"/>
                <a:sym typeface="Comic Sans MS"/>
              </a:rPr>
              <a:t>j</a:t>
            </a:r>
            <a:r>
              <a:rPr lang="en-US" baseline="-25000" dirty="0" smtClean="0">
                <a:solidFill>
                  <a:srgbClr val="0000FF"/>
                </a:solidFill>
                <a:ea typeface="Comic Sans MS"/>
                <a:cs typeface="Comic Sans MS"/>
                <a:sym typeface="Comic Sans MS"/>
              </a:rPr>
              <a:t> </a:t>
            </a:r>
            <a:r>
              <a:rPr lang="en-US" dirty="0" smtClean="0">
                <a:ea typeface="Comic Sans MS"/>
                <a:cs typeface="Comic Sans MS"/>
                <a:sym typeface="Comic Sans MS"/>
              </a:rPr>
              <a:t> enters critical section only if </a:t>
            </a:r>
            <a:r>
              <a:rPr lang="en-US" altLang="en-US" b="1" dirty="0" smtClean="0">
                <a:solidFill>
                  <a:srgbClr val="000000"/>
                </a:solidFill>
                <a:cs typeface="Courier New" panose="02070309020205020404" pitchFamily="49" charset="0"/>
              </a:rPr>
              <a:t>flag[ </a:t>
            </a:r>
            <a:r>
              <a:rPr lang="en-US" altLang="en-US" b="1" dirty="0" err="1" smtClean="0">
                <a:solidFill>
                  <a:srgbClr val="000000"/>
                </a:solidFill>
                <a:cs typeface="Courier New" panose="02070309020205020404" pitchFamily="49" charset="0"/>
              </a:rPr>
              <a:t>i</a:t>
            </a:r>
            <a:r>
              <a:rPr lang="en-US" altLang="en-US" b="1" dirty="0" smtClean="0">
                <a:solidFill>
                  <a:srgbClr val="000000"/>
                </a:solidFill>
                <a:cs typeface="Courier New" panose="02070309020205020404" pitchFamily="49" charset="0"/>
              </a:rPr>
              <a:t> ] = false </a:t>
            </a:r>
            <a:r>
              <a:rPr lang="en-US" altLang="en-US" dirty="0" smtClean="0">
                <a:solidFill>
                  <a:srgbClr val="000000"/>
                </a:solidFill>
              </a:rPr>
              <a:t>or</a:t>
            </a:r>
            <a:r>
              <a:rPr lang="en-US" altLang="en-US" b="1" dirty="0" smtClean="0">
                <a:solidFill>
                  <a:srgbClr val="000000"/>
                </a:solidFill>
                <a:cs typeface="Courier New" panose="02070309020205020404" pitchFamily="49" charset="0"/>
              </a:rPr>
              <a:t> turn = j</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0" dirty="0" smtClean="0">
              <a:solidFill>
                <a:srgbClr val="000000"/>
              </a:solidFill>
              <a:cs typeface="Courier New" panose="02070309020205020404" pitchFamily="49" charset="0"/>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2, Progress. </a:t>
            </a:r>
            <a:r>
              <a:rPr lang="en-US" sz="2100" dirty="0" smtClean="0">
                <a:solidFill>
                  <a:schemeClr val="tx1"/>
                </a:solidFill>
              </a:rPr>
              <a:t>No process executing outside of its critical section, can block other processes from entering theirs</a:t>
            </a:r>
            <a:r>
              <a:rPr lang="en-US" sz="1200" b="0" kern="1200" dirty="0" smtClean="0">
                <a:solidFill>
                  <a:schemeClr val="tx1"/>
                </a:solidFill>
                <a:effectLst/>
                <a:latin typeface="+mn-lt"/>
                <a:ea typeface="+mn-ea"/>
                <a:cs typeface="+mn-cs"/>
              </a:rPr>
              <a:t>.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3, Bounded waiting. </a:t>
            </a:r>
            <a:r>
              <a:rPr lang="en-US" sz="2100" dirty="0" smtClean="0">
                <a:solidFill>
                  <a:schemeClr val="tx1"/>
                </a:solidFill>
              </a:rPr>
              <a:t>process cannot perpetually barred by other processes from entering its critical section</a:t>
            </a:r>
            <a:r>
              <a:rPr lang="en-US" sz="1200" b="0" dirty="0" smtClean="0">
                <a:solidFill>
                  <a:schemeClr val="tx1"/>
                </a:solidFill>
              </a:rPr>
              <a: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dirty="0" smtClean="0">
              <a:solidFill>
                <a:schemeClr val="tx1"/>
              </a:solidFill>
            </a:endParaRPr>
          </a:p>
          <a:p>
            <a:r>
              <a:rPr lang="en-US" sz="1200" kern="1200" dirty="0" smtClean="0">
                <a:solidFill>
                  <a:schemeClr val="tx1"/>
                </a:solidFill>
                <a:effectLst/>
                <a:latin typeface="+mn-lt"/>
                <a:ea typeface="+mn-ea"/>
                <a:cs typeface="+mn-cs"/>
              </a:rPr>
              <a:t>To prove properties 2 and 3, we note that a process </a:t>
            </a:r>
            <a:r>
              <a:rPr lang="en-US" sz="1200" i="1" kern="1200" dirty="0" smtClean="0">
                <a:solidFill>
                  <a:schemeClr val="tx1"/>
                </a:solidFill>
                <a:effectLst/>
                <a:latin typeface="+mn-lt"/>
                <a:ea typeface="+mn-ea"/>
                <a:cs typeface="+mn-cs"/>
              </a:rPr>
              <a:t>P</a:t>
            </a:r>
            <a:r>
              <a:rPr lang="en-US" sz="800" i="1"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can  be  prevented from entering the critical section only if it is stuck in the </a:t>
            </a:r>
            <a:r>
              <a:rPr lang="en-US" sz="1600" kern="1200" dirty="0" smtClean="0">
                <a:solidFill>
                  <a:schemeClr val="tx1"/>
                </a:solidFill>
                <a:effectLst/>
                <a:latin typeface="+mn-lt"/>
                <a:ea typeface="+mn-ea"/>
                <a:cs typeface="+mn-cs"/>
              </a:rPr>
              <a:t>w</a:t>
            </a:r>
            <a:r>
              <a:rPr lang="en-US" sz="1200" kern="1200" dirty="0" smtClean="0">
                <a:solidFill>
                  <a:schemeClr val="tx1"/>
                </a:solidFill>
                <a:effectLst/>
                <a:latin typeface="+mn-lt"/>
                <a:ea typeface="+mn-ea"/>
                <a:cs typeface="+mn-cs"/>
              </a:rPr>
              <a:t>hile loop with the condition </a:t>
            </a:r>
            <a:r>
              <a:rPr lang="en-US" sz="1600" kern="1200" dirty="0" smtClean="0">
                <a:solidFill>
                  <a:schemeClr val="tx1"/>
                </a:solidFill>
                <a:effectLst/>
                <a:latin typeface="+mn-lt"/>
                <a:ea typeface="+mn-ea"/>
                <a:cs typeface="+mn-cs"/>
              </a:rPr>
              <a:t>flag[j] </a:t>
            </a:r>
            <a:r>
              <a:rPr lang="en-US" sz="12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true </a:t>
            </a:r>
            <a:r>
              <a:rPr lang="en-US" sz="1200" kern="1200" dirty="0" smtClean="0">
                <a:solidFill>
                  <a:schemeClr val="tx1"/>
                </a:solidFill>
                <a:effectLst/>
                <a:latin typeface="+mn-lt"/>
                <a:ea typeface="+mn-ea"/>
                <a:cs typeface="+mn-cs"/>
              </a:rPr>
              <a:t>and </a:t>
            </a:r>
            <a:r>
              <a:rPr lang="en-US" sz="1600" kern="1200" dirty="0" smtClean="0">
                <a:solidFill>
                  <a:schemeClr val="tx1"/>
                </a:solidFill>
                <a:effectLst/>
                <a:latin typeface="+mn-lt"/>
                <a:ea typeface="+mn-ea"/>
                <a:cs typeface="+mn-cs"/>
              </a:rPr>
              <a:t>turn </a:t>
            </a:r>
            <a:r>
              <a:rPr lang="en-US" sz="12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j</a:t>
            </a:r>
            <a:r>
              <a:rPr lang="en-US" sz="1200" kern="1200" dirty="0" smtClean="0">
                <a:solidFill>
                  <a:schemeClr val="tx1"/>
                </a:solidFill>
                <a:effectLst/>
                <a:latin typeface="+mn-lt"/>
                <a:ea typeface="+mn-ea"/>
                <a:cs typeface="+mn-cs"/>
              </a:rPr>
              <a:t>; this loop is the only one possible. If </a:t>
            </a:r>
            <a:r>
              <a:rPr lang="en-US" sz="1200" i="1" kern="1200" dirty="0" err="1" smtClean="0">
                <a:solidFill>
                  <a:schemeClr val="tx1"/>
                </a:solidFill>
                <a:effectLst/>
                <a:latin typeface="+mn-lt"/>
                <a:ea typeface="+mn-ea"/>
                <a:cs typeface="+mn-cs"/>
              </a:rPr>
              <a:t>P</a:t>
            </a:r>
            <a:r>
              <a:rPr lang="en-US" sz="800" i="1" kern="1200" dirty="0" err="1" smtClean="0">
                <a:solidFill>
                  <a:schemeClr val="tx1"/>
                </a:solidFill>
                <a:effectLst/>
                <a:latin typeface="+mn-lt"/>
                <a:ea typeface="+mn-ea"/>
                <a:cs typeface="+mn-cs"/>
              </a:rPr>
              <a:t>j</a:t>
            </a:r>
            <a:r>
              <a:rPr lang="en-US" sz="8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not ready to enter the critical section, then </a:t>
            </a:r>
            <a:r>
              <a:rPr lang="en-US" sz="1600" kern="1200" dirty="0" smtClean="0">
                <a:solidFill>
                  <a:schemeClr val="tx1"/>
                </a:solidFill>
                <a:effectLst/>
                <a:latin typeface="+mn-lt"/>
                <a:ea typeface="+mn-ea"/>
                <a:cs typeface="+mn-cs"/>
              </a:rPr>
              <a:t>flag[j] </a:t>
            </a:r>
            <a:r>
              <a:rPr lang="en-US" sz="12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false</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P</a:t>
            </a:r>
            <a:r>
              <a:rPr lang="en-US" sz="800" i="1"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can enter its critical section. If </a:t>
            </a:r>
            <a:r>
              <a:rPr lang="en-US" sz="1200" i="1" kern="1200" dirty="0" err="1" smtClean="0">
                <a:solidFill>
                  <a:schemeClr val="tx1"/>
                </a:solidFill>
                <a:effectLst/>
                <a:latin typeface="+mn-lt"/>
                <a:ea typeface="+mn-ea"/>
                <a:cs typeface="+mn-cs"/>
              </a:rPr>
              <a:t>P</a:t>
            </a:r>
            <a:r>
              <a:rPr lang="en-US" sz="800" i="1" kern="1200" dirty="0" err="1" smtClean="0">
                <a:solidFill>
                  <a:schemeClr val="tx1"/>
                </a:solidFill>
                <a:effectLst/>
                <a:latin typeface="+mn-lt"/>
                <a:ea typeface="+mn-ea"/>
                <a:cs typeface="+mn-cs"/>
              </a:rPr>
              <a:t>j</a:t>
            </a:r>
            <a:r>
              <a:rPr lang="en-US" sz="8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has set </a:t>
            </a:r>
            <a:r>
              <a:rPr lang="en-US" sz="1600" kern="1200" dirty="0" smtClean="0">
                <a:solidFill>
                  <a:schemeClr val="tx1"/>
                </a:solidFill>
                <a:effectLst/>
                <a:latin typeface="+mn-lt"/>
                <a:ea typeface="+mn-ea"/>
                <a:cs typeface="+mn-cs"/>
              </a:rPr>
              <a:t>flag[j] </a:t>
            </a:r>
            <a:r>
              <a:rPr lang="en-US" sz="1200" kern="1200" dirty="0" smtClean="0">
                <a:solidFill>
                  <a:schemeClr val="tx1"/>
                </a:solidFill>
                <a:effectLst/>
                <a:latin typeface="+mn-lt"/>
                <a:ea typeface="+mn-ea"/>
                <a:cs typeface="+mn-cs"/>
              </a:rPr>
              <a:t>to </a:t>
            </a:r>
            <a:r>
              <a:rPr lang="en-US" sz="1600" kern="1200" dirty="0" smtClean="0">
                <a:solidFill>
                  <a:schemeClr val="tx1"/>
                </a:solidFill>
                <a:effectLst/>
                <a:latin typeface="+mn-lt"/>
                <a:ea typeface="+mn-ea"/>
                <a:cs typeface="+mn-cs"/>
              </a:rPr>
              <a:t>true </a:t>
            </a:r>
            <a:r>
              <a:rPr lang="en-US" sz="1200" kern="1200" dirty="0" smtClean="0">
                <a:solidFill>
                  <a:schemeClr val="tx1"/>
                </a:solidFill>
                <a:effectLst/>
                <a:latin typeface="+mn-lt"/>
                <a:ea typeface="+mn-ea"/>
                <a:cs typeface="+mn-cs"/>
              </a:rPr>
              <a:t>and is also executing in its </a:t>
            </a:r>
            <a:r>
              <a:rPr lang="en-US" sz="1600" kern="1200" dirty="0" smtClean="0">
                <a:solidFill>
                  <a:schemeClr val="tx1"/>
                </a:solidFill>
                <a:effectLst/>
                <a:latin typeface="+mn-lt"/>
                <a:ea typeface="+mn-ea"/>
                <a:cs typeface="+mn-cs"/>
              </a:rPr>
              <a:t>while </a:t>
            </a:r>
            <a:r>
              <a:rPr lang="en-US" sz="1200" kern="1200" dirty="0" smtClean="0">
                <a:solidFill>
                  <a:schemeClr val="tx1"/>
                </a:solidFill>
                <a:effectLst/>
                <a:latin typeface="+mn-lt"/>
                <a:ea typeface="+mn-ea"/>
                <a:cs typeface="+mn-cs"/>
              </a:rPr>
              <a:t>statement, then either </a:t>
            </a:r>
            <a:r>
              <a:rPr lang="en-US" sz="1600" kern="1200" dirty="0" smtClean="0">
                <a:solidFill>
                  <a:schemeClr val="tx1"/>
                </a:solidFill>
                <a:effectLst/>
                <a:latin typeface="+mn-lt"/>
                <a:ea typeface="+mn-ea"/>
                <a:cs typeface="+mn-cs"/>
              </a:rPr>
              <a:t>turn </a:t>
            </a:r>
            <a:r>
              <a:rPr lang="en-US" sz="1200" kern="1200" dirty="0" smtClean="0">
                <a:solidFill>
                  <a:schemeClr val="tx1"/>
                </a:solidFill>
                <a:effectLst/>
                <a:latin typeface="+mn-lt"/>
                <a:ea typeface="+mn-ea"/>
                <a:cs typeface="+mn-cs"/>
              </a:rPr>
              <a:t>== </a:t>
            </a:r>
            <a:r>
              <a:rPr lang="en-US" sz="1600" kern="1200" dirty="0" err="1" smtClean="0">
                <a:solidFill>
                  <a:schemeClr val="tx1"/>
                </a:solidFill>
                <a:effectLst/>
                <a:latin typeface="+mn-lt"/>
                <a:ea typeface="+mn-ea"/>
                <a:cs typeface="+mn-cs"/>
              </a:rPr>
              <a:t>i</a:t>
            </a:r>
            <a:r>
              <a:rPr lang="en-US" sz="16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a:t>
            </a:r>
            <a:r>
              <a:rPr lang="en-US" sz="1600" kern="1200" dirty="0" smtClean="0">
                <a:solidFill>
                  <a:schemeClr val="tx1"/>
                </a:solidFill>
                <a:effectLst/>
                <a:latin typeface="+mn-lt"/>
                <a:ea typeface="+mn-ea"/>
                <a:cs typeface="+mn-cs"/>
              </a:rPr>
              <a:t>turn </a:t>
            </a:r>
            <a:r>
              <a:rPr lang="en-US" sz="12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j</a:t>
            </a:r>
            <a:r>
              <a:rPr lang="en-US" sz="1200" kern="1200" dirty="0" smtClean="0">
                <a:solidFill>
                  <a:schemeClr val="tx1"/>
                </a:solidFill>
                <a:effectLst/>
                <a:latin typeface="+mn-lt"/>
                <a:ea typeface="+mn-ea"/>
                <a:cs typeface="+mn-cs"/>
              </a:rPr>
              <a:t>. If </a:t>
            </a:r>
            <a:r>
              <a:rPr lang="en-US" sz="1600" kern="1200" dirty="0" smtClean="0">
                <a:solidFill>
                  <a:schemeClr val="tx1"/>
                </a:solidFill>
                <a:effectLst/>
                <a:latin typeface="+mn-lt"/>
                <a:ea typeface="+mn-ea"/>
                <a:cs typeface="+mn-cs"/>
              </a:rPr>
              <a:t>turn </a:t>
            </a:r>
            <a:r>
              <a:rPr lang="en-US" sz="1200" kern="1200" dirty="0" smtClean="0">
                <a:solidFill>
                  <a:schemeClr val="tx1"/>
                </a:solidFill>
                <a:effectLst/>
                <a:latin typeface="+mn-lt"/>
                <a:ea typeface="+mn-ea"/>
                <a:cs typeface="+mn-cs"/>
              </a:rPr>
              <a:t>== </a:t>
            </a:r>
            <a:r>
              <a:rPr lang="en-US" sz="16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then </a:t>
            </a:r>
            <a:r>
              <a:rPr lang="en-US" sz="1200" i="1" kern="1200" dirty="0" smtClean="0">
                <a:solidFill>
                  <a:schemeClr val="tx1"/>
                </a:solidFill>
                <a:effectLst/>
                <a:latin typeface="+mn-lt"/>
                <a:ea typeface="+mn-ea"/>
                <a:cs typeface="+mn-cs"/>
              </a:rPr>
              <a:t>P</a:t>
            </a:r>
            <a:r>
              <a:rPr lang="en-US" sz="800" i="1"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will enter the critical section .If </a:t>
            </a:r>
            <a:r>
              <a:rPr lang="en-US" sz="1600" kern="1200" dirty="0" smtClean="0">
                <a:solidFill>
                  <a:schemeClr val="tx1"/>
                </a:solidFill>
                <a:effectLst/>
                <a:latin typeface="+mn-lt"/>
                <a:ea typeface="+mn-ea"/>
                <a:cs typeface="+mn-cs"/>
              </a:rPr>
              <a:t>turn</a:t>
            </a:r>
            <a:r>
              <a:rPr lang="en-US" sz="1200" kern="1200" dirty="0" smtClean="0">
                <a:solidFill>
                  <a:schemeClr val="tx1"/>
                </a:solidFill>
                <a:effectLst/>
                <a:latin typeface="+mn-lt"/>
                <a:ea typeface="+mn-ea"/>
                <a:cs typeface="+mn-cs"/>
              </a:rPr>
              <a:t>==</a:t>
            </a:r>
            <a:r>
              <a:rPr lang="en-US" sz="1600" kern="1200" dirty="0" smtClean="0">
                <a:solidFill>
                  <a:schemeClr val="tx1"/>
                </a:solidFill>
                <a:effectLst/>
                <a:latin typeface="+mn-lt"/>
                <a:ea typeface="+mn-ea"/>
                <a:cs typeface="+mn-cs"/>
              </a:rPr>
              <a:t>j</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then</a:t>
            </a:r>
            <a:r>
              <a:rPr lang="en-US" sz="1200" i="1" kern="1200" dirty="0" err="1" smtClean="0">
                <a:solidFill>
                  <a:schemeClr val="tx1"/>
                </a:solidFill>
                <a:effectLst/>
                <a:latin typeface="+mn-lt"/>
                <a:ea typeface="+mn-ea"/>
                <a:cs typeface="+mn-cs"/>
              </a:rPr>
              <a:t>P</a:t>
            </a:r>
            <a:r>
              <a:rPr lang="en-US" sz="800" i="1" kern="1200" dirty="0" err="1" smtClean="0">
                <a:solidFill>
                  <a:schemeClr val="tx1"/>
                </a:solidFill>
                <a:effectLst/>
                <a:latin typeface="+mn-lt"/>
                <a:ea typeface="+mn-ea"/>
                <a:cs typeface="+mn-cs"/>
              </a:rPr>
              <a:t>j</a:t>
            </a:r>
            <a:r>
              <a:rPr lang="en-US" sz="8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will enter the critical section. However, once </a:t>
            </a:r>
            <a:r>
              <a:rPr lang="en-US" sz="1200" i="1" kern="1200" dirty="0" err="1" smtClean="0">
                <a:solidFill>
                  <a:schemeClr val="tx1"/>
                </a:solidFill>
                <a:effectLst/>
                <a:latin typeface="+mn-lt"/>
                <a:ea typeface="+mn-ea"/>
                <a:cs typeface="+mn-cs"/>
              </a:rPr>
              <a:t>P</a:t>
            </a:r>
            <a:r>
              <a:rPr lang="en-US" sz="800" i="1" kern="1200" dirty="0" err="1" smtClean="0">
                <a:solidFill>
                  <a:schemeClr val="tx1"/>
                </a:solidFill>
                <a:effectLst/>
                <a:latin typeface="+mn-lt"/>
                <a:ea typeface="+mn-ea"/>
                <a:cs typeface="+mn-cs"/>
              </a:rPr>
              <a:t>j</a:t>
            </a:r>
            <a:r>
              <a:rPr lang="en-US" sz="8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exits its critical section, it will reset </a:t>
            </a:r>
            <a:r>
              <a:rPr lang="en-US" sz="1600" kern="1200" dirty="0" smtClean="0">
                <a:solidFill>
                  <a:schemeClr val="tx1"/>
                </a:solidFill>
                <a:effectLst/>
                <a:latin typeface="+mn-lt"/>
                <a:ea typeface="+mn-ea"/>
                <a:cs typeface="+mn-cs"/>
              </a:rPr>
              <a:t>flag[j] </a:t>
            </a:r>
            <a:r>
              <a:rPr lang="en-US" sz="1200" kern="1200" dirty="0" smtClean="0">
                <a:solidFill>
                  <a:schemeClr val="tx1"/>
                </a:solidFill>
                <a:effectLst/>
                <a:latin typeface="+mn-lt"/>
                <a:ea typeface="+mn-ea"/>
                <a:cs typeface="+mn-cs"/>
              </a:rPr>
              <a:t>to </a:t>
            </a:r>
            <a:r>
              <a:rPr lang="en-US" sz="1600" kern="1200" dirty="0" smtClean="0">
                <a:solidFill>
                  <a:schemeClr val="tx1"/>
                </a:solidFill>
                <a:effectLst/>
                <a:latin typeface="+mn-lt"/>
                <a:ea typeface="+mn-ea"/>
                <a:cs typeface="+mn-cs"/>
              </a:rPr>
              <a:t>false</a:t>
            </a:r>
            <a:r>
              <a:rPr lang="en-US" sz="1200" kern="1200" dirty="0" smtClean="0">
                <a:solidFill>
                  <a:schemeClr val="tx1"/>
                </a:solidFill>
                <a:effectLst/>
                <a:latin typeface="+mn-lt"/>
                <a:ea typeface="+mn-ea"/>
                <a:cs typeface="+mn-cs"/>
              </a:rPr>
              <a:t>, allowing </a:t>
            </a:r>
            <a:r>
              <a:rPr lang="en-US" sz="1200" i="1" kern="1200" dirty="0" smtClean="0">
                <a:solidFill>
                  <a:schemeClr val="tx1"/>
                </a:solidFill>
                <a:effectLst/>
                <a:latin typeface="+mn-lt"/>
                <a:ea typeface="+mn-ea"/>
                <a:cs typeface="+mn-cs"/>
              </a:rPr>
              <a:t>P</a:t>
            </a:r>
            <a:r>
              <a:rPr lang="en-US" sz="800" i="1"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to enter its critical section. If </a:t>
            </a:r>
            <a:r>
              <a:rPr lang="en-US" sz="1200" i="1" kern="1200" dirty="0" err="1" smtClean="0">
                <a:solidFill>
                  <a:schemeClr val="tx1"/>
                </a:solidFill>
                <a:effectLst/>
                <a:latin typeface="+mn-lt"/>
                <a:ea typeface="+mn-ea"/>
                <a:cs typeface="+mn-cs"/>
              </a:rPr>
              <a:t>P</a:t>
            </a:r>
            <a:r>
              <a:rPr lang="en-US" sz="800" i="1" kern="1200" dirty="0" err="1" smtClean="0">
                <a:solidFill>
                  <a:schemeClr val="tx1"/>
                </a:solidFill>
                <a:effectLst/>
                <a:latin typeface="+mn-lt"/>
                <a:ea typeface="+mn-ea"/>
                <a:cs typeface="+mn-cs"/>
              </a:rPr>
              <a:t>j</a:t>
            </a:r>
            <a:r>
              <a:rPr lang="en-US" sz="8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resets </a:t>
            </a:r>
            <a:r>
              <a:rPr lang="en-US" sz="1600" kern="1200" dirty="0" smtClean="0">
                <a:solidFill>
                  <a:schemeClr val="tx1"/>
                </a:solidFill>
                <a:effectLst/>
                <a:latin typeface="+mn-lt"/>
                <a:ea typeface="+mn-ea"/>
                <a:cs typeface="+mn-cs"/>
              </a:rPr>
              <a:t>flag[j] </a:t>
            </a:r>
            <a:r>
              <a:rPr lang="en-US" sz="1200" kern="1200" dirty="0" smtClean="0">
                <a:solidFill>
                  <a:schemeClr val="tx1"/>
                </a:solidFill>
                <a:effectLst/>
                <a:latin typeface="+mn-lt"/>
                <a:ea typeface="+mn-ea"/>
                <a:cs typeface="+mn-cs"/>
              </a:rPr>
              <a:t>to </a:t>
            </a:r>
            <a:r>
              <a:rPr lang="en-US" sz="1600" kern="1200" dirty="0" smtClean="0">
                <a:solidFill>
                  <a:schemeClr val="tx1"/>
                </a:solidFill>
                <a:effectLst/>
                <a:latin typeface="+mn-lt"/>
                <a:ea typeface="+mn-ea"/>
                <a:cs typeface="+mn-cs"/>
              </a:rPr>
              <a:t>true</a:t>
            </a:r>
            <a:r>
              <a:rPr lang="en-US" sz="1200" kern="1200" dirty="0" smtClean="0">
                <a:solidFill>
                  <a:schemeClr val="tx1"/>
                </a:solidFill>
                <a:effectLst/>
                <a:latin typeface="+mn-lt"/>
                <a:ea typeface="+mn-ea"/>
                <a:cs typeface="+mn-cs"/>
              </a:rPr>
              <a:t>, it must also set </a:t>
            </a:r>
            <a:r>
              <a:rPr lang="en-US" sz="1600" kern="1200" dirty="0" smtClean="0">
                <a:solidFill>
                  <a:schemeClr val="tx1"/>
                </a:solidFill>
                <a:effectLst/>
                <a:latin typeface="+mn-lt"/>
                <a:ea typeface="+mn-ea"/>
                <a:cs typeface="+mn-cs"/>
              </a:rPr>
              <a:t>turn </a:t>
            </a:r>
            <a:r>
              <a:rPr lang="en-US" sz="1200" kern="1200" dirty="0" smtClean="0">
                <a:solidFill>
                  <a:schemeClr val="tx1"/>
                </a:solidFill>
                <a:effectLst/>
                <a:latin typeface="+mn-lt"/>
                <a:ea typeface="+mn-ea"/>
                <a:cs typeface="+mn-cs"/>
              </a:rPr>
              <a:t>to </a:t>
            </a:r>
            <a:r>
              <a:rPr lang="en-US" sz="16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Thus, since </a:t>
            </a:r>
            <a:r>
              <a:rPr lang="en-US" sz="1200" i="1" kern="1200" dirty="0" smtClean="0">
                <a:solidFill>
                  <a:schemeClr val="tx1"/>
                </a:solidFill>
                <a:effectLst/>
                <a:latin typeface="+mn-lt"/>
                <a:ea typeface="+mn-ea"/>
                <a:cs typeface="+mn-cs"/>
              </a:rPr>
              <a:t>P</a:t>
            </a:r>
            <a:r>
              <a:rPr lang="en-US" sz="800" i="1"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does not change the value of the variable </a:t>
            </a:r>
            <a:r>
              <a:rPr lang="en-US" sz="1600" kern="1200" dirty="0" smtClean="0">
                <a:solidFill>
                  <a:schemeClr val="tx1"/>
                </a:solidFill>
                <a:effectLst/>
                <a:latin typeface="+mn-lt"/>
                <a:ea typeface="+mn-ea"/>
                <a:cs typeface="+mn-cs"/>
              </a:rPr>
              <a:t>turn </a:t>
            </a:r>
            <a:r>
              <a:rPr lang="en-US" sz="1200" kern="1200" dirty="0" smtClean="0">
                <a:solidFill>
                  <a:schemeClr val="tx1"/>
                </a:solidFill>
                <a:effectLst/>
                <a:latin typeface="+mn-lt"/>
                <a:ea typeface="+mn-ea"/>
                <a:cs typeface="+mn-cs"/>
              </a:rPr>
              <a:t>while executing the </a:t>
            </a:r>
            <a:r>
              <a:rPr lang="en-US" sz="1600" kern="1200" dirty="0" smtClean="0">
                <a:solidFill>
                  <a:schemeClr val="tx1"/>
                </a:solidFill>
                <a:effectLst/>
                <a:latin typeface="+mn-lt"/>
                <a:ea typeface="+mn-ea"/>
                <a:cs typeface="+mn-cs"/>
              </a:rPr>
              <a:t>while </a:t>
            </a:r>
            <a:r>
              <a:rPr lang="en-US" sz="1200" kern="1200" dirty="0" smtClean="0">
                <a:solidFill>
                  <a:schemeClr val="tx1"/>
                </a:solidFill>
                <a:effectLst/>
                <a:latin typeface="+mn-lt"/>
                <a:ea typeface="+mn-ea"/>
                <a:cs typeface="+mn-cs"/>
              </a:rPr>
              <a:t>statement, </a:t>
            </a:r>
            <a:r>
              <a:rPr lang="en-US" sz="1200" i="1" kern="1200" dirty="0" smtClean="0">
                <a:solidFill>
                  <a:schemeClr val="tx1"/>
                </a:solidFill>
                <a:effectLst/>
                <a:latin typeface="+mn-lt"/>
                <a:ea typeface="+mn-ea"/>
                <a:cs typeface="+mn-cs"/>
              </a:rPr>
              <a:t>P</a:t>
            </a:r>
            <a:r>
              <a:rPr lang="en-US" sz="800" i="1"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will enter the critical section (progress) after at most one entry by </a:t>
            </a:r>
            <a:r>
              <a:rPr lang="en-US" sz="1200" i="1" kern="1200" dirty="0" err="1" smtClean="0">
                <a:solidFill>
                  <a:schemeClr val="tx1"/>
                </a:solidFill>
                <a:effectLst/>
                <a:latin typeface="+mn-lt"/>
                <a:ea typeface="+mn-ea"/>
                <a:cs typeface="+mn-cs"/>
              </a:rPr>
              <a:t>P</a:t>
            </a:r>
            <a:r>
              <a:rPr lang="en-US" sz="800" i="1" kern="1200" dirty="0" err="1" smtClean="0">
                <a:solidFill>
                  <a:schemeClr val="tx1"/>
                </a:solidFill>
                <a:effectLst/>
                <a:latin typeface="+mn-lt"/>
                <a:ea typeface="+mn-ea"/>
                <a:cs typeface="+mn-cs"/>
              </a:rPr>
              <a:t>j</a:t>
            </a:r>
            <a:r>
              <a:rPr lang="en-US" sz="8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(bounded waiting) </a:t>
            </a:r>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16</a:t>
            </a:fld>
            <a:endParaRPr lang="en-US"/>
          </a:p>
        </p:txBody>
      </p:sp>
    </p:spTree>
    <p:extLst>
      <p:ext uri="{BB962C8B-B14F-4D97-AF65-F5344CB8AC3E}">
        <p14:creationId xmlns:p14="http://schemas.microsoft.com/office/powerpoint/2010/main" val="73065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Disabling interrupts on a multiprocessor can be time </a:t>
            </a:r>
            <a:r>
              <a:rPr lang="en-US" sz="1200" kern="1200" smtClean="0">
                <a:solidFill>
                  <a:schemeClr val="tx1"/>
                </a:solidFill>
                <a:effectLst/>
                <a:latin typeface="+mn-lt"/>
                <a:ea typeface="+mn-ea"/>
                <a:cs typeface="+mn-cs"/>
              </a:rPr>
              <a:t>consuming because </a:t>
            </a:r>
            <a:r>
              <a:rPr lang="en-US" sz="1200" kern="1200" dirty="0" smtClean="0">
                <a:solidFill>
                  <a:schemeClr val="tx1"/>
                </a:solidFill>
                <a:effectLst/>
                <a:latin typeface="+mn-lt"/>
                <a:ea typeface="+mn-ea"/>
                <a:cs typeface="+mn-cs"/>
              </a:rPr>
              <a:t>the message is passed to all the processors. This message passing delays entry into each critical section, and system efficiency decreases </a:t>
            </a:r>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18</a:t>
            </a:fld>
            <a:endParaRPr lang="en-US"/>
          </a:p>
        </p:txBody>
      </p:sp>
    </p:spTree>
    <p:extLst>
      <p:ext uri="{BB962C8B-B14F-4D97-AF65-F5344CB8AC3E}">
        <p14:creationId xmlns:p14="http://schemas.microsoft.com/office/powerpoint/2010/main" val="209453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importance of the </a:t>
            </a:r>
            <a:r>
              <a:rPr lang="en-US" sz="1200" kern="1200" dirty="0" err="1" smtClean="0">
                <a:solidFill>
                  <a:schemeClr val="tx1"/>
                </a:solidFill>
                <a:effectLst/>
                <a:latin typeface="+mn-lt"/>
                <a:ea typeface="+mn-ea"/>
                <a:cs typeface="+mn-cs"/>
              </a:rPr>
              <a:t>test_and_set</a:t>
            </a:r>
            <a:r>
              <a:rPr lang="en-US" sz="1200" kern="1200" baseline="0" dirty="0" smtClean="0">
                <a:solidFill>
                  <a:schemeClr val="tx1"/>
                </a:solidFill>
                <a:effectLst/>
                <a:latin typeface="+mn-lt"/>
                <a:ea typeface="+mn-ea"/>
                <a:cs typeface="+mn-cs"/>
              </a:rPr>
              <a:t> characteristics is it is executed atomically.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two test and set() instructions are executed simultaneously (each on a different CPU), they will be executed sequentially in some arbitrary order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the machine supports the test and set() instruction, then mutual exclusion can be implemented by declaring a </a:t>
            </a:r>
            <a:r>
              <a:rPr lang="en-US" sz="1200" kern="1200" dirty="0" err="1"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variable lock, initialized to false</a:t>
            </a:r>
            <a:endParaRPr lang="en-US" dirty="0" smtClean="0"/>
          </a:p>
        </p:txBody>
      </p:sp>
      <p:sp>
        <p:nvSpPr>
          <p:cNvPr id="4" name="Slide Number Placeholder 3"/>
          <p:cNvSpPr>
            <a:spLocks noGrp="1"/>
          </p:cNvSpPr>
          <p:nvPr>
            <p:ph type="sldNum" sz="quarter" idx="10"/>
          </p:nvPr>
        </p:nvSpPr>
        <p:spPr/>
        <p:txBody>
          <a:bodyPr/>
          <a:lstStyle/>
          <a:p>
            <a:fld id="{80452CBF-E50E-8245-BB4C-D07D404C5C9E}" type="slidenum">
              <a:rPr lang="en-US" smtClean="0"/>
              <a:pPr/>
              <a:t>20</a:t>
            </a:fld>
            <a:endParaRPr lang="en-US"/>
          </a:p>
        </p:txBody>
      </p:sp>
    </p:spTree>
    <p:extLst>
      <p:ext uri="{BB962C8B-B14F-4D97-AF65-F5344CB8AC3E}">
        <p14:creationId xmlns:p14="http://schemas.microsoft.com/office/powerpoint/2010/main" val="3263532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Mutual exclusion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 global variable (lock) is declared and is initialized to 0</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First process that invokes compare and swap() will set lock to 1. It will then enter its critical section, because the original value of lock was equal to the expected value of 0</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Subsequent calls to compare and swap() will not succeed, because lock now is not equal to the expected value of 0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When a process exits its critical section, it sets lock back to 0, which allows another process to enter its critical section</a:t>
            </a:r>
            <a:endParaRPr lang="en-US" dirty="0" smtClean="0"/>
          </a:p>
        </p:txBody>
      </p:sp>
      <p:sp>
        <p:nvSpPr>
          <p:cNvPr id="4" name="Slide Number Placeholder 3"/>
          <p:cNvSpPr>
            <a:spLocks noGrp="1"/>
          </p:cNvSpPr>
          <p:nvPr>
            <p:ph type="sldNum" sz="quarter" idx="10"/>
          </p:nvPr>
        </p:nvSpPr>
        <p:spPr/>
        <p:txBody>
          <a:bodyPr/>
          <a:lstStyle/>
          <a:p>
            <a:fld id="{80452CBF-E50E-8245-BB4C-D07D404C5C9E}" type="slidenum">
              <a:rPr lang="en-US" smtClean="0"/>
              <a:pPr/>
              <a:t>22</a:t>
            </a:fld>
            <a:endParaRPr lang="en-US"/>
          </a:p>
        </p:txBody>
      </p:sp>
    </p:spTree>
    <p:extLst>
      <p:ext uri="{BB962C8B-B14F-4D97-AF65-F5344CB8AC3E}">
        <p14:creationId xmlns:p14="http://schemas.microsoft.com/office/powerpoint/2010/main" val="281560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userDrawn="1"/>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rgbClr val="000000"/>
                </a:solidFill>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9A0A12AC-3A3E-9042-8D73-D5A2F5D75827}" type="datetime1">
              <a:rPr lang="en-US" smtClean="0"/>
              <a:t>4/3/18</a:t>
            </a:fld>
            <a:endParaRPr lang="en-US"/>
          </a:p>
        </p:txBody>
      </p:sp>
      <p:sp>
        <p:nvSpPr>
          <p:cNvPr id="6" name="Slide Number Placeholder 5"/>
          <p:cNvSpPr>
            <a:spLocks noGrp="1"/>
          </p:cNvSpPr>
          <p:nvPr>
            <p:ph type="sldNum" sz="quarter" idx="12"/>
          </p:nvPr>
        </p:nvSpPr>
        <p:spPr>
          <a:xfrm>
            <a:off x="4191000" y="6122894"/>
            <a:ext cx="762000" cy="271463"/>
          </a:xfrm>
        </p:spPr>
        <p:txBody>
          <a:bodyPr/>
          <a:lstStyle>
            <a:lvl1pPr>
              <a:defRPr>
                <a:solidFill>
                  <a:schemeClr val="bg1"/>
                </a:solidFill>
              </a:defRPr>
            </a:lvl1pPr>
          </a:lstStyle>
          <a:p>
            <a:fld id="{72AFE102-A273-8544-BB2F-FAAE6DB0274C}" type="slidenum">
              <a:rPr lang="en-US" smtClean="0"/>
              <a:pPr/>
              <a:t>‹#›</a:t>
            </a:fld>
            <a:endParaRPr lang="en-US" dirty="0"/>
          </a:p>
        </p:txBody>
      </p:sp>
      <p:pic>
        <p:nvPicPr>
          <p:cNvPr id="12" name="Picture 11" descr="csuf-logo-header.png"/>
          <p:cNvPicPr/>
          <p:nvPr userDrawn="1"/>
        </p:nvPicPr>
        <p:blipFill>
          <a:blip r:embed="rId2" cstate="print"/>
          <a:stretch>
            <a:fillRect/>
          </a:stretch>
        </p:blipFill>
        <p:spPr>
          <a:xfrm>
            <a:off x="3368961" y="463885"/>
            <a:ext cx="2686050" cy="647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4/3/18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7" name="Text Placeholder 2"/>
          <p:cNvSpPr>
            <a:spLocks noGrp="1"/>
          </p:cNvSpPr>
          <p:nvPr>
            <p:ph type="body" idx="1"/>
          </p:nvPr>
        </p:nvSpPr>
        <p:spPr>
          <a:xfrm>
            <a:off x="256032" y="269668"/>
            <a:ext cx="4273635"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Content Placeholder 3"/>
          <p:cNvSpPr>
            <a:spLocks noGrp="1"/>
          </p:cNvSpPr>
          <p:nvPr>
            <p:ph sz="half" idx="2"/>
          </p:nvPr>
        </p:nvSpPr>
        <p:spPr>
          <a:xfrm>
            <a:off x="256032" y="1227667"/>
            <a:ext cx="4273635" cy="4847696"/>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9" name="Text Placeholder 4"/>
          <p:cNvSpPr>
            <a:spLocks noGrp="1"/>
          </p:cNvSpPr>
          <p:nvPr>
            <p:ph type="body" sz="quarter" idx="3"/>
          </p:nvPr>
        </p:nvSpPr>
        <p:spPr>
          <a:xfrm>
            <a:off x="4642556" y="269668"/>
            <a:ext cx="4236267"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13"/>
          </p:nvPr>
        </p:nvSpPr>
        <p:spPr>
          <a:xfrm>
            <a:off x="4642556" y="1227667"/>
            <a:ext cx="4236267" cy="4860478"/>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06979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Slide Number Placeholder 3"/>
          <p:cNvSpPr>
            <a:spLocks noGrp="1"/>
          </p:cNvSpPr>
          <p:nvPr>
            <p:ph type="sldNum" sz="quarter" idx="12"/>
          </p:nvPr>
        </p:nvSpPr>
        <p:spPr>
          <a:xfrm>
            <a:off x="8337000" y="6371590"/>
            <a:ext cx="541824" cy="201447"/>
          </a:xfrm>
        </p:spPr>
        <p:txBody>
          <a:bodyPr/>
          <a:lstStyle>
            <a:lvl1pPr>
              <a:defRPr>
                <a:solidFill>
                  <a:srgbClr val="7F7F7F"/>
                </a:solidFill>
              </a:defRPr>
            </a:lvl1pPr>
          </a:lstStyle>
          <a:p>
            <a:fld id="{72AFE102-A273-8544-BB2F-FAAE6DB0274C}" type="slidenum">
              <a:rPr lang="en-US" smtClean="0"/>
              <a:pPr/>
              <a:t>‹#›</a:t>
            </a:fld>
            <a:endParaRPr lang="en-US" dirty="0"/>
          </a:p>
        </p:txBody>
      </p:sp>
      <p:cxnSp>
        <p:nvCxnSpPr>
          <p:cNvPr id="5" name="Straight Connector 4"/>
          <p:cNvCxnSpPr/>
          <p:nvPr userDrawn="1"/>
        </p:nvCxnSpPr>
        <p:spPr>
          <a:xfrm>
            <a:off x="243840" y="969273"/>
            <a:ext cx="8634984" cy="0"/>
          </a:xfrm>
          <a:prstGeom prst="line">
            <a:avLst/>
          </a:prstGeom>
          <a:ln w="38100" cmpd="dbl">
            <a:solidFill>
              <a:schemeClr val="tx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256032" y="244158"/>
            <a:ext cx="8622792" cy="708403"/>
          </a:xfrm>
        </p:spPr>
        <p:txBody>
          <a:bodyPr>
            <a:normAutofit/>
          </a:bodyPr>
          <a:lstStyle>
            <a:lvl1pPr>
              <a:defRPr sz="4000">
                <a:solidFill>
                  <a:srgbClr val="000000"/>
                </a:solidFill>
              </a:defRPr>
            </a:lvl1pPr>
          </a:lstStyle>
          <a:p>
            <a:r>
              <a:rPr lang="en-US" dirty="0" smtClean="0"/>
              <a:t>Click to edit Master title style</a:t>
            </a:r>
            <a:endParaRPr dirty="0"/>
          </a:p>
        </p:txBody>
      </p:sp>
      <p:sp>
        <p:nvSpPr>
          <p:cNvPr id="9" name="Content Placeholder 2"/>
          <p:cNvSpPr>
            <a:spLocks noGrp="1"/>
          </p:cNvSpPr>
          <p:nvPr>
            <p:ph idx="1"/>
          </p:nvPr>
        </p:nvSpPr>
        <p:spPr>
          <a:xfrm>
            <a:off x="275339" y="1030112"/>
            <a:ext cx="8589374" cy="5286704"/>
          </a:xfrm>
        </p:spPr>
        <p:txBody>
          <a:bodyPr/>
          <a:lstStyle>
            <a:lvl1pPr marL="342900" indent="-342900">
              <a:buFont typeface="Wingdings" charset="2"/>
              <a:buChar char="q"/>
              <a:defRPr>
                <a:solidFill>
                  <a:srgbClr val="000000"/>
                </a:solidFill>
              </a:defRPr>
            </a:lvl1pPr>
            <a:lvl2pPr marL="579438" indent="-228600">
              <a:buClrTx/>
              <a:buFont typeface="Wingdings" charset="2"/>
              <a:buChar char="§"/>
              <a:defRPr>
                <a:solidFill>
                  <a:srgbClr val="000000"/>
                </a:solidFill>
              </a:defRPr>
            </a:lvl2pPr>
            <a:lvl3pPr marL="808038" indent="-228600">
              <a:buFont typeface="Arial"/>
              <a:buChar char="•"/>
              <a:defRPr>
                <a:solidFill>
                  <a:srgbClr val="000000"/>
                </a:solidFill>
              </a:defRPr>
            </a:lvl3pPr>
            <a:lvl4pPr marL="1036638" indent="-228600">
              <a:buClrTx/>
              <a:buFont typeface="Courier New"/>
              <a:buChar char="o"/>
              <a:defRPr>
                <a:solidFill>
                  <a:srgbClr val="000000"/>
                </a:solidFill>
              </a:defRPr>
            </a:lvl4pPr>
            <a:lvl5pPr marL="1265238" indent="-228600">
              <a:buFont typeface="Wingdings" charset="2"/>
              <a:buChar char="v"/>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529929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4/3/18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8" name="Content Placeholder 2"/>
          <p:cNvSpPr>
            <a:spLocks noGrp="1"/>
          </p:cNvSpPr>
          <p:nvPr>
            <p:ph sz="half" idx="1"/>
          </p:nvPr>
        </p:nvSpPr>
        <p:spPr>
          <a:xfrm>
            <a:off x="4634899" y="783579"/>
            <a:ext cx="3965933" cy="5458028"/>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41536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6032" y="238282"/>
            <a:ext cx="3580861" cy="1285718"/>
          </a:xfrm>
        </p:spPr>
        <p:txBody>
          <a:bodyPr anchor="b">
            <a:normAutofit/>
          </a:bodyPr>
          <a:lstStyle>
            <a:lvl1pPr algn="l">
              <a:defRPr sz="2800" b="0">
                <a:solidFill>
                  <a:srgbClr val="000000"/>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solidFill>
                  <a:srgbClr val="000000"/>
                </a:solidFill>
              </a:defRPr>
            </a:lvl1pPr>
            <a:lvl2pPr>
              <a:defRPr sz="2200" baseline="0">
                <a:solidFill>
                  <a:srgbClr val="000000"/>
                </a:solidFill>
              </a:defRPr>
            </a:lvl2pPr>
            <a:lvl3pPr>
              <a:defRPr sz="2000" baseline="0">
                <a:solidFill>
                  <a:srgbClr val="000000"/>
                </a:solidFill>
              </a:defRPr>
            </a:lvl3pPr>
            <a:lvl4pPr>
              <a:defRPr sz="1800" baseline="0">
                <a:solidFill>
                  <a:srgbClr val="000000"/>
                </a:solidFill>
              </a:defRPr>
            </a:lvl4pPr>
            <a:lvl5pPr>
              <a:defRPr sz="1800" baseline="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256032" y="1636890"/>
            <a:ext cx="3580861" cy="4719460"/>
          </a:xfrm>
        </p:spPr>
        <p:txBody>
          <a:bodyPr vert="horz" lIns="91440" tIns="45720" rIns="91440" bIns="45720" rtlCol="0">
            <a:normAutofit/>
          </a:bodyPr>
          <a:lstStyle>
            <a:lvl1pPr marL="0" indent="0">
              <a:lnSpc>
                <a:spcPct val="120000"/>
              </a:lnSpc>
              <a:spcBef>
                <a:spcPts val="600"/>
              </a:spcBef>
              <a:buNone/>
              <a:defRPr sz="1600" kern="1200">
                <a:solidFill>
                  <a:srgbClr val="000000"/>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dirty="0" smtClean="0"/>
              <a:t>Click to edit Master text styles</a:t>
            </a:r>
          </a:p>
        </p:txBody>
      </p:sp>
      <p:sp>
        <p:nvSpPr>
          <p:cNvPr id="5" name="Date Placeholder 4"/>
          <p:cNvSpPr>
            <a:spLocks noGrp="1"/>
          </p:cNvSpPr>
          <p:nvPr>
            <p:ph type="dt" sz="half" idx="10"/>
          </p:nvPr>
        </p:nvSpPr>
        <p:spPr/>
        <p:txBody>
          <a:bodyPr/>
          <a:lstStyle/>
          <a:p>
            <a:fld id="{F335DE68-BCE4-2241-B771-7000EB22A389}" type="datetime1">
              <a:rPr lang="en-US" smtClean="0"/>
              <a:t>4/3/18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601290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8765" y="1694329"/>
            <a:ext cx="3279773" cy="914400"/>
          </a:xfrm>
        </p:spPr>
        <p:txBody>
          <a:bodyPr anchor="b">
            <a:normAutofit/>
          </a:bodyPr>
          <a:lstStyle>
            <a:lvl1pPr algn="l">
              <a:defRPr sz="2800" b="0"/>
            </a:lvl1pPr>
          </a:lstStyle>
          <a:p>
            <a:r>
              <a:rPr lang="en-US" dirty="0" smtClean="0"/>
              <a:t>Click to edit Master title style</a:t>
            </a:r>
            <a:endParaRPr dirty="0"/>
          </a:p>
        </p:txBody>
      </p:sp>
      <p:sp>
        <p:nvSpPr>
          <p:cNvPr id="3" name="Content Placeholder 2"/>
          <p:cNvSpPr>
            <a:spLocks noGrp="1"/>
          </p:cNvSpPr>
          <p:nvPr>
            <p:ph idx="1"/>
          </p:nvPr>
        </p:nvSpPr>
        <p:spPr>
          <a:xfrm>
            <a:off x="4328318" y="609600"/>
            <a:ext cx="4550505"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58765" y="2672323"/>
            <a:ext cx="3279774"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FC8AA88D-736A-5E4A-9C11-B593391A437A}" type="datetime1">
              <a:rPr lang="en-US" smtClean="0"/>
              <a:t>4/3/18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7" name="Picture Placeholder 16"/>
          <p:cNvSpPr>
            <a:spLocks noGrp="1"/>
          </p:cNvSpPr>
          <p:nvPr>
            <p:ph type="pic" sz="quarter" idx="13"/>
          </p:nvPr>
        </p:nvSpPr>
        <p:spPr>
          <a:xfrm>
            <a:off x="258764" y="310123"/>
            <a:ext cx="3492966" cy="1204912"/>
          </a:xfrm>
        </p:spPr>
        <p:txBody>
          <a:bodyPr>
            <a:normAutofit/>
          </a:bodyPr>
          <a:lstStyle>
            <a:lvl1pPr>
              <a:buNone/>
              <a:defRPr sz="1800"/>
            </a:lvl1pPr>
          </a:lstStyle>
          <a:p>
            <a:r>
              <a:rPr lang="en-US" smtClean="0"/>
              <a:t>Drag picture to placeholder or click icon to add</a:t>
            </a:r>
            <a:endParaRPr/>
          </a:p>
        </p:txBody>
      </p:sp>
    </p:spTree>
    <p:extLst>
      <p:ext uri="{BB962C8B-B14F-4D97-AF65-F5344CB8AC3E}">
        <p14:creationId xmlns:p14="http://schemas.microsoft.com/office/powerpoint/2010/main" val="2756961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dirty="0" smtClean="0"/>
              <a:t>Click to edit Master title style</a:t>
            </a:r>
            <a:endParaRPr dirty="0"/>
          </a:p>
        </p:txBody>
      </p:sp>
      <p:sp>
        <p:nvSpPr>
          <p:cNvPr id="3" name="Picture Placeholder 2"/>
          <p:cNvSpPr>
            <a:spLocks noGrp="1"/>
          </p:cNvSpPr>
          <p:nvPr>
            <p:ph type="pic" idx="1"/>
          </p:nvPr>
        </p:nvSpPr>
        <p:spPr>
          <a:xfrm>
            <a:off x="4191000" y="612775"/>
            <a:ext cx="4501443"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5A7B1E83-198B-0E48-ACA8-308113110EE2}" type="datetime1">
              <a:rPr lang="en-US" smtClean="0"/>
              <a:t>4/3/18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69596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1186AF4-195F-314C-8537-79C20E8E4D93}" type="datetime1">
              <a:rPr lang="en-US" smtClean="0"/>
              <a:t>4/3/18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1694113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FADC319-BBB9-1744-A321-ED324A95911A}" type="datetime1">
              <a:rPr lang="en-US" smtClean="0"/>
              <a:t>4/3/18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3859332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DCD3A12-259E-5749-98F8-1E9EDC05F4DE}" type="datetime1">
              <a:rPr lang="en-US" smtClean="0"/>
              <a:t>4/3/18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33079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grpSp>
        <p:nvGrpSpPr>
          <p:cNvPr id="9" name="Group 8"/>
          <p:cNvGrpSpPr/>
          <p:nvPr userDrawn="1"/>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289450" y="1792111"/>
            <a:ext cx="8589374" cy="4579480"/>
          </a:xfrm>
        </p:spPr>
        <p:txBody>
          <a:bodyPr/>
          <a:lstStyle>
            <a:lvl1pPr marL="342900" indent="-342900">
              <a:buFont typeface="Wingdings" charset="2"/>
              <a:buChar char="q"/>
              <a:defRPr>
                <a:solidFill>
                  <a:srgbClr val="000000"/>
                </a:solidFill>
              </a:defRPr>
            </a:lvl1pPr>
            <a:lvl2pPr marL="579438" indent="-228600">
              <a:buClrTx/>
              <a:buFont typeface="Wingdings" charset="2"/>
              <a:buChar char="§"/>
              <a:defRPr>
                <a:solidFill>
                  <a:srgbClr val="000000"/>
                </a:solidFill>
              </a:defRPr>
            </a:lvl2pPr>
            <a:lvl3pPr marL="808038" indent="-228600">
              <a:buFont typeface="Arial"/>
              <a:buChar char="•"/>
              <a:defRPr>
                <a:solidFill>
                  <a:srgbClr val="000000"/>
                </a:solidFill>
              </a:defRPr>
            </a:lvl3pPr>
            <a:lvl4pPr marL="1036638" indent="-228600">
              <a:buClrTx/>
              <a:buFont typeface="Courier New"/>
              <a:buChar char="o"/>
              <a:defRPr>
                <a:solidFill>
                  <a:srgbClr val="000000"/>
                </a:solidFill>
              </a:defRPr>
            </a:lvl4pPr>
            <a:lvl5pPr marL="1265238" indent="-228600">
              <a:buFont typeface="Wingdings" charset="2"/>
              <a:buChar char="v"/>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36B5C978-29FF-B04D-8BDD-1CFFC4798935}" type="datetime1">
              <a:rPr lang="en-US" smtClean="0"/>
              <a:t>4/3/18</a:t>
            </a:fld>
            <a:endParaRPr lang="en-US"/>
          </a:p>
        </p:txBody>
      </p:sp>
      <p:sp>
        <p:nvSpPr>
          <p:cNvPr id="6" name="Slide Number Placeholder 5"/>
          <p:cNvSpPr>
            <a:spLocks noGrp="1"/>
          </p:cNvSpPr>
          <p:nvPr>
            <p:ph type="sldNum" sz="quarter" idx="12"/>
          </p:nvPr>
        </p:nvSpPr>
        <p:spPr>
          <a:xfrm>
            <a:off x="8199120" y="6412838"/>
            <a:ext cx="762000" cy="271463"/>
          </a:xfrm>
        </p:spPr>
        <p:txBody>
          <a:bodyPr/>
          <a:lstStyle>
            <a:lvl1pPr>
              <a:defRPr sz="900">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40925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solidFill>
                  <a:srgbClr val="000000"/>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32F2CDB1-4494-354F-8EF0-0232ACE1156C}" type="datetime1">
              <a:rPr lang="en-US" smtClean="0"/>
              <a:t>4/3/18</a:t>
            </a:fld>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solidFill>
                  <a:srgbClr val="000000"/>
                </a:solidFill>
              </a:defRPr>
            </a:lvl1pPr>
          </a:lstStyle>
          <a:p>
            <a:r>
              <a:rPr lang="en-US" dirty="0" smtClean="0"/>
              <a:t>Drag picture to placeholder or click icon to add</a:t>
            </a:r>
            <a:endParaRPr dirty="0"/>
          </a:p>
        </p:txBody>
      </p:sp>
    </p:spTree>
    <p:extLst>
      <p:ext uri="{BB962C8B-B14F-4D97-AF65-F5344CB8AC3E}">
        <p14:creationId xmlns:p14="http://schemas.microsoft.com/office/powerpoint/2010/main" val="26382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rgbClr val="000000"/>
                </a:solidFill>
              </a:defRPr>
            </a:lvl1pPr>
          </a:lstStyle>
          <a:p>
            <a:r>
              <a:rPr lang="en-US" dirty="0"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721A568F-9A45-1B49-8DE3-600339642F2B}" type="datetime1">
              <a:rPr lang="en-US" smtClean="0"/>
              <a:t>4/3/18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102689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20" name="Group 19"/>
          <p:cNvGrpSpPr/>
          <p:nvPr userDrawn="1"/>
        </p:nvGrpSpPr>
        <p:grpSpPr>
          <a:xfrm>
            <a:off x="24384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1699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5" name="Date Placeholder 4"/>
          <p:cNvSpPr>
            <a:spLocks noGrp="1"/>
          </p:cNvSpPr>
          <p:nvPr>
            <p:ph type="dt" sz="half" idx="10"/>
          </p:nvPr>
        </p:nvSpPr>
        <p:spPr/>
        <p:txBody>
          <a:bodyPr/>
          <a:lstStyle/>
          <a:p>
            <a:fld id="{6A15E591-3C68-974E-9AE2-7BA455DC0861}" type="datetime1">
              <a:rPr lang="en-US" smtClean="0"/>
              <a:t>4/3/18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1" name="Content Placeholder 2"/>
          <p:cNvSpPr>
            <a:spLocks noGrp="1"/>
          </p:cNvSpPr>
          <p:nvPr>
            <p:ph sz="half" idx="13"/>
          </p:nvPr>
        </p:nvSpPr>
        <p:spPr>
          <a:xfrm>
            <a:off x="4711938" y="1733562"/>
            <a:ext cx="4161010" cy="448313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2" name="Content Placeholder 2"/>
          <p:cNvSpPr>
            <a:spLocks noGrp="1"/>
          </p:cNvSpPr>
          <p:nvPr>
            <p:ph sz="half" idx="14"/>
          </p:nvPr>
        </p:nvSpPr>
        <p:spPr>
          <a:xfrm>
            <a:off x="406132" y="1735554"/>
            <a:ext cx="4155425" cy="448313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90577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userDrawn="1"/>
          </p:nvGrpSpPr>
          <p:grpSpPr>
            <a:xfrm>
              <a:off x="182880" y="173699"/>
              <a:ext cx="8778240" cy="6510602"/>
              <a:chOff x="182880" y="173699"/>
              <a:chExt cx="8778240" cy="6510602"/>
            </a:xfrm>
          </p:grpSpPr>
          <p:sp>
            <p:nvSpPr>
              <p:cNvPr id="27" name="Rectangle 26"/>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Text Placeholder 2"/>
          <p:cNvSpPr>
            <a:spLocks noGrp="1"/>
          </p:cNvSpPr>
          <p:nvPr>
            <p:ph type="body" idx="1"/>
          </p:nvPr>
        </p:nvSpPr>
        <p:spPr>
          <a:xfrm>
            <a:off x="256032" y="1708990"/>
            <a:ext cx="3942429"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6032" y="2590801"/>
            <a:ext cx="3942429" cy="348456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Text Placeholder 4"/>
          <p:cNvSpPr>
            <a:spLocks noGrp="1"/>
          </p:cNvSpPr>
          <p:nvPr>
            <p:ph type="body" sz="quarter" idx="3"/>
          </p:nvPr>
        </p:nvSpPr>
        <p:spPr>
          <a:xfrm>
            <a:off x="4945539" y="1708990"/>
            <a:ext cx="3933284"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fld id="{97182901-F8D8-7244-B315-259DADEC5C47}" type="datetime1">
              <a:rPr lang="en-US" smtClean="0"/>
              <a:t>4/3/18</a:t>
            </a:fld>
            <a:endParaRPr lang="en-US"/>
          </a:p>
        </p:txBody>
      </p:sp>
      <p:sp>
        <p:nvSpPr>
          <p:cNvPr id="9" name="Slide Number Placeholder 8"/>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8" name="Content Placeholder 3"/>
          <p:cNvSpPr>
            <a:spLocks noGrp="1"/>
          </p:cNvSpPr>
          <p:nvPr>
            <p:ph sz="half" idx="13"/>
          </p:nvPr>
        </p:nvSpPr>
        <p:spPr>
          <a:xfrm>
            <a:off x="4945538" y="2603583"/>
            <a:ext cx="3933285" cy="348456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71031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pSp>
        <p:nvGrpSpPr>
          <p:cNvPr id="12" name="Group 11"/>
          <p:cNvGrpSpPr/>
          <p:nvPr userDrawn="1"/>
        </p:nvGrpSpPr>
        <p:grpSpPr>
          <a:xfrm>
            <a:off x="182880" y="173699"/>
            <a:ext cx="8778240" cy="6510602"/>
            <a:chOff x="182880" y="173699"/>
            <a:chExt cx="8778240" cy="6510602"/>
          </a:xfrm>
        </p:grpSpPr>
        <p:sp>
          <p:nvSpPr>
            <p:cNvPr id="13" name="Rectangle 12"/>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Date Placeholder 2"/>
          <p:cNvSpPr>
            <a:spLocks noGrp="1"/>
          </p:cNvSpPr>
          <p:nvPr>
            <p:ph type="dt" sz="half" idx="10"/>
          </p:nvPr>
        </p:nvSpPr>
        <p:spPr/>
        <p:txBody>
          <a:bodyPr/>
          <a:lstStyle/>
          <a:p>
            <a:fld id="{ED86FA0F-FA5B-5249-AA12-E5D54C9B4395}" type="datetime1">
              <a:rPr lang="en-US" smtClean="0"/>
              <a:t>4/3/18</a:t>
            </a:fld>
            <a:endParaRPr lang="en-US"/>
          </a:p>
        </p:txBody>
      </p:sp>
      <p:sp>
        <p:nvSpPr>
          <p:cNvPr id="5" name="Slide Number Placeholder 4"/>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97736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4/3/18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51275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4/3/18</a:t>
            </a:fld>
            <a:endParaRPr lang="en-US"/>
          </a:p>
        </p:txBody>
      </p:sp>
      <p:sp>
        <p:nvSpPr>
          <p:cNvPr id="4" name="Slide Number Placeholder 3"/>
          <p:cNvSpPr>
            <a:spLocks noGrp="1"/>
          </p:cNvSpPr>
          <p:nvPr>
            <p:ph type="sldNum" sz="quarter" idx="12"/>
          </p:nvPr>
        </p:nvSpPr>
        <p:spPr>
          <a:xfrm>
            <a:off x="8337000" y="6316816"/>
            <a:ext cx="541824" cy="256222"/>
          </a:xfrm>
        </p:spPr>
        <p:txBody>
          <a:bodyPr/>
          <a:lstStyle>
            <a:lvl1pPr>
              <a:defRPr>
                <a:solidFill>
                  <a:srgbClr val="7F7F7F"/>
                </a:solidFill>
              </a:defRPr>
            </a:lvl1pPr>
          </a:lstStyle>
          <a:p>
            <a:fld id="{72AFE102-A273-8544-BB2F-FAAE6DB0274C}" type="slidenum">
              <a:rPr lang="en-US" smtClean="0"/>
              <a:pPr/>
              <a:t>‹#›</a:t>
            </a:fld>
            <a:endParaRPr lang="en-US" dirty="0"/>
          </a:p>
        </p:txBody>
      </p:sp>
      <p:cxnSp>
        <p:nvCxnSpPr>
          <p:cNvPr id="5" name="Straight Connector 4"/>
          <p:cNvCxnSpPr/>
          <p:nvPr userDrawn="1"/>
        </p:nvCxnSpPr>
        <p:spPr>
          <a:xfrm>
            <a:off x="243840" y="969273"/>
            <a:ext cx="8634984" cy="0"/>
          </a:xfrm>
          <a:prstGeom prst="line">
            <a:avLst/>
          </a:prstGeom>
          <a:ln w="38100" cmpd="dbl">
            <a:solidFill>
              <a:schemeClr val="tx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256032" y="244158"/>
            <a:ext cx="8622792" cy="708403"/>
          </a:xfrm>
        </p:spPr>
        <p:txBody>
          <a:bodyPr>
            <a:normAutofit/>
          </a:bodyPr>
          <a:lstStyle>
            <a:lvl1pPr>
              <a:defRPr sz="4000">
                <a:solidFill>
                  <a:srgbClr val="000000"/>
                </a:solidFill>
              </a:defRPr>
            </a:lvl1pPr>
          </a:lstStyle>
          <a:p>
            <a:r>
              <a:rPr lang="en-US" dirty="0" smtClean="0"/>
              <a:t>Click to edit Master title style</a:t>
            </a:r>
            <a:endParaRPr dirty="0"/>
          </a:p>
        </p:txBody>
      </p:sp>
    </p:spTree>
    <p:extLst>
      <p:ext uri="{BB962C8B-B14F-4D97-AF65-F5344CB8AC3E}">
        <p14:creationId xmlns:p14="http://schemas.microsoft.com/office/powerpoint/2010/main" val="1707700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A9807373-51C9-ED49-8C34-D8ACA23C4DFA}" type="datetime1">
              <a:rPr lang="en-US" smtClean="0"/>
              <a:t>4/3/18</a:t>
            </a:fld>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72AFE102-A273-8544-BB2F-FAAE6DB027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705" r:id="rId10"/>
    <p:sldLayoutId id="2147483704" r:id="rId11"/>
    <p:sldLayoutId id="2147483697" r:id="rId12"/>
    <p:sldLayoutId id="2147483698" r:id="rId13"/>
    <p:sldLayoutId id="2147483699" r:id="rId14"/>
    <p:sldLayoutId id="2147483700" r:id="rId15"/>
    <p:sldLayoutId id="2147483701" r:id="rId16"/>
    <p:sldLayoutId id="2147483702" r:id="rId17"/>
    <p:sldLayoutId id="2147483703" r:id="rId18"/>
  </p:sldLayoutIdLst>
  <p:hf hdr="0" ftr="0" dt="0"/>
  <p:txStyles>
    <p:titleStyle>
      <a:lvl1pPr algn="ctr" defTabSz="914400" rtl="0" eaLnBrk="1" latinLnBrk="0" hangingPunct="1">
        <a:spcBef>
          <a:spcPct val="0"/>
        </a:spcBef>
        <a:buNone/>
        <a:defRPr sz="4800" kern="1200">
          <a:solidFill>
            <a:srgbClr val="000000"/>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CPSC 351</a:t>
            </a:r>
            <a:endParaRPr lang="en-US" dirty="0"/>
          </a:p>
        </p:txBody>
      </p:sp>
      <p:sp>
        <p:nvSpPr>
          <p:cNvPr id="3" name="Subtitle 2"/>
          <p:cNvSpPr>
            <a:spLocks noGrp="1"/>
          </p:cNvSpPr>
          <p:nvPr>
            <p:ph type="subTitle" idx="1"/>
          </p:nvPr>
        </p:nvSpPr>
        <p:spPr>
          <a:xfrm>
            <a:off x="776941" y="3429000"/>
            <a:ext cx="7605059" cy="2670484"/>
          </a:xfrm>
        </p:spPr>
        <p:txBody>
          <a:bodyPr>
            <a:noAutofit/>
          </a:bodyPr>
          <a:lstStyle/>
          <a:p>
            <a:r>
              <a:rPr lang="en-US" sz="3600" dirty="0"/>
              <a:t>Operating Systems Concepts</a:t>
            </a:r>
          </a:p>
          <a:p>
            <a:endParaRPr lang="en-US" sz="2800" dirty="0" smtClean="0"/>
          </a:p>
          <a:p>
            <a:endParaRPr lang="en-US" sz="2800" dirty="0"/>
          </a:p>
          <a:p>
            <a:endParaRPr lang="en-US" sz="2800" dirty="0" smtClean="0"/>
          </a:p>
          <a:p>
            <a:r>
              <a:rPr lang="en-US" sz="3600" dirty="0" smtClean="0"/>
              <a:t>Process Synchronization </a:t>
            </a:r>
            <a:endParaRPr lang="en-US" sz="3600" dirty="0"/>
          </a:p>
          <a:p>
            <a:endParaRPr lang="en-US" sz="3600" dirty="0"/>
          </a:p>
          <a:p>
            <a:endParaRPr lang="en-US" sz="3600" dirty="0" smtClean="0"/>
          </a:p>
          <a:p>
            <a:endParaRPr lang="en-US" sz="3600" dirty="0" smtClean="0"/>
          </a:p>
        </p:txBody>
      </p:sp>
      <p:sp>
        <p:nvSpPr>
          <p:cNvPr id="4" name="Slide Number Placeholder 3"/>
          <p:cNvSpPr>
            <a:spLocks noGrp="1"/>
          </p:cNvSpPr>
          <p:nvPr>
            <p:ph type="sldNum" sz="quarter" idx="12"/>
          </p:nvPr>
        </p:nvSpPr>
        <p:spPr/>
        <p:txBody>
          <a:bodyPr/>
          <a:lstStyle/>
          <a:p>
            <a:fld id="{72AFE102-A273-8544-BB2F-FAAE6DB0274C}" type="slidenum">
              <a:rPr lang="en-US" smtClean="0"/>
              <a:pPr/>
              <a:t>0</a:t>
            </a:fld>
            <a:endParaRPr lang="en-US"/>
          </a:p>
        </p:txBody>
      </p:sp>
    </p:spTree>
    <p:extLst>
      <p:ext uri="{BB962C8B-B14F-4D97-AF65-F5344CB8AC3E}">
        <p14:creationId xmlns:p14="http://schemas.microsoft.com/office/powerpoint/2010/main" val="35431737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9</a:t>
            </a:fld>
            <a:endParaRPr lang="en-US" dirty="0"/>
          </a:p>
        </p:txBody>
      </p:sp>
      <p:sp>
        <p:nvSpPr>
          <p:cNvPr id="3" name="Title 2"/>
          <p:cNvSpPr>
            <a:spLocks noGrp="1"/>
          </p:cNvSpPr>
          <p:nvPr>
            <p:ph type="title"/>
          </p:nvPr>
        </p:nvSpPr>
        <p:spPr/>
        <p:txBody>
          <a:bodyPr/>
          <a:lstStyle/>
          <a:p>
            <a:r>
              <a:rPr lang="en-US" dirty="0" smtClean="0"/>
              <a:t>Resource Competition</a:t>
            </a:r>
            <a:endParaRPr lang="en-US" dirty="0"/>
          </a:p>
        </p:txBody>
      </p:sp>
      <p:sp>
        <p:nvSpPr>
          <p:cNvPr id="4" name="Content Placeholder 3"/>
          <p:cNvSpPr>
            <a:spLocks noGrp="1"/>
          </p:cNvSpPr>
          <p:nvPr>
            <p:ph idx="1"/>
          </p:nvPr>
        </p:nvSpPr>
        <p:spPr>
          <a:xfrm>
            <a:off x="275339" y="1030112"/>
            <a:ext cx="8589374" cy="1074459"/>
          </a:xfrm>
        </p:spPr>
        <p:txBody>
          <a:bodyPr/>
          <a:lstStyle/>
          <a:p>
            <a:r>
              <a:rPr lang="en-US" dirty="0"/>
              <a:t>Concurrent processes come into conflict when they are competing for use of the same resource</a:t>
            </a:r>
          </a:p>
        </p:txBody>
      </p:sp>
      <p:sp>
        <p:nvSpPr>
          <p:cNvPr id="5" name="TextBox 4"/>
          <p:cNvSpPr txBox="1"/>
          <p:nvPr/>
        </p:nvSpPr>
        <p:spPr>
          <a:xfrm>
            <a:off x="1077686" y="2298672"/>
            <a:ext cx="6988629" cy="830997"/>
          </a:xfrm>
          <a:prstGeom prst="rect">
            <a:avLst/>
          </a:prstGeom>
          <a:solidFill>
            <a:schemeClr val="tx2">
              <a:lumMod val="20000"/>
              <a:lumOff val="80000"/>
            </a:schemeClr>
          </a:solidFill>
          <a:ln>
            <a:solidFill>
              <a:schemeClr val="tx2">
                <a:lumMod val="20000"/>
                <a:lumOff val="80000"/>
              </a:schemeClr>
            </a:solidFill>
          </a:ln>
        </p:spPr>
        <p:txBody>
          <a:bodyPr wrap="square" rtlCol="0">
            <a:spAutoFit/>
          </a:bodyPr>
          <a:lstStyle/>
          <a:p>
            <a:pPr algn="ctr"/>
            <a:r>
              <a:rPr lang="en-US" sz="2400" dirty="0"/>
              <a:t>In the case of competing processes three control problems must be </a:t>
            </a:r>
            <a:r>
              <a:rPr lang="en-US" sz="2400" dirty="0" smtClean="0"/>
              <a:t>faced</a:t>
            </a:r>
            <a:endParaRPr lang="en-US" sz="2400" dirty="0"/>
          </a:p>
        </p:txBody>
      </p:sp>
      <p:sp>
        <p:nvSpPr>
          <p:cNvPr id="8" name="TextBox 7"/>
          <p:cNvSpPr txBox="1"/>
          <p:nvPr/>
        </p:nvSpPr>
        <p:spPr>
          <a:xfrm>
            <a:off x="3141961" y="3541654"/>
            <a:ext cx="2860078" cy="1200329"/>
          </a:xfrm>
          <a:prstGeom prst="rect">
            <a:avLst/>
          </a:prstGeom>
          <a:noFill/>
        </p:spPr>
        <p:txBody>
          <a:bodyPr wrap="none" rtlCol="0">
            <a:spAutoFit/>
          </a:bodyPr>
          <a:lstStyle/>
          <a:p>
            <a:pPr marL="342900" indent="-342900">
              <a:buFont typeface="Wingdings" panose="05000000000000000000" pitchFamily="2" charset="2"/>
              <a:buChar char="v"/>
            </a:pPr>
            <a:r>
              <a:rPr lang="en-US" sz="2400" dirty="0" smtClean="0"/>
              <a:t>Mutual Exclusion</a:t>
            </a:r>
          </a:p>
          <a:p>
            <a:pPr marL="342900" indent="-342900">
              <a:buFont typeface="Wingdings" panose="05000000000000000000" pitchFamily="2" charset="2"/>
              <a:buChar char="v"/>
            </a:pPr>
            <a:r>
              <a:rPr lang="en-US" sz="2400" dirty="0" smtClean="0"/>
              <a:t>Deadlock</a:t>
            </a:r>
          </a:p>
          <a:p>
            <a:pPr marL="342900" indent="-342900">
              <a:buFont typeface="Wingdings" panose="05000000000000000000" pitchFamily="2" charset="2"/>
              <a:buChar char="v"/>
            </a:pPr>
            <a:r>
              <a:rPr lang="en-US" sz="2400" dirty="0" smtClean="0"/>
              <a:t>Starvation</a:t>
            </a:r>
            <a:endParaRPr lang="en-US" sz="2400" dirty="0"/>
          </a:p>
        </p:txBody>
      </p:sp>
    </p:spTree>
    <p:extLst>
      <p:ext uri="{BB962C8B-B14F-4D97-AF65-F5344CB8AC3E}">
        <p14:creationId xmlns:p14="http://schemas.microsoft.com/office/powerpoint/2010/main" val="22395144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i="1" dirty="0" smtClean="0">
                <a:solidFill>
                  <a:srgbClr val="0000FF"/>
                </a:solidFill>
                <a:ea typeface="Comic Sans MS"/>
                <a:cs typeface="Comic Sans MS"/>
                <a:sym typeface="Comic Sans MS"/>
              </a:rPr>
              <a:t>Critical Section</a:t>
            </a:r>
            <a:endParaRPr lang="en-US" sz="4800" b="1" i="1" dirty="0"/>
          </a:p>
        </p:txBody>
      </p:sp>
      <p:sp>
        <p:nvSpPr>
          <p:cNvPr id="6" name="Text Placeholder 5"/>
          <p:cNvSpPr>
            <a:spLocks noGrp="1"/>
          </p:cNvSpPr>
          <p:nvPr>
            <p:ph type="body" idx="1"/>
          </p:nvPr>
        </p:nvSpPr>
        <p:spPr>
          <a:xfrm>
            <a:off x="899319" y="3273460"/>
            <a:ext cx="7345362" cy="2030821"/>
          </a:xfrm>
        </p:spPr>
        <p:txBody>
          <a:bodyPr>
            <a:normAutofit/>
          </a:bodyPr>
          <a:lstStyle/>
          <a:p>
            <a:r>
              <a:rPr lang="en-US" altLang="en-US" sz="2800" dirty="0"/>
              <a:t>Peterson’s </a:t>
            </a:r>
            <a:r>
              <a:rPr lang="en-US" altLang="en-US" sz="2800" dirty="0" smtClean="0"/>
              <a:t>solution</a:t>
            </a:r>
          </a:p>
          <a:p>
            <a:pPr lvl="1" algn="ctr">
              <a:buClr>
                <a:schemeClr val="tx1"/>
              </a:buClr>
            </a:pPr>
            <a:r>
              <a:rPr lang="en-US" altLang="en-US" sz="2800" dirty="0">
                <a:solidFill>
                  <a:schemeClr val="tx1"/>
                </a:solidFill>
              </a:rPr>
              <a:t>Synchronization hardware-based </a:t>
            </a:r>
            <a:r>
              <a:rPr lang="en-US" altLang="en-US" sz="2800" dirty="0" smtClean="0">
                <a:solidFill>
                  <a:schemeClr val="tx1"/>
                </a:solidFill>
              </a:rPr>
              <a:t>solution</a:t>
            </a:r>
          </a:p>
          <a:p>
            <a:pPr lvl="1" algn="ctr">
              <a:buClr>
                <a:schemeClr val="tx1"/>
              </a:buClr>
            </a:pPr>
            <a:r>
              <a:rPr lang="en-US" altLang="en-US" sz="2800" dirty="0" err="1" smtClean="0">
                <a:solidFill>
                  <a:schemeClr val="tx1"/>
                </a:solidFill>
              </a:rPr>
              <a:t>Mutex</a:t>
            </a:r>
            <a:r>
              <a:rPr lang="en-US" altLang="en-US" sz="2800" dirty="0" smtClean="0">
                <a:solidFill>
                  <a:schemeClr val="tx1"/>
                </a:solidFill>
              </a:rPr>
              <a:t> Locks</a:t>
            </a:r>
            <a:endParaRPr lang="en-US" altLang="en-US" sz="2800" dirty="0">
              <a:solidFill>
                <a:schemeClr val="tx1"/>
              </a:solidFill>
            </a:endParaRPr>
          </a:p>
          <a:p>
            <a:pPr lvl="1" algn="ctr">
              <a:buClr>
                <a:schemeClr val="tx1"/>
              </a:buClr>
            </a:pPr>
            <a:r>
              <a:rPr lang="en-US" altLang="en-US" sz="2800" dirty="0" smtClean="0">
                <a:solidFill>
                  <a:schemeClr val="tx1"/>
                </a:solidFill>
              </a:rPr>
              <a:t>Semaphores</a:t>
            </a:r>
            <a:endParaRPr lang="en-US" altLang="en-US" dirty="0" smtClean="0"/>
          </a:p>
          <a:p>
            <a:endParaRPr lang="en-US"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10</a:t>
            </a:fld>
            <a:endParaRPr lang="en-US" dirty="0"/>
          </a:p>
        </p:txBody>
      </p:sp>
    </p:spTree>
    <p:extLst>
      <p:ext uri="{BB962C8B-B14F-4D97-AF65-F5344CB8AC3E}">
        <p14:creationId xmlns:p14="http://schemas.microsoft.com/office/powerpoint/2010/main" val="27520999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11</a:t>
            </a:fld>
            <a:endParaRPr lang="en-US" dirty="0"/>
          </a:p>
        </p:txBody>
      </p:sp>
      <p:sp>
        <p:nvSpPr>
          <p:cNvPr id="4" name="Title 3"/>
          <p:cNvSpPr>
            <a:spLocks noGrp="1"/>
          </p:cNvSpPr>
          <p:nvPr>
            <p:ph type="title"/>
          </p:nvPr>
        </p:nvSpPr>
        <p:spPr/>
        <p:txBody>
          <a:bodyPr>
            <a:normAutofit/>
          </a:bodyPr>
          <a:lstStyle/>
          <a:p>
            <a:r>
              <a:rPr lang="en-US" sz="2800" dirty="0" smtClean="0"/>
              <a:t>Critical Section Problem and Solution Requirements</a:t>
            </a:r>
            <a:endParaRPr lang="en-US" sz="2800" dirty="0"/>
          </a:p>
        </p:txBody>
      </p:sp>
      <p:sp>
        <p:nvSpPr>
          <p:cNvPr id="5" name="Content Placeholder 4"/>
          <p:cNvSpPr>
            <a:spLocks noGrp="1"/>
          </p:cNvSpPr>
          <p:nvPr>
            <p:ph idx="1"/>
          </p:nvPr>
        </p:nvSpPr>
        <p:spPr>
          <a:xfrm>
            <a:off x="275339" y="1030112"/>
            <a:ext cx="8589374" cy="5341478"/>
          </a:xfrm>
        </p:spPr>
        <p:txBody>
          <a:bodyPr>
            <a:normAutofit fontScale="85000" lnSpcReduction="20000"/>
          </a:bodyPr>
          <a:lstStyle/>
          <a:p>
            <a:pPr>
              <a:buClr>
                <a:schemeClr val="tx1"/>
              </a:buClr>
            </a:pPr>
            <a:r>
              <a:rPr lang="en-US" dirty="0" smtClean="0">
                <a:solidFill>
                  <a:srgbClr val="0000FF"/>
                </a:solidFill>
              </a:rPr>
              <a:t>Critical resource</a:t>
            </a:r>
            <a:r>
              <a:rPr lang="en-US" dirty="0">
                <a:solidFill>
                  <a:schemeClr val="tx1"/>
                </a:solidFill>
              </a:rPr>
              <a:t> </a:t>
            </a:r>
            <a:r>
              <a:rPr lang="en-US" dirty="0" smtClean="0">
                <a:solidFill>
                  <a:schemeClr val="tx1"/>
                </a:solidFill>
              </a:rPr>
              <a:t>–  shared resource that can only be used by one process</a:t>
            </a:r>
          </a:p>
          <a:p>
            <a:pPr>
              <a:buClr>
                <a:schemeClr val="tx1"/>
              </a:buClr>
            </a:pPr>
            <a:r>
              <a:rPr lang="en-US" dirty="0">
                <a:solidFill>
                  <a:srgbClr val="0000FF"/>
                </a:solidFill>
              </a:rPr>
              <a:t>Critical </a:t>
            </a:r>
            <a:r>
              <a:rPr lang="en-US" dirty="0" smtClean="0">
                <a:solidFill>
                  <a:srgbClr val="0000FF"/>
                </a:solidFill>
              </a:rPr>
              <a:t>section </a:t>
            </a:r>
            <a:r>
              <a:rPr lang="en-US" dirty="0" smtClean="0">
                <a:solidFill>
                  <a:schemeClr val="tx1"/>
                </a:solidFill>
              </a:rPr>
              <a:t>– portion of the program that </a:t>
            </a:r>
            <a:r>
              <a:rPr lang="en-US" dirty="0">
                <a:solidFill>
                  <a:schemeClr val="tx1"/>
                </a:solidFill>
              </a:rPr>
              <a:t>uses the critical resource such as changing common variables, writing to same file, printing data</a:t>
            </a:r>
          </a:p>
          <a:p>
            <a:pPr>
              <a:buClr>
                <a:schemeClr val="tx1"/>
              </a:buClr>
              <a:buFont typeface="Wingdings" panose="05000000000000000000" pitchFamily="2" charset="2"/>
              <a:buChar char="Ø"/>
            </a:pPr>
            <a:r>
              <a:rPr lang="en-US" dirty="0" smtClean="0">
                <a:solidFill>
                  <a:srgbClr val="00B050"/>
                </a:solidFill>
              </a:rPr>
              <a:t>Solution Requirements</a:t>
            </a:r>
          </a:p>
          <a:p>
            <a:pPr lvl="1">
              <a:buClr>
                <a:schemeClr val="tx1"/>
              </a:buClr>
              <a:buFont typeface="Wingdings" panose="05000000000000000000" pitchFamily="2" charset="2"/>
              <a:buChar char="§"/>
            </a:pPr>
            <a:r>
              <a:rPr lang="en-US" sz="2100" dirty="0">
                <a:solidFill>
                  <a:srgbClr val="0000FF"/>
                </a:solidFill>
              </a:rPr>
              <a:t>Mutual </a:t>
            </a:r>
            <a:r>
              <a:rPr lang="en-US" sz="2100" dirty="0" smtClean="0">
                <a:solidFill>
                  <a:srgbClr val="0000FF"/>
                </a:solidFill>
              </a:rPr>
              <a:t>exclusion</a:t>
            </a:r>
            <a:r>
              <a:rPr lang="en-US" sz="2100" dirty="0">
                <a:solidFill>
                  <a:schemeClr val="tx1"/>
                </a:solidFill>
              </a:rPr>
              <a:t> </a:t>
            </a:r>
            <a:r>
              <a:rPr lang="en-US" sz="2100" dirty="0" smtClean="0">
                <a:solidFill>
                  <a:schemeClr val="tx1"/>
                </a:solidFill>
              </a:rPr>
              <a:t>– When </a:t>
            </a:r>
            <a:r>
              <a:rPr lang="en-US" sz="2100" dirty="0">
                <a:solidFill>
                  <a:schemeClr val="tx1"/>
                </a:solidFill>
              </a:rPr>
              <a:t>one process is in critical section, no other processes can be in its critical section</a:t>
            </a:r>
          </a:p>
          <a:p>
            <a:pPr lvl="2">
              <a:buClr>
                <a:schemeClr val="tx1"/>
              </a:buClr>
              <a:buFont typeface="Arial" panose="020B0604020202020204" pitchFamily="34" charset="0"/>
              <a:buChar char="•"/>
            </a:pPr>
            <a:r>
              <a:rPr lang="en-US" altLang="en-US" sz="1900" dirty="0"/>
              <a:t>Each process must ask permission to enter critical section in </a:t>
            </a:r>
            <a:r>
              <a:rPr lang="en-US" altLang="en-US" sz="1900" b="1" dirty="0">
                <a:solidFill>
                  <a:srgbClr val="3366FF"/>
                </a:solidFill>
              </a:rPr>
              <a:t>entry section</a:t>
            </a:r>
            <a:r>
              <a:rPr lang="en-US" altLang="en-US" sz="1900" dirty="0"/>
              <a:t>, may follow critical section with </a:t>
            </a:r>
            <a:r>
              <a:rPr lang="en-US" altLang="en-US" sz="1900" b="1" dirty="0">
                <a:solidFill>
                  <a:srgbClr val="3366FF"/>
                </a:solidFill>
              </a:rPr>
              <a:t>exit section</a:t>
            </a:r>
            <a:r>
              <a:rPr lang="en-US" altLang="en-US" sz="1900" dirty="0"/>
              <a:t>, then </a:t>
            </a:r>
            <a:r>
              <a:rPr lang="en-US" altLang="en-US" sz="1900" b="1" dirty="0">
                <a:solidFill>
                  <a:srgbClr val="3366FF"/>
                </a:solidFill>
              </a:rPr>
              <a:t>remainder </a:t>
            </a:r>
            <a:r>
              <a:rPr lang="en-US" altLang="en-US" sz="1900" b="1" dirty="0" smtClean="0">
                <a:solidFill>
                  <a:srgbClr val="3366FF"/>
                </a:solidFill>
              </a:rPr>
              <a:t>section</a:t>
            </a:r>
          </a:p>
          <a:p>
            <a:pPr lvl="1">
              <a:buClr>
                <a:schemeClr val="tx1"/>
              </a:buClr>
              <a:buFont typeface="Wingdings" panose="05000000000000000000" pitchFamily="2" charset="2"/>
              <a:buChar char="§"/>
            </a:pPr>
            <a:r>
              <a:rPr lang="en-US" sz="2100" dirty="0" smtClean="0">
                <a:solidFill>
                  <a:srgbClr val="0000FF"/>
                </a:solidFill>
              </a:rPr>
              <a:t>Progress</a:t>
            </a:r>
            <a:r>
              <a:rPr lang="en-US" sz="2100" dirty="0" smtClean="0">
                <a:solidFill>
                  <a:schemeClr val="tx1"/>
                </a:solidFill>
              </a:rPr>
              <a:t> </a:t>
            </a:r>
            <a:r>
              <a:rPr lang="en-US" sz="2100" dirty="0">
                <a:solidFill>
                  <a:schemeClr val="tx1"/>
                </a:solidFill>
              </a:rPr>
              <a:t>– </a:t>
            </a:r>
            <a:r>
              <a:rPr lang="en-US" sz="2100" dirty="0" smtClean="0">
                <a:solidFill>
                  <a:schemeClr val="tx1"/>
                </a:solidFill>
              </a:rPr>
              <a:t>No process executing outside of its critical section, can block other processes from entering theirs</a:t>
            </a:r>
          </a:p>
          <a:p>
            <a:pPr lvl="1">
              <a:buClr>
                <a:schemeClr val="tx1"/>
              </a:buClr>
              <a:buFont typeface="Wingdings" panose="05000000000000000000" pitchFamily="2" charset="2"/>
              <a:buChar char="§"/>
            </a:pPr>
            <a:r>
              <a:rPr lang="en-US" sz="2100" dirty="0" smtClean="0">
                <a:solidFill>
                  <a:srgbClr val="0000FF"/>
                </a:solidFill>
              </a:rPr>
              <a:t>Bounded waiting </a:t>
            </a:r>
            <a:r>
              <a:rPr lang="en-US" sz="2100" dirty="0" smtClean="0">
                <a:solidFill>
                  <a:schemeClr val="tx1"/>
                </a:solidFill>
              </a:rPr>
              <a:t>– process cannot perpetually barred by other processes from entering its critical section</a:t>
            </a:r>
          </a:p>
          <a:p>
            <a:pPr>
              <a:buClr>
                <a:schemeClr val="tx1"/>
              </a:buClr>
              <a:buFont typeface="Wingdings" panose="05000000000000000000" pitchFamily="2" charset="2"/>
              <a:buChar char="Ø"/>
            </a:pPr>
            <a:r>
              <a:rPr lang="en-US" altLang="en-US" dirty="0" smtClean="0">
                <a:solidFill>
                  <a:srgbClr val="00B050"/>
                </a:solidFill>
              </a:rPr>
              <a:t>Solutions</a:t>
            </a:r>
            <a:endParaRPr lang="en-US" altLang="en-US" sz="2100" dirty="0" smtClean="0">
              <a:solidFill>
                <a:schemeClr val="tx1"/>
              </a:solidFill>
            </a:endParaRPr>
          </a:p>
          <a:p>
            <a:pPr lvl="1">
              <a:buClr>
                <a:schemeClr val="tx1"/>
              </a:buClr>
              <a:buFont typeface="Wingdings" panose="05000000000000000000" pitchFamily="2" charset="2"/>
              <a:buChar char="§"/>
            </a:pPr>
            <a:r>
              <a:rPr lang="en-US" altLang="en-US" sz="2100" dirty="0">
                <a:solidFill>
                  <a:schemeClr val="tx1"/>
                </a:solidFill>
              </a:rPr>
              <a:t>Peterson’s solution: software-based solution</a:t>
            </a:r>
          </a:p>
          <a:p>
            <a:pPr lvl="1">
              <a:buClr>
                <a:schemeClr val="tx1"/>
              </a:buClr>
              <a:buFont typeface="Wingdings" panose="05000000000000000000" pitchFamily="2" charset="2"/>
              <a:buChar char="§"/>
            </a:pPr>
            <a:r>
              <a:rPr lang="en-US" altLang="en-US" sz="2100" dirty="0" smtClean="0">
                <a:solidFill>
                  <a:schemeClr val="tx1"/>
                </a:solidFill>
              </a:rPr>
              <a:t>Synchronization hardware-based solution</a:t>
            </a:r>
          </a:p>
          <a:p>
            <a:pPr lvl="1">
              <a:buClr>
                <a:schemeClr val="tx1"/>
              </a:buClr>
              <a:buFont typeface="Wingdings" panose="05000000000000000000" pitchFamily="2" charset="2"/>
              <a:buChar char="§"/>
            </a:pPr>
            <a:r>
              <a:rPr lang="en-US" altLang="en-US" sz="2100" dirty="0" err="1" smtClean="0">
                <a:solidFill>
                  <a:schemeClr val="tx1"/>
                </a:solidFill>
              </a:rPr>
              <a:t>Mutex</a:t>
            </a:r>
            <a:r>
              <a:rPr lang="en-US" altLang="en-US" sz="2100" dirty="0" smtClean="0">
                <a:solidFill>
                  <a:schemeClr val="tx1"/>
                </a:solidFill>
              </a:rPr>
              <a:t> Locks</a:t>
            </a:r>
          </a:p>
          <a:p>
            <a:pPr lvl="1">
              <a:buClr>
                <a:schemeClr val="tx1"/>
              </a:buClr>
              <a:buFont typeface="Wingdings" panose="05000000000000000000" pitchFamily="2" charset="2"/>
              <a:buChar char="§"/>
            </a:pPr>
            <a:r>
              <a:rPr lang="en-US" altLang="en-US" sz="2100" dirty="0" smtClean="0">
                <a:solidFill>
                  <a:schemeClr val="tx1"/>
                </a:solidFill>
              </a:rPr>
              <a:t>Semaphores: specialized integer variables</a:t>
            </a:r>
          </a:p>
        </p:txBody>
      </p:sp>
    </p:spTree>
    <p:extLst>
      <p:ext uri="{BB962C8B-B14F-4D97-AF65-F5344CB8AC3E}">
        <p14:creationId xmlns:p14="http://schemas.microsoft.com/office/powerpoint/2010/main" val="1850484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fade">
                                      <p:cBhvr>
                                        <p:cTn id="16" dur="500"/>
                                        <p:tgtEl>
                                          <p:spTgt spid="5">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fade">
                                      <p:cBhvr>
                                        <p:cTn id="30" dur="500"/>
                                        <p:tgtEl>
                                          <p:spTgt spid="5">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fade">
                                      <p:cBhvr>
                                        <p:cTn id="33" dur="500"/>
                                        <p:tgtEl>
                                          <p:spTgt spid="5">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1" end="11"/>
                                            </p:txEl>
                                          </p:spTgt>
                                        </p:tgtEl>
                                        <p:attrNameLst>
                                          <p:attrName>style.visibility</p:attrName>
                                        </p:attrNameLst>
                                      </p:cBhvr>
                                      <p:to>
                                        <p:strVal val="visible"/>
                                      </p:to>
                                    </p:set>
                                    <p:animEffect transition="in" filter="fade">
                                      <p:cBhvr>
                                        <p:cTn id="36"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12</a:t>
            </a:fld>
            <a:endParaRPr lang="en-US" dirty="0"/>
          </a:p>
        </p:txBody>
      </p:sp>
      <p:sp>
        <p:nvSpPr>
          <p:cNvPr id="3" name="Title 2"/>
          <p:cNvSpPr>
            <a:spLocks noGrp="1"/>
          </p:cNvSpPr>
          <p:nvPr>
            <p:ph type="title"/>
          </p:nvPr>
        </p:nvSpPr>
        <p:spPr/>
        <p:txBody>
          <a:bodyPr/>
          <a:lstStyle/>
          <a:p>
            <a:r>
              <a:rPr lang="en-US" dirty="0" smtClean="0"/>
              <a:t>Critical Section</a:t>
            </a:r>
            <a:endParaRPr lang="en-US" dirty="0"/>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783031"/>
            <a:ext cx="5486400" cy="329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115050" y="2180696"/>
            <a:ext cx="2473812" cy="2308324"/>
          </a:xfrm>
          <a:prstGeom prst="rect">
            <a:avLst/>
          </a:prstGeom>
          <a:noFill/>
        </p:spPr>
        <p:txBody>
          <a:bodyPr wrap="square" rtlCol="0">
            <a:spAutoFit/>
          </a:bodyPr>
          <a:lstStyle/>
          <a:p>
            <a:r>
              <a:rPr lang="en-US" altLang="en-US" dirty="0"/>
              <a:t>Each process must ask permission to enter critical section in </a:t>
            </a:r>
            <a:r>
              <a:rPr lang="en-US" altLang="en-US" b="1" dirty="0">
                <a:solidFill>
                  <a:srgbClr val="3366FF"/>
                </a:solidFill>
              </a:rPr>
              <a:t>entry section</a:t>
            </a:r>
            <a:r>
              <a:rPr lang="en-US" altLang="en-US" dirty="0"/>
              <a:t>, may follow critical section with </a:t>
            </a:r>
            <a:r>
              <a:rPr lang="en-US" altLang="en-US" b="1" dirty="0">
                <a:solidFill>
                  <a:srgbClr val="3366FF"/>
                </a:solidFill>
              </a:rPr>
              <a:t>exit section</a:t>
            </a:r>
            <a:r>
              <a:rPr lang="en-US" altLang="en-US" dirty="0"/>
              <a:t>, then </a:t>
            </a:r>
            <a:r>
              <a:rPr lang="en-US" altLang="en-US" b="1" dirty="0">
                <a:solidFill>
                  <a:srgbClr val="3366FF"/>
                </a:solidFill>
              </a:rPr>
              <a:t>remainder section</a:t>
            </a:r>
            <a:endParaRPr lang="en-US" dirty="0"/>
          </a:p>
        </p:txBody>
      </p:sp>
    </p:spTree>
    <p:extLst>
      <p:ext uri="{BB962C8B-B14F-4D97-AF65-F5344CB8AC3E}">
        <p14:creationId xmlns:p14="http://schemas.microsoft.com/office/powerpoint/2010/main" val="5721668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2799747"/>
            <a:ext cx="7345362" cy="1258506"/>
          </a:xfrm>
        </p:spPr>
        <p:txBody>
          <a:bodyPr/>
          <a:lstStyle/>
          <a:p>
            <a:r>
              <a:rPr lang="en-US" altLang="en-US" sz="3600" dirty="0">
                <a:solidFill>
                  <a:schemeClr val="tx1"/>
                </a:solidFill>
              </a:rPr>
              <a:t>Peterson’s </a:t>
            </a:r>
            <a:r>
              <a:rPr lang="en-US" altLang="en-US" sz="3600" dirty="0" smtClean="0">
                <a:solidFill>
                  <a:schemeClr val="tx1"/>
                </a:solidFill>
              </a:rPr>
              <a:t>Solution</a:t>
            </a:r>
            <a:br>
              <a:rPr lang="en-US" altLang="en-US" sz="3600" dirty="0" smtClean="0">
                <a:solidFill>
                  <a:schemeClr val="tx1"/>
                </a:solidFill>
              </a:rPr>
            </a:br>
            <a:r>
              <a:rPr lang="en-US" altLang="en-US" sz="3600" dirty="0" smtClean="0">
                <a:solidFill>
                  <a:schemeClr val="tx1"/>
                </a:solidFill>
              </a:rPr>
              <a:t>Software</a:t>
            </a:r>
            <a:r>
              <a:rPr lang="en-US" altLang="en-US" sz="3600" dirty="0">
                <a:solidFill>
                  <a:schemeClr val="tx1"/>
                </a:solidFill>
              </a:rPr>
              <a:t>-based </a:t>
            </a:r>
            <a:r>
              <a:rPr lang="en-US" altLang="en-US" sz="3600" dirty="0" smtClean="0">
                <a:solidFill>
                  <a:schemeClr val="tx1"/>
                </a:solidFill>
              </a:rPr>
              <a:t>Solution</a:t>
            </a:r>
            <a:endParaRPr lang="en-US" sz="3600" b="1" i="1"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13</a:t>
            </a:fld>
            <a:endParaRPr lang="en-US" dirty="0"/>
          </a:p>
        </p:txBody>
      </p:sp>
    </p:spTree>
    <p:extLst>
      <p:ext uri="{BB962C8B-B14F-4D97-AF65-F5344CB8AC3E}">
        <p14:creationId xmlns:p14="http://schemas.microsoft.com/office/powerpoint/2010/main" val="16843054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14</a:t>
            </a:fld>
            <a:endParaRPr lang="en-US" dirty="0"/>
          </a:p>
        </p:txBody>
      </p:sp>
      <p:sp>
        <p:nvSpPr>
          <p:cNvPr id="3" name="Title 2"/>
          <p:cNvSpPr>
            <a:spLocks noGrp="1"/>
          </p:cNvSpPr>
          <p:nvPr>
            <p:ph type="title"/>
          </p:nvPr>
        </p:nvSpPr>
        <p:spPr/>
        <p:txBody>
          <a:bodyPr>
            <a:noAutofit/>
          </a:bodyPr>
          <a:lstStyle/>
          <a:p>
            <a:r>
              <a:rPr lang="en-US" sz="3200" dirty="0" smtClean="0">
                <a:solidFill>
                  <a:schemeClr val="tx1"/>
                </a:solidFill>
                <a:ea typeface="Comic Sans MS"/>
                <a:cs typeface="Comic Sans MS"/>
                <a:sym typeface="Comic Sans MS"/>
              </a:rPr>
              <a:t>Critical </a:t>
            </a:r>
            <a:r>
              <a:rPr lang="en-US" sz="3200" dirty="0">
                <a:solidFill>
                  <a:schemeClr val="tx1"/>
                </a:solidFill>
                <a:ea typeface="Comic Sans MS"/>
                <a:cs typeface="Comic Sans MS"/>
                <a:sym typeface="Comic Sans MS"/>
              </a:rPr>
              <a:t>Section </a:t>
            </a:r>
            <a:r>
              <a:rPr lang="en-US" sz="3200" dirty="0" smtClean="0">
                <a:solidFill>
                  <a:schemeClr val="tx1"/>
                </a:solidFill>
                <a:ea typeface="Comic Sans MS"/>
                <a:cs typeface="Comic Sans MS"/>
                <a:sym typeface="Comic Sans MS"/>
              </a:rPr>
              <a:t>Problem –Peterson’s </a:t>
            </a:r>
            <a:r>
              <a:rPr lang="en-US" sz="3200" dirty="0">
                <a:solidFill>
                  <a:schemeClr val="tx1"/>
                </a:solidFill>
                <a:ea typeface="Comic Sans MS"/>
                <a:cs typeface="Comic Sans MS"/>
                <a:sym typeface="Comic Sans MS"/>
              </a:rPr>
              <a:t>Solution</a:t>
            </a:r>
            <a:endParaRPr lang="en-US" sz="3200" dirty="0">
              <a:solidFill>
                <a:schemeClr val="tx1"/>
              </a:solidFill>
            </a:endParaRPr>
          </a:p>
        </p:txBody>
      </p:sp>
      <p:sp>
        <p:nvSpPr>
          <p:cNvPr id="4" name="Content Placeholder 3"/>
          <p:cNvSpPr>
            <a:spLocks noGrp="1"/>
          </p:cNvSpPr>
          <p:nvPr>
            <p:ph idx="1"/>
          </p:nvPr>
        </p:nvSpPr>
        <p:spPr/>
        <p:txBody>
          <a:bodyPr>
            <a:normAutofit/>
          </a:bodyPr>
          <a:lstStyle/>
          <a:p>
            <a:r>
              <a:rPr lang="en-US" sz="2000" dirty="0" smtClean="0">
                <a:ea typeface="Comic Sans MS"/>
                <a:cs typeface="Comic Sans MS"/>
                <a:sym typeface="Comic Sans MS"/>
              </a:rPr>
              <a:t>Assumes </a:t>
            </a:r>
            <a:r>
              <a:rPr lang="en-US" sz="2000" dirty="0">
                <a:ea typeface="Comic Sans MS"/>
                <a:cs typeface="Comic Sans MS"/>
                <a:sym typeface="Comic Sans MS"/>
              </a:rPr>
              <a:t>that the </a:t>
            </a:r>
            <a:r>
              <a:rPr lang="en-US" sz="2000" dirty="0">
                <a:solidFill>
                  <a:srgbClr val="0000FF"/>
                </a:solidFill>
                <a:ea typeface="Comic Sans MS"/>
                <a:cs typeface="Comic Sans MS"/>
                <a:sym typeface="Comic Sans MS"/>
              </a:rPr>
              <a:t>LOAD</a:t>
            </a:r>
            <a:r>
              <a:rPr lang="en-US" sz="2000" dirty="0">
                <a:ea typeface="Comic Sans MS"/>
                <a:cs typeface="Comic Sans MS"/>
                <a:sym typeface="Comic Sans MS"/>
              </a:rPr>
              <a:t> and </a:t>
            </a:r>
            <a:r>
              <a:rPr lang="en-US" sz="2000" dirty="0">
                <a:solidFill>
                  <a:srgbClr val="0000FF"/>
                </a:solidFill>
                <a:ea typeface="Comic Sans MS"/>
                <a:cs typeface="Comic Sans MS"/>
                <a:sym typeface="Comic Sans MS"/>
              </a:rPr>
              <a:t>STORE</a:t>
            </a:r>
            <a:r>
              <a:rPr lang="en-US" sz="2000" dirty="0">
                <a:ea typeface="Comic Sans MS"/>
                <a:cs typeface="Comic Sans MS"/>
                <a:sym typeface="Comic Sans MS"/>
              </a:rPr>
              <a:t> operations are </a:t>
            </a:r>
            <a:r>
              <a:rPr lang="en-US" sz="2000" dirty="0" smtClean="0">
                <a:solidFill>
                  <a:srgbClr val="0000FF"/>
                </a:solidFill>
                <a:ea typeface="Comic Sans MS"/>
                <a:cs typeface="Comic Sans MS"/>
                <a:sym typeface="Comic Sans MS"/>
              </a:rPr>
              <a:t>atomic</a:t>
            </a:r>
            <a:r>
              <a:rPr lang="en-US" sz="2000" dirty="0" smtClean="0">
                <a:ea typeface="Comic Sans MS"/>
                <a:cs typeface="Comic Sans MS"/>
                <a:sym typeface="Comic Sans MS"/>
              </a:rPr>
              <a:t>, i.e</a:t>
            </a:r>
            <a:r>
              <a:rPr lang="en-US" sz="2000" dirty="0">
                <a:ea typeface="Comic Sans MS"/>
                <a:cs typeface="Comic Sans MS"/>
                <a:sym typeface="Comic Sans MS"/>
              </a:rPr>
              <a:t>. they cannot be </a:t>
            </a:r>
            <a:r>
              <a:rPr lang="en-US" sz="2000" dirty="0" smtClean="0">
                <a:ea typeface="Comic Sans MS"/>
                <a:cs typeface="Comic Sans MS"/>
                <a:sym typeface="Comic Sans MS"/>
              </a:rPr>
              <a:t>interrupted</a:t>
            </a:r>
            <a:endParaRPr lang="en-US" sz="2000" dirty="0" smtClean="0">
              <a:sym typeface="Comic Sans MS"/>
            </a:endParaRPr>
          </a:p>
          <a:p>
            <a:pPr lvl="1">
              <a:buClr>
                <a:schemeClr val="tx1"/>
              </a:buClr>
            </a:pPr>
            <a:r>
              <a:rPr lang="en-US" sz="2000" i="1" u="sng" dirty="0" smtClean="0">
                <a:solidFill>
                  <a:srgbClr val="0000FF"/>
                </a:solidFill>
                <a:ea typeface="Comic Sans MS"/>
                <a:cs typeface="Comic Sans MS"/>
                <a:sym typeface="Comic Sans MS"/>
              </a:rPr>
              <a:t>Not</a:t>
            </a:r>
            <a:r>
              <a:rPr lang="en-US" sz="2000" i="1" dirty="0" smtClean="0">
                <a:ea typeface="Comic Sans MS"/>
                <a:cs typeface="Comic Sans MS"/>
                <a:sym typeface="Comic Sans MS"/>
              </a:rPr>
              <a:t> </a:t>
            </a:r>
            <a:r>
              <a:rPr lang="en-US" sz="2000" i="1" dirty="0">
                <a:ea typeface="Comic Sans MS"/>
                <a:cs typeface="Comic Sans MS"/>
                <a:sym typeface="Comic Sans MS"/>
              </a:rPr>
              <a:t>a reasonable assumption on </a:t>
            </a:r>
            <a:r>
              <a:rPr lang="en-US" sz="2000" i="1" dirty="0">
                <a:solidFill>
                  <a:srgbClr val="0000FF"/>
                </a:solidFill>
                <a:ea typeface="Comic Sans MS"/>
                <a:cs typeface="Comic Sans MS"/>
                <a:sym typeface="Comic Sans MS"/>
              </a:rPr>
              <a:t>modern</a:t>
            </a:r>
            <a:r>
              <a:rPr lang="en-US" sz="2000" i="1" dirty="0">
                <a:ea typeface="Comic Sans MS"/>
                <a:cs typeface="Comic Sans MS"/>
                <a:sym typeface="Comic Sans MS"/>
              </a:rPr>
              <a:t> </a:t>
            </a:r>
            <a:r>
              <a:rPr lang="en-US" sz="2000" i="1" dirty="0" smtClean="0">
                <a:ea typeface="Comic Sans MS"/>
                <a:cs typeface="Comic Sans MS"/>
                <a:sym typeface="Comic Sans MS"/>
              </a:rPr>
              <a:t>architectures</a:t>
            </a:r>
          </a:p>
          <a:p>
            <a:r>
              <a:rPr lang="en-US" altLang="en-US" sz="2000" dirty="0"/>
              <a:t>Two process solution</a:t>
            </a:r>
            <a:endParaRPr lang="en-US" altLang="en-US" sz="900" dirty="0"/>
          </a:p>
          <a:p>
            <a:r>
              <a:rPr lang="en-US" sz="2000" dirty="0" smtClean="0">
                <a:ea typeface="Comic Sans MS"/>
                <a:cs typeface="Comic Sans MS"/>
                <a:sym typeface="Comic Sans MS"/>
              </a:rPr>
              <a:t>Two </a:t>
            </a:r>
            <a:r>
              <a:rPr lang="en-US" sz="2000" dirty="0">
                <a:ea typeface="Comic Sans MS"/>
                <a:cs typeface="Comic Sans MS"/>
                <a:sym typeface="Comic Sans MS"/>
              </a:rPr>
              <a:t>processes </a:t>
            </a:r>
            <a:r>
              <a:rPr lang="en-US" sz="2000" dirty="0">
                <a:solidFill>
                  <a:srgbClr val="0000FF"/>
                </a:solidFill>
                <a:ea typeface="Comic Sans MS"/>
                <a:cs typeface="Comic Sans MS"/>
                <a:sym typeface="Comic Sans MS"/>
              </a:rPr>
              <a:t>share</a:t>
            </a:r>
            <a:r>
              <a:rPr lang="en-US" sz="2000" dirty="0">
                <a:ea typeface="Comic Sans MS"/>
                <a:cs typeface="Comic Sans MS"/>
                <a:sym typeface="Comic Sans MS"/>
              </a:rPr>
              <a:t> the following </a:t>
            </a:r>
            <a:r>
              <a:rPr lang="en-US" sz="2000" dirty="0" smtClean="0">
                <a:ea typeface="Comic Sans MS"/>
                <a:cs typeface="Comic Sans MS"/>
                <a:sym typeface="Comic Sans MS"/>
              </a:rPr>
              <a:t>variables</a:t>
            </a:r>
          </a:p>
          <a:p>
            <a:pPr marL="350838" lvl="1" indent="0">
              <a:buNone/>
            </a:pPr>
            <a:endParaRPr lang="en-US" sz="1900" dirty="0" smtClean="0">
              <a:ea typeface="Comic Sans MS"/>
              <a:cs typeface="Comic Sans MS"/>
              <a:sym typeface="Comic Sans MS"/>
            </a:endParaRPr>
          </a:p>
          <a:p>
            <a:pPr marL="914400" lvl="1" indent="0">
              <a:buNone/>
            </a:pPr>
            <a:r>
              <a:rPr lang="en-US" sz="2000" dirty="0" err="1" smtClean="0">
                <a:solidFill>
                  <a:srgbClr val="0000FF"/>
                </a:solidFill>
                <a:ea typeface="Comic Sans MS"/>
                <a:cs typeface="Comic Sans MS"/>
                <a:sym typeface="Comic Sans MS"/>
              </a:rPr>
              <a:t>int</a:t>
            </a:r>
            <a:r>
              <a:rPr lang="en-US" sz="2000" dirty="0" smtClean="0">
                <a:solidFill>
                  <a:srgbClr val="0000FF"/>
                </a:solidFill>
                <a:ea typeface="Comic Sans MS"/>
                <a:cs typeface="Comic Sans MS"/>
                <a:sym typeface="Comic Sans MS"/>
              </a:rPr>
              <a:t> </a:t>
            </a:r>
            <a:r>
              <a:rPr lang="en-US" sz="2000" dirty="0" smtClean="0">
                <a:solidFill>
                  <a:schemeClr val="tx1"/>
                </a:solidFill>
                <a:ea typeface="Comic Sans MS"/>
                <a:cs typeface="Comic Sans MS"/>
                <a:sym typeface="Comic Sans MS"/>
              </a:rPr>
              <a:t>turn;</a:t>
            </a:r>
          </a:p>
          <a:p>
            <a:pPr marL="914400" lvl="1" indent="0">
              <a:buNone/>
            </a:pPr>
            <a:r>
              <a:rPr lang="en-US" sz="2000" dirty="0" smtClean="0">
                <a:solidFill>
                  <a:srgbClr val="0000FF"/>
                </a:solidFill>
                <a:ea typeface="Comic Sans MS"/>
                <a:cs typeface="Comic Sans MS"/>
                <a:sym typeface="Comic Sans MS"/>
              </a:rPr>
              <a:t>bool</a:t>
            </a:r>
            <a:r>
              <a:rPr lang="en-US" sz="2000" dirty="0" smtClean="0">
                <a:ea typeface="Comic Sans MS"/>
                <a:cs typeface="Comic Sans MS"/>
                <a:sym typeface="Comic Sans MS"/>
              </a:rPr>
              <a:t> </a:t>
            </a:r>
            <a:r>
              <a:rPr lang="en-US" sz="2000" dirty="0" smtClean="0">
                <a:solidFill>
                  <a:schemeClr val="tx1"/>
                </a:solidFill>
                <a:ea typeface="Comic Sans MS"/>
                <a:cs typeface="Comic Sans MS"/>
                <a:sym typeface="Comic Sans MS"/>
              </a:rPr>
              <a:t>flag[2];</a:t>
            </a:r>
          </a:p>
          <a:p>
            <a:pPr marL="914400" lvl="1" indent="0">
              <a:buNone/>
            </a:pPr>
            <a:endParaRPr lang="en-US" sz="1900" dirty="0" smtClean="0">
              <a:solidFill>
                <a:schemeClr val="tx1"/>
              </a:solidFill>
              <a:sym typeface="Comic Sans MS"/>
            </a:endParaRPr>
          </a:p>
          <a:p>
            <a:pPr marL="350838" lvl="1" indent="0">
              <a:buNone/>
            </a:pPr>
            <a:r>
              <a:rPr lang="en-US" sz="2000" dirty="0">
                <a:solidFill>
                  <a:schemeClr val="tx1"/>
                </a:solidFill>
                <a:ea typeface="Comic Sans MS"/>
                <a:cs typeface="Comic Sans MS"/>
                <a:sym typeface="Comic Sans MS"/>
              </a:rPr>
              <a:t>t</a:t>
            </a:r>
            <a:r>
              <a:rPr lang="en-US" sz="2000" dirty="0" smtClean="0">
                <a:solidFill>
                  <a:schemeClr val="tx1"/>
                </a:solidFill>
                <a:ea typeface="Comic Sans MS"/>
                <a:cs typeface="Comic Sans MS"/>
                <a:sym typeface="Comic Sans MS"/>
              </a:rPr>
              <a:t>urn</a:t>
            </a:r>
            <a:r>
              <a:rPr lang="en-US" sz="2000" dirty="0" smtClean="0">
                <a:solidFill>
                  <a:srgbClr val="00B050"/>
                </a:solidFill>
                <a:ea typeface="Comic Sans MS"/>
                <a:cs typeface="Comic Sans MS"/>
                <a:sym typeface="Comic Sans MS"/>
              </a:rPr>
              <a:t> </a:t>
            </a:r>
            <a:r>
              <a:rPr lang="en-US" sz="2000" dirty="0" smtClean="0">
                <a:solidFill>
                  <a:schemeClr val="tx1"/>
                </a:solidFill>
                <a:ea typeface="Comic Sans MS"/>
                <a:cs typeface="Comic Sans MS"/>
                <a:sym typeface="Comic Sans MS"/>
              </a:rPr>
              <a:t>– </a:t>
            </a:r>
            <a:r>
              <a:rPr lang="en-US" sz="2000" dirty="0" smtClean="0">
                <a:solidFill>
                  <a:srgbClr val="00B050"/>
                </a:solidFill>
                <a:ea typeface="Comic Sans MS"/>
                <a:cs typeface="Comic Sans MS"/>
                <a:sym typeface="Comic Sans MS"/>
              </a:rPr>
              <a:t> </a:t>
            </a:r>
            <a:r>
              <a:rPr lang="en-US" sz="2000" dirty="0">
                <a:ea typeface="Comic Sans MS"/>
                <a:cs typeface="Comic Sans MS"/>
                <a:sym typeface="Comic Sans MS"/>
              </a:rPr>
              <a:t>indicates </a:t>
            </a:r>
            <a:r>
              <a:rPr lang="en-US" sz="2000" dirty="0">
                <a:solidFill>
                  <a:srgbClr val="0000FF"/>
                </a:solidFill>
                <a:ea typeface="Comic Sans MS"/>
                <a:cs typeface="Comic Sans MS"/>
                <a:sym typeface="Comic Sans MS"/>
              </a:rPr>
              <a:t>whose turn </a:t>
            </a:r>
            <a:r>
              <a:rPr lang="en-US" sz="2000" dirty="0">
                <a:ea typeface="Comic Sans MS"/>
                <a:cs typeface="Comic Sans MS"/>
                <a:sym typeface="Comic Sans MS"/>
              </a:rPr>
              <a:t>it is to enter the critical </a:t>
            </a:r>
            <a:r>
              <a:rPr lang="en-US" sz="2000" dirty="0" smtClean="0">
                <a:ea typeface="Comic Sans MS"/>
                <a:cs typeface="Comic Sans MS"/>
                <a:sym typeface="Comic Sans MS"/>
              </a:rPr>
              <a:t>section</a:t>
            </a:r>
          </a:p>
          <a:p>
            <a:pPr marL="350838" lvl="1" indent="0">
              <a:buNone/>
            </a:pPr>
            <a:r>
              <a:rPr lang="en-US" sz="1800" smtClean="0">
                <a:ea typeface="Comic Sans MS"/>
                <a:cs typeface="Comic Sans MS"/>
                <a:sym typeface="Comic Sans MS"/>
              </a:rPr>
              <a:t>If </a:t>
            </a:r>
            <a:r>
              <a:rPr lang="en-US" sz="1800" dirty="0" smtClean="0">
                <a:ea typeface="Comic Sans MS"/>
                <a:cs typeface="Comic Sans MS"/>
                <a:sym typeface="Comic Sans MS"/>
              </a:rPr>
              <a:t>turn == </a:t>
            </a:r>
            <a:r>
              <a:rPr lang="en-US" sz="1800" dirty="0" err="1" smtClean="0">
                <a:ea typeface="Comic Sans MS"/>
                <a:cs typeface="Comic Sans MS"/>
                <a:sym typeface="Comic Sans MS"/>
              </a:rPr>
              <a:t>i</a:t>
            </a:r>
            <a:r>
              <a:rPr lang="en-US" sz="1800" dirty="0" smtClean="0">
                <a:ea typeface="Comic Sans MS"/>
                <a:cs typeface="Comic Sans MS"/>
                <a:sym typeface="Comic Sans MS"/>
              </a:rPr>
              <a:t>, </a:t>
            </a:r>
            <a:r>
              <a:rPr lang="en-US" sz="1800" dirty="0" smtClean="0">
                <a:ea typeface="Comic Sans MS"/>
                <a:cs typeface="Comic Sans MS"/>
                <a:sym typeface="Wingdings" panose="05000000000000000000" pitchFamily="2" charset="2"/>
              </a:rPr>
              <a:t> </a:t>
            </a:r>
            <a:r>
              <a:rPr lang="en-US" sz="1800" dirty="0">
                <a:ea typeface="Comic Sans MS"/>
                <a:cs typeface="Comic Sans MS"/>
                <a:sym typeface="Comic Sans MS"/>
              </a:rPr>
              <a:t>process </a:t>
            </a:r>
            <a:r>
              <a:rPr lang="en-US" sz="1800" dirty="0">
                <a:solidFill>
                  <a:srgbClr val="0000FF"/>
                </a:solidFill>
                <a:ea typeface="Comic Sans MS"/>
                <a:cs typeface="Comic Sans MS"/>
                <a:sym typeface="Comic Sans MS"/>
              </a:rPr>
              <a:t>P</a:t>
            </a:r>
            <a:r>
              <a:rPr lang="en-US" sz="1800" baseline="-25000" dirty="0">
                <a:solidFill>
                  <a:srgbClr val="0000FF"/>
                </a:solidFill>
                <a:ea typeface="Comic Sans MS"/>
                <a:cs typeface="Comic Sans MS"/>
                <a:sym typeface="Comic Sans MS"/>
              </a:rPr>
              <a:t>i</a:t>
            </a:r>
            <a:r>
              <a:rPr lang="en-US" sz="1800" dirty="0">
                <a:ea typeface="Comic Sans MS"/>
                <a:cs typeface="Comic Sans MS"/>
                <a:sym typeface="Comic Sans MS"/>
              </a:rPr>
              <a:t> </a:t>
            </a:r>
            <a:r>
              <a:rPr lang="en-US" sz="1800" dirty="0" smtClean="0">
                <a:ea typeface="Comic Sans MS"/>
                <a:cs typeface="Comic Sans MS"/>
                <a:sym typeface="Comic Sans MS"/>
              </a:rPr>
              <a:t>is allowed to execute in its critical section</a:t>
            </a:r>
          </a:p>
          <a:p>
            <a:pPr marL="350838" lvl="1" indent="0">
              <a:buNone/>
            </a:pPr>
            <a:r>
              <a:rPr lang="en-US" sz="2000" dirty="0" smtClean="0">
                <a:solidFill>
                  <a:schemeClr val="tx1"/>
                </a:solidFill>
                <a:ea typeface="Comic Sans MS"/>
                <a:cs typeface="Comic Sans MS"/>
                <a:sym typeface="Comic Sans MS"/>
              </a:rPr>
              <a:t>flag </a:t>
            </a:r>
            <a:r>
              <a:rPr lang="en-US" sz="2000" dirty="0" smtClean="0">
                <a:ea typeface="Comic Sans MS"/>
                <a:cs typeface="Comic Sans MS"/>
                <a:sym typeface="Comic Sans MS"/>
              </a:rPr>
              <a:t>– indicates </a:t>
            </a:r>
            <a:r>
              <a:rPr lang="en-US" sz="2000" dirty="0">
                <a:ea typeface="Comic Sans MS"/>
                <a:cs typeface="Comic Sans MS"/>
                <a:sym typeface="Comic Sans MS"/>
              </a:rPr>
              <a:t>if a process is </a:t>
            </a:r>
            <a:r>
              <a:rPr lang="en-US" sz="2000" dirty="0">
                <a:solidFill>
                  <a:srgbClr val="0000FF"/>
                </a:solidFill>
                <a:ea typeface="Comic Sans MS"/>
                <a:cs typeface="Comic Sans MS"/>
                <a:sym typeface="Comic Sans MS"/>
              </a:rPr>
              <a:t>ready</a:t>
            </a:r>
            <a:r>
              <a:rPr lang="en-US" sz="2000" dirty="0">
                <a:ea typeface="Comic Sans MS"/>
                <a:cs typeface="Comic Sans MS"/>
                <a:sym typeface="Comic Sans MS"/>
              </a:rPr>
              <a:t> to enter the critical </a:t>
            </a:r>
            <a:r>
              <a:rPr lang="en-US" sz="2000" dirty="0" smtClean="0">
                <a:ea typeface="Comic Sans MS"/>
                <a:cs typeface="Comic Sans MS"/>
                <a:sym typeface="Comic Sans MS"/>
              </a:rPr>
              <a:t>section</a:t>
            </a:r>
          </a:p>
          <a:p>
            <a:pPr marL="350838" lvl="1" indent="0">
              <a:buNone/>
            </a:pPr>
            <a:r>
              <a:rPr lang="en-US" sz="2000" dirty="0" smtClean="0">
                <a:solidFill>
                  <a:schemeClr val="tx1"/>
                </a:solidFill>
                <a:ea typeface="Comic Sans MS"/>
                <a:cs typeface="Comic Sans MS"/>
                <a:sym typeface="Comic Sans MS"/>
              </a:rPr>
              <a:t>flag[</a:t>
            </a:r>
            <a:r>
              <a:rPr lang="en-US" sz="2000" dirty="0" err="1" smtClean="0">
                <a:solidFill>
                  <a:schemeClr val="tx1"/>
                </a:solidFill>
                <a:ea typeface="Comic Sans MS"/>
                <a:cs typeface="Comic Sans MS"/>
                <a:sym typeface="Comic Sans MS"/>
              </a:rPr>
              <a:t>i</a:t>
            </a:r>
            <a:r>
              <a:rPr lang="en-US" sz="2000" dirty="0">
                <a:solidFill>
                  <a:schemeClr val="tx1"/>
                </a:solidFill>
                <a:ea typeface="Comic Sans MS"/>
                <a:cs typeface="Comic Sans MS"/>
                <a:sym typeface="Comic Sans MS"/>
              </a:rPr>
              <a:t>] </a:t>
            </a:r>
            <a:r>
              <a:rPr lang="en-US" sz="2000" dirty="0">
                <a:ea typeface="Comic Sans MS"/>
                <a:cs typeface="Comic Sans MS"/>
                <a:sym typeface="Comic Sans MS"/>
              </a:rPr>
              <a:t>= true implies that process </a:t>
            </a:r>
            <a:r>
              <a:rPr lang="en-US" sz="2000" dirty="0">
                <a:solidFill>
                  <a:srgbClr val="0000FF"/>
                </a:solidFill>
                <a:ea typeface="Comic Sans MS"/>
                <a:cs typeface="Comic Sans MS"/>
                <a:sym typeface="Comic Sans MS"/>
              </a:rPr>
              <a:t>P</a:t>
            </a:r>
            <a:r>
              <a:rPr lang="en-US" sz="2000" baseline="-25000" dirty="0">
                <a:solidFill>
                  <a:srgbClr val="0000FF"/>
                </a:solidFill>
                <a:ea typeface="Comic Sans MS"/>
                <a:cs typeface="Comic Sans MS"/>
                <a:sym typeface="Comic Sans MS"/>
              </a:rPr>
              <a:t>i</a:t>
            </a:r>
            <a:r>
              <a:rPr lang="en-US" sz="2000" dirty="0">
                <a:ea typeface="Comic Sans MS"/>
                <a:cs typeface="Comic Sans MS"/>
                <a:sym typeface="Comic Sans MS"/>
              </a:rPr>
              <a:t> is ready to enter it’s critical </a:t>
            </a:r>
            <a:r>
              <a:rPr lang="en-US" sz="2000" dirty="0" smtClean="0">
                <a:ea typeface="Comic Sans MS"/>
                <a:cs typeface="Comic Sans MS"/>
                <a:sym typeface="Comic Sans MS"/>
              </a:rPr>
              <a:t>section</a:t>
            </a:r>
            <a:endParaRPr lang="en-US" sz="2000" dirty="0"/>
          </a:p>
        </p:txBody>
      </p:sp>
    </p:spTree>
    <p:extLst>
      <p:ext uri="{BB962C8B-B14F-4D97-AF65-F5344CB8AC3E}">
        <p14:creationId xmlns:p14="http://schemas.microsoft.com/office/powerpoint/2010/main" val="32440198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15</a:t>
            </a:fld>
            <a:endParaRPr lang="en-US" dirty="0"/>
          </a:p>
        </p:txBody>
      </p:sp>
      <p:sp>
        <p:nvSpPr>
          <p:cNvPr id="6" name="Title 5"/>
          <p:cNvSpPr>
            <a:spLocks noGrp="1"/>
          </p:cNvSpPr>
          <p:nvPr>
            <p:ph type="title"/>
          </p:nvPr>
        </p:nvSpPr>
        <p:spPr/>
        <p:txBody>
          <a:bodyPr>
            <a:normAutofit fontScale="90000"/>
          </a:bodyPr>
          <a:lstStyle/>
          <a:p>
            <a:r>
              <a:rPr lang="en-US" sz="3100" dirty="0">
                <a:solidFill>
                  <a:schemeClr val="tx1"/>
                </a:solidFill>
                <a:ea typeface="Comic Sans MS"/>
                <a:cs typeface="Comic Sans MS"/>
                <a:sym typeface="Comic Sans MS"/>
              </a:rPr>
              <a:t>Critical Section Problem –Peterson’s </a:t>
            </a:r>
            <a:r>
              <a:rPr lang="en-US" sz="3100" dirty="0" smtClean="0">
                <a:solidFill>
                  <a:schemeClr val="tx1"/>
                </a:solidFill>
                <a:ea typeface="Comic Sans MS"/>
                <a:cs typeface="Comic Sans MS"/>
                <a:sym typeface="Comic Sans MS"/>
              </a:rPr>
              <a:t>Solution (</a:t>
            </a:r>
            <a:r>
              <a:rPr lang="en-US" sz="3100" dirty="0" err="1" smtClean="0">
                <a:solidFill>
                  <a:schemeClr val="tx1"/>
                </a:solidFill>
                <a:ea typeface="Comic Sans MS"/>
                <a:cs typeface="Comic Sans MS"/>
                <a:sym typeface="Comic Sans MS"/>
              </a:rPr>
              <a:t>cont</a:t>
            </a:r>
            <a:r>
              <a:rPr lang="en-US" sz="3100" dirty="0" smtClean="0">
                <a:solidFill>
                  <a:schemeClr val="tx1"/>
                </a:solidFill>
                <a:ea typeface="Comic Sans MS"/>
                <a:cs typeface="Comic Sans MS"/>
                <a:sym typeface="Comic Sans MS"/>
              </a:rPr>
              <a:t>)</a:t>
            </a:r>
            <a:endParaRPr lang="en-US" dirty="0"/>
          </a:p>
        </p:txBody>
      </p:sp>
      <p:sp>
        <p:nvSpPr>
          <p:cNvPr id="7" name="Shape 310"/>
          <p:cNvSpPr/>
          <p:nvPr/>
        </p:nvSpPr>
        <p:spPr>
          <a:xfrm>
            <a:off x="325668" y="1273501"/>
            <a:ext cx="4191000" cy="3298499"/>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rgbClr val="0000FF"/>
              </a:buClr>
              <a:buSzPts val="1800"/>
              <a:buFont typeface="Comic Sans MS"/>
              <a:buNone/>
            </a:pPr>
            <a:r>
              <a:rPr lang="en-US" sz="1800" dirty="0">
                <a:solidFill>
                  <a:srgbClr val="0000FF"/>
                </a:solidFill>
                <a:ea typeface="Comic Sans MS"/>
                <a:cs typeface="Comic Sans MS"/>
                <a:sym typeface="Comic Sans MS"/>
              </a:rPr>
              <a:t>do</a:t>
            </a:r>
            <a:r>
              <a:rPr lang="en-US" sz="1800" dirty="0">
                <a:solidFill>
                  <a:schemeClr val="dk1"/>
                </a:solidFill>
                <a:ea typeface="Comic Sans MS"/>
                <a:cs typeface="Comic Sans MS"/>
                <a:sym typeface="Comic Sans MS"/>
              </a:rPr>
              <a:t> { </a:t>
            </a:r>
            <a:endParaRPr dirty="0"/>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flag[ </a:t>
            </a:r>
            <a:r>
              <a:rPr lang="en-US" sz="1800" dirty="0" err="1" smtClean="0">
                <a:solidFill>
                  <a:schemeClr val="dk1"/>
                </a:solidFill>
                <a:ea typeface="Comic Sans MS"/>
                <a:cs typeface="Comic Sans MS"/>
                <a:sym typeface="Comic Sans MS"/>
              </a:rPr>
              <a:t>i</a:t>
            </a:r>
            <a:r>
              <a:rPr lang="en-US" sz="1800" dirty="0" smtClean="0">
                <a:solidFill>
                  <a:schemeClr val="dk1"/>
                </a:solidFill>
                <a:ea typeface="Comic Sans MS"/>
                <a:cs typeface="Comic Sans MS"/>
                <a:sym typeface="Comic Sans MS"/>
              </a:rPr>
              <a:t> ] </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TRUE</a:t>
            </a:r>
            <a:r>
              <a:rPr lang="en-US" sz="1800" dirty="0" smtClean="0">
                <a:solidFill>
                  <a:schemeClr val="dk1"/>
                </a:solidFill>
                <a:ea typeface="Comic Sans MS"/>
                <a:cs typeface="Comic Sans MS"/>
                <a:sym typeface="Comic Sans MS"/>
              </a:rPr>
              <a:t>;</a:t>
            </a:r>
          </a:p>
          <a:p>
            <a:pPr marL="0" marR="0" lvl="0" indent="0" algn="l" rtl="0">
              <a:spcBef>
                <a:spcPts val="0"/>
              </a:spcBef>
              <a:spcAft>
                <a:spcPts val="0"/>
              </a:spcAft>
              <a:buClr>
                <a:schemeClr val="dk1"/>
              </a:buClr>
              <a:buSzPts val="1800"/>
              <a:buFont typeface="Comic Sans MS"/>
              <a:buNone/>
            </a:pPr>
            <a:endParaRPr sz="1000" b="1" i="1" dirty="0"/>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turn </a:t>
            </a:r>
            <a:r>
              <a:rPr lang="en-US" sz="1800" dirty="0">
                <a:solidFill>
                  <a:schemeClr val="dk1"/>
                </a:solidFill>
                <a:ea typeface="Comic Sans MS"/>
                <a:cs typeface="Comic Sans MS"/>
                <a:sym typeface="Comic Sans MS"/>
              </a:rPr>
              <a:t>= j</a:t>
            </a:r>
            <a:r>
              <a:rPr lang="en-US" sz="1800" dirty="0" smtClean="0">
                <a:solidFill>
                  <a:schemeClr val="dk1"/>
                </a:solidFill>
                <a:ea typeface="Comic Sans MS"/>
                <a:cs typeface="Comic Sans MS"/>
                <a:sym typeface="Comic Sans MS"/>
              </a:rPr>
              <a:t>;</a:t>
            </a:r>
          </a:p>
          <a:p>
            <a:pPr marL="0" marR="0" lvl="0" indent="0" algn="l" rtl="0">
              <a:spcBef>
                <a:spcPts val="0"/>
              </a:spcBef>
              <a:spcAft>
                <a:spcPts val="0"/>
              </a:spcAft>
              <a:buClr>
                <a:schemeClr val="dk1"/>
              </a:buClr>
              <a:buSzPts val="1800"/>
              <a:buFont typeface="Comic Sans MS"/>
              <a:buNone/>
            </a:pPr>
            <a:r>
              <a:rPr lang="en-US" sz="1200" dirty="0">
                <a:solidFill>
                  <a:schemeClr val="dk1"/>
                </a:solidFill>
                <a:sym typeface="Comic Sans MS"/>
              </a:rPr>
              <a:t> </a:t>
            </a:r>
            <a:endParaRPr sz="1000" dirty="0"/>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rgbClr val="0000FF"/>
                </a:solidFill>
                <a:ea typeface="Comic Sans MS"/>
                <a:cs typeface="Comic Sans MS"/>
                <a:sym typeface="Comic Sans MS"/>
              </a:rPr>
              <a:t>while</a:t>
            </a:r>
            <a:r>
              <a:rPr lang="en-US" sz="1800" dirty="0" smtClean="0">
                <a:solidFill>
                  <a:schemeClr val="dk1"/>
                </a:solidFill>
                <a:ea typeface="Comic Sans MS"/>
                <a:cs typeface="Comic Sans MS"/>
                <a:sym typeface="Comic Sans MS"/>
              </a:rPr>
              <a:t> ( flag[ j ] </a:t>
            </a:r>
            <a:r>
              <a:rPr lang="en-US" sz="1800" dirty="0">
                <a:solidFill>
                  <a:schemeClr val="dk1"/>
                </a:solidFill>
                <a:ea typeface="Comic Sans MS"/>
                <a:cs typeface="Comic Sans MS"/>
                <a:sym typeface="Comic Sans MS"/>
              </a:rPr>
              <a:t>&amp;&amp; turn == </a:t>
            </a:r>
            <a:r>
              <a:rPr lang="en-US" sz="1800" dirty="0" smtClean="0">
                <a:solidFill>
                  <a:schemeClr val="dk1"/>
                </a:solidFill>
                <a:ea typeface="Comic Sans MS"/>
                <a:cs typeface="Comic Sans MS"/>
                <a:sym typeface="Comic Sans MS"/>
              </a:rPr>
              <a:t>j );</a:t>
            </a:r>
          </a:p>
          <a:p>
            <a:pPr marL="0" marR="0" lvl="0" indent="0" algn="l" rtl="0">
              <a:spcBef>
                <a:spcPts val="0"/>
              </a:spcBef>
              <a:spcAft>
                <a:spcPts val="0"/>
              </a:spcAft>
              <a:buClr>
                <a:schemeClr val="dk1"/>
              </a:buClr>
              <a:buSzPts val="1800"/>
              <a:buFont typeface="Comic Sans MS"/>
              <a:buNone/>
            </a:pPr>
            <a:r>
              <a:rPr lang="en-US" sz="1000" dirty="0" smtClean="0">
                <a:solidFill>
                  <a:schemeClr val="dk1"/>
                </a:solidFill>
                <a:ea typeface="Comic Sans MS"/>
                <a:cs typeface="Comic Sans MS"/>
                <a:sym typeface="Comic Sans MS"/>
              </a:rPr>
              <a:t> </a:t>
            </a:r>
            <a:endParaRPr sz="1000" dirty="0"/>
          </a:p>
          <a:p>
            <a:pPr marL="0" marR="0" lvl="0" indent="0" algn="l" rtl="0">
              <a:spcBef>
                <a:spcPts val="0"/>
              </a:spcBef>
              <a:spcAft>
                <a:spcPts val="0"/>
              </a:spcAft>
              <a:buClr>
                <a:schemeClr val="dk1"/>
              </a:buClr>
              <a:buSzPts val="1800"/>
              <a:buFont typeface="Comic Sans MS"/>
              <a:buNone/>
            </a:pPr>
            <a:r>
              <a:rPr lang="en-US" sz="2000" b="1" i="1" dirty="0">
                <a:solidFill>
                  <a:srgbClr val="004620"/>
                </a:solidFill>
                <a:ea typeface="Comic Sans MS"/>
                <a:cs typeface="Comic Sans MS"/>
                <a:sym typeface="Comic Sans MS"/>
              </a:rPr>
              <a:t> </a:t>
            </a:r>
            <a:r>
              <a:rPr lang="en-US" sz="2000" b="1" i="1" dirty="0" smtClean="0">
                <a:solidFill>
                  <a:srgbClr val="004620"/>
                </a:solidFill>
                <a:ea typeface="Comic Sans MS"/>
                <a:cs typeface="Comic Sans MS"/>
                <a:sym typeface="Comic Sans MS"/>
              </a:rPr>
              <a:t>   // critical </a:t>
            </a:r>
            <a:r>
              <a:rPr lang="en-US" sz="2000" b="1" i="1" dirty="0">
                <a:solidFill>
                  <a:srgbClr val="004620"/>
                </a:solidFill>
                <a:ea typeface="Comic Sans MS"/>
                <a:cs typeface="Comic Sans MS"/>
                <a:sym typeface="Comic Sans MS"/>
              </a:rPr>
              <a:t>section </a:t>
            </a:r>
            <a:endParaRPr lang="en-US" sz="2000" b="1" i="1" dirty="0" smtClean="0">
              <a:solidFill>
                <a:srgbClr val="004620"/>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endParaRPr sz="1000" b="1" i="1" dirty="0">
              <a:solidFill>
                <a:srgbClr val="004620"/>
              </a:solidFill>
            </a:endParaRPr>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flag[ </a:t>
            </a:r>
            <a:r>
              <a:rPr lang="en-US" sz="1800" dirty="0" err="1" smtClean="0">
                <a:solidFill>
                  <a:schemeClr val="dk1"/>
                </a:solidFill>
                <a:ea typeface="Comic Sans MS"/>
                <a:cs typeface="Comic Sans MS"/>
                <a:sym typeface="Comic Sans MS"/>
              </a:rPr>
              <a:t>i</a:t>
            </a:r>
            <a:r>
              <a:rPr lang="en-US" sz="1800" dirty="0" smtClean="0">
                <a:solidFill>
                  <a:schemeClr val="dk1"/>
                </a:solidFill>
                <a:ea typeface="Comic Sans MS"/>
                <a:cs typeface="Comic Sans MS"/>
                <a:sym typeface="Comic Sans MS"/>
              </a:rPr>
              <a:t> ] </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FALSE</a:t>
            </a:r>
            <a:r>
              <a:rPr lang="en-US" sz="1800" dirty="0">
                <a:solidFill>
                  <a:schemeClr val="dk1"/>
                </a:solidFill>
                <a:ea typeface="Comic Sans MS"/>
                <a:cs typeface="Comic Sans MS"/>
                <a:sym typeface="Comic Sans MS"/>
              </a:rPr>
              <a:t>; </a:t>
            </a:r>
            <a:endParaRPr lang="en-US" sz="1800" dirty="0" smtClean="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endParaRPr sz="1000" dirty="0"/>
          </a:p>
          <a:p>
            <a:pPr marL="0" marR="0" lvl="0" indent="0" algn="l" rtl="0">
              <a:spcBef>
                <a:spcPts val="0"/>
              </a:spcBef>
              <a:spcAft>
                <a:spcPts val="0"/>
              </a:spcAft>
              <a:buClr>
                <a:schemeClr val="dk1"/>
              </a:buClr>
              <a:buSzPts val="1800"/>
              <a:buFont typeface="Comic Sans MS"/>
              <a:buNone/>
            </a:pPr>
            <a:r>
              <a:rPr lang="en-US" sz="2000" b="1" i="1" dirty="0">
                <a:solidFill>
                  <a:srgbClr val="004620"/>
                </a:solidFill>
                <a:ea typeface="Comic Sans MS"/>
                <a:cs typeface="Comic Sans MS"/>
                <a:sym typeface="Comic Sans MS"/>
              </a:rPr>
              <a:t> </a:t>
            </a:r>
            <a:r>
              <a:rPr lang="en-US" sz="2000" b="1" i="1" dirty="0" smtClean="0">
                <a:solidFill>
                  <a:srgbClr val="004620"/>
                </a:solidFill>
                <a:ea typeface="Comic Sans MS"/>
                <a:cs typeface="Comic Sans MS"/>
                <a:sym typeface="Comic Sans MS"/>
              </a:rPr>
              <a:t>   // remainder section</a:t>
            </a:r>
          </a:p>
          <a:p>
            <a:pPr marL="0" marR="0" lvl="0" indent="0" algn="l" rtl="0">
              <a:spcBef>
                <a:spcPts val="0"/>
              </a:spcBef>
              <a:spcAft>
                <a:spcPts val="0"/>
              </a:spcAft>
              <a:buClr>
                <a:schemeClr val="dk1"/>
              </a:buClr>
              <a:buSzPts val="1800"/>
              <a:buFont typeface="Comic Sans MS"/>
              <a:buNone/>
            </a:pPr>
            <a:r>
              <a:rPr lang="en-US" sz="1000" b="1" i="1" dirty="0" smtClean="0">
                <a:solidFill>
                  <a:srgbClr val="004620"/>
                </a:solidFill>
                <a:ea typeface="Comic Sans MS"/>
                <a:cs typeface="Comic Sans MS"/>
                <a:sym typeface="Comic Sans MS"/>
              </a:rPr>
              <a:t> </a:t>
            </a:r>
            <a:endParaRPr sz="1000" b="1" i="1" dirty="0">
              <a:solidFill>
                <a:srgbClr val="004620"/>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r>
              <a:rPr lang="en-US" sz="1800" dirty="0" smtClean="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while</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TRUE</a:t>
            </a:r>
            <a:r>
              <a:rPr lang="en-US" sz="1800" dirty="0">
                <a:solidFill>
                  <a:schemeClr val="dk1"/>
                </a:solidFill>
                <a:ea typeface="Comic Sans MS"/>
                <a:cs typeface="Comic Sans MS"/>
                <a:sym typeface="Comic Sans MS"/>
              </a:rPr>
              <a:t>); </a:t>
            </a:r>
            <a:endParaRPr dirty="0"/>
          </a:p>
        </p:txBody>
      </p:sp>
      <p:sp>
        <p:nvSpPr>
          <p:cNvPr id="8" name="Shape 311"/>
          <p:cNvSpPr/>
          <p:nvPr/>
        </p:nvSpPr>
        <p:spPr>
          <a:xfrm>
            <a:off x="4705350" y="1273501"/>
            <a:ext cx="4114800" cy="3298499"/>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rgbClr val="0000FF"/>
              </a:buClr>
              <a:buSzPts val="1800"/>
              <a:buFont typeface="Comic Sans MS"/>
              <a:buNone/>
            </a:pPr>
            <a:r>
              <a:rPr lang="en-US" sz="1800" dirty="0">
                <a:solidFill>
                  <a:srgbClr val="0000FF"/>
                </a:solidFill>
                <a:ea typeface="Comic Sans MS"/>
                <a:cs typeface="Comic Sans MS"/>
                <a:sym typeface="Comic Sans MS"/>
              </a:rPr>
              <a:t>do</a:t>
            </a:r>
            <a:r>
              <a:rPr lang="en-US" sz="1800" dirty="0">
                <a:solidFill>
                  <a:schemeClr val="dk1"/>
                </a:solidFill>
                <a:ea typeface="Comic Sans MS"/>
                <a:cs typeface="Comic Sans MS"/>
                <a:sym typeface="Comic Sans MS"/>
              </a:rPr>
              <a:t> { </a:t>
            </a:r>
            <a:endParaRPr dirty="0"/>
          </a:p>
          <a:p>
            <a:pPr marL="0" marR="0" lvl="0" indent="0" algn="l" rtl="0">
              <a:spcBef>
                <a:spcPts val="0"/>
              </a:spcBef>
              <a:spcAft>
                <a:spcPts val="0"/>
              </a:spcAft>
              <a:buClr>
                <a:schemeClr val="dk1"/>
              </a:buClr>
              <a:buSzPts val="1800"/>
              <a:buFont typeface="Comic Sans MS"/>
              <a:buNone/>
            </a:pPr>
            <a:r>
              <a:rPr lang="en-US" sz="1800" dirty="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flag[ j ] </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TRUE</a:t>
            </a:r>
            <a:r>
              <a:rPr lang="en-US" sz="1800" dirty="0">
                <a:solidFill>
                  <a:schemeClr val="dk1"/>
                </a:solidFill>
                <a:ea typeface="Comic Sans MS"/>
                <a:cs typeface="Comic Sans MS"/>
                <a:sym typeface="Comic Sans MS"/>
              </a:rPr>
              <a:t>; </a:t>
            </a:r>
            <a:endParaRPr lang="en-US" sz="1800" dirty="0" smtClean="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endParaRPr sz="1000" dirty="0"/>
          </a:p>
          <a:p>
            <a:pPr marL="0" marR="0" lvl="0" indent="0" algn="l" rtl="0">
              <a:spcBef>
                <a:spcPts val="0"/>
              </a:spcBef>
              <a:spcAft>
                <a:spcPts val="0"/>
              </a:spcAft>
              <a:buClr>
                <a:schemeClr val="dk1"/>
              </a:buClr>
              <a:buSzPts val="1800"/>
              <a:buFont typeface="Comic Sans MS"/>
              <a:buNone/>
            </a:pPr>
            <a:r>
              <a:rPr lang="en-US" sz="1800" dirty="0" smtClean="0">
                <a:solidFill>
                  <a:schemeClr val="dk1"/>
                </a:solidFill>
                <a:ea typeface="Comic Sans MS"/>
                <a:cs typeface="Comic Sans MS"/>
                <a:sym typeface="Comic Sans MS"/>
              </a:rPr>
              <a:t>    turn </a:t>
            </a:r>
            <a:r>
              <a:rPr lang="en-US" sz="1800" dirty="0">
                <a:solidFill>
                  <a:schemeClr val="dk1"/>
                </a:solidFill>
                <a:ea typeface="Comic Sans MS"/>
                <a:cs typeface="Comic Sans MS"/>
                <a:sym typeface="Comic Sans MS"/>
              </a:rPr>
              <a:t>= </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a:t>
            </a:r>
            <a:endParaRPr lang="en-US" sz="1200" dirty="0" smtClean="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r>
              <a:rPr lang="en-US" sz="1000" dirty="0">
                <a:solidFill>
                  <a:schemeClr val="dk1"/>
                </a:solidFill>
                <a:ea typeface="Comic Sans MS"/>
                <a:cs typeface="Comic Sans MS"/>
                <a:sym typeface="Comic Sans MS"/>
              </a:rPr>
              <a:t> </a:t>
            </a:r>
            <a:endParaRPr sz="1000" dirty="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rgbClr val="0000FF"/>
                </a:solidFill>
                <a:ea typeface="Comic Sans MS"/>
                <a:cs typeface="Comic Sans MS"/>
                <a:sym typeface="Comic Sans MS"/>
              </a:rPr>
              <a:t>while</a:t>
            </a:r>
            <a:r>
              <a:rPr lang="en-US" sz="1800" dirty="0" smtClean="0">
                <a:solidFill>
                  <a:schemeClr val="dk1"/>
                </a:solidFill>
                <a:ea typeface="Comic Sans MS"/>
                <a:cs typeface="Comic Sans MS"/>
                <a:sym typeface="Comic Sans MS"/>
              </a:rPr>
              <a:t> ( flag[ </a:t>
            </a:r>
            <a:r>
              <a:rPr lang="en-US" sz="1800" dirty="0" err="1" smtClean="0">
                <a:solidFill>
                  <a:schemeClr val="dk1"/>
                </a:solidFill>
                <a:ea typeface="Comic Sans MS"/>
                <a:cs typeface="Comic Sans MS"/>
                <a:sym typeface="Comic Sans MS"/>
              </a:rPr>
              <a:t>i</a:t>
            </a:r>
            <a:r>
              <a:rPr lang="en-US" sz="1800" dirty="0" smtClean="0">
                <a:solidFill>
                  <a:schemeClr val="dk1"/>
                </a:solidFill>
                <a:ea typeface="Comic Sans MS"/>
                <a:cs typeface="Comic Sans MS"/>
                <a:sym typeface="Comic Sans MS"/>
              </a:rPr>
              <a:t> ] </a:t>
            </a:r>
            <a:r>
              <a:rPr lang="en-US" sz="1800" dirty="0">
                <a:solidFill>
                  <a:schemeClr val="dk1"/>
                </a:solidFill>
                <a:ea typeface="Comic Sans MS"/>
                <a:cs typeface="Comic Sans MS"/>
                <a:sym typeface="Comic Sans MS"/>
              </a:rPr>
              <a:t>&amp;&amp; turn == </a:t>
            </a:r>
            <a:r>
              <a:rPr lang="en-US" sz="1800" dirty="0" err="1" smtClean="0">
                <a:solidFill>
                  <a:schemeClr val="dk1"/>
                </a:solidFill>
                <a:ea typeface="Comic Sans MS"/>
                <a:cs typeface="Comic Sans MS"/>
                <a:sym typeface="Comic Sans MS"/>
              </a:rPr>
              <a:t>i</a:t>
            </a:r>
            <a:r>
              <a:rPr lang="en-US" sz="1800" dirty="0" smtClean="0">
                <a:solidFill>
                  <a:schemeClr val="dk1"/>
                </a:solidFill>
                <a:ea typeface="Comic Sans MS"/>
                <a:cs typeface="Comic Sans MS"/>
                <a:sym typeface="Comic Sans MS"/>
              </a:rPr>
              <a:t> );</a:t>
            </a:r>
          </a:p>
          <a:p>
            <a:pPr marL="0" marR="0" lvl="0" indent="0" algn="l" rtl="0">
              <a:spcBef>
                <a:spcPts val="0"/>
              </a:spcBef>
              <a:spcAft>
                <a:spcPts val="0"/>
              </a:spcAft>
              <a:buClr>
                <a:schemeClr val="dk1"/>
              </a:buClr>
              <a:buSzPts val="1800"/>
              <a:buFont typeface="Comic Sans MS"/>
              <a:buNone/>
            </a:pPr>
            <a:r>
              <a:rPr lang="en-US" sz="1200" dirty="0">
                <a:solidFill>
                  <a:schemeClr val="dk1"/>
                </a:solidFill>
                <a:ea typeface="Comic Sans MS"/>
                <a:cs typeface="Comic Sans MS"/>
                <a:sym typeface="Comic Sans MS"/>
              </a:rPr>
              <a:t> </a:t>
            </a:r>
            <a:r>
              <a:rPr lang="en-US" sz="1200" dirty="0" smtClean="0">
                <a:solidFill>
                  <a:schemeClr val="dk1"/>
                </a:solidFill>
                <a:ea typeface="Comic Sans MS"/>
                <a:cs typeface="Comic Sans MS"/>
                <a:sym typeface="Comic Sans MS"/>
              </a:rPr>
              <a:t> </a:t>
            </a:r>
            <a:endParaRPr lang="en-US" sz="1000" dirty="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r>
              <a:rPr lang="en-US" sz="2000" dirty="0">
                <a:solidFill>
                  <a:schemeClr val="dk1"/>
                </a:solidFill>
                <a:ea typeface="Comic Sans MS"/>
                <a:cs typeface="Comic Sans MS"/>
                <a:sym typeface="Comic Sans MS"/>
              </a:rPr>
              <a:t> </a:t>
            </a:r>
            <a:r>
              <a:rPr lang="en-US" sz="2000" dirty="0" smtClean="0">
                <a:solidFill>
                  <a:schemeClr val="dk1"/>
                </a:solidFill>
                <a:ea typeface="Comic Sans MS"/>
                <a:cs typeface="Comic Sans MS"/>
                <a:sym typeface="Comic Sans MS"/>
              </a:rPr>
              <a:t>   </a:t>
            </a:r>
            <a:r>
              <a:rPr lang="en-US" sz="2000" b="1" i="1" dirty="0" smtClean="0">
                <a:solidFill>
                  <a:srgbClr val="004620"/>
                </a:solidFill>
                <a:ea typeface="Comic Sans MS"/>
                <a:cs typeface="Comic Sans MS"/>
                <a:sym typeface="Comic Sans MS"/>
              </a:rPr>
              <a:t>// critical </a:t>
            </a:r>
            <a:r>
              <a:rPr lang="en-US" sz="2000" b="1" i="1" dirty="0">
                <a:solidFill>
                  <a:srgbClr val="004620"/>
                </a:solidFill>
                <a:ea typeface="Comic Sans MS"/>
                <a:cs typeface="Comic Sans MS"/>
                <a:sym typeface="Comic Sans MS"/>
              </a:rPr>
              <a:t>section </a:t>
            </a:r>
            <a:endParaRPr lang="en-US" sz="2000" b="1" i="1" dirty="0" smtClean="0">
              <a:solidFill>
                <a:srgbClr val="004620"/>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endParaRPr sz="1000" b="1" i="1" dirty="0">
              <a:solidFill>
                <a:srgbClr val="004620"/>
              </a:solidFill>
            </a:endParaRPr>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flag[ j ] </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FALSE</a:t>
            </a:r>
            <a:r>
              <a:rPr lang="en-US" sz="1800" dirty="0">
                <a:solidFill>
                  <a:schemeClr val="dk1"/>
                </a:solidFill>
                <a:ea typeface="Comic Sans MS"/>
                <a:cs typeface="Comic Sans MS"/>
                <a:sym typeface="Comic Sans MS"/>
              </a:rPr>
              <a:t>; </a:t>
            </a:r>
            <a:endParaRPr lang="en-US" sz="1800" dirty="0" smtClean="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endParaRPr sz="1000" dirty="0"/>
          </a:p>
          <a:p>
            <a:pPr marL="0" marR="0" lvl="0" indent="0" algn="l" rtl="0">
              <a:spcBef>
                <a:spcPts val="0"/>
              </a:spcBef>
              <a:spcAft>
                <a:spcPts val="0"/>
              </a:spcAft>
              <a:buClr>
                <a:schemeClr val="dk1"/>
              </a:buClr>
              <a:buSzPts val="1800"/>
              <a:buFont typeface="Comic Sans MS"/>
              <a:buNone/>
            </a:pPr>
            <a:r>
              <a:rPr lang="en-US" sz="2000" dirty="0">
                <a:solidFill>
                  <a:schemeClr val="dk1"/>
                </a:solidFill>
                <a:ea typeface="Comic Sans MS"/>
                <a:cs typeface="Comic Sans MS"/>
                <a:sym typeface="Comic Sans MS"/>
              </a:rPr>
              <a:t> </a:t>
            </a:r>
            <a:r>
              <a:rPr lang="en-US" sz="2000" dirty="0" smtClean="0">
                <a:solidFill>
                  <a:schemeClr val="dk1"/>
                </a:solidFill>
                <a:ea typeface="Comic Sans MS"/>
                <a:cs typeface="Comic Sans MS"/>
                <a:sym typeface="Comic Sans MS"/>
              </a:rPr>
              <a:t>   </a:t>
            </a:r>
            <a:r>
              <a:rPr lang="en-US" sz="2000" b="1" i="1" dirty="0" smtClean="0">
                <a:solidFill>
                  <a:srgbClr val="004620"/>
                </a:solidFill>
                <a:ea typeface="Comic Sans MS"/>
                <a:cs typeface="Comic Sans MS"/>
                <a:sym typeface="Comic Sans MS"/>
              </a:rPr>
              <a:t>// remainder section</a:t>
            </a:r>
          </a:p>
          <a:p>
            <a:pPr marL="0" marR="0" lvl="0" indent="0" algn="l" rtl="0">
              <a:spcBef>
                <a:spcPts val="0"/>
              </a:spcBef>
              <a:spcAft>
                <a:spcPts val="0"/>
              </a:spcAft>
              <a:buClr>
                <a:schemeClr val="dk1"/>
              </a:buClr>
              <a:buSzPts val="1800"/>
              <a:buFont typeface="Comic Sans MS"/>
              <a:buNone/>
            </a:pPr>
            <a:r>
              <a:rPr lang="en-US" sz="1200" dirty="0" smtClean="0">
                <a:solidFill>
                  <a:schemeClr val="dk1"/>
                </a:solidFill>
                <a:ea typeface="Comic Sans MS"/>
                <a:cs typeface="Comic Sans MS"/>
                <a:sym typeface="Comic Sans MS"/>
              </a:rPr>
              <a:t> </a:t>
            </a:r>
            <a:endParaRPr sz="1000" dirty="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r>
              <a:rPr lang="en-US" sz="1800" dirty="0" smtClean="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while</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TRUE</a:t>
            </a:r>
            <a:r>
              <a:rPr lang="en-US" sz="1800" dirty="0">
                <a:solidFill>
                  <a:schemeClr val="dk1"/>
                </a:solidFill>
                <a:ea typeface="Comic Sans MS"/>
                <a:cs typeface="Comic Sans MS"/>
                <a:sym typeface="Comic Sans MS"/>
              </a:rPr>
              <a:t>); </a:t>
            </a:r>
            <a:endParaRPr dirty="0"/>
          </a:p>
        </p:txBody>
      </p:sp>
      <p:sp>
        <p:nvSpPr>
          <p:cNvPr id="9" name="Shape 312"/>
          <p:cNvSpPr txBox="1"/>
          <p:nvPr/>
        </p:nvSpPr>
        <p:spPr>
          <a:xfrm>
            <a:off x="342900" y="930089"/>
            <a:ext cx="28956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2060"/>
                </a:solidFill>
                <a:ea typeface="Comic Sans MS"/>
                <a:cs typeface="Comic Sans MS"/>
                <a:sym typeface="Comic Sans MS"/>
              </a:rPr>
              <a:t>Code of process P</a:t>
            </a:r>
            <a:r>
              <a:rPr lang="en-US" sz="1800" baseline="-25000" dirty="0">
                <a:solidFill>
                  <a:srgbClr val="002060"/>
                </a:solidFill>
                <a:ea typeface="Comic Sans MS"/>
                <a:cs typeface="Comic Sans MS"/>
                <a:sym typeface="Comic Sans MS"/>
              </a:rPr>
              <a:t>i</a:t>
            </a:r>
            <a:endParaRPr sz="1800" baseline="-25000" dirty="0">
              <a:solidFill>
                <a:srgbClr val="002060"/>
              </a:solidFill>
              <a:ea typeface="Comic Sans MS"/>
              <a:cs typeface="Comic Sans MS"/>
              <a:sym typeface="Comic Sans MS"/>
            </a:endParaRPr>
          </a:p>
        </p:txBody>
      </p:sp>
      <p:sp>
        <p:nvSpPr>
          <p:cNvPr id="10" name="Shape 313"/>
          <p:cNvSpPr txBox="1"/>
          <p:nvPr/>
        </p:nvSpPr>
        <p:spPr>
          <a:xfrm>
            <a:off x="4743450" y="937471"/>
            <a:ext cx="28956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2060"/>
                </a:solidFill>
                <a:ea typeface="Comic Sans MS"/>
                <a:cs typeface="Comic Sans MS"/>
                <a:sym typeface="Comic Sans MS"/>
              </a:rPr>
              <a:t>Code of process </a:t>
            </a:r>
            <a:r>
              <a:rPr lang="en-US" sz="1800" dirty="0" err="1">
                <a:solidFill>
                  <a:srgbClr val="002060"/>
                </a:solidFill>
                <a:ea typeface="Comic Sans MS"/>
                <a:cs typeface="Comic Sans MS"/>
                <a:sym typeface="Comic Sans MS"/>
              </a:rPr>
              <a:t>P</a:t>
            </a:r>
            <a:r>
              <a:rPr lang="en-US" sz="1800" baseline="-25000" dirty="0" err="1">
                <a:solidFill>
                  <a:srgbClr val="002060"/>
                </a:solidFill>
                <a:ea typeface="Comic Sans MS"/>
                <a:cs typeface="Comic Sans MS"/>
                <a:sym typeface="Comic Sans MS"/>
              </a:rPr>
              <a:t>j</a:t>
            </a:r>
            <a:endParaRPr sz="1800" baseline="-25000" dirty="0">
              <a:solidFill>
                <a:srgbClr val="002060"/>
              </a:solidFill>
              <a:ea typeface="Comic Sans MS"/>
              <a:cs typeface="Comic Sans MS"/>
              <a:sym typeface="Comic Sans MS"/>
            </a:endParaRPr>
          </a:p>
        </p:txBody>
      </p:sp>
      <p:sp>
        <p:nvSpPr>
          <p:cNvPr id="12" name="Rectangle 11"/>
          <p:cNvSpPr/>
          <p:nvPr/>
        </p:nvSpPr>
        <p:spPr>
          <a:xfrm>
            <a:off x="324759" y="4641106"/>
            <a:ext cx="8494482" cy="1908215"/>
          </a:xfrm>
          <a:prstGeom prst="rect">
            <a:avLst/>
          </a:prstGeom>
        </p:spPr>
        <p:txBody>
          <a:bodyPr wrap="square">
            <a:spAutoFit/>
          </a:bodyPr>
          <a:lstStyle/>
          <a:p>
            <a:pPr marL="344488" lvl="0" indent="-344488">
              <a:spcBef>
                <a:spcPts val="0"/>
              </a:spcBef>
              <a:buClrTx/>
              <a:buSzPts val="2400"/>
              <a:buFont typeface="Wingdings" panose="05000000000000000000" pitchFamily="2" charset="2"/>
              <a:buChar char="q"/>
            </a:pPr>
            <a:r>
              <a:rPr lang="en-US" dirty="0" smtClean="0">
                <a:solidFill>
                  <a:srgbClr val="004620"/>
                </a:solidFill>
                <a:ea typeface="Comic Sans MS"/>
                <a:cs typeface="Comic Sans MS"/>
                <a:sym typeface="Comic Sans MS"/>
              </a:rPr>
              <a:t>Observation</a:t>
            </a:r>
            <a:endParaRPr lang="en-US" sz="400" dirty="0">
              <a:solidFill>
                <a:srgbClr val="FF0000"/>
              </a:solidFill>
              <a:ea typeface="Comic Sans MS"/>
              <a:cs typeface="Comic Sans MS"/>
              <a:sym typeface="Comic Sans MS"/>
            </a:endParaRPr>
          </a:p>
          <a:p>
            <a:pPr marL="630238" lvl="1" indent="-285750">
              <a:spcBef>
                <a:spcPts val="440"/>
              </a:spcBef>
              <a:buClr>
                <a:srgbClr val="000000"/>
              </a:buClr>
              <a:buSzPts val="2200"/>
              <a:buFont typeface="Wingdings" panose="05000000000000000000" pitchFamily="2" charset="2"/>
              <a:buChar char="§"/>
            </a:pPr>
            <a:r>
              <a:rPr lang="en-US" dirty="0">
                <a:ea typeface="Comic Sans MS"/>
                <a:cs typeface="Comic Sans MS"/>
                <a:sym typeface="Comic Sans MS"/>
              </a:rPr>
              <a:t>Process </a:t>
            </a:r>
            <a:r>
              <a:rPr lang="en-US" dirty="0">
                <a:solidFill>
                  <a:srgbClr val="0000FF"/>
                </a:solidFill>
                <a:ea typeface="Comic Sans MS"/>
                <a:cs typeface="Comic Sans MS"/>
                <a:sym typeface="Comic Sans MS"/>
              </a:rPr>
              <a:t>P</a:t>
            </a:r>
            <a:r>
              <a:rPr lang="en-US" baseline="-25000" dirty="0">
                <a:solidFill>
                  <a:srgbClr val="0000FF"/>
                </a:solidFill>
                <a:ea typeface="Comic Sans MS"/>
                <a:cs typeface="Comic Sans MS"/>
                <a:sym typeface="Comic Sans MS"/>
              </a:rPr>
              <a:t>i</a:t>
            </a:r>
            <a:r>
              <a:rPr lang="en-US" dirty="0">
                <a:ea typeface="Comic Sans MS"/>
                <a:cs typeface="Comic Sans MS"/>
                <a:sym typeface="Comic Sans MS"/>
              </a:rPr>
              <a:t> sets </a:t>
            </a:r>
            <a:r>
              <a:rPr lang="en-US" dirty="0">
                <a:solidFill>
                  <a:srgbClr val="0000FF"/>
                </a:solidFill>
                <a:ea typeface="Comic Sans MS"/>
                <a:cs typeface="Comic Sans MS"/>
                <a:sym typeface="Comic Sans MS"/>
              </a:rPr>
              <a:t>flag[</a:t>
            </a:r>
            <a:r>
              <a:rPr lang="en-US" dirty="0" err="1">
                <a:solidFill>
                  <a:srgbClr val="0000FF"/>
                </a:solidFill>
                <a:ea typeface="Comic Sans MS"/>
                <a:cs typeface="Comic Sans MS"/>
                <a:sym typeface="Comic Sans MS"/>
              </a:rPr>
              <a:t>i</a:t>
            </a:r>
            <a:r>
              <a:rPr lang="en-US" dirty="0">
                <a:solidFill>
                  <a:srgbClr val="0000FF"/>
                </a:solidFill>
                <a:ea typeface="Comic Sans MS"/>
                <a:cs typeface="Comic Sans MS"/>
                <a:sym typeface="Comic Sans MS"/>
              </a:rPr>
              <a:t>] to true</a:t>
            </a:r>
            <a:r>
              <a:rPr lang="en-US" dirty="0">
                <a:ea typeface="Comic Sans MS"/>
                <a:cs typeface="Comic Sans MS"/>
                <a:sym typeface="Comic Sans MS"/>
              </a:rPr>
              <a:t>, indicating that it’s ready to enter it’s critical </a:t>
            </a:r>
            <a:r>
              <a:rPr lang="en-US" dirty="0" smtClean="0">
                <a:ea typeface="Comic Sans MS"/>
                <a:cs typeface="Comic Sans MS"/>
                <a:sym typeface="Comic Sans MS"/>
              </a:rPr>
              <a:t>section</a:t>
            </a:r>
            <a:endParaRPr lang="en-US" sz="400" dirty="0">
              <a:ea typeface="Comic Sans MS"/>
              <a:cs typeface="Comic Sans MS"/>
              <a:sym typeface="Comic Sans MS"/>
            </a:endParaRPr>
          </a:p>
          <a:p>
            <a:pPr marL="630238" lvl="1" indent="-285750">
              <a:spcBef>
                <a:spcPts val="440"/>
              </a:spcBef>
              <a:buClr>
                <a:srgbClr val="000000"/>
              </a:buClr>
              <a:buSzPts val="2200"/>
              <a:buFont typeface="Wingdings" panose="05000000000000000000" pitchFamily="2" charset="2"/>
              <a:buChar char="§"/>
            </a:pPr>
            <a:r>
              <a:rPr lang="en-US" dirty="0">
                <a:ea typeface="Comic Sans MS"/>
                <a:cs typeface="Comic Sans MS"/>
                <a:sym typeface="Comic Sans MS"/>
              </a:rPr>
              <a:t>Process </a:t>
            </a:r>
            <a:r>
              <a:rPr lang="en-US" dirty="0">
                <a:solidFill>
                  <a:srgbClr val="0000FF"/>
                </a:solidFill>
                <a:ea typeface="Comic Sans MS"/>
                <a:cs typeface="Comic Sans MS"/>
                <a:sym typeface="Comic Sans MS"/>
              </a:rPr>
              <a:t>P</a:t>
            </a:r>
            <a:r>
              <a:rPr lang="en-US" baseline="-25000" dirty="0">
                <a:solidFill>
                  <a:srgbClr val="0000FF"/>
                </a:solidFill>
                <a:ea typeface="Comic Sans MS"/>
                <a:cs typeface="Comic Sans MS"/>
                <a:sym typeface="Comic Sans MS"/>
              </a:rPr>
              <a:t>i</a:t>
            </a:r>
            <a:r>
              <a:rPr lang="en-US" dirty="0">
                <a:ea typeface="Comic Sans MS"/>
                <a:cs typeface="Comic Sans MS"/>
                <a:sym typeface="Comic Sans MS"/>
              </a:rPr>
              <a:t> sets </a:t>
            </a:r>
            <a:r>
              <a:rPr lang="en-US" dirty="0">
                <a:solidFill>
                  <a:srgbClr val="0000FF"/>
                </a:solidFill>
                <a:ea typeface="Comic Sans MS"/>
                <a:cs typeface="Comic Sans MS"/>
                <a:sym typeface="Comic Sans MS"/>
              </a:rPr>
              <a:t>turn to j</a:t>
            </a:r>
            <a:r>
              <a:rPr lang="en-US" dirty="0">
                <a:ea typeface="Comic Sans MS"/>
                <a:cs typeface="Comic Sans MS"/>
                <a:sym typeface="Comic Sans MS"/>
              </a:rPr>
              <a:t>, indicating that </a:t>
            </a:r>
            <a:r>
              <a:rPr lang="en-US" dirty="0" err="1">
                <a:solidFill>
                  <a:srgbClr val="0000FF"/>
                </a:solidFill>
                <a:ea typeface="Comic Sans MS"/>
                <a:cs typeface="Comic Sans MS"/>
                <a:sym typeface="Comic Sans MS"/>
              </a:rPr>
              <a:t>P</a:t>
            </a:r>
            <a:r>
              <a:rPr lang="en-US" baseline="-25000" dirty="0" err="1">
                <a:solidFill>
                  <a:srgbClr val="0000FF"/>
                </a:solidFill>
                <a:ea typeface="Comic Sans MS"/>
                <a:cs typeface="Comic Sans MS"/>
                <a:sym typeface="Comic Sans MS"/>
              </a:rPr>
              <a:t>j</a:t>
            </a:r>
            <a:r>
              <a:rPr lang="en-US" dirty="0">
                <a:ea typeface="Comic Sans MS"/>
                <a:cs typeface="Comic Sans MS"/>
                <a:sym typeface="Comic Sans MS"/>
              </a:rPr>
              <a:t> may enter its critical section if </a:t>
            </a:r>
            <a:r>
              <a:rPr lang="en-US" dirty="0" err="1">
                <a:solidFill>
                  <a:srgbClr val="0000FF"/>
                </a:solidFill>
                <a:ea typeface="Comic Sans MS"/>
                <a:cs typeface="Comic Sans MS"/>
                <a:sym typeface="Comic Sans MS"/>
              </a:rPr>
              <a:t>P</a:t>
            </a:r>
            <a:r>
              <a:rPr lang="en-US" baseline="-25000" dirty="0" err="1">
                <a:solidFill>
                  <a:srgbClr val="0000FF"/>
                </a:solidFill>
                <a:ea typeface="Comic Sans MS"/>
                <a:cs typeface="Comic Sans MS"/>
                <a:sym typeface="Comic Sans MS"/>
              </a:rPr>
              <a:t>j</a:t>
            </a:r>
            <a:r>
              <a:rPr lang="en-US" dirty="0">
                <a:ea typeface="Comic Sans MS"/>
                <a:cs typeface="Comic Sans MS"/>
                <a:sym typeface="Comic Sans MS"/>
              </a:rPr>
              <a:t> wants to do </a:t>
            </a:r>
            <a:r>
              <a:rPr lang="en-US" dirty="0" smtClean="0">
                <a:ea typeface="Comic Sans MS"/>
                <a:cs typeface="Comic Sans MS"/>
                <a:sym typeface="Comic Sans MS"/>
              </a:rPr>
              <a:t>so</a:t>
            </a:r>
          </a:p>
          <a:p>
            <a:pPr marL="630238" lvl="1" indent="-285750">
              <a:spcBef>
                <a:spcPts val="440"/>
              </a:spcBef>
              <a:buClr>
                <a:srgbClr val="000000"/>
              </a:buClr>
              <a:buSzPts val="2200"/>
              <a:buFont typeface="Wingdings" panose="05000000000000000000" pitchFamily="2" charset="2"/>
              <a:buChar char="§"/>
            </a:pPr>
            <a:r>
              <a:rPr lang="en-US" dirty="0" smtClean="0">
                <a:solidFill>
                  <a:srgbClr val="0000FF"/>
                </a:solidFill>
                <a:ea typeface="Comic Sans MS"/>
                <a:cs typeface="Comic Sans MS"/>
                <a:sym typeface="Comic Sans MS"/>
              </a:rPr>
              <a:t>P</a:t>
            </a:r>
            <a:r>
              <a:rPr lang="en-US" baseline="-25000" dirty="0" smtClean="0">
                <a:solidFill>
                  <a:srgbClr val="0000FF"/>
                </a:solidFill>
                <a:ea typeface="Comic Sans MS"/>
                <a:cs typeface="Comic Sans MS"/>
                <a:sym typeface="Comic Sans MS"/>
              </a:rPr>
              <a:t>i </a:t>
            </a:r>
            <a:r>
              <a:rPr lang="en-US" dirty="0" smtClean="0">
                <a:ea typeface="Comic Sans MS"/>
                <a:cs typeface="Comic Sans MS"/>
                <a:sym typeface="Comic Sans MS"/>
              </a:rPr>
              <a:t> enters critical section only if </a:t>
            </a:r>
            <a:r>
              <a:rPr lang="en-US" altLang="en-US" b="1" dirty="0">
                <a:solidFill>
                  <a:srgbClr val="000000"/>
                </a:solidFill>
                <a:cs typeface="Courier New" panose="02070309020205020404" pitchFamily="49" charset="0"/>
              </a:rPr>
              <a:t>flag</a:t>
            </a:r>
            <a:r>
              <a:rPr lang="en-US" altLang="en-US" b="1" dirty="0" smtClean="0">
                <a:solidFill>
                  <a:srgbClr val="000000"/>
                </a:solidFill>
                <a:cs typeface="Courier New" panose="02070309020205020404" pitchFamily="49" charset="0"/>
              </a:rPr>
              <a:t>[ j ] </a:t>
            </a:r>
            <a:r>
              <a:rPr lang="en-US" altLang="en-US" b="1" dirty="0">
                <a:solidFill>
                  <a:srgbClr val="000000"/>
                </a:solidFill>
                <a:cs typeface="Courier New" panose="02070309020205020404" pitchFamily="49" charset="0"/>
              </a:rPr>
              <a:t>= false </a:t>
            </a:r>
            <a:r>
              <a:rPr lang="en-US" altLang="en-US" dirty="0">
                <a:solidFill>
                  <a:srgbClr val="000000"/>
                </a:solidFill>
              </a:rPr>
              <a:t>or</a:t>
            </a:r>
            <a:r>
              <a:rPr lang="en-US" altLang="en-US" b="1" dirty="0">
                <a:solidFill>
                  <a:srgbClr val="000000"/>
                </a:solidFill>
                <a:cs typeface="Courier New" panose="02070309020205020404" pitchFamily="49" charset="0"/>
              </a:rPr>
              <a:t> turn = </a:t>
            </a:r>
            <a:r>
              <a:rPr lang="en-US" altLang="en-US" b="1" dirty="0" err="1" smtClean="0">
                <a:solidFill>
                  <a:srgbClr val="000000"/>
                </a:solidFill>
                <a:cs typeface="Courier New" panose="02070309020205020404" pitchFamily="49" charset="0"/>
              </a:rPr>
              <a:t>i</a:t>
            </a:r>
            <a:endParaRPr lang="en-US" altLang="en-US" dirty="0">
              <a:solidFill>
                <a:srgbClr val="000000"/>
              </a:solidFill>
            </a:endParaRPr>
          </a:p>
        </p:txBody>
      </p:sp>
      <p:sp>
        <p:nvSpPr>
          <p:cNvPr id="3" name="Rectangle 2"/>
          <p:cNvSpPr/>
          <p:nvPr/>
        </p:nvSpPr>
        <p:spPr>
          <a:xfrm>
            <a:off x="533822" y="1582792"/>
            <a:ext cx="3221339" cy="1325129"/>
          </a:xfrm>
          <a:prstGeom prst="rect">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901574" y="1601198"/>
            <a:ext cx="3221339" cy="1306724"/>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3822" y="3265277"/>
            <a:ext cx="3221339" cy="507660"/>
          </a:xfrm>
          <a:prstGeom prst="rect">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901574" y="3265276"/>
            <a:ext cx="3221339" cy="507661"/>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7073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heckerboard(across)">
                                      <p:cBhvr>
                                        <p:cTn id="13" dur="500"/>
                                        <p:tgtEl>
                                          <p:spTgt spid="1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blinds(horizontal)">
                                      <p:cBhvr>
                                        <p:cTn id="21" dur="500"/>
                                        <p:tgtEl>
                                          <p:spTgt spid="12">
                                            <p:txEl>
                                              <p:pRg st="0" end="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Effect transition="in" filter="blinds(horizontal)">
                                      <p:cBhvr>
                                        <p:cTn id="24" dur="500"/>
                                        <p:tgtEl>
                                          <p:spTgt spid="12">
                                            <p:txEl>
                                              <p:pRg st="1" end="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blinds(horizontal)">
                                      <p:cBhvr>
                                        <p:cTn id="27" dur="500"/>
                                        <p:tgtEl>
                                          <p:spTgt spid="12">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Effect transition="in" filter="blinds(horizontal)">
                                      <p:cBhvr>
                                        <p:cTn id="30"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16</a:t>
            </a:fld>
            <a:endParaRPr lang="en-US" dirty="0"/>
          </a:p>
        </p:txBody>
      </p:sp>
      <p:sp>
        <p:nvSpPr>
          <p:cNvPr id="4" name="Title 3"/>
          <p:cNvSpPr>
            <a:spLocks noGrp="1"/>
          </p:cNvSpPr>
          <p:nvPr>
            <p:ph type="title"/>
          </p:nvPr>
        </p:nvSpPr>
        <p:spPr/>
        <p:txBody>
          <a:bodyPr>
            <a:normAutofit fontScale="90000"/>
          </a:bodyPr>
          <a:lstStyle/>
          <a:p>
            <a:r>
              <a:rPr lang="en-US" sz="3100" dirty="0">
                <a:solidFill>
                  <a:schemeClr val="tx1"/>
                </a:solidFill>
                <a:ea typeface="Comic Sans MS"/>
                <a:cs typeface="Comic Sans MS"/>
                <a:sym typeface="Comic Sans MS"/>
              </a:rPr>
              <a:t>Critical Section Problem –Peterson’s Solution (</a:t>
            </a:r>
            <a:r>
              <a:rPr lang="en-US" sz="3100" dirty="0" err="1">
                <a:solidFill>
                  <a:schemeClr val="tx1"/>
                </a:solidFill>
                <a:ea typeface="Comic Sans MS"/>
                <a:cs typeface="Comic Sans MS"/>
                <a:sym typeface="Comic Sans MS"/>
              </a:rPr>
              <a:t>cont</a:t>
            </a:r>
            <a:r>
              <a:rPr lang="en-US" sz="3100" dirty="0">
                <a:solidFill>
                  <a:schemeClr val="tx1"/>
                </a:solidFill>
                <a:ea typeface="Comic Sans MS"/>
                <a:cs typeface="Comic Sans MS"/>
                <a:sym typeface="Comic Sans MS"/>
              </a:rPr>
              <a:t>)</a:t>
            </a:r>
            <a:endParaRPr lang="en-US" dirty="0"/>
          </a:p>
        </p:txBody>
      </p:sp>
      <p:sp>
        <p:nvSpPr>
          <p:cNvPr id="5" name="Content Placeholder 4"/>
          <p:cNvSpPr>
            <a:spLocks noGrp="1"/>
          </p:cNvSpPr>
          <p:nvPr>
            <p:ph idx="1"/>
          </p:nvPr>
        </p:nvSpPr>
        <p:spPr>
          <a:xfrm>
            <a:off x="275339" y="1030112"/>
            <a:ext cx="8589374" cy="1841086"/>
          </a:xfrm>
        </p:spPr>
        <p:txBody>
          <a:bodyPr>
            <a:normAutofit fontScale="85000" lnSpcReduction="20000"/>
          </a:bodyPr>
          <a:lstStyle/>
          <a:p>
            <a:pPr>
              <a:spcBef>
                <a:spcPts val="0"/>
              </a:spcBef>
              <a:buClrTx/>
              <a:buSzPts val="2400"/>
              <a:buFont typeface="Wingdings" panose="05000000000000000000" pitchFamily="2" charset="2"/>
              <a:buChar char="q"/>
            </a:pPr>
            <a:r>
              <a:rPr lang="en-US" dirty="0" smtClean="0">
                <a:solidFill>
                  <a:srgbClr val="004620"/>
                </a:solidFill>
                <a:ea typeface="Comic Sans MS"/>
                <a:cs typeface="Comic Sans MS"/>
                <a:sym typeface="Comic Sans MS"/>
              </a:rPr>
              <a:t>Result</a:t>
            </a:r>
            <a:endParaRPr lang="en-US" dirty="0">
              <a:solidFill>
                <a:srgbClr val="004620"/>
              </a:solidFill>
              <a:ea typeface="Comic Sans MS"/>
              <a:cs typeface="Comic Sans MS"/>
            </a:endParaRPr>
          </a:p>
          <a:p>
            <a:pPr marL="311085" lvl="0" indent="-285685">
              <a:spcBef>
                <a:spcPts val="80"/>
              </a:spcBef>
              <a:buClr>
                <a:srgbClr val="000000"/>
              </a:buClr>
              <a:buSzPts val="400"/>
              <a:buFont typeface="Wingdings" panose="05000000000000000000" pitchFamily="2" charset="2"/>
              <a:buChar char="q"/>
            </a:pPr>
            <a:endParaRPr lang="en-US" sz="400" dirty="0">
              <a:solidFill>
                <a:srgbClr val="FF0000"/>
              </a:solidFill>
              <a:ea typeface="Comic Sans MS"/>
              <a:cs typeface="Comic Sans MS"/>
              <a:sym typeface="Comic Sans MS"/>
            </a:endParaRPr>
          </a:p>
          <a:p>
            <a:pPr marL="757152" lvl="1" indent="-342900">
              <a:spcBef>
                <a:spcPts val="440"/>
              </a:spcBef>
              <a:buClr>
                <a:srgbClr val="000000"/>
              </a:buClr>
              <a:buSzPts val="2200"/>
              <a:buFont typeface="Wingdings" panose="05000000000000000000" pitchFamily="2" charset="2"/>
              <a:buChar char="§"/>
            </a:pPr>
            <a:r>
              <a:rPr lang="en-US" dirty="0">
                <a:ea typeface="Comic Sans MS"/>
                <a:cs typeface="Comic Sans MS"/>
                <a:sym typeface="Comic Sans MS"/>
              </a:rPr>
              <a:t>If both processes try to enter their critical sections at the same time, then turn will be set to both </a:t>
            </a:r>
            <a:r>
              <a:rPr lang="en-US" dirty="0" err="1">
                <a:ea typeface="Comic Sans MS"/>
                <a:cs typeface="Comic Sans MS"/>
                <a:sym typeface="Comic Sans MS"/>
              </a:rPr>
              <a:t>i</a:t>
            </a:r>
            <a:r>
              <a:rPr lang="en-US" dirty="0">
                <a:ea typeface="Comic Sans MS"/>
                <a:cs typeface="Comic Sans MS"/>
                <a:sym typeface="Comic Sans MS"/>
              </a:rPr>
              <a:t> and j at </a:t>
            </a:r>
            <a:r>
              <a:rPr lang="en-US" dirty="0">
                <a:solidFill>
                  <a:srgbClr val="0000FF"/>
                </a:solidFill>
                <a:ea typeface="Comic Sans MS"/>
                <a:cs typeface="Comic Sans MS"/>
                <a:sym typeface="Comic Sans MS"/>
              </a:rPr>
              <a:t>roughly the same </a:t>
            </a:r>
            <a:r>
              <a:rPr lang="en-US" dirty="0" smtClean="0">
                <a:solidFill>
                  <a:srgbClr val="0000FF"/>
                </a:solidFill>
                <a:ea typeface="Comic Sans MS"/>
                <a:cs typeface="Comic Sans MS"/>
                <a:sym typeface="Comic Sans MS"/>
              </a:rPr>
              <a:t>time</a:t>
            </a:r>
            <a:endParaRPr lang="en-US" dirty="0"/>
          </a:p>
          <a:p>
            <a:pPr marL="674548" lvl="1" indent="-234896">
              <a:spcBef>
                <a:spcPts val="80"/>
              </a:spcBef>
              <a:buClr>
                <a:srgbClr val="000000"/>
              </a:buClr>
              <a:buSzPts val="400"/>
              <a:buFont typeface="Wingdings" panose="05000000000000000000" pitchFamily="2" charset="2"/>
              <a:buChar char="§"/>
            </a:pPr>
            <a:endParaRPr lang="en-US" sz="400" dirty="0">
              <a:ea typeface="Comic Sans MS"/>
              <a:cs typeface="Comic Sans MS"/>
              <a:sym typeface="Comic Sans MS"/>
            </a:endParaRPr>
          </a:p>
          <a:p>
            <a:pPr marL="757152" lvl="1" indent="-342900">
              <a:spcBef>
                <a:spcPts val="440"/>
              </a:spcBef>
              <a:buClr>
                <a:srgbClr val="000000"/>
              </a:buClr>
              <a:buSzPts val="2200"/>
              <a:buFont typeface="Wingdings" panose="05000000000000000000" pitchFamily="2" charset="2"/>
              <a:buChar char="§"/>
            </a:pPr>
            <a:r>
              <a:rPr lang="en-US" dirty="0">
                <a:ea typeface="Comic Sans MS"/>
                <a:cs typeface="Comic Sans MS"/>
                <a:sym typeface="Comic Sans MS"/>
              </a:rPr>
              <a:t>t</a:t>
            </a:r>
            <a:r>
              <a:rPr lang="en-US" dirty="0" smtClean="0">
                <a:ea typeface="Comic Sans MS"/>
                <a:cs typeface="Comic Sans MS"/>
                <a:sym typeface="Comic Sans MS"/>
              </a:rPr>
              <a:t>urn’s </a:t>
            </a:r>
            <a:r>
              <a:rPr lang="en-US" dirty="0">
                <a:solidFill>
                  <a:srgbClr val="0000FF"/>
                </a:solidFill>
                <a:ea typeface="Comic Sans MS"/>
                <a:cs typeface="Comic Sans MS"/>
                <a:sym typeface="Comic Sans MS"/>
              </a:rPr>
              <a:t>final </a:t>
            </a:r>
            <a:r>
              <a:rPr lang="en-US" dirty="0" smtClean="0">
                <a:solidFill>
                  <a:srgbClr val="0000FF"/>
                </a:solidFill>
                <a:ea typeface="Comic Sans MS"/>
                <a:cs typeface="Comic Sans MS"/>
                <a:sym typeface="Comic Sans MS"/>
              </a:rPr>
              <a:t>value</a:t>
            </a:r>
            <a:r>
              <a:rPr lang="en-US" dirty="0" smtClean="0">
                <a:ea typeface="Comic Sans MS"/>
                <a:cs typeface="Comic Sans MS"/>
                <a:sym typeface="Comic Sans MS"/>
              </a:rPr>
              <a:t> will </a:t>
            </a:r>
            <a:r>
              <a:rPr lang="en-US" dirty="0">
                <a:ea typeface="Comic Sans MS"/>
                <a:cs typeface="Comic Sans MS"/>
                <a:sym typeface="Comic Sans MS"/>
              </a:rPr>
              <a:t>be determined by the process that gets to </a:t>
            </a:r>
            <a:r>
              <a:rPr lang="en-US" dirty="0">
                <a:solidFill>
                  <a:schemeClr val="tx1"/>
                </a:solidFill>
                <a:ea typeface="Comic Sans MS"/>
                <a:cs typeface="Comic Sans MS"/>
                <a:sym typeface="Comic Sans MS"/>
              </a:rPr>
              <a:t>update </a:t>
            </a:r>
            <a:r>
              <a:rPr lang="en-US" dirty="0">
                <a:solidFill>
                  <a:srgbClr val="0000FF"/>
                </a:solidFill>
                <a:ea typeface="Comic Sans MS"/>
                <a:cs typeface="Comic Sans MS"/>
                <a:sym typeface="Comic Sans MS"/>
              </a:rPr>
              <a:t>turn </a:t>
            </a:r>
            <a:r>
              <a:rPr lang="en-US" u="sng" dirty="0" smtClean="0">
                <a:solidFill>
                  <a:schemeClr val="tx1"/>
                </a:solidFill>
                <a:ea typeface="Comic Sans MS"/>
                <a:cs typeface="Comic Sans MS"/>
                <a:sym typeface="Comic Sans MS"/>
              </a:rPr>
              <a:t>last</a:t>
            </a:r>
            <a:r>
              <a:rPr lang="en-US" dirty="0">
                <a:ea typeface="Comic Sans MS"/>
                <a:cs typeface="Comic Sans MS"/>
                <a:sym typeface="Comic Sans MS"/>
              </a:rPr>
              <a:t> </a:t>
            </a:r>
            <a:r>
              <a:rPr lang="en-US" dirty="0" smtClean="0">
                <a:ea typeface="Comic Sans MS"/>
                <a:cs typeface="Comic Sans MS"/>
                <a:sym typeface="Wingdings" panose="05000000000000000000" pitchFamily="2" charset="2"/>
              </a:rPr>
              <a:t> </a:t>
            </a:r>
            <a:r>
              <a:rPr lang="en-US" dirty="0" smtClean="0">
                <a:solidFill>
                  <a:srgbClr val="004620"/>
                </a:solidFill>
                <a:ea typeface="Comic Sans MS"/>
                <a:cs typeface="Comic Sans MS"/>
                <a:sym typeface="Comic Sans MS"/>
              </a:rPr>
              <a:t>preventing </a:t>
            </a:r>
            <a:r>
              <a:rPr lang="en-US" dirty="0">
                <a:ea typeface="Comic Sans MS"/>
                <a:cs typeface="Comic Sans MS"/>
                <a:sym typeface="Comic Sans MS"/>
              </a:rPr>
              <a:t>both processes from entering their critical section simultaneously</a:t>
            </a:r>
            <a:endParaRPr lang="en-US" dirty="0"/>
          </a:p>
        </p:txBody>
      </p:sp>
      <p:sp>
        <p:nvSpPr>
          <p:cNvPr id="6" name="Shape 310"/>
          <p:cNvSpPr/>
          <p:nvPr/>
        </p:nvSpPr>
        <p:spPr>
          <a:xfrm>
            <a:off x="325668" y="3207228"/>
            <a:ext cx="4191000" cy="3298499"/>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rgbClr val="0000FF"/>
              </a:buClr>
              <a:buSzPts val="1800"/>
              <a:buFont typeface="Comic Sans MS"/>
              <a:buNone/>
            </a:pPr>
            <a:r>
              <a:rPr lang="en-US" sz="1800" dirty="0">
                <a:solidFill>
                  <a:srgbClr val="0000FF"/>
                </a:solidFill>
                <a:ea typeface="Comic Sans MS"/>
                <a:cs typeface="Comic Sans MS"/>
                <a:sym typeface="Comic Sans MS"/>
              </a:rPr>
              <a:t>do</a:t>
            </a:r>
            <a:r>
              <a:rPr lang="en-US" sz="1800" dirty="0">
                <a:solidFill>
                  <a:schemeClr val="dk1"/>
                </a:solidFill>
                <a:ea typeface="Comic Sans MS"/>
                <a:cs typeface="Comic Sans MS"/>
                <a:sym typeface="Comic Sans MS"/>
              </a:rPr>
              <a:t> { </a:t>
            </a:r>
            <a:endParaRPr dirty="0"/>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flag[ </a:t>
            </a:r>
            <a:r>
              <a:rPr lang="en-US" sz="1800" dirty="0" err="1" smtClean="0">
                <a:solidFill>
                  <a:schemeClr val="dk1"/>
                </a:solidFill>
                <a:ea typeface="Comic Sans MS"/>
                <a:cs typeface="Comic Sans MS"/>
                <a:sym typeface="Comic Sans MS"/>
              </a:rPr>
              <a:t>i</a:t>
            </a:r>
            <a:r>
              <a:rPr lang="en-US" sz="1800" dirty="0" smtClean="0">
                <a:solidFill>
                  <a:schemeClr val="dk1"/>
                </a:solidFill>
                <a:ea typeface="Comic Sans MS"/>
                <a:cs typeface="Comic Sans MS"/>
                <a:sym typeface="Comic Sans MS"/>
              </a:rPr>
              <a:t> ] </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TRUE</a:t>
            </a:r>
            <a:r>
              <a:rPr lang="en-US" sz="1800" dirty="0" smtClean="0">
                <a:solidFill>
                  <a:schemeClr val="dk1"/>
                </a:solidFill>
                <a:ea typeface="Comic Sans MS"/>
                <a:cs typeface="Comic Sans MS"/>
                <a:sym typeface="Comic Sans MS"/>
              </a:rPr>
              <a:t>;</a:t>
            </a:r>
          </a:p>
          <a:p>
            <a:pPr marL="0" marR="0" lvl="0" indent="0" algn="l" rtl="0">
              <a:spcBef>
                <a:spcPts val="0"/>
              </a:spcBef>
              <a:spcAft>
                <a:spcPts val="0"/>
              </a:spcAft>
              <a:buClr>
                <a:schemeClr val="dk1"/>
              </a:buClr>
              <a:buSzPts val="1800"/>
              <a:buFont typeface="Comic Sans MS"/>
              <a:buNone/>
            </a:pPr>
            <a:endParaRPr sz="1000" b="1" i="1" dirty="0"/>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turn </a:t>
            </a:r>
            <a:r>
              <a:rPr lang="en-US" sz="1800" dirty="0">
                <a:solidFill>
                  <a:schemeClr val="dk1"/>
                </a:solidFill>
                <a:ea typeface="Comic Sans MS"/>
                <a:cs typeface="Comic Sans MS"/>
                <a:sym typeface="Comic Sans MS"/>
              </a:rPr>
              <a:t>= j</a:t>
            </a:r>
            <a:r>
              <a:rPr lang="en-US" sz="1800" dirty="0" smtClean="0">
                <a:solidFill>
                  <a:schemeClr val="dk1"/>
                </a:solidFill>
                <a:ea typeface="Comic Sans MS"/>
                <a:cs typeface="Comic Sans MS"/>
                <a:sym typeface="Comic Sans MS"/>
              </a:rPr>
              <a:t>;</a:t>
            </a:r>
          </a:p>
          <a:p>
            <a:pPr marL="0" marR="0" lvl="0" indent="0" algn="l" rtl="0">
              <a:spcBef>
                <a:spcPts val="0"/>
              </a:spcBef>
              <a:spcAft>
                <a:spcPts val="0"/>
              </a:spcAft>
              <a:buClr>
                <a:schemeClr val="dk1"/>
              </a:buClr>
              <a:buSzPts val="1800"/>
              <a:buFont typeface="Comic Sans MS"/>
              <a:buNone/>
            </a:pPr>
            <a:r>
              <a:rPr lang="en-US" sz="1200" dirty="0">
                <a:solidFill>
                  <a:schemeClr val="dk1"/>
                </a:solidFill>
                <a:sym typeface="Comic Sans MS"/>
              </a:rPr>
              <a:t> </a:t>
            </a:r>
            <a:endParaRPr sz="1000" dirty="0"/>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rgbClr val="0000FF"/>
                </a:solidFill>
                <a:ea typeface="Comic Sans MS"/>
                <a:cs typeface="Comic Sans MS"/>
                <a:sym typeface="Comic Sans MS"/>
              </a:rPr>
              <a:t>while</a:t>
            </a:r>
            <a:r>
              <a:rPr lang="en-US" sz="1800" dirty="0" smtClean="0">
                <a:solidFill>
                  <a:schemeClr val="dk1"/>
                </a:solidFill>
                <a:ea typeface="Comic Sans MS"/>
                <a:cs typeface="Comic Sans MS"/>
                <a:sym typeface="Comic Sans MS"/>
              </a:rPr>
              <a:t> ( flag[ j ] </a:t>
            </a:r>
            <a:r>
              <a:rPr lang="en-US" sz="1800" dirty="0">
                <a:solidFill>
                  <a:schemeClr val="dk1"/>
                </a:solidFill>
                <a:ea typeface="Comic Sans MS"/>
                <a:cs typeface="Comic Sans MS"/>
                <a:sym typeface="Comic Sans MS"/>
              </a:rPr>
              <a:t>&amp;&amp; turn == </a:t>
            </a:r>
            <a:r>
              <a:rPr lang="en-US" sz="1800" dirty="0" smtClean="0">
                <a:solidFill>
                  <a:schemeClr val="dk1"/>
                </a:solidFill>
                <a:ea typeface="Comic Sans MS"/>
                <a:cs typeface="Comic Sans MS"/>
                <a:sym typeface="Comic Sans MS"/>
              </a:rPr>
              <a:t>j );</a:t>
            </a:r>
          </a:p>
          <a:p>
            <a:pPr marL="0" marR="0" lvl="0" indent="0" algn="l" rtl="0">
              <a:spcBef>
                <a:spcPts val="0"/>
              </a:spcBef>
              <a:spcAft>
                <a:spcPts val="0"/>
              </a:spcAft>
              <a:buClr>
                <a:schemeClr val="dk1"/>
              </a:buClr>
              <a:buSzPts val="1800"/>
              <a:buFont typeface="Comic Sans MS"/>
              <a:buNone/>
            </a:pPr>
            <a:r>
              <a:rPr lang="en-US" sz="1000" dirty="0" smtClean="0">
                <a:solidFill>
                  <a:schemeClr val="dk1"/>
                </a:solidFill>
                <a:ea typeface="Comic Sans MS"/>
                <a:cs typeface="Comic Sans MS"/>
                <a:sym typeface="Comic Sans MS"/>
              </a:rPr>
              <a:t> </a:t>
            </a:r>
            <a:endParaRPr sz="1000" dirty="0"/>
          </a:p>
          <a:p>
            <a:pPr marL="0" marR="0" lvl="0" indent="0" algn="l" rtl="0">
              <a:spcBef>
                <a:spcPts val="0"/>
              </a:spcBef>
              <a:spcAft>
                <a:spcPts val="0"/>
              </a:spcAft>
              <a:buClr>
                <a:schemeClr val="dk1"/>
              </a:buClr>
              <a:buSzPts val="1800"/>
              <a:buFont typeface="Comic Sans MS"/>
              <a:buNone/>
            </a:pPr>
            <a:r>
              <a:rPr lang="en-US" sz="2000" b="1" i="1" dirty="0">
                <a:solidFill>
                  <a:srgbClr val="004620"/>
                </a:solidFill>
                <a:ea typeface="Comic Sans MS"/>
                <a:cs typeface="Comic Sans MS"/>
                <a:sym typeface="Comic Sans MS"/>
              </a:rPr>
              <a:t> </a:t>
            </a:r>
            <a:r>
              <a:rPr lang="en-US" sz="2000" b="1" i="1" dirty="0" smtClean="0">
                <a:solidFill>
                  <a:srgbClr val="004620"/>
                </a:solidFill>
                <a:ea typeface="Comic Sans MS"/>
                <a:cs typeface="Comic Sans MS"/>
                <a:sym typeface="Comic Sans MS"/>
              </a:rPr>
              <a:t>   // critical </a:t>
            </a:r>
            <a:r>
              <a:rPr lang="en-US" sz="2000" b="1" i="1" dirty="0">
                <a:solidFill>
                  <a:srgbClr val="004620"/>
                </a:solidFill>
                <a:ea typeface="Comic Sans MS"/>
                <a:cs typeface="Comic Sans MS"/>
                <a:sym typeface="Comic Sans MS"/>
              </a:rPr>
              <a:t>section </a:t>
            </a:r>
            <a:endParaRPr lang="en-US" sz="2000" b="1" i="1" dirty="0" smtClean="0">
              <a:solidFill>
                <a:srgbClr val="004620"/>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endParaRPr sz="1000" b="1" i="1" dirty="0">
              <a:solidFill>
                <a:srgbClr val="004620"/>
              </a:solidFill>
            </a:endParaRPr>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flag[ </a:t>
            </a:r>
            <a:r>
              <a:rPr lang="en-US" sz="1800" dirty="0" err="1" smtClean="0">
                <a:solidFill>
                  <a:schemeClr val="dk1"/>
                </a:solidFill>
                <a:ea typeface="Comic Sans MS"/>
                <a:cs typeface="Comic Sans MS"/>
                <a:sym typeface="Comic Sans MS"/>
              </a:rPr>
              <a:t>i</a:t>
            </a:r>
            <a:r>
              <a:rPr lang="en-US" sz="1800" dirty="0" smtClean="0">
                <a:solidFill>
                  <a:schemeClr val="dk1"/>
                </a:solidFill>
                <a:ea typeface="Comic Sans MS"/>
                <a:cs typeface="Comic Sans MS"/>
                <a:sym typeface="Comic Sans MS"/>
              </a:rPr>
              <a:t> ] </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FALSE</a:t>
            </a:r>
            <a:r>
              <a:rPr lang="en-US" sz="1800" dirty="0">
                <a:solidFill>
                  <a:schemeClr val="dk1"/>
                </a:solidFill>
                <a:ea typeface="Comic Sans MS"/>
                <a:cs typeface="Comic Sans MS"/>
                <a:sym typeface="Comic Sans MS"/>
              </a:rPr>
              <a:t>; </a:t>
            </a:r>
            <a:endParaRPr lang="en-US" sz="1800" dirty="0" smtClean="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endParaRPr sz="1000" dirty="0"/>
          </a:p>
          <a:p>
            <a:pPr marL="0" marR="0" lvl="0" indent="0" algn="l" rtl="0">
              <a:spcBef>
                <a:spcPts val="0"/>
              </a:spcBef>
              <a:spcAft>
                <a:spcPts val="0"/>
              </a:spcAft>
              <a:buClr>
                <a:schemeClr val="dk1"/>
              </a:buClr>
              <a:buSzPts val="1800"/>
              <a:buFont typeface="Comic Sans MS"/>
              <a:buNone/>
            </a:pPr>
            <a:r>
              <a:rPr lang="en-US" sz="2000" b="1" i="1" dirty="0">
                <a:solidFill>
                  <a:srgbClr val="004620"/>
                </a:solidFill>
                <a:ea typeface="Comic Sans MS"/>
                <a:cs typeface="Comic Sans MS"/>
                <a:sym typeface="Comic Sans MS"/>
              </a:rPr>
              <a:t> </a:t>
            </a:r>
            <a:r>
              <a:rPr lang="en-US" sz="2000" b="1" i="1" dirty="0" smtClean="0">
                <a:solidFill>
                  <a:srgbClr val="004620"/>
                </a:solidFill>
                <a:ea typeface="Comic Sans MS"/>
                <a:cs typeface="Comic Sans MS"/>
                <a:sym typeface="Comic Sans MS"/>
              </a:rPr>
              <a:t>   // remainder section</a:t>
            </a:r>
          </a:p>
          <a:p>
            <a:pPr marL="0" marR="0" lvl="0" indent="0" algn="l" rtl="0">
              <a:spcBef>
                <a:spcPts val="0"/>
              </a:spcBef>
              <a:spcAft>
                <a:spcPts val="0"/>
              </a:spcAft>
              <a:buClr>
                <a:schemeClr val="dk1"/>
              </a:buClr>
              <a:buSzPts val="1800"/>
              <a:buFont typeface="Comic Sans MS"/>
              <a:buNone/>
            </a:pPr>
            <a:r>
              <a:rPr lang="en-US" sz="1000" b="1" i="1" dirty="0" smtClean="0">
                <a:solidFill>
                  <a:srgbClr val="004620"/>
                </a:solidFill>
                <a:ea typeface="Comic Sans MS"/>
                <a:cs typeface="Comic Sans MS"/>
                <a:sym typeface="Comic Sans MS"/>
              </a:rPr>
              <a:t> </a:t>
            </a:r>
            <a:endParaRPr sz="1000" b="1" i="1" dirty="0">
              <a:solidFill>
                <a:srgbClr val="004620"/>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r>
              <a:rPr lang="en-US" sz="1800" dirty="0" smtClean="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while</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TRUE</a:t>
            </a:r>
            <a:r>
              <a:rPr lang="en-US" sz="1800" dirty="0">
                <a:solidFill>
                  <a:schemeClr val="dk1"/>
                </a:solidFill>
                <a:ea typeface="Comic Sans MS"/>
                <a:cs typeface="Comic Sans MS"/>
                <a:sym typeface="Comic Sans MS"/>
              </a:rPr>
              <a:t>); </a:t>
            </a:r>
            <a:endParaRPr dirty="0"/>
          </a:p>
        </p:txBody>
      </p:sp>
      <p:sp>
        <p:nvSpPr>
          <p:cNvPr id="7" name="Shape 311"/>
          <p:cNvSpPr/>
          <p:nvPr/>
        </p:nvSpPr>
        <p:spPr>
          <a:xfrm>
            <a:off x="4705350" y="3207228"/>
            <a:ext cx="4114800" cy="3298499"/>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rgbClr val="0000FF"/>
              </a:buClr>
              <a:buSzPts val="1800"/>
              <a:buFont typeface="Comic Sans MS"/>
              <a:buNone/>
            </a:pPr>
            <a:r>
              <a:rPr lang="en-US" sz="1800" dirty="0">
                <a:solidFill>
                  <a:srgbClr val="0000FF"/>
                </a:solidFill>
                <a:ea typeface="Comic Sans MS"/>
                <a:cs typeface="Comic Sans MS"/>
                <a:sym typeface="Comic Sans MS"/>
              </a:rPr>
              <a:t>do</a:t>
            </a:r>
            <a:r>
              <a:rPr lang="en-US" sz="1800" dirty="0">
                <a:solidFill>
                  <a:schemeClr val="dk1"/>
                </a:solidFill>
                <a:ea typeface="Comic Sans MS"/>
                <a:cs typeface="Comic Sans MS"/>
                <a:sym typeface="Comic Sans MS"/>
              </a:rPr>
              <a:t> { </a:t>
            </a:r>
            <a:endParaRPr dirty="0"/>
          </a:p>
          <a:p>
            <a:pPr marL="0" marR="0" lvl="0" indent="0" algn="l" rtl="0">
              <a:spcBef>
                <a:spcPts val="0"/>
              </a:spcBef>
              <a:spcAft>
                <a:spcPts val="0"/>
              </a:spcAft>
              <a:buClr>
                <a:schemeClr val="dk1"/>
              </a:buClr>
              <a:buSzPts val="1800"/>
              <a:buFont typeface="Comic Sans MS"/>
              <a:buNone/>
            </a:pPr>
            <a:r>
              <a:rPr lang="en-US" sz="1800" dirty="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flag[ j ] </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TRUE</a:t>
            </a:r>
            <a:r>
              <a:rPr lang="en-US" sz="1800" dirty="0">
                <a:solidFill>
                  <a:schemeClr val="dk1"/>
                </a:solidFill>
                <a:ea typeface="Comic Sans MS"/>
                <a:cs typeface="Comic Sans MS"/>
                <a:sym typeface="Comic Sans MS"/>
              </a:rPr>
              <a:t>; </a:t>
            </a:r>
            <a:endParaRPr lang="en-US" sz="1800" dirty="0" smtClean="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endParaRPr sz="1000" dirty="0"/>
          </a:p>
          <a:p>
            <a:pPr marL="0" marR="0" lvl="0" indent="0" algn="l" rtl="0">
              <a:spcBef>
                <a:spcPts val="0"/>
              </a:spcBef>
              <a:spcAft>
                <a:spcPts val="0"/>
              </a:spcAft>
              <a:buClr>
                <a:schemeClr val="dk1"/>
              </a:buClr>
              <a:buSzPts val="1800"/>
              <a:buFont typeface="Comic Sans MS"/>
              <a:buNone/>
            </a:pPr>
            <a:r>
              <a:rPr lang="en-US" sz="1800" dirty="0" smtClean="0">
                <a:solidFill>
                  <a:schemeClr val="dk1"/>
                </a:solidFill>
                <a:ea typeface="Comic Sans MS"/>
                <a:cs typeface="Comic Sans MS"/>
                <a:sym typeface="Comic Sans MS"/>
              </a:rPr>
              <a:t>    turn </a:t>
            </a:r>
            <a:r>
              <a:rPr lang="en-US" sz="1800" dirty="0">
                <a:solidFill>
                  <a:schemeClr val="dk1"/>
                </a:solidFill>
                <a:ea typeface="Comic Sans MS"/>
                <a:cs typeface="Comic Sans MS"/>
                <a:sym typeface="Comic Sans MS"/>
              </a:rPr>
              <a:t>= </a:t>
            </a:r>
            <a:r>
              <a:rPr lang="en-US" sz="1800" dirty="0" err="1">
                <a:solidFill>
                  <a:schemeClr val="dk1"/>
                </a:solidFill>
                <a:ea typeface="Comic Sans MS"/>
                <a:cs typeface="Comic Sans MS"/>
                <a:sym typeface="Comic Sans MS"/>
              </a:rPr>
              <a:t>i</a:t>
            </a:r>
            <a:r>
              <a:rPr lang="en-US" sz="1800" dirty="0">
                <a:solidFill>
                  <a:schemeClr val="dk1"/>
                </a:solidFill>
                <a:ea typeface="Comic Sans MS"/>
                <a:cs typeface="Comic Sans MS"/>
                <a:sym typeface="Comic Sans MS"/>
              </a:rPr>
              <a:t>; </a:t>
            </a:r>
            <a:endParaRPr lang="en-US" sz="1200" dirty="0" smtClean="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r>
              <a:rPr lang="en-US" sz="1000" dirty="0">
                <a:solidFill>
                  <a:schemeClr val="dk1"/>
                </a:solidFill>
                <a:ea typeface="Comic Sans MS"/>
                <a:cs typeface="Comic Sans MS"/>
                <a:sym typeface="Comic Sans MS"/>
              </a:rPr>
              <a:t> </a:t>
            </a:r>
            <a:endParaRPr sz="1000" dirty="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rgbClr val="0000FF"/>
                </a:solidFill>
                <a:ea typeface="Comic Sans MS"/>
                <a:cs typeface="Comic Sans MS"/>
                <a:sym typeface="Comic Sans MS"/>
              </a:rPr>
              <a:t>while</a:t>
            </a:r>
            <a:r>
              <a:rPr lang="en-US" sz="1800" dirty="0" smtClean="0">
                <a:solidFill>
                  <a:schemeClr val="dk1"/>
                </a:solidFill>
                <a:ea typeface="Comic Sans MS"/>
                <a:cs typeface="Comic Sans MS"/>
                <a:sym typeface="Comic Sans MS"/>
              </a:rPr>
              <a:t> ( flag[ </a:t>
            </a:r>
            <a:r>
              <a:rPr lang="en-US" sz="1800" dirty="0" err="1" smtClean="0">
                <a:solidFill>
                  <a:schemeClr val="dk1"/>
                </a:solidFill>
                <a:ea typeface="Comic Sans MS"/>
                <a:cs typeface="Comic Sans MS"/>
                <a:sym typeface="Comic Sans MS"/>
              </a:rPr>
              <a:t>i</a:t>
            </a:r>
            <a:r>
              <a:rPr lang="en-US" sz="1800" dirty="0" smtClean="0">
                <a:solidFill>
                  <a:schemeClr val="dk1"/>
                </a:solidFill>
                <a:ea typeface="Comic Sans MS"/>
                <a:cs typeface="Comic Sans MS"/>
                <a:sym typeface="Comic Sans MS"/>
              </a:rPr>
              <a:t> ] </a:t>
            </a:r>
            <a:r>
              <a:rPr lang="en-US" sz="1800" dirty="0">
                <a:solidFill>
                  <a:schemeClr val="dk1"/>
                </a:solidFill>
                <a:ea typeface="Comic Sans MS"/>
                <a:cs typeface="Comic Sans MS"/>
                <a:sym typeface="Comic Sans MS"/>
              </a:rPr>
              <a:t>&amp;&amp; turn == </a:t>
            </a:r>
            <a:r>
              <a:rPr lang="en-US" sz="1800" dirty="0" err="1" smtClean="0">
                <a:solidFill>
                  <a:schemeClr val="dk1"/>
                </a:solidFill>
                <a:ea typeface="Comic Sans MS"/>
                <a:cs typeface="Comic Sans MS"/>
                <a:sym typeface="Comic Sans MS"/>
              </a:rPr>
              <a:t>i</a:t>
            </a:r>
            <a:r>
              <a:rPr lang="en-US" sz="1800" dirty="0" smtClean="0">
                <a:solidFill>
                  <a:schemeClr val="dk1"/>
                </a:solidFill>
                <a:ea typeface="Comic Sans MS"/>
                <a:cs typeface="Comic Sans MS"/>
                <a:sym typeface="Comic Sans MS"/>
              </a:rPr>
              <a:t> );</a:t>
            </a:r>
          </a:p>
          <a:p>
            <a:pPr marL="0" marR="0" lvl="0" indent="0" algn="l" rtl="0">
              <a:spcBef>
                <a:spcPts val="0"/>
              </a:spcBef>
              <a:spcAft>
                <a:spcPts val="0"/>
              </a:spcAft>
              <a:buClr>
                <a:schemeClr val="dk1"/>
              </a:buClr>
              <a:buSzPts val="1800"/>
              <a:buFont typeface="Comic Sans MS"/>
              <a:buNone/>
            </a:pPr>
            <a:r>
              <a:rPr lang="en-US" sz="1200" dirty="0">
                <a:solidFill>
                  <a:schemeClr val="dk1"/>
                </a:solidFill>
                <a:ea typeface="Comic Sans MS"/>
                <a:cs typeface="Comic Sans MS"/>
                <a:sym typeface="Comic Sans MS"/>
              </a:rPr>
              <a:t> </a:t>
            </a:r>
            <a:r>
              <a:rPr lang="en-US" sz="1200" dirty="0" smtClean="0">
                <a:solidFill>
                  <a:schemeClr val="dk1"/>
                </a:solidFill>
                <a:ea typeface="Comic Sans MS"/>
                <a:cs typeface="Comic Sans MS"/>
                <a:sym typeface="Comic Sans MS"/>
              </a:rPr>
              <a:t> </a:t>
            </a:r>
            <a:endParaRPr lang="en-US" sz="1000" dirty="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r>
              <a:rPr lang="en-US" sz="2000" dirty="0">
                <a:solidFill>
                  <a:schemeClr val="dk1"/>
                </a:solidFill>
                <a:ea typeface="Comic Sans MS"/>
                <a:cs typeface="Comic Sans MS"/>
                <a:sym typeface="Comic Sans MS"/>
              </a:rPr>
              <a:t> </a:t>
            </a:r>
            <a:r>
              <a:rPr lang="en-US" sz="2000" dirty="0" smtClean="0">
                <a:solidFill>
                  <a:schemeClr val="dk1"/>
                </a:solidFill>
                <a:ea typeface="Comic Sans MS"/>
                <a:cs typeface="Comic Sans MS"/>
                <a:sym typeface="Comic Sans MS"/>
              </a:rPr>
              <a:t>   </a:t>
            </a:r>
            <a:r>
              <a:rPr lang="en-US" sz="2000" b="1" i="1" dirty="0" smtClean="0">
                <a:solidFill>
                  <a:srgbClr val="004620"/>
                </a:solidFill>
                <a:ea typeface="Comic Sans MS"/>
                <a:cs typeface="Comic Sans MS"/>
                <a:sym typeface="Comic Sans MS"/>
              </a:rPr>
              <a:t>// critical </a:t>
            </a:r>
            <a:r>
              <a:rPr lang="en-US" sz="2000" b="1" i="1" dirty="0">
                <a:solidFill>
                  <a:srgbClr val="004620"/>
                </a:solidFill>
                <a:ea typeface="Comic Sans MS"/>
                <a:cs typeface="Comic Sans MS"/>
                <a:sym typeface="Comic Sans MS"/>
              </a:rPr>
              <a:t>section </a:t>
            </a:r>
            <a:endParaRPr lang="en-US" sz="2000" b="1" i="1" dirty="0" smtClean="0">
              <a:solidFill>
                <a:srgbClr val="004620"/>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endParaRPr sz="1000" b="1" i="1" dirty="0">
              <a:solidFill>
                <a:srgbClr val="004620"/>
              </a:solidFill>
            </a:endParaRPr>
          </a:p>
          <a:p>
            <a:pPr marL="0" marR="0" lvl="0" indent="0" algn="l" rtl="0">
              <a:spcBef>
                <a:spcPts val="0"/>
              </a:spcBef>
              <a:spcAft>
                <a:spcPts val="0"/>
              </a:spcAft>
              <a:buClr>
                <a:schemeClr val="dk1"/>
              </a:buClr>
              <a:buSzPts val="1800"/>
              <a:buFont typeface="Comic Sans MS"/>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flag[ j ] </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FALSE</a:t>
            </a:r>
            <a:r>
              <a:rPr lang="en-US" sz="1800" dirty="0">
                <a:solidFill>
                  <a:schemeClr val="dk1"/>
                </a:solidFill>
                <a:ea typeface="Comic Sans MS"/>
                <a:cs typeface="Comic Sans MS"/>
                <a:sym typeface="Comic Sans MS"/>
              </a:rPr>
              <a:t>; </a:t>
            </a:r>
            <a:endParaRPr lang="en-US" sz="1800" dirty="0" smtClean="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endParaRPr sz="1000" dirty="0"/>
          </a:p>
          <a:p>
            <a:pPr marL="0" marR="0" lvl="0" indent="0" algn="l" rtl="0">
              <a:spcBef>
                <a:spcPts val="0"/>
              </a:spcBef>
              <a:spcAft>
                <a:spcPts val="0"/>
              </a:spcAft>
              <a:buClr>
                <a:schemeClr val="dk1"/>
              </a:buClr>
              <a:buSzPts val="1800"/>
              <a:buFont typeface="Comic Sans MS"/>
              <a:buNone/>
            </a:pPr>
            <a:r>
              <a:rPr lang="en-US" sz="2000" dirty="0">
                <a:solidFill>
                  <a:schemeClr val="dk1"/>
                </a:solidFill>
                <a:ea typeface="Comic Sans MS"/>
                <a:cs typeface="Comic Sans MS"/>
                <a:sym typeface="Comic Sans MS"/>
              </a:rPr>
              <a:t> </a:t>
            </a:r>
            <a:r>
              <a:rPr lang="en-US" sz="2000" dirty="0" smtClean="0">
                <a:solidFill>
                  <a:schemeClr val="dk1"/>
                </a:solidFill>
                <a:ea typeface="Comic Sans MS"/>
                <a:cs typeface="Comic Sans MS"/>
                <a:sym typeface="Comic Sans MS"/>
              </a:rPr>
              <a:t>   </a:t>
            </a:r>
            <a:r>
              <a:rPr lang="en-US" sz="2000" b="1" i="1" dirty="0" smtClean="0">
                <a:solidFill>
                  <a:srgbClr val="004620"/>
                </a:solidFill>
                <a:ea typeface="Comic Sans MS"/>
                <a:cs typeface="Comic Sans MS"/>
                <a:sym typeface="Comic Sans MS"/>
              </a:rPr>
              <a:t>// remainder section</a:t>
            </a:r>
          </a:p>
          <a:p>
            <a:pPr marL="0" marR="0" lvl="0" indent="0" algn="l" rtl="0">
              <a:spcBef>
                <a:spcPts val="0"/>
              </a:spcBef>
              <a:spcAft>
                <a:spcPts val="0"/>
              </a:spcAft>
              <a:buClr>
                <a:schemeClr val="dk1"/>
              </a:buClr>
              <a:buSzPts val="1800"/>
              <a:buFont typeface="Comic Sans MS"/>
              <a:buNone/>
            </a:pPr>
            <a:r>
              <a:rPr lang="en-US" sz="1200" dirty="0" smtClean="0">
                <a:solidFill>
                  <a:schemeClr val="dk1"/>
                </a:solidFill>
                <a:ea typeface="Comic Sans MS"/>
                <a:cs typeface="Comic Sans MS"/>
                <a:sym typeface="Comic Sans MS"/>
              </a:rPr>
              <a:t> </a:t>
            </a:r>
            <a:endParaRPr sz="1000" dirty="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800"/>
              <a:buFont typeface="Comic Sans MS"/>
              <a:buNone/>
            </a:pPr>
            <a:r>
              <a:rPr lang="en-US" sz="1800" dirty="0" smtClean="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while</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TRUE</a:t>
            </a:r>
            <a:r>
              <a:rPr lang="en-US" sz="1800" dirty="0">
                <a:solidFill>
                  <a:schemeClr val="dk1"/>
                </a:solidFill>
                <a:ea typeface="Comic Sans MS"/>
                <a:cs typeface="Comic Sans MS"/>
                <a:sym typeface="Comic Sans MS"/>
              </a:rPr>
              <a:t>); </a:t>
            </a:r>
            <a:endParaRPr dirty="0"/>
          </a:p>
        </p:txBody>
      </p:sp>
      <p:sp>
        <p:nvSpPr>
          <p:cNvPr id="8" name="Shape 312"/>
          <p:cNvSpPr txBox="1"/>
          <p:nvPr/>
        </p:nvSpPr>
        <p:spPr>
          <a:xfrm>
            <a:off x="342900" y="2863816"/>
            <a:ext cx="28956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2060"/>
                </a:solidFill>
                <a:ea typeface="Comic Sans MS"/>
                <a:cs typeface="Comic Sans MS"/>
                <a:sym typeface="Comic Sans MS"/>
              </a:rPr>
              <a:t>Code of process P</a:t>
            </a:r>
            <a:r>
              <a:rPr lang="en-US" sz="1800" baseline="-25000" dirty="0">
                <a:solidFill>
                  <a:srgbClr val="002060"/>
                </a:solidFill>
                <a:ea typeface="Comic Sans MS"/>
                <a:cs typeface="Comic Sans MS"/>
                <a:sym typeface="Comic Sans MS"/>
              </a:rPr>
              <a:t>i</a:t>
            </a:r>
            <a:endParaRPr sz="1800" baseline="-25000" dirty="0">
              <a:solidFill>
                <a:srgbClr val="002060"/>
              </a:solidFill>
              <a:ea typeface="Comic Sans MS"/>
              <a:cs typeface="Comic Sans MS"/>
              <a:sym typeface="Comic Sans MS"/>
            </a:endParaRPr>
          </a:p>
        </p:txBody>
      </p:sp>
      <p:sp>
        <p:nvSpPr>
          <p:cNvPr id="9" name="Shape 313"/>
          <p:cNvSpPr txBox="1"/>
          <p:nvPr/>
        </p:nvSpPr>
        <p:spPr>
          <a:xfrm>
            <a:off x="4743450" y="2871198"/>
            <a:ext cx="28956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2060"/>
                </a:solidFill>
                <a:ea typeface="Comic Sans MS"/>
                <a:cs typeface="Comic Sans MS"/>
                <a:sym typeface="Comic Sans MS"/>
              </a:rPr>
              <a:t>Code of process </a:t>
            </a:r>
            <a:r>
              <a:rPr lang="en-US" sz="1800" dirty="0" err="1">
                <a:solidFill>
                  <a:srgbClr val="002060"/>
                </a:solidFill>
                <a:ea typeface="Comic Sans MS"/>
                <a:cs typeface="Comic Sans MS"/>
                <a:sym typeface="Comic Sans MS"/>
              </a:rPr>
              <a:t>P</a:t>
            </a:r>
            <a:r>
              <a:rPr lang="en-US" sz="1800" baseline="-25000" dirty="0" err="1">
                <a:solidFill>
                  <a:srgbClr val="002060"/>
                </a:solidFill>
                <a:ea typeface="Comic Sans MS"/>
                <a:cs typeface="Comic Sans MS"/>
                <a:sym typeface="Comic Sans MS"/>
              </a:rPr>
              <a:t>j</a:t>
            </a:r>
            <a:endParaRPr sz="1800" baseline="-25000" dirty="0">
              <a:solidFill>
                <a:srgbClr val="002060"/>
              </a:solidFill>
              <a:ea typeface="Comic Sans MS"/>
              <a:cs typeface="Comic Sans MS"/>
              <a:sym typeface="Comic Sans MS"/>
            </a:endParaRPr>
          </a:p>
        </p:txBody>
      </p:sp>
    </p:spTree>
    <p:extLst>
      <p:ext uri="{BB962C8B-B14F-4D97-AF65-F5344CB8AC3E}">
        <p14:creationId xmlns:p14="http://schemas.microsoft.com/office/powerpoint/2010/main" val="34678009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2799747"/>
            <a:ext cx="7345362" cy="1258506"/>
          </a:xfrm>
        </p:spPr>
        <p:txBody>
          <a:bodyPr/>
          <a:lstStyle/>
          <a:p>
            <a:pPr lvl="1" algn="ctr" rtl="0">
              <a:spcBef>
                <a:spcPct val="0"/>
              </a:spcBef>
            </a:pPr>
            <a:r>
              <a:rPr lang="en-US" altLang="en-US" sz="3000" dirty="0" smtClean="0">
                <a:solidFill>
                  <a:schemeClr val="tx1"/>
                </a:solidFill>
                <a:latin typeface="+mj-lt"/>
              </a:rPr>
              <a:t>Synchronization Hardware-based Solution</a:t>
            </a:r>
            <a:endParaRPr lang="en-US" sz="3000" b="1" i="1" dirty="0">
              <a:latin typeface="+mj-lt"/>
            </a:endParaRPr>
          </a:p>
        </p:txBody>
      </p:sp>
      <p:sp>
        <p:nvSpPr>
          <p:cNvPr id="4" name="Slide Number Placeholder 3"/>
          <p:cNvSpPr>
            <a:spLocks noGrp="1"/>
          </p:cNvSpPr>
          <p:nvPr>
            <p:ph type="sldNum" sz="quarter" idx="12"/>
          </p:nvPr>
        </p:nvSpPr>
        <p:spPr/>
        <p:txBody>
          <a:bodyPr/>
          <a:lstStyle/>
          <a:p>
            <a:fld id="{72AFE102-A273-8544-BB2F-FAAE6DB0274C}" type="slidenum">
              <a:rPr lang="en-US" smtClean="0"/>
              <a:pPr/>
              <a:t>17</a:t>
            </a:fld>
            <a:endParaRPr lang="en-US" dirty="0"/>
          </a:p>
        </p:txBody>
      </p:sp>
    </p:spTree>
    <p:extLst>
      <p:ext uri="{BB962C8B-B14F-4D97-AF65-F5344CB8AC3E}">
        <p14:creationId xmlns:p14="http://schemas.microsoft.com/office/powerpoint/2010/main" val="27843088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18</a:t>
            </a:fld>
            <a:endParaRPr lang="en-US" dirty="0"/>
          </a:p>
        </p:txBody>
      </p:sp>
      <p:sp>
        <p:nvSpPr>
          <p:cNvPr id="3" name="Title 2"/>
          <p:cNvSpPr>
            <a:spLocks noGrp="1"/>
          </p:cNvSpPr>
          <p:nvPr>
            <p:ph type="title"/>
          </p:nvPr>
        </p:nvSpPr>
        <p:spPr/>
        <p:txBody>
          <a:bodyPr>
            <a:noAutofit/>
          </a:bodyPr>
          <a:lstStyle/>
          <a:p>
            <a:r>
              <a:rPr lang="en-US" sz="2800" dirty="0">
                <a:solidFill>
                  <a:schemeClr val="tx1"/>
                </a:solidFill>
                <a:ea typeface="Comic Sans MS"/>
                <a:cs typeface="Comic Sans MS"/>
                <a:sym typeface="Comic Sans MS"/>
              </a:rPr>
              <a:t>Critical Section Problem: Synchronization Hardware</a:t>
            </a:r>
            <a:endParaRPr lang="en-US" sz="2800" dirty="0">
              <a:solidFill>
                <a:schemeClr val="tx1"/>
              </a:solidFill>
            </a:endParaRPr>
          </a:p>
        </p:txBody>
      </p:sp>
      <p:sp>
        <p:nvSpPr>
          <p:cNvPr id="4" name="Content Placeholder 3"/>
          <p:cNvSpPr>
            <a:spLocks noGrp="1"/>
          </p:cNvSpPr>
          <p:nvPr>
            <p:ph idx="1"/>
          </p:nvPr>
        </p:nvSpPr>
        <p:spPr/>
        <p:txBody>
          <a:bodyPr/>
          <a:lstStyle/>
          <a:p>
            <a:pPr>
              <a:buClr>
                <a:schemeClr val="tx1"/>
              </a:buClr>
            </a:pPr>
            <a:r>
              <a:rPr lang="en-US" dirty="0">
                <a:solidFill>
                  <a:schemeClr val="tx1"/>
                </a:solidFill>
                <a:ea typeface="Comic Sans MS"/>
                <a:cs typeface="Comic Sans MS"/>
                <a:sym typeface="Comic Sans MS"/>
              </a:rPr>
              <a:t>Solution for uniprocessor systems: </a:t>
            </a:r>
            <a:r>
              <a:rPr lang="en-US" dirty="0">
                <a:solidFill>
                  <a:srgbClr val="0000FF"/>
                </a:solidFill>
                <a:ea typeface="Comic Sans MS"/>
                <a:cs typeface="Comic Sans MS"/>
                <a:sym typeface="Comic Sans MS"/>
              </a:rPr>
              <a:t>disable interrupts </a:t>
            </a:r>
            <a:r>
              <a:rPr lang="en-US" dirty="0">
                <a:solidFill>
                  <a:schemeClr val="dk1"/>
                </a:solidFill>
                <a:ea typeface="Comic Sans MS"/>
                <a:cs typeface="Comic Sans MS"/>
                <a:sym typeface="Comic Sans MS"/>
              </a:rPr>
              <a:t>while modifying a shared </a:t>
            </a:r>
            <a:r>
              <a:rPr lang="en-US" dirty="0" smtClean="0">
                <a:solidFill>
                  <a:schemeClr val="dk1"/>
                </a:solidFill>
                <a:ea typeface="Comic Sans MS"/>
                <a:cs typeface="Comic Sans MS"/>
                <a:sym typeface="Comic Sans MS"/>
              </a:rPr>
              <a:t>variable</a:t>
            </a:r>
          </a:p>
          <a:p>
            <a:pPr lvl="1">
              <a:buClr>
                <a:schemeClr val="tx1"/>
              </a:buClr>
            </a:pPr>
            <a:r>
              <a:rPr lang="en-US" dirty="0" smtClean="0">
                <a:solidFill>
                  <a:schemeClr val="dk1"/>
                </a:solidFill>
                <a:ea typeface="Comic Sans MS"/>
                <a:cs typeface="Comic Sans MS"/>
                <a:sym typeface="Comic Sans MS"/>
              </a:rPr>
              <a:t>if </a:t>
            </a:r>
            <a:r>
              <a:rPr lang="en-US" dirty="0">
                <a:solidFill>
                  <a:schemeClr val="dk1"/>
                </a:solidFill>
                <a:ea typeface="Comic Sans MS"/>
                <a:cs typeface="Comic Sans MS"/>
                <a:sym typeface="Comic Sans MS"/>
              </a:rPr>
              <a:t>no other instructions are being </a:t>
            </a:r>
            <a:r>
              <a:rPr lang="en-US" dirty="0">
                <a:ea typeface="Comic Sans MS"/>
                <a:cs typeface="Comic Sans MS"/>
                <a:sym typeface="Comic Sans MS"/>
              </a:rPr>
              <a:t>executed, then nothing can interfere with the variable modification </a:t>
            </a:r>
            <a:r>
              <a:rPr lang="en-US" dirty="0" smtClean="0">
                <a:ea typeface="Comic Sans MS"/>
                <a:cs typeface="Comic Sans MS"/>
                <a:sym typeface="Comic Sans MS"/>
              </a:rPr>
              <a:t>operation</a:t>
            </a:r>
          </a:p>
          <a:p>
            <a:pPr lvl="2">
              <a:buClr>
                <a:schemeClr val="tx1"/>
              </a:buClr>
            </a:pPr>
            <a:r>
              <a:rPr lang="en-US" dirty="0">
                <a:ea typeface="Comic Sans MS"/>
                <a:cs typeface="Comic Sans MS"/>
                <a:sym typeface="Comic Sans MS"/>
              </a:rPr>
              <a:t>Approach taken by </a:t>
            </a:r>
            <a:r>
              <a:rPr lang="en-US" dirty="0" smtClean="0">
                <a:ea typeface="Comic Sans MS"/>
                <a:cs typeface="Comic Sans MS"/>
                <a:sym typeface="Comic Sans MS"/>
              </a:rPr>
              <a:t>non-preemptive kernels</a:t>
            </a:r>
          </a:p>
          <a:p>
            <a:pPr lvl="2">
              <a:buClr>
                <a:schemeClr val="tx1"/>
              </a:buClr>
            </a:pPr>
            <a:r>
              <a:rPr lang="en-US" dirty="0">
                <a:ea typeface="Comic Sans MS"/>
                <a:cs typeface="Comic Sans MS"/>
                <a:sym typeface="Comic Sans MS"/>
              </a:rPr>
              <a:t>Difficult on multiprocessor </a:t>
            </a:r>
            <a:r>
              <a:rPr lang="en-US" dirty="0" smtClean="0">
                <a:ea typeface="Comic Sans MS"/>
                <a:cs typeface="Comic Sans MS"/>
                <a:sym typeface="Comic Sans MS"/>
              </a:rPr>
              <a:t>systems</a:t>
            </a:r>
          </a:p>
          <a:p>
            <a:pPr>
              <a:buClr>
                <a:schemeClr val="tx1"/>
              </a:buClr>
            </a:pPr>
            <a:r>
              <a:rPr lang="en-US" dirty="0">
                <a:solidFill>
                  <a:schemeClr val="tx1"/>
                </a:solidFill>
                <a:ea typeface="Comic Sans MS"/>
                <a:cs typeface="Comic Sans MS"/>
                <a:sym typeface="Comic Sans MS"/>
              </a:rPr>
              <a:t>Special atomic hardware </a:t>
            </a:r>
            <a:r>
              <a:rPr lang="en-US" dirty="0" smtClean="0">
                <a:solidFill>
                  <a:schemeClr val="tx1"/>
                </a:solidFill>
                <a:ea typeface="Comic Sans MS"/>
                <a:cs typeface="Comic Sans MS"/>
                <a:sym typeface="Comic Sans MS"/>
              </a:rPr>
              <a:t>instructions</a:t>
            </a:r>
          </a:p>
          <a:p>
            <a:pPr lvl="1">
              <a:buClr>
                <a:schemeClr val="tx1"/>
              </a:buClr>
            </a:pPr>
            <a:r>
              <a:rPr lang="en-US" dirty="0">
                <a:ea typeface="Comic Sans MS"/>
                <a:cs typeface="Comic Sans MS"/>
                <a:sym typeface="Comic Sans MS"/>
              </a:rPr>
              <a:t>Must </a:t>
            </a:r>
            <a:r>
              <a:rPr lang="en-US" dirty="0" smtClean="0">
                <a:ea typeface="Comic Sans MS"/>
                <a:cs typeface="Comic Sans MS"/>
                <a:sym typeface="Comic Sans MS"/>
              </a:rPr>
              <a:t>be </a:t>
            </a:r>
            <a:r>
              <a:rPr lang="en-US" dirty="0">
                <a:ea typeface="Comic Sans MS"/>
                <a:cs typeface="Comic Sans MS"/>
                <a:sym typeface="Comic Sans MS"/>
              </a:rPr>
              <a:t>atomic </a:t>
            </a:r>
            <a:r>
              <a:rPr lang="en-US" dirty="0" smtClean="0">
                <a:ea typeface="Comic Sans MS"/>
                <a:cs typeface="Comic Sans MS"/>
                <a:sym typeface="Comic Sans MS"/>
              </a:rPr>
              <a:t>– once </a:t>
            </a:r>
            <a:r>
              <a:rPr lang="en-US" dirty="0">
                <a:ea typeface="Comic Sans MS"/>
                <a:cs typeface="Comic Sans MS"/>
                <a:sym typeface="Comic Sans MS"/>
              </a:rPr>
              <a:t>started, always </a:t>
            </a:r>
            <a:r>
              <a:rPr lang="en-US" dirty="0" smtClean="0">
                <a:ea typeface="Comic Sans MS"/>
                <a:cs typeface="Comic Sans MS"/>
                <a:sym typeface="Comic Sans MS"/>
              </a:rPr>
              <a:t>completes</a:t>
            </a:r>
          </a:p>
          <a:p>
            <a:pPr lvl="1">
              <a:buClr>
                <a:schemeClr val="tx1"/>
              </a:buClr>
            </a:pPr>
            <a:r>
              <a:rPr lang="en-US" dirty="0" err="1" smtClean="0">
                <a:solidFill>
                  <a:srgbClr val="0000FF"/>
                </a:solidFill>
                <a:ea typeface="Comic Sans MS"/>
                <a:cs typeface="Comic Sans MS"/>
                <a:sym typeface="Comic Sans MS"/>
              </a:rPr>
              <a:t>test_and_set</a:t>
            </a:r>
            <a:r>
              <a:rPr lang="en-US" dirty="0" smtClean="0">
                <a:solidFill>
                  <a:srgbClr val="0000FF"/>
                </a:solidFill>
                <a:ea typeface="Comic Sans MS"/>
                <a:cs typeface="Comic Sans MS"/>
                <a:sym typeface="Comic Sans MS"/>
              </a:rPr>
              <a:t>(…) </a:t>
            </a:r>
            <a:r>
              <a:rPr lang="en-US" dirty="0" smtClean="0">
                <a:solidFill>
                  <a:schemeClr val="tx1"/>
                </a:solidFill>
                <a:ea typeface="Comic Sans MS"/>
                <a:cs typeface="Comic Sans MS"/>
                <a:sym typeface="Comic Sans MS"/>
              </a:rPr>
              <a:t>– c</a:t>
            </a:r>
            <a:r>
              <a:rPr lang="en-US" dirty="0" smtClean="0">
                <a:ea typeface="Comic Sans MS"/>
                <a:cs typeface="Comic Sans MS"/>
                <a:sym typeface="Comic Sans MS"/>
              </a:rPr>
              <a:t>an </a:t>
            </a:r>
            <a:r>
              <a:rPr lang="en-US" dirty="0">
                <a:ea typeface="Comic Sans MS"/>
                <a:cs typeface="Comic Sans MS"/>
                <a:sym typeface="Comic Sans MS"/>
              </a:rPr>
              <a:t>atomically test and then set the value of a </a:t>
            </a:r>
            <a:r>
              <a:rPr lang="en-US" dirty="0" smtClean="0">
                <a:ea typeface="Comic Sans MS"/>
                <a:cs typeface="Comic Sans MS"/>
                <a:sym typeface="Comic Sans MS"/>
              </a:rPr>
              <a:t>variable</a:t>
            </a:r>
          </a:p>
          <a:p>
            <a:pPr lvl="1">
              <a:buClr>
                <a:schemeClr val="tx1"/>
              </a:buClr>
            </a:pPr>
            <a:r>
              <a:rPr lang="en-US" dirty="0" err="1">
                <a:solidFill>
                  <a:srgbClr val="0000FF"/>
                </a:solidFill>
                <a:ea typeface="Comic Sans MS"/>
                <a:cs typeface="Comic Sans MS"/>
                <a:sym typeface="Comic Sans MS"/>
              </a:rPr>
              <a:t>c</a:t>
            </a:r>
            <a:r>
              <a:rPr lang="en-US" dirty="0" err="1" smtClean="0">
                <a:solidFill>
                  <a:srgbClr val="0000FF"/>
                </a:solidFill>
                <a:ea typeface="Comic Sans MS"/>
                <a:cs typeface="Comic Sans MS"/>
                <a:sym typeface="Comic Sans MS"/>
              </a:rPr>
              <a:t>ompare_and_swap</a:t>
            </a:r>
            <a:r>
              <a:rPr lang="en-US" dirty="0" smtClean="0">
                <a:solidFill>
                  <a:srgbClr val="0000FF"/>
                </a:solidFill>
                <a:ea typeface="Comic Sans MS"/>
                <a:cs typeface="Comic Sans MS"/>
                <a:sym typeface="Comic Sans MS"/>
              </a:rPr>
              <a:t>(…) </a:t>
            </a:r>
            <a:r>
              <a:rPr lang="en-US" dirty="0" smtClean="0">
                <a:solidFill>
                  <a:schemeClr val="tx1"/>
                </a:solidFill>
                <a:ea typeface="Comic Sans MS"/>
                <a:cs typeface="Comic Sans MS"/>
                <a:sym typeface="Comic Sans MS"/>
              </a:rPr>
              <a:t>– can </a:t>
            </a:r>
            <a:r>
              <a:rPr lang="en-US" dirty="0" smtClean="0">
                <a:ea typeface="Comic Sans MS"/>
                <a:cs typeface="Comic Sans MS"/>
                <a:sym typeface="Comic Sans MS"/>
              </a:rPr>
              <a:t>atomically swap the contents of two variables</a:t>
            </a:r>
            <a:endParaRPr lang="en-US" dirty="0"/>
          </a:p>
        </p:txBody>
      </p:sp>
    </p:spTree>
    <p:extLst>
      <p:ext uri="{BB962C8B-B14F-4D97-AF65-F5344CB8AC3E}">
        <p14:creationId xmlns:p14="http://schemas.microsoft.com/office/powerpoint/2010/main" val="390757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Process synchronization</a:t>
            </a:r>
          </a:p>
          <a:p>
            <a:r>
              <a:rPr lang="en-US" dirty="0" smtClean="0"/>
              <a:t>Critical Section</a:t>
            </a:r>
          </a:p>
          <a:p>
            <a:r>
              <a:rPr lang="en-US" altLang="en-US" dirty="0"/>
              <a:t>Peterson’s solution</a:t>
            </a:r>
          </a:p>
          <a:p>
            <a:r>
              <a:rPr lang="en-US" altLang="en-US" dirty="0"/>
              <a:t>Synchronization hardware-based solution</a:t>
            </a:r>
          </a:p>
          <a:p>
            <a:r>
              <a:rPr lang="en-US" altLang="en-US" dirty="0" err="1"/>
              <a:t>Mutex</a:t>
            </a:r>
            <a:r>
              <a:rPr lang="en-US" altLang="en-US" dirty="0"/>
              <a:t> Locks</a:t>
            </a:r>
          </a:p>
          <a:p>
            <a:r>
              <a:rPr lang="en-US" altLang="en-US" dirty="0" smtClean="0"/>
              <a:t>Semaphores</a:t>
            </a:r>
          </a:p>
          <a:p>
            <a:r>
              <a:rPr lang="en-US" dirty="0">
                <a:ea typeface="Comic Sans MS"/>
                <a:cs typeface="Calisto MT"/>
                <a:sym typeface="Comic Sans MS"/>
              </a:rPr>
              <a:t>Deadlocks and Starvation</a:t>
            </a:r>
            <a:endParaRPr lang="en-US" altLang="en-US" dirty="0" smtClean="0"/>
          </a:p>
          <a:p>
            <a:r>
              <a:rPr lang="en-US"/>
              <a:t>Priority </a:t>
            </a:r>
            <a:r>
              <a:rPr lang="en-US" smtClean="0"/>
              <a:t>Inversion</a:t>
            </a:r>
            <a:endParaRPr lang="en-US" dirty="0"/>
          </a:p>
          <a:p>
            <a:endParaRPr lang="en-US" dirty="0"/>
          </a:p>
          <a:p>
            <a:endParaRPr lang="en-US" dirty="0" smtClean="0"/>
          </a:p>
        </p:txBody>
      </p:sp>
      <p:sp>
        <p:nvSpPr>
          <p:cNvPr id="4" name="Slide Number Placeholder 3"/>
          <p:cNvSpPr>
            <a:spLocks noGrp="1"/>
          </p:cNvSpPr>
          <p:nvPr>
            <p:ph type="sldNum" sz="quarter" idx="12"/>
          </p:nvPr>
        </p:nvSpPr>
        <p:spPr/>
        <p:txBody>
          <a:bodyPr/>
          <a:lstStyle/>
          <a:p>
            <a:fld id="{72AFE102-A273-8544-BB2F-FAAE6DB0274C}" type="slidenum">
              <a:rPr lang="en-US" smtClean="0"/>
              <a:pPr/>
              <a:t>1</a:t>
            </a:fld>
            <a:endParaRPr lang="en-US" dirty="0"/>
          </a:p>
        </p:txBody>
      </p:sp>
    </p:spTree>
    <p:extLst>
      <p:ext uri="{BB962C8B-B14F-4D97-AF65-F5344CB8AC3E}">
        <p14:creationId xmlns:p14="http://schemas.microsoft.com/office/powerpoint/2010/main" val="12940506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19</a:t>
            </a:fld>
            <a:endParaRPr lang="en-US" dirty="0"/>
          </a:p>
        </p:txBody>
      </p:sp>
      <p:sp>
        <p:nvSpPr>
          <p:cNvPr id="3" name="Title 2"/>
          <p:cNvSpPr>
            <a:spLocks noGrp="1"/>
          </p:cNvSpPr>
          <p:nvPr>
            <p:ph type="title"/>
          </p:nvPr>
        </p:nvSpPr>
        <p:spPr/>
        <p:txBody>
          <a:bodyPr/>
          <a:lstStyle/>
          <a:p>
            <a:r>
              <a:rPr lang="en-US" dirty="0" err="1" smtClean="0">
                <a:solidFill>
                  <a:schemeClr val="tx1"/>
                </a:solidFill>
                <a:ea typeface="Comic Sans MS"/>
                <a:cs typeface="Comic Sans MS"/>
                <a:sym typeface="Comic Sans MS"/>
              </a:rPr>
              <a:t>test_and_set</a:t>
            </a:r>
            <a:r>
              <a:rPr lang="en-US" dirty="0" smtClean="0">
                <a:solidFill>
                  <a:schemeClr val="tx1"/>
                </a:solidFill>
                <a:ea typeface="Comic Sans MS"/>
                <a:cs typeface="Comic Sans MS"/>
                <a:sym typeface="Comic Sans MS"/>
              </a:rPr>
              <a:t> </a:t>
            </a:r>
            <a:r>
              <a:rPr lang="en-US" dirty="0">
                <a:solidFill>
                  <a:schemeClr val="tx1"/>
                </a:solidFill>
                <a:ea typeface="Comic Sans MS"/>
                <a:cs typeface="Comic Sans MS"/>
                <a:sym typeface="Comic Sans MS"/>
              </a:rPr>
              <a:t>instruction code</a:t>
            </a:r>
            <a:endParaRPr lang="en-US" dirty="0">
              <a:solidFill>
                <a:schemeClr val="tx1"/>
              </a:solidFill>
            </a:endParaRPr>
          </a:p>
        </p:txBody>
      </p:sp>
      <p:sp>
        <p:nvSpPr>
          <p:cNvPr id="5" name="Shape 332"/>
          <p:cNvSpPr/>
          <p:nvPr/>
        </p:nvSpPr>
        <p:spPr>
          <a:xfrm>
            <a:off x="1524000" y="1595861"/>
            <a:ext cx="6096000" cy="2456057"/>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pPr marL="311085" marR="0" lvl="0" indent="-311085" algn="l" rtl="0">
              <a:lnSpc>
                <a:spcPct val="90000"/>
              </a:lnSpc>
              <a:spcBef>
                <a:spcPts val="0"/>
              </a:spcBef>
              <a:spcAft>
                <a:spcPts val="0"/>
              </a:spcAft>
              <a:buNone/>
            </a:pPr>
            <a:r>
              <a:rPr lang="en-US" sz="2400" dirty="0" err="1">
                <a:solidFill>
                  <a:srgbClr val="0000FF"/>
                </a:solidFill>
                <a:ea typeface="Comic Sans MS"/>
                <a:cs typeface="Comic Sans MS"/>
                <a:sym typeface="Comic Sans MS"/>
              </a:rPr>
              <a:t>boolean</a:t>
            </a:r>
            <a:r>
              <a:rPr lang="en-US" sz="2400" dirty="0">
                <a:solidFill>
                  <a:srgbClr val="0000FF"/>
                </a:solidFill>
                <a:ea typeface="Comic Sans MS"/>
                <a:cs typeface="Comic Sans MS"/>
                <a:sym typeface="Comic Sans MS"/>
              </a:rPr>
              <a:t> </a:t>
            </a:r>
            <a:r>
              <a:rPr lang="en-US" sz="2400" dirty="0" err="1" smtClean="0">
                <a:solidFill>
                  <a:srgbClr val="0C0C0C"/>
                </a:solidFill>
                <a:ea typeface="Comic Sans MS"/>
                <a:cs typeface="Comic Sans MS"/>
                <a:sym typeface="Comic Sans MS"/>
              </a:rPr>
              <a:t>test_and_set</a:t>
            </a:r>
            <a:r>
              <a:rPr lang="en-US" sz="2400" dirty="0" smtClean="0">
                <a:solidFill>
                  <a:srgbClr val="0C0C0C"/>
                </a:solidFill>
                <a:ea typeface="Comic Sans MS"/>
                <a:cs typeface="Comic Sans MS"/>
                <a:sym typeface="Comic Sans MS"/>
              </a:rPr>
              <a:t> </a:t>
            </a:r>
            <a:r>
              <a:rPr lang="en-US" sz="2400" dirty="0">
                <a:solidFill>
                  <a:srgbClr val="0C0C0C"/>
                </a:solidFill>
                <a:ea typeface="Comic Sans MS"/>
                <a:cs typeface="Comic Sans MS"/>
                <a:sym typeface="Comic Sans MS"/>
              </a:rPr>
              <a:t>(</a:t>
            </a:r>
            <a:r>
              <a:rPr lang="en-US" sz="2400" dirty="0" err="1">
                <a:solidFill>
                  <a:srgbClr val="0000FF"/>
                </a:solidFill>
                <a:ea typeface="Comic Sans MS"/>
                <a:cs typeface="Comic Sans MS"/>
                <a:sym typeface="Comic Sans MS"/>
              </a:rPr>
              <a:t>boolean</a:t>
            </a:r>
            <a:r>
              <a:rPr lang="en-US" sz="2400" dirty="0">
                <a:solidFill>
                  <a:srgbClr val="0000FF"/>
                </a:solidFill>
                <a:ea typeface="Comic Sans MS"/>
                <a:cs typeface="Comic Sans MS"/>
                <a:sym typeface="Comic Sans MS"/>
              </a:rPr>
              <a:t> </a:t>
            </a:r>
            <a:r>
              <a:rPr lang="en-US" sz="2400" dirty="0">
                <a:solidFill>
                  <a:srgbClr val="0C0C0C"/>
                </a:solidFill>
                <a:ea typeface="Comic Sans MS"/>
                <a:cs typeface="Comic Sans MS"/>
                <a:sym typeface="Comic Sans MS"/>
              </a:rPr>
              <a:t>*target)</a:t>
            </a:r>
            <a:endParaRPr dirty="0"/>
          </a:p>
          <a:p>
            <a:pPr marL="311085" marR="0" lvl="0" indent="-311085" algn="l" rtl="0">
              <a:lnSpc>
                <a:spcPct val="90000"/>
              </a:lnSpc>
              <a:spcBef>
                <a:spcPts val="480"/>
              </a:spcBef>
              <a:spcAft>
                <a:spcPts val="0"/>
              </a:spcAft>
              <a:buNone/>
            </a:pPr>
            <a:r>
              <a:rPr lang="en-US" sz="2400" dirty="0">
                <a:solidFill>
                  <a:srgbClr val="0C0C0C"/>
                </a:solidFill>
                <a:ea typeface="Comic Sans MS"/>
                <a:cs typeface="Comic Sans MS"/>
                <a:sym typeface="Comic Sans MS"/>
              </a:rPr>
              <a:t>{</a:t>
            </a:r>
            <a:endParaRPr sz="2400" dirty="0">
              <a:solidFill>
                <a:srgbClr val="0C0C0C"/>
              </a:solidFill>
              <a:ea typeface="Comic Sans MS"/>
              <a:cs typeface="Comic Sans MS"/>
              <a:sym typeface="Comic Sans MS"/>
            </a:endParaRPr>
          </a:p>
          <a:p>
            <a:pPr marL="311085" marR="0" lvl="0" indent="-311085" algn="l" rtl="0">
              <a:lnSpc>
                <a:spcPct val="90000"/>
              </a:lnSpc>
              <a:spcBef>
                <a:spcPts val="480"/>
              </a:spcBef>
              <a:spcAft>
                <a:spcPts val="0"/>
              </a:spcAft>
              <a:buNone/>
            </a:pPr>
            <a:r>
              <a:rPr lang="en-US" sz="2400" dirty="0">
                <a:solidFill>
                  <a:srgbClr val="0C0C0C"/>
                </a:solidFill>
                <a:ea typeface="Comic Sans MS"/>
                <a:cs typeface="Comic Sans MS"/>
                <a:sym typeface="Comic Sans MS"/>
              </a:rPr>
              <a:t>     </a:t>
            </a:r>
            <a:r>
              <a:rPr lang="en-US" sz="2400" dirty="0" err="1">
                <a:solidFill>
                  <a:srgbClr val="0000FF"/>
                </a:solidFill>
                <a:ea typeface="Comic Sans MS"/>
                <a:cs typeface="Comic Sans MS"/>
                <a:sym typeface="Comic Sans MS"/>
              </a:rPr>
              <a:t>boolean</a:t>
            </a:r>
            <a:r>
              <a:rPr lang="en-US" sz="2400" dirty="0">
                <a:solidFill>
                  <a:srgbClr val="0000FF"/>
                </a:solidFill>
                <a:ea typeface="Comic Sans MS"/>
                <a:cs typeface="Comic Sans MS"/>
                <a:sym typeface="Comic Sans MS"/>
              </a:rPr>
              <a:t> </a:t>
            </a:r>
            <a:r>
              <a:rPr lang="en-US" sz="2400" dirty="0" err="1">
                <a:solidFill>
                  <a:srgbClr val="0C0C0C"/>
                </a:solidFill>
                <a:ea typeface="Comic Sans MS"/>
                <a:cs typeface="Comic Sans MS"/>
                <a:sym typeface="Comic Sans MS"/>
              </a:rPr>
              <a:t>rv</a:t>
            </a:r>
            <a:r>
              <a:rPr lang="en-US" sz="2400" dirty="0">
                <a:solidFill>
                  <a:srgbClr val="0C0C0C"/>
                </a:solidFill>
                <a:ea typeface="Comic Sans MS"/>
                <a:cs typeface="Comic Sans MS"/>
                <a:sym typeface="Comic Sans MS"/>
              </a:rPr>
              <a:t> = *target;</a:t>
            </a:r>
            <a:endParaRPr dirty="0"/>
          </a:p>
          <a:p>
            <a:pPr marL="311085" marR="0" lvl="0" indent="-311085" algn="l" rtl="0">
              <a:lnSpc>
                <a:spcPct val="90000"/>
              </a:lnSpc>
              <a:spcBef>
                <a:spcPts val="480"/>
              </a:spcBef>
              <a:spcAft>
                <a:spcPts val="0"/>
              </a:spcAft>
              <a:buNone/>
            </a:pPr>
            <a:r>
              <a:rPr lang="en-US" sz="2400" dirty="0">
                <a:solidFill>
                  <a:srgbClr val="0C0C0C"/>
                </a:solidFill>
                <a:ea typeface="Comic Sans MS"/>
                <a:cs typeface="Comic Sans MS"/>
                <a:sym typeface="Comic Sans MS"/>
              </a:rPr>
              <a:t>     *target = </a:t>
            </a:r>
            <a:r>
              <a:rPr lang="en-US" sz="2400" dirty="0">
                <a:solidFill>
                  <a:srgbClr val="0000FF"/>
                </a:solidFill>
                <a:ea typeface="Comic Sans MS"/>
                <a:cs typeface="Comic Sans MS"/>
                <a:sym typeface="Comic Sans MS"/>
              </a:rPr>
              <a:t>TRUE</a:t>
            </a:r>
            <a:r>
              <a:rPr lang="en-US" sz="2400" dirty="0">
                <a:solidFill>
                  <a:srgbClr val="0C0C0C"/>
                </a:solidFill>
                <a:ea typeface="Comic Sans MS"/>
                <a:cs typeface="Comic Sans MS"/>
                <a:sym typeface="Comic Sans MS"/>
              </a:rPr>
              <a:t>;</a:t>
            </a:r>
            <a:endParaRPr dirty="0"/>
          </a:p>
          <a:p>
            <a:pPr marL="311085" marR="0" lvl="0" indent="-311085" algn="l" rtl="0">
              <a:lnSpc>
                <a:spcPct val="90000"/>
              </a:lnSpc>
              <a:spcBef>
                <a:spcPts val="480"/>
              </a:spcBef>
              <a:spcAft>
                <a:spcPts val="0"/>
              </a:spcAft>
              <a:buNone/>
            </a:pPr>
            <a:r>
              <a:rPr lang="en-US" sz="2400" dirty="0">
                <a:solidFill>
                  <a:srgbClr val="0C0C0C"/>
                </a:solidFill>
                <a:ea typeface="Comic Sans MS"/>
                <a:cs typeface="Comic Sans MS"/>
                <a:sym typeface="Comic Sans MS"/>
              </a:rPr>
              <a:t>     </a:t>
            </a:r>
            <a:r>
              <a:rPr lang="en-US" sz="2400" dirty="0">
                <a:solidFill>
                  <a:srgbClr val="0000FF"/>
                </a:solidFill>
                <a:ea typeface="Comic Sans MS"/>
                <a:cs typeface="Comic Sans MS"/>
                <a:sym typeface="Comic Sans MS"/>
              </a:rPr>
              <a:t>return</a:t>
            </a:r>
            <a:r>
              <a:rPr lang="en-US" sz="2400" dirty="0">
                <a:solidFill>
                  <a:srgbClr val="0C0C0C"/>
                </a:solidFill>
                <a:ea typeface="Comic Sans MS"/>
                <a:cs typeface="Comic Sans MS"/>
                <a:sym typeface="Comic Sans MS"/>
              </a:rPr>
              <a:t> </a:t>
            </a:r>
            <a:r>
              <a:rPr lang="en-US" sz="2400" dirty="0" err="1">
                <a:solidFill>
                  <a:srgbClr val="0C0C0C"/>
                </a:solidFill>
                <a:ea typeface="Comic Sans MS"/>
                <a:cs typeface="Comic Sans MS"/>
                <a:sym typeface="Comic Sans MS"/>
              </a:rPr>
              <a:t>rv</a:t>
            </a:r>
            <a:r>
              <a:rPr lang="en-US" sz="2400" dirty="0">
                <a:solidFill>
                  <a:srgbClr val="0C0C0C"/>
                </a:solidFill>
                <a:ea typeface="Comic Sans MS"/>
                <a:cs typeface="Comic Sans MS"/>
                <a:sym typeface="Comic Sans MS"/>
              </a:rPr>
              <a:t>:</a:t>
            </a:r>
            <a:endParaRPr dirty="0"/>
          </a:p>
          <a:p>
            <a:pPr marL="311085" marR="0" lvl="0" indent="-311085" algn="l" rtl="0">
              <a:lnSpc>
                <a:spcPct val="90000"/>
              </a:lnSpc>
              <a:spcBef>
                <a:spcPts val="480"/>
              </a:spcBef>
              <a:spcAft>
                <a:spcPts val="0"/>
              </a:spcAft>
              <a:buNone/>
            </a:pPr>
            <a:r>
              <a:rPr lang="en-US" sz="2400" dirty="0">
                <a:solidFill>
                  <a:srgbClr val="0C0C0C"/>
                </a:solidFill>
                <a:ea typeface="Comic Sans MS"/>
                <a:cs typeface="Comic Sans MS"/>
                <a:sym typeface="Comic Sans MS"/>
              </a:rPr>
              <a:t>}</a:t>
            </a:r>
            <a:endParaRPr sz="1800" dirty="0">
              <a:solidFill>
                <a:schemeClr val="dk1"/>
              </a:solidFill>
              <a:ea typeface="Comic Sans MS"/>
              <a:cs typeface="Comic Sans MS"/>
              <a:sym typeface="Comic Sans MS"/>
            </a:endParaRPr>
          </a:p>
        </p:txBody>
      </p:sp>
      <p:sp>
        <p:nvSpPr>
          <p:cNvPr id="6" name="TextBox 5"/>
          <p:cNvSpPr txBox="1"/>
          <p:nvPr/>
        </p:nvSpPr>
        <p:spPr>
          <a:xfrm>
            <a:off x="1325759" y="4607406"/>
            <a:ext cx="6492483" cy="400110"/>
          </a:xfrm>
          <a:prstGeom prst="rect">
            <a:avLst/>
          </a:prstGeom>
          <a:noFill/>
        </p:spPr>
        <p:txBody>
          <a:bodyPr wrap="none" rtlCol="0">
            <a:spAutoFit/>
          </a:bodyPr>
          <a:lstStyle/>
          <a:p>
            <a:pPr algn="ctr"/>
            <a:r>
              <a:rPr lang="en-US" sz="2000" dirty="0">
                <a:solidFill>
                  <a:schemeClr val="dk1"/>
                </a:solidFill>
                <a:ea typeface="Comic Sans MS"/>
                <a:cs typeface="Comic Sans MS"/>
                <a:sym typeface="Comic Sans MS"/>
              </a:rPr>
              <a:t>F</a:t>
            </a:r>
            <a:r>
              <a:rPr lang="en-US" sz="2000" dirty="0" smtClean="0">
                <a:solidFill>
                  <a:schemeClr val="dk1"/>
                </a:solidFill>
                <a:ea typeface="Comic Sans MS"/>
                <a:cs typeface="Comic Sans MS"/>
                <a:sym typeface="Comic Sans MS"/>
              </a:rPr>
              <a:t>unction </a:t>
            </a:r>
            <a:r>
              <a:rPr lang="en-US" sz="2000" dirty="0">
                <a:solidFill>
                  <a:schemeClr val="dk1"/>
                </a:solidFill>
                <a:ea typeface="Comic Sans MS"/>
                <a:cs typeface="Comic Sans MS"/>
                <a:sym typeface="Comic Sans MS"/>
              </a:rPr>
              <a:t>is guaranteed to be </a:t>
            </a:r>
            <a:r>
              <a:rPr lang="en-US" sz="2000" dirty="0" smtClean="0">
                <a:solidFill>
                  <a:schemeClr val="dk1"/>
                </a:solidFill>
                <a:ea typeface="Comic Sans MS"/>
                <a:cs typeface="Comic Sans MS"/>
                <a:sym typeface="Comic Sans MS"/>
              </a:rPr>
              <a:t>atomic (non-interruptible)  </a:t>
            </a:r>
            <a:endParaRPr lang="en-US" sz="2000" dirty="0"/>
          </a:p>
        </p:txBody>
      </p:sp>
    </p:spTree>
    <p:extLst>
      <p:ext uri="{BB962C8B-B14F-4D97-AF65-F5344CB8AC3E}">
        <p14:creationId xmlns:p14="http://schemas.microsoft.com/office/powerpoint/2010/main" val="2072839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20</a:t>
            </a:fld>
            <a:endParaRPr lang="en-US" dirty="0"/>
          </a:p>
        </p:txBody>
      </p:sp>
      <p:sp>
        <p:nvSpPr>
          <p:cNvPr id="3" name="Title 2"/>
          <p:cNvSpPr>
            <a:spLocks noGrp="1"/>
          </p:cNvSpPr>
          <p:nvPr>
            <p:ph type="title"/>
          </p:nvPr>
        </p:nvSpPr>
        <p:spPr/>
        <p:txBody>
          <a:bodyPr/>
          <a:lstStyle/>
          <a:p>
            <a:r>
              <a:rPr lang="en-US" dirty="0" err="1">
                <a:solidFill>
                  <a:schemeClr val="tx1"/>
                </a:solidFill>
                <a:ea typeface="Comic Sans MS"/>
                <a:cs typeface="Comic Sans MS"/>
                <a:sym typeface="Comic Sans MS"/>
              </a:rPr>
              <a:t>test_and_set</a:t>
            </a:r>
            <a:r>
              <a:rPr lang="en-US" dirty="0">
                <a:solidFill>
                  <a:schemeClr val="tx1"/>
                </a:solidFill>
                <a:ea typeface="Comic Sans MS"/>
                <a:cs typeface="Comic Sans MS"/>
                <a:sym typeface="Comic Sans MS"/>
              </a:rPr>
              <a:t>() instruction </a:t>
            </a:r>
            <a:r>
              <a:rPr lang="en-US" dirty="0" smtClean="0">
                <a:solidFill>
                  <a:schemeClr val="tx1"/>
                </a:solidFill>
                <a:ea typeface="Comic Sans MS"/>
                <a:cs typeface="Comic Sans MS"/>
                <a:sym typeface="Comic Sans MS"/>
              </a:rPr>
              <a:t>code (</a:t>
            </a:r>
            <a:r>
              <a:rPr lang="en-US" dirty="0" err="1" smtClean="0">
                <a:solidFill>
                  <a:schemeClr val="tx1"/>
                </a:solidFill>
                <a:ea typeface="Comic Sans MS"/>
                <a:cs typeface="Comic Sans MS"/>
                <a:sym typeface="Comic Sans MS"/>
              </a:rPr>
              <a:t>cont</a:t>
            </a:r>
            <a:r>
              <a:rPr lang="en-US" dirty="0" smtClean="0">
                <a:solidFill>
                  <a:schemeClr val="tx1"/>
                </a:solidFill>
                <a:ea typeface="Comic Sans MS"/>
                <a:cs typeface="Comic Sans MS"/>
                <a:sym typeface="Comic Sans MS"/>
              </a:rPr>
              <a:t>)</a:t>
            </a:r>
            <a:endParaRPr lang="en-US" dirty="0"/>
          </a:p>
        </p:txBody>
      </p:sp>
      <p:sp>
        <p:nvSpPr>
          <p:cNvPr id="4" name="TextBox 3"/>
          <p:cNvSpPr txBox="1"/>
          <p:nvPr/>
        </p:nvSpPr>
        <p:spPr>
          <a:xfrm>
            <a:off x="509666" y="1139253"/>
            <a:ext cx="7236276" cy="800219"/>
          </a:xfrm>
          <a:prstGeom prst="rect">
            <a:avLst/>
          </a:prstGeom>
          <a:noFill/>
        </p:spPr>
        <p:txBody>
          <a:bodyPr wrap="none" rtlCol="0">
            <a:spAutoFit/>
          </a:bodyPr>
          <a:lstStyle/>
          <a:p>
            <a:pPr marL="342900" lvl="0" indent="-342900">
              <a:buClr>
                <a:srgbClr val="000000"/>
              </a:buClr>
              <a:buSzPts val="2400"/>
              <a:buFont typeface="Wingdings" panose="05000000000000000000" pitchFamily="2" charset="2"/>
              <a:buChar char="q"/>
            </a:pPr>
            <a:r>
              <a:rPr lang="en-US" sz="2400" dirty="0">
                <a:solidFill>
                  <a:srgbClr val="000000"/>
                </a:solidFill>
                <a:ea typeface="Comic Sans MS"/>
                <a:cs typeface="Comic Sans MS"/>
                <a:sym typeface="Comic Sans MS"/>
              </a:rPr>
              <a:t>Using </a:t>
            </a:r>
            <a:r>
              <a:rPr lang="en-US" sz="2200" dirty="0" err="1">
                <a:solidFill>
                  <a:srgbClr val="0000FF"/>
                </a:solidFill>
                <a:ea typeface="Comic Sans MS"/>
                <a:cs typeface="Comic Sans MS"/>
                <a:sym typeface="Comic Sans MS"/>
              </a:rPr>
              <a:t>test_and_set</a:t>
            </a:r>
            <a:r>
              <a:rPr lang="en-US" sz="2200" dirty="0" smtClean="0">
                <a:solidFill>
                  <a:srgbClr val="0000FF"/>
                </a:solidFill>
                <a:ea typeface="Comic Sans MS"/>
                <a:cs typeface="Comic Sans MS"/>
                <a:sym typeface="Comic Sans MS"/>
              </a:rPr>
              <a:t>(…) </a:t>
            </a:r>
            <a:r>
              <a:rPr lang="en-US" sz="2400" dirty="0">
                <a:solidFill>
                  <a:srgbClr val="000000"/>
                </a:solidFill>
                <a:ea typeface="Comic Sans MS"/>
                <a:cs typeface="Comic Sans MS"/>
                <a:sym typeface="Comic Sans MS"/>
              </a:rPr>
              <a:t>to provide </a:t>
            </a:r>
            <a:r>
              <a:rPr lang="en-US" sz="2400" dirty="0" smtClean="0">
                <a:solidFill>
                  <a:srgbClr val="000000"/>
                </a:solidFill>
                <a:ea typeface="Comic Sans MS"/>
                <a:cs typeface="Comic Sans MS"/>
                <a:sym typeface="Comic Sans MS"/>
              </a:rPr>
              <a:t>synchronization:</a:t>
            </a:r>
            <a:endParaRPr lang="en-US" dirty="0" smtClean="0">
              <a:sym typeface="Comic Sans MS"/>
            </a:endParaRPr>
          </a:p>
          <a:p>
            <a:pPr marL="569913" lvl="1" indent="-223838">
              <a:buClr>
                <a:srgbClr val="000000"/>
              </a:buClr>
              <a:buSzPts val="2400"/>
              <a:buFont typeface="Wingdings" panose="05000000000000000000" pitchFamily="2" charset="2"/>
              <a:buChar char="§"/>
            </a:pPr>
            <a:r>
              <a:rPr lang="en-US" sz="2200" dirty="0" smtClean="0">
                <a:solidFill>
                  <a:srgbClr val="000000"/>
                </a:solidFill>
                <a:ea typeface="Comic Sans MS"/>
                <a:cs typeface="Comic Sans MS"/>
                <a:sym typeface="Comic Sans MS"/>
              </a:rPr>
              <a:t>Assume </a:t>
            </a:r>
            <a:r>
              <a:rPr lang="en-US" sz="2200" dirty="0">
                <a:solidFill>
                  <a:srgbClr val="000000"/>
                </a:solidFill>
                <a:ea typeface="Comic Sans MS"/>
                <a:cs typeface="Comic Sans MS"/>
                <a:sym typeface="Comic Sans MS"/>
              </a:rPr>
              <a:t>both processes </a:t>
            </a:r>
            <a:r>
              <a:rPr lang="en-US" sz="2200" dirty="0">
                <a:solidFill>
                  <a:srgbClr val="0000FF"/>
                </a:solidFill>
                <a:ea typeface="Comic Sans MS"/>
                <a:cs typeface="Comic Sans MS"/>
                <a:sym typeface="Comic Sans MS"/>
              </a:rPr>
              <a:t>share</a:t>
            </a:r>
            <a:r>
              <a:rPr lang="en-US" sz="2200" dirty="0">
                <a:solidFill>
                  <a:srgbClr val="000000"/>
                </a:solidFill>
                <a:ea typeface="Comic Sans MS"/>
                <a:cs typeface="Comic Sans MS"/>
                <a:sym typeface="Comic Sans MS"/>
              </a:rPr>
              <a:t> the variable </a:t>
            </a:r>
            <a:r>
              <a:rPr lang="en-US" sz="2200" dirty="0">
                <a:solidFill>
                  <a:srgbClr val="0000FF"/>
                </a:solidFill>
                <a:ea typeface="Comic Sans MS"/>
                <a:cs typeface="Comic Sans MS"/>
                <a:sym typeface="Comic Sans MS"/>
              </a:rPr>
              <a:t>lock</a:t>
            </a:r>
            <a:endParaRPr lang="en-US" dirty="0"/>
          </a:p>
        </p:txBody>
      </p:sp>
      <p:sp>
        <p:nvSpPr>
          <p:cNvPr id="5" name="Shape 339"/>
          <p:cNvSpPr/>
          <p:nvPr/>
        </p:nvSpPr>
        <p:spPr>
          <a:xfrm>
            <a:off x="533400" y="2650759"/>
            <a:ext cx="3886200" cy="3510197"/>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dirty="0">
                <a:solidFill>
                  <a:srgbClr val="0000FF"/>
                </a:solidFill>
                <a:ea typeface="Comic Sans MS"/>
                <a:cs typeface="Comic Sans MS"/>
                <a:sym typeface="Comic Sans MS"/>
              </a:rPr>
              <a:t>do</a:t>
            </a:r>
            <a:r>
              <a:rPr lang="en-US" sz="1800" dirty="0">
                <a:solidFill>
                  <a:schemeClr val="dk1"/>
                </a:solidFill>
                <a:ea typeface="Comic Sans MS"/>
                <a:cs typeface="Comic Sans MS"/>
                <a:sym typeface="Comic Sans MS"/>
              </a:rPr>
              <a:t> {</a:t>
            </a:r>
            <a:endParaRPr dirty="0"/>
          </a:p>
          <a:p>
            <a:pPr marL="0" marR="0" lvl="0" indent="0" algn="l" rtl="0">
              <a:lnSpc>
                <a:spcPct val="90000"/>
              </a:lnSpc>
              <a:spcBef>
                <a:spcPts val="0"/>
              </a:spcBef>
              <a:spcAft>
                <a:spcPts val="0"/>
              </a:spcAft>
              <a:buNone/>
            </a:pPr>
            <a:r>
              <a:rPr lang="en-US" dirty="0">
                <a:solidFill>
                  <a:srgbClr val="004C26"/>
                </a:solidFill>
                <a:ea typeface="Comic Sans MS"/>
                <a:cs typeface="Comic Sans MS"/>
                <a:sym typeface="Comic Sans MS"/>
              </a:rPr>
              <a:t> </a:t>
            </a:r>
            <a:r>
              <a:rPr lang="en-US" dirty="0" smtClean="0">
                <a:solidFill>
                  <a:srgbClr val="004C26"/>
                </a:solidFill>
                <a:ea typeface="Comic Sans MS"/>
                <a:cs typeface="Comic Sans MS"/>
                <a:sym typeface="Comic Sans MS"/>
              </a:rPr>
              <a:t>   </a:t>
            </a:r>
            <a:r>
              <a:rPr lang="en-US" sz="1800" dirty="0" smtClean="0">
                <a:solidFill>
                  <a:srgbClr val="004C26"/>
                </a:solidFill>
                <a:ea typeface="Comic Sans MS"/>
                <a:cs typeface="Comic Sans MS"/>
                <a:sym typeface="Comic Sans MS"/>
              </a:rPr>
              <a:t>// </a:t>
            </a:r>
            <a:r>
              <a:rPr lang="en-US" sz="1800" dirty="0">
                <a:solidFill>
                  <a:srgbClr val="004C26"/>
                </a:solidFill>
                <a:ea typeface="Comic Sans MS"/>
                <a:cs typeface="Comic Sans MS"/>
                <a:sym typeface="Comic Sans MS"/>
              </a:rPr>
              <a:t>Do nothing – wait </a:t>
            </a:r>
            <a:endParaRPr dirty="0"/>
          </a:p>
          <a:p>
            <a:pPr marL="0" marR="0" lvl="0" indent="0" algn="l" rtl="0">
              <a:lnSpc>
                <a:spcPct val="90000"/>
              </a:lnSpc>
              <a:spcBef>
                <a:spcPts val="0"/>
              </a:spcBef>
              <a:spcAft>
                <a:spcPts val="0"/>
              </a:spcAft>
              <a:buNone/>
            </a:pPr>
            <a:r>
              <a:rPr lang="en-US" sz="1800" dirty="0" smtClean="0">
                <a:solidFill>
                  <a:srgbClr val="0000FF"/>
                </a:solidFill>
                <a:ea typeface="Comic Sans MS"/>
                <a:cs typeface="Comic Sans MS"/>
                <a:sym typeface="Comic Sans MS"/>
              </a:rPr>
              <a:t>    while</a:t>
            </a:r>
            <a:r>
              <a:rPr lang="en-US" sz="1800" dirty="0" smtClean="0">
                <a:solidFill>
                  <a:schemeClr val="dk1"/>
                </a:solidFill>
                <a:ea typeface="Comic Sans MS"/>
                <a:cs typeface="Comic Sans MS"/>
                <a:sym typeface="Comic Sans MS"/>
              </a:rPr>
              <a:t> (</a:t>
            </a:r>
            <a:r>
              <a:rPr lang="en-US" dirty="0" err="1" smtClean="0">
                <a:solidFill>
                  <a:schemeClr val="dk1"/>
                </a:solidFill>
                <a:ea typeface="Comic Sans MS"/>
                <a:cs typeface="Comic Sans MS"/>
                <a:sym typeface="Comic Sans MS"/>
              </a:rPr>
              <a:t>t</a:t>
            </a:r>
            <a:r>
              <a:rPr lang="en-US" sz="1800" dirty="0" err="1" smtClean="0">
                <a:solidFill>
                  <a:schemeClr val="dk1"/>
                </a:solidFill>
                <a:ea typeface="Comic Sans MS"/>
                <a:cs typeface="Comic Sans MS"/>
                <a:sym typeface="Comic Sans MS"/>
              </a:rPr>
              <a:t>est_and_set</a:t>
            </a:r>
            <a:r>
              <a:rPr lang="en-US" sz="1800" dirty="0" smtClean="0">
                <a:solidFill>
                  <a:schemeClr val="dk1"/>
                </a:solidFill>
                <a:ea typeface="Comic Sans MS"/>
                <a:cs typeface="Comic Sans MS"/>
                <a:sym typeface="Comic Sans MS"/>
              </a:rPr>
              <a:t> </a:t>
            </a:r>
            <a:r>
              <a:rPr lang="en-US" sz="1800" dirty="0">
                <a:solidFill>
                  <a:schemeClr val="dk1"/>
                </a:solidFill>
                <a:ea typeface="Comic Sans MS"/>
                <a:cs typeface="Comic Sans MS"/>
                <a:sym typeface="Comic Sans MS"/>
              </a:rPr>
              <a:t>(&amp;lock ));  </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 </a:t>
            </a:r>
            <a:r>
              <a:rPr lang="en-US" sz="1800" dirty="0">
                <a:solidFill>
                  <a:schemeClr val="dk1"/>
                </a:solidFill>
                <a:ea typeface="Comic Sans MS"/>
                <a:cs typeface="Comic Sans MS"/>
                <a:sym typeface="Comic Sans MS"/>
              </a:rPr>
              <a:t>Critical section</a:t>
            </a:r>
            <a:endParaRPr dirty="0"/>
          </a:p>
          <a:p>
            <a:pPr marL="0" marR="0" lvl="0" indent="0" algn="l" rtl="0">
              <a:lnSpc>
                <a:spcPct val="90000"/>
              </a:lnSpc>
              <a:spcBef>
                <a:spcPts val="0"/>
              </a:spcBef>
              <a:spcAft>
                <a:spcPts val="0"/>
              </a:spcAft>
              <a:buNone/>
            </a:pPr>
            <a:endParaRPr lang="en-US" sz="1200" dirty="0">
              <a:solidFill>
                <a:schemeClr val="dk1"/>
              </a:solidFill>
              <a:ea typeface="Comic Sans MS"/>
              <a:cs typeface="Comic Sans MS"/>
              <a:sym typeface="Comic Sans MS"/>
            </a:endParaRPr>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   …</a:t>
            </a:r>
            <a:endParaRPr dirty="0"/>
          </a:p>
          <a:p>
            <a:pPr marL="0" marR="0" lvl="0" indent="0" algn="l" rtl="0">
              <a:lnSpc>
                <a:spcPct val="90000"/>
              </a:lnSpc>
              <a:spcBef>
                <a:spcPts val="0"/>
              </a:spcBef>
              <a:spcAft>
                <a:spcPts val="0"/>
              </a:spcAft>
              <a:buNone/>
            </a:pPr>
            <a:endParaRPr sz="1200" dirty="0">
              <a:solidFill>
                <a:schemeClr val="dk1"/>
              </a:solidFill>
              <a:ea typeface="Comic Sans MS"/>
              <a:cs typeface="Comic Sans MS"/>
              <a:sym typeface="Comic Sans MS"/>
            </a:endParaRPr>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lock </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FALSE</a:t>
            </a:r>
            <a:r>
              <a:rPr lang="en-US" sz="1800" dirty="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lnSpc>
                <a:spcPct val="90000"/>
              </a:lnSpc>
              <a:spcBef>
                <a:spcPts val="0"/>
              </a:spcBef>
              <a:spcAft>
                <a:spcPts val="0"/>
              </a:spcAft>
              <a:buNone/>
            </a:pPr>
            <a:r>
              <a:rPr lang="en-US" sz="1800" dirty="0">
                <a:solidFill>
                  <a:srgbClr val="004C26"/>
                </a:solidFill>
                <a:ea typeface="Comic Sans MS"/>
                <a:cs typeface="Comic Sans MS"/>
                <a:sym typeface="Comic Sans MS"/>
              </a:rPr>
              <a:t>    </a:t>
            </a:r>
            <a:r>
              <a:rPr lang="en-US" sz="1800" dirty="0" smtClean="0">
                <a:solidFill>
                  <a:srgbClr val="004C26"/>
                </a:solidFill>
                <a:ea typeface="Comic Sans MS"/>
                <a:cs typeface="Comic Sans MS"/>
                <a:sym typeface="Comic Sans MS"/>
              </a:rPr>
              <a:t>//  </a:t>
            </a:r>
            <a:r>
              <a:rPr lang="en-US" sz="1800" dirty="0">
                <a:solidFill>
                  <a:srgbClr val="004C26"/>
                </a:solidFill>
                <a:ea typeface="Comic Sans MS"/>
                <a:cs typeface="Comic Sans MS"/>
                <a:sym typeface="Comic Sans MS"/>
              </a:rPr>
              <a:t>Remainder section </a:t>
            </a:r>
            <a:endParaRPr sz="1800" dirty="0">
              <a:solidFill>
                <a:srgbClr val="004C26"/>
              </a:solidFill>
              <a:ea typeface="Comic Sans MS"/>
              <a:cs typeface="Comic Sans MS"/>
              <a:sym typeface="Comic Sans MS"/>
            </a:endParaRPr>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l" rtl="0">
              <a:lnSpc>
                <a:spcPct val="90000"/>
              </a:lnSpc>
              <a:spcBef>
                <a:spcPts val="0"/>
              </a:spcBef>
              <a:spcAft>
                <a:spcPts val="0"/>
              </a:spcAft>
              <a:buNone/>
            </a:pPr>
            <a:endParaRPr lang="en-US" dirty="0">
              <a:solidFill>
                <a:schemeClr val="dk1"/>
              </a:solidFill>
              <a:ea typeface="Comic Sans MS"/>
              <a:cs typeface="Comic Sans MS"/>
              <a:sym typeface="Comic Sans MS"/>
            </a:endParaRPr>
          </a:p>
          <a:p>
            <a:pPr marL="0" marR="0" lvl="0" indent="0" algn="l" rtl="0">
              <a:lnSpc>
                <a:spcPct val="90000"/>
              </a:lnSpc>
              <a:spcBef>
                <a:spcPts val="0"/>
              </a:spcBef>
              <a:spcAft>
                <a:spcPts val="0"/>
              </a:spcAft>
              <a:buNone/>
            </a:pPr>
            <a:r>
              <a:rPr lang="en-US" sz="1800" dirty="0" smtClean="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while</a:t>
            </a: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TRUE</a:t>
            </a:r>
            <a:r>
              <a:rPr lang="en-US" sz="1800" dirty="0">
                <a:solidFill>
                  <a:schemeClr val="dk1"/>
                </a:solidFill>
                <a:ea typeface="Comic Sans MS"/>
                <a:cs typeface="Comic Sans MS"/>
                <a:sym typeface="Comic Sans MS"/>
              </a:rPr>
              <a:t>);</a:t>
            </a:r>
            <a:endParaRPr dirty="0"/>
          </a:p>
        </p:txBody>
      </p:sp>
      <p:sp>
        <p:nvSpPr>
          <p:cNvPr id="6" name="Shape 340"/>
          <p:cNvSpPr/>
          <p:nvPr/>
        </p:nvSpPr>
        <p:spPr>
          <a:xfrm>
            <a:off x="4724400" y="2670340"/>
            <a:ext cx="3886200" cy="3490616"/>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pPr lvl="0">
              <a:lnSpc>
                <a:spcPct val="90000"/>
              </a:lnSpc>
            </a:pPr>
            <a:r>
              <a:rPr lang="en-US" dirty="0">
                <a:solidFill>
                  <a:srgbClr val="0000FF"/>
                </a:solidFill>
                <a:ea typeface="Comic Sans MS"/>
                <a:cs typeface="Comic Sans MS"/>
                <a:sym typeface="Comic Sans MS"/>
              </a:rPr>
              <a:t>do</a:t>
            </a:r>
            <a:r>
              <a:rPr lang="en-US" dirty="0">
                <a:solidFill>
                  <a:schemeClr val="dk1"/>
                </a:solidFill>
                <a:ea typeface="Comic Sans MS"/>
                <a:cs typeface="Comic Sans MS"/>
                <a:sym typeface="Comic Sans MS"/>
              </a:rPr>
              <a:t> {</a:t>
            </a:r>
            <a:endParaRPr lang="en-US" dirty="0"/>
          </a:p>
          <a:p>
            <a:pPr lvl="0">
              <a:lnSpc>
                <a:spcPct val="90000"/>
              </a:lnSpc>
            </a:pPr>
            <a:r>
              <a:rPr lang="en-US" dirty="0">
                <a:solidFill>
                  <a:srgbClr val="004C26"/>
                </a:solidFill>
                <a:ea typeface="Comic Sans MS"/>
                <a:cs typeface="Comic Sans MS"/>
                <a:sym typeface="Comic Sans MS"/>
              </a:rPr>
              <a:t>    // Do nothing – wait </a:t>
            </a:r>
            <a:endParaRPr lang="en-US" dirty="0"/>
          </a:p>
          <a:p>
            <a:pPr lvl="0">
              <a:lnSpc>
                <a:spcPct val="90000"/>
              </a:lnSpc>
            </a:pPr>
            <a:r>
              <a:rPr lang="en-US" dirty="0">
                <a:solidFill>
                  <a:srgbClr val="0000FF"/>
                </a:solidFill>
                <a:ea typeface="Comic Sans MS"/>
                <a:cs typeface="Comic Sans MS"/>
                <a:sym typeface="Comic Sans MS"/>
              </a:rPr>
              <a:t>    while</a:t>
            </a:r>
            <a:r>
              <a:rPr lang="en-US" dirty="0">
                <a:solidFill>
                  <a:schemeClr val="dk1"/>
                </a:solidFill>
                <a:ea typeface="Comic Sans MS"/>
                <a:cs typeface="Comic Sans MS"/>
                <a:sym typeface="Comic Sans MS"/>
              </a:rPr>
              <a:t> (</a:t>
            </a:r>
            <a:r>
              <a:rPr lang="en-US" dirty="0" err="1">
                <a:solidFill>
                  <a:schemeClr val="dk1"/>
                </a:solidFill>
                <a:ea typeface="Comic Sans MS"/>
                <a:cs typeface="Comic Sans MS"/>
                <a:sym typeface="Comic Sans MS"/>
              </a:rPr>
              <a:t>test_and_set</a:t>
            </a:r>
            <a:r>
              <a:rPr lang="en-US" dirty="0">
                <a:solidFill>
                  <a:schemeClr val="dk1"/>
                </a:solidFill>
                <a:ea typeface="Comic Sans MS"/>
                <a:cs typeface="Comic Sans MS"/>
                <a:sym typeface="Comic Sans MS"/>
              </a:rPr>
              <a:t> (&amp;lock ));  </a:t>
            </a:r>
            <a:endParaRPr lang="en-US" dirty="0"/>
          </a:p>
          <a:p>
            <a:pPr lvl="0">
              <a:lnSpc>
                <a:spcPct val="90000"/>
              </a:lnSpc>
            </a:pPr>
            <a:r>
              <a:rPr lang="en-US" dirty="0">
                <a:solidFill>
                  <a:schemeClr val="dk1"/>
                </a:solidFill>
                <a:ea typeface="Comic Sans MS"/>
                <a:cs typeface="Comic Sans MS"/>
                <a:sym typeface="Comic Sans MS"/>
              </a:rPr>
              <a:t>       </a:t>
            </a:r>
          </a:p>
          <a:p>
            <a:pPr lvl="0">
              <a:lnSpc>
                <a:spcPct val="90000"/>
              </a:lnSpc>
            </a:pPr>
            <a:r>
              <a:rPr lang="en-US" dirty="0">
                <a:solidFill>
                  <a:schemeClr val="dk1"/>
                </a:solidFill>
                <a:ea typeface="Comic Sans MS"/>
                <a:cs typeface="Comic Sans MS"/>
                <a:sym typeface="Comic Sans MS"/>
              </a:rPr>
              <a:t>    // Critical section</a:t>
            </a:r>
            <a:endParaRPr lang="en-US" dirty="0"/>
          </a:p>
          <a:p>
            <a:pPr lvl="0">
              <a:lnSpc>
                <a:spcPct val="90000"/>
              </a:lnSpc>
            </a:pPr>
            <a:endParaRPr lang="en-US" sz="1200" dirty="0">
              <a:solidFill>
                <a:schemeClr val="dk1"/>
              </a:solidFill>
              <a:ea typeface="Comic Sans MS"/>
              <a:cs typeface="Comic Sans MS"/>
              <a:sym typeface="Comic Sans MS"/>
            </a:endParaRPr>
          </a:p>
          <a:p>
            <a:pPr lvl="0">
              <a:lnSpc>
                <a:spcPct val="90000"/>
              </a:lnSpc>
            </a:pPr>
            <a:r>
              <a:rPr lang="en-US" dirty="0">
                <a:solidFill>
                  <a:schemeClr val="dk1"/>
                </a:solidFill>
                <a:ea typeface="Comic Sans MS"/>
                <a:cs typeface="Comic Sans MS"/>
                <a:sym typeface="Comic Sans MS"/>
              </a:rPr>
              <a:t>    …</a:t>
            </a:r>
            <a:endParaRPr lang="en-US" dirty="0"/>
          </a:p>
          <a:p>
            <a:pPr lvl="0">
              <a:lnSpc>
                <a:spcPct val="90000"/>
              </a:lnSpc>
            </a:pPr>
            <a:endParaRPr lang="en-US" sz="1200" dirty="0">
              <a:solidFill>
                <a:schemeClr val="dk1"/>
              </a:solidFill>
              <a:ea typeface="Comic Sans MS"/>
              <a:cs typeface="Comic Sans MS"/>
              <a:sym typeface="Comic Sans MS"/>
            </a:endParaRPr>
          </a:p>
          <a:p>
            <a:pPr lvl="0">
              <a:lnSpc>
                <a:spcPct val="90000"/>
              </a:lnSpc>
            </a:pPr>
            <a:r>
              <a:rPr lang="en-US" dirty="0">
                <a:solidFill>
                  <a:schemeClr val="dk1"/>
                </a:solidFill>
                <a:ea typeface="Comic Sans MS"/>
                <a:cs typeface="Comic Sans MS"/>
                <a:sym typeface="Comic Sans MS"/>
              </a:rPr>
              <a:t>    lock = </a:t>
            </a:r>
            <a:r>
              <a:rPr lang="en-US" dirty="0">
                <a:solidFill>
                  <a:srgbClr val="0000FF"/>
                </a:solidFill>
                <a:ea typeface="Comic Sans MS"/>
                <a:cs typeface="Comic Sans MS"/>
                <a:sym typeface="Comic Sans MS"/>
              </a:rPr>
              <a:t>FALSE</a:t>
            </a:r>
            <a:r>
              <a:rPr lang="en-US" dirty="0">
                <a:solidFill>
                  <a:schemeClr val="dk1"/>
                </a:solidFill>
                <a:ea typeface="Comic Sans MS"/>
                <a:cs typeface="Comic Sans MS"/>
                <a:sym typeface="Comic Sans MS"/>
              </a:rPr>
              <a:t>;</a:t>
            </a:r>
            <a:endParaRPr lang="en-US" dirty="0"/>
          </a:p>
          <a:p>
            <a:pPr lvl="0">
              <a:lnSpc>
                <a:spcPct val="90000"/>
              </a:lnSpc>
            </a:pPr>
            <a:r>
              <a:rPr lang="en-US" dirty="0">
                <a:solidFill>
                  <a:schemeClr val="dk1"/>
                </a:solidFill>
                <a:ea typeface="Comic Sans MS"/>
                <a:cs typeface="Comic Sans MS"/>
                <a:sym typeface="Comic Sans MS"/>
              </a:rPr>
              <a:t>	</a:t>
            </a:r>
          </a:p>
          <a:p>
            <a:pPr lvl="0">
              <a:lnSpc>
                <a:spcPct val="90000"/>
              </a:lnSpc>
            </a:pPr>
            <a:r>
              <a:rPr lang="en-US" dirty="0">
                <a:solidFill>
                  <a:srgbClr val="004C26"/>
                </a:solidFill>
                <a:ea typeface="Comic Sans MS"/>
                <a:cs typeface="Comic Sans MS"/>
                <a:sym typeface="Comic Sans MS"/>
              </a:rPr>
              <a:t>    //  Remainder section </a:t>
            </a:r>
          </a:p>
          <a:p>
            <a:pPr lvl="0">
              <a:lnSpc>
                <a:spcPct val="90000"/>
              </a:lnSpc>
            </a:pPr>
            <a:r>
              <a:rPr lang="en-US" dirty="0">
                <a:solidFill>
                  <a:schemeClr val="dk1"/>
                </a:solidFill>
                <a:ea typeface="Comic Sans MS"/>
                <a:cs typeface="Comic Sans MS"/>
                <a:sym typeface="Comic Sans MS"/>
              </a:rPr>
              <a:t>     …</a:t>
            </a:r>
          </a:p>
          <a:p>
            <a:pPr lvl="0">
              <a:lnSpc>
                <a:spcPct val="90000"/>
              </a:lnSpc>
            </a:pPr>
            <a:endParaRPr lang="en-US" dirty="0">
              <a:solidFill>
                <a:schemeClr val="dk1"/>
              </a:solidFill>
              <a:ea typeface="Comic Sans MS"/>
              <a:cs typeface="Comic Sans MS"/>
              <a:sym typeface="Comic Sans MS"/>
            </a:endParaRPr>
          </a:p>
          <a:p>
            <a:pPr lvl="0">
              <a:lnSpc>
                <a:spcPct val="90000"/>
              </a:lnSpc>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while</a:t>
            </a: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TRUE</a:t>
            </a:r>
            <a:r>
              <a:rPr lang="en-US" dirty="0">
                <a:solidFill>
                  <a:schemeClr val="dk1"/>
                </a:solidFill>
                <a:ea typeface="Comic Sans MS"/>
                <a:cs typeface="Comic Sans MS"/>
                <a:sym typeface="Comic Sans MS"/>
              </a:rPr>
              <a:t>);</a:t>
            </a:r>
            <a:endParaRPr lang="en-US" dirty="0"/>
          </a:p>
        </p:txBody>
      </p:sp>
      <p:sp>
        <p:nvSpPr>
          <p:cNvPr id="7" name="Shape 341"/>
          <p:cNvSpPr txBox="1"/>
          <p:nvPr/>
        </p:nvSpPr>
        <p:spPr>
          <a:xfrm>
            <a:off x="533400" y="2163547"/>
            <a:ext cx="28956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2060"/>
                </a:solidFill>
                <a:ea typeface="Comic Sans MS"/>
                <a:cs typeface="Comic Sans MS"/>
                <a:sym typeface="Comic Sans MS"/>
              </a:rPr>
              <a:t>Code of process P</a:t>
            </a:r>
            <a:r>
              <a:rPr lang="en-US" sz="1800" baseline="-25000">
                <a:solidFill>
                  <a:srgbClr val="002060"/>
                </a:solidFill>
                <a:ea typeface="Comic Sans MS"/>
                <a:cs typeface="Comic Sans MS"/>
                <a:sym typeface="Comic Sans MS"/>
              </a:rPr>
              <a:t>i</a:t>
            </a:r>
            <a:endParaRPr sz="1800" baseline="-25000">
              <a:solidFill>
                <a:srgbClr val="002060"/>
              </a:solidFill>
              <a:ea typeface="Comic Sans MS"/>
              <a:cs typeface="Comic Sans MS"/>
              <a:sym typeface="Comic Sans MS"/>
            </a:endParaRPr>
          </a:p>
        </p:txBody>
      </p:sp>
      <p:sp>
        <p:nvSpPr>
          <p:cNvPr id="8" name="Shape 342"/>
          <p:cNvSpPr txBox="1"/>
          <p:nvPr/>
        </p:nvSpPr>
        <p:spPr>
          <a:xfrm>
            <a:off x="4724400" y="2228079"/>
            <a:ext cx="28956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2060"/>
                </a:solidFill>
                <a:ea typeface="Comic Sans MS"/>
                <a:cs typeface="Comic Sans MS"/>
                <a:sym typeface="Comic Sans MS"/>
              </a:rPr>
              <a:t>Code of process </a:t>
            </a:r>
            <a:r>
              <a:rPr lang="en-US" sz="1800" dirty="0" err="1">
                <a:solidFill>
                  <a:srgbClr val="002060"/>
                </a:solidFill>
                <a:ea typeface="Comic Sans MS"/>
                <a:cs typeface="Comic Sans MS"/>
                <a:sym typeface="Comic Sans MS"/>
              </a:rPr>
              <a:t>P</a:t>
            </a:r>
            <a:r>
              <a:rPr lang="en-US" sz="1800" baseline="-25000" dirty="0" err="1">
                <a:solidFill>
                  <a:srgbClr val="002060"/>
                </a:solidFill>
                <a:ea typeface="Comic Sans MS"/>
                <a:cs typeface="Comic Sans MS"/>
                <a:sym typeface="Comic Sans MS"/>
              </a:rPr>
              <a:t>j</a:t>
            </a:r>
            <a:endParaRPr sz="1800" baseline="-25000" dirty="0">
              <a:solidFill>
                <a:srgbClr val="002060"/>
              </a:solidFill>
              <a:ea typeface="Comic Sans MS"/>
              <a:cs typeface="Comic Sans MS"/>
              <a:sym typeface="Comic Sans MS"/>
            </a:endParaRPr>
          </a:p>
        </p:txBody>
      </p:sp>
    </p:spTree>
    <p:extLst>
      <p:ext uri="{BB962C8B-B14F-4D97-AF65-F5344CB8AC3E}">
        <p14:creationId xmlns:p14="http://schemas.microsoft.com/office/powerpoint/2010/main" val="1479208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21</a:t>
            </a:fld>
            <a:endParaRPr lang="en-US" dirty="0"/>
          </a:p>
        </p:txBody>
      </p:sp>
      <p:sp>
        <p:nvSpPr>
          <p:cNvPr id="3" name="Title 2"/>
          <p:cNvSpPr>
            <a:spLocks noGrp="1"/>
          </p:cNvSpPr>
          <p:nvPr>
            <p:ph type="title"/>
          </p:nvPr>
        </p:nvSpPr>
        <p:spPr/>
        <p:txBody>
          <a:bodyPr>
            <a:normAutofit/>
          </a:bodyPr>
          <a:lstStyle/>
          <a:p>
            <a:r>
              <a:rPr lang="en-US" dirty="0" err="1" smtClean="0">
                <a:ea typeface="MS PGothic" charset="0"/>
              </a:rPr>
              <a:t>compare_and_swap</a:t>
            </a:r>
            <a:r>
              <a:rPr lang="en-US" dirty="0" smtClean="0">
                <a:ea typeface="MS PGothic" charset="0"/>
              </a:rPr>
              <a:t> </a:t>
            </a:r>
            <a:r>
              <a:rPr lang="en-US" dirty="0">
                <a:ea typeface="MS PGothic" charset="0"/>
              </a:rPr>
              <a:t>Instruction</a:t>
            </a:r>
            <a:endParaRPr lang="en-US" dirty="0"/>
          </a:p>
        </p:txBody>
      </p:sp>
      <p:sp>
        <p:nvSpPr>
          <p:cNvPr id="4" name="Content Placeholder 3"/>
          <p:cNvSpPr>
            <a:spLocks noGrp="1"/>
          </p:cNvSpPr>
          <p:nvPr>
            <p:ph idx="1"/>
          </p:nvPr>
        </p:nvSpPr>
        <p:spPr>
          <a:xfrm>
            <a:off x="275339" y="1095791"/>
            <a:ext cx="8589374" cy="2844959"/>
          </a:xfrm>
        </p:spPr>
        <p:txBody>
          <a:bodyPr>
            <a:normAutofit/>
          </a:bodyPr>
          <a:lstStyle/>
          <a:p>
            <a:pPr marL="236538" lvl="1" indent="0">
              <a:buNone/>
            </a:pPr>
            <a:r>
              <a:rPr lang="en-US" sz="2000" dirty="0" err="1" smtClean="0">
                <a:solidFill>
                  <a:srgbClr val="0432FF"/>
                </a:solidFill>
                <a:ea typeface="Menlo"/>
                <a:cs typeface="Menlo"/>
              </a:rPr>
              <a:t>int</a:t>
            </a:r>
            <a:r>
              <a:rPr lang="en-US" sz="2000" dirty="0" smtClean="0">
                <a:ea typeface="Menlo"/>
                <a:cs typeface="Menlo"/>
              </a:rPr>
              <a:t> </a:t>
            </a:r>
            <a:r>
              <a:rPr lang="en-US" sz="2000" dirty="0">
                <a:ea typeface="Menlo"/>
                <a:cs typeface="Menlo"/>
              </a:rPr>
              <a:t>compare _</a:t>
            </a:r>
            <a:r>
              <a:rPr lang="en-US" sz="2000" dirty="0" err="1">
                <a:ea typeface="Menlo"/>
                <a:cs typeface="Menlo"/>
              </a:rPr>
              <a:t>and_swap</a:t>
            </a:r>
            <a:r>
              <a:rPr lang="en-US" sz="2000" dirty="0">
                <a:ea typeface="Menlo"/>
                <a:cs typeface="Menlo"/>
              </a:rPr>
              <a:t>(</a:t>
            </a:r>
            <a:r>
              <a:rPr lang="en-US" sz="2000" dirty="0" err="1">
                <a:solidFill>
                  <a:srgbClr val="0432FF"/>
                </a:solidFill>
                <a:ea typeface="Menlo"/>
                <a:cs typeface="Menlo"/>
              </a:rPr>
              <a:t>int</a:t>
            </a:r>
            <a:r>
              <a:rPr lang="en-US" sz="2000" dirty="0">
                <a:ea typeface="Menlo"/>
                <a:cs typeface="Menlo"/>
              </a:rPr>
              <a:t> *value, </a:t>
            </a:r>
            <a:r>
              <a:rPr lang="en-US" sz="2000" dirty="0" err="1">
                <a:solidFill>
                  <a:srgbClr val="0432FF"/>
                </a:solidFill>
                <a:ea typeface="Menlo"/>
                <a:cs typeface="Menlo"/>
              </a:rPr>
              <a:t>int</a:t>
            </a:r>
            <a:r>
              <a:rPr lang="en-US" sz="2000" dirty="0">
                <a:ea typeface="Menlo"/>
                <a:cs typeface="Menlo"/>
              </a:rPr>
              <a:t> expected, </a:t>
            </a:r>
            <a:r>
              <a:rPr lang="en-US" sz="2000" dirty="0" err="1">
                <a:solidFill>
                  <a:srgbClr val="0432FF"/>
                </a:solidFill>
                <a:ea typeface="Menlo"/>
                <a:cs typeface="Menlo"/>
              </a:rPr>
              <a:t>int</a:t>
            </a:r>
            <a:r>
              <a:rPr lang="en-US" sz="2000" dirty="0">
                <a:ea typeface="Menlo"/>
                <a:cs typeface="Menlo"/>
              </a:rPr>
              <a:t> </a:t>
            </a:r>
            <a:r>
              <a:rPr lang="en-US" sz="2000" dirty="0" err="1">
                <a:ea typeface="Menlo"/>
                <a:cs typeface="Menlo"/>
              </a:rPr>
              <a:t>new_value</a:t>
            </a:r>
            <a:r>
              <a:rPr lang="en-US" sz="2000" dirty="0">
                <a:ea typeface="Menlo"/>
                <a:cs typeface="Menlo"/>
              </a:rPr>
              <a:t>) {</a:t>
            </a:r>
            <a:endParaRPr lang="en-US" sz="2000" dirty="0">
              <a:ea typeface="Helvetica"/>
              <a:cs typeface="Helvetica"/>
            </a:endParaRPr>
          </a:p>
          <a:p>
            <a:pPr marL="236538" lvl="1" indent="0">
              <a:buNone/>
            </a:pPr>
            <a:r>
              <a:rPr lang="en-US" sz="2000" dirty="0">
                <a:ea typeface="Menlo"/>
                <a:cs typeface="Menlo"/>
              </a:rPr>
              <a:t>   </a:t>
            </a:r>
            <a:r>
              <a:rPr lang="en-US" sz="2000" dirty="0" err="1">
                <a:solidFill>
                  <a:srgbClr val="0432FF"/>
                </a:solidFill>
                <a:ea typeface="Menlo"/>
                <a:cs typeface="Menlo"/>
              </a:rPr>
              <a:t>int</a:t>
            </a:r>
            <a:r>
              <a:rPr lang="en-US" sz="2000" dirty="0">
                <a:ea typeface="Menlo"/>
                <a:cs typeface="Menlo"/>
              </a:rPr>
              <a:t> temp = *value;</a:t>
            </a:r>
            <a:endParaRPr lang="en-US" sz="2000" dirty="0">
              <a:ea typeface="Helvetica"/>
              <a:cs typeface="Helvetica"/>
            </a:endParaRPr>
          </a:p>
          <a:p>
            <a:pPr marL="236538" lvl="1" indent="0">
              <a:buNone/>
            </a:pPr>
            <a:r>
              <a:rPr lang="en-US" sz="1200" dirty="0">
                <a:ea typeface="Menlo"/>
                <a:cs typeface="Menlo"/>
              </a:rPr>
              <a:t>   </a:t>
            </a:r>
            <a:endParaRPr lang="en-US" sz="1200" dirty="0">
              <a:ea typeface="Helvetica"/>
              <a:cs typeface="Helvetica"/>
            </a:endParaRPr>
          </a:p>
          <a:p>
            <a:pPr marL="236538" lvl="1" indent="0">
              <a:buNone/>
            </a:pPr>
            <a:r>
              <a:rPr lang="en-US" sz="2000" dirty="0">
                <a:ea typeface="Menlo"/>
                <a:cs typeface="Menlo"/>
              </a:rPr>
              <a:t>   </a:t>
            </a:r>
            <a:r>
              <a:rPr lang="en-US" sz="2000" dirty="0">
                <a:solidFill>
                  <a:srgbClr val="0432FF"/>
                </a:solidFill>
                <a:ea typeface="Menlo"/>
                <a:cs typeface="Menlo"/>
              </a:rPr>
              <a:t>if</a:t>
            </a:r>
            <a:r>
              <a:rPr lang="en-US" sz="2000" dirty="0">
                <a:ea typeface="Menlo"/>
                <a:cs typeface="Menlo"/>
              </a:rPr>
              <a:t> (*value == expected)</a:t>
            </a:r>
            <a:endParaRPr lang="en-US" sz="2000" dirty="0">
              <a:ea typeface="Helvetica"/>
              <a:cs typeface="Helvetica"/>
            </a:endParaRPr>
          </a:p>
          <a:p>
            <a:pPr marL="236538" lvl="1" indent="0">
              <a:buNone/>
            </a:pPr>
            <a:r>
              <a:rPr lang="en-US" sz="2000" dirty="0">
                <a:ea typeface="Menlo"/>
                <a:cs typeface="Menlo"/>
              </a:rPr>
              <a:t>      *value = </a:t>
            </a:r>
            <a:r>
              <a:rPr lang="en-US" sz="2000" dirty="0" err="1">
                <a:ea typeface="Menlo"/>
                <a:cs typeface="Menlo"/>
              </a:rPr>
              <a:t>new_value</a:t>
            </a:r>
            <a:r>
              <a:rPr lang="en-US" sz="2000" dirty="0">
                <a:ea typeface="Menlo"/>
                <a:cs typeface="Menlo"/>
              </a:rPr>
              <a:t>;</a:t>
            </a:r>
            <a:endParaRPr lang="en-US" sz="2000" dirty="0">
              <a:ea typeface="Helvetica"/>
              <a:cs typeface="Helvetica"/>
            </a:endParaRPr>
          </a:p>
          <a:p>
            <a:pPr marL="236538" lvl="1" indent="0">
              <a:buNone/>
            </a:pPr>
            <a:r>
              <a:rPr lang="en-US" sz="2000" dirty="0">
                <a:ea typeface="Menlo"/>
                <a:cs typeface="Menlo"/>
              </a:rPr>
              <a:t>   </a:t>
            </a:r>
            <a:r>
              <a:rPr lang="en-US" sz="2000" dirty="0">
                <a:solidFill>
                  <a:srgbClr val="0432FF"/>
                </a:solidFill>
                <a:ea typeface="Menlo"/>
                <a:cs typeface="Menlo"/>
              </a:rPr>
              <a:t>return</a:t>
            </a:r>
            <a:r>
              <a:rPr lang="en-US" sz="2000" dirty="0">
                <a:ea typeface="Menlo"/>
                <a:cs typeface="Menlo"/>
              </a:rPr>
              <a:t> temp;</a:t>
            </a:r>
            <a:endParaRPr lang="en-US" sz="2000" dirty="0">
              <a:ea typeface="Helvetica"/>
              <a:cs typeface="Helvetica"/>
            </a:endParaRPr>
          </a:p>
          <a:p>
            <a:pPr marL="236538" lvl="1" indent="0">
              <a:buNone/>
            </a:pPr>
            <a:r>
              <a:rPr lang="en-US" sz="2000" dirty="0" smtClean="0">
                <a:ea typeface="Menlo"/>
                <a:cs typeface="Menlo"/>
              </a:rPr>
              <a:t>}</a:t>
            </a:r>
            <a:endParaRPr lang="en-US" sz="2000" b="1" dirty="0" smtClean="0">
              <a:ea typeface="MS PGothic" charset="0"/>
              <a:cs typeface="Courier New" charset="0"/>
            </a:endParaRPr>
          </a:p>
        </p:txBody>
      </p:sp>
      <p:sp>
        <p:nvSpPr>
          <p:cNvPr id="5" name="Content Placeholder 3"/>
          <p:cNvSpPr txBox="1">
            <a:spLocks/>
          </p:cNvSpPr>
          <p:nvPr/>
        </p:nvSpPr>
        <p:spPr>
          <a:xfrm>
            <a:off x="274474" y="4094001"/>
            <a:ext cx="8589374" cy="2221963"/>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lnSpc>
                <a:spcPct val="90000"/>
              </a:lnSpc>
              <a:buFont typeface="Monotype Sorts" charset="0"/>
              <a:buAutoNum type="arabicPeriod"/>
              <a:tabLst>
                <a:tab pos="741363" algn="l"/>
                <a:tab pos="1022350" algn="l"/>
                <a:tab pos="1258888" algn="l"/>
              </a:tabLst>
            </a:pPr>
            <a:r>
              <a:rPr lang="en-US" sz="2000" dirty="0" smtClean="0">
                <a:ea typeface="MS PGothic" charset="0"/>
              </a:rPr>
              <a:t>Executed atomically (non-interruptive)</a:t>
            </a:r>
          </a:p>
          <a:p>
            <a:pPr>
              <a:lnSpc>
                <a:spcPct val="90000"/>
              </a:lnSpc>
              <a:buFont typeface="Monotype Sorts" charset="0"/>
              <a:buAutoNum type="arabicPeriod"/>
              <a:tabLst>
                <a:tab pos="741363" algn="l"/>
                <a:tab pos="1022350" algn="l"/>
                <a:tab pos="1258888" algn="l"/>
              </a:tabLst>
            </a:pPr>
            <a:r>
              <a:rPr lang="en-US" sz="2000" dirty="0" smtClean="0">
                <a:ea typeface="MS PGothic" charset="0"/>
              </a:rPr>
              <a:t>Returns the original value of passed parameter “value”</a:t>
            </a:r>
          </a:p>
          <a:p>
            <a:pPr>
              <a:lnSpc>
                <a:spcPct val="90000"/>
              </a:lnSpc>
              <a:buFont typeface="Monotype Sorts" charset="0"/>
              <a:buAutoNum type="arabicPeriod"/>
              <a:tabLst>
                <a:tab pos="741363" algn="l"/>
                <a:tab pos="1022350" algn="l"/>
                <a:tab pos="1258888" algn="l"/>
              </a:tabLst>
            </a:pPr>
            <a:r>
              <a:rPr lang="en-US" sz="2000" dirty="0" smtClean="0">
                <a:ea typeface="MS PGothic" charset="0"/>
              </a:rPr>
              <a:t>Set  the variable “value”  the value of the passed parameter “</a:t>
            </a:r>
            <a:r>
              <a:rPr lang="en-US" sz="2000" dirty="0" err="1" smtClean="0">
                <a:ea typeface="MS PGothic" charset="0"/>
              </a:rPr>
              <a:t>new_value</a:t>
            </a:r>
            <a:r>
              <a:rPr lang="en-US" sz="2000" dirty="0" smtClean="0">
                <a:ea typeface="MS PGothic" charset="0"/>
              </a:rPr>
              <a:t>” but only if “value” ==“expected”. That is, the swap takes place only under this condition</a:t>
            </a:r>
            <a:endParaRPr lang="en-US" sz="2000" dirty="0"/>
          </a:p>
        </p:txBody>
      </p:sp>
    </p:spTree>
    <p:extLst>
      <p:ext uri="{BB962C8B-B14F-4D97-AF65-F5344CB8AC3E}">
        <p14:creationId xmlns:p14="http://schemas.microsoft.com/office/powerpoint/2010/main" val="21903041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22</a:t>
            </a:fld>
            <a:endParaRPr lang="en-US" dirty="0"/>
          </a:p>
        </p:txBody>
      </p:sp>
      <p:sp>
        <p:nvSpPr>
          <p:cNvPr id="3" name="Title 2"/>
          <p:cNvSpPr>
            <a:spLocks noGrp="1"/>
          </p:cNvSpPr>
          <p:nvPr>
            <p:ph type="title"/>
          </p:nvPr>
        </p:nvSpPr>
        <p:spPr/>
        <p:txBody>
          <a:bodyPr>
            <a:noAutofit/>
          </a:bodyPr>
          <a:lstStyle/>
          <a:p>
            <a:r>
              <a:rPr lang="en-US" sz="2400" dirty="0" smtClean="0">
                <a:ea typeface="MS PGothic" charset="0"/>
              </a:rPr>
              <a:t>Mutual-Exclusion Implementation with </a:t>
            </a:r>
            <a:r>
              <a:rPr lang="en-US" sz="2400" dirty="0" err="1" smtClean="0">
                <a:ea typeface="MS PGothic" charset="0"/>
              </a:rPr>
              <a:t>compare_and_swap</a:t>
            </a:r>
            <a:endParaRPr lang="en-US" sz="2400" dirty="0"/>
          </a:p>
        </p:txBody>
      </p:sp>
      <p:sp>
        <p:nvSpPr>
          <p:cNvPr id="4" name="Content Placeholder 3"/>
          <p:cNvSpPr>
            <a:spLocks noGrp="1"/>
          </p:cNvSpPr>
          <p:nvPr>
            <p:ph idx="1"/>
          </p:nvPr>
        </p:nvSpPr>
        <p:spPr>
          <a:xfrm>
            <a:off x="275339" y="1030112"/>
            <a:ext cx="8589374" cy="623144"/>
          </a:xfrm>
        </p:spPr>
        <p:txBody>
          <a:bodyPr>
            <a:normAutofit/>
          </a:bodyPr>
          <a:lstStyle/>
          <a:p>
            <a:pPr>
              <a:lnSpc>
                <a:spcPct val="90000"/>
              </a:lnSpc>
              <a:tabLst>
                <a:tab pos="741363" algn="l"/>
                <a:tab pos="1022350" algn="l"/>
                <a:tab pos="1258888" algn="l"/>
              </a:tabLst>
            </a:pPr>
            <a:r>
              <a:rPr lang="en-US" dirty="0" smtClean="0">
                <a:ea typeface="MS PGothic" charset="0"/>
              </a:rPr>
              <a:t>Shared integer </a:t>
            </a:r>
            <a:r>
              <a:rPr lang="ja-JP" altLang="en-US" dirty="0">
                <a:ea typeface="MS PGothic" charset="0"/>
              </a:rPr>
              <a:t>“</a:t>
            </a:r>
            <a:r>
              <a:rPr lang="en-US" altLang="ja-JP" dirty="0">
                <a:ea typeface="MS PGothic" charset="0"/>
              </a:rPr>
              <a:t>lock</a:t>
            </a:r>
            <a:r>
              <a:rPr lang="ja-JP" altLang="en-US" dirty="0" smtClean="0">
                <a:ea typeface="MS PGothic" charset="0"/>
              </a:rPr>
              <a:t>”</a:t>
            </a:r>
            <a:r>
              <a:rPr lang="en-US" altLang="ja-JP" dirty="0" smtClean="0">
                <a:ea typeface="MS PGothic" charset="0"/>
              </a:rPr>
              <a:t> </a:t>
            </a:r>
            <a:r>
              <a:rPr lang="en-US" altLang="ja-JP" dirty="0">
                <a:ea typeface="MS PGothic" charset="0"/>
              </a:rPr>
              <a:t>initialized to </a:t>
            </a:r>
            <a:r>
              <a:rPr lang="en-US" altLang="ja-JP" dirty="0" smtClean="0">
                <a:ea typeface="MS PGothic" charset="0"/>
              </a:rPr>
              <a:t>0 </a:t>
            </a:r>
            <a:endParaRPr lang="en-US" altLang="ja-JP" dirty="0">
              <a:ea typeface="MS PGothic" charset="0"/>
            </a:endParaRPr>
          </a:p>
        </p:txBody>
      </p:sp>
      <p:sp>
        <p:nvSpPr>
          <p:cNvPr id="6" name="Shape 356"/>
          <p:cNvSpPr/>
          <p:nvPr/>
        </p:nvSpPr>
        <p:spPr>
          <a:xfrm>
            <a:off x="1030691" y="1995982"/>
            <a:ext cx="3360057" cy="3635199"/>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r>
              <a:rPr lang="en-US" dirty="0">
                <a:solidFill>
                  <a:srgbClr val="0432FF"/>
                </a:solidFill>
                <a:ea typeface="Menlo"/>
                <a:cs typeface="Menlo"/>
              </a:rPr>
              <a:t>do</a:t>
            </a:r>
            <a:r>
              <a:rPr lang="en-US" dirty="0">
                <a:solidFill>
                  <a:srgbClr val="000000"/>
                </a:solidFill>
                <a:ea typeface="Menlo"/>
                <a:cs typeface="Menlo"/>
              </a:rPr>
              <a:t> </a:t>
            </a:r>
            <a:r>
              <a:rPr lang="en-US" dirty="0" smtClean="0">
                <a:solidFill>
                  <a:srgbClr val="000000"/>
                </a:solidFill>
                <a:ea typeface="Menlo"/>
                <a:cs typeface="Menlo"/>
              </a:rPr>
              <a:t>{</a:t>
            </a:r>
            <a:endParaRPr lang="en-US" dirty="0" smtClean="0">
              <a:solidFill>
                <a:srgbClr val="000000"/>
              </a:solidFill>
              <a:ea typeface="Helvetica"/>
              <a:cs typeface="Helvetica"/>
            </a:endParaRPr>
          </a:p>
          <a:p>
            <a:r>
              <a:rPr lang="en-US" dirty="0">
                <a:solidFill>
                  <a:srgbClr val="000000"/>
                </a:solidFill>
                <a:ea typeface="Helvetica"/>
                <a:cs typeface="Helvetica"/>
              </a:rPr>
              <a:t> </a:t>
            </a:r>
            <a:r>
              <a:rPr lang="en-US" dirty="0" smtClean="0">
                <a:solidFill>
                  <a:srgbClr val="000000"/>
                </a:solidFill>
                <a:ea typeface="Helvetica"/>
                <a:cs typeface="Helvetica"/>
              </a:rPr>
              <a:t>  </a:t>
            </a:r>
            <a:r>
              <a:rPr lang="en-US" dirty="0" smtClean="0">
                <a:solidFill>
                  <a:srgbClr val="0432FF"/>
                </a:solidFill>
                <a:ea typeface="Menlo"/>
                <a:cs typeface="Menlo"/>
              </a:rPr>
              <a:t>while</a:t>
            </a:r>
            <a:r>
              <a:rPr lang="en-US" dirty="0" smtClean="0">
                <a:solidFill>
                  <a:srgbClr val="000000"/>
                </a:solidFill>
                <a:ea typeface="Menlo"/>
                <a:cs typeface="Menlo"/>
              </a:rPr>
              <a:t>(</a:t>
            </a:r>
          </a:p>
          <a:p>
            <a:r>
              <a:rPr lang="en-US" dirty="0">
                <a:solidFill>
                  <a:srgbClr val="000000"/>
                </a:solidFill>
                <a:ea typeface="Menlo"/>
                <a:cs typeface="Menlo"/>
              </a:rPr>
              <a:t> </a:t>
            </a:r>
            <a:r>
              <a:rPr lang="en-US" dirty="0" smtClean="0">
                <a:solidFill>
                  <a:srgbClr val="000000"/>
                </a:solidFill>
                <a:ea typeface="Menlo"/>
                <a:cs typeface="Menlo"/>
              </a:rPr>
              <a:t>    </a:t>
            </a:r>
            <a:r>
              <a:rPr lang="en-US" dirty="0" err="1" smtClean="0">
                <a:solidFill>
                  <a:srgbClr val="000000"/>
                </a:solidFill>
                <a:ea typeface="Menlo"/>
                <a:cs typeface="Menlo"/>
              </a:rPr>
              <a:t>compare_and_swap</a:t>
            </a:r>
            <a:r>
              <a:rPr lang="en-US" dirty="0">
                <a:solidFill>
                  <a:srgbClr val="000000"/>
                </a:solidFill>
                <a:ea typeface="Menlo"/>
                <a:cs typeface="Menlo"/>
              </a:rPr>
              <a:t>(&amp;lock, </a:t>
            </a:r>
            <a:endParaRPr lang="en-US" dirty="0" smtClean="0">
              <a:solidFill>
                <a:srgbClr val="000000"/>
              </a:solidFill>
              <a:ea typeface="Menlo"/>
              <a:cs typeface="Menlo"/>
            </a:endParaRPr>
          </a:p>
          <a:p>
            <a:r>
              <a:rPr lang="en-US" dirty="0">
                <a:solidFill>
                  <a:srgbClr val="000000"/>
                </a:solidFill>
                <a:ea typeface="Menlo"/>
                <a:cs typeface="Menlo"/>
              </a:rPr>
              <a:t> </a:t>
            </a:r>
            <a:r>
              <a:rPr lang="en-US" dirty="0" smtClean="0">
                <a:solidFill>
                  <a:srgbClr val="000000"/>
                </a:solidFill>
                <a:ea typeface="Menlo"/>
                <a:cs typeface="Menlo"/>
              </a:rPr>
              <a:t>       0</a:t>
            </a:r>
            <a:r>
              <a:rPr lang="en-US" dirty="0">
                <a:solidFill>
                  <a:srgbClr val="000000"/>
                </a:solidFill>
                <a:ea typeface="Menlo"/>
                <a:cs typeface="Menlo"/>
              </a:rPr>
              <a:t>, 1) != 0); </a:t>
            </a:r>
            <a:r>
              <a:rPr lang="en-US" dirty="0">
                <a:solidFill>
                  <a:srgbClr val="008F00"/>
                </a:solidFill>
                <a:ea typeface="Menlo"/>
                <a:cs typeface="Menlo"/>
              </a:rPr>
              <a:t>/* do nothing *</a:t>
            </a:r>
            <a:r>
              <a:rPr lang="en-US" dirty="0" smtClean="0">
                <a:solidFill>
                  <a:srgbClr val="008F00"/>
                </a:solidFill>
                <a:ea typeface="Menlo"/>
                <a:cs typeface="Menlo"/>
              </a:rPr>
              <a:t>/</a:t>
            </a:r>
          </a:p>
          <a:p>
            <a:endParaRPr lang="en-US" dirty="0">
              <a:solidFill>
                <a:srgbClr val="000000"/>
              </a:solidFill>
              <a:ea typeface="Helvetica"/>
              <a:cs typeface="Helvetica"/>
            </a:endParaRPr>
          </a:p>
          <a:p>
            <a:r>
              <a:rPr lang="en-US" dirty="0">
                <a:solidFill>
                  <a:srgbClr val="000000"/>
                </a:solidFill>
                <a:ea typeface="Menlo"/>
                <a:cs typeface="Menlo"/>
              </a:rPr>
              <a:t>   </a:t>
            </a:r>
            <a:r>
              <a:rPr lang="en-US" dirty="0">
                <a:solidFill>
                  <a:srgbClr val="008F00"/>
                </a:solidFill>
                <a:ea typeface="Menlo"/>
                <a:cs typeface="Menlo"/>
              </a:rPr>
              <a:t>/* critical section */</a:t>
            </a:r>
            <a:r>
              <a:rPr lang="en-US" dirty="0">
                <a:solidFill>
                  <a:srgbClr val="000000"/>
                </a:solidFill>
                <a:ea typeface="Menlo"/>
                <a:cs typeface="Menlo"/>
              </a:rPr>
              <a:t> </a:t>
            </a:r>
            <a:endParaRPr lang="en-US" dirty="0" smtClean="0">
              <a:solidFill>
                <a:srgbClr val="000000"/>
              </a:solidFill>
              <a:ea typeface="Menlo"/>
              <a:cs typeface="Menlo"/>
            </a:endParaRPr>
          </a:p>
          <a:p>
            <a:endParaRPr lang="en-US" dirty="0">
              <a:solidFill>
                <a:srgbClr val="000000"/>
              </a:solidFill>
              <a:ea typeface="Helvetica"/>
              <a:cs typeface="Helvetica"/>
            </a:endParaRPr>
          </a:p>
          <a:p>
            <a:r>
              <a:rPr lang="en-US" dirty="0">
                <a:solidFill>
                  <a:srgbClr val="000000"/>
                </a:solidFill>
                <a:ea typeface="Menlo"/>
                <a:cs typeface="Menlo"/>
              </a:rPr>
              <a:t>   lock = 0</a:t>
            </a:r>
            <a:r>
              <a:rPr lang="en-US" dirty="0" smtClean="0">
                <a:solidFill>
                  <a:srgbClr val="000000"/>
                </a:solidFill>
                <a:ea typeface="Menlo"/>
                <a:cs typeface="Menlo"/>
              </a:rPr>
              <a:t>;</a:t>
            </a:r>
          </a:p>
          <a:p>
            <a:endParaRPr lang="en-US" dirty="0">
              <a:solidFill>
                <a:srgbClr val="000000"/>
              </a:solidFill>
              <a:ea typeface="Helvetica"/>
              <a:cs typeface="Helvetica"/>
            </a:endParaRPr>
          </a:p>
          <a:p>
            <a:r>
              <a:rPr lang="en-US" dirty="0">
                <a:solidFill>
                  <a:srgbClr val="000000"/>
                </a:solidFill>
                <a:ea typeface="Menlo"/>
                <a:cs typeface="Menlo"/>
              </a:rPr>
              <a:t>   </a:t>
            </a:r>
            <a:r>
              <a:rPr lang="en-US" dirty="0">
                <a:solidFill>
                  <a:srgbClr val="008F00"/>
                </a:solidFill>
                <a:ea typeface="Menlo"/>
                <a:cs typeface="Menlo"/>
              </a:rPr>
              <a:t>/* remainder section *</a:t>
            </a:r>
            <a:r>
              <a:rPr lang="en-US" dirty="0" smtClean="0">
                <a:solidFill>
                  <a:srgbClr val="008F00"/>
                </a:solidFill>
                <a:ea typeface="Menlo"/>
                <a:cs typeface="Menlo"/>
              </a:rPr>
              <a:t>/</a:t>
            </a:r>
          </a:p>
          <a:p>
            <a:endParaRPr lang="en-US" dirty="0">
              <a:solidFill>
                <a:srgbClr val="000000"/>
              </a:solidFill>
              <a:ea typeface="Helvetica"/>
              <a:cs typeface="Helvetica"/>
            </a:endParaRPr>
          </a:p>
          <a:p>
            <a:r>
              <a:rPr lang="en-US" dirty="0">
                <a:solidFill>
                  <a:srgbClr val="000000"/>
                </a:solidFill>
                <a:ea typeface="Menlo"/>
                <a:cs typeface="Menlo"/>
              </a:rPr>
              <a:t>} </a:t>
            </a:r>
            <a:r>
              <a:rPr lang="en-US" dirty="0">
                <a:solidFill>
                  <a:srgbClr val="0432FF"/>
                </a:solidFill>
                <a:ea typeface="Menlo"/>
                <a:cs typeface="Menlo"/>
              </a:rPr>
              <a:t>while</a:t>
            </a:r>
            <a:r>
              <a:rPr lang="en-US" dirty="0">
                <a:solidFill>
                  <a:srgbClr val="000000"/>
                </a:solidFill>
                <a:ea typeface="Menlo"/>
                <a:cs typeface="Menlo"/>
              </a:rPr>
              <a:t> (</a:t>
            </a:r>
            <a:r>
              <a:rPr lang="en-US" dirty="0">
                <a:solidFill>
                  <a:srgbClr val="0432FF"/>
                </a:solidFill>
                <a:ea typeface="Menlo"/>
                <a:cs typeface="Menlo"/>
              </a:rPr>
              <a:t>true</a:t>
            </a:r>
            <a:r>
              <a:rPr lang="en-US" dirty="0">
                <a:solidFill>
                  <a:srgbClr val="000000"/>
                </a:solidFill>
                <a:ea typeface="Menlo"/>
                <a:cs typeface="Menlo"/>
              </a:rPr>
              <a:t>);</a:t>
            </a:r>
            <a:endParaRPr lang="en-US" dirty="0"/>
          </a:p>
        </p:txBody>
      </p:sp>
      <p:sp>
        <p:nvSpPr>
          <p:cNvPr id="7" name="Shape 357"/>
          <p:cNvSpPr/>
          <p:nvPr/>
        </p:nvSpPr>
        <p:spPr>
          <a:xfrm>
            <a:off x="4760863" y="1986534"/>
            <a:ext cx="3360057" cy="3644969"/>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r>
              <a:rPr lang="en-US" dirty="0">
                <a:solidFill>
                  <a:srgbClr val="0432FF"/>
                </a:solidFill>
                <a:ea typeface="Menlo"/>
                <a:cs typeface="Menlo"/>
              </a:rPr>
              <a:t>do</a:t>
            </a:r>
            <a:r>
              <a:rPr lang="en-US" dirty="0">
                <a:solidFill>
                  <a:srgbClr val="000000"/>
                </a:solidFill>
                <a:ea typeface="Menlo"/>
                <a:cs typeface="Menlo"/>
              </a:rPr>
              <a:t> {</a:t>
            </a:r>
            <a:endParaRPr lang="en-US" dirty="0">
              <a:solidFill>
                <a:srgbClr val="000000"/>
              </a:solidFill>
              <a:ea typeface="Helvetica"/>
              <a:cs typeface="Helvetica"/>
            </a:endParaRPr>
          </a:p>
          <a:p>
            <a:r>
              <a:rPr lang="en-US" dirty="0">
                <a:solidFill>
                  <a:srgbClr val="000000"/>
                </a:solidFill>
                <a:ea typeface="Helvetica"/>
                <a:cs typeface="Helvetica"/>
              </a:rPr>
              <a:t>   </a:t>
            </a:r>
            <a:r>
              <a:rPr lang="en-US" dirty="0">
                <a:solidFill>
                  <a:srgbClr val="0432FF"/>
                </a:solidFill>
                <a:ea typeface="Menlo"/>
                <a:cs typeface="Menlo"/>
              </a:rPr>
              <a:t>while</a:t>
            </a:r>
            <a:r>
              <a:rPr lang="en-US" dirty="0">
                <a:solidFill>
                  <a:srgbClr val="000000"/>
                </a:solidFill>
                <a:ea typeface="Menlo"/>
                <a:cs typeface="Menlo"/>
              </a:rPr>
              <a:t>(</a:t>
            </a:r>
          </a:p>
          <a:p>
            <a:r>
              <a:rPr lang="en-US" dirty="0">
                <a:solidFill>
                  <a:srgbClr val="000000"/>
                </a:solidFill>
                <a:ea typeface="Menlo"/>
                <a:cs typeface="Menlo"/>
              </a:rPr>
              <a:t>     </a:t>
            </a:r>
            <a:r>
              <a:rPr lang="en-US" dirty="0" err="1">
                <a:solidFill>
                  <a:srgbClr val="000000"/>
                </a:solidFill>
                <a:ea typeface="Menlo"/>
                <a:cs typeface="Menlo"/>
              </a:rPr>
              <a:t>compare_and_swap</a:t>
            </a:r>
            <a:r>
              <a:rPr lang="en-US" dirty="0">
                <a:solidFill>
                  <a:srgbClr val="000000"/>
                </a:solidFill>
                <a:ea typeface="Menlo"/>
                <a:cs typeface="Menlo"/>
              </a:rPr>
              <a:t>(&amp;lock, </a:t>
            </a:r>
          </a:p>
          <a:p>
            <a:r>
              <a:rPr lang="en-US" dirty="0">
                <a:solidFill>
                  <a:srgbClr val="000000"/>
                </a:solidFill>
                <a:ea typeface="Menlo"/>
                <a:cs typeface="Menlo"/>
              </a:rPr>
              <a:t>        0, 1) != 0); </a:t>
            </a:r>
            <a:r>
              <a:rPr lang="en-US" dirty="0">
                <a:solidFill>
                  <a:srgbClr val="008F00"/>
                </a:solidFill>
                <a:ea typeface="Menlo"/>
                <a:cs typeface="Menlo"/>
              </a:rPr>
              <a:t>/* do nothing */</a:t>
            </a:r>
          </a:p>
          <a:p>
            <a:endParaRPr lang="en-US" dirty="0">
              <a:solidFill>
                <a:srgbClr val="000000"/>
              </a:solidFill>
              <a:ea typeface="Helvetica"/>
              <a:cs typeface="Helvetica"/>
            </a:endParaRPr>
          </a:p>
          <a:p>
            <a:r>
              <a:rPr lang="en-US" dirty="0">
                <a:solidFill>
                  <a:srgbClr val="000000"/>
                </a:solidFill>
                <a:ea typeface="Menlo"/>
                <a:cs typeface="Menlo"/>
              </a:rPr>
              <a:t>   </a:t>
            </a:r>
            <a:r>
              <a:rPr lang="en-US" dirty="0">
                <a:solidFill>
                  <a:srgbClr val="008F00"/>
                </a:solidFill>
                <a:ea typeface="Menlo"/>
                <a:cs typeface="Menlo"/>
              </a:rPr>
              <a:t>/* critical section */</a:t>
            </a:r>
            <a:r>
              <a:rPr lang="en-US" dirty="0">
                <a:solidFill>
                  <a:srgbClr val="000000"/>
                </a:solidFill>
                <a:ea typeface="Menlo"/>
                <a:cs typeface="Menlo"/>
              </a:rPr>
              <a:t> </a:t>
            </a:r>
          </a:p>
          <a:p>
            <a:endParaRPr lang="en-US" dirty="0">
              <a:solidFill>
                <a:srgbClr val="000000"/>
              </a:solidFill>
              <a:ea typeface="Helvetica"/>
              <a:cs typeface="Helvetica"/>
            </a:endParaRPr>
          </a:p>
          <a:p>
            <a:r>
              <a:rPr lang="en-US" dirty="0">
                <a:solidFill>
                  <a:srgbClr val="000000"/>
                </a:solidFill>
                <a:ea typeface="Menlo"/>
                <a:cs typeface="Menlo"/>
              </a:rPr>
              <a:t>   lock = 0;</a:t>
            </a:r>
          </a:p>
          <a:p>
            <a:endParaRPr lang="en-US" dirty="0">
              <a:solidFill>
                <a:srgbClr val="000000"/>
              </a:solidFill>
              <a:ea typeface="Helvetica"/>
              <a:cs typeface="Helvetica"/>
            </a:endParaRPr>
          </a:p>
          <a:p>
            <a:r>
              <a:rPr lang="en-US" dirty="0">
                <a:solidFill>
                  <a:srgbClr val="000000"/>
                </a:solidFill>
                <a:ea typeface="Menlo"/>
                <a:cs typeface="Menlo"/>
              </a:rPr>
              <a:t>   </a:t>
            </a:r>
            <a:r>
              <a:rPr lang="en-US" dirty="0">
                <a:solidFill>
                  <a:srgbClr val="008F00"/>
                </a:solidFill>
                <a:ea typeface="Menlo"/>
                <a:cs typeface="Menlo"/>
              </a:rPr>
              <a:t>/* remainder section *</a:t>
            </a:r>
            <a:r>
              <a:rPr lang="en-US" dirty="0" smtClean="0">
                <a:solidFill>
                  <a:srgbClr val="008F00"/>
                </a:solidFill>
                <a:ea typeface="Menlo"/>
                <a:cs typeface="Menlo"/>
              </a:rPr>
              <a:t>/</a:t>
            </a:r>
          </a:p>
          <a:p>
            <a:endParaRPr lang="en-US" dirty="0">
              <a:solidFill>
                <a:srgbClr val="000000"/>
              </a:solidFill>
              <a:ea typeface="Helvetica"/>
              <a:cs typeface="Helvetica"/>
            </a:endParaRPr>
          </a:p>
          <a:p>
            <a:r>
              <a:rPr lang="en-US" dirty="0">
                <a:solidFill>
                  <a:srgbClr val="000000"/>
                </a:solidFill>
                <a:ea typeface="Menlo"/>
                <a:cs typeface="Menlo"/>
              </a:rPr>
              <a:t>} </a:t>
            </a:r>
            <a:r>
              <a:rPr lang="en-US" dirty="0">
                <a:solidFill>
                  <a:srgbClr val="0432FF"/>
                </a:solidFill>
                <a:ea typeface="Menlo"/>
                <a:cs typeface="Menlo"/>
              </a:rPr>
              <a:t>while</a:t>
            </a:r>
            <a:r>
              <a:rPr lang="en-US" dirty="0">
                <a:solidFill>
                  <a:srgbClr val="000000"/>
                </a:solidFill>
                <a:ea typeface="Menlo"/>
                <a:cs typeface="Menlo"/>
              </a:rPr>
              <a:t> (</a:t>
            </a:r>
            <a:r>
              <a:rPr lang="en-US" dirty="0">
                <a:solidFill>
                  <a:srgbClr val="0432FF"/>
                </a:solidFill>
                <a:ea typeface="Menlo"/>
                <a:cs typeface="Menlo"/>
              </a:rPr>
              <a:t>true</a:t>
            </a:r>
            <a:r>
              <a:rPr lang="en-US" dirty="0">
                <a:solidFill>
                  <a:srgbClr val="000000"/>
                </a:solidFill>
                <a:ea typeface="Menlo"/>
                <a:cs typeface="Menlo"/>
              </a:rPr>
              <a:t>);</a:t>
            </a:r>
            <a:endParaRPr lang="en-US" dirty="0"/>
          </a:p>
        </p:txBody>
      </p:sp>
      <p:sp>
        <p:nvSpPr>
          <p:cNvPr id="8" name="Shape 358"/>
          <p:cNvSpPr txBox="1"/>
          <p:nvPr/>
        </p:nvSpPr>
        <p:spPr>
          <a:xfrm>
            <a:off x="1040804" y="1588954"/>
            <a:ext cx="28956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2060"/>
                </a:solidFill>
                <a:ea typeface="Comic Sans MS"/>
                <a:cs typeface="Comic Sans MS"/>
                <a:sym typeface="Comic Sans MS"/>
              </a:rPr>
              <a:t>Code of process P</a:t>
            </a:r>
            <a:r>
              <a:rPr lang="en-US" sz="1800" baseline="-25000" dirty="0">
                <a:solidFill>
                  <a:srgbClr val="002060"/>
                </a:solidFill>
                <a:ea typeface="Comic Sans MS"/>
                <a:cs typeface="Comic Sans MS"/>
                <a:sym typeface="Comic Sans MS"/>
              </a:rPr>
              <a:t>i</a:t>
            </a:r>
            <a:endParaRPr sz="1800" baseline="-25000" dirty="0">
              <a:solidFill>
                <a:srgbClr val="002060"/>
              </a:solidFill>
              <a:ea typeface="Comic Sans MS"/>
              <a:cs typeface="Comic Sans MS"/>
              <a:sym typeface="Comic Sans MS"/>
            </a:endParaRPr>
          </a:p>
        </p:txBody>
      </p:sp>
      <p:sp>
        <p:nvSpPr>
          <p:cNvPr id="9" name="Shape 359"/>
          <p:cNvSpPr txBox="1"/>
          <p:nvPr/>
        </p:nvSpPr>
        <p:spPr>
          <a:xfrm>
            <a:off x="4777757" y="1588002"/>
            <a:ext cx="28956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2060"/>
                </a:solidFill>
                <a:ea typeface="Comic Sans MS"/>
                <a:cs typeface="Comic Sans MS"/>
                <a:sym typeface="Comic Sans MS"/>
              </a:rPr>
              <a:t>Code of process </a:t>
            </a:r>
            <a:r>
              <a:rPr lang="en-US" sz="1800" dirty="0" err="1">
                <a:solidFill>
                  <a:srgbClr val="002060"/>
                </a:solidFill>
                <a:ea typeface="Comic Sans MS"/>
                <a:cs typeface="Comic Sans MS"/>
                <a:sym typeface="Comic Sans MS"/>
              </a:rPr>
              <a:t>P</a:t>
            </a:r>
            <a:r>
              <a:rPr lang="en-US" sz="1800" baseline="-25000" dirty="0" err="1">
                <a:solidFill>
                  <a:srgbClr val="002060"/>
                </a:solidFill>
                <a:ea typeface="Comic Sans MS"/>
                <a:cs typeface="Comic Sans MS"/>
                <a:sym typeface="Comic Sans MS"/>
              </a:rPr>
              <a:t>j</a:t>
            </a:r>
            <a:endParaRPr sz="1800" baseline="-25000" dirty="0">
              <a:solidFill>
                <a:srgbClr val="002060"/>
              </a:solidFill>
              <a:ea typeface="Comic Sans MS"/>
              <a:cs typeface="Comic Sans MS"/>
              <a:sym typeface="Comic Sans MS"/>
            </a:endParaRPr>
          </a:p>
        </p:txBody>
      </p:sp>
    </p:spTree>
    <p:extLst>
      <p:ext uri="{BB962C8B-B14F-4D97-AF65-F5344CB8AC3E}">
        <p14:creationId xmlns:p14="http://schemas.microsoft.com/office/powerpoint/2010/main" val="36185482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23</a:t>
            </a:fld>
            <a:endParaRPr lang="en-US" dirty="0"/>
          </a:p>
        </p:txBody>
      </p:sp>
      <p:sp>
        <p:nvSpPr>
          <p:cNvPr id="3" name="Title 2"/>
          <p:cNvSpPr>
            <a:spLocks noGrp="1"/>
          </p:cNvSpPr>
          <p:nvPr>
            <p:ph type="title"/>
          </p:nvPr>
        </p:nvSpPr>
        <p:spPr/>
        <p:txBody>
          <a:bodyPr>
            <a:noAutofit/>
          </a:bodyPr>
          <a:lstStyle/>
          <a:p>
            <a:r>
              <a:rPr lang="en-US" sz="2800" dirty="0" smtClean="0">
                <a:solidFill>
                  <a:srgbClr val="002060"/>
                </a:solidFill>
                <a:ea typeface="Comic Sans MS"/>
                <a:cs typeface="Comic Sans MS"/>
                <a:sym typeface="Comic Sans MS"/>
              </a:rPr>
              <a:t>Synchronization Hardware Limitation and Solution</a:t>
            </a:r>
            <a:endParaRPr lang="en-US" sz="2800" dirty="0">
              <a:solidFill>
                <a:srgbClr val="002060"/>
              </a:solidFill>
            </a:endParaRPr>
          </a:p>
        </p:txBody>
      </p:sp>
      <p:sp>
        <p:nvSpPr>
          <p:cNvPr id="4" name="Content Placeholder 3"/>
          <p:cNvSpPr>
            <a:spLocks noGrp="1"/>
          </p:cNvSpPr>
          <p:nvPr>
            <p:ph idx="1"/>
          </p:nvPr>
        </p:nvSpPr>
        <p:spPr>
          <a:xfrm>
            <a:off x="275339" y="1015123"/>
            <a:ext cx="8589374" cy="888628"/>
          </a:xfrm>
          <a:ln>
            <a:noFill/>
          </a:ln>
        </p:spPr>
        <p:txBody>
          <a:bodyPr>
            <a:normAutofit/>
          </a:bodyPr>
          <a:lstStyle/>
          <a:p>
            <a:r>
              <a:rPr lang="en-US" sz="2000" dirty="0">
                <a:solidFill>
                  <a:srgbClr val="0C0C0C"/>
                </a:solidFill>
                <a:ea typeface="Comic Sans MS"/>
                <a:cs typeface="Comic Sans MS"/>
                <a:sym typeface="Comic Sans MS"/>
              </a:rPr>
              <a:t>Previous algorithms do </a:t>
            </a:r>
            <a:r>
              <a:rPr lang="en-US" sz="2000" dirty="0">
                <a:solidFill>
                  <a:srgbClr val="0000FF"/>
                </a:solidFill>
                <a:ea typeface="Comic Sans MS"/>
                <a:cs typeface="Comic Sans MS"/>
                <a:sym typeface="Comic Sans MS"/>
              </a:rPr>
              <a:t>not</a:t>
            </a:r>
            <a:r>
              <a:rPr lang="en-US" sz="2000" dirty="0">
                <a:solidFill>
                  <a:srgbClr val="0C0C0C"/>
                </a:solidFill>
                <a:ea typeface="Comic Sans MS"/>
                <a:cs typeface="Comic Sans MS"/>
                <a:sym typeface="Comic Sans MS"/>
              </a:rPr>
              <a:t> satisfy </a:t>
            </a:r>
            <a:r>
              <a:rPr lang="en-US" sz="2000" dirty="0" smtClean="0">
                <a:solidFill>
                  <a:srgbClr val="0000FF"/>
                </a:solidFill>
                <a:ea typeface="Comic Sans MS"/>
                <a:cs typeface="Comic Sans MS"/>
                <a:sym typeface="Comic Sans MS"/>
              </a:rPr>
              <a:t>bounded-</a:t>
            </a:r>
            <a:r>
              <a:rPr lang="en-US" sz="2000" dirty="0">
                <a:solidFill>
                  <a:srgbClr val="0000FF"/>
                </a:solidFill>
                <a:ea typeface="Comic Sans MS"/>
                <a:cs typeface="Comic Sans MS"/>
                <a:sym typeface="Comic Sans MS"/>
              </a:rPr>
              <a:t>waiting </a:t>
            </a:r>
            <a:r>
              <a:rPr lang="en-US" sz="2000" dirty="0" smtClean="0">
                <a:solidFill>
                  <a:srgbClr val="0000FF"/>
                </a:solidFill>
                <a:ea typeface="Comic Sans MS"/>
                <a:cs typeface="Comic Sans MS"/>
                <a:sym typeface="Comic Sans MS"/>
              </a:rPr>
              <a:t>requirement</a:t>
            </a:r>
          </a:p>
          <a:p>
            <a:pPr lvl="1"/>
            <a:r>
              <a:rPr lang="en-US" sz="1800" dirty="0" smtClean="0">
                <a:solidFill>
                  <a:srgbClr val="0C0C0C"/>
                </a:solidFill>
                <a:ea typeface="Comic Sans MS"/>
                <a:cs typeface="Comic Sans MS"/>
                <a:sym typeface="Comic Sans MS"/>
              </a:rPr>
              <a:t>A </a:t>
            </a:r>
            <a:r>
              <a:rPr lang="en-US" sz="1800" dirty="0">
                <a:solidFill>
                  <a:srgbClr val="0C0C0C"/>
                </a:solidFill>
                <a:ea typeface="Comic Sans MS"/>
                <a:cs typeface="Comic Sans MS"/>
                <a:sym typeface="Comic Sans MS"/>
              </a:rPr>
              <a:t>process may be perpetually blocked from entering its critical section</a:t>
            </a:r>
            <a:endParaRPr lang="en-US" sz="1800" dirty="0"/>
          </a:p>
        </p:txBody>
      </p:sp>
      <p:sp>
        <p:nvSpPr>
          <p:cNvPr id="5" name="Shape 366"/>
          <p:cNvSpPr/>
          <p:nvPr/>
        </p:nvSpPr>
        <p:spPr>
          <a:xfrm>
            <a:off x="488664" y="1923437"/>
            <a:ext cx="3680181" cy="4654296"/>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rgbClr val="0000FF"/>
              </a:buClr>
              <a:buSzPts val="1700"/>
              <a:buFont typeface="Comic Sans MS"/>
              <a:buNone/>
            </a:pPr>
            <a:r>
              <a:rPr lang="en-US" sz="1600" dirty="0">
                <a:solidFill>
                  <a:srgbClr val="0000FF"/>
                </a:solidFill>
                <a:ea typeface="Comic Sans MS"/>
                <a:cs typeface="Comic Sans MS"/>
                <a:sym typeface="Comic Sans MS"/>
              </a:rPr>
              <a:t>do {  </a:t>
            </a:r>
            <a:r>
              <a:rPr lang="en-US" sz="1600" dirty="0">
                <a:solidFill>
                  <a:srgbClr val="004C26"/>
                </a:solidFill>
                <a:ea typeface="Comic Sans MS"/>
                <a:cs typeface="Comic Sans MS"/>
                <a:sym typeface="Comic Sans MS"/>
              </a:rPr>
              <a:t>//Code for process P</a:t>
            </a:r>
            <a:r>
              <a:rPr lang="en-US" sz="1600" baseline="-25000" dirty="0">
                <a:solidFill>
                  <a:srgbClr val="004C26"/>
                </a:solidFill>
                <a:ea typeface="Comic Sans MS"/>
                <a:cs typeface="Comic Sans MS"/>
                <a:sym typeface="Comic Sans MS"/>
              </a:rPr>
              <a:t>i</a:t>
            </a:r>
            <a:endParaRPr sz="1600" dirty="0">
              <a:solidFill>
                <a:srgbClr val="0000FF"/>
              </a:solidFill>
              <a:ea typeface="Comic Sans MS"/>
              <a:cs typeface="Comic Sans MS"/>
              <a:sym typeface="Comic Sans MS"/>
            </a:endParaRPr>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a:t>
            </a:r>
            <a:r>
              <a:rPr lang="en-US" sz="1600" dirty="0" smtClean="0">
                <a:solidFill>
                  <a:schemeClr val="dk1"/>
                </a:solidFill>
                <a:ea typeface="Comic Sans MS"/>
                <a:cs typeface="Comic Sans MS"/>
                <a:sym typeface="Comic Sans MS"/>
              </a:rPr>
              <a:t>   waiting[ </a:t>
            </a:r>
            <a:r>
              <a:rPr lang="en-US" sz="1600" dirty="0" err="1" smtClean="0">
                <a:solidFill>
                  <a:schemeClr val="dk1"/>
                </a:solidFill>
                <a:ea typeface="Comic Sans MS"/>
                <a:cs typeface="Comic Sans MS"/>
                <a:sym typeface="Comic Sans MS"/>
              </a:rPr>
              <a:t>i</a:t>
            </a:r>
            <a:r>
              <a:rPr lang="en-US" sz="1600" dirty="0" smtClean="0">
                <a:solidFill>
                  <a:schemeClr val="dk1"/>
                </a:solidFill>
                <a:ea typeface="Comic Sans MS"/>
                <a:cs typeface="Comic Sans MS"/>
                <a:sym typeface="Comic Sans MS"/>
              </a:rPr>
              <a:t> ] </a:t>
            </a:r>
            <a:r>
              <a:rPr lang="en-US" sz="1600" dirty="0">
                <a:solidFill>
                  <a:schemeClr val="dk1"/>
                </a:solidFill>
                <a:ea typeface="Comic Sans MS"/>
                <a:cs typeface="Comic Sans MS"/>
                <a:sym typeface="Comic Sans MS"/>
              </a:rPr>
              <a:t>= </a:t>
            </a:r>
            <a:r>
              <a:rPr lang="en-US" sz="1600" dirty="0">
                <a:solidFill>
                  <a:srgbClr val="0000FF"/>
                </a:solidFill>
                <a:ea typeface="Comic Sans MS"/>
                <a:cs typeface="Comic Sans MS"/>
                <a:sym typeface="Comic Sans MS"/>
              </a:rPr>
              <a:t>TRUE</a:t>
            </a:r>
            <a:r>
              <a:rPr lang="en-US" sz="1600" dirty="0">
                <a:solidFill>
                  <a:schemeClr val="dk1"/>
                </a:solidFill>
                <a:ea typeface="Comic Sans MS"/>
                <a:cs typeface="Comic Sans MS"/>
                <a:sym typeface="Comic Sans MS"/>
              </a:rPr>
              <a:t>;</a:t>
            </a:r>
            <a:endParaRPr sz="1600" dirty="0"/>
          </a:p>
          <a:p>
            <a:pPr marL="0" marR="0" lvl="0" indent="0" algn="l" rtl="0">
              <a:spcBef>
                <a:spcPts val="0"/>
              </a:spcBef>
              <a:spcAft>
                <a:spcPts val="0"/>
              </a:spcAft>
              <a:buClr>
                <a:schemeClr val="dk1"/>
              </a:buClr>
              <a:buSzPts val="1700"/>
              <a:buFont typeface="Comic Sans MS"/>
              <a:buNone/>
            </a:pPr>
            <a:r>
              <a:rPr lang="en-US" sz="1600" dirty="0" smtClean="0">
                <a:solidFill>
                  <a:schemeClr val="dk1"/>
                </a:solidFill>
                <a:ea typeface="Comic Sans MS"/>
                <a:cs typeface="Comic Sans MS"/>
                <a:sym typeface="Comic Sans MS"/>
              </a:rPr>
              <a:t>    key </a:t>
            </a:r>
            <a:r>
              <a:rPr lang="en-US" sz="1600" dirty="0">
                <a:solidFill>
                  <a:schemeClr val="dk1"/>
                </a:solidFill>
                <a:ea typeface="Comic Sans MS"/>
                <a:cs typeface="Comic Sans MS"/>
                <a:sym typeface="Comic Sans MS"/>
              </a:rPr>
              <a:t>= </a:t>
            </a:r>
            <a:r>
              <a:rPr lang="en-US" sz="1600" dirty="0">
                <a:solidFill>
                  <a:srgbClr val="0000FF"/>
                </a:solidFill>
                <a:ea typeface="Comic Sans MS"/>
                <a:cs typeface="Comic Sans MS"/>
                <a:sym typeface="Comic Sans MS"/>
              </a:rPr>
              <a:t>TRUE</a:t>
            </a:r>
            <a:r>
              <a:rPr lang="en-US" sz="1600" dirty="0">
                <a:solidFill>
                  <a:schemeClr val="dk1"/>
                </a:solidFill>
                <a:ea typeface="Comic Sans MS"/>
                <a:cs typeface="Comic Sans MS"/>
                <a:sym typeface="Comic Sans MS"/>
              </a:rPr>
              <a:t>;</a:t>
            </a:r>
            <a:endParaRPr sz="1600" dirty="0"/>
          </a:p>
          <a:p>
            <a:pPr marL="0" marR="0" lvl="0" indent="0" algn="l" rtl="0">
              <a:spcBef>
                <a:spcPts val="0"/>
              </a:spcBef>
              <a:spcAft>
                <a:spcPts val="0"/>
              </a:spcAft>
              <a:buClr>
                <a:srgbClr val="0000FF"/>
              </a:buClr>
              <a:buSzPts val="1700"/>
              <a:buFont typeface="Comic Sans MS"/>
              <a:buNone/>
            </a:pPr>
            <a:r>
              <a:rPr lang="en-US" sz="1600" dirty="0" smtClean="0">
                <a:solidFill>
                  <a:srgbClr val="0000FF"/>
                </a:solidFill>
                <a:ea typeface="Comic Sans MS"/>
                <a:cs typeface="Comic Sans MS"/>
                <a:sym typeface="Comic Sans MS"/>
              </a:rPr>
              <a:t>    while</a:t>
            </a:r>
            <a:r>
              <a:rPr lang="en-US" sz="1600" dirty="0" smtClean="0">
                <a:solidFill>
                  <a:schemeClr val="dk1"/>
                </a:solidFill>
                <a:ea typeface="Comic Sans MS"/>
                <a:cs typeface="Comic Sans MS"/>
                <a:sym typeface="Comic Sans MS"/>
              </a:rPr>
              <a:t> </a:t>
            </a:r>
            <a:r>
              <a:rPr lang="en-US" sz="1600" dirty="0">
                <a:solidFill>
                  <a:schemeClr val="dk1"/>
                </a:solidFill>
                <a:ea typeface="Comic Sans MS"/>
                <a:cs typeface="Comic Sans MS"/>
                <a:sym typeface="Comic Sans MS"/>
              </a:rPr>
              <a:t>(waiting</a:t>
            </a:r>
            <a:r>
              <a:rPr lang="en-US" sz="1600" dirty="0" smtClean="0">
                <a:solidFill>
                  <a:schemeClr val="dk1"/>
                </a:solidFill>
                <a:ea typeface="Comic Sans MS"/>
                <a:cs typeface="Comic Sans MS"/>
                <a:sym typeface="Comic Sans MS"/>
              </a:rPr>
              <a:t>[ </a:t>
            </a:r>
            <a:r>
              <a:rPr lang="en-US" sz="1600" dirty="0" err="1" smtClean="0">
                <a:solidFill>
                  <a:schemeClr val="dk1"/>
                </a:solidFill>
                <a:ea typeface="Comic Sans MS"/>
                <a:cs typeface="Comic Sans MS"/>
                <a:sym typeface="Comic Sans MS"/>
              </a:rPr>
              <a:t>i</a:t>
            </a:r>
            <a:r>
              <a:rPr lang="en-US" sz="1600" dirty="0" smtClean="0">
                <a:solidFill>
                  <a:schemeClr val="dk1"/>
                </a:solidFill>
                <a:ea typeface="Comic Sans MS"/>
                <a:cs typeface="Comic Sans MS"/>
                <a:sym typeface="Comic Sans MS"/>
              </a:rPr>
              <a:t> ] </a:t>
            </a:r>
            <a:r>
              <a:rPr lang="en-US" sz="1600" dirty="0">
                <a:solidFill>
                  <a:schemeClr val="dk1"/>
                </a:solidFill>
                <a:ea typeface="Comic Sans MS"/>
                <a:cs typeface="Comic Sans MS"/>
                <a:sym typeface="Comic Sans MS"/>
              </a:rPr>
              <a:t>&amp;&amp; key</a:t>
            </a:r>
            <a:r>
              <a:rPr lang="en-US" sz="1600" dirty="0" smtClean="0">
                <a:solidFill>
                  <a:schemeClr val="dk1"/>
                </a:solidFill>
                <a:ea typeface="Comic Sans MS"/>
                <a:cs typeface="Comic Sans MS"/>
                <a:sym typeface="Comic Sans MS"/>
              </a:rPr>
              <a:t>)</a:t>
            </a:r>
            <a:endParaRPr sz="1600" dirty="0" smtClean="0">
              <a:solidFill>
                <a:srgbClr val="004C26"/>
              </a:solidFill>
              <a:ea typeface="Comic Sans MS"/>
              <a:cs typeface="Comic Sans MS"/>
              <a:sym typeface="Comic Sans MS"/>
            </a:endParaRPr>
          </a:p>
          <a:p>
            <a:pPr marL="0" marR="0" lvl="0" indent="0" algn="l" rtl="0">
              <a:spcBef>
                <a:spcPts val="0"/>
              </a:spcBef>
              <a:spcAft>
                <a:spcPts val="0"/>
              </a:spcAft>
              <a:buClr>
                <a:schemeClr val="dk1"/>
              </a:buClr>
              <a:buSzPts val="1700"/>
              <a:buFont typeface="Comic Sans MS"/>
              <a:buNone/>
            </a:pPr>
            <a:r>
              <a:rPr lang="en-US" sz="1600" dirty="0" smtClean="0">
                <a:solidFill>
                  <a:schemeClr val="dk1"/>
                </a:solidFill>
                <a:ea typeface="Comic Sans MS"/>
                <a:cs typeface="Comic Sans MS"/>
                <a:sym typeface="Comic Sans MS"/>
              </a:rPr>
              <a:t>	 key = </a:t>
            </a:r>
            <a:r>
              <a:rPr lang="en-US" sz="1600" dirty="0" err="1" smtClean="0">
                <a:solidFill>
                  <a:schemeClr val="dk1"/>
                </a:solidFill>
                <a:ea typeface="Comic Sans MS"/>
                <a:cs typeface="Comic Sans MS"/>
                <a:sym typeface="Comic Sans MS"/>
              </a:rPr>
              <a:t>test_and_set</a:t>
            </a:r>
            <a:r>
              <a:rPr lang="en-US" sz="1600" dirty="0" smtClean="0">
                <a:solidFill>
                  <a:schemeClr val="dk1"/>
                </a:solidFill>
                <a:ea typeface="Comic Sans MS"/>
                <a:cs typeface="Comic Sans MS"/>
                <a:sym typeface="Comic Sans MS"/>
              </a:rPr>
              <a:t>(&amp;lock);</a:t>
            </a:r>
            <a:endParaRPr sz="1600" dirty="0" smtClean="0"/>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a:t>
            </a:r>
            <a:r>
              <a:rPr lang="en-US" sz="1600" dirty="0" smtClean="0">
                <a:solidFill>
                  <a:schemeClr val="dk1"/>
                </a:solidFill>
                <a:ea typeface="Comic Sans MS"/>
                <a:cs typeface="Comic Sans MS"/>
                <a:sym typeface="Comic Sans MS"/>
              </a:rPr>
              <a:t>   waiting[ </a:t>
            </a:r>
            <a:r>
              <a:rPr lang="en-US" sz="1600" dirty="0" err="1" smtClean="0">
                <a:solidFill>
                  <a:schemeClr val="dk1"/>
                </a:solidFill>
                <a:ea typeface="Comic Sans MS"/>
                <a:cs typeface="Comic Sans MS"/>
                <a:sym typeface="Comic Sans MS"/>
              </a:rPr>
              <a:t>i</a:t>
            </a:r>
            <a:r>
              <a:rPr lang="en-US" sz="1600" dirty="0" smtClean="0">
                <a:solidFill>
                  <a:schemeClr val="dk1"/>
                </a:solidFill>
                <a:ea typeface="Comic Sans MS"/>
                <a:cs typeface="Comic Sans MS"/>
                <a:sym typeface="Comic Sans MS"/>
              </a:rPr>
              <a:t> ] </a:t>
            </a:r>
            <a:r>
              <a:rPr lang="en-US" sz="1600" dirty="0">
                <a:solidFill>
                  <a:schemeClr val="dk1"/>
                </a:solidFill>
                <a:ea typeface="Comic Sans MS"/>
                <a:cs typeface="Comic Sans MS"/>
                <a:sym typeface="Comic Sans MS"/>
              </a:rPr>
              <a:t>= </a:t>
            </a:r>
            <a:r>
              <a:rPr lang="en-US" sz="1600" dirty="0">
                <a:solidFill>
                  <a:srgbClr val="0000FF"/>
                </a:solidFill>
                <a:ea typeface="Comic Sans MS"/>
                <a:cs typeface="Comic Sans MS"/>
                <a:sym typeface="Comic Sans MS"/>
              </a:rPr>
              <a:t>FALSE</a:t>
            </a:r>
            <a:r>
              <a:rPr lang="en-US" sz="1600" dirty="0">
                <a:solidFill>
                  <a:schemeClr val="dk1"/>
                </a:solidFill>
                <a:ea typeface="Comic Sans MS"/>
                <a:cs typeface="Comic Sans MS"/>
                <a:sym typeface="Comic Sans MS"/>
              </a:rPr>
              <a:t>;</a:t>
            </a:r>
            <a:endParaRPr sz="1600" dirty="0"/>
          </a:p>
          <a:p>
            <a:pPr marL="0" marR="0" lvl="0" indent="0" algn="l" rtl="0">
              <a:spcBef>
                <a:spcPts val="0"/>
              </a:spcBef>
              <a:spcAft>
                <a:spcPts val="0"/>
              </a:spcAft>
              <a:buClr>
                <a:schemeClr val="dk1"/>
              </a:buClr>
              <a:buSzPts val="1700"/>
              <a:buFont typeface="Comic Sans MS"/>
              <a:buNone/>
            </a:pPr>
            <a:endParaRPr sz="1200" dirty="0">
              <a:solidFill>
                <a:schemeClr val="dk1"/>
              </a:solidFill>
              <a:ea typeface="Comic Sans MS"/>
              <a:cs typeface="Comic Sans MS"/>
              <a:sym typeface="Comic Sans MS"/>
            </a:endParaRPr>
          </a:p>
          <a:p>
            <a:pPr marL="0" marR="0" lvl="0" indent="0" algn="l" rtl="0">
              <a:spcBef>
                <a:spcPts val="0"/>
              </a:spcBef>
              <a:spcAft>
                <a:spcPts val="0"/>
              </a:spcAft>
              <a:buClr>
                <a:srgbClr val="004C26"/>
              </a:buClr>
              <a:buSzPts val="1700"/>
              <a:buFont typeface="Comic Sans MS"/>
              <a:buNone/>
            </a:pPr>
            <a:r>
              <a:rPr lang="en-US" sz="1600" dirty="0">
                <a:solidFill>
                  <a:srgbClr val="004C26"/>
                </a:solidFill>
                <a:ea typeface="Comic Sans MS"/>
                <a:cs typeface="Comic Sans MS"/>
                <a:sym typeface="Comic Sans MS"/>
              </a:rPr>
              <a:t> </a:t>
            </a:r>
            <a:r>
              <a:rPr lang="en-US" sz="1600" dirty="0" smtClean="0">
                <a:solidFill>
                  <a:srgbClr val="004C26"/>
                </a:solidFill>
                <a:ea typeface="Comic Sans MS"/>
                <a:cs typeface="Comic Sans MS"/>
                <a:sym typeface="Comic Sans MS"/>
              </a:rPr>
              <a:t>   // </a:t>
            </a:r>
            <a:r>
              <a:rPr lang="en-US" sz="1600" dirty="0">
                <a:solidFill>
                  <a:srgbClr val="004C26"/>
                </a:solidFill>
                <a:ea typeface="Comic Sans MS"/>
                <a:cs typeface="Comic Sans MS"/>
                <a:sym typeface="Comic Sans MS"/>
              </a:rPr>
              <a:t>critical section</a:t>
            </a:r>
            <a:endParaRPr sz="1600" dirty="0"/>
          </a:p>
          <a:p>
            <a:pPr marL="0" marR="0" lvl="0" indent="0" algn="l" rtl="0">
              <a:spcBef>
                <a:spcPts val="0"/>
              </a:spcBef>
              <a:spcAft>
                <a:spcPts val="0"/>
              </a:spcAft>
              <a:buClr>
                <a:schemeClr val="dk1"/>
              </a:buClr>
              <a:buSzPts val="1700"/>
              <a:buFont typeface="Comic Sans MS"/>
              <a:buNone/>
            </a:pPr>
            <a:endParaRPr sz="1200" dirty="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a:t>
            </a:r>
            <a:r>
              <a:rPr lang="en-US" sz="1600" dirty="0" smtClean="0">
                <a:solidFill>
                  <a:schemeClr val="dk1"/>
                </a:solidFill>
                <a:ea typeface="Comic Sans MS"/>
                <a:cs typeface="Comic Sans MS"/>
                <a:sym typeface="Comic Sans MS"/>
              </a:rPr>
              <a:t>   j </a:t>
            </a:r>
            <a:r>
              <a:rPr lang="en-US" sz="1600" dirty="0">
                <a:solidFill>
                  <a:schemeClr val="dk1"/>
                </a:solidFill>
                <a:ea typeface="Comic Sans MS"/>
                <a:cs typeface="Comic Sans MS"/>
                <a:sym typeface="Comic Sans MS"/>
              </a:rPr>
              <a:t>= (</a:t>
            </a:r>
            <a:r>
              <a:rPr lang="en-US" sz="1600" dirty="0" err="1">
                <a:solidFill>
                  <a:schemeClr val="dk1"/>
                </a:solidFill>
                <a:ea typeface="Comic Sans MS"/>
                <a:cs typeface="Comic Sans MS"/>
                <a:sym typeface="Comic Sans MS"/>
              </a:rPr>
              <a:t>i</a:t>
            </a:r>
            <a:r>
              <a:rPr lang="en-US" sz="1600" dirty="0">
                <a:solidFill>
                  <a:schemeClr val="dk1"/>
                </a:solidFill>
                <a:ea typeface="Comic Sans MS"/>
                <a:cs typeface="Comic Sans MS"/>
                <a:sym typeface="Comic Sans MS"/>
              </a:rPr>
              <a:t> + 1) % n;</a:t>
            </a:r>
            <a:endParaRPr sz="1600" dirty="0"/>
          </a:p>
          <a:p>
            <a:pPr marL="0" marR="0" lvl="0" indent="0" algn="l" rtl="0">
              <a:spcBef>
                <a:spcPts val="0"/>
              </a:spcBef>
              <a:spcAft>
                <a:spcPts val="0"/>
              </a:spcAft>
              <a:buClr>
                <a:srgbClr val="0000FF"/>
              </a:buClr>
              <a:buSzPts val="1700"/>
              <a:buFont typeface="Comic Sans MS"/>
              <a:buNone/>
            </a:pPr>
            <a:r>
              <a:rPr lang="en-US" sz="1600" dirty="0">
                <a:solidFill>
                  <a:srgbClr val="0000FF"/>
                </a:solidFill>
                <a:ea typeface="Comic Sans MS"/>
                <a:cs typeface="Comic Sans MS"/>
                <a:sym typeface="Comic Sans MS"/>
              </a:rPr>
              <a:t> </a:t>
            </a:r>
            <a:r>
              <a:rPr lang="en-US" sz="1600" dirty="0" smtClean="0">
                <a:solidFill>
                  <a:srgbClr val="0000FF"/>
                </a:solidFill>
                <a:ea typeface="Comic Sans MS"/>
                <a:cs typeface="Comic Sans MS"/>
                <a:sym typeface="Comic Sans MS"/>
              </a:rPr>
              <a:t>   while</a:t>
            </a:r>
            <a:r>
              <a:rPr lang="en-US" sz="1600" dirty="0" smtClean="0">
                <a:solidFill>
                  <a:schemeClr val="dk1"/>
                </a:solidFill>
                <a:ea typeface="Comic Sans MS"/>
                <a:cs typeface="Comic Sans MS"/>
                <a:sym typeface="Comic Sans MS"/>
              </a:rPr>
              <a:t> </a:t>
            </a:r>
            <a:r>
              <a:rPr lang="en-US" sz="1600" dirty="0">
                <a:solidFill>
                  <a:schemeClr val="dk1"/>
                </a:solidFill>
                <a:ea typeface="Comic Sans MS"/>
                <a:cs typeface="Comic Sans MS"/>
                <a:sym typeface="Comic Sans MS"/>
              </a:rPr>
              <a:t>((j ! = </a:t>
            </a:r>
            <a:r>
              <a:rPr lang="en-US" sz="1600" dirty="0" err="1">
                <a:solidFill>
                  <a:schemeClr val="dk1"/>
                </a:solidFill>
                <a:ea typeface="Comic Sans MS"/>
                <a:cs typeface="Comic Sans MS"/>
                <a:sym typeface="Comic Sans MS"/>
              </a:rPr>
              <a:t>i</a:t>
            </a:r>
            <a:r>
              <a:rPr lang="en-US" sz="1600" dirty="0">
                <a:solidFill>
                  <a:schemeClr val="dk1"/>
                </a:solidFill>
                <a:ea typeface="Comic Sans MS"/>
                <a:cs typeface="Comic Sans MS"/>
                <a:sym typeface="Comic Sans MS"/>
              </a:rPr>
              <a:t>) &amp;&amp; </a:t>
            </a:r>
            <a:r>
              <a:rPr lang="en-US" sz="1600" dirty="0" smtClean="0">
                <a:solidFill>
                  <a:schemeClr val="dk1"/>
                </a:solidFill>
                <a:ea typeface="Comic Sans MS"/>
                <a:cs typeface="Comic Sans MS"/>
                <a:sym typeface="Comic Sans MS"/>
              </a:rPr>
              <a:t>!waiting[ j ] </a:t>
            </a:r>
            <a:r>
              <a:rPr lang="en-US" sz="1600" dirty="0">
                <a:solidFill>
                  <a:schemeClr val="dk1"/>
                </a:solidFill>
                <a:ea typeface="Comic Sans MS"/>
                <a:cs typeface="Comic Sans MS"/>
                <a:sym typeface="Comic Sans MS"/>
              </a:rPr>
              <a:t>)</a:t>
            </a:r>
            <a:endParaRPr sz="1600" dirty="0"/>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j = (j + 1) % n;</a:t>
            </a:r>
            <a:endParaRPr sz="1600" dirty="0"/>
          </a:p>
          <a:p>
            <a:pPr marL="0" marR="0" lvl="0" indent="0" algn="l" rtl="0">
              <a:spcBef>
                <a:spcPts val="0"/>
              </a:spcBef>
              <a:spcAft>
                <a:spcPts val="0"/>
              </a:spcAft>
              <a:buClr>
                <a:schemeClr val="dk1"/>
              </a:buClr>
              <a:buSzPts val="1700"/>
              <a:buFont typeface="Comic Sans MS"/>
              <a:buNone/>
            </a:pPr>
            <a:endParaRPr sz="1600" dirty="0">
              <a:solidFill>
                <a:schemeClr val="dk1"/>
              </a:solidFill>
              <a:ea typeface="Comic Sans MS"/>
              <a:cs typeface="Comic Sans MS"/>
              <a:sym typeface="Comic Sans MS"/>
            </a:endParaRPr>
          </a:p>
          <a:p>
            <a:pPr marL="0" marR="0" lvl="0" indent="0" algn="l" rtl="0">
              <a:spcBef>
                <a:spcPts val="0"/>
              </a:spcBef>
              <a:spcAft>
                <a:spcPts val="0"/>
              </a:spcAft>
              <a:buClr>
                <a:srgbClr val="0000FF"/>
              </a:buClr>
              <a:buSzPts val="1700"/>
              <a:buFont typeface="Comic Sans MS"/>
              <a:buNone/>
            </a:pPr>
            <a:r>
              <a:rPr lang="en-US" sz="1600" dirty="0">
                <a:solidFill>
                  <a:srgbClr val="0000FF"/>
                </a:solidFill>
                <a:ea typeface="Comic Sans MS"/>
                <a:cs typeface="Comic Sans MS"/>
                <a:sym typeface="Comic Sans MS"/>
              </a:rPr>
              <a:t> </a:t>
            </a:r>
            <a:r>
              <a:rPr lang="en-US" sz="1600" dirty="0" smtClean="0">
                <a:solidFill>
                  <a:srgbClr val="0000FF"/>
                </a:solidFill>
                <a:ea typeface="Comic Sans MS"/>
                <a:cs typeface="Comic Sans MS"/>
                <a:sym typeface="Comic Sans MS"/>
              </a:rPr>
              <a:t>   if</a:t>
            </a:r>
            <a:r>
              <a:rPr lang="en-US" sz="1600" dirty="0" smtClean="0">
                <a:solidFill>
                  <a:schemeClr val="dk1"/>
                </a:solidFill>
                <a:ea typeface="Comic Sans MS"/>
                <a:cs typeface="Comic Sans MS"/>
                <a:sym typeface="Comic Sans MS"/>
              </a:rPr>
              <a:t> </a:t>
            </a:r>
            <a:r>
              <a:rPr lang="en-US" sz="1600" dirty="0">
                <a:solidFill>
                  <a:schemeClr val="dk1"/>
                </a:solidFill>
                <a:ea typeface="Comic Sans MS"/>
                <a:cs typeface="Comic Sans MS"/>
                <a:sym typeface="Comic Sans MS"/>
              </a:rPr>
              <a:t>(j == </a:t>
            </a:r>
            <a:r>
              <a:rPr lang="en-US" sz="1600" dirty="0" err="1">
                <a:solidFill>
                  <a:schemeClr val="dk1"/>
                </a:solidFill>
                <a:ea typeface="Comic Sans MS"/>
                <a:cs typeface="Comic Sans MS"/>
                <a:sym typeface="Comic Sans MS"/>
              </a:rPr>
              <a:t>i</a:t>
            </a:r>
            <a:r>
              <a:rPr lang="en-US" sz="1600" dirty="0">
                <a:solidFill>
                  <a:schemeClr val="dk1"/>
                </a:solidFill>
                <a:ea typeface="Comic Sans MS"/>
                <a:cs typeface="Comic Sans MS"/>
                <a:sym typeface="Comic Sans MS"/>
              </a:rPr>
              <a:t>) { lock = </a:t>
            </a:r>
            <a:r>
              <a:rPr lang="en-US" sz="1600" dirty="0">
                <a:solidFill>
                  <a:srgbClr val="0000FF"/>
                </a:solidFill>
                <a:ea typeface="Comic Sans MS"/>
                <a:cs typeface="Comic Sans MS"/>
                <a:sym typeface="Comic Sans MS"/>
              </a:rPr>
              <a:t>FALSE</a:t>
            </a:r>
            <a:r>
              <a:rPr lang="en-US" sz="1600" dirty="0">
                <a:solidFill>
                  <a:schemeClr val="dk1"/>
                </a:solidFill>
                <a:ea typeface="Comic Sans MS"/>
                <a:cs typeface="Comic Sans MS"/>
                <a:sym typeface="Comic Sans MS"/>
              </a:rPr>
              <a:t> };</a:t>
            </a:r>
            <a:endParaRPr sz="1600" dirty="0">
              <a:solidFill>
                <a:schemeClr val="dk1"/>
              </a:solidFill>
              <a:ea typeface="Comic Sans MS"/>
              <a:cs typeface="Comic Sans MS"/>
              <a:sym typeface="Comic Sans MS"/>
            </a:endParaRPr>
          </a:p>
          <a:p>
            <a:pPr marL="0" marR="0" lvl="0" indent="0" algn="l" rtl="0">
              <a:spcBef>
                <a:spcPts val="0"/>
              </a:spcBef>
              <a:spcAft>
                <a:spcPts val="0"/>
              </a:spcAft>
              <a:buClr>
                <a:srgbClr val="0000FF"/>
              </a:buClr>
              <a:buSzPts val="1700"/>
              <a:buFont typeface="Comic Sans MS"/>
              <a:buNone/>
            </a:pPr>
            <a:r>
              <a:rPr lang="en-US" sz="1600" dirty="0">
                <a:solidFill>
                  <a:srgbClr val="0000FF"/>
                </a:solidFill>
                <a:ea typeface="Comic Sans MS"/>
                <a:cs typeface="Comic Sans MS"/>
                <a:sym typeface="Comic Sans MS"/>
              </a:rPr>
              <a:t> </a:t>
            </a:r>
            <a:r>
              <a:rPr lang="en-US" sz="1600" dirty="0" smtClean="0">
                <a:solidFill>
                  <a:srgbClr val="0000FF"/>
                </a:solidFill>
                <a:ea typeface="Comic Sans MS"/>
                <a:cs typeface="Comic Sans MS"/>
                <a:sym typeface="Comic Sans MS"/>
              </a:rPr>
              <a:t>   else</a:t>
            </a:r>
            <a:r>
              <a:rPr lang="en-US" sz="1600" dirty="0" smtClean="0">
                <a:solidFill>
                  <a:schemeClr val="dk1"/>
                </a:solidFill>
                <a:ea typeface="Comic Sans MS"/>
                <a:cs typeface="Comic Sans MS"/>
                <a:sym typeface="Comic Sans MS"/>
              </a:rPr>
              <a:t> </a:t>
            </a:r>
            <a:r>
              <a:rPr lang="en-US" sz="1600" dirty="0">
                <a:solidFill>
                  <a:schemeClr val="dk1"/>
                </a:solidFill>
                <a:ea typeface="Comic Sans MS"/>
                <a:cs typeface="Comic Sans MS"/>
                <a:sym typeface="Comic Sans MS"/>
              </a:rPr>
              <a:t>{ waiting[j] = </a:t>
            </a:r>
            <a:r>
              <a:rPr lang="en-US" sz="1600" dirty="0">
                <a:solidFill>
                  <a:srgbClr val="0000FF"/>
                </a:solidFill>
                <a:ea typeface="Comic Sans MS"/>
                <a:cs typeface="Comic Sans MS"/>
                <a:sym typeface="Comic Sans MS"/>
              </a:rPr>
              <a:t>FALSE</a:t>
            </a:r>
            <a:r>
              <a:rPr lang="en-US" sz="1600" dirty="0">
                <a:solidFill>
                  <a:schemeClr val="dk1"/>
                </a:solidFill>
                <a:ea typeface="Comic Sans MS"/>
                <a:cs typeface="Comic Sans MS"/>
                <a:sym typeface="Comic Sans MS"/>
              </a:rPr>
              <a:t>; }</a:t>
            </a:r>
            <a:endParaRPr sz="1600" dirty="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700"/>
              <a:buFont typeface="Comic Sans MS"/>
              <a:buNone/>
            </a:pPr>
            <a:endParaRPr sz="1200" dirty="0">
              <a:solidFill>
                <a:schemeClr val="dk1"/>
              </a:solidFill>
              <a:ea typeface="Comic Sans MS"/>
              <a:cs typeface="Comic Sans MS"/>
              <a:sym typeface="Comic Sans MS"/>
            </a:endParaRPr>
          </a:p>
          <a:p>
            <a:pPr marL="0" marR="0" lvl="0" indent="0" algn="l" rtl="0">
              <a:spcBef>
                <a:spcPts val="0"/>
              </a:spcBef>
              <a:spcAft>
                <a:spcPts val="0"/>
              </a:spcAft>
              <a:buClr>
                <a:srgbClr val="004C26"/>
              </a:buClr>
              <a:buSzPts val="1700"/>
              <a:buFont typeface="Comic Sans MS"/>
              <a:buNone/>
            </a:pPr>
            <a:r>
              <a:rPr lang="en-US" sz="1600" dirty="0">
                <a:solidFill>
                  <a:srgbClr val="004C26"/>
                </a:solidFill>
                <a:ea typeface="Comic Sans MS"/>
                <a:cs typeface="Comic Sans MS"/>
                <a:sym typeface="Comic Sans MS"/>
              </a:rPr>
              <a:t> </a:t>
            </a:r>
            <a:r>
              <a:rPr lang="en-US" sz="1600" dirty="0" smtClean="0">
                <a:solidFill>
                  <a:srgbClr val="004C26"/>
                </a:solidFill>
                <a:ea typeface="Comic Sans MS"/>
                <a:cs typeface="Comic Sans MS"/>
                <a:sym typeface="Comic Sans MS"/>
              </a:rPr>
              <a:t>   // </a:t>
            </a:r>
            <a:r>
              <a:rPr lang="en-US" sz="1600" dirty="0">
                <a:solidFill>
                  <a:srgbClr val="004C26"/>
                </a:solidFill>
                <a:ea typeface="Comic Sans MS"/>
                <a:cs typeface="Comic Sans MS"/>
                <a:sym typeface="Comic Sans MS"/>
              </a:rPr>
              <a:t>remainder section</a:t>
            </a:r>
            <a:endParaRPr sz="1600" dirty="0"/>
          </a:p>
          <a:p>
            <a:pPr marL="0" marR="0" lvl="0" indent="0" algn="l" rtl="0">
              <a:spcBef>
                <a:spcPts val="0"/>
              </a:spcBef>
              <a:spcAft>
                <a:spcPts val="0"/>
              </a:spcAft>
              <a:buClr>
                <a:schemeClr val="dk1"/>
              </a:buClr>
              <a:buSzPts val="1700"/>
              <a:buFont typeface="Comic Sans MS"/>
              <a:buNone/>
            </a:pPr>
            <a:endParaRPr sz="1200" dirty="0">
              <a:solidFill>
                <a:srgbClr val="004C26"/>
              </a:solidFill>
              <a:ea typeface="Comic Sans MS"/>
              <a:cs typeface="Comic Sans MS"/>
              <a:sym typeface="Comic Sans MS"/>
            </a:endParaRPr>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a:t>
            </a:r>
            <a:r>
              <a:rPr lang="en-US" sz="1600" dirty="0">
                <a:solidFill>
                  <a:srgbClr val="0000FF"/>
                </a:solidFill>
                <a:ea typeface="Comic Sans MS"/>
                <a:cs typeface="Comic Sans MS"/>
                <a:sym typeface="Comic Sans MS"/>
              </a:rPr>
              <a:t>while</a:t>
            </a:r>
            <a:r>
              <a:rPr lang="en-US" sz="1600" dirty="0">
                <a:solidFill>
                  <a:schemeClr val="dk1"/>
                </a:solidFill>
                <a:ea typeface="Comic Sans MS"/>
                <a:cs typeface="Comic Sans MS"/>
                <a:sym typeface="Comic Sans MS"/>
              </a:rPr>
              <a:t> (</a:t>
            </a:r>
            <a:r>
              <a:rPr lang="en-US" sz="1600" dirty="0">
                <a:solidFill>
                  <a:srgbClr val="0000FF"/>
                </a:solidFill>
                <a:ea typeface="Comic Sans MS"/>
                <a:cs typeface="Comic Sans MS"/>
                <a:sym typeface="Comic Sans MS"/>
              </a:rPr>
              <a:t>TRUE</a:t>
            </a:r>
            <a:r>
              <a:rPr lang="en-US" sz="1600" dirty="0">
                <a:solidFill>
                  <a:schemeClr val="dk1"/>
                </a:solidFill>
                <a:ea typeface="Comic Sans MS"/>
                <a:cs typeface="Comic Sans MS"/>
                <a:sym typeface="Comic Sans MS"/>
              </a:rPr>
              <a:t>);</a:t>
            </a:r>
            <a:endParaRPr sz="1600" dirty="0"/>
          </a:p>
        </p:txBody>
      </p:sp>
      <p:sp>
        <p:nvSpPr>
          <p:cNvPr id="6" name="Shape 367"/>
          <p:cNvSpPr/>
          <p:nvPr/>
        </p:nvSpPr>
        <p:spPr>
          <a:xfrm>
            <a:off x="4801488" y="3042022"/>
            <a:ext cx="3700402" cy="1784641"/>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pPr marL="311085" lvl="0" indent="-311085">
              <a:lnSpc>
                <a:spcPct val="90000"/>
              </a:lnSpc>
            </a:pPr>
            <a:r>
              <a:rPr lang="en-US" sz="1600" dirty="0" err="1">
                <a:solidFill>
                  <a:srgbClr val="0000FF"/>
                </a:solidFill>
                <a:ea typeface="Comic Sans MS"/>
                <a:cs typeface="Comic Sans MS"/>
                <a:sym typeface="Comic Sans MS"/>
              </a:rPr>
              <a:t>boolean</a:t>
            </a:r>
            <a:r>
              <a:rPr lang="en-US" sz="1600" dirty="0">
                <a:solidFill>
                  <a:srgbClr val="0000FF"/>
                </a:solidFill>
                <a:ea typeface="Comic Sans MS"/>
                <a:cs typeface="Comic Sans MS"/>
                <a:sym typeface="Comic Sans MS"/>
              </a:rPr>
              <a:t> </a:t>
            </a:r>
            <a:r>
              <a:rPr lang="en-US" sz="1600" dirty="0" err="1">
                <a:solidFill>
                  <a:srgbClr val="0C0C0C"/>
                </a:solidFill>
                <a:ea typeface="Comic Sans MS"/>
                <a:cs typeface="Comic Sans MS"/>
                <a:sym typeface="Comic Sans MS"/>
              </a:rPr>
              <a:t>test_and_set</a:t>
            </a:r>
            <a:r>
              <a:rPr lang="en-US" sz="1600" dirty="0">
                <a:solidFill>
                  <a:srgbClr val="0C0C0C"/>
                </a:solidFill>
                <a:ea typeface="Comic Sans MS"/>
                <a:cs typeface="Comic Sans MS"/>
                <a:sym typeface="Comic Sans MS"/>
              </a:rPr>
              <a:t> (</a:t>
            </a:r>
            <a:r>
              <a:rPr lang="en-US" sz="1600" dirty="0" err="1">
                <a:solidFill>
                  <a:srgbClr val="0000FF"/>
                </a:solidFill>
                <a:ea typeface="Comic Sans MS"/>
                <a:cs typeface="Comic Sans MS"/>
                <a:sym typeface="Comic Sans MS"/>
              </a:rPr>
              <a:t>boolean</a:t>
            </a:r>
            <a:r>
              <a:rPr lang="en-US" sz="1600" dirty="0">
                <a:solidFill>
                  <a:srgbClr val="0000FF"/>
                </a:solidFill>
                <a:ea typeface="Comic Sans MS"/>
                <a:cs typeface="Comic Sans MS"/>
                <a:sym typeface="Comic Sans MS"/>
              </a:rPr>
              <a:t> </a:t>
            </a:r>
            <a:r>
              <a:rPr lang="en-US" sz="1600" dirty="0">
                <a:solidFill>
                  <a:srgbClr val="0C0C0C"/>
                </a:solidFill>
                <a:ea typeface="Comic Sans MS"/>
                <a:cs typeface="Comic Sans MS"/>
                <a:sym typeface="Comic Sans MS"/>
              </a:rPr>
              <a:t>*target)</a:t>
            </a:r>
            <a:endParaRPr lang="en-US" sz="1600" dirty="0"/>
          </a:p>
          <a:p>
            <a:pPr marL="311085" lvl="0" indent="-311085">
              <a:lnSpc>
                <a:spcPct val="90000"/>
              </a:lnSpc>
              <a:spcBef>
                <a:spcPts val="480"/>
              </a:spcBef>
            </a:pPr>
            <a:r>
              <a:rPr lang="en-US" sz="1600" dirty="0">
                <a:solidFill>
                  <a:srgbClr val="0C0C0C"/>
                </a:solidFill>
                <a:ea typeface="Comic Sans MS"/>
                <a:cs typeface="Comic Sans MS"/>
                <a:sym typeface="Comic Sans MS"/>
              </a:rPr>
              <a:t>{</a:t>
            </a:r>
          </a:p>
          <a:p>
            <a:pPr marL="311085" lvl="0" indent="-311085">
              <a:lnSpc>
                <a:spcPct val="90000"/>
              </a:lnSpc>
              <a:spcBef>
                <a:spcPts val="480"/>
              </a:spcBef>
            </a:pPr>
            <a:r>
              <a:rPr lang="en-US" sz="1600" dirty="0">
                <a:solidFill>
                  <a:srgbClr val="0C0C0C"/>
                </a:solidFill>
                <a:ea typeface="Comic Sans MS"/>
                <a:cs typeface="Comic Sans MS"/>
                <a:sym typeface="Comic Sans MS"/>
              </a:rPr>
              <a:t>     </a:t>
            </a:r>
            <a:r>
              <a:rPr lang="en-US" sz="1600" dirty="0" err="1">
                <a:solidFill>
                  <a:srgbClr val="0000FF"/>
                </a:solidFill>
                <a:ea typeface="Comic Sans MS"/>
                <a:cs typeface="Comic Sans MS"/>
                <a:sym typeface="Comic Sans MS"/>
              </a:rPr>
              <a:t>boolean</a:t>
            </a:r>
            <a:r>
              <a:rPr lang="en-US" sz="1600" dirty="0">
                <a:solidFill>
                  <a:srgbClr val="0000FF"/>
                </a:solidFill>
                <a:ea typeface="Comic Sans MS"/>
                <a:cs typeface="Comic Sans MS"/>
                <a:sym typeface="Comic Sans MS"/>
              </a:rPr>
              <a:t> </a:t>
            </a:r>
            <a:r>
              <a:rPr lang="en-US" sz="1600" dirty="0" err="1">
                <a:solidFill>
                  <a:srgbClr val="0C0C0C"/>
                </a:solidFill>
                <a:ea typeface="Comic Sans MS"/>
                <a:cs typeface="Comic Sans MS"/>
                <a:sym typeface="Comic Sans MS"/>
              </a:rPr>
              <a:t>rv</a:t>
            </a:r>
            <a:r>
              <a:rPr lang="en-US" sz="1600" dirty="0">
                <a:solidFill>
                  <a:srgbClr val="0C0C0C"/>
                </a:solidFill>
                <a:ea typeface="Comic Sans MS"/>
                <a:cs typeface="Comic Sans MS"/>
                <a:sym typeface="Comic Sans MS"/>
              </a:rPr>
              <a:t> = *target;</a:t>
            </a:r>
            <a:endParaRPr lang="en-US" sz="1600" dirty="0"/>
          </a:p>
          <a:p>
            <a:pPr marL="311085" lvl="0" indent="-311085">
              <a:lnSpc>
                <a:spcPct val="90000"/>
              </a:lnSpc>
              <a:spcBef>
                <a:spcPts val="480"/>
              </a:spcBef>
            </a:pPr>
            <a:r>
              <a:rPr lang="en-US" sz="1600" dirty="0">
                <a:solidFill>
                  <a:srgbClr val="0C0C0C"/>
                </a:solidFill>
                <a:ea typeface="Comic Sans MS"/>
                <a:cs typeface="Comic Sans MS"/>
                <a:sym typeface="Comic Sans MS"/>
              </a:rPr>
              <a:t>     *target = </a:t>
            </a:r>
            <a:r>
              <a:rPr lang="en-US" sz="1600" dirty="0">
                <a:solidFill>
                  <a:srgbClr val="0000FF"/>
                </a:solidFill>
                <a:ea typeface="Comic Sans MS"/>
                <a:cs typeface="Comic Sans MS"/>
                <a:sym typeface="Comic Sans MS"/>
              </a:rPr>
              <a:t>TRUE</a:t>
            </a:r>
            <a:r>
              <a:rPr lang="en-US" sz="1600" dirty="0">
                <a:solidFill>
                  <a:srgbClr val="0C0C0C"/>
                </a:solidFill>
                <a:ea typeface="Comic Sans MS"/>
                <a:cs typeface="Comic Sans MS"/>
                <a:sym typeface="Comic Sans MS"/>
              </a:rPr>
              <a:t>;</a:t>
            </a:r>
            <a:endParaRPr lang="en-US" sz="1600" dirty="0"/>
          </a:p>
          <a:p>
            <a:pPr marL="311085" lvl="0" indent="-311085">
              <a:lnSpc>
                <a:spcPct val="90000"/>
              </a:lnSpc>
              <a:spcBef>
                <a:spcPts val="480"/>
              </a:spcBef>
            </a:pPr>
            <a:r>
              <a:rPr lang="en-US" sz="1600" dirty="0">
                <a:solidFill>
                  <a:srgbClr val="0C0C0C"/>
                </a:solidFill>
                <a:ea typeface="Comic Sans MS"/>
                <a:cs typeface="Comic Sans MS"/>
                <a:sym typeface="Comic Sans MS"/>
              </a:rPr>
              <a:t>     </a:t>
            </a:r>
            <a:r>
              <a:rPr lang="en-US" sz="1600" dirty="0">
                <a:solidFill>
                  <a:srgbClr val="0000FF"/>
                </a:solidFill>
                <a:ea typeface="Comic Sans MS"/>
                <a:cs typeface="Comic Sans MS"/>
                <a:sym typeface="Comic Sans MS"/>
              </a:rPr>
              <a:t>return</a:t>
            </a:r>
            <a:r>
              <a:rPr lang="en-US" sz="1600" dirty="0">
                <a:solidFill>
                  <a:srgbClr val="0C0C0C"/>
                </a:solidFill>
                <a:ea typeface="Comic Sans MS"/>
                <a:cs typeface="Comic Sans MS"/>
                <a:sym typeface="Comic Sans MS"/>
              </a:rPr>
              <a:t> </a:t>
            </a:r>
            <a:r>
              <a:rPr lang="en-US" sz="1600" dirty="0" err="1">
                <a:solidFill>
                  <a:srgbClr val="0C0C0C"/>
                </a:solidFill>
                <a:ea typeface="Comic Sans MS"/>
                <a:cs typeface="Comic Sans MS"/>
                <a:sym typeface="Comic Sans MS"/>
              </a:rPr>
              <a:t>rv</a:t>
            </a:r>
            <a:r>
              <a:rPr lang="en-US" sz="1600" dirty="0">
                <a:solidFill>
                  <a:srgbClr val="0C0C0C"/>
                </a:solidFill>
                <a:ea typeface="Comic Sans MS"/>
                <a:cs typeface="Comic Sans MS"/>
                <a:sym typeface="Comic Sans MS"/>
              </a:rPr>
              <a:t>:</a:t>
            </a:r>
            <a:endParaRPr lang="en-US" sz="1600" dirty="0"/>
          </a:p>
          <a:p>
            <a:pPr marL="311085" lvl="0" indent="-311085">
              <a:lnSpc>
                <a:spcPct val="90000"/>
              </a:lnSpc>
              <a:spcBef>
                <a:spcPts val="480"/>
              </a:spcBef>
            </a:pPr>
            <a:r>
              <a:rPr lang="en-US" sz="1600" dirty="0">
                <a:solidFill>
                  <a:srgbClr val="0C0C0C"/>
                </a:solidFill>
                <a:ea typeface="Comic Sans MS"/>
                <a:cs typeface="Comic Sans MS"/>
                <a:sym typeface="Comic Sans MS"/>
              </a:rPr>
              <a:t>}</a:t>
            </a:r>
            <a:endParaRPr lang="en-US" sz="1200" dirty="0">
              <a:solidFill>
                <a:schemeClr val="dk1"/>
              </a:solidFill>
              <a:ea typeface="Comic Sans MS"/>
              <a:cs typeface="Comic Sans MS"/>
              <a:sym typeface="Comic Sans MS"/>
            </a:endParaRPr>
          </a:p>
        </p:txBody>
      </p:sp>
      <p:sp>
        <p:nvSpPr>
          <p:cNvPr id="7" name="TextBox 6"/>
          <p:cNvSpPr txBox="1"/>
          <p:nvPr/>
        </p:nvSpPr>
        <p:spPr>
          <a:xfrm>
            <a:off x="4258785" y="2338466"/>
            <a:ext cx="485518" cy="2499146"/>
          </a:xfrm>
          <a:prstGeom prst="rect">
            <a:avLst/>
          </a:prstGeom>
          <a:noFill/>
        </p:spPr>
        <p:txBody>
          <a:bodyPr vert="wordArtVert" wrap="none" rtlCol="0">
            <a:spAutoFit/>
          </a:bodyPr>
          <a:lstStyle/>
          <a:p>
            <a:r>
              <a:rPr lang="en-US" b="1" i="1" dirty="0" smtClean="0">
                <a:solidFill>
                  <a:srgbClr val="004620"/>
                </a:solidFill>
              </a:rPr>
              <a:t>Solution</a:t>
            </a:r>
            <a:endParaRPr lang="en-US" b="1" i="1" dirty="0">
              <a:solidFill>
                <a:srgbClr val="004620"/>
              </a:solidFill>
            </a:endParaRPr>
          </a:p>
        </p:txBody>
      </p:sp>
      <p:sp>
        <p:nvSpPr>
          <p:cNvPr id="9" name="TextBox 8"/>
          <p:cNvSpPr txBox="1"/>
          <p:nvPr/>
        </p:nvSpPr>
        <p:spPr>
          <a:xfrm>
            <a:off x="4893586" y="1903751"/>
            <a:ext cx="3480741" cy="830997"/>
          </a:xfrm>
          <a:prstGeom prst="rect">
            <a:avLst/>
          </a:prstGeom>
          <a:noFill/>
          <a:ln>
            <a:solidFill>
              <a:srgbClr val="000090"/>
            </a:solidFill>
          </a:ln>
        </p:spPr>
        <p:txBody>
          <a:bodyPr wrap="none" rtlCol="0">
            <a:spAutoFit/>
          </a:bodyPr>
          <a:lstStyle/>
          <a:p>
            <a:r>
              <a:rPr lang="en-US" sz="1600" dirty="0">
                <a:solidFill>
                  <a:srgbClr val="008F00"/>
                </a:solidFill>
                <a:ea typeface="Menlo"/>
                <a:cs typeface="Menlo"/>
              </a:rPr>
              <a:t>// Data structures - initialized to false</a:t>
            </a:r>
            <a:endParaRPr lang="en-US" sz="1600" dirty="0">
              <a:solidFill>
                <a:srgbClr val="000000"/>
              </a:solidFill>
              <a:ea typeface="Helvetica"/>
              <a:cs typeface="Helvetica"/>
            </a:endParaRPr>
          </a:p>
          <a:p>
            <a:r>
              <a:rPr lang="en-US" sz="1600" dirty="0" err="1">
                <a:solidFill>
                  <a:srgbClr val="0000FF"/>
                </a:solidFill>
                <a:ea typeface="Comic Sans MS"/>
                <a:cs typeface="Comic Sans MS"/>
                <a:sym typeface="Comic Sans MS"/>
              </a:rPr>
              <a:t>boolean</a:t>
            </a:r>
            <a:r>
              <a:rPr lang="en-US" sz="1600" dirty="0">
                <a:solidFill>
                  <a:srgbClr val="0000FF"/>
                </a:solidFill>
                <a:ea typeface="Comic Sans MS"/>
                <a:cs typeface="Comic Sans MS"/>
                <a:sym typeface="Comic Sans MS"/>
              </a:rPr>
              <a:t> </a:t>
            </a:r>
            <a:r>
              <a:rPr lang="en-US" sz="1600" dirty="0" smtClean="0">
                <a:solidFill>
                  <a:srgbClr val="000000"/>
                </a:solidFill>
                <a:ea typeface="Menlo"/>
                <a:cs typeface="Menlo"/>
              </a:rPr>
              <a:t>waiting</a:t>
            </a:r>
            <a:r>
              <a:rPr lang="en-US" sz="1600" dirty="0">
                <a:solidFill>
                  <a:srgbClr val="000000"/>
                </a:solidFill>
                <a:ea typeface="Menlo"/>
                <a:cs typeface="Menlo"/>
              </a:rPr>
              <a:t>[n[;</a:t>
            </a:r>
            <a:endParaRPr lang="en-US" sz="1600" dirty="0">
              <a:solidFill>
                <a:srgbClr val="000000"/>
              </a:solidFill>
              <a:ea typeface="Helvetica"/>
              <a:cs typeface="Helvetica"/>
            </a:endParaRPr>
          </a:p>
          <a:p>
            <a:r>
              <a:rPr lang="en-US" sz="1600" dirty="0" err="1">
                <a:solidFill>
                  <a:srgbClr val="0000FF"/>
                </a:solidFill>
                <a:ea typeface="Comic Sans MS"/>
                <a:cs typeface="Comic Sans MS"/>
                <a:sym typeface="Comic Sans MS"/>
              </a:rPr>
              <a:t>boolean</a:t>
            </a:r>
            <a:r>
              <a:rPr lang="en-US" sz="1600" dirty="0">
                <a:solidFill>
                  <a:srgbClr val="0000FF"/>
                </a:solidFill>
                <a:ea typeface="Comic Sans MS"/>
                <a:cs typeface="Comic Sans MS"/>
                <a:sym typeface="Comic Sans MS"/>
              </a:rPr>
              <a:t> </a:t>
            </a:r>
            <a:r>
              <a:rPr lang="en-US" sz="1600" dirty="0" smtClean="0">
                <a:solidFill>
                  <a:srgbClr val="000000"/>
                </a:solidFill>
                <a:ea typeface="Menlo"/>
                <a:cs typeface="Menlo"/>
              </a:rPr>
              <a:t>lock</a:t>
            </a:r>
            <a:r>
              <a:rPr lang="en-US" sz="1600" dirty="0">
                <a:solidFill>
                  <a:srgbClr val="000000"/>
                </a:solidFill>
                <a:ea typeface="Menlo"/>
                <a:cs typeface="Menlo"/>
              </a:rPr>
              <a:t>;</a:t>
            </a:r>
            <a:endParaRPr lang="en-US" sz="1600" dirty="0"/>
          </a:p>
        </p:txBody>
      </p:sp>
    </p:spTree>
    <p:extLst>
      <p:ext uri="{BB962C8B-B14F-4D97-AF65-F5344CB8AC3E}">
        <p14:creationId xmlns:p14="http://schemas.microsoft.com/office/powerpoint/2010/main" val="1423763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24</a:t>
            </a:fld>
            <a:endParaRPr lang="en-US" dirty="0"/>
          </a:p>
        </p:txBody>
      </p:sp>
      <p:sp>
        <p:nvSpPr>
          <p:cNvPr id="3" name="Title 2"/>
          <p:cNvSpPr>
            <a:spLocks noGrp="1"/>
          </p:cNvSpPr>
          <p:nvPr>
            <p:ph type="title"/>
          </p:nvPr>
        </p:nvSpPr>
        <p:spPr/>
        <p:txBody>
          <a:bodyPr>
            <a:noAutofit/>
          </a:bodyPr>
          <a:lstStyle/>
          <a:p>
            <a:r>
              <a:rPr lang="en-US" sz="2500" dirty="0" smtClean="0">
                <a:solidFill>
                  <a:srgbClr val="002060"/>
                </a:solidFill>
                <a:ea typeface="Comic Sans MS"/>
                <a:cs typeface="Comic Sans MS"/>
                <a:sym typeface="Comic Sans MS"/>
              </a:rPr>
              <a:t>Synchronization Hardware Limitation and Solution (</a:t>
            </a:r>
            <a:r>
              <a:rPr lang="en-US" sz="2500" dirty="0" err="1" smtClean="0">
                <a:solidFill>
                  <a:srgbClr val="002060"/>
                </a:solidFill>
                <a:ea typeface="Comic Sans MS"/>
                <a:cs typeface="Comic Sans MS"/>
                <a:sym typeface="Comic Sans MS"/>
              </a:rPr>
              <a:t>cont</a:t>
            </a:r>
            <a:r>
              <a:rPr lang="en-US" sz="2500" dirty="0" smtClean="0">
                <a:solidFill>
                  <a:srgbClr val="002060"/>
                </a:solidFill>
                <a:ea typeface="Comic Sans MS"/>
                <a:cs typeface="Comic Sans MS"/>
                <a:sym typeface="Comic Sans MS"/>
              </a:rPr>
              <a:t>)</a:t>
            </a:r>
            <a:endParaRPr lang="en-US" sz="2500" dirty="0">
              <a:solidFill>
                <a:srgbClr val="002060"/>
              </a:solidFill>
            </a:endParaRPr>
          </a:p>
        </p:txBody>
      </p:sp>
      <p:sp>
        <p:nvSpPr>
          <p:cNvPr id="6" name="Shape 367"/>
          <p:cNvSpPr/>
          <p:nvPr/>
        </p:nvSpPr>
        <p:spPr>
          <a:xfrm>
            <a:off x="477178" y="1185177"/>
            <a:ext cx="3700402" cy="4658992"/>
          </a:xfrm>
          <a:prstGeom prst="rect">
            <a:avLst/>
          </a:prstGeom>
          <a:noFill/>
          <a:ln w="9525" cap="flat" cmpd="sng">
            <a:solidFill>
              <a:srgbClr val="00206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rgbClr val="0000FF"/>
              </a:buClr>
              <a:buSzPts val="1700"/>
              <a:buFont typeface="Comic Sans MS"/>
              <a:buNone/>
            </a:pPr>
            <a:r>
              <a:rPr lang="en-US" sz="1600" dirty="0">
                <a:solidFill>
                  <a:srgbClr val="0000FF"/>
                </a:solidFill>
                <a:ea typeface="Comic Sans MS"/>
                <a:cs typeface="Comic Sans MS"/>
                <a:sym typeface="Comic Sans MS"/>
              </a:rPr>
              <a:t>do {  </a:t>
            </a:r>
            <a:r>
              <a:rPr lang="en-US" sz="1600" dirty="0">
                <a:solidFill>
                  <a:srgbClr val="004C26"/>
                </a:solidFill>
                <a:ea typeface="Comic Sans MS"/>
                <a:cs typeface="Comic Sans MS"/>
                <a:sym typeface="Comic Sans MS"/>
              </a:rPr>
              <a:t>//Code for process </a:t>
            </a:r>
            <a:r>
              <a:rPr lang="en-US" sz="1600" dirty="0" err="1">
                <a:solidFill>
                  <a:srgbClr val="004C26"/>
                </a:solidFill>
                <a:ea typeface="Comic Sans MS"/>
                <a:cs typeface="Comic Sans MS"/>
                <a:sym typeface="Comic Sans MS"/>
              </a:rPr>
              <a:t>P</a:t>
            </a:r>
            <a:r>
              <a:rPr lang="en-US" sz="1600" baseline="-25000" dirty="0" err="1">
                <a:solidFill>
                  <a:srgbClr val="004C26"/>
                </a:solidFill>
                <a:ea typeface="Comic Sans MS"/>
                <a:cs typeface="Comic Sans MS"/>
                <a:sym typeface="Comic Sans MS"/>
              </a:rPr>
              <a:t>j</a:t>
            </a:r>
            <a:endParaRPr sz="1600" baseline="-25000" dirty="0">
              <a:solidFill>
                <a:srgbClr val="0000FF"/>
              </a:solidFill>
              <a:ea typeface="Comic Sans MS"/>
              <a:cs typeface="Comic Sans MS"/>
              <a:sym typeface="Comic Sans MS"/>
            </a:endParaRPr>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a:t>
            </a:r>
            <a:r>
              <a:rPr lang="en-US" sz="1600" dirty="0" smtClean="0">
                <a:solidFill>
                  <a:schemeClr val="dk1"/>
                </a:solidFill>
                <a:ea typeface="Comic Sans MS"/>
                <a:cs typeface="Comic Sans MS"/>
                <a:sym typeface="Comic Sans MS"/>
              </a:rPr>
              <a:t>   waiting[ j ] </a:t>
            </a:r>
            <a:r>
              <a:rPr lang="en-US" sz="1600" dirty="0">
                <a:solidFill>
                  <a:schemeClr val="dk1"/>
                </a:solidFill>
                <a:ea typeface="Comic Sans MS"/>
                <a:cs typeface="Comic Sans MS"/>
                <a:sym typeface="Comic Sans MS"/>
              </a:rPr>
              <a:t>= </a:t>
            </a:r>
            <a:r>
              <a:rPr lang="en-US" sz="1600" dirty="0">
                <a:solidFill>
                  <a:srgbClr val="0000FF"/>
                </a:solidFill>
                <a:ea typeface="Comic Sans MS"/>
                <a:cs typeface="Comic Sans MS"/>
                <a:sym typeface="Comic Sans MS"/>
              </a:rPr>
              <a:t>TRUE</a:t>
            </a:r>
            <a:r>
              <a:rPr lang="en-US" sz="1600" dirty="0">
                <a:solidFill>
                  <a:schemeClr val="dk1"/>
                </a:solidFill>
                <a:ea typeface="Comic Sans MS"/>
                <a:cs typeface="Comic Sans MS"/>
                <a:sym typeface="Comic Sans MS"/>
              </a:rPr>
              <a:t>;</a:t>
            </a:r>
            <a:endParaRPr sz="1600" dirty="0"/>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a:t>
            </a:r>
            <a:r>
              <a:rPr lang="en-US" sz="1600" dirty="0" smtClean="0">
                <a:solidFill>
                  <a:schemeClr val="dk1"/>
                </a:solidFill>
                <a:ea typeface="Comic Sans MS"/>
                <a:cs typeface="Comic Sans MS"/>
                <a:sym typeface="Comic Sans MS"/>
              </a:rPr>
              <a:t>   key </a:t>
            </a:r>
            <a:r>
              <a:rPr lang="en-US" sz="1600" dirty="0">
                <a:solidFill>
                  <a:schemeClr val="dk1"/>
                </a:solidFill>
                <a:ea typeface="Comic Sans MS"/>
                <a:cs typeface="Comic Sans MS"/>
                <a:sym typeface="Comic Sans MS"/>
              </a:rPr>
              <a:t>= </a:t>
            </a:r>
            <a:r>
              <a:rPr lang="en-US" sz="1600" dirty="0">
                <a:solidFill>
                  <a:srgbClr val="0000FF"/>
                </a:solidFill>
                <a:ea typeface="Comic Sans MS"/>
                <a:cs typeface="Comic Sans MS"/>
                <a:sym typeface="Comic Sans MS"/>
              </a:rPr>
              <a:t>TRUE</a:t>
            </a:r>
            <a:r>
              <a:rPr lang="en-US" sz="1600" dirty="0">
                <a:solidFill>
                  <a:schemeClr val="dk1"/>
                </a:solidFill>
                <a:ea typeface="Comic Sans MS"/>
                <a:cs typeface="Comic Sans MS"/>
                <a:sym typeface="Comic Sans MS"/>
              </a:rPr>
              <a:t>;</a:t>
            </a:r>
            <a:endParaRPr sz="1600" dirty="0"/>
          </a:p>
          <a:p>
            <a:pPr marL="0" marR="0" lvl="0" indent="0" algn="l" rtl="0">
              <a:spcBef>
                <a:spcPts val="0"/>
              </a:spcBef>
              <a:spcAft>
                <a:spcPts val="0"/>
              </a:spcAft>
              <a:buClr>
                <a:srgbClr val="0000FF"/>
              </a:buClr>
              <a:buSzPts val="1700"/>
              <a:buFont typeface="Comic Sans MS"/>
              <a:buNone/>
            </a:pPr>
            <a:r>
              <a:rPr lang="en-US" sz="1600" dirty="0">
                <a:solidFill>
                  <a:srgbClr val="0000FF"/>
                </a:solidFill>
                <a:ea typeface="Comic Sans MS"/>
                <a:cs typeface="Comic Sans MS"/>
                <a:sym typeface="Comic Sans MS"/>
              </a:rPr>
              <a:t> </a:t>
            </a:r>
            <a:r>
              <a:rPr lang="en-US" sz="1600" dirty="0" smtClean="0">
                <a:solidFill>
                  <a:srgbClr val="0000FF"/>
                </a:solidFill>
                <a:ea typeface="Comic Sans MS"/>
                <a:cs typeface="Comic Sans MS"/>
                <a:sym typeface="Comic Sans MS"/>
              </a:rPr>
              <a:t>   while</a:t>
            </a:r>
            <a:r>
              <a:rPr lang="en-US" sz="1600" dirty="0" smtClean="0">
                <a:solidFill>
                  <a:schemeClr val="dk1"/>
                </a:solidFill>
                <a:ea typeface="Comic Sans MS"/>
                <a:cs typeface="Comic Sans MS"/>
                <a:sym typeface="Comic Sans MS"/>
              </a:rPr>
              <a:t> </a:t>
            </a:r>
            <a:r>
              <a:rPr lang="en-US" sz="1600" dirty="0">
                <a:solidFill>
                  <a:schemeClr val="dk1"/>
                </a:solidFill>
                <a:ea typeface="Comic Sans MS"/>
                <a:cs typeface="Comic Sans MS"/>
                <a:sym typeface="Comic Sans MS"/>
              </a:rPr>
              <a:t>(</a:t>
            </a:r>
            <a:r>
              <a:rPr lang="en-US" sz="1600" dirty="0" smtClean="0">
                <a:solidFill>
                  <a:schemeClr val="dk1"/>
                </a:solidFill>
                <a:ea typeface="Comic Sans MS"/>
                <a:cs typeface="Comic Sans MS"/>
                <a:sym typeface="Comic Sans MS"/>
              </a:rPr>
              <a:t>waiting[ j ] </a:t>
            </a:r>
            <a:r>
              <a:rPr lang="en-US" sz="1600" dirty="0">
                <a:solidFill>
                  <a:schemeClr val="dk1"/>
                </a:solidFill>
                <a:ea typeface="Comic Sans MS"/>
                <a:cs typeface="Comic Sans MS"/>
                <a:sym typeface="Comic Sans MS"/>
              </a:rPr>
              <a:t>&amp;&amp; key)</a:t>
            </a:r>
            <a:endParaRPr sz="1600" dirty="0">
              <a:solidFill>
                <a:srgbClr val="004C26"/>
              </a:solidFill>
              <a:ea typeface="Comic Sans MS"/>
              <a:cs typeface="Comic Sans MS"/>
              <a:sym typeface="Comic Sans MS"/>
            </a:endParaRPr>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a:t>
            </a:r>
            <a:r>
              <a:rPr lang="en-US" sz="1600" dirty="0" smtClean="0">
                <a:solidFill>
                  <a:schemeClr val="dk1"/>
                </a:solidFill>
                <a:ea typeface="Comic Sans MS"/>
                <a:cs typeface="Comic Sans MS"/>
                <a:sym typeface="Comic Sans MS"/>
              </a:rPr>
              <a:t>        </a:t>
            </a:r>
            <a:r>
              <a:rPr lang="en-US" sz="1600" dirty="0">
                <a:solidFill>
                  <a:schemeClr val="dk1"/>
                </a:solidFill>
                <a:ea typeface="Comic Sans MS"/>
                <a:cs typeface="Comic Sans MS"/>
                <a:sym typeface="Comic Sans MS"/>
              </a:rPr>
              <a:t>key = </a:t>
            </a:r>
            <a:r>
              <a:rPr lang="en-US" sz="1600" dirty="0" err="1" smtClean="0">
                <a:solidFill>
                  <a:schemeClr val="dk1"/>
                </a:solidFill>
                <a:ea typeface="Comic Sans MS"/>
                <a:cs typeface="Comic Sans MS"/>
                <a:sym typeface="Comic Sans MS"/>
              </a:rPr>
              <a:t>test_and_set</a:t>
            </a:r>
            <a:r>
              <a:rPr lang="en-US" sz="1600" dirty="0">
                <a:solidFill>
                  <a:schemeClr val="dk1"/>
                </a:solidFill>
                <a:ea typeface="Comic Sans MS"/>
                <a:cs typeface="Comic Sans MS"/>
                <a:sym typeface="Comic Sans MS"/>
              </a:rPr>
              <a:t>(&amp;lock);</a:t>
            </a:r>
            <a:endParaRPr sz="1600" dirty="0"/>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a:t>
            </a:r>
            <a:r>
              <a:rPr lang="en-US" sz="1600" dirty="0" smtClean="0">
                <a:solidFill>
                  <a:schemeClr val="dk1"/>
                </a:solidFill>
                <a:ea typeface="Comic Sans MS"/>
                <a:cs typeface="Comic Sans MS"/>
                <a:sym typeface="Comic Sans MS"/>
              </a:rPr>
              <a:t>   waiting[ j ] </a:t>
            </a:r>
            <a:r>
              <a:rPr lang="en-US" sz="1600" dirty="0">
                <a:solidFill>
                  <a:schemeClr val="dk1"/>
                </a:solidFill>
                <a:ea typeface="Comic Sans MS"/>
                <a:cs typeface="Comic Sans MS"/>
                <a:sym typeface="Comic Sans MS"/>
              </a:rPr>
              <a:t>= </a:t>
            </a:r>
            <a:r>
              <a:rPr lang="en-US" sz="1600" dirty="0">
                <a:solidFill>
                  <a:srgbClr val="0000FF"/>
                </a:solidFill>
                <a:ea typeface="Comic Sans MS"/>
                <a:cs typeface="Comic Sans MS"/>
                <a:sym typeface="Comic Sans MS"/>
              </a:rPr>
              <a:t>FALSE</a:t>
            </a:r>
            <a:r>
              <a:rPr lang="en-US" sz="1600" dirty="0">
                <a:solidFill>
                  <a:schemeClr val="dk1"/>
                </a:solidFill>
                <a:ea typeface="Comic Sans MS"/>
                <a:cs typeface="Comic Sans MS"/>
                <a:sym typeface="Comic Sans MS"/>
              </a:rPr>
              <a:t>;</a:t>
            </a:r>
            <a:endParaRPr sz="1600" dirty="0"/>
          </a:p>
          <a:p>
            <a:pPr marL="0" marR="0" lvl="0" indent="0" algn="l" rtl="0">
              <a:spcBef>
                <a:spcPts val="0"/>
              </a:spcBef>
              <a:spcAft>
                <a:spcPts val="0"/>
              </a:spcAft>
              <a:buClr>
                <a:schemeClr val="dk1"/>
              </a:buClr>
              <a:buSzPts val="1700"/>
              <a:buFont typeface="Comic Sans MS"/>
              <a:buNone/>
            </a:pPr>
            <a:endParaRPr sz="1200" dirty="0">
              <a:solidFill>
                <a:schemeClr val="dk1"/>
              </a:solidFill>
              <a:ea typeface="Comic Sans MS"/>
              <a:cs typeface="Comic Sans MS"/>
              <a:sym typeface="Comic Sans MS"/>
            </a:endParaRPr>
          </a:p>
          <a:p>
            <a:pPr marL="0" marR="0" lvl="0" indent="0" algn="l" rtl="0">
              <a:spcBef>
                <a:spcPts val="0"/>
              </a:spcBef>
              <a:spcAft>
                <a:spcPts val="0"/>
              </a:spcAft>
              <a:buClr>
                <a:srgbClr val="004C26"/>
              </a:buClr>
              <a:buSzPts val="1700"/>
              <a:buFont typeface="Comic Sans MS"/>
              <a:buNone/>
            </a:pPr>
            <a:r>
              <a:rPr lang="en-US" sz="1600" dirty="0">
                <a:solidFill>
                  <a:srgbClr val="004C26"/>
                </a:solidFill>
                <a:ea typeface="Comic Sans MS"/>
                <a:cs typeface="Comic Sans MS"/>
                <a:sym typeface="Comic Sans MS"/>
              </a:rPr>
              <a:t> </a:t>
            </a:r>
            <a:r>
              <a:rPr lang="en-US" sz="1600" dirty="0" smtClean="0">
                <a:solidFill>
                  <a:srgbClr val="004C26"/>
                </a:solidFill>
                <a:ea typeface="Comic Sans MS"/>
                <a:cs typeface="Comic Sans MS"/>
                <a:sym typeface="Comic Sans MS"/>
              </a:rPr>
              <a:t>   // </a:t>
            </a:r>
            <a:r>
              <a:rPr lang="en-US" sz="1600" dirty="0">
                <a:solidFill>
                  <a:srgbClr val="004C26"/>
                </a:solidFill>
                <a:ea typeface="Comic Sans MS"/>
                <a:cs typeface="Comic Sans MS"/>
                <a:sym typeface="Comic Sans MS"/>
              </a:rPr>
              <a:t>critical section</a:t>
            </a:r>
            <a:endParaRPr sz="1600" dirty="0"/>
          </a:p>
          <a:p>
            <a:pPr marL="0" marR="0" lvl="0" indent="0" algn="l" rtl="0">
              <a:spcBef>
                <a:spcPts val="0"/>
              </a:spcBef>
              <a:spcAft>
                <a:spcPts val="0"/>
              </a:spcAft>
              <a:buClr>
                <a:schemeClr val="dk1"/>
              </a:buClr>
              <a:buSzPts val="1700"/>
              <a:buFont typeface="Comic Sans MS"/>
              <a:buNone/>
            </a:pPr>
            <a:endParaRPr sz="1200" dirty="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a:t>
            </a:r>
            <a:r>
              <a:rPr lang="en-US" sz="1600" dirty="0" smtClean="0">
                <a:solidFill>
                  <a:schemeClr val="dk1"/>
                </a:solidFill>
                <a:ea typeface="Comic Sans MS"/>
                <a:cs typeface="Comic Sans MS"/>
                <a:sym typeface="Comic Sans MS"/>
              </a:rPr>
              <a:t>   </a:t>
            </a:r>
            <a:r>
              <a:rPr lang="en-US" sz="1600" dirty="0" err="1" smtClean="0">
                <a:solidFill>
                  <a:schemeClr val="dk1"/>
                </a:solidFill>
                <a:ea typeface="Comic Sans MS"/>
                <a:cs typeface="Comic Sans MS"/>
                <a:sym typeface="Comic Sans MS"/>
              </a:rPr>
              <a:t>i</a:t>
            </a:r>
            <a:r>
              <a:rPr lang="en-US" sz="1600" dirty="0" smtClean="0">
                <a:solidFill>
                  <a:schemeClr val="dk1"/>
                </a:solidFill>
                <a:ea typeface="Comic Sans MS"/>
                <a:cs typeface="Comic Sans MS"/>
                <a:sym typeface="Comic Sans MS"/>
              </a:rPr>
              <a:t> </a:t>
            </a:r>
            <a:r>
              <a:rPr lang="en-US" sz="1600" dirty="0">
                <a:solidFill>
                  <a:schemeClr val="dk1"/>
                </a:solidFill>
                <a:ea typeface="Comic Sans MS"/>
                <a:cs typeface="Comic Sans MS"/>
                <a:sym typeface="Comic Sans MS"/>
              </a:rPr>
              <a:t>= (j + 1) % n;</a:t>
            </a:r>
            <a:endParaRPr sz="1600" dirty="0"/>
          </a:p>
          <a:p>
            <a:pPr marL="0" marR="0" lvl="0" indent="0" algn="l" rtl="0">
              <a:spcBef>
                <a:spcPts val="0"/>
              </a:spcBef>
              <a:spcAft>
                <a:spcPts val="0"/>
              </a:spcAft>
              <a:buClr>
                <a:srgbClr val="0000FF"/>
              </a:buClr>
              <a:buSzPts val="1700"/>
              <a:buFont typeface="Comic Sans MS"/>
              <a:buNone/>
            </a:pPr>
            <a:r>
              <a:rPr lang="en-US" sz="1600" dirty="0">
                <a:solidFill>
                  <a:srgbClr val="0000FF"/>
                </a:solidFill>
                <a:ea typeface="Comic Sans MS"/>
                <a:cs typeface="Comic Sans MS"/>
                <a:sym typeface="Comic Sans MS"/>
              </a:rPr>
              <a:t> </a:t>
            </a:r>
            <a:r>
              <a:rPr lang="en-US" sz="1600" dirty="0" smtClean="0">
                <a:solidFill>
                  <a:srgbClr val="0000FF"/>
                </a:solidFill>
                <a:ea typeface="Comic Sans MS"/>
                <a:cs typeface="Comic Sans MS"/>
                <a:sym typeface="Comic Sans MS"/>
              </a:rPr>
              <a:t>   while</a:t>
            </a:r>
            <a:r>
              <a:rPr lang="en-US" sz="1600" dirty="0" smtClean="0">
                <a:solidFill>
                  <a:schemeClr val="dk1"/>
                </a:solidFill>
                <a:ea typeface="Comic Sans MS"/>
                <a:cs typeface="Comic Sans MS"/>
                <a:sym typeface="Comic Sans MS"/>
              </a:rPr>
              <a:t> </a:t>
            </a:r>
            <a:r>
              <a:rPr lang="en-US" sz="1600" dirty="0">
                <a:solidFill>
                  <a:schemeClr val="dk1"/>
                </a:solidFill>
                <a:ea typeface="Comic Sans MS"/>
                <a:cs typeface="Comic Sans MS"/>
                <a:sym typeface="Comic Sans MS"/>
              </a:rPr>
              <a:t>((</a:t>
            </a:r>
            <a:r>
              <a:rPr lang="en-US" sz="1600" dirty="0" err="1">
                <a:solidFill>
                  <a:schemeClr val="dk1"/>
                </a:solidFill>
                <a:ea typeface="Comic Sans MS"/>
                <a:cs typeface="Comic Sans MS"/>
                <a:sym typeface="Comic Sans MS"/>
              </a:rPr>
              <a:t>i</a:t>
            </a:r>
            <a:r>
              <a:rPr lang="en-US" sz="1600" dirty="0">
                <a:solidFill>
                  <a:schemeClr val="dk1"/>
                </a:solidFill>
                <a:ea typeface="Comic Sans MS"/>
                <a:cs typeface="Comic Sans MS"/>
                <a:sym typeface="Comic Sans MS"/>
              </a:rPr>
              <a:t>! = j) &amp;&amp; ! waiting</a:t>
            </a:r>
            <a:r>
              <a:rPr lang="en-US" sz="1600" dirty="0" smtClean="0">
                <a:solidFill>
                  <a:schemeClr val="dk1"/>
                </a:solidFill>
                <a:ea typeface="Comic Sans MS"/>
                <a:cs typeface="Comic Sans MS"/>
                <a:sym typeface="Comic Sans MS"/>
              </a:rPr>
              <a:t>[ I ] </a:t>
            </a:r>
            <a:r>
              <a:rPr lang="en-US" sz="1600" dirty="0">
                <a:solidFill>
                  <a:schemeClr val="dk1"/>
                </a:solidFill>
                <a:ea typeface="Comic Sans MS"/>
                <a:cs typeface="Comic Sans MS"/>
                <a:sym typeface="Comic Sans MS"/>
              </a:rPr>
              <a:t>)</a:t>
            </a:r>
            <a:endParaRPr sz="1600" dirty="0"/>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a:t>
            </a:r>
            <a:r>
              <a:rPr lang="en-US" sz="1600" dirty="0" err="1">
                <a:solidFill>
                  <a:schemeClr val="dk1"/>
                </a:solidFill>
                <a:ea typeface="Comic Sans MS"/>
                <a:cs typeface="Comic Sans MS"/>
                <a:sym typeface="Comic Sans MS"/>
              </a:rPr>
              <a:t>i</a:t>
            </a:r>
            <a:r>
              <a:rPr lang="en-US" sz="1600" dirty="0">
                <a:solidFill>
                  <a:schemeClr val="dk1"/>
                </a:solidFill>
                <a:ea typeface="Comic Sans MS"/>
                <a:cs typeface="Comic Sans MS"/>
                <a:sym typeface="Comic Sans MS"/>
              </a:rPr>
              <a:t> = (</a:t>
            </a:r>
            <a:r>
              <a:rPr lang="en-US" sz="1600" dirty="0" err="1">
                <a:solidFill>
                  <a:schemeClr val="dk1"/>
                </a:solidFill>
                <a:ea typeface="Comic Sans MS"/>
                <a:cs typeface="Comic Sans MS"/>
                <a:sym typeface="Comic Sans MS"/>
              </a:rPr>
              <a:t>i</a:t>
            </a:r>
            <a:r>
              <a:rPr lang="en-US" sz="1600" dirty="0">
                <a:solidFill>
                  <a:schemeClr val="dk1"/>
                </a:solidFill>
                <a:ea typeface="Comic Sans MS"/>
                <a:cs typeface="Comic Sans MS"/>
                <a:sym typeface="Comic Sans MS"/>
              </a:rPr>
              <a:t> + 1) % n;</a:t>
            </a:r>
            <a:endParaRPr sz="1600" dirty="0"/>
          </a:p>
          <a:p>
            <a:pPr marL="0" marR="0" lvl="0" indent="0" algn="l" rtl="0">
              <a:spcBef>
                <a:spcPts val="0"/>
              </a:spcBef>
              <a:spcAft>
                <a:spcPts val="0"/>
              </a:spcAft>
              <a:buClr>
                <a:schemeClr val="dk1"/>
              </a:buClr>
              <a:buSzPts val="1700"/>
              <a:buFont typeface="Comic Sans MS"/>
              <a:buNone/>
            </a:pPr>
            <a:endParaRPr sz="1200" dirty="0">
              <a:solidFill>
                <a:schemeClr val="dk1"/>
              </a:solidFill>
              <a:ea typeface="Comic Sans MS"/>
              <a:cs typeface="Comic Sans MS"/>
              <a:sym typeface="Comic Sans MS"/>
            </a:endParaRPr>
          </a:p>
          <a:p>
            <a:pPr marL="0" marR="0" lvl="0" indent="0" algn="l" rtl="0">
              <a:spcBef>
                <a:spcPts val="0"/>
              </a:spcBef>
              <a:spcAft>
                <a:spcPts val="0"/>
              </a:spcAft>
              <a:buClr>
                <a:srgbClr val="0000FF"/>
              </a:buClr>
              <a:buSzPts val="1700"/>
              <a:buFont typeface="Comic Sans MS"/>
              <a:buNone/>
            </a:pPr>
            <a:r>
              <a:rPr lang="en-US" sz="1600" dirty="0">
                <a:solidFill>
                  <a:srgbClr val="0000FF"/>
                </a:solidFill>
                <a:ea typeface="Comic Sans MS"/>
                <a:cs typeface="Comic Sans MS"/>
                <a:sym typeface="Comic Sans MS"/>
              </a:rPr>
              <a:t> </a:t>
            </a:r>
            <a:r>
              <a:rPr lang="en-US" sz="1600" dirty="0" smtClean="0">
                <a:solidFill>
                  <a:srgbClr val="0000FF"/>
                </a:solidFill>
                <a:ea typeface="Comic Sans MS"/>
                <a:cs typeface="Comic Sans MS"/>
                <a:sym typeface="Comic Sans MS"/>
              </a:rPr>
              <a:t>   if</a:t>
            </a:r>
            <a:r>
              <a:rPr lang="en-US" sz="1600" dirty="0" smtClean="0">
                <a:solidFill>
                  <a:schemeClr val="dk1"/>
                </a:solidFill>
                <a:ea typeface="Comic Sans MS"/>
                <a:cs typeface="Comic Sans MS"/>
                <a:sym typeface="Comic Sans MS"/>
              </a:rPr>
              <a:t> </a:t>
            </a:r>
            <a:r>
              <a:rPr lang="en-US" sz="1600" dirty="0">
                <a:solidFill>
                  <a:schemeClr val="dk1"/>
                </a:solidFill>
                <a:ea typeface="Comic Sans MS"/>
                <a:cs typeface="Comic Sans MS"/>
                <a:sym typeface="Comic Sans MS"/>
              </a:rPr>
              <a:t>(</a:t>
            </a:r>
            <a:r>
              <a:rPr lang="en-US" sz="1600" dirty="0" err="1">
                <a:solidFill>
                  <a:schemeClr val="dk1"/>
                </a:solidFill>
                <a:ea typeface="Comic Sans MS"/>
                <a:cs typeface="Comic Sans MS"/>
                <a:sym typeface="Comic Sans MS"/>
              </a:rPr>
              <a:t>i</a:t>
            </a:r>
            <a:r>
              <a:rPr lang="en-US" sz="1600" dirty="0">
                <a:solidFill>
                  <a:schemeClr val="dk1"/>
                </a:solidFill>
                <a:ea typeface="Comic Sans MS"/>
                <a:cs typeface="Comic Sans MS"/>
                <a:sym typeface="Comic Sans MS"/>
              </a:rPr>
              <a:t> == j) { lock = </a:t>
            </a:r>
            <a:r>
              <a:rPr lang="en-US" sz="1600" dirty="0">
                <a:solidFill>
                  <a:srgbClr val="0000FF"/>
                </a:solidFill>
                <a:ea typeface="Comic Sans MS"/>
                <a:cs typeface="Comic Sans MS"/>
                <a:sym typeface="Comic Sans MS"/>
              </a:rPr>
              <a:t>FALSE</a:t>
            </a:r>
            <a:r>
              <a:rPr lang="en-US" sz="1600" dirty="0">
                <a:solidFill>
                  <a:schemeClr val="dk1"/>
                </a:solidFill>
                <a:ea typeface="Comic Sans MS"/>
                <a:cs typeface="Comic Sans MS"/>
                <a:sym typeface="Comic Sans MS"/>
              </a:rPr>
              <a:t> };</a:t>
            </a:r>
            <a:endParaRPr sz="1600" dirty="0">
              <a:solidFill>
                <a:schemeClr val="dk1"/>
              </a:solidFill>
              <a:ea typeface="Comic Sans MS"/>
              <a:cs typeface="Comic Sans MS"/>
              <a:sym typeface="Comic Sans MS"/>
            </a:endParaRPr>
          </a:p>
          <a:p>
            <a:pPr marL="0" marR="0" lvl="0" indent="0" algn="l" rtl="0">
              <a:spcBef>
                <a:spcPts val="0"/>
              </a:spcBef>
              <a:spcAft>
                <a:spcPts val="0"/>
              </a:spcAft>
              <a:buClr>
                <a:srgbClr val="0000FF"/>
              </a:buClr>
              <a:buSzPts val="1700"/>
              <a:buFont typeface="Comic Sans MS"/>
              <a:buNone/>
            </a:pPr>
            <a:r>
              <a:rPr lang="en-US" sz="1600" dirty="0">
                <a:solidFill>
                  <a:srgbClr val="0000FF"/>
                </a:solidFill>
                <a:ea typeface="Comic Sans MS"/>
                <a:cs typeface="Comic Sans MS"/>
                <a:sym typeface="Comic Sans MS"/>
              </a:rPr>
              <a:t> </a:t>
            </a:r>
            <a:r>
              <a:rPr lang="en-US" sz="1600" dirty="0" smtClean="0">
                <a:solidFill>
                  <a:srgbClr val="0000FF"/>
                </a:solidFill>
                <a:ea typeface="Comic Sans MS"/>
                <a:cs typeface="Comic Sans MS"/>
                <a:sym typeface="Comic Sans MS"/>
              </a:rPr>
              <a:t>   else</a:t>
            </a:r>
            <a:r>
              <a:rPr lang="en-US" sz="1600" dirty="0" smtClean="0">
                <a:solidFill>
                  <a:schemeClr val="dk1"/>
                </a:solidFill>
                <a:ea typeface="Comic Sans MS"/>
                <a:cs typeface="Comic Sans MS"/>
                <a:sym typeface="Comic Sans MS"/>
              </a:rPr>
              <a:t> </a:t>
            </a:r>
            <a:r>
              <a:rPr lang="en-US" sz="1600" dirty="0">
                <a:solidFill>
                  <a:schemeClr val="dk1"/>
                </a:solidFill>
                <a:ea typeface="Comic Sans MS"/>
                <a:cs typeface="Comic Sans MS"/>
                <a:sym typeface="Comic Sans MS"/>
              </a:rPr>
              <a:t>{ waiting[</a:t>
            </a:r>
            <a:r>
              <a:rPr lang="en-US" sz="1600" dirty="0" err="1">
                <a:solidFill>
                  <a:schemeClr val="dk1"/>
                </a:solidFill>
                <a:ea typeface="Comic Sans MS"/>
                <a:cs typeface="Comic Sans MS"/>
                <a:sym typeface="Comic Sans MS"/>
              </a:rPr>
              <a:t>i</a:t>
            </a:r>
            <a:r>
              <a:rPr lang="en-US" sz="1600" dirty="0">
                <a:solidFill>
                  <a:schemeClr val="dk1"/>
                </a:solidFill>
                <a:ea typeface="Comic Sans MS"/>
                <a:cs typeface="Comic Sans MS"/>
                <a:sym typeface="Comic Sans MS"/>
              </a:rPr>
              <a:t>] = </a:t>
            </a:r>
            <a:r>
              <a:rPr lang="en-US" sz="1600" dirty="0">
                <a:solidFill>
                  <a:srgbClr val="0000FF"/>
                </a:solidFill>
                <a:ea typeface="Comic Sans MS"/>
                <a:cs typeface="Comic Sans MS"/>
                <a:sym typeface="Comic Sans MS"/>
              </a:rPr>
              <a:t>FALSE</a:t>
            </a:r>
            <a:r>
              <a:rPr lang="en-US" sz="1600" dirty="0">
                <a:solidFill>
                  <a:schemeClr val="dk1"/>
                </a:solidFill>
                <a:ea typeface="Comic Sans MS"/>
                <a:cs typeface="Comic Sans MS"/>
                <a:sym typeface="Comic Sans MS"/>
              </a:rPr>
              <a:t>; }</a:t>
            </a:r>
            <a:endParaRPr sz="1600" dirty="0">
              <a:solidFill>
                <a:schemeClr val="dk1"/>
              </a:solidFill>
              <a:ea typeface="Comic Sans MS"/>
              <a:cs typeface="Comic Sans MS"/>
              <a:sym typeface="Comic Sans MS"/>
            </a:endParaRPr>
          </a:p>
          <a:p>
            <a:pPr marL="0" marR="0" lvl="0" indent="0" algn="l" rtl="0">
              <a:spcBef>
                <a:spcPts val="0"/>
              </a:spcBef>
              <a:spcAft>
                <a:spcPts val="0"/>
              </a:spcAft>
              <a:buClr>
                <a:schemeClr val="dk1"/>
              </a:buClr>
              <a:buSzPts val="1700"/>
              <a:buFont typeface="Comic Sans MS"/>
              <a:buNone/>
            </a:pPr>
            <a:endParaRPr sz="1200" dirty="0">
              <a:solidFill>
                <a:schemeClr val="dk1"/>
              </a:solidFill>
              <a:ea typeface="Comic Sans MS"/>
              <a:cs typeface="Comic Sans MS"/>
              <a:sym typeface="Comic Sans MS"/>
            </a:endParaRPr>
          </a:p>
          <a:p>
            <a:pPr marL="0" marR="0" lvl="0" indent="0" algn="l" rtl="0">
              <a:spcBef>
                <a:spcPts val="0"/>
              </a:spcBef>
              <a:spcAft>
                <a:spcPts val="0"/>
              </a:spcAft>
              <a:buClr>
                <a:srgbClr val="004C26"/>
              </a:buClr>
              <a:buSzPts val="1700"/>
              <a:buFont typeface="Comic Sans MS"/>
              <a:buNone/>
            </a:pPr>
            <a:r>
              <a:rPr lang="en-US" sz="1600" dirty="0">
                <a:solidFill>
                  <a:srgbClr val="004C26"/>
                </a:solidFill>
                <a:ea typeface="Comic Sans MS"/>
                <a:cs typeface="Comic Sans MS"/>
                <a:sym typeface="Comic Sans MS"/>
              </a:rPr>
              <a:t> </a:t>
            </a:r>
            <a:r>
              <a:rPr lang="en-US" sz="1600" dirty="0" smtClean="0">
                <a:solidFill>
                  <a:srgbClr val="004C26"/>
                </a:solidFill>
                <a:ea typeface="Comic Sans MS"/>
                <a:cs typeface="Comic Sans MS"/>
                <a:sym typeface="Comic Sans MS"/>
              </a:rPr>
              <a:t>   // </a:t>
            </a:r>
            <a:r>
              <a:rPr lang="en-US" sz="1600" dirty="0">
                <a:solidFill>
                  <a:srgbClr val="004C26"/>
                </a:solidFill>
                <a:ea typeface="Comic Sans MS"/>
                <a:cs typeface="Comic Sans MS"/>
                <a:sym typeface="Comic Sans MS"/>
              </a:rPr>
              <a:t>remainder section</a:t>
            </a:r>
            <a:endParaRPr sz="1600" dirty="0"/>
          </a:p>
          <a:p>
            <a:pPr marL="0" marR="0" lvl="0" indent="0" algn="l" rtl="0">
              <a:spcBef>
                <a:spcPts val="0"/>
              </a:spcBef>
              <a:spcAft>
                <a:spcPts val="0"/>
              </a:spcAft>
              <a:buClr>
                <a:schemeClr val="dk1"/>
              </a:buClr>
              <a:buSzPts val="1700"/>
              <a:buFont typeface="Comic Sans MS"/>
              <a:buNone/>
            </a:pPr>
            <a:endParaRPr sz="1200" dirty="0">
              <a:solidFill>
                <a:srgbClr val="004C26"/>
              </a:solidFill>
              <a:ea typeface="Comic Sans MS"/>
              <a:cs typeface="Comic Sans MS"/>
              <a:sym typeface="Comic Sans MS"/>
            </a:endParaRPr>
          </a:p>
          <a:p>
            <a:pPr marL="0" marR="0" lvl="0" indent="0" algn="l" rtl="0">
              <a:spcBef>
                <a:spcPts val="0"/>
              </a:spcBef>
              <a:spcAft>
                <a:spcPts val="0"/>
              </a:spcAft>
              <a:buClr>
                <a:schemeClr val="dk1"/>
              </a:buClr>
              <a:buSzPts val="1700"/>
              <a:buFont typeface="Comic Sans MS"/>
              <a:buNone/>
            </a:pPr>
            <a:r>
              <a:rPr lang="en-US" sz="1600" dirty="0">
                <a:solidFill>
                  <a:schemeClr val="dk1"/>
                </a:solidFill>
                <a:ea typeface="Comic Sans MS"/>
                <a:cs typeface="Comic Sans MS"/>
                <a:sym typeface="Comic Sans MS"/>
              </a:rPr>
              <a:t>} </a:t>
            </a:r>
            <a:r>
              <a:rPr lang="en-US" sz="1600" dirty="0">
                <a:solidFill>
                  <a:srgbClr val="0000FF"/>
                </a:solidFill>
                <a:ea typeface="Comic Sans MS"/>
                <a:cs typeface="Comic Sans MS"/>
                <a:sym typeface="Comic Sans MS"/>
              </a:rPr>
              <a:t>while</a:t>
            </a:r>
            <a:r>
              <a:rPr lang="en-US" sz="1600" dirty="0">
                <a:solidFill>
                  <a:schemeClr val="dk1"/>
                </a:solidFill>
                <a:ea typeface="Comic Sans MS"/>
                <a:cs typeface="Comic Sans MS"/>
                <a:sym typeface="Comic Sans MS"/>
              </a:rPr>
              <a:t> (</a:t>
            </a:r>
            <a:r>
              <a:rPr lang="en-US" sz="1600" dirty="0">
                <a:solidFill>
                  <a:srgbClr val="0000FF"/>
                </a:solidFill>
                <a:ea typeface="Comic Sans MS"/>
                <a:cs typeface="Comic Sans MS"/>
                <a:sym typeface="Comic Sans MS"/>
              </a:rPr>
              <a:t>TRUE</a:t>
            </a:r>
            <a:r>
              <a:rPr lang="en-US" sz="1600" dirty="0">
                <a:solidFill>
                  <a:schemeClr val="dk1"/>
                </a:solidFill>
                <a:ea typeface="Comic Sans MS"/>
                <a:cs typeface="Comic Sans MS"/>
                <a:sym typeface="Comic Sans MS"/>
              </a:rPr>
              <a:t>);</a:t>
            </a:r>
            <a:endParaRPr sz="1600" dirty="0"/>
          </a:p>
        </p:txBody>
      </p:sp>
    </p:spTree>
    <p:extLst>
      <p:ext uri="{BB962C8B-B14F-4D97-AF65-F5344CB8AC3E}">
        <p14:creationId xmlns:p14="http://schemas.microsoft.com/office/powerpoint/2010/main" val="17889145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sz="3600" b="1" i="1" dirty="0" err="1" smtClean="0">
                <a:ea typeface="Comic Sans MS"/>
                <a:cs typeface="Calisto MT"/>
                <a:sym typeface="Comic Sans MS"/>
              </a:rPr>
              <a:t>Mutex</a:t>
            </a:r>
            <a:r>
              <a:rPr lang="en-US" sz="3600" b="1" i="1" dirty="0" smtClean="0">
                <a:ea typeface="Comic Sans MS"/>
                <a:cs typeface="Calisto MT"/>
                <a:sym typeface="Comic Sans MS"/>
              </a:rPr>
              <a:t> Locks</a:t>
            </a:r>
            <a:endParaRPr lang="en-US" sz="3600" b="1" i="1"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25</a:t>
            </a:fld>
            <a:endParaRPr lang="en-US" dirty="0"/>
          </a:p>
        </p:txBody>
      </p:sp>
    </p:spTree>
    <p:extLst>
      <p:ext uri="{BB962C8B-B14F-4D97-AF65-F5344CB8AC3E}">
        <p14:creationId xmlns:p14="http://schemas.microsoft.com/office/powerpoint/2010/main" val="32433482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26</a:t>
            </a:fld>
            <a:endParaRPr lang="en-US" dirty="0"/>
          </a:p>
        </p:txBody>
      </p:sp>
      <p:sp>
        <p:nvSpPr>
          <p:cNvPr id="3" name="Title 2"/>
          <p:cNvSpPr>
            <a:spLocks noGrp="1"/>
          </p:cNvSpPr>
          <p:nvPr>
            <p:ph type="title"/>
          </p:nvPr>
        </p:nvSpPr>
        <p:spPr/>
        <p:txBody>
          <a:bodyPr/>
          <a:lstStyle/>
          <a:p>
            <a:r>
              <a:rPr lang="en-US" dirty="0" err="1" smtClean="0"/>
              <a:t>Mutex</a:t>
            </a:r>
            <a:r>
              <a:rPr lang="en-US" dirty="0" smtClean="0"/>
              <a:t> Locks</a:t>
            </a:r>
            <a:endParaRPr lang="en-US" dirty="0"/>
          </a:p>
        </p:txBody>
      </p:sp>
      <p:sp>
        <p:nvSpPr>
          <p:cNvPr id="4" name="Content Placeholder 3"/>
          <p:cNvSpPr>
            <a:spLocks noGrp="1"/>
          </p:cNvSpPr>
          <p:nvPr>
            <p:ph idx="1"/>
          </p:nvPr>
        </p:nvSpPr>
        <p:spPr/>
        <p:txBody>
          <a:bodyPr/>
          <a:lstStyle/>
          <a:p>
            <a:r>
              <a:rPr lang="en-US" dirty="0" smtClean="0"/>
              <a:t>Hardware-based solutions </a:t>
            </a:r>
            <a:r>
              <a:rPr lang="en-US" dirty="0">
                <a:ea typeface="ＭＳ Ｐゴシック" charset="0"/>
                <a:cs typeface="ＭＳ Ｐゴシック" charset="0"/>
              </a:rPr>
              <a:t>are complicated and generally inaccessible to application </a:t>
            </a:r>
            <a:r>
              <a:rPr lang="en-US" dirty="0" smtClean="0">
                <a:ea typeface="ＭＳ Ｐゴシック" charset="0"/>
                <a:cs typeface="ＭＳ Ｐゴシック" charset="0"/>
              </a:rPr>
              <a:t>programmers</a:t>
            </a:r>
          </a:p>
          <a:p>
            <a:r>
              <a:rPr lang="en-US" dirty="0">
                <a:ea typeface="ＭＳ Ｐゴシック" charset="0"/>
                <a:cs typeface="ＭＳ Ｐゴシック" charset="0"/>
              </a:rPr>
              <a:t>OS designers build software tools to solve critical section </a:t>
            </a:r>
            <a:r>
              <a:rPr lang="en-US" dirty="0" smtClean="0">
                <a:ea typeface="ＭＳ Ｐゴシック" charset="0"/>
                <a:cs typeface="ＭＳ Ｐゴシック" charset="0"/>
              </a:rPr>
              <a:t>problem</a:t>
            </a:r>
          </a:p>
          <a:p>
            <a:r>
              <a:rPr lang="en-US" dirty="0" err="1" smtClean="0"/>
              <a:t>Mutex</a:t>
            </a:r>
            <a:r>
              <a:rPr lang="en-US" dirty="0" smtClean="0"/>
              <a:t> lock is simplest</a:t>
            </a:r>
          </a:p>
          <a:p>
            <a:r>
              <a:rPr lang="en-US" dirty="0" smtClean="0"/>
              <a:t>Protects </a:t>
            </a:r>
            <a:r>
              <a:rPr lang="en-US" dirty="0"/>
              <a:t>a critical section  by first </a:t>
            </a:r>
            <a:r>
              <a:rPr lang="en-US" b="1" i="1" dirty="0"/>
              <a:t>acquire()</a:t>
            </a:r>
            <a:r>
              <a:rPr lang="en-US" dirty="0"/>
              <a:t> a lock then </a:t>
            </a:r>
            <a:r>
              <a:rPr lang="en-US" b="1" i="1" dirty="0"/>
              <a:t>release() </a:t>
            </a:r>
            <a:r>
              <a:rPr lang="en-US" dirty="0"/>
              <a:t>the </a:t>
            </a:r>
            <a:r>
              <a:rPr lang="en-US" dirty="0" smtClean="0">
                <a:ea typeface="ＭＳ Ｐゴシック" charset="0"/>
                <a:cs typeface="ＭＳ Ｐゴシック" charset="0"/>
              </a:rPr>
              <a:t>lock</a:t>
            </a:r>
          </a:p>
          <a:p>
            <a:pPr lvl="1"/>
            <a:r>
              <a:rPr lang="en-US" sz="2000" dirty="0" smtClean="0">
                <a:ea typeface="ＭＳ Ｐゴシック" charset="0"/>
                <a:cs typeface="ＭＳ Ｐゴシック" charset="0"/>
              </a:rPr>
              <a:t>Has a </a:t>
            </a:r>
            <a:r>
              <a:rPr lang="en-US" sz="2000" dirty="0" err="1" smtClean="0">
                <a:ea typeface="ＭＳ Ｐゴシック" charset="0"/>
                <a:cs typeface="ＭＳ Ｐゴシック" charset="0"/>
              </a:rPr>
              <a:t>boolean</a:t>
            </a:r>
            <a:r>
              <a:rPr lang="en-US" sz="2000" dirty="0" smtClean="0">
                <a:ea typeface="ＭＳ Ｐゴシック" charset="0"/>
                <a:cs typeface="ＭＳ Ｐゴシック" charset="0"/>
              </a:rPr>
              <a:t> </a:t>
            </a:r>
            <a:r>
              <a:rPr lang="en-US" sz="2000" dirty="0">
                <a:ea typeface="ＭＳ Ｐゴシック" charset="0"/>
                <a:cs typeface="ＭＳ Ｐゴシック" charset="0"/>
              </a:rPr>
              <a:t>variable indicating if lock is available or </a:t>
            </a:r>
            <a:r>
              <a:rPr lang="en-US" sz="2000" dirty="0" smtClean="0">
                <a:ea typeface="ＭＳ Ｐゴシック" charset="0"/>
                <a:cs typeface="ＭＳ Ｐゴシック" charset="0"/>
              </a:rPr>
              <a:t>not</a:t>
            </a:r>
            <a:endParaRPr lang="en-US" dirty="0" smtClean="0">
              <a:ea typeface="ＭＳ Ｐゴシック" charset="0"/>
              <a:cs typeface="ＭＳ Ｐゴシック" charset="0"/>
            </a:endParaRPr>
          </a:p>
          <a:p>
            <a:pPr lvl="1"/>
            <a:r>
              <a:rPr lang="en-US" sz="2000" dirty="0" smtClean="0">
                <a:ea typeface="ＭＳ Ｐゴシック" charset="0"/>
                <a:cs typeface="ＭＳ Ｐゴシック" charset="0"/>
              </a:rPr>
              <a:t>Calls to </a:t>
            </a:r>
            <a:r>
              <a:rPr lang="en-US" sz="2000" b="1" i="1" dirty="0"/>
              <a:t>acquire()</a:t>
            </a:r>
            <a:r>
              <a:rPr lang="en-US" sz="2000" dirty="0" smtClean="0">
                <a:ea typeface="ＭＳ Ｐゴシック" charset="0"/>
                <a:cs typeface="ＭＳ Ｐゴシック" charset="0"/>
              </a:rPr>
              <a:t> </a:t>
            </a:r>
            <a:r>
              <a:rPr lang="en-US" sz="2000" dirty="0">
                <a:ea typeface="ＭＳ Ｐゴシック" charset="0"/>
                <a:cs typeface="ＭＳ Ｐゴシック" charset="0"/>
              </a:rPr>
              <a:t>and </a:t>
            </a:r>
            <a:r>
              <a:rPr lang="en-US" sz="2000" b="1" i="1" dirty="0"/>
              <a:t>release</a:t>
            </a:r>
            <a:r>
              <a:rPr lang="en-US" sz="2000" b="1" i="1" dirty="0" smtClean="0"/>
              <a:t>()</a:t>
            </a:r>
            <a:r>
              <a:rPr lang="en-US" sz="2000" dirty="0" smtClean="0"/>
              <a:t> </a:t>
            </a:r>
            <a:r>
              <a:rPr lang="en-US" sz="2000" dirty="0"/>
              <a:t>must be </a:t>
            </a:r>
            <a:r>
              <a:rPr lang="en-US" sz="2000" dirty="0" smtClean="0"/>
              <a:t>atomic</a:t>
            </a:r>
          </a:p>
          <a:p>
            <a:pPr lvl="2"/>
            <a:r>
              <a:rPr lang="en-US" sz="1800" dirty="0">
                <a:ea typeface="ＭＳ Ｐゴシック" charset="0"/>
                <a:cs typeface="ＭＳ Ｐゴシック" charset="0"/>
              </a:rPr>
              <a:t>Usually implemented via hardware atomic instructions</a:t>
            </a:r>
          </a:p>
          <a:p>
            <a:r>
              <a:rPr lang="en-US" dirty="0" smtClean="0">
                <a:ea typeface="ＭＳ Ｐゴシック" charset="0"/>
                <a:cs typeface="ＭＳ Ｐゴシック" charset="0"/>
              </a:rPr>
              <a:t>Requires </a:t>
            </a:r>
            <a:r>
              <a:rPr lang="en-US" b="1" dirty="0">
                <a:solidFill>
                  <a:srgbClr val="3366FF"/>
                </a:solidFill>
                <a:ea typeface="ＭＳ Ｐゴシック" charset="0"/>
                <a:cs typeface="ＭＳ Ｐゴシック" charset="-128"/>
              </a:rPr>
              <a:t>busy </a:t>
            </a:r>
            <a:r>
              <a:rPr lang="en-US" b="1" dirty="0" smtClean="0">
                <a:solidFill>
                  <a:srgbClr val="3366FF"/>
                </a:solidFill>
                <a:ea typeface="ＭＳ Ｐゴシック" charset="0"/>
                <a:cs typeface="ＭＳ Ｐゴシック" charset="-128"/>
              </a:rPr>
              <a:t>waiting </a:t>
            </a:r>
            <a:r>
              <a:rPr lang="en-US" b="1" dirty="0" smtClean="0">
                <a:solidFill>
                  <a:schemeClr val="tx1"/>
                </a:solidFill>
                <a:ea typeface="ＭＳ Ｐゴシック" charset="0"/>
                <a:cs typeface="ＭＳ Ｐゴシック" charset="-128"/>
                <a:sym typeface="Wingdings"/>
              </a:rPr>
              <a:t> </a:t>
            </a:r>
            <a:r>
              <a:rPr lang="en-US" dirty="0" smtClean="0">
                <a:solidFill>
                  <a:schemeClr val="tx1"/>
                </a:solidFill>
                <a:ea typeface="ＭＳ Ｐゴシック" charset="0"/>
                <a:cs typeface="ＭＳ Ｐゴシック" charset="-128"/>
                <a:sym typeface="Wingdings"/>
              </a:rPr>
              <a:t>also </a:t>
            </a:r>
            <a:r>
              <a:rPr lang="en-US" dirty="0" smtClean="0">
                <a:ea typeface="ＭＳ Ｐゴシック" charset="0"/>
                <a:cs typeface="ＭＳ Ｐゴシック" charset="0"/>
              </a:rPr>
              <a:t>called </a:t>
            </a:r>
            <a:r>
              <a:rPr lang="en-US" dirty="0">
                <a:ea typeface="ＭＳ Ｐゴシック" charset="0"/>
                <a:cs typeface="ＭＳ Ｐゴシック" charset="0"/>
              </a:rPr>
              <a:t>a </a:t>
            </a:r>
            <a:r>
              <a:rPr lang="en-US" b="1" dirty="0">
                <a:solidFill>
                  <a:srgbClr val="3366FF"/>
                </a:solidFill>
                <a:ea typeface="ＭＳ Ｐゴシック" charset="0"/>
                <a:cs typeface="ＭＳ Ｐゴシック" charset="-128"/>
              </a:rPr>
              <a:t>spinlock</a:t>
            </a:r>
            <a:endParaRPr lang="en-US" b="1" dirty="0" smtClean="0">
              <a:solidFill>
                <a:srgbClr val="3366FF"/>
              </a:solidFill>
              <a:ea typeface="ＭＳ Ｐゴシック" charset="0"/>
              <a:cs typeface="ＭＳ Ｐゴシック" charset="-128"/>
            </a:endParaRPr>
          </a:p>
          <a:p>
            <a:pPr lvl="1"/>
            <a:endParaRPr lang="en-US" dirty="0"/>
          </a:p>
        </p:txBody>
      </p:sp>
    </p:spTree>
    <p:extLst>
      <p:ext uri="{BB962C8B-B14F-4D97-AF65-F5344CB8AC3E}">
        <p14:creationId xmlns:p14="http://schemas.microsoft.com/office/powerpoint/2010/main" val="12788196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27</a:t>
            </a:fld>
            <a:endParaRPr lang="en-US" dirty="0"/>
          </a:p>
        </p:txBody>
      </p:sp>
      <p:sp>
        <p:nvSpPr>
          <p:cNvPr id="3" name="Title 2"/>
          <p:cNvSpPr>
            <a:spLocks noGrp="1"/>
          </p:cNvSpPr>
          <p:nvPr>
            <p:ph type="title"/>
          </p:nvPr>
        </p:nvSpPr>
        <p:spPr/>
        <p:txBody>
          <a:bodyPr/>
          <a:lstStyle/>
          <a:p>
            <a:r>
              <a:rPr lang="en-US" dirty="0" err="1" smtClean="0"/>
              <a:t>Mutex</a:t>
            </a:r>
            <a:r>
              <a:rPr lang="en-US" dirty="0" smtClean="0"/>
              <a:t> Lock: </a:t>
            </a:r>
            <a:r>
              <a:rPr lang="en-US" i="1" dirty="0" smtClean="0"/>
              <a:t>acquire() </a:t>
            </a:r>
            <a:r>
              <a:rPr lang="en-US" dirty="0" smtClean="0"/>
              <a:t>and </a:t>
            </a:r>
            <a:r>
              <a:rPr lang="en-US" i="1" dirty="0" smtClean="0"/>
              <a:t>release()</a:t>
            </a:r>
            <a:endParaRPr lang="en-US" dirty="0"/>
          </a:p>
        </p:txBody>
      </p:sp>
      <p:sp>
        <p:nvSpPr>
          <p:cNvPr id="5" name="TextBox 4"/>
          <p:cNvSpPr txBox="1"/>
          <p:nvPr/>
        </p:nvSpPr>
        <p:spPr>
          <a:xfrm>
            <a:off x="535133" y="1297226"/>
            <a:ext cx="3652788" cy="1200329"/>
          </a:xfrm>
          <a:prstGeom prst="rect">
            <a:avLst/>
          </a:prstGeom>
          <a:noFill/>
          <a:ln>
            <a:solidFill>
              <a:srgbClr val="000090"/>
            </a:solidFill>
          </a:ln>
        </p:spPr>
        <p:txBody>
          <a:bodyPr wrap="none" rtlCol="0">
            <a:spAutoFit/>
          </a:bodyPr>
          <a:lstStyle/>
          <a:p>
            <a:r>
              <a:rPr lang="en-US" dirty="0">
                <a:solidFill>
                  <a:srgbClr val="000000"/>
                </a:solidFill>
                <a:ea typeface="Menlo"/>
                <a:cs typeface="Menlo"/>
              </a:rPr>
              <a:t>acquire() {</a:t>
            </a:r>
            <a:endParaRPr lang="en-US" dirty="0">
              <a:solidFill>
                <a:srgbClr val="000000"/>
              </a:solidFill>
              <a:ea typeface="Helvetica"/>
              <a:cs typeface="Helvetica"/>
            </a:endParaRPr>
          </a:p>
          <a:p>
            <a:r>
              <a:rPr lang="en-US" dirty="0">
                <a:solidFill>
                  <a:srgbClr val="000000"/>
                </a:solidFill>
                <a:ea typeface="Menlo"/>
                <a:cs typeface="Menlo"/>
              </a:rPr>
              <a:t>   </a:t>
            </a:r>
            <a:r>
              <a:rPr lang="en-US" dirty="0">
                <a:solidFill>
                  <a:srgbClr val="0432FF"/>
                </a:solidFill>
                <a:ea typeface="Menlo"/>
                <a:cs typeface="Menlo"/>
              </a:rPr>
              <a:t>while</a:t>
            </a:r>
            <a:r>
              <a:rPr lang="en-US" dirty="0">
                <a:solidFill>
                  <a:srgbClr val="000000"/>
                </a:solidFill>
                <a:ea typeface="Menlo"/>
                <a:cs typeface="Menlo"/>
              </a:rPr>
              <a:t> (!</a:t>
            </a:r>
            <a:r>
              <a:rPr lang="en-US" u="sng" dirty="0">
                <a:solidFill>
                  <a:srgbClr val="000000"/>
                </a:solidFill>
                <a:ea typeface="Menlo"/>
                <a:cs typeface="Menlo"/>
              </a:rPr>
              <a:t>a</a:t>
            </a:r>
            <a:r>
              <a:rPr lang="en-US" dirty="0">
                <a:solidFill>
                  <a:srgbClr val="000000"/>
                </a:solidFill>
                <a:ea typeface="Menlo"/>
                <a:cs typeface="Menlo"/>
              </a:rPr>
              <a:t>vailable); </a:t>
            </a:r>
            <a:r>
              <a:rPr lang="en-US" dirty="0">
                <a:solidFill>
                  <a:srgbClr val="008F00"/>
                </a:solidFill>
                <a:ea typeface="Menlo"/>
                <a:cs typeface="Menlo"/>
              </a:rPr>
              <a:t>/* busy wait */</a:t>
            </a:r>
            <a:endParaRPr lang="en-US" dirty="0">
              <a:solidFill>
                <a:srgbClr val="000000"/>
              </a:solidFill>
              <a:ea typeface="Helvetica"/>
              <a:cs typeface="Helvetica"/>
            </a:endParaRPr>
          </a:p>
          <a:p>
            <a:r>
              <a:rPr lang="en-US" dirty="0">
                <a:solidFill>
                  <a:srgbClr val="000000"/>
                </a:solidFill>
                <a:ea typeface="Menlo"/>
                <a:cs typeface="Menlo"/>
              </a:rPr>
              <a:t>   available = </a:t>
            </a:r>
            <a:r>
              <a:rPr lang="en-US" dirty="0">
                <a:solidFill>
                  <a:srgbClr val="0432FF"/>
                </a:solidFill>
                <a:ea typeface="Menlo"/>
                <a:cs typeface="Menlo"/>
              </a:rPr>
              <a:t>false</a:t>
            </a:r>
            <a:r>
              <a:rPr lang="en-US" dirty="0">
                <a:solidFill>
                  <a:srgbClr val="000000"/>
                </a:solidFill>
                <a:ea typeface="Menlo"/>
                <a:cs typeface="Menlo"/>
              </a:rPr>
              <a:t>;</a:t>
            </a:r>
            <a:endParaRPr lang="en-US" dirty="0">
              <a:solidFill>
                <a:srgbClr val="000000"/>
              </a:solidFill>
              <a:ea typeface="Helvetica"/>
              <a:cs typeface="Helvetica"/>
            </a:endParaRPr>
          </a:p>
          <a:p>
            <a:r>
              <a:rPr lang="en-US" dirty="0">
                <a:solidFill>
                  <a:srgbClr val="000000"/>
                </a:solidFill>
                <a:ea typeface="Menlo"/>
                <a:cs typeface="Menlo"/>
              </a:rPr>
              <a:t>}</a:t>
            </a:r>
            <a:endParaRPr lang="en-US" dirty="0"/>
          </a:p>
        </p:txBody>
      </p:sp>
      <p:sp>
        <p:nvSpPr>
          <p:cNvPr id="6" name="TextBox 5"/>
          <p:cNvSpPr txBox="1"/>
          <p:nvPr/>
        </p:nvSpPr>
        <p:spPr>
          <a:xfrm>
            <a:off x="557029" y="3215455"/>
            <a:ext cx="1940142" cy="923330"/>
          </a:xfrm>
          <a:prstGeom prst="rect">
            <a:avLst/>
          </a:prstGeom>
          <a:noFill/>
          <a:ln>
            <a:solidFill>
              <a:srgbClr val="000090"/>
            </a:solidFill>
          </a:ln>
        </p:spPr>
        <p:txBody>
          <a:bodyPr wrap="none" rtlCol="0">
            <a:spAutoFit/>
          </a:bodyPr>
          <a:lstStyle/>
          <a:p>
            <a:r>
              <a:rPr lang="en-US" dirty="0">
                <a:solidFill>
                  <a:srgbClr val="000000"/>
                </a:solidFill>
                <a:ea typeface="Menlo"/>
                <a:cs typeface="Menlo"/>
              </a:rPr>
              <a:t>release() {</a:t>
            </a:r>
            <a:endParaRPr lang="en-US" dirty="0">
              <a:solidFill>
                <a:srgbClr val="000000"/>
              </a:solidFill>
              <a:ea typeface="Helvetica"/>
              <a:cs typeface="Helvetica"/>
            </a:endParaRPr>
          </a:p>
          <a:p>
            <a:r>
              <a:rPr lang="en-US" dirty="0">
                <a:solidFill>
                  <a:srgbClr val="000000"/>
                </a:solidFill>
                <a:ea typeface="Menlo"/>
                <a:cs typeface="Menlo"/>
              </a:rPr>
              <a:t>   available = </a:t>
            </a:r>
            <a:r>
              <a:rPr lang="en-US" dirty="0">
                <a:solidFill>
                  <a:srgbClr val="0432FF"/>
                </a:solidFill>
                <a:ea typeface="Menlo"/>
                <a:cs typeface="Menlo"/>
              </a:rPr>
              <a:t>true</a:t>
            </a:r>
            <a:r>
              <a:rPr lang="en-US" dirty="0">
                <a:solidFill>
                  <a:srgbClr val="000000"/>
                </a:solidFill>
                <a:ea typeface="Menlo"/>
                <a:cs typeface="Menlo"/>
              </a:rPr>
              <a:t>;</a:t>
            </a:r>
            <a:endParaRPr lang="en-US" dirty="0">
              <a:solidFill>
                <a:srgbClr val="000000"/>
              </a:solidFill>
              <a:ea typeface="Helvetica"/>
              <a:cs typeface="Helvetica"/>
            </a:endParaRPr>
          </a:p>
          <a:p>
            <a:r>
              <a:rPr lang="en-US" dirty="0">
                <a:solidFill>
                  <a:srgbClr val="000000"/>
                </a:solidFill>
                <a:ea typeface="Menlo"/>
                <a:cs typeface="Menlo"/>
              </a:rPr>
              <a:t>}</a:t>
            </a:r>
            <a:endParaRPr lang="en-US" dirty="0"/>
          </a:p>
        </p:txBody>
      </p:sp>
      <p:sp>
        <p:nvSpPr>
          <p:cNvPr id="7" name="TextBox 6"/>
          <p:cNvSpPr txBox="1"/>
          <p:nvPr/>
        </p:nvSpPr>
        <p:spPr>
          <a:xfrm>
            <a:off x="5076143" y="2799393"/>
            <a:ext cx="2369597" cy="3139321"/>
          </a:xfrm>
          <a:prstGeom prst="rect">
            <a:avLst/>
          </a:prstGeom>
          <a:noFill/>
          <a:ln>
            <a:solidFill>
              <a:srgbClr val="000090"/>
            </a:solidFill>
          </a:ln>
        </p:spPr>
        <p:txBody>
          <a:bodyPr wrap="none" rtlCol="0">
            <a:spAutoFit/>
          </a:bodyPr>
          <a:lstStyle/>
          <a:p>
            <a:r>
              <a:rPr lang="en-US" b="1" dirty="0">
                <a:ea typeface="Courier New"/>
                <a:cs typeface="Courier New"/>
              </a:rPr>
              <a:t> do { </a:t>
            </a:r>
          </a:p>
          <a:p>
            <a:r>
              <a:rPr lang="en-US" b="1" i="1" dirty="0">
                <a:ea typeface="Courier New"/>
                <a:cs typeface="Courier New"/>
              </a:rPr>
              <a:t>
    acquire lock</a:t>
            </a:r>
            <a:endParaRPr lang="en-US" b="1" dirty="0">
              <a:ea typeface="Courier New"/>
              <a:cs typeface="Courier New"/>
            </a:endParaRPr>
          </a:p>
          <a:p>
            <a:r>
              <a:rPr lang="en-US" b="1" dirty="0">
                <a:ea typeface="Courier New"/>
                <a:cs typeface="Courier New"/>
              </a:rPr>
              <a:t>
       critical sectio</a:t>
            </a:r>
            <a:r>
              <a:rPr lang="en-US" b="1" i="1" dirty="0">
                <a:ea typeface="Courier New"/>
                <a:cs typeface="Courier New"/>
              </a:rPr>
              <a:t>n</a:t>
            </a:r>
          </a:p>
          <a:p>
            <a:r>
              <a:rPr lang="en-US" b="1" i="1" dirty="0">
                <a:ea typeface="Courier New"/>
                <a:cs typeface="Courier New"/>
              </a:rPr>
              <a:t>
    release loc</a:t>
            </a:r>
            <a:r>
              <a:rPr lang="en-US" b="1" dirty="0">
                <a:ea typeface="Courier New"/>
                <a:cs typeface="Courier New"/>
              </a:rPr>
              <a:t>k </a:t>
            </a:r>
          </a:p>
          <a:p>
            <a:r>
              <a:rPr lang="en-US" b="1" dirty="0">
                <a:ea typeface="Courier New"/>
                <a:cs typeface="Courier New"/>
              </a:rPr>
              <a:t>
      remainder section </a:t>
            </a:r>
          </a:p>
          <a:p>
            <a:r>
              <a:rPr lang="en-US" b="1" dirty="0">
                <a:ea typeface="Courier New"/>
                <a:cs typeface="Courier New"/>
              </a:rPr>
              <a:t>
 } while </a:t>
            </a:r>
            <a:r>
              <a:rPr lang="en-US" b="1" dirty="0" smtClean="0">
                <a:ea typeface="Courier New"/>
                <a:cs typeface="Courier New"/>
              </a:rPr>
              <a:t>(</a:t>
            </a:r>
            <a:r>
              <a:rPr lang="en-US" dirty="0">
                <a:solidFill>
                  <a:srgbClr val="0432FF"/>
                </a:solidFill>
                <a:ea typeface="Menlo"/>
                <a:cs typeface="Menlo"/>
              </a:rPr>
              <a:t>true</a:t>
            </a:r>
            <a:r>
              <a:rPr lang="en-US" dirty="0" smtClean="0"/>
              <a:t>)</a:t>
            </a:r>
            <a:r>
              <a:rPr lang="en-US" dirty="0"/>
              <a:t>; </a:t>
            </a:r>
          </a:p>
        </p:txBody>
      </p:sp>
      <p:sp>
        <p:nvSpPr>
          <p:cNvPr id="8" name="Rectangle 7"/>
          <p:cNvSpPr/>
          <p:nvPr/>
        </p:nvSpPr>
        <p:spPr>
          <a:xfrm>
            <a:off x="5246864" y="3306500"/>
            <a:ext cx="1485918" cy="471004"/>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246864" y="4418169"/>
            <a:ext cx="1485918" cy="471004"/>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313364" y="1310706"/>
            <a:ext cx="4346206" cy="954107"/>
          </a:xfrm>
          <a:prstGeom prst="rect">
            <a:avLst/>
          </a:prstGeom>
          <a:noFill/>
        </p:spPr>
        <p:txBody>
          <a:bodyPr wrap="square" rtlCol="0">
            <a:spAutoFit/>
          </a:bodyPr>
          <a:lstStyle/>
          <a:p>
            <a:r>
              <a:rPr lang="en-US" sz="1400" dirty="0" smtClean="0"/>
              <a:t>Disadvantage: </a:t>
            </a:r>
          </a:p>
          <a:p>
            <a:pPr marL="109538" indent="-109538">
              <a:buFontTx/>
              <a:buChar char="-"/>
            </a:pPr>
            <a:r>
              <a:rPr lang="en-US" sz="1400" dirty="0"/>
              <a:t>W</a:t>
            </a:r>
            <a:r>
              <a:rPr lang="en-US" sz="1400" dirty="0" smtClean="0"/>
              <a:t>hen a process is in critical section, </a:t>
            </a:r>
            <a:r>
              <a:rPr lang="en-US" sz="1400" dirty="0"/>
              <a:t>other </a:t>
            </a:r>
            <a:r>
              <a:rPr lang="en-US" sz="1400" dirty="0" smtClean="0"/>
              <a:t>processes must </a:t>
            </a:r>
            <a:r>
              <a:rPr lang="en-US" sz="1400" dirty="0"/>
              <a:t>loop </a:t>
            </a:r>
            <a:r>
              <a:rPr lang="en-US" sz="1400" dirty="0" smtClean="0"/>
              <a:t>continuously</a:t>
            </a:r>
          </a:p>
          <a:p>
            <a:pPr marL="109538" indent="-109538">
              <a:buFontTx/>
              <a:buChar char="-"/>
            </a:pPr>
            <a:r>
              <a:rPr lang="en-US" sz="1400" dirty="0" smtClean="0"/>
              <a:t>A </a:t>
            </a:r>
            <a:r>
              <a:rPr lang="en-US" sz="1400" dirty="0"/>
              <a:t>problem in a real multiprogramming system</a:t>
            </a:r>
          </a:p>
        </p:txBody>
      </p:sp>
      <p:sp>
        <p:nvSpPr>
          <p:cNvPr id="10" name="TextBox 9"/>
          <p:cNvSpPr txBox="1"/>
          <p:nvPr/>
        </p:nvSpPr>
        <p:spPr>
          <a:xfrm>
            <a:off x="557029" y="4500934"/>
            <a:ext cx="3898653" cy="1815882"/>
          </a:xfrm>
          <a:prstGeom prst="rect">
            <a:avLst/>
          </a:prstGeom>
          <a:noFill/>
        </p:spPr>
        <p:txBody>
          <a:bodyPr wrap="square" rtlCol="0">
            <a:spAutoFit/>
          </a:bodyPr>
          <a:lstStyle/>
          <a:p>
            <a:r>
              <a:rPr lang="en-US" sz="1400" dirty="0" smtClean="0"/>
              <a:t>Advantage: </a:t>
            </a:r>
          </a:p>
          <a:p>
            <a:pPr marL="109538" indent="-109538">
              <a:buFontTx/>
              <a:buChar char="-"/>
            </a:pPr>
            <a:r>
              <a:rPr lang="en-US" sz="1400" dirty="0" smtClean="0">
                <a:sym typeface="Wingdings"/>
              </a:rPr>
              <a:t>No </a:t>
            </a:r>
            <a:r>
              <a:rPr lang="en-US" sz="1400" dirty="0">
                <a:sym typeface="Wingdings"/>
              </a:rPr>
              <a:t>context switch is required when a process waits on a lock </a:t>
            </a:r>
            <a:endParaRPr lang="en-US" sz="1400" dirty="0" smtClean="0"/>
          </a:p>
          <a:p>
            <a:pPr marL="174625" indent="-174625">
              <a:buFont typeface="Wingdings" charset="2"/>
              <a:buChar char="Ø"/>
            </a:pPr>
            <a:r>
              <a:rPr lang="en-US" sz="1400" dirty="0" smtClean="0"/>
              <a:t>Use when locks are held for short times</a:t>
            </a:r>
          </a:p>
          <a:p>
            <a:pPr marL="174625" indent="-174625">
              <a:buFont typeface="Wingdings" charset="2"/>
              <a:buChar char="Ø"/>
            </a:pPr>
            <a:r>
              <a:rPr lang="en-US" sz="1400" dirty="0" smtClean="0"/>
              <a:t>Often used on </a:t>
            </a:r>
            <a:r>
              <a:rPr lang="en-US" sz="1400" dirty="0">
                <a:sym typeface="Wingdings"/>
              </a:rPr>
              <a:t>multiprocessor systems </a:t>
            </a:r>
            <a:r>
              <a:rPr lang="en-US" sz="1400" dirty="0" smtClean="0">
                <a:sym typeface="Wingdings"/>
              </a:rPr>
              <a:t> one </a:t>
            </a:r>
            <a:r>
              <a:rPr lang="en-US" sz="1400" dirty="0">
                <a:sym typeface="Wingdings"/>
              </a:rPr>
              <a:t>thread can “spin” on one processor while another thread performs its critical section on another </a:t>
            </a:r>
            <a:r>
              <a:rPr lang="en-US" sz="1400" dirty="0" smtClean="0">
                <a:sym typeface="Wingdings"/>
              </a:rPr>
              <a:t>processor</a:t>
            </a:r>
            <a:endParaRPr lang="en-US" sz="1400" dirty="0"/>
          </a:p>
        </p:txBody>
      </p:sp>
    </p:spTree>
    <p:extLst>
      <p:ext uri="{BB962C8B-B14F-4D97-AF65-F5344CB8AC3E}">
        <p14:creationId xmlns:p14="http://schemas.microsoft.com/office/powerpoint/2010/main" val="242841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sz="3600" b="1" i="1" dirty="0" smtClean="0">
                <a:ea typeface="Comic Sans MS"/>
                <a:cs typeface="Calisto MT"/>
                <a:sym typeface="Comic Sans MS"/>
              </a:rPr>
              <a:t>Semaphores</a:t>
            </a:r>
            <a:endParaRPr lang="en-US" sz="3600" b="1" i="1"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28</a:t>
            </a:fld>
            <a:endParaRPr lang="en-US" dirty="0"/>
          </a:p>
        </p:txBody>
      </p:sp>
    </p:spTree>
    <p:extLst>
      <p:ext uri="{BB962C8B-B14F-4D97-AF65-F5344CB8AC3E}">
        <p14:creationId xmlns:p14="http://schemas.microsoft.com/office/powerpoint/2010/main" val="5511113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a:t>
            </a:fld>
            <a:endParaRPr lang="en-US" dirty="0"/>
          </a:p>
        </p:txBody>
      </p:sp>
      <p:sp>
        <p:nvSpPr>
          <p:cNvPr id="3" name="Title 2"/>
          <p:cNvSpPr>
            <a:spLocks noGrp="1"/>
          </p:cNvSpPr>
          <p:nvPr>
            <p:ph type="title"/>
          </p:nvPr>
        </p:nvSpPr>
        <p:spPr/>
        <p:txBody>
          <a:bodyPr/>
          <a:lstStyle/>
          <a:p>
            <a:r>
              <a:rPr lang="en-US" dirty="0" smtClean="0"/>
              <a:t>Multiprogramming</a:t>
            </a:r>
            <a:endParaRPr lang="en-US" dirty="0"/>
          </a:p>
        </p:txBody>
      </p:sp>
      <p:sp>
        <p:nvSpPr>
          <p:cNvPr id="4" name="Content Placeholder 3"/>
          <p:cNvSpPr>
            <a:spLocks noGrp="1"/>
          </p:cNvSpPr>
          <p:nvPr>
            <p:ph idx="1"/>
          </p:nvPr>
        </p:nvSpPr>
        <p:spPr>
          <a:xfrm>
            <a:off x="289450" y="3673447"/>
            <a:ext cx="8589374" cy="669953"/>
          </a:xfrm>
        </p:spPr>
        <p:txBody>
          <a:bodyPr>
            <a:normAutofit fontScale="92500"/>
          </a:bodyPr>
          <a:lstStyle/>
          <a:p>
            <a:pPr marL="231775" indent="-231775"/>
            <a:r>
              <a:rPr lang="en-US" sz="1800" dirty="0" smtClean="0">
                <a:solidFill>
                  <a:schemeClr val="tx1"/>
                </a:solidFill>
              </a:rPr>
              <a:t>Only one </a:t>
            </a:r>
            <a:r>
              <a:rPr lang="en-US" sz="1800" dirty="0">
                <a:solidFill>
                  <a:schemeClr val="tx1"/>
                </a:solidFill>
              </a:rPr>
              <a:t>process can execute at a </a:t>
            </a:r>
            <a:r>
              <a:rPr lang="en-US" sz="1800" dirty="0" smtClean="0">
                <a:solidFill>
                  <a:schemeClr val="tx1"/>
                </a:solidFill>
              </a:rPr>
              <a:t>time while other </a:t>
            </a:r>
            <a:r>
              <a:rPr lang="en-US" sz="1800" dirty="0">
                <a:solidFill>
                  <a:schemeClr val="tx1"/>
                </a:solidFill>
              </a:rPr>
              <a:t>processes are </a:t>
            </a:r>
            <a:r>
              <a:rPr lang="en-US" sz="1800" dirty="0" smtClean="0">
                <a:solidFill>
                  <a:schemeClr val="tx1"/>
                </a:solidFill>
              </a:rPr>
              <a:t>waiting for </a:t>
            </a:r>
            <a:r>
              <a:rPr lang="en-US" sz="1800" dirty="0">
                <a:solidFill>
                  <a:schemeClr val="tx1"/>
                </a:solidFill>
              </a:rPr>
              <a:t>the </a:t>
            </a:r>
            <a:r>
              <a:rPr lang="en-US" sz="1800" dirty="0" smtClean="0">
                <a:solidFill>
                  <a:schemeClr val="tx1"/>
                </a:solidFill>
              </a:rPr>
              <a:t>processor</a:t>
            </a:r>
          </a:p>
          <a:p>
            <a:pPr marL="463550" lvl="1" indent="-231775"/>
            <a:r>
              <a:rPr lang="en-US" sz="1600" dirty="0" smtClean="0"/>
              <a:t>When one job waits for I/O, the processor can switch to another job (likely not waiting for I/O)</a:t>
            </a:r>
            <a:endParaRPr lang="en-US" sz="1600" dirty="0"/>
          </a:p>
          <a:p>
            <a:pPr lvl="1"/>
            <a:endParaRPr lang="en-US" sz="1600" dirty="0"/>
          </a:p>
        </p:txBody>
      </p:sp>
      <p:pic>
        <p:nvPicPr>
          <p:cNvPr id="6" name="Picture 5"/>
          <p:cNvPicPr>
            <a:picLocks noChangeAspect="1"/>
          </p:cNvPicPr>
          <p:nvPr/>
        </p:nvPicPr>
        <p:blipFill>
          <a:blip r:embed="rId2"/>
          <a:stretch>
            <a:fillRect/>
          </a:stretch>
        </p:blipFill>
        <p:spPr>
          <a:xfrm>
            <a:off x="577266" y="1180347"/>
            <a:ext cx="4078956" cy="2284747"/>
          </a:xfrm>
          <a:prstGeom prst="rect">
            <a:avLst/>
          </a:prstGeom>
        </p:spPr>
      </p:pic>
      <p:pic>
        <p:nvPicPr>
          <p:cNvPr id="7" name="Picture 6"/>
          <p:cNvPicPr>
            <a:picLocks noChangeAspect="1"/>
          </p:cNvPicPr>
          <p:nvPr/>
        </p:nvPicPr>
        <p:blipFill>
          <a:blip r:embed="rId3"/>
          <a:stretch>
            <a:fillRect/>
          </a:stretch>
        </p:blipFill>
        <p:spPr>
          <a:xfrm>
            <a:off x="4812632" y="1191194"/>
            <a:ext cx="3729789" cy="2271625"/>
          </a:xfrm>
          <a:prstGeom prst="rect">
            <a:avLst/>
          </a:prstGeom>
        </p:spPr>
      </p:pic>
      <p:pic>
        <p:nvPicPr>
          <p:cNvPr id="8" name="Picture 7"/>
          <p:cNvPicPr>
            <a:picLocks noChangeAspect="1"/>
          </p:cNvPicPr>
          <p:nvPr/>
        </p:nvPicPr>
        <p:blipFill>
          <a:blip r:embed="rId4"/>
          <a:stretch>
            <a:fillRect/>
          </a:stretch>
        </p:blipFill>
        <p:spPr>
          <a:xfrm>
            <a:off x="4812631" y="4300219"/>
            <a:ext cx="3729790" cy="1607286"/>
          </a:xfrm>
          <a:prstGeom prst="rect">
            <a:avLst/>
          </a:prstGeom>
        </p:spPr>
      </p:pic>
      <p:pic>
        <p:nvPicPr>
          <p:cNvPr id="9" name="Picture 8"/>
          <p:cNvPicPr>
            <a:picLocks noChangeAspect="1"/>
          </p:cNvPicPr>
          <p:nvPr/>
        </p:nvPicPr>
        <p:blipFill>
          <a:blip r:embed="rId5"/>
          <a:stretch>
            <a:fillRect/>
          </a:stretch>
        </p:blipFill>
        <p:spPr>
          <a:xfrm>
            <a:off x="5354053" y="6030693"/>
            <a:ext cx="2093494" cy="467487"/>
          </a:xfrm>
          <a:prstGeom prst="rect">
            <a:avLst/>
          </a:prstGeom>
        </p:spPr>
      </p:pic>
      <p:sp>
        <p:nvSpPr>
          <p:cNvPr id="5" name="TextBox 4"/>
          <p:cNvSpPr txBox="1"/>
          <p:nvPr/>
        </p:nvSpPr>
        <p:spPr>
          <a:xfrm>
            <a:off x="289451" y="4608727"/>
            <a:ext cx="4366772" cy="784830"/>
          </a:xfrm>
          <a:prstGeom prst="rect">
            <a:avLst/>
          </a:prstGeom>
          <a:noFill/>
        </p:spPr>
        <p:txBody>
          <a:bodyPr wrap="square" rtlCol="0">
            <a:spAutoFit/>
          </a:bodyPr>
          <a:lstStyle/>
          <a:p>
            <a:pPr marL="231775" indent="-231775">
              <a:buFont typeface="Wingdings" panose="05000000000000000000" pitchFamily="2" charset="2"/>
              <a:buChar char="q"/>
            </a:pPr>
            <a:r>
              <a:rPr lang="en-US" sz="1500" dirty="0"/>
              <a:t>With multiprocessing, more than one process can be </a:t>
            </a:r>
            <a:r>
              <a:rPr lang="en-US" sz="1500" dirty="0" smtClean="0"/>
              <a:t>running simultaneously</a:t>
            </a:r>
            <a:r>
              <a:rPr lang="en-US" sz="1500" dirty="0"/>
              <a:t>, each on a different processor</a:t>
            </a:r>
          </a:p>
        </p:txBody>
      </p:sp>
    </p:spTree>
    <p:extLst>
      <p:ext uri="{BB962C8B-B14F-4D97-AF65-F5344CB8AC3E}">
        <p14:creationId xmlns:p14="http://schemas.microsoft.com/office/powerpoint/2010/main" val="2282776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29</a:t>
            </a:fld>
            <a:endParaRPr lang="en-US" dirty="0"/>
          </a:p>
        </p:txBody>
      </p:sp>
      <p:sp>
        <p:nvSpPr>
          <p:cNvPr id="3" name="Title 2"/>
          <p:cNvSpPr>
            <a:spLocks noGrp="1"/>
          </p:cNvSpPr>
          <p:nvPr>
            <p:ph type="title"/>
          </p:nvPr>
        </p:nvSpPr>
        <p:spPr/>
        <p:txBody>
          <a:bodyPr/>
          <a:lstStyle/>
          <a:p>
            <a:r>
              <a:rPr lang="en-US" dirty="0">
                <a:solidFill>
                  <a:schemeClr val="tx1"/>
                </a:solidFill>
                <a:ea typeface="Comic Sans MS"/>
                <a:cs typeface="Comic Sans MS"/>
                <a:sym typeface="Comic Sans MS"/>
              </a:rPr>
              <a:t>Semaphores</a:t>
            </a:r>
            <a:endParaRPr lang="en-US" dirty="0">
              <a:solidFill>
                <a:schemeClr val="tx1"/>
              </a:solidFill>
            </a:endParaRPr>
          </a:p>
        </p:txBody>
      </p:sp>
      <p:sp>
        <p:nvSpPr>
          <p:cNvPr id="4" name="Content Placeholder 3"/>
          <p:cNvSpPr>
            <a:spLocks noGrp="1"/>
          </p:cNvSpPr>
          <p:nvPr>
            <p:ph idx="1"/>
          </p:nvPr>
        </p:nvSpPr>
        <p:spPr>
          <a:xfrm>
            <a:off x="275339" y="1030112"/>
            <a:ext cx="8589374" cy="2670928"/>
          </a:xfrm>
        </p:spPr>
        <p:txBody>
          <a:bodyPr>
            <a:normAutofit lnSpcReduction="10000"/>
          </a:bodyPr>
          <a:lstStyle/>
          <a:p>
            <a:r>
              <a:rPr lang="en-US" dirty="0">
                <a:solidFill>
                  <a:srgbClr val="0000FF"/>
                </a:solidFill>
                <a:ea typeface="Comic Sans MS"/>
                <a:cs typeface="Comic Sans MS"/>
                <a:sym typeface="Comic Sans MS"/>
              </a:rPr>
              <a:t>E</a:t>
            </a:r>
            <a:r>
              <a:rPr lang="en-US" dirty="0" smtClean="0">
                <a:solidFill>
                  <a:srgbClr val="0000FF"/>
                </a:solidFill>
                <a:ea typeface="Comic Sans MS"/>
                <a:cs typeface="Comic Sans MS"/>
                <a:sym typeface="Comic Sans MS"/>
              </a:rPr>
              <a:t>asier</a:t>
            </a:r>
            <a:r>
              <a:rPr lang="en-US" dirty="0" smtClean="0">
                <a:ea typeface="Comic Sans MS"/>
                <a:cs typeface="Comic Sans MS"/>
                <a:sym typeface="Comic Sans MS"/>
              </a:rPr>
              <a:t> </a:t>
            </a:r>
            <a:r>
              <a:rPr lang="en-US" dirty="0">
                <a:ea typeface="Comic Sans MS"/>
                <a:cs typeface="Comic Sans MS"/>
                <a:sym typeface="Comic Sans MS"/>
              </a:rPr>
              <a:t>to use than hardware-based </a:t>
            </a:r>
            <a:r>
              <a:rPr lang="en-US" dirty="0" smtClean="0">
                <a:ea typeface="Comic Sans MS"/>
                <a:cs typeface="Comic Sans MS"/>
                <a:sym typeface="Comic Sans MS"/>
              </a:rPr>
              <a:t>synchronization but more robust than </a:t>
            </a:r>
            <a:r>
              <a:rPr lang="en-US" dirty="0" err="1">
                <a:ea typeface="Comic Sans MS"/>
                <a:cs typeface="Comic Sans MS"/>
                <a:sym typeface="Comic Sans MS"/>
              </a:rPr>
              <a:t>m</a:t>
            </a:r>
            <a:r>
              <a:rPr lang="en-US" dirty="0" err="1" smtClean="0">
                <a:ea typeface="Comic Sans MS"/>
                <a:cs typeface="Comic Sans MS"/>
                <a:sym typeface="Comic Sans MS"/>
              </a:rPr>
              <a:t>utex</a:t>
            </a:r>
            <a:r>
              <a:rPr lang="en-US" dirty="0" smtClean="0">
                <a:ea typeface="Comic Sans MS"/>
                <a:cs typeface="Comic Sans MS"/>
                <a:sym typeface="Comic Sans MS"/>
              </a:rPr>
              <a:t> locks</a:t>
            </a:r>
          </a:p>
          <a:p>
            <a:r>
              <a:rPr lang="en-US" dirty="0" smtClean="0">
                <a:ea typeface="Comic Sans MS"/>
                <a:cs typeface="Comic Sans MS"/>
                <a:sym typeface="Comic Sans MS"/>
              </a:rPr>
              <a:t>Integer variable </a:t>
            </a:r>
            <a:r>
              <a:rPr lang="en-US" dirty="0" smtClean="0">
                <a:solidFill>
                  <a:srgbClr val="0000FF"/>
                </a:solidFill>
                <a:ea typeface="Comic Sans MS"/>
                <a:cs typeface="Comic Sans MS"/>
                <a:sym typeface="Comic Sans MS"/>
              </a:rPr>
              <a:t>S</a:t>
            </a:r>
            <a:r>
              <a:rPr lang="en-US" dirty="0">
                <a:ea typeface="Comic Sans MS"/>
                <a:cs typeface="Comic Sans MS"/>
                <a:sym typeface="Comic Sans MS"/>
              </a:rPr>
              <a:t> </a:t>
            </a:r>
            <a:r>
              <a:rPr lang="mr-IN" dirty="0" smtClean="0">
                <a:ea typeface="Comic Sans MS"/>
                <a:cs typeface="Comic Sans MS"/>
                <a:sym typeface="Comic Sans MS"/>
              </a:rPr>
              <a:t>–</a:t>
            </a:r>
            <a:r>
              <a:rPr lang="en-US" dirty="0" smtClean="0">
                <a:ea typeface="Comic Sans MS"/>
                <a:cs typeface="Comic Sans MS"/>
                <a:sym typeface="Comic Sans MS"/>
              </a:rPr>
              <a:t> accessible </a:t>
            </a:r>
            <a:r>
              <a:rPr lang="en-US" dirty="0">
                <a:ea typeface="Comic Sans MS"/>
                <a:cs typeface="Comic Sans MS"/>
                <a:sym typeface="Comic Sans MS"/>
              </a:rPr>
              <a:t>only through </a:t>
            </a:r>
            <a:r>
              <a:rPr lang="en-US" dirty="0">
                <a:solidFill>
                  <a:srgbClr val="0000FF"/>
                </a:solidFill>
                <a:ea typeface="Comic Sans MS"/>
                <a:cs typeface="Comic Sans MS"/>
                <a:sym typeface="Comic Sans MS"/>
              </a:rPr>
              <a:t>wait() </a:t>
            </a:r>
            <a:r>
              <a:rPr lang="en-US" dirty="0">
                <a:ea typeface="Comic Sans MS"/>
                <a:cs typeface="Comic Sans MS"/>
                <a:sym typeface="Comic Sans MS"/>
              </a:rPr>
              <a:t>and </a:t>
            </a:r>
            <a:r>
              <a:rPr lang="en-US" dirty="0">
                <a:solidFill>
                  <a:srgbClr val="0000FF"/>
                </a:solidFill>
                <a:ea typeface="Comic Sans MS"/>
                <a:cs typeface="Comic Sans MS"/>
                <a:sym typeface="Comic Sans MS"/>
              </a:rPr>
              <a:t>signal() </a:t>
            </a:r>
            <a:r>
              <a:rPr lang="en-US" dirty="0" smtClean="0">
                <a:ea typeface="Comic Sans MS"/>
                <a:cs typeface="Comic Sans MS"/>
                <a:sym typeface="Comic Sans MS"/>
              </a:rPr>
              <a:t>operations</a:t>
            </a:r>
          </a:p>
          <a:p>
            <a:r>
              <a:rPr lang="en-US" dirty="0">
                <a:ea typeface="Comic Sans MS"/>
                <a:cs typeface="Comic Sans MS"/>
                <a:sym typeface="Comic Sans MS"/>
              </a:rPr>
              <a:t>All modifications to </a:t>
            </a:r>
            <a:r>
              <a:rPr lang="en-US" dirty="0">
                <a:solidFill>
                  <a:srgbClr val="0000FF"/>
                </a:solidFill>
                <a:ea typeface="Comic Sans MS"/>
                <a:cs typeface="Comic Sans MS"/>
                <a:sym typeface="Comic Sans MS"/>
              </a:rPr>
              <a:t>S</a:t>
            </a:r>
            <a:r>
              <a:rPr lang="en-US" dirty="0" smtClean="0">
                <a:ea typeface="Comic Sans MS"/>
                <a:cs typeface="Comic Sans MS"/>
                <a:sym typeface="Comic Sans MS"/>
              </a:rPr>
              <a:t> </a:t>
            </a:r>
            <a:r>
              <a:rPr lang="en-US" dirty="0">
                <a:ea typeface="Comic Sans MS"/>
                <a:cs typeface="Comic Sans MS"/>
                <a:sym typeface="Comic Sans MS"/>
              </a:rPr>
              <a:t>are </a:t>
            </a:r>
            <a:r>
              <a:rPr lang="en-US" dirty="0" smtClean="0">
                <a:solidFill>
                  <a:srgbClr val="0000FF"/>
                </a:solidFill>
                <a:ea typeface="Comic Sans MS"/>
                <a:cs typeface="Comic Sans MS"/>
                <a:sym typeface="Comic Sans MS"/>
              </a:rPr>
              <a:t>atomic </a:t>
            </a:r>
            <a:r>
              <a:rPr lang="mr-IN" dirty="0" smtClean="0">
                <a:solidFill>
                  <a:schemeClr val="tx1"/>
                </a:solidFill>
                <a:ea typeface="Comic Sans MS"/>
                <a:cs typeface="Comic Sans MS"/>
                <a:sym typeface="Comic Sans MS"/>
              </a:rPr>
              <a:t>–</a:t>
            </a:r>
            <a:r>
              <a:rPr lang="en-US" dirty="0" smtClean="0">
                <a:solidFill>
                  <a:schemeClr val="tx1"/>
                </a:solidFill>
                <a:ea typeface="Comic Sans MS"/>
                <a:cs typeface="Comic Sans MS"/>
                <a:sym typeface="Comic Sans MS"/>
              </a:rPr>
              <a:t> when one process modifies </a:t>
            </a:r>
            <a:r>
              <a:rPr lang="en-US" dirty="0">
                <a:ea typeface="Comic Sans MS"/>
                <a:cs typeface="Comic Sans MS"/>
                <a:sym typeface="Comic Sans MS"/>
              </a:rPr>
              <a:t> </a:t>
            </a:r>
            <a:r>
              <a:rPr lang="en-US" dirty="0" smtClean="0">
                <a:solidFill>
                  <a:srgbClr val="0000FF"/>
                </a:solidFill>
                <a:ea typeface="Comic Sans MS"/>
                <a:cs typeface="Comic Sans MS"/>
                <a:sym typeface="Comic Sans MS"/>
              </a:rPr>
              <a:t>S</a:t>
            </a:r>
            <a:r>
              <a:rPr lang="en-US" dirty="0" smtClean="0">
                <a:solidFill>
                  <a:schemeClr val="tx1"/>
                </a:solidFill>
                <a:ea typeface="Comic Sans MS"/>
                <a:cs typeface="Comic Sans MS"/>
                <a:sym typeface="Comic Sans MS"/>
              </a:rPr>
              <a:t>, no other process can simultaneously modify it</a:t>
            </a:r>
          </a:p>
        </p:txBody>
      </p:sp>
      <p:sp>
        <p:nvSpPr>
          <p:cNvPr id="5" name="Shape 228"/>
          <p:cNvSpPr/>
          <p:nvPr/>
        </p:nvSpPr>
        <p:spPr>
          <a:xfrm>
            <a:off x="857303" y="3978828"/>
            <a:ext cx="3360057" cy="2419124"/>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400" dirty="0">
                <a:solidFill>
                  <a:srgbClr val="0C0C0C"/>
                </a:solidFill>
                <a:ea typeface="Comic Sans MS"/>
                <a:cs typeface="Comic Sans MS"/>
                <a:sym typeface="Comic Sans MS"/>
              </a:rPr>
              <a:t>wait(</a:t>
            </a:r>
            <a:r>
              <a:rPr lang="en-US" sz="2400" dirty="0">
                <a:solidFill>
                  <a:srgbClr val="0000FF"/>
                </a:solidFill>
                <a:ea typeface="Comic Sans MS"/>
                <a:cs typeface="Comic Sans MS"/>
                <a:sym typeface="Comic Sans MS"/>
              </a:rPr>
              <a:t>S</a:t>
            </a:r>
            <a:r>
              <a:rPr lang="en-US" sz="2400" dirty="0">
                <a:solidFill>
                  <a:srgbClr val="0C0C0C"/>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2400" dirty="0">
                <a:solidFill>
                  <a:srgbClr val="0C0C0C"/>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2400" dirty="0">
                <a:solidFill>
                  <a:srgbClr val="004C26"/>
                </a:solidFill>
                <a:ea typeface="Comic Sans MS"/>
                <a:cs typeface="Comic Sans MS"/>
                <a:sym typeface="Comic Sans MS"/>
              </a:rPr>
              <a:t>     /</a:t>
            </a:r>
            <a:r>
              <a:rPr lang="en-US" sz="2400" dirty="0" smtClean="0">
                <a:solidFill>
                  <a:srgbClr val="004C26"/>
                </a:solidFill>
                <a:ea typeface="Comic Sans MS"/>
                <a:cs typeface="Comic Sans MS"/>
                <a:sym typeface="Comic Sans MS"/>
              </a:rPr>
              <a:t>/ busy wait     </a:t>
            </a:r>
            <a:endParaRPr dirty="0"/>
          </a:p>
          <a:p>
            <a:pPr marL="0" marR="0" lvl="0" indent="0" algn="l" rtl="0">
              <a:lnSpc>
                <a:spcPct val="90000"/>
              </a:lnSpc>
              <a:spcBef>
                <a:spcPts val="0"/>
              </a:spcBef>
              <a:spcAft>
                <a:spcPts val="0"/>
              </a:spcAft>
              <a:buNone/>
            </a:pPr>
            <a:r>
              <a:rPr lang="en-US" sz="2400" dirty="0">
                <a:solidFill>
                  <a:srgbClr val="0C0C0C"/>
                </a:solidFill>
                <a:ea typeface="Comic Sans MS"/>
                <a:cs typeface="Comic Sans MS"/>
                <a:sym typeface="Comic Sans MS"/>
              </a:rPr>
              <a:t>     while( </a:t>
            </a:r>
            <a:r>
              <a:rPr lang="en-US" sz="2400" dirty="0">
                <a:solidFill>
                  <a:srgbClr val="0000FF"/>
                </a:solidFill>
                <a:ea typeface="Comic Sans MS"/>
                <a:cs typeface="Comic Sans MS"/>
                <a:sym typeface="Comic Sans MS"/>
              </a:rPr>
              <a:t>S</a:t>
            </a:r>
            <a:r>
              <a:rPr lang="en-US" sz="2400" dirty="0">
                <a:solidFill>
                  <a:srgbClr val="0C0C0C"/>
                </a:solidFill>
                <a:ea typeface="Comic Sans MS"/>
                <a:cs typeface="Comic Sans MS"/>
                <a:sym typeface="Comic Sans MS"/>
              </a:rPr>
              <a:t> &lt;= 0);</a:t>
            </a:r>
            <a:endParaRPr dirty="0"/>
          </a:p>
          <a:p>
            <a:pPr marL="0" marR="0" lvl="0" indent="0" algn="l" rtl="0">
              <a:lnSpc>
                <a:spcPct val="90000"/>
              </a:lnSpc>
              <a:spcBef>
                <a:spcPts val="0"/>
              </a:spcBef>
              <a:spcAft>
                <a:spcPts val="0"/>
              </a:spcAft>
              <a:buNone/>
            </a:pPr>
            <a:endParaRPr sz="2400" dirty="0">
              <a:solidFill>
                <a:srgbClr val="0C0C0C"/>
              </a:solidFill>
              <a:ea typeface="Comic Sans MS"/>
              <a:cs typeface="Comic Sans MS"/>
              <a:sym typeface="Comic Sans MS"/>
            </a:endParaRPr>
          </a:p>
          <a:p>
            <a:pPr marL="0" marR="0" lvl="0" indent="0" algn="l" rtl="0">
              <a:lnSpc>
                <a:spcPct val="90000"/>
              </a:lnSpc>
              <a:spcBef>
                <a:spcPts val="0"/>
              </a:spcBef>
              <a:spcAft>
                <a:spcPts val="0"/>
              </a:spcAft>
              <a:buNone/>
            </a:pPr>
            <a:r>
              <a:rPr lang="en-US" sz="2400" dirty="0">
                <a:solidFill>
                  <a:srgbClr val="0C0C0C"/>
                </a:solidFill>
                <a:ea typeface="Comic Sans MS"/>
                <a:cs typeface="Comic Sans MS"/>
                <a:sym typeface="Comic Sans MS"/>
              </a:rPr>
              <a:t>     </a:t>
            </a:r>
            <a:r>
              <a:rPr lang="en-US" sz="2400" dirty="0">
                <a:solidFill>
                  <a:srgbClr val="0000FF"/>
                </a:solidFill>
                <a:ea typeface="Comic Sans MS"/>
                <a:cs typeface="Comic Sans MS"/>
                <a:sym typeface="Comic Sans MS"/>
              </a:rPr>
              <a:t>S</a:t>
            </a:r>
            <a:r>
              <a:rPr lang="en-US" sz="2400" dirty="0">
                <a:solidFill>
                  <a:srgbClr val="0C0C0C"/>
                </a:solidFill>
                <a:ea typeface="Comic Sans MS"/>
                <a:cs typeface="Comic Sans MS"/>
                <a:sym typeface="Comic Sans MS"/>
              </a:rPr>
              <a:t>--;</a:t>
            </a:r>
            <a:endParaRPr sz="2400" dirty="0">
              <a:solidFill>
                <a:srgbClr val="0C0C0C"/>
              </a:solidFill>
              <a:ea typeface="Comic Sans MS"/>
              <a:cs typeface="Comic Sans MS"/>
              <a:sym typeface="Comic Sans MS"/>
            </a:endParaRPr>
          </a:p>
          <a:p>
            <a:pPr marL="0" marR="0" lvl="0" indent="0" algn="l" rtl="0">
              <a:lnSpc>
                <a:spcPct val="90000"/>
              </a:lnSpc>
              <a:spcBef>
                <a:spcPts val="0"/>
              </a:spcBef>
              <a:spcAft>
                <a:spcPts val="0"/>
              </a:spcAft>
              <a:buNone/>
            </a:pPr>
            <a:r>
              <a:rPr lang="en-US" sz="2400" dirty="0">
                <a:solidFill>
                  <a:srgbClr val="0C0C0C"/>
                </a:solidFill>
                <a:ea typeface="Comic Sans MS"/>
                <a:cs typeface="Comic Sans MS"/>
                <a:sym typeface="Comic Sans MS"/>
              </a:rPr>
              <a:t>}</a:t>
            </a:r>
            <a:endParaRPr sz="2400" dirty="0">
              <a:solidFill>
                <a:srgbClr val="0C0C0C"/>
              </a:solidFill>
              <a:ea typeface="Comic Sans MS"/>
              <a:cs typeface="Comic Sans MS"/>
              <a:sym typeface="Comic Sans MS"/>
            </a:endParaRPr>
          </a:p>
        </p:txBody>
      </p:sp>
      <p:sp>
        <p:nvSpPr>
          <p:cNvPr id="6" name="Shape 229"/>
          <p:cNvSpPr/>
          <p:nvPr/>
        </p:nvSpPr>
        <p:spPr>
          <a:xfrm>
            <a:off x="4888646" y="4005179"/>
            <a:ext cx="3360057" cy="1421928"/>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400">
                <a:solidFill>
                  <a:schemeClr val="dk1"/>
                </a:solidFill>
                <a:ea typeface="Comic Sans MS"/>
                <a:cs typeface="Comic Sans MS"/>
                <a:sym typeface="Comic Sans MS"/>
              </a:rPr>
              <a:t>signal(</a:t>
            </a:r>
            <a:r>
              <a:rPr lang="en-US" sz="2400">
                <a:solidFill>
                  <a:srgbClr val="0000FF"/>
                </a:solidFill>
                <a:ea typeface="Comic Sans MS"/>
                <a:cs typeface="Comic Sans MS"/>
                <a:sym typeface="Comic Sans MS"/>
              </a:rPr>
              <a:t>S</a:t>
            </a:r>
            <a:r>
              <a:rPr lang="en-US" sz="2400">
                <a:solidFill>
                  <a:schemeClr val="dk1"/>
                </a:solidFill>
                <a:ea typeface="Comic Sans MS"/>
                <a:cs typeface="Comic Sans MS"/>
                <a:sym typeface="Comic Sans MS"/>
              </a:rPr>
              <a:t>)</a:t>
            </a:r>
            <a:endParaRPr/>
          </a:p>
          <a:p>
            <a:pPr marL="0" marR="0" lvl="0" indent="0" algn="l" rtl="0">
              <a:lnSpc>
                <a:spcPct val="90000"/>
              </a:lnSpc>
              <a:spcBef>
                <a:spcPts val="0"/>
              </a:spcBef>
              <a:spcAft>
                <a:spcPts val="0"/>
              </a:spcAft>
              <a:buNone/>
            </a:pPr>
            <a:r>
              <a:rPr lang="en-US" sz="2400">
                <a:solidFill>
                  <a:schemeClr val="dk1"/>
                </a:solidFill>
                <a:ea typeface="Comic Sans MS"/>
                <a:cs typeface="Comic Sans MS"/>
                <a:sym typeface="Comic Sans MS"/>
              </a:rPr>
              <a:t>{</a:t>
            </a:r>
            <a:endParaRPr/>
          </a:p>
          <a:p>
            <a:pPr marL="0" marR="0" lvl="0" indent="0" algn="l" rtl="0">
              <a:lnSpc>
                <a:spcPct val="90000"/>
              </a:lnSpc>
              <a:spcBef>
                <a:spcPts val="0"/>
              </a:spcBef>
              <a:spcAft>
                <a:spcPts val="0"/>
              </a:spcAft>
              <a:buNone/>
            </a:pPr>
            <a:r>
              <a:rPr lang="en-US" sz="2400">
                <a:solidFill>
                  <a:schemeClr val="dk1"/>
                </a:solidFill>
                <a:ea typeface="Comic Sans MS"/>
                <a:cs typeface="Comic Sans MS"/>
                <a:sym typeface="Comic Sans MS"/>
              </a:rPr>
              <a:t>	</a:t>
            </a:r>
            <a:r>
              <a:rPr lang="en-US" sz="2400">
                <a:solidFill>
                  <a:srgbClr val="0000FF"/>
                </a:solidFill>
                <a:ea typeface="Comic Sans MS"/>
                <a:cs typeface="Comic Sans MS"/>
                <a:sym typeface="Comic Sans MS"/>
              </a:rPr>
              <a:t>S</a:t>
            </a:r>
            <a:r>
              <a:rPr lang="en-US" sz="2400">
                <a:solidFill>
                  <a:schemeClr val="dk1"/>
                </a:solidFill>
                <a:ea typeface="Comic Sans MS"/>
                <a:cs typeface="Comic Sans MS"/>
                <a:sym typeface="Comic Sans MS"/>
              </a:rPr>
              <a:t>++;</a:t>
            </a:r>
            <a:endParaRPr/>
          </a:p>
          <a:p>
            <a:pPr marL="0" marR="0" lvl="0" indent="0" algn="l" rtl="0">
              <a:lnSpc>
                <a:spcPct val="90000"/>
              </a:lnSpc>
              <a:spcBef>
                <a:spcPts val="0"/>
              </a:spcBef>
              <a:spcAft>
                <a:spcPts val="0"/>
              </a:spcAft>
              <a:buNone/>
            </a:pPr>
            <a:r>
              <a:rPr lang="en-US" sz="2400">
                <a:solidFill>
                  <a:schemeClr val="dk1"/>
                </a:solidFill>
                <a:ea typeface="Comic Sans MS"/>
                <a:cs typeface="Comic Sans MS"/>
                <a:sym typeface="Comic Sans MS"/>
              </a:rPr>
              <a:t>}</a:t>
            </a:r>
            <a:endParaRPr sz="2400">
              <a:solidFill>
                <a:schemeClr val="dk1"/>
              </a:solidFill>
              <a:ea typeface="Comic Sans MS"/>
              <a:cs typeface="Comic Sans MS"/>
              <a:sym typeface="Comic Sans MS"/>
            </a:endParaRPr>
          </a:p>
        </p:txBody>
      </p:sp>
    </p:spTree>
    <p:extLst>
      <p:ext uri="{BB962C8B-B14F-4D97-AF65-F5344CB8AC3E}">
        <p14:creationId xmlns:p14="http://schemas.microsoft.com/office/powerpoint/2010/main" val="327765870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30</a:t>
            </a:fld>
            <a:endParaRPr lang="en-US" dirty="0"/>
          </a:p>
        </p:txBody>
      </p:sp>
      <p:sp>
        <p:nvSpPr>
          <p:cNvPr id="3" name="Title 2"/>
          <p:cNvSpPr>
            <a:spLocks noGrp="1"/>
          </p:cNvSpPr>
          <p:nvPr>
            <p:ph type="title"/>
          </p:nvPr>
        </p:nvSpPr>
        <p:spPr/>
        <p:txBody>
          <a:bodyPr>
            <a:normAutofit fontScale="90000"/>
          </a:bodyPr>
          <a:lstStyle/>
          <a:p>
            <a:r>
              <a:rPr lang="en-US" dirty="0" smtClean="0">
                <a:ea typeface="Comic Sans MS"/>
                <a:cs typeface="Calisto MT"/>
                <a:sym typeface="Comic Sans MS"/>
              </a:rPr>
              <a:t>Semaphore Usage </a:t>
            </a:r>
            <a:r>
              <a:rPr lang="mr-IN" dirty="0" smtClean="0">
                <a:ea typeface="Comic Sans MS"/>
                <a:cs typeface="Calisto MT"/>
                <a:sym typeface="Comic Sans MS"/>
              </a:rPr>
              <a:t>–</a:t>
            </a:r>
            <a:r>
              <a:rPr lang="en-US" dirty="0" smtClean="0">
                <a:ea typeface="Comic Sans MS"/>
                <a:cs typeface="Calisto MT"/>
                <a:sym typeface="Comic Sans MS"/>
              </a:rPr>
              <a:t> Binary Semaphores</a:t>
            </a:r>
            <a:endParaRPr lang="en-US" dirty="0">
              <a:cs typeface="Calisto MT"/>
            </a:endParaRPr>
          </a:p>
        </p:txBody>
      </p:sp>
      <p:sp>
        <p:nvSpPr>
          <p:cNvPr id="4" name="Content Placeholder 3"/>
          <p:cNvSpPr>
            <a:spLocks noGrp="1"/>
          </p:cNvSpPr>
          <p:nvPr>
            <p:ph idx="1"/>
          </p:nvPr>
        </p:nvSpPr>
        <p:spPr>
          <a:xfrm>
            <a:off x="275339" y="1030112"/>
            <a:ext cx="8589374" cy="1847024"/>
          </a:xfrm>
        </p:spPr>
        <p:txBody>
          <a:bodyPr/>
          <a:lstStyle/>
          <a:p>
            <a:r>
              <a:rPr lang="en-US" dirty="0">
                <a:solidFill>
                  <a:srgbClr val="0000FF"/>
                </a:solidFill>
                <a:ea typeface="Comic Sans MS"/>
                <a:cs typeface="Comic Sans MS"/>
                <a:sym typeface="Comic Sans MS"/>
              </a:rPr>
              <a:t>Binary </a:t>
            </a:r>
            <a:r>
              <a:rPr lang="en-US" dirty="0">
                <a:ea typeface="Comic Sans MS"/>
                <a:cs typeface="Calisto MT"/>
                <a:sym typeface="Comic Sans MS"/>
              </a:rPr>
              <a:t>s</a:t>
            </a:r>
            <a:r>
              <a:rPr lang="en-US" dirty="0" smtClean="0">
                <a:ea typeface="Comic Sans MS"/>
                <a:cs typeface="Calisto MT"/>
                <a:sym typeface="Comic Sans MS"/>
              </a:rPr>
              <a:t>emaphores</a:t>
            </a:r>
          </a:p>
          <a:p>
            <a:pPr lvl="1"/>
            <a:r>
              <a:rPr lang="en-US" dirty="0" smtClean="0">
                <a:ea typeface="Comic Sans MS"/>
                <a:cs typeface="Comic Sans MS"/>
                <a:sym typeface="Comic Sans MS"/>
              </a:rPr>
              <a:t>The </a:t>
            </a:r>
            <a:r>
              <a:rPr lang="en-US" dirty="0">
                <a:ea typeface="Comic Sans MS"/>
                <a:cs typeface="Comic Sans MS"/>
                <a:sym typeface="Comic Sans MS"/>
              </a:rPr>
              <a:t>value can range only between </a:t>
            </a:r>
            <a:r>
              <a:rPr lang="en-US" dirty="0">
                <a:solidFill>
                  <a:srgbClr val="0000FF"/>
                </a:solidFill>
                <a:ea typeface="Comic Sans MS"/>
                <a:cs typeface="Comic Sans MS"/>
                <a:sym typeface="Comic Sans MS"/>
              </a:rPr>
              <a:t>0 and </a:t>
            </a:r>
            <a:r>
              <a:rPr lang="en-US" dirty="0" smtClean="0">
                <a:solidFill>
                  <a:srgbClr val="0000FF"/>
                </a:solidFill>
                <a:ea typeface="Comic Sans MS"/>
                <a:cs typeface="Comic Sans MS"/>
                <a:sym typeface="Comic Sans MS"/>
              </a:rPr>
              <a:t>1</a:t>
            </a:r>
          </a:p>
          <a:p>
            <a:pPr lvl="1"/>
            <a:r>
              <a:rPr lang="en-US" dirty="0">
                <a:ea typeface="Comic Sans MS"/>
                <a:cs typeface="Comic Sans MS"/>
                <a:sym typeface="Comic Sans MS"/>
              </a:rPr>
              <a:t>Also known as </a:t>
            </a:r>
            <a:r>
              <a:rPr lang="en-US" dirty="0" err="1">
                <a:solidFill>
                  <a:srgbClr val="0000FF"/>
                </a:solidFill>
                <a:ea typeface="Comic Sans MS"/>
                <a:cs typeface="Comic Sans MS"/>
                <a:sym typeface="Comic Sans MS"/>
              </a:rPr>
              <a:t>mutex</a:t>
            </a:r>
            <a:r>
              <a:rPr lang="en-US" dirty="0">
                <a:solidFill>
                  <a:srgbClr val="0000FF"/>
                </a:solidFill>
                <a:ea typeface="Comic Sans MS"/>
                <a:cs typeface="Comic Sans MS"/>
                <a:sym typeface="Comic Sans MS"/>
              </a:rPr>
              <a:t> </a:t>
            </a:r>
            <a:r>
              <a:rPr lang="en-US" dirty="0">
                <a:ea typeface="Comic Sans MS"/>
                <a:cs typeface="Comic Sans MS"/>
                <a:sym typeface="Comic Sans MS"/>
              </a:rPr>
              <a:t>(i.e</a:t>
            </a:r>
            <a:r>
              <a:rPr lang="en-US" dirty="0" smtClean="0">
                <a:ea typeface="Comic Sans MS"/>
                <a:cs typeface="Comic Sans MS"/>
                <a:sym typeface="Comic Sans MS"/>
              </a:rPr>
              <a:t>., </a:t>
            </a:r>
            <a:r>
              <a:rPr lang="en-US" dirty="0">
                <a:ea typeface="Comic Sans MS"/>
                <a:cs typeface="Comic Sans MS"/>
                <a:sym typeface="Comic Sans MS"/>
              </a:rPr>
              <a:t>mutual exclusion) </a:t>
            </a:r>
            <a:r>
              <a:rPr lang="en-US" dirty="0" smtClean="0">
                <a:ea typeface="Comic Sans MS"/>
                <a:cs typeface="Comic Sans MS"/>
                <a:sym typeface="Comic Sans MS"/>
              </a:rPr>
              <a:t>locks</a:t>
            </a:r>
          </a:p>
          <a:p>
            <a:pPr lvl="1"/>
            <a:r>
              <a:rPr lang="en-US" dirty="0" err="1">
                <a:ea typeface="Comic Sans MS"/>
                <a:cs typeface="Comic Sans MS"/>
                <a:sym typeface="Comic Sans MS"/>
              </a:rPr>
              <a:t>mutex</a:t>
            </a:r>
            <a:r>
              <a:rPr lang="en-US" dirty="0">
                <a:ea typeface="Comic Sans MS"/>
                <a:cs typeface="Comic Sans MS"/>
                <a:sym typeface="Comic Sans MS"/>
              </a:rPr>
              <a:t> is initialized to </a:t>
            </a:r>
            <a:r>
              <a:rPr lang="en-US" dirty="0" smtClean="0">
                <a:solidFill>
                  <a:srgbClr val="0000FF"/>
                </a:solidFill>
                <a:ea typeface="Comic Sans MS"/>
                <a:cs typeface="Comic Sans MS"/>
                <a:sym typeface="Comic Sans MS"/>
              </a:rPr>
              <a:t>1</a:t>
            </a:r>
          </a:p>
        </p:txBody>
      </p:sp>
      <p:sp>
        <p:nvSpPr>
          <p:cNvPr id="5" name="Shape 236"/>
          <p:cNvSpPr/>
          <p:nvPr/>
        </p:nvSpPr>
        <p:spPr>
          <a:xfrm>
            <a:off x="1543104" y="3000828"/>
            <a:ext cx="2971800" cy="3416320"/>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4C26"/>
                </a:solidFill>
                <a:ea typeface="Comic Sans MS"/>
                <a:cs typeface="Comic Sans MS"/>
                <a:sym typeface="Comic Sans MS"/>
              </a:rPr>
              <a:t>// Code of process P</a:t>
            </a:r>
            <a:endParaRPr dirty="0"/>
          </a:p>
          <a:p>
            <a:pPr marL="0" marR="0" lvl="0" indent="0" algn="l" rtl="0">
              <a:spcBef>
                <a:spcPts val="0"/>
              </a:spcBef>
              <a:spcAft>
                <a:spcPts val="0"/>
              </a:spcAft>
              <a:buNone/>
            </a:pPr>
            <a:r>
              <a:rPr lang="en-US" sz="1800" dirty="0">
                <a:solidFill>
                  <a:srgbClr val="0000FF"/>
                </a:solidFill>
                <a:ea typeface="Comic Sans MS"/>
                <a:cs typeface="Comic Sans MS"/>
                <a:sym typeface="Comic Sans MS"/>
              </a:rPr>
              <a:t>do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wait(</a:t>
            </a:r>
            <a:r>
              <a:rPr lang="en-US" sz="1800" dirty="0" err="1">
                <a:solidFill>
                  <a:schemeClr val="dk1"/>
                </a:solidFill>
                <a:ea typeface="Comic Sans MS"/>
                <a:cs typeface="Comic Sans MS"/>
                <a:sym typeface="Comic Sans MS"/>
              </a:rPr>
              <a:t>mutex</a:t>
            </a:r>
            <a:r>
              <a:rPr lang="en-US" sz="1800" dirty="0">
                <a:solidFill>
                  <a:schemeClr val="dk1"/>
                </a:solidFill>
                <a:ea typeface="Comic Sans MS"/>
                <a:cs typeface="Comic Sans MS"/>
                <a:sym typeface="Comic Sans MS"/>
              </a:rPr>
              <a:t>);</a:t>
            </a:r>
            <a:endParaRPr dirty="0"/>
          </a:p>
          <a:p>
            <a:pPr marL="0" marR="0" lvl="0" indent="0" algn="l" rtl="0">
              <a:spcBef>
                <a:spcPts val="0"/>
              </a:spcBef>
              <a:spcAft>
                <a:spcPts val="0"/>
              </a:spcAft>
              <a:buNone/>
            </a:pP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rgbClr val="004C26"/>
                </a:solidFill>
                <a:ea typeface="Comic Sans MS"/>
                <a:cs typeface="Comic Sans MS"/>
                <a:sym typeface="Comic Sans MS"/>
              </a:rPr>
              <a:t>     // Critical section</a:t>
            </a:r>
            <a:endParaRPr dirty="0"/>
          </a:p>
          <a:p>
            <a:pPr marL="0" marR="0" lvl="0" indent="0" algn="l" rtl="0">
              <a:spcBef>
                <a:spcPts val="0"/>
              </a:spcBef>
              <a:spcAft>
                <a:spcPts val="0"/>
              </a:spcAft>
              <a:buNone/>
            </a:pP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signal(</a:t>
            </a:r>
            <a:r>
              <a:rPr lang="en-US" sz="1800" dirty="0" err="1">
                <a:solidFill>
                  <a:schemeClr val="dk1"/>
                </a:solidFill>
                <a:ea typeface="Comic Sans MS"/>
                <a:cs typeface="Comic Sans MS"/>
                <a:sym typeface="Comic Sans MS"/>
              </a:rPr>
              <a:t>mutex</a:t>
            </a:r>
            <a:r>
              <a:rPr lang="en-US" sz="1800" dirty="0">
                <a:solidFill>
                  <a:schemeClr val="dk1"/>
                </a:solidFill>
                <a:ea typeface="Comic Sans MS"/>
                <a:cs typeface="Comic Sans MS"/>
                <a:sym typeface="Comic Sans MS"/>
              </a:rPr>
              <a:t>);</a:t>
            </a:r>
            <a:endParaRPr dirty="0"/>
          </a:p>
          <a:p>
            <a:pPr marL="0" marR="0" lvl="0" indent="0" algn="l" rtl="0">
              <a:spcBef>
                <a:spcPts val="0"/>
              </a:spcBef>
              <a:spcAft>
                <a:spcPts val="0"/>
              </a:spcAft>
              <a:buNone/>
            </a:pP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rgbClr val="004C26"/>
                </a:solidFill>
                <a:ea typeface="Comic Sans MS"/>
                <a:cs typeface="Comic Sans MS"/>
                <a:sym typeface="Comic Sans MS"/>
              </a:rPr>
              <a:t>     // Remainder section</a:t>
            </a:r>
            <a:endParaRPr dirty="0"/>
          </a:p>
          <a:p>
            <a:pPr marL="0" marR="0" lvl="0" indent="0" algn="l" rtl="0">
              <a:spcBef>
                <a:spcPts val="0"/>
              </a:spcBef>
              <a:spcAft>
                <a:spcPts val="0"/>
              </a:spcAft>
              <a:buNone/>
            </a:pP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smtClean="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while</a:t>
            </a:r>
            <a:r>
              <a:rPr lang="en-US" sz="1800" dirty="0">
                <a:solidFill>
                  <a:schemeClr val="dk1"/>
                </a:solidFill>
                <a:ea typeface="Comic Sans MS"/>
                <a:cs typeface="Comic Sans MS"/>
                <a:sym typeface="Comic Sans MS"/>
              </a:rPr>
              <a:t> </a:t>
            </a:r>
            <a:r>
              <a:rPr lang="en-US" sz="1800" dirty="0" smtClean="0">
                <a:solidFill>
                  <a:schemeClr val="dk1"/>
                </a:solidFill>
                <a:ea typeface="Comic Sans MS"/>
                <a:cs typeface="Comic Sans MS"/>
                <a:sym typeface="Comic Sans MS"/>
              </a:rPr>
              <a:t>(</a:t>
            </a:r>
            <a:r>
              <a:rPr lang="en-US" sz="1800" dirty="0" smtClean="0">
                <a:solidFill>
                  <a:srgbClr val="0000FF"/>
                </a:solidFill>
                <a:ea typeface="Comic Sans MS"/>
                <a:cs typeface="Comic Sans MS"/>
                <a:sym typeface="Comic Sans MS"/>
              </a:rPr>
              <a:t>true</a:t>
            </a:r>
            <a:r>
              <a:rPr lang="en-US" sz="1800" dirty="0" smtClean="0">
                <a:solidFill>
                  <a:schemeClr val="dk1"/>
                </a:solidFill>
                <a:ea typeface="Comic Sans MS"/>
                <a:cs typeface="Comic Sans MS"/>
                <a:sym typeface="Comic Sans MS"/>
              </a:rPr>
              <a:t>)</a:t>
            </a:r>
            <a:r>
              <a:rPr lang="en-US" sz="1800" dirty="0">
                <a:solidFill>
                  <a:schemeClr val="dk1"/>
                </a:solidFill>
                <a:ea typeface="Comic Sans MS"/>
                <a:cs typeface="Comic Sans MS"/>
                <a:sym typeface="Comic Sans MS"/>
              </a:rPr>
              <a:t>;</a:t>
            </a:r>
            <a:endParaRPr dirty="0"/>
          </a:p>
        </p:txBody>
      </p:sp>
      <p:sp>
        <p:nvSpPr>
          <p:cNvPr id="6" name="Shape 237"/>
          <p:cNvSpPr/>
          <p:nvPr/>
        </p:nvSpPr>
        <p:spPr>
          <a:xfrm>
            <a:off x="4819704" y="3039374"/>
            <a:ext cx="2209800" cy="1837426"/>
          </a:xfrm>
          <a:prstGeom prst="rect">
            <a:avLst/>
          </a:prstGeom>
          <a:noFill/>
          <a:ln w="9525" cap="flat" cmpd="sng">
            <a:solidFill>
              <a:srgbClr val="0000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wait(</a:t>
            </a:r>
            <a:r>
              <a:rPr lang="en-US" sz="1800">
                <a:solidFill>
                  <a:srgbClr val="0000FF"/>
                </a:solidFill>
                <a:ea typeface="Comic Sans MS"/>
                <a:cs typeface="Comic Sans MS"/>
                <a:sym typeface="Comic Sans MS"/>
              </a:rPr>
              <a:t>S</a:t>
            </a:r>
            <a:r>
              <a:rPr lang="en-US" sz="1800">
                <a:solidFill>
                  <a:srgbClr val="0C0C0C"/>
                </a:solidFill>
                <a:ea typeface="Comic Sans MS"/>
                <a:cs typeface="Comic Sans MS"/>
                <a:sym typeface="Comic Sans MS"/>
              </a:rPr>
              <a:t>)</a:t>
            </a:r>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a:t>
            </a:r>
            <a:endParaRPr/>
          </a:p>
          <a:p>
            <a:pPr marL="0" marR="0" lvl="0" indent="0" algn="l" rtl="0">
              <a:lnSpc>
                <a:spcPct val="90000"/>
              </a:lnSpc>
              <a:spcBef>
                <a:spcPts val="0"/>
              </a:spcBef>
              <a:spcAft>
                <a:spcPts val="0"/>
              </a:spcAft>
              <a:buNone/>
            </a:pPr>
            <a:r>
              <a:rPr lang="en-US" sz="1800">
                <a:solidFill>
                  <a:srgbClr val="004C26"/>
                </a:solidFill>
                <a:ea typeface="Comic Sans MS"/>
                <a:cs typeface="Comic Sans MS"/>
                <a:sym typeface="Comic Sans MS"/>
              </a:rPr>
              <a:t>     //Do nothing     </a:t>
            </a:r>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     while( </a:t>
            </a:r>
            <a:r>
              <a:rPr lang="en-US" sz="1800">
                <a:solidFill>
                  <a:srgbClr val="0000FF"/>
                </a:solidFill>
                <a:ea typeface="Comic Sans MS"/>
                <a:cs typeface="Comic Sans MS"/>
                <a:sym typeface="Comic Sans MS"/>
              </a:rPr>
              <a:t>S</a:t>
            </a:r>
            <a:r>
              <a:rPr lang="en-US" sz="1800">
                <a:solidFill>
                  <a:srgbClr val="0C0C0C"/>
                </a:solidFill>
                <a:ea typeface="Comic Sans MS"/>
                <a:cs typeface="Comic Sans MS"/>
                <a:sym typeface="Comic Sans MS"/>
              </a:rPr>
              <a:t> &lt;= 0);</a:t>
            </a:r>
            <a:endParaRPr/>
          </a:p>
          <a:p>
            <a:pPr marL="0" marR="0" lvl="0" indent="0" algn="l" rtl="0">
              <a:lnSpc>
                <a:spcPct val="90000"/>
              </a:lnSpc>
              <a:spcBef>
                <a:spcPts val="0"/>
              </a:spcBef>
              <a:spcAft>
                <a:spcPts val="0"/>
              </a:spcAft>
              <a:buNone/>
            </a:pPr>
            <a:endParaRPr sz="1800">
              <a:solidFill>
                <a:srgbClr val="0C0C0C"/>
              </a:solidFill>
              <a:ea typeface="Comic Sans MS"/>
              <a:cs typeface="Comic Sans MS"/>
              <a:sym typeface="Comic Sans MS"/>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     </a:t>
            </a:r>
            <a:r>
              <a:rPr lang="en-US" sz="1800">
                <a:solidFill>
                  <a:srgbClr val="0000FF"/>
                </a:solidFill>
                <a:ea typeface="Comic Sans MS"/>
                <a:cs typeface="Comic Sans MS"/>
                <a:sym typeface="Comic Sans MS"/>
              </a:rPr>
              <a:t>S</a:t>
            </a:r>
            <a:r>
              <a:rPr lang="en-US" sz="1800">
                <a:solidFill>
                  <a:srgbClr val="0C0C0C"/>
                </a:solidFill>
                <a:ea typeface="Comic Sans MS"/>
                <a:cs typeface="Comic Sans MS"/>
                <a:sym typeface="Comic Sans MS"/>
              </a:rPr>
              <a:t>--;</a:t>
            </a:r>
            <a:endParaRPr sz="1800">
              <a:solidFill>
                <a:srgbClr val="0C0C0C"/>
              </a:solidFill>
              <a:ea typeface="Comic Sans MS"/>
              <a:cs typeface="Comic Sans MS"/>
              <a:sym typeface="Comic Sans MS"/>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a:t>
            </a:r>
            <a:endParaRPr sz="1800">
              <a:solidFill>
                <a:srgbClr val="0C0C0C"/>
              </a:solidFill>
              <a:ea typeface="Comic Sans MS"/>
              <a:cs typeface="Comic Sans MS"/>
              <a:sym typeface="Comic Sans MS"/>
            </a:endParaRPr>
          </a:p>
        </p:txBody>
      </p:sp>
      <p:sp>
        <p:nvSpPr>
          <p:cNvPr id="7" name="Shape 238"/>
          <p:cNvSpPr/>
          <p:nvPr/>
        </p:nvSpPr>
        <p:spPr>
          <a:xfrm>
            <a:off x="4819704" y="5029200"/>
            <a:ext cx="1600200" cy="1089529"/>
          </a:xfrm>
          <a:prstGeom prst="rect">
            <a:avLst/>
          </a:prstGeom>
          <a:noFill/>
          <a:ln w="9525" cap="flat" cmpd="sng">
            <a:solidFill>
              <a:srgbClr val="0000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signal(</a:t>
            </a:r>
            <a:r>
              <a:rPr lang="en-US" sz="1800" dirty="0">
                <a:solidFill>
                  <a:srgbClr val="0000FF"/>
                </a:solidFill>
                <a:ea typeface="Comic Sans MS"/>
                <a:cs typeface="Comic Sans MS"/>
                <a:sym typeface="Comic Sans MS"/>
              </a:rPr>
              <a:t>S</a:t>
            </a:r>
            <a:r>
              <a:rPr lang="en-US" sz="1800" dirty="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S</a:t>
            </a:r>
            <a:r>
              <a:rPr lang="en-US" sz="1800" dirty="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p:txBody>
      </p:sp>
    </p:spTree>
    <p:extLst>
      <p:ext uri="{BB962C8B-B14F-4D97-AF65-F5344CB8AC3E}">
        <p14:creationId xmlns:p14="http://schemas.microsoft.com/office/powerpoint/2010/main" val="101267323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31</a:t>
            </a:fld>
            <a:endParaRPr lang="en-US" dirty="0"/>
          </a:p>
        </p:txBody>
      </p:sp>
      <p:sp>
        <p:nvSpPr>
          <p:cNvPr id="3" name="Title 2"/>
          <p:cNvSpPr>
            <a:spLocks noGrp="1"/>
          </p:cNvSpPr>
          <p:nvPr>
            <p:ph type="title"/>
          </p:nvPr>
        </p:nvSpPr>
        <p:spPr/>
        <p:txBody>
          <a:bodyPr>
            <a:normAutofit fontScale="90000"/>
          </a:bodyPr>
          <a:lstStyle/>
          <a:p>
            <a:r>
              <a:rPr lang="en-US" dirty="0">
                <a:ea typeface="Comic Sans MS"/>
                <a:cs typeface="Calisto MT"/>
                <a:sym typeface="Comic Sans MS"/>
              </a:rPr>
              <a:t>Semaphore Usage </a:t>
            </a:r>
            <a:r>
              <a:rPr lang="mr-IN" dirty="0">
                <a:ea typeface="Comic Sans MS"/>
                <a:cs typeface="Calisto MT"/>
                <a:sym typeface="Comic Sans MS"/>
              </a:rPr>
              <a:t>–</a:t>
            </a:r>
            <a:r>
              <a:rPr lang="en-US" dirty="0">
                <a:ea typeface="Comic Sans MS"/>
                <a:cs typeface="Calisto MT"/>
                <a:sym typeface="Comic Sans MS"/>
              </a:rPr>
              <a:t> </a:t>
            </a:r>
            <a:r>
              <a:rPr lang="en-US" dirty="0" smtClean="0">
                <a:ea typeface="Comic Sans MS"/>
                <a:cs typeface="Calisto MT"/>
                <a:sym typeface="Comic Sans MS"/>
              </a:rPr>
              <a:t>Counting Semaphores</a:t>
            </a:r>
            <a:endParaRPr lang="en-US" dirty="0"/>
          </a:p>
        </p:txBody>
      </p:sp>
      <p:sp>
        <p:nvSpPr>
          <p:cNvPr id="4" name="Content Placeholder 3"/>
          <p:cNvSpPr>
            <a:spLocks noGrp="1"/>
          </p:cNvSpPr>
          <p:nvPr>
            <p:ph idx="1"/>
          </p:nvPr>
        </p:nvSpPr>
        <p:spPr/>
        <p:txBody>
          <a:bodyPr/>
          <a:lstStyle/>
          <a:p>
            <a:r>
              <a:rPr lang="en-US" dirty="0" smtClean="0">
                <a:solidFill>
                  <a:srgbClr val="0000FF"/>
                </a:solidFill>
                <a:ea typeface="Comic Sans MS"/>
                <a:cs typeface="Comic Sans MS"/>
                <a:sym typeface="Comic Sans MS"/>
              </a:rPr>
              <a:t>Counting </a:t>
            </a:r>
            <a:r>
              <a:rPr lang="en-US" dirty="0">
                <a:ea typeface="Comic Sans MS"/>
                <a:cs typeface="Calisto MT"/>
                <a:sym typeface="Comic Sans MS"/>
              </a:rPr>
              <a:t>s</a:t>
            </a:r>
            <a:r>
              <a:rPr lang="en-US" dirty="0" smtClean="0">
                <a:ea typeface="Comic Sans MS"/>
                <a:cs typeface="Calisto MT"/>
                <a:sym typeface="Comic Sans MS"/>
              </a:rPr>
              <a:t>emaphores</a:t>
            </a:r>
            <a:endParaRPr lang="en-US" dirty="0">
              <a:ea typeface="Comic Sans MS"/>
              <a:cs typeface="Calisto MT"/>
              <a:sym typeface="Comic Sans MS"/>
            </a:endParaRPr>
          </a:p>
          <a:p>
            <a:pPr lvl="1"/>
            <a:r>
              <a:rPr lang="en-US" sz="2000" dirty="0">
                <a:ea typeface="Comic Sans MS"/>
                <a:cs typeface="Comic Sans MS"/>
                <a:sym typeface="Comic Sans MS"/>
              </a:rPr>
              <a:t>The value is </a:t>
            </a:r>
            <a:r>
              <a:rPr lang="en-US" sz="2000" dirty="0" smtClean="0">
                <a:solidFill>
                  <a:srgbClr val="0000FF"/>
                </a:solidFill>
                <a:ea typeface="Comic Sans MS"/>
                <a:cs typeface="Comic Sans MS"/>
                <a:sym typeface="Comic Sans MS"/>
              </a:rPr>
              <a:t>unrestricted</a:t>
            </a:r>
          </a:p>
          <a:p>
            <a:pPr lvl="1"/>
            <a:r>
              <a:rPr lang="en-US" sz="2000" dirty="0">
                <a:ea typeface="Comic Sans MS"/>
                <a:cs typeface="Comic Sans MS"/>
                <a:sym typeface="Comic Sans MS"/>
              </a:rPr>
              <a:t>Useful for coordinating access to a resource with </a:t>
            </a:r>
            <a:r>
              <a:rPr lang="en-US" sz="2000" dirty="0">
                <a:solidFill>
                  <a:srgbClr val="0000FF"/>
                </a:solidFill>
                <a:ea typeface="Comic Sans MS"/>
                <a:cs typeface="Comic Sans MS"/>
                <a:sym typeface="Comic Sans MS"/>
              </a:rPr>
              <a:t>finite number of </a:t>
            </a:r>
            <a:r>
              <a:rPr lang="en-US" sz="2000" dirty="0" smtClean="0">
                <a:solidFill>
                  <a:srgbClr val="0000FF"/>
                </a:solidFill>
                <a:ea typeface="Comic Sans MS"/>
                <a:cs typeface="Comic Sans MS"/>
                <a:sym typeface="Comic Sans MS"/>
              </a:rPr>
              <a:t>instances</a:t>
            </a:r>
          </a:p>
          <a:p>
            <a:pPr lvl="1"/>
            <a:r>
              <a:rPr lang="en-US" sz="2000" dirty="0">
                <a:ea typeface="Comic Sans MS"/>
                <a:cs typeface="Comic Sans MS"/>
                <a:sym typeface="Comic Sans MS"/>
              </a:rPr>
              <a:t>The semaphore is initialized to the maximum </a:t>
            </a:r>
            <a:r>
              <a:rPr lang="en-US" sz="2000" dirty="0" smtClean="0">
                <a:ea typeface="Comic Sans MS"/>
                <a:cs typeface="Comic Sans MS"/>
                <a:sym typeface="Comic Sans MS"/>
              </a:rPr>
              <a:t>number </a:t>
            </a:r>
            <a:r>
              <a:rPr lang="en-US" sz="2000" dirty="0">
                <a:solidFill>
                  <a:srgbClr val="0000FF"/>
                </a:solidFill>
                <a:ea typeface="Comic Sans MS"/>
                <a:cs typeface="Comic Sans MS"/>
                <a:sym typeface="Comic Sans MS"/>
              </a:rPr>
              <a:t>of </a:t>
            </a:r>
            <a:r>
              <a:rPr lang="en-US" sz="2000" dirty="0" smtClean="0">
                <a:solidFill>
                  <a:srgbClr val="0000FF"/>
                </a:solidFill>
                <a:ea typeface="Comic Sans MS"/>
                <a:cs typeface="Comic Sans MS"/>
                <a:sym typeface="Comic Sans MS"/>
              </a:rPr>
              <a:t>instances</a:t>
            </a:r>
          </a:p>
          <a:p>
            <a:pPr lvl="1"/>
            <a:r>
              <a:rPr lang="en-US" sz="2000" dirty="0">
                <a:ea typeface="Comic Sans MS"/>
                <a:cs typeface="Comic Sans MS"/>
                <a:sym typeface="Comic Sans MS"/>
              </a:rPr>
              <a:t>When the process calls </a:t>
            </a:r>
            <a:r>
              <a:rPr lang="en-US" sz="2000" dirty="0">
                <a:solidFill>
                  <a:srgbClr val="0000FF"/>
                </a:solidFill>
                <a:ea typeface="Comic Sans MS"/>
                <a:cs typeface="Comic Sans MS"/>
                <a:sym typeface="Comic Sans MS"/>
              </a:rPr>
              <a:t>wait() </a:t>
            </a:r>
            <a:r>
              <a:rPr lang="en-US" sz="2000" dirty="0">
                <a:ea typeface="Comic Sans MS"/>
                <a:cs typeface="Comic Sans MS"/>
                <a:sym typeface="Comic Sans MS"/>
              </a:rPr>
              <a:t>it decrements the value of </a:t>
            </a:r>
            <a:r>
              <a:rPr lang="en-US" sz="2000" dirty="0" smtClean="0">
                <a:ea typeface="Comic Sans MS"/>
                <a:cs typeface="Comic Sans MS"/>
                <a:sym typeface="Comic Sans MS"/>
              </a:rPr>
              <a:t>S</a:t>
            </a:r>
          </a:p>
          <a:p>
            <a:pPr lvl="2"/>
            <a:r>
              <a:rPr lang="en-US" dirty="0">
                <a:ea typeface="Comic Sans MS"/>
                <a:cs typeface="Comic Sans MS"/>
                <a:sym typeface="Comic Sans MS"/>
              </a:rPr>
              <a:t>If S remains positive, then the process may continue </a:t>
            </a:r>
            <a:r>
              <a:rPr lang="en-US" dirty="0" smtClean="0">
                <a:ea typeface="Comic Sans MS"/>
                <a:cs typeface="Comic Sans MS"/>
                <a:sym typeface="Comic Sans MS"/>
              </a:rPr>
              <a:t>executing</a:t>
            </a:r>
          </a:p>
          <a:p>
            <a:pPr lvl="2"/>
            <a:r>
              <a:rPr lang="en-US" dirty="0">
                <a:ea typeface="Comic Sans MS"/>
                <a:cs typeface="Comic Sans MS"/>
                <a:sym typeface="Comic Sans MS"/>
              </a:rPr>
              <a:t>Otherwise, the process waits in a loop until S becomes </a:t>
            </a:r>
            <a:r>
              <a:rPr lang="en-US" dirty="0" smtClean="0">
                <a:ea typeface="Comic Sans MS"/>
                <a:cs typeface="Comic Sans MS"/>
                <a:sym typeface="Comic Sans MS"/>
              </a:rPr>
              <a:t>positive</a:t>
            </a:r>
          </a:p>
          <a:p>
            <a:pPr lvl="1"/>
            <a:r>
              <a:rPr lang="en-US" sz="2000" dirty="0">
                <a:ea typeface="Comic Sans MS"/>
                <a:cs typeface="Comic Sans MS"/>
                <a:sym typeface="Comic Sans MS"/>
              </a:rPr>
              <a:t>When the process calls </a:t>
            </a:r>
            <a:r>
              <a:rPr lang="en-US" sz="2000" dirty="0">
                <a:solidFill>
                  <a:srgbClr val="0000FF"/>
                </a:solidFill>
                <a:ea typeface="Comic Sans MS"/>
                <a:cs typeface="Comic Sans MS"/>
                <a:sym typeface="Comic Sans MS"/>
              </a:rPr>
              <a:t>signal(), </a:t>
            </a:r>
            <a:r>
              <a:rPr lang="en-US" sz="2000" dirty="0">
                <a:ea typeface="Comic Sans MS"/>
                <a:cs typeface="Comic Sans MS"/>
                <a:sym typeface="Comic Sans MS"/>
              </a:rPr>
              <a:t>it increments the value of S</a:t>
            </a:r>
            <a:endParaRPr lang="en-US" sz="2000" dirty="0" smtClean="0">
              <a:solidFill>
                <a:srgbClr val="FF0000"/>
              </a:solidFill>
              <a:ea typeface="Comic Sans MS"/>
              <a:cs typeface="Comic Sans MS"/>
              <a:sym typeface="Comic Sans MS"/>
            </a:endParaRPr>
          </a:p>
          <a:p>
            <a:pPr lvl="1"/>
            <a:endParaRPr lang="en-US" dirty="0"/>
          </a:p>
        </p:txBody>
      </p:sp>
      <p:sp>
        <p:nvSpPr>
          <p:cNvPr id="5" name="Shape 237"/>
          <p:cNvSpPr/>
          <p:nvPr/>
        </p:nvSpPr>
        <p:spPr>
          <a:xfrm>
            <a:off x="1327413" y="4753140"/>
            <a:ext cx="2209800" cy="1837426"/>
          </a:xfrm>
          <a:prstGeom prst="rect">
            <a:avLst/>
          </a:prstGeom>
          <a:noFill/>
          <a:ln w="9525" cap="flat" cmpd="sng">
            <a:solidFill>
              <a:srgbClr val="0000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wait(</a:t>
            </a:r>
            <a:r>
              <a:rPr lang="en-US" sz="1800">
                <a:solidFill>
                  <a:srgbClr val="0000FF"/>
                </a:solidFill>
                <a:ea typeface="Comic Sans MS"/>
                <a:cs typeface="Comic Sans MS"/>
                <a:sym typeface="Comic Sans MS"/>
              </a:rPr>
              <a:t>S</a:t>
            </a:r>
            <a:r>
              <a:rPr lang="en-US" sz="1800">
                <a:solidFill>
                  <a:srgbClr val="0C0C0C"/>
                </a:solidFill>
                <a:ea typeface="Comic Sans MS"/>
                <a:cs typeface="Comic Sans MS"/>
                <a:sym typeface="Comic Sans MS"/>
              </a:rPr>
              <a:t>)</a:t>
            </a:r>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a:t>
            </a:r>
            <a:endParaRPr/>
          </a:p>
          <a:p>
            <a:pPr marL="0" marR="0" lvl="0" indent="0" algn="l" rtl="0">
              <a:lnSpc>
                <a:spcPct val="90000"/>
              </a:lnSpc>
              <a:spcBef>
                <a:spcPts val="0"/>
              </a:spcBef>
              <a:spcAft>
                <a:spcPts val="0"/>
              </a:spcAft>
              <a:buNone/>
            </a:pPr>
            <a:r>
              <a:rPr lang="en-US" sz="1800">
                <a:solidFill>
                  <a:srgbClr val="004C26"/>
                </a:solidFill>
                <a:ea typeface="Comic Sans MS"/>
                <a:cs typeface="Comic Sans MS"/>
                <a:sym typeface="Comic Sans MS"/>
              </a:rPr>
              <a:t>     //Do nothing     </a:t>
            </a:r>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     while( </a:t>
            </a:r>
            <a:r>
              <a:rPr lang="en-US" sz="1800">
                <a:solidFill>
                  <a:srgbClr val="0000FF"/>
                </a:solidFill>
                <a:ea typeface="Comic Sans MS"/>
                <a:cs typeface="Comic Sans MS"/>
                <a:sym typeface="Comic Sans MS"/>
              </a:rPr>
              <a:t>S</a:t>
            </a:r>
            <a:r>
              <a:rPr lang="en-US" sz="1800">
                <a:solidFill>
                  <a:srgbClr val="0C0C0C"/>
                </a:solidFill>
                <a:ea typeface="Comic Sans MS"/>
                <a:cs typeface="Comic Sans MS"/>
                <a:sym typeface="Comic Sans MS"/>
              </a:rPr>
              <a:t> &lt;= 0);</a:t>
            </a:r>
            <a:endParaRPr/>
          </a:p>
          <a:p>
            <a:pPr marL="0" marR="0" lvl="0" indent="0" algn="l" rtl="0">
              <a:lnSpc>
                <a:spcPct val="90000"/>
              </a:lnSpc>
              <a:spcBef>
                <a:spcPts val="0"/>
              </a:spcBef>
              <a:spcAft>
                <a:spcPts val="0"/>
              </a:spcAft>
              <a:buNone/>
            </a:pPr>
            <a:endParaRPr sz="1800">
              <a:solidFill>
                <a:srgbClr val="0C0C0C"/>
              </a:solidFill>
              <a:ea typeface="Comic Sans MS"/>
              <a:cs typeface="Comic Sans MS"/>
              <a:sym typeface="Comic Sans MS"/>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     </a:t>
            </a:r>
            <a:r>
              <a:rPr lang="en-US" sz="1800">
                <a:solidFill>
                  <a:srgbClr val="0000FF"/>
                </a:solidFill>
                <a:ea typeface="Comic Sans MS"/>
                <a:cs typeface="Comic Sans MS"/>
                <a:sym typeface="Comic Sans MS"/>
              </a:rPr>
              <a:t>S</a:t>
            </a:r>
            <a:r>
              <a:rPr lang="en-US" sz="1800">
                <a:solidFill>
                  <a:srgbClr val="0C0C0C"/>
                </a:solidFill>
                <a:ea typeface="Comic Sans MS"/>
                <a:cs typeface="Comic Sans MS"/>
                <a:sym typeface="Comic Sans MS"/>
              </a:rPr>
              <a:t>--;</a:t>
            </a:r>
            <a:endParaRPr sz="1800">
              <a:solidFill>
                <a:srgbClr val="0C0C0C"/>
              </a:solidFill>
              <a:ea typeface="Comic Sans MS"/>
              <a:cs typeface="Comic Sans MS"/>
              <a:sym typeface="Comic Sans MS"/>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a:t>
            </a:r>
            <a:endParaRPr sz="1800">
              <a:solidFill>
                <a:srgbClr val="0C0C0C"/>
              </a:solidFill>
              <a:ea typeface="Comic Sans MS"/>
              <a:cs typeface="Comic Sans MS"/>
              <a:sym typeface="Comic Sans MS"/>
            </a:endParaRPr>
          </a:p>
        </p:txBody>
      </p:sp>
      <p:sp>
        <p:nvSpPr>
          <p:cNvPr id="6" name="Shape 238"/>
          <p:cNvSpPr/>
          <p:nvPr/>
        </p:nvSpPr>
        <p:spPr>
          <a:xfrm>
            <a:off x="4940128" y="4756881"/>
            <a:ext cx="1600200" cy="1089529"/>
          </a:xfrm>
          <a:prstGeom prst="rect">
            <a:avLst/>
          </a:prstGeom>
          <a:noFill/>
          <a:ln w="9525" cap="flat" cmpd="sng">
            <a:solidFill>
              <a:srgbClr val="0000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signal(</a:t>
            </a:r>
            <a:r>
              <a:rPr lang="en-US" sz="1800" dirty="0">
                <a:solidFill>
                  <a:srgbClr val="0000FF"/>
                </a:solidFill>
                <a:ea typeface="Comic Sans MS"/>
                <a:cs typeface="Comic Sans MS"/>
                <a:sym typeface="Comic Sans MS"/>
              </a:rPr>
              <a:t>S</a:t>
            </a:r>
            <a:r>
              <a:rPr lang="en-US" sz="1800" dirty="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S</a:t>
            </a:r>
            <a:r>
              <a:rPr lang="en-US" sz="1800" dirty="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p:txBody>
      </p:sp>
    </p:spTree>
    <p:extLst>
      <p:ext uri="{BB962C8B-B14F-4D97-AF65-F5344CB8AC3E}">
        <p14:creationId xmlns:p14="http://schemas.microsoft.com/office/powerpoint/2010/main" val="793460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par>
                          <p:cTn id="18" fill="hold">
                            <p:stCondLst>
                              <p:cond delay="500"/>
                            </p:stCondLst>
                            <p:childTnLst>
                              <p:par>
                                <p:cTn id="19" presetID="5" presetClass="entr" presetSubtype="10" fill="hold" nodeType="after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checkerboard(across)">
                                      <p:cBhvr>
                                        <p:cTn id="21" dur="500"/>
                                        <p:tgtEl>
                                          <p:spTgt spid="4">
                                            <p:txEl>
                                              <p:pRg st="5" end="5"/>
                                            </p:txEl>
                                          </p:spTgt>
                                        </p:tgtEl>
                                      </p:cBhvr>
                                    </p:animEffect>
                                  </p:childTnLst>
                                </p:cTn>
                              </p:par>
                            </p:childTnLst>
                          </p:cTn>
                        </p:par>
                        <p:par>
                          <p:cTn id="22" fill="hold">
                            <p:stCondLst>
                              <p:cond delay="1000"/>
                            </p:stCondLst>
                            <p:childTnLst>
                              <p:par>
                                <p:cTn id="23" presetID="5" presetClass="entr" presetSubtype="10" fill="hold" nodeType="after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checkerboard(across)">
                                      <p:cBhvr>
                                        <p:cTn id="25" dur="500"/>
                                        <p:tgtEl>
                                          <p:spTgt spid="4">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heckerboard(across)">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blinds(horizontal)">
                                      <p:cBhvr>
                                        <p:cTn id="33" dur="500"/>
                                        <p:tgtEl>
                                          <p:spTgt spid="4">
                                            <p:txEl>
                                              <p:pRg st="7" end="7"/>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heckerboard(across)">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32</a:t>
            </a:fld>
            <a:endParaRPr lang="en-US" dirty="0"/>
          </a:p>
        </p:txBody>
      </p:sp>
      <p:sp>
        <p:nvSpPr>
          <p:cNvPr id="3" name="Title 2"/>
          <p:cNvSpPr>
            <a:spLocks noGrp="1"/>
          </p:cNvSpPr>
          <p:nvPr>
            <p:ph type="title"/>
          </p:nvPr>
        </p:nvSpPr>
        <p:spPr/>
        <p:txBody>
          <a:bodyPr>
            <a:normAutofit fontScale="90000"/>
          </a:bodyPr>
          <a:lstStyle/>
          <a:p>
            <a:r>
              <a:rPr lang="en-US" dirty="0" smtClean="0">
                <a:ea typeface="Comic Sans MS"/>
                <a:cs typeface="Calisto MT"/>
                <a:sym typeface="Comic Sans MS"/>
              </a:rPr>
              <a:t>Semaphore Implementation &amp; Example</a:t>
            </a:r>
            <a:endParaRPr lang="en-US" dirty="0">
              <a:cs typeface="Calisto MT"/>
            </a:endParaRPr>
          </a:p>
        </p:txBody>
      </p:sp>
      <p:sp>
        <p:nvSpPr>
          <p:cNvPr id="4" name="Content Placeholder 3"/>
          <p:cNvSpPr>
            <a:spLocks noGrp="1"/>
          </p:cNvSpPr>
          <p:nvPr>
            <p:ph idx="1"/>
          </p:nvPr>
        </p:nvSpPr>
        <p:spPr>
          <a:xfrm>
            <a:off x="277313" y="1030112"/>
            <a:ext cx="8589374" cy="940656"/>
          </a:xfrm>
        </p:spPr>
        <p:txBody>
          <a:bodyPr>
            <a:normAutofit fontScale="92500" lnSpcReduction="20000"/>
          </a:bodyPr>
          <a:lstStyle/>
          <a:p>
            <a:r>
              <a:rPr lang="en-US" sz="2200" dirty="0">
                <a:ea typeface="Comic Sans MS"/>
                <a:cs typeface="Comic Sans MS"/>
                <a:sym typeface="Comic Sans MS"/>
              </a:rPr>
              <a:t>The following implementation of </a:t>
            </a:r>
            <a:r>
              <a:rPr lang="en-US" sz="2200" dirty="0" err="1">
                <a:ea typeface="Comic Sans MS"/>
                <a:cs typeface="Comic Sans MS"/>
                <a:sym typeface="Comic Sans MS"/>
              </a:rPr>
              <a:t>mutex</a:t>
            </a:r>
            <a:r>
              <a:rPr lang="en-US" sz="2200" dirty="0">
                <a:ea typeface="Comic Sans MS"/>
                <a:cs typeface="Comic Sans MS"/>
                <a:sym typeface="Comic Sans MS"/>
              </a:rPr>
              <a:t> requires </a:t>
            </a:r>
            <a:r>
              <a:rPr lang="en-US" sz="2200" dirty="0">
                <a:solidFill>
                  <a:srgbClr val="0000FF"/>
                </a:solidFill>
                <a:ea typeface="Comic Sans MS"/>
                <a:cs typeface="Comic Sans MS"/>
                <a:sym typeface="Comic Sans MS"/>
              </a:rPr>
              <a:t>busy </a:t>
            </a:r>
            <a:r>
              <a:rPr lang="en-US" sz="2200" dirty="0" smtClean="0">
                <a:solidFill>
                  <a:srgbClr val="0000FF"/>
                </a:solidFill>
                <a:ea typeface="Comic Sans MS"/>
                <a:cs typeface="Comic Sans MS"/>
                <a:sym typeface="Comic Sans MS"/>
              </a:rPr>
              <a:t>waiting, </a:t>
            </a:r>
            <a:r>
              <a:rPr lang="en-US" sz="2200" dirty="0" smtClean="0">
                <a:ea typeface="Comic Sans MS"/>
                <a:cs typeface="Comic Sans MS"/>
                <a:sym typeface="Comic Sans MS"/>
              </a:rPr>
              <a:t>i.e., </a:t>
            </a:r>
            <a:r>
              <a:rPr lang="en-US" sz="2200" dirty="0">
                <a:ea typeface="Comic Sans MS"/>
                <a:cs typeface="Comic Sans MS"/>
                <a:sym typeface="Comic Sans MS"/>
              </a:rPr>
              <a:t>constantly polling </a:t>
            </a:r>
            <a:r>
              <a:rPr lang="en-US" sz="2200" dirty="0">
                <a:solidFill>
                  <a:srgbClr val="0000FF"/>
                </a:solidFill>
                <a:ea typeface="Comic Sans MS"/>
                <a:cs typeface="Comic Sans MS"/>
                <a:sym typeface="Comic Sans MS"/>
              </a:rPr>
              <a:t>S</a:t>
            </a:r>
            <a:r>
              <a:rPr lang="en-US" sz="2200" dirty="0">
                <a:ea typeface="Comic Sans MS"/>
                <a:cs typeface="Comic Sans MS"/>
                <a:sym typeface="Comic Sans MS"/>
              </a:rPr>
              <a:t> in a </a:t>
            </a:r>
            <a:r>
              <a:rPr lang="en-US" sz="2200" dirty="0" smtClean="0">
                <a:ea typeface="Comic Sans MS"/>
                <a:cs typeface="Comic Sans MS"/>
                <a:sym typeface="Comic Sans MS"/>
              </a:rPr>
              <a:t>loop</a:t>
            </a:r>
          </a:p>
          <a:p>
            <a:pPr lvl="1"/>
            <a:r>
              <a:rPr lang="en-US" sz="1900" dirty="0" smtClean="0">
                <a:cs typeface="Calisto MT"/>
              </a:rPr>
              <a:t>Ok </a:t>
            </a:r>
            <a:r>
              <a:rPr lang="en-US" sz="1900" dirty="0" smtClean="0">
                <a:ea typeface="Comic Sans MS"/>
                <a:cs typeface="Calisto MT"/>
                <a:sym typeface="Comic Sans MS"/>
              </a:rPr>
              <a:t>if </a:t>
            </a:r>
            <a:r>
              <a:rPr lang="en-US" sz="1900" dirty="0">
                <a:ea typeface="Comic Sans MS"/>
                <a:cs typeface="Calisto MT"/>
                <a:sym typeface="Comic Sans MS"/>
              </a:rPr>
              <a:t>the critical section is </a:t>
            </a:r>
            <a:r>
              <a:rPr lang="en-US" sz="1900" dirty="0">
                <a:solidFill>
                  <a:srgbClr val="0000FF"/>
                </a:solidFill>
                <a:ea typeface="Comic Sans MS"/>
                <a:cs typeface="Calisto MT"/>
                <a:sym typeface="Comic Sans MS"/>
              </a:rPr>
              <a:t>short</a:t>
            </a:r>
            <a:r>
              <a:rPr lang="en-US" sz="1900" dirty="0">
                <a:ea typeface="Comic Sans MS"/>
                <a:cs typeface="Calisto MT"/>
                <a:sym typeface="Comic Sans MS"/>
              </a:rPr>
              <a:t>; otherwise it is </a:t>
            </a:r>
            <a:r>
              <a:rPr lang="en-US" sz="1900" dirty="0">
                <a:solidFill>
                  <a:srgbClr val="0000FF"/>
                </a:solidFill>
                <a:ea typeface="Comic Sans MS"/>
                <a:cs typeface="Calisto MT"/>
                <a:sym typeface="Comic Sans MS"/>
              </a:rPr>
              <a:t>inefficient</a:t>
            </a:r>
            <a:endParaRPr lang="en-US" sz="2000" dirty="0">
              <a:cs typeface="Calisto MT"/>
            </a:endParaRPr>
          </a:p>
        </p:txBody>
      </p:sp>
      <p:sp>
        <p:nvSpPr>
          <p:cNvPr id="5" name="Shape 251"/>
          <p:cNvSpPr/>
          <p:nvPr/>
        </p:nvSpPr>
        <p:spPr>
          <a:xfrm>
            <a:off x="1157157" y="2053384"/>
            <a:ext cx="2209800" cy="1837426"/>
          </a:xfrm>
          <a:prstGeom prst="rect">
            <a:avLst/>
          </a:prstGeom>
          <a:noFill/>
          <a:ln w="9525" cap="flat" cmpd="sng">
            <a:solidFill>
              <a:srgbClr val="008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wait(</a:t>
            </a:r>
            <a:r>
              <a:rPr lang="en-US" sz="1800">
                <a:solidFill>
                  <a:srgbClr val="0000FF"/>
                </a:solidFill>
                <a:ea typeface="Comic Sans MS"/>
                <a:cs typeface="Comic Sans MS"/>
                <a:sym typeface="Comic Sans MS"/>
              </a:rPr>
              <a:t>S</a:t>
            </a:r>
            <a:r>
              <a:rPr lang="en-US" sz="1800">
                <a:solidFill>
                  <a:srgbClr val="0C0C0C"/>
                </a:solidFill>
                <a:ea typeface="Comic Sans MS"/>
                <a:cs typeface="Comic Sans MS"/>
                <a:sym typeface="Comic Sans MS"/>
              </a:rPr>
              <a:t>)</a:t>
            </a:r>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a:t>
            </a:r>
            <a:endParaRPr/>
          </a:p>
          <a:p>
            <a:pPr marL="0" marR="0" lvl="0" indent="0" algn="l" rtl="0">
              <a:lnSpc>
                <a:spcPct val="90000"/>
              </a:lnSpc>
              <a:spcBef>
                <a:spcPts val="0"/>
              </a:spcBef>
              <a:spcAft>
                <a:spcPts val="0"/>
              </a:spcAft>
              <a:buNone/>
            </a:pPr>
            <a:r>
              <a:rPr lang="en-US" sz="1800">
                <a:solidFill>
                  <a:srgbClr val="004C26"/>
                </a:solidFill>
                <a:ea typeface="Comic Sans MS"/>
                <a:cs typeface="Comic Sans MS"/>
                <a:sym typeface="Comic Sans MS"/>
              </a:rPr>
              <a:t>     //Do nothing     </a:t>
            </a:r>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     while( </a:t>
            </a:r>
            <a:r>
              <a:rPr lang="en-US" sz="1800">
                <a:solidFill>
                  <a:srgbClr val="0000FF"/>
                </a:solidFill>
                <a:ea typeface="Comic Sans MS"/>
                <a:cs typeface="Comic Sans MS"/>
                <a:sym typeface="Comic Sans MS"/>
              </a:rPr>
              <a:t>S</a:t>
            </a:r>
            <a:r>
              <a:rPr lang="en-US" sz="1800">
                <a:solidFill>
                  <a:srgbClr val="0C0C0C"/>
                </a:solidFill>
                <a:ea typeface="Comic Sans MS"/>
                <a:cs typeface="Comic Sans MS"/>
                <a:sym typeface="Comic Sans MS"/>
              </a:rPr>
              <a:t> &lt;= 0);</a:t>
            </a:r>
            <a:endParaRPr/>
          </a:p>
          <a:p>
            <a:pPr marL="0" marR="0" lvl="0" indent="0" algn="l" rtl="0">
              <a:lnSpc>
                <a:spcPct val="90000"/>
              </a:lnSpc>
              <a:spcBef>
                <a:spcPts val="0"/>
              </a:spcBef>
              <a:spcAft>
                <a:spcPts val="0"/>
              </a:spcAft>
              <a:buNone/>
            </a:pPr>
            <a:endParaRPr sz="1800">
              <a:solidFill>
                <a:srgbClr val="0C0C0C"/>
              </a:solidFill>
              <a:ea typeface="Comic Sans MS"/>
              <a:cs typeface="Comic Sans MS"/>
              <a:sym typeface="Comic Sans MS"/>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     </a:t>
            </a:r>
            <a:r>
              <a:rPr lang="en-US" sz="1800">
                <a:solidFill>
                  <a:srgbClr val="0000FF"/>
                </a:solidFill>
                <a:ea typeface="Comic Sans MS"/>
                <a:cs typeface="Comic Sans MS"/>
                <a:sym typeface="Comic Sans MS"/>
              </a:rPr>
              <a:t>S</a:t>
            </a:r>
            <a:r>
              <a:rPr lang="en-US" sz="1800">
                <a:solidFill>
                  <a:srgbClr val="0C0C0C"/>
                </a:solidFill>
                <a:ea typeface="Comic Sans MS"/>
                <a:cs typeface="Comic Sans MS"/>
                <a:sym typeface="Comic Sans MS"/>
              </a:rPr>
              <a:t>--;</a:t>
            </a:r>
            <a:endParaRPr sz="1800">
              <a:solidFill>
                <a:srgbClr val="0C0C0C"/>
              </a:solidFill>
              <a:ea typeface="Comic Sans MS"/>
              <a:cs typeface="Comic Sans MS"/>
              <a:sym typeface="Comic Sans MS"/>
            </a:endParaRPr>
          </a:p>
          <a:p>
            <a:pPr marL="0" marR="0" lvl="0" indent="0" algn="l" rtl="0">
              <a:lnSpc>
                <a:spcPct val="90000"/>
              </a:lnSpc>
              <a:spcBef>
                <a:spcPts val="0"/>
              </a:spcBef>
              <a:spcAft>
                <a:spcPts val="0"/>
              </a:spcAft>
              <a:buNone/>
            </a:pPr>
            <a:r>
              <a:rPr lang="en-US" sz="1800">
                <a:solidFill>
                  <a:srgbClr val="0C0C0C"/>
                </a:solidFill>
                <a:ea typeface="Comic Sans MS"/>
                <a:cs typeface="Comic Sans MS"/>
                <a:sym typeface="Comic Sans MS"/>
              </a:rPr>
              <a:t>}</a:t>
            </a:r>
            <a:endParaRPr sz="1800">
              <a:solidFill>
                <a:srgbClr val="0C0C0C"/>
              </a:solidFill>
              <a:ea typeface="Comic Sans MS"/>
              <a:cs typeface="Comic Sans MS"/>
              <a:sym typeface="Comic Sans MS"/>
            </a:endParaRPr>
          </a:p>
        </p:txBody>
      </p:sp>
      <p:sp>
        <p:nvSpPr>
          <p:cNvPr id="6" name="Shape 238"/>
          <p:cNvSpPr/>
          <p:nvPr/>
        </p:nvSpPr>
        <p:spPr>
          <a:xfrm>
            <a:off x="6463109" y="5370450"/>
            <a:ext cx="1600200" cy="1089529"/>
          </a:xfrm>
          <a:prstGeom prst="rect">
            <a:avLst/>
          </a:prstGeom>
          <a:noFill/>
          <a:ln w="9525" cap="flat" cmpd="sng">
            <a:solidFill>
              <a:srgbClr val="0000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signal(</a:t>
            </a:r>
            <a:r>
              <a:rPr lang="en-US" sz="1800" dirty="0">
                <a:solidFill>
                  <a:srgbClr val="0000FF"/>
                </a:solidFill>
                <a:ea typeface="Comic Sans MS"/>
                <a:cs typeface="Comic Sans MS"/>
                <a:sym typeface="Comic Sans MS"/>
              </a:rPr>
              <a:t>S</a:t>
            </a:r>
            <a:r>
              <a:rPr lang="en-US" sz="1800" dirty="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	</a:t>
            </a:r>
            <a:r>
              <a:rPr lang="en-US" sz="1800" dirty="0">
                <a:solidFill>
                  <a:srgbClr val="0000FF"/>
                </a:solidFill>
                <a:ea typeface="Comic Sans MS"/>
                <a:cs typeface="Comic Sans MS"/>
                <a:sym typeface="Comic Sans MS"/>
              </a:rPr>
              <a:t>S</a:t>
            </a:r>
            <a:r>
              <a:rPr lang="en-US" sz="1800" dirty="0">
                <a:solidFill>
                  <a:schemeClr val="dk1"/>
                </a:solidFill>
                <a:ea typeface="Comic Sans MS"/>
                <a:cs typeface="Comic Sans MS"/>
                <a:sym typeface="Comic Sans MS"/>
              </a:rPr>
              <a:t>++;</a:t>
            </a:r>
            <a:endParaRPr dirty="0"/>
          </a:p>
          <a:p>
            <a:pPr marL="0" marR="0" lvl="0" indent="0" algn="l" rtl="0">
              <a:lnSpc>
                <a:spcPct val="90000"/>
              </a:lnSpc>
              <a:spcBef>
                <a:spcPts val="0"/>
              </a:spcBef>
              <a:spcAft>
                <a:spcPts val="0"/>
              </a:spcAft>
              <a:buNone/>
            </a:pPr>
            <a:r>
              <a:rPr lang="en-US" sz="1800" dirty="0">
                <a:solidFill>
                  <a:schemeClr val="dk1"/>
                </a:solidFill>
                <a:ea typeface="Comic Sans MS"/>
                <a:cs typeface="Comic Sans MS"/>
                <a:sym typeface="Comic Sans MS"/>
              </a:rPr>
              <a:t>}</a:t>
            </a:r>
            <a:endParaRPr sz="1800" dirty="0">
              <a:solidFill>
                <a:schemeClr val="dk1"/>
              </a:solidFill>
              <a:ea typeface="Comic Sans MS"/>
              <a:cs typeface="Comic Sans MS"/>
              <a:sym typeface="Comic Sans MS"/>
            </a:endParaRPr>
          </a:p>
        </p:txBody>
      </p:sp>
      <p:sp>
        <p:nvSpPr>
          <p:cNvPr id="7" name="Content Placeholder 3"/>
          <p:cNvSpPr txBox="1">
            <a:spLocks/>
          </p:cNvSpPr>
          <p:nvPr/>
        </p:nvSpPr>
        <p:spPr>
          <a:xfrm>
            <a:off x="1157158" y="5299344"/>
            <a:ext cx="1995758" cy="1171441"/>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buNone/>
            </a:pPr>
            <a:r>
              <a:rPr lang="en-US" sz="2000" b="1" i="1" dirty="0" smtClean="0">
                <a:ea typeface="Comic Sans MS"/>
                <a:cs typeface="Comic Sans MS"/>
                <a:sym typeface="Comic Sans MS"/>
              </a:rPr>
              <a:t>Process </a:t>
            </a:r>
            <a:r>
              <a:rPr lang="en-US" sz="2000" b="1" i="1" dirty="0" smtClean="0">
                <a:cs typeface="Calisto MT"/>
              </a:rPr>
              <a:t>P</a:t>
            </a:r>
            <a:r>
              <a:rPr lang="en-US" sz="2000" b="1" i="1" baseline="-25000" dirty="0" smtClean="0">
                <a:cs typeface="Calisto MT"/>
              </a:rPr>
              <a:t>1</a:t>
            </a:r>
          </a:p>
          <a:p>
            <a:pPr marL="350838" lvl="1" indent="0">
              <a:buNone/>
            </a:pPr>
            <a:r>
              <a:rPr lang="en-US" sz="1800" dirty="0" smtClean="0">
                <a:cs typeface="Calisto MT"/>
              </a:rPr>
              <a:t>S</a:t>
            </a:r>
            <a:r>
              <a:rPr lang="en-US" sz="1800" baseline="-25000" dirty="0" smtClean="0">
                <a:cs typeface="Calisto MT"/>
              </a:rPr>
              <a:t>1</a:t>
            </a:r>
          </a:p>
          <a:p>
            <a:pPr marL="350838" lvl="1" indent="0">
              <a:buNone/>
            </a:pPr>
            <a:r>
              <a:rPr lang="en-US" sz="1800" dirty="0">
                <a:cs typeface="Calisto MT"/>
              </a:rPr>
              <a:t>s</a:t>
            </a:r>
            <a:r>
              <a:rPr lang="en-US" sz="1800" dirty="0" smtClean="0">
                <a:cs typeface="Calisto MT"/>
              </a:rPr>
              <a:t>ignal(</a:t>
            </a:r>
            <a:r>
              <a:rPr lang="en-US" sz="1800" dirty="0" smtClean="0">
                <a:solidFill>
                  <a:srgbClr val="0000FF"/>
                </a:solidFill>
                <a:cs typeface="Calisto MT"/>
              </a:rPr>
              <a:t>synch</a:t>
            </a:r>
            <a:r>
              <a:rPr lang="en-US" sz="1800" dirty="0" smtClean="0">
                <a:cs typeface="Calisto MT"/>
              </a:rPr>
              <a:t>);</a:t>
            </a:r>
            <a:endParaRPr lang="en-US" sz="1800" dirty="0">
              <a:cs typeface="Calisto MT"/>
            </a:endParaRPr>
          </a:p>
        </p:txBody>
      </p:sp>
      <p:sp>
        <p:nvSpPr>
          <p:cNvPr id="8" name="Content Placeholder 3"/>
          <p:cNvSpPr txBox="1">
            <a:spLocks/>
          </p:cNvSpPr>
          <p:nvPr/>
        </p:nvSpPr>
        <p:spPr>
          <a:xfrm>
            <a:off x="3908229" y="5299344"/>
            <a:ext cx="1799568" cy="1171441"/>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buNone/>
            </a:pPr>
            <a:r>
              <a:rPr lang="en-US" sz="2000" b="1" i="1" dirty="0" smtClean="0">
                <a:ea typeface="Comic Sans MS"/>
                <a:cs typeface="Comic Sans MS"/>
                <a:sym typeface="Comic Sans MS"/>
              </a:rPr>
              <a:t>Process </a:t>
            </a:r>
            <a:r>
              <a:rPr lang="en-US" sz="2000" b="1" i="1" dirty="0" smtClean="0">
                <a:cs typeface="Calisto MT"/>
              </a:rPr>
              <a:t>P</a:t>
            </a:r>
            <a:r>
              <a:rPr lang="en-US" sz="2000" b="1" i="1" baseline="-25000" dirty="0" smtClean="0">
                <a:cs typeface="Calisto MT"/>
              </a:rPr>
              <a:t>2</a:t>
            </a:r>
          </a:p>
          <a:p>
            <a:pPr marL="350838" lvl="1" indent="0">
              <a:buNone/>
            </a:pPr>
            <a:r>
              <a:rPr lang="en-US" sz="1800" dirty="0" smtClean="0">
                <a:cs typeface="Calisto MT"/>
              </a:rPr>
              <a:t>wait(</a:t>
            </a:r>
            <a:r>
              <a:rPr lang="en-US" sz="1800" dirty="0" smtClean="0">
                <a:solidFill>
                  <a:srgbClr val="0000FF"/>
                </a:solidFill>
                <a:cs typeface="Calisto MT"/>
              </a:rPr>
              <a:t>synch</a:t>
            </a:r>
            <a:r>
              <a:rPr lang="en-US" sz="1800" dirty="0" smtClean="0">
                <a:cs typeface="Calisto MT"/>
              </a:rPr>
              <a:t>);</a:t>
            </a:r>
          </a:p>
          <a:p>
            <a:pPr marL="350838" lvl="1" indent="0">
              <a:buNone/>
            </a:pPr>
            <a:r>
              <a:rPr lang="en-US" sz="1800" dirty="0" smtClean="0">
                <a:cs typeface="Calisto MT"/>
              </a:rPr>
              <a:t>S</a:t>
            </a:r>
            <a:r>
              <a:rPr lang="en-US" sz="1800" baseline="-25000" dirty="0" smtClean="0">
                <a:cs typeface="Calisto MT"/>
              </a:rPr>
              <a:t>2</a:t>
            </a:r>
            <a:endParaRPr lang="en-US" sz="1800" baseline="-25000" dirty="0">
              <a:cs typeface="Calisto MT"/>
            </a:endParaRPr>
          </a:p>
        </p:txBody>
      </p:sp>
      <p:sp>
        <p:nvSpPr>
          <p:cNvPr id="9" name="TextBox 8"/>
          <p:cNvSpPr txBox="1"/>
          <p:nvPr/>
        </p:nvSpPr>
        <p:spPr>
          <a:xfrm>
            <a:off x="299209" y="4086939"/>
            <a:ext cx="8402962" cy="1015663"/>
          </a:xfrm>
          <a:prstGeom prst="rect">
            <a:avLst/>
          </a:prstGeom>
          <a:noFill/>
        </p:spPr>
        <p:txBody>
          <a:bodyPr wrap="none" rtlCol="0">
            <a:spAutoFit/>
          </a:bodyPr>
          <a:lstStyle/>
          <a:p>
            <a:pPr marL="285750" indent="-285750">
              <a:buFont typeface="Wingdings" charset="2"/>
              <a:buChar char="q"/>
            </a:pPr>
            <a:r>
              <a:rPr lang="en-US" sz="2000" dirty="0" smtClean="0"/>
              <a:t>Example: 2 processes P</a:t>
            </a:r>
            <a:r>
              <a:rPr lang="en-US" sz="2000" baseline="-25000" dirty="0" smtClean="0"/>
              <a:t>1</a:t>
            </a:r>
            <a:r>
              <a:rPr lang="en-US" sz="2000" dirty="0" smtClean="0"/>
              <a:t> and P</a:t>
            </a:r>
            <a:r>
              <a:rPr lang="en-US" sz="2000" baseline="-25000" dirty="0" smtClean="0"/>
              <a:t>2</a:t>
            </a:r>
            <a:r>
              <a:rPr lang="en-US" sz="2000" dirty="0"/>
              <a:t> </a:t>
            </a:r>
            <a:r>
              <a:rPr lang="en-US" sz="2000" dirty="0" smtClean="0"/>
              <a:t>with statements S</a:t>
            </a:r>
            <a:r>
              <a:rPr lang="en-US" sz="2000" baseline="-25000" dirty="0" smtClean="0"/>
              <a:t>1</a:t>
            </a:r>
            <a:r>
              <a:rPr lang="en-US" sz="2000" dirty="0" smtClean="0"/>
              <a:t> and S</a:t>
            </a:r>
            <a:r>
              <a:rPr lang="en-US" sz="2000" baseline="-25000" dirty="0" smtClean="0"/>
              <a:t>2</a:t>
            </a:r>
            <a:r>
              <a:rPr lang="en-US" sz="2000" dirty="0" smtClean="0"/>
              <a:t>, respectively</a:t>
            </a:r>
          </a:p>
          <a:p>
            <a:pPr lvl="1"/>
            <a:r>
              <a:rPr lang="en-US" sz="2000" dirty="0"/>
              <a:t>	</a:t>
            </a:r>
            <a:r>
              <a:rPr lang="en-US" sz="2000" dirty="0" smtClean="0"/>
              <a:t>	</a:t>
            </a:r>
            <a:r>
              <a:rPr lang="en-US" sz="2000" dirty="0"/>
              <a:t>P</a:t>
            </a:r>
            <a:r>
              <a:rPr lang="en-US" sz="2000" baseline="-25000" dirty="0"/>
              <a:t>1</a:t>
            </a:r>
            <a:r>
              <a:rPr lang="en-US" sz="2000" dirty="0"/>
              <a:t> and P</a:t>
            </a:r>
            <a:r>
              <a:rPr lang="en-US" sz="2000" baseline="-25000" dirty="0"/>
              <a:t>2</a:t>
            </a:r>
            <a:r>
              <a:rPr lang="en-US" sz="2000" dirty="0"/>
              <a:t> </a:t>
            </a:r>
            <a:r>
              <a:rPr lang="en-US" sz="2000" dirty="0" smtClean="0"/>
              <a:t>share the common semaphore </a:t>
            </a:r>
            <a:r>
              <a:rPr lang="en-US" sz="2000" dirty="0" smtClean="0">
                <a:solidFill>
                  <a:srgbClr val="0000FF"/>
                </a:solidFill>
                <a:cs typeface="Calisto MT"/>
              </a:rPr>
              <a:t>synch</a:t>
            </a:r>
            <a:r>
              <a:rPr lang="en-US" sz="2000" dirty="0">
                <a:solidFill>
                  <a:srgbClr val="000000"/>
                </a:solidFill>
                <a:cs typeface="Calisto MT"/>
              </a:rPr>
              <a:t> </a:t>
            </a:r>
            <a:r>
              <a:rPr lang="en-US" sz="2000" dirty="0" smtClean="0">
                <a:solidFill>
                  <a:srgbClr val="000000"/>
                </a:solidFill>
                <a:cs typeface="Calisto MT"/>
              </a:rPr>
              <a:t>(</a:t>
            </a:r>
            <a:r>
              <a:rPr lang="en-US" sz="2000" dirty="0" smtClean="0">
                <a:cs typeface="Calisto MT"/>
              </a:rPr>
              <a:t>initialized to 0)</a:t>
            </a:r>
            <a:endParaRPr lang="en-US" sz="2000" dirty="0"/>
          </a:p>
          <a:p>
            <a:pPr lvl="1"/>
            <a:r>
              <a:rPr lang="en-US" sz="2000" dirty="0"/>
              <a:t>	</a:t>
            </a:r>
            <a:r>
              <a:rPr lang="en-US" sz="2000" dirty="0" smtClean="0"/>
              <a:t>	Require S</a:t>
            </a:r>
            <a:r>
              <a:rPr lang="en-US" sz="2000" baseline="-25000" dirty="0" smtClean="0"/>
              <a:t>2</a:t>
            </a:r>
            <a:r>
              <a:rPr lang="en-US" sz="2000" dirty="0" smtClean="0"/>
              <a:t> be executed only after S</a:t>
            </a:r>
            <a:r>
              <a:rPr lang="en-US" sz="2000" baseline="-25000" dirty="0" smtClean="0"/>
              <a:t>1</a:t>
            </a:r>
            <a:r>
              <a:rPr lang="en-US" sz="2000" dirty="0" smtClean="0"/>
              <a:t> has completed</a:t>
            </a:r>
            <a:endParaRPr lang="en-US" sz="2000" baseline="-25000" dirty="0"/>
          </a:p>
        </p:txBody>
      </p:sp>
    </p:spTree>
    <p:extLst>
      <p:ext uri="{BB962C8B-B14F-4D97-AF65-F5344CB8AC3E}">
        <p14:creationId xmlns:p14="http://schemas.microsoft.com/office/powerpoint/2010/main" val="1047788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33</a:t>
            </a:fld>
            <a:endParaRPr lang="en-US" dirty="0"/>
          </a:p>
        </p:txBody>
      </p:sp>
      <p:sp>
        <p:nvSpPr>
          <p:cNvPr id="3" name="Title 2"/>
          <p:cNvSpPr>
            <a:spLocks noGrp="1"/>
          </p:cNvSpPr>
          <p:nvPr>
            <p:ph type="title"/>
          </p:nvPr>
        </p:nvSpPr>
        <p:spPr/>
        <p:txBody>
          <a:bodyPr>
            <a:normAutofit/>
          </a:bodyPr>
          <a:lstStyle/>
          <a:p>
            <a:r>
              <a:rPr lang="en-US" sz="3200" dirty="0">
                <a:ea typeface="Comic Sans MS"/>
                <a:cs typeface="Calisto MT"/>
                <a:sym typeface="Comic Sans MS"/>
              </a:rPr>
              <a:t>Semaphore </a:t>
            </a:r>
            <a:r>
              <a:rPr lang="en-US" sz="3200" dirty="0" smtClean="0">
                <a:ea typeface="Comic Sans MS"/>
                <a:cs typeface="Calisto MT"/>
                <a:sym typeface="Comic Sans MS"/>
              </a:rPr>
              <a:t>Implementation 2</a:t>
            </a:r>
            <a:endParaRPr lang="en-US" sz="3200" dirty="0"/>
          </a:p>
        </p:txBody>
      </p:sp>
      <p:sp>
        <p:nvSpPr>
          <p:cNvPr id="4" name="Content Placeholder 3"/>
          <p:cNvSpPr>
            <a:spLocks noGrp="1"/>
          </p:cNvSpPr>
          <p:nvPr>
            <p:ph idx="1"/>
          </p:nvPr>
        </p:nvSpPr>
        <p:spPr>
          <a:xfrm>
            <a:off x="275339" y="1008214"/>
            <a:ext cx="5616051" cy="2227195"/>
          </a:xfrm>
        </p:spPr>
        <p:txBody>
          <a:bodyPr>
            <a:noAutofit/>
          </a:bodyPr>
          <a:lstStyle/>
          <a:p>
            <a:pPr marL="277813" lvl="1" indent="-265113"/>
            <a:r>
              <a:rPr lang="en-US" sz="1800" dirty="0" smtClean="0">
                <a:ea typeface="Comic Sans MS"/>
                <a:cs typeface="Comic Sans MS"/>
                <a:sym typeface="Comic Sans MS"/>
              </a:rPr>
              <a:t>To overcome the busy wait </a:t>
            </a:r>
            <a:r>
              <a:rPr lang="en-US" sz="1800" dirty="0" smtClean="0">
                <a:ea typeface="Comic Sans MS"/>
                <a:cs typeface="Comic Sans MS"/>
                <a:sym typeface="Wingdings"/>
              </a:rPr>
              <a:t> process can block itself</a:t>
            </a:r>
          </a:p>
          <a:p>
            <a:pPr marL="404813" lvl="2" indent="-163513"/>
            <a:r>
              <a:rPr lang="en-US" sz="1600" dirty="0" smtClean="0">
                <a:ea typeface="Comic Sans MS"/>
                <a:cs typeface="Comic Sans MS"/>
                <a:sym typeface="Comic Sans MS"/>
              </a:rPr>
              <a:t>Associate </a:t>
            </a:r>
            <a:r>
              <a:rPr lang="en-US" sz="1600">
                <a:ea typeface="Comic Sans MS"/>
                <a:cs typeface="Comic Sans MS"/>
                <a:sym typeface="Comic Sans MS"/>
              </a:rPr>
              <a:t>a </a:t>
            </a:r>
            <a:r>
              <a:rPr lang="en-US" sz="1600" smtClean="0">
                <a:ea typeface="Comic Sans MS"/>
                <a:cs typeface="Comic Sans MS"/>
                <a:sym typeface="Comic Sans MS"/>
              </a:rPr>
              <a:t>waiting </a:t>
            </a:r>
            <a:r>
              <a:rPr lang="en-US" sz="1600" dirty="0">
                <a:ea typeface="Comic Sans MS"/>
                <a:cs typeface="Comic Sans MS"/>
                <a:sym typeface="Comic Sans MS"/>
              </a:rPr>
              <a:t>queue </a:t>
            </a:r>
            <a:r>
              <a:rPr lang="en-US" sz="1600" dirty="0" smtClean="0">
                <a:ea typeface="Comic Sans MS"/>
                <a:cs typeface="Comic Sans MS"/>
                <a:sym typeface="Comic Sans MS"/>
              </a:rPr>
              <a:t>(</a:t>
            </a:r>
            <a:r>
              <a:rPr lang="en-US" sz="1600" dirty="0">
                <a:ea typeface="Comic Sans MS"/>
                <a:cs typeface="Comic Sans MS"/>
                <a:sym typeface="Comic Sans MS"/>
              </a:rPr>
              <a:t>represented as linked list) </a:t>
            </a:r>
            <a:r>
              <a:rPr lang="en-US" sz="1600" dirty="0" smtClean="0">
                <a:ea typeface="Comic Sans MS"/>
                <a:cs typeface="Comic Sans MS"/>
                <a:sym typeface="Comic Sans MS"/>
              </a:rPr>
              <a:t>with </a:t>
            </a:r>
            <a:r>
              <a:rPr lang="en-US" sz="1600" dirty="0">
                <a:ea typeface="Comic Sans MS"/>
                <a:cs typeface="Comic Sans MS"/>
                <a:sym typeface="Comic Sans MS"/>
              </a:rPr>
              <a:t>each </a:t>
            </a:r>
            <a:r>
              <a:rPr lang="en-US" sz="1600" dirty="0" smtClean="0">
                <a:ea typeface="Comic Sans MS"/>
                <a:cs typeface="Comic Sans MS"/>
                <a:sym typeface="Comic Sans MS"/>
              </a:rPr>
              <a:t>semaphore</a:t>
            </a:r>
          </a:p>
          <a:p>
            <a:pPr marL="228600" lvl="1"/>
            <a:r>
              <a:rPr lang="en-US" sz="1800" dirty="0">
                <a:ea typeface="Comic Sans MS"/>
                <a:cs typeface="Comic Sans MS"/>
                <a:sym typeface="Comic Sans MS"/>
              </a:rPr>
              <a:t>Each entry in queue </a:t>
            </a:r>
            <a:r>
              <a:rPr lang="en-US" sz="1800" dirty="0" smtClean="0">
                <a:ea typeface="Comic Sans MS"/>
                <a:cs typeface="Comic Sans MS"/>
                <a:sym typeface="Comic Sans MS"/>
              </a:rPr>
              <a:t>contains</a:t>
            </a:r>
          </a:p>
          <a:p>
            <a:pPr marL="457200" lvl="1" indent="-179388">
              <a:buClr>
                <a:schemeClr val="tx1"/>
              </a:buClr>
              <a:buFont typeface="Arial"/>
              <a:buChar char="•"/>
            </a:pPr>
            <a:r>
              <a:rPr lang="en-US" sz="1600" dirty="0">
                <a:solidFill>
                  <a:srgbClr val="0000FF"/>
                </a:solidFill>
                <a:ea typeface="Comic Sans MS"/>
                <a:cs typeface="Comic Sans MS"/>
                <a:sym typeface="Comic Sans MS"/>
              </a:rPr>
              <a:t>Value</a:t>
            </a:r>
            <a:r>
              <a:rPr lang="en-US" sz="1600" dirty="0">
                <a:ea typeface="Comic Sans MS"/>
                <a:cs typeface="Comic Sans MS"/>
                <a:sym typeface="Comic Sans MS"/>
              </a:rPr>
              <a:t> (of type </a:t>
            </a:r>
            <a:r>
              <a:rPr lang="en-US" sz="1600" dirty="0" smtClean="0">
                <a:ea typeface="Comic Sans MS"/>
                <a:cs typeface="Comic Sans MS"/>
                <a:sym typeface="Comic Sans MS"/>
              </a:rPr>
              <a:t>integer)</a:t>
            </a:r>
            <a:endParaRPr lang="en-US" sz="1600" dirty="0" smtClean="0">
              <a:sym typeface="Comic Sans MS"/>
            </a:endParaRPr>
          </a:p>
          <a:p>
            <a:pPr marL="457200" lvl="1" indent="-179388">
              <a:buClr>
                <a:schemeClr val="tx1"/>
              </a:buClr>
              <a:buFont typeface="Arial"/>
              <a:buChar char="•"/>
            </a:pPr>
            <a:r>
              <a:rPr lang="en-US" sz="1600" dirty="0">
                <a:solidFill>
                  <a:schemeClr val="tx1"/>
                </a:solidFill>
                <a:ea typeface="Comic Sans MS"/>
                <a:cs typeface="Comic Sans MS"/>
                <a:sym typeface="Comic Sans MS"/>
              </a:rPr>
              <a:t>A</a:t>
            </a:r>
            <a:r>
              <a:rPr lang="en-US" sz="1600" dirty="0" smtClean="0">
                <a:solidFill>
                  <a:schemeClr val="tx1"/>
                </a:solidFill>
                <a:ea typeface="Comic Sans MS"/>
                <a:cs typeface="Comic Sans MS"/>
                <a:sym typeface="Comic Sans MS"/>
              </a:rPr>
              <a:t> list of processes list</a:t>
            </a:r>
          </a:p>
          <a:p>
            <a:pPr marL="277813" lvl="1" indent="-277813">
              <a:buClr>
                <a:schemeClr val="tx1"/>
              </a:buClr>
            </a:pPr>
            <a:r>
              <a:rPr lang="en-US" sz="1800" dirty="0">
                <a:ea typeface="Comic Sans MS"/>
                <a:cs typeface="Comic Sans MS"/>
                <a:sym typeface="Comic Sans MS"/>
              </a:rPr>
              <a:t>Redefine </a:t>
            </a:r>
            <a:r>
              <a:rPr lang="en-US" sz="1800" dirty="0">
                <a:solidFill>
                  <a:srgbClr val="0000FF"/>
                </a:solidFill>
                <a:ea typeface="Comic Sans MS"/>
                <a:cs typeface="Comic Sans MS"/>
                <a:sym typeface="Comic Sans MS"/>
              </a:rPr>
              <a:t>wait() </a:t>
            </a:r>
            <a:r>
              <a:rPr lang="en-US" sz="1800" dirty="0">
                <a:ea typeface="Comic Sans MS"/>
                <a:cs typeface="Comic Sans MS"/>
                <a:sym typeface="Comic Sans MS"/>
              </a:rPr>
              <a:t>and </a:t>
            </a:r>
            <a:r>
              <a:rPr lang="en-US" sz="1800" dirty="0">
                <a:solidFill>
                  <a:srgbClr val="0000FF"/>
                </a:solidFill>
                <a:ea typeface="Comic Sans MS"/>
                <a:cs typeface="Comic Sans MS"/>
                <a:sym typeface="Comic Sans MS"/>
              </a:rPr>
              <a:t>signal() </a:t>
            </a:r>
            <a:r>
              <a:rPr lang="en-US" sz="1800" dirty="0">
                <a:ea typeface="Comic Sans MS"/>
                <a:cs typeface="Comic Sans MS"/>
                <a:sym typeface="Comic Sans MS"/>
              </a:rPr>
              <a:t>functions as follows</a:t>
            </a:r>
            <a:endParaRPr lang="en-US" sz="1600" dirty="0" smtClean="0">
              <a:ea typeface="Comic Sans MS"/>
              <a:cs typeface="Comic Sans MS"/>
              <a:sym typeface="Comic Sans MS"/>
            </a:endParaRPr>
          </a:p>
        </p:txBody>
      </p:sp>
      <p:sp>
        <p:nvSpPr>
          <p:cNvPr id="5" name="Shape 258"/>
          <p:cNvSpPr/>
          <p:nvPr/>
        </p:nvSpPr>
        <p:spPr>
          <a:xfrm>
            <a:off x="5891390" y="1526571"/>
            <a:ext cx="2887133" cy="1477328"/>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8000"/>
                </a:solidFill>
                <a:ea typeface="Comic Sans MS"/>
                <a:cs typeface="Comic Sans MS"/>
                <a:sym typeface="Comic Sans MS"/>
              </a:rPr>
              <a:t>//Code of the semaphore</a:t>
            </a:r>
            <a:endParaRPr dirty="0">
              <a:solidFill>
                <a:srgbClr val="008000"/>
              </a:solidFill>
            </a:endParaRPr>
          </a:p>
          <a:p>
            <a:pPr marL="0" marR="0" lvl="0" indent="0" algn="l" rtl="0">
              <a:spcBef>
                <a:spcPts val="0"/>
              </a:spcBef>
              <a:spcAft>
                <a:spcPts val="0"/>
              </a:spcAft>
              <a:buNone/>
            </a:pPr>
            <a:r>
              <a:rPr lang="en-US" sz="1800" dirty="0" err="1">
                <a:solidFill>
                  <a:srgbClr val="0000FF"/>
                </a:solidFill>
                <a:ea typeface="Comic Sans MS"/>
                <a:cs typeface="Comic Sans MS"/>
                <a:sym typeface="Comic Sans MS"/>
              </a:rPr>
              <a:t>typedef</a:t>
            </a:r>
            <a:r>
              <a:rPr lang="en-US" sz="1800" dirty="0">
                <a:solidFill>
                  <a:srgbClr val="0000FF"/>
                </a:solidFill>
                <a:ea typeface="Comic Sans MS"/>
                <a:cs typeface="Comic Sans MS"/>
                <a:sym typeface="Comic Sans MS"/>
              </a:rPr>
              <a:t> </a:t>
            </a:r>
            <a:r>
              <a:rPr lang="en-US" sz="1800" dirty="0" err="1">
                <a:solidFill>
                  <a:srgbClr val="0000FF"/>
                </a:solidFill>
                <a:ea typeface="Comic Sans MS"/>
                <a:cs typeface="Comic Sans MS"/>
                <a:sym typeface="Comic Sans MS"/>
              </a:rPr>
              <a:t>struct</a:t>
            </a:r>
            <a:r>
              <a:rPr lang="en-US" sz="1800" dirty="0">
                <a:solidFill>
                  <a:srgbClr val="0000FF"/>
                </a:solidFill>
                <a:ea typeface="Comic Sans MS"/>
                <a:cs typeface="Comic Sans MS"/>
                <a:sym typeface="Comic Sans MS"/>
              </a:rPr>
              <a:t> </a:t>
            </a:r>
            <a:r>
              <a:rPr lang="en-US" sz="1800" dirty="0" smtClean="0">
                <a:solidFill>
                  <a:schemeClr val="dk1"/>
                </a:solidFill>
                <a:ea typeface="Comic Sans MS"/>
                <a:cs typeface="Comic Sans MS"/>
                <a:sym typeface="Comic Sans MS"/>
              </a:rPr>
              <a:t>{  </a:t>
            </a: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r>
              <a:rPr lang="en-US" sz="1800" dirty="0" err="1" smtClean="0">
                <a:solidFill>
                  <a:srgbClr val="0000FF"/>
                </a:solidFill>
                <a:ea typeface="Comic Sans MS"/>
                <a:cs typeface="Comic Sans MS"/>
                <a:sym typeface="Comic Sans MS"/>
              </a:rPr>
              <a:t>int</a:t>
            </a:r>
            <a:r>
              <a:rPr lang="en-US" sz="1800" dirty="0" smtClean="0">
                <a:solidFill>
                  <a:srgbClr val="0000FF"/>
                </a:solidFill>
                <a:ea typeface="Comic Sans MS"/>
                <a:cs typeface="Comic Sans MS"/>
                <a:sym typeface="Comic Sans MS"/>
              </a:rPr>
              <a:t> </a:t>
            </a:r>
            <a:r>
              <a:rPr lang="en-US" sz="1800" dirty="0">
                <a:solidFill>
                  <a:schemeClr val="dk1"/>
                </a:solidFill>
                <a:ea typeface="Comic Sans MS"/>
                <a:cs typeface="Comic Sans MS"/>
                <a:sym typeface="Comic Sans MS"/>
              </a:rPr>
              <a:t>value;</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r>
              <a:rPr lang="en-US" sz="1800" dirty="0" err="1">
                <a:solidFill>
                  <a:srgbClr val="0000FF"/>
                </a:solidFill>
                <a:ea typeface="Comic Sans MS"/>
                <a:cs typeface="Comic Sans MS"/>
                <a:sym typeface="Comic Sans MS"/>
              </a:rPr>
              <a:t>struct</a:t>
            </a:r>
            <a:r>
              <a:rPr lang="en-US" sz="1800" dirty="0">
                <a:solidFill>
                  <a:srgbClr val="0000FF"/>
                </a:solidFill>
                <a:ea typeface="Comic Sans MS"/>
                <a:cs typeface="Comic Sans MS"/>
                <a:sym typeface="Comic Sans MS"/>
              </a:rPr>
              <a:t> </a:t>
            </a:r>
            <a:r>
              <a:rPr lang="en-US" sz="1800" dirty="0">
                <a:solidFill>
                  <a:schemeClr val="dk1"/>
                </a:solidFill>
                <a:ea typeface="Comic Sans MS"/>
                <a:cs typeface="Comic Sans MS"/>
                <a:sym typeface="Comic Sans MS"/>
              </a:rPr>
              <a:t>process *list;</a:t>
            </a:r>
            <a:endParaRPr sz="1800" dirty="0">
              <a:solidFill>
                <a:schemeClr val="dk1"/>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 semaphore;</a:t>
            </a:r>
            <a:endParaRPr dirty="0"/>
          </a:p>
        </p:txBody>
      </p:sp>
      <p:sp>
        <p:nvSpPr>
          <p:cNvPr id="6" name="Shape 259"/>
          <p:cNvSpPr/>
          <p:nvPr/>
        </p:nvSpPr>
        <p:spPr>
          <a:xfrm>
            <a:off x="490524" y="3268257"/>
            <a:ext cx="3733800" cy="2031325"/>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00FF"/>
                </a:solidFill>
                <a:ea typeface="Comic Sans MS"/>
                <a:cs typeface="Comic Sans MS"/>
                <a:sym typeface="Comic Sans MS"/>
              </a:rPr>
              <a:t>wait(semaphore *</a:t>
            </a:r>
            <a:r>
              <a:rPr lang="en-US" dirty="0">
                <a:solidFill>
                  <a:srgbClr val="7030A0"/>
                </a:solidFill>
                <a:ea typeface="Comic Sans MS"/>
                <a:cs typeface="Comic Sans MS"/>
                <a:sym typeface="Comic Sans MS"/>
              </a:rPr>
              <a:t>S</a:t>
            </a:r>
            <a:r>
              <a:rPr lang="en-US" dirty="0">
                <a:solidFill>
                  <a:srgbClr val="0000FF"/>
                </a:solidFill>
                <a:ea typeface="Comic Sans MS"/>
                <a:cs typeface="Comic Sans MS"/>
                <a:sym typeface="Comic Sans MS"/>
              </a:rPr>
              <a: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   </a:t>
            </a:r>
            <a:r>
              <a:rPr lang="en-US" dirty="0">
                <a:solidFill>
                  <a:srgbClr val="7030A0"/>
                </a:solidFill>
                <a:ea typeface="Comic Sans MS"/>
                <a:cs typeface="Comic Sans MS"/>
                <a:sym typeface="Comic Sans MS"/>
              </a:rPr>
              <a:t>S</a:t>
            </a:r>
            <a:r>
              <a:rPr lang="en-US" dirty="0">
                <a:solidFill>
                  <a:schemeClr val="dk1"/>
                </a:solidFill>
                <a:ea typeface="Comic Sans MS"/>
                <a:cs typeface="Comic Sans MS"/>
                <a:sym typeface="Comic Sans MS"/>
              </a:rPr>
              <a:t>-&gt;value--;</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if</a:t>
            </a:r>
            <a:r>
              <a:rPr lang="en-US" dirty="0">
                <a:solidFill>
                  <a:schemeClr val="dk1"/>
                </a:solidFill>
                <a:ea typeface="Comic Sans MS"/>
                <a:cs typeface="Comic Sans MS"/>
                <a:sym typeface="Comic Sans MS"/>
              </a:rPr>
              <a:t> (</a:t>
            </a:r>
            <a:r>
              <a:rPr lang="en-US" dirty="0">
                <a:solidFill>
                  <a:srgbClr val="7030A0"/>
                </a:solidFill>
                <a:ea typeface="Comic Sans MS"/>
                <a:cs typeface="Comic Sans MS"/>
                <a:sym typeface="Comic Sans MS"/>
              </a:rPr>
              <a:t>S</a:t>
            </a:r>
            <a:r>
              <a:rPr lang="en-US" dirty="0">
                <a:solidFill>
                  <a:schemeClr val="dk1"/>
                </a:solidFill>
                <a:ea typeface="Comic Sans MS"/>
                <a:cs typeface="Comic Sans MS"/>
                <a:sym typeface="Comic Sans MS"/>
              </a:rPr>
              <a:t>-&gt;value &lt; </a:t>
            </a:r>
            <a:r>
              <a:rPr lang="en-US" dirty="0">
                <a:solidFill>
                  <a:srgbClr val="0000FF"/>
                </a:solidFill>
                <a:ea typeface="Comic Sans MS"/>
                <a:cs typeface="Comic Sans MS"/>
                <a:sym typeface="Comic Sans MS"/>
              </a:rPr>
              <a:t>0</a:t>
            </a: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t>
            </a: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add </a:t>
            </a:r>
            <a:r>
              <a:rPr lang="en-US" dirty="0">
                <a:solidFill>
                  <a:schemeClr val="dk1"/>
                </a:solidFill>
                <a:ea typeface="Comic Sans MS"/>
                <a:cs typeface="Comic Sans MS"/>
                <a:sym typeface="Comic Sans MS"/>
              </a:rPr>
              <a:t>this process to </a:t>
            </a:r>
            <a:r>
              <a:rPr lang="en-US" dirty="0">
                <a:solidFill>
                  <a:srgbClr val="7030A0"/>
                </a:solidFill>
                <a:ea typeface="Comic Sans MS"/>
                <a:cs typeface="Comic Sans MS"/>
                <a:sym typeface="Comic Sans MS"/>
              </a:rPr>
              <a:t>S</a:t>
            </a:r>
            <a:r>
              <a:rPr lang="en-US" dirty="0">
                <a:solidFill>
                  <a:schemeClr val="dk1"/>
                </a:solidFill>
                <a:ea typeface="Comic Sans MS"/>
                <a:cs typeface="Comic Sans MS"/>
                <a:sym typeface="Comic Sans MS"/>
              </a:rPr>
              <a:t>-&gt;list;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4620"/>
                </a:solidFill>
                <a:ea typeface="Comic Sans MS"/>
                <a:cs typeface="Comic Sans MS"/>
                <a:sym typeface="Comic Sans MS"/>
              </a:rPr>
              <a:t>block()</a:t>
            </a:r>
            <a:r>
              <a:rPr lang="en-US" dirty="0">
                <a:solidFill>
                  <a:schemeClr val="dk1"/>
                </a:solidFill>
                <a:ea typeface="Comic Sans MS"/>
                <a:cs typeface="Comic Sans MS"/>
                <a:sym typeface="Comic Sans MS"/>
              </a:rPr>
              <a: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a:t>
            </a:r>
            <a:endParaRPr dirty="0"/>
          </a:p>
        </p:txBody>
      </p:sp>
      <p:sp>
        <p:nvSpPr>
          <p:cNvPr id="7" name="Shape 260"/>
          <p:cNvSpPr/>
          <p:nvPr/>
        </p:nvSpPr>
        <p:spPr>
          <a:xfrm>
            <a:off x="4567224" y="3256968"/>
            <a:ext cx="4114800" cy="2031325"/>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00FF"/>
                </a:solidFill>
                <a:ea typeface="Comic Sans MS"/>
                <a:cs typeface="Comic Sans MS"/>
                <a:sym typeface="Comic Sans MS"/>
              </a:rPr>
              <a:t>signal(semaphore *</a:t>
            </a:r>
            <a:r>
              <a:rPr lang="en-US" dirty="0">
                <a:solidFill>
                  <a:srgbClr val="7030A0"/>
                </a:solidFill>
                <a:ea typeface="Comic Sans MS"/>
                <a:cs typeface="Comic Sans MS"/>
                <a:sym typeface="Comic Sans MS"/>
              </a:rPr>
              <a:t>S</a:t>
            </a:r>
            <a:r>
              <a:rPr lang="en-US" dirty="0">
                <a:solidFill>
                  <a:srgbClr val="0000FF"/>
                </a:solidFill>
                <a:ea typeface="Comic Sans MS"/>
                <a:cs typeface="Comic Sans MS"/>
                <a:sym typeface="Comic Sans MS"/>
              </a:rPr>
              <a:t>) </a:t>
            </a:r>
            <a:endParaRPr dirty="0">
              <a:solidFill>
                <a:srgbClr val="0000FF"/>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   S-&gt;value++;</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if</a:t>
            </a:r>
            <a:r>
              <a:rPr lang="en-US" dirty="0">
                <a:solidFill>
                  <a:schemeClr val="dk1"/>
                </a:solidFill>
                <a:ea typeface="Comic Sans MS"/>
                <a:cs typeface="Comic Sans MS"/>
                <a:sym typeface="Comic Sans MS"/>
              </a:rPr>
              <a:t> (</a:t>
            </a:r>
            <a:r>
              <a:rPr lang="en-US" dirty="0">
                <a:solidFill>
                  <a:srgbClr val="7030A0"/>
                </a:solidFill>
                <a:ea typeface="Comic Sans MS"/>
                <a:cs typeface="Comic Sans MS"/>
                <a:sym typeface="Comic Sans MS"/>
              </a:rPr>
              <a:t>S</a:t>
            </a:r>
            <a:r>
              <a:rPr lang="en-US" dirty="0">
                <a:solidFill>
                  <a:schemeClr val="dk1"/>
                </a:solidFill>
                <a:ea typeface="Comic Sans MS"/>
                <a:cs typeface="Comic Sans MS"/>
                <a:sym typeface="Comic Sans MS"/>
              </a:rPr>
              <a:t>-&gt;value &lt;= </a:t>
            </a:r>
            <a:r>
              <a:rPr lang="en-US" dirty="0">
                <a:solidFill>
                  <a:srgbClr val="0000FF"/>
                </a:solidFill>
                <a:ea typeface="Comic Sans MS"/>
                <a:cs typeface="Comic Sans MS"/>
                <a:sym typeface="Comic Sans MS"/>
              </a:rPr>
              <a:t>0</a:t>
            </a: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a:t>
            </a:r>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smtClean="0">
                <a:solidFill>
                  <a:schemeClr val="dk1"/>
                </a:solidFill>
                <a:ea typeface="Comic Sans MS"/>
                <a:cs typeface="Comic Sans MS"/>
                <a:sym typeface="Comic Sans MS"/>
              </a:rPr>
              <a:t>         remove </a:t>
            </a:r>
            <a:r>
              <a:rPr lang="en-US" dirty="0">
                <a:solidFill>
                  <a:schemeClr val="dk1"/>
                </a:solidFill>
                <a:ea typeface="Comic Sans MS"/>
                <a:cs typeface="Comic Sans MS"/>
                <a:sym typeface="Comic Sans MS"/>
              </a:rPr>
              <a:t>a proc. P from </a:t>
            </a:r>
            <a:r>
              <a:rPr lang="en-US" dirty="0">
                <a:solidFill>
                  <a:srgbClr val="7030A0"/>
                </a:solidFill>
                <a:ea typeface="Comic Sans MS"/>
                <a:cs typeface="Comic Sans MS"/>
                <a:sym typeface="Comic Sans MS"/>
              </a:rPr>
              <a:t>S</a:t>
            </a:r>
            <a:r>
              <a:rPr lang="en-US" dirty="0">
                <a:solidFill>
                  <a:schemeClr val="dk1"/>
                </a:solidFill>
                <a:ea typeface="Comic Sans MS"/>
                <a:cs typeface="Comic Sans MS"/>
                <a:sym typeface="Comic Sans MS"/>
              </a:rPr>
              <a:t>-&gt;list;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r>
              <a:rPr lang="en-US" dirty="0">
                <a:solidFill>
                  <a:srgbClr val="004620"/>
                </a:solidFill>
                <a:ea typeface="Comic Sans MS"/>
                <a:cs typeface="Comic Sans MS"/>
                <a:sym typeface="Comic Sans MS"/>
              </a:rPr>
              <a:t>wakeup(</a:t>
            </a:r>
            <a:r>
              <a:rPr lang="en-US" dirty="0">
                <a:solidFill>
                  <a:schemeClr val="dk1"/>
                </a:solidFill>
                <a:ea typeface="Comic Sans MS"/>
                <a:cs typeface="Comic Sans MS"/>
                <a:sym typeface="Comic Sans MS"/>
              </a:rPr>
              <a:t>P</a:t>
            </a:r>
            <a:r>
              <a:rPr lang="en-US" dirty="0">
                <a:solidFill>
                  <a:srgbClr val="004620"/>
                </a:solidFill>
                <a:ea typeface="Comic Sans MS"/>
                <a:cs typeface="Comic Sans MS"/>
                <a:sym typeface="Comic Sans MS"/>
              </a:rPr>
              <a:t>)</a:t>
            </a:r>
            <a:r>
              <a:rPr lang="en-US" dirty="0">
                <a:solidFill>
                  <a:schemeClr val="dk1"/>
                </a:solidFill>
                <a:ea typeface="Comic Sans MS"/>
                <a:cs typeface="Comic Sans MS"/>
                <a:sym typeface="Comic Sans MS"/>
              </a:rPr>
              <a:t>;</a:t>
            </a:r>
            <a:endParaRPr dirty="0"/>
          </a:p>
          <a:p>
            <a:pPr marL="0" marR="0" lvl="0" indent="0" algn="l" rtl="0">
              <a:spcBef>
                <a:spcPts val="0"/>
              </a:spcBef>
              <a:spcAft>
                <a:spcPts val="0"/>
              </a:spcAft>
              <a:buNone/>
            </a:pP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a:t>
            </a:r>
            <a:endParaRPr dirty="0"/>
          </a:p>
        </p:txBody>
      </p:sp>
      <p:sp>
        <p:nvSpPr>
          <p:cNvPr id="8" name="Content Placeholder 3"/>
          <p:cNvSpPr txBox="1">
            <a:spLocks/>
          </p:cNvSpPr>
          <p:nvPr/>
        </p:nvSpPr>
        <p:spPr>
          <a:xfrm>
            <a:off x="277313" y="5321479"/>
            <a:ext cx="8589374" cy="1273455"/>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277813" lvl="1" indent="-277813">
              <a:buClr>
                <a:schemeClr val="tx1"/>
              </a:buClr>
            </a:pPr>
            <a:r>
              <a:rPr lang="en-US" sz="1800" dirty="0" smtClean="0">
                <a:solidFill>
                  <a:srgbClr val="008000"/>
                </a:solidFill>
                <a:ea typeface="Comic Sans MS"/>
                <a:cs typeface="Comic Sans MS"/>
                <a:sym typeface="Comic Sans MS"/>
              </a:rPr>
              <a:t>block(</a:t>
            </a:r>
            <a:r>
              <a:rPr lang="en-US" sz="1800" dirty="0">
                <a:solidFill>
                  <a:srgbClr val="008000"/>
                </a:solidFill>
                <a:ea typeface="Comic Sans MS"/>
                <a:cs typeface="Comic Sans MS"/>
                <a:sym typeface="Comic Sans MS"/>
              </a:rPr>
              <a:t>):</a:t>
            </a:r>
            <a:r>
              <a:rPr lang="en-US" sz="1800" dirty="0">
                <a:solidFill>
                  <a:srgbClr val="FF0000"/>
                </a:solidFill>
                <a:ea typeface="Comic Sans MS"/>
                <a:cs typeface="Calisto MT"/>
                <a:sym typeface="Comic Sans MS"/>
              </a:rPr>
              <a:t> </a:t>
            </a:r>
            <a:r>
              <a:rPr lang="en-US" sz="1800" dirty="0">
                <a:ea typeface="Comic Sans MS"/>
                <a:cs typeface="Calisto MT"/>
                <a:sym typeface="Comic Sans MS"/>
              </a:rPr>
              <a:t>if </a:t>
            </a:r>
            <a:r>
              <a:rPr lang="en-US" sz="1800" dirty="0">
                <a:solidFill>
                  <a:srgbClr val="0000FF"/>
                </a:solidFill>
                <a:ea typeface="Comic Sans MS"/>
                <a:cs typeface="Calisto MT"/>
                <a:sym typeface="Comic Sans MS"/>
              </a:rPr>
              <a:t>S-&gt;value </a:t>
            </a:r>
            <a:r>
              <a:rPr lang="en-US" sz="1800" dirty="0">
                <a:ea typeface="Comic Sans MS"/>
                <a:cs typeface="Calisto MT"/>
                <a:sym typeface="Comic Sans MS"/>
              </a:rPr>
              <a:t>is non-positive: the calling process is added to the list and is </a:t>
            </a:r>
            <a:r>
              <a:rPr lang="en-US" sz="1800" dirty="0">
                <a:solidFill>
                  <a:srgbClr val="008000"/>
                </a:solidFill>
                <a:ea typeface="Comic Sans MS"/>
                <a:cs typeface="Calisto MT"/>
                <a:sym typeface="Comic Sans MS"/>
              </a:rPr>
              <a:t>blocked </a:t>
            </a:r>
            <a:r>
              <a:rPr lang="en-US" sz="1800" dirty="0">
                <a:ea typeface="Comic Sans MS"/>
                <a:cs typeface="Calisto MT"/>
                <a:sym typeface="Comic Sans MS"/>
              </a:rPr>
              <a:t>(switched to waiting state</a:t>
            </a:r>
            <a:r>
              <a:rPr lang="en-US" sz="1800" dirty="0" smtClean="0">
                <a:ea typeface="Comic Sans MS"/>
                <a:cs typeface="Calisto MT"/>
                <a:sym typeface="Comic Sans MS"/>
              </a:rPr>
              <a:t>)</a:t>
            </a:r>
          </a:p>
          <a:p>
            <a:pPr marL="277813" lvl="1" indent="-277813">
              <a:buClr>
                <a:schemeClr val="tx1"/>
              </a:buClr>
            </a:pPr>
            <a:r>
              <a:rPr lang="en-US" sz="1800" dirty="0">
                <a:solidFill>
                  <a:srgbClr val="008000"/>
                </a:solidFill>
                <a:ea typeface="Comic Sans MS"/>
                <a:cs typeface="Calisto MT"/>
                <a:sym typeface="Comic Sans MS"/>
              </a:rPr>
              <a:t>wakeup(): </a:t>
            </a:r>
            <a:r>
              <a:rPr lang="en-US" sz="1800" dirty="0">
                <a:solidFill>
                  <a:schemeClr val="tx1"/>
                </a:solidFill>
                <a:ea typeface="Comic Sans MS"/>
                <a:cs typeface="Calisto MT"/>
                <a:sym typeface="Comic Sans MS"/>
              </a:rPr>
              <a:t>if S-&gt;value &lt;= 0, then a process is removed from the list and is woken </a:t>
            </a:r>
            <a:r>
              <a:rPr lang="en-US" sz="1800" dirty="0" smtClean="0">
                <a:solidFill>
                  <a:schemeClr val="tx1"/>
                </a:solidFill>
                <a:ea typeface="Comic Sans MS"/>
                <a:cs typeface="Calisto MT"/>
                <a:sym typeface="Comic Sans MS"/>
              </a:rPr>
              <a:t>up, </a:t>
            </a:r>
            <a:r>
              <a:rPr lang="en-US" sz="1800" dirty="0">
                <a:solidFill>
                  <a:schemeClr val="tx1"/>
                </a:solidFill>
                <a:ea typeface="Comic Sans MS"/>
                <a:cs typeface="Comic Sans MS"/>
                <a:sym typeface="Comic Sans MS"/>
              </a:rPr>
              <a:t>i.e</a:t>
            </a:r>
            <a:r>
              <a:rPr lang="en-US" sz="1800" dirty="0" smtClean="0">
                <a:solidFill>
                  <a:schemeClr val="tx1"/>
                </a:solidFill>
                <a:ea typeface="Comic Sans MS"/>
                <a:cs typeface="Comic Sans MS"/>
                <a:sym typeface="Comic Sans MS"/>
              </a:rPr>
              <a:t>., </a:t>
            </a:r>
            <a:r>
              <a:rPr lang="en-US" sz="1800" dirty="0">
                <a:solidFill>
                  <a:schemeClr val="tx1"/>
                </a:solidFill>
                <a:ea typeface="Comic Sans MS"/>
                <a:cs typeface="Comic Sans MS"/>
                <a:sym typeface="Comic Sans MS"/>
              </a:rPr>
              <a:t>allowed to </a:t>
            </a:r>
            <a:r>
              <a:rPr lang="en-US" sz="1800" dirty="0" smtClean="0">
                <a:solidFill>
                  <a:schemeClr val="tx1"/>
                </a:solidFill>
                <a:ea typeface="Comic Sans MS"/>
                <a:cs typeface="Comic Sans MS"/>
                <a:sym typeface="Comic Sans MS"/>
              </a:rPr>
              <a:t>execute</a:t>
            </a:r>
            <a:endParaRPr lang="en-US" sz="2000" dirty="0" smtClean="0">
              <a:solidFill>
                <a:schemeClr val="tx1"/>
              </a:solidFill>
              <a:ea typeface="Comic Sans MS"/>
              <a:cs typeface="Calisto MT"/>
              <a:sym typeface="Comic Sans MS"/>
            </a:endParaRPr>
          </a:p>
        </p:txBody>
      </p:sp>
      <p:sp>
        <p:nvSpPr>
          <p:cNvPr id="9" name="Rectangle 8"/>
          <p:cNvSpPr/>
          <p:nvPr/>
        </p:nvSpPr>
        <p:spPr>
          <a:xfrm>
            <a:off x="996233" y="4423280"/>
            <a:ext cx="952443" cy="306564"/>
          </a:xfrm>
          <a:prstGeom prst="rect">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177357" y="4422398"/>
            <a:ext cx="1248896" cy="306564"/>
          </a:xfrm>
          <a:prstGeom prst="rect">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021543" y="4686049"/>
            <a:ext cx="1077477" cy="307777"/>
          </a:xfrm>
          <a:prstGeom prst="rect">
            <a:avLst/>
          </a:prstGeom>
          <a:noFill/>
          <a:ln>
            <a:solidFill>
              <a:srgbClr val="000090"/>
            </a:solidFill>
          </a:ln>
        </p:spPr>
        <p:txBody>
          <a:bodyPr wrap="none" rtlCol="0">
            <a:spAutoFit/>
          </a:bodyPr>
          <a:lstStyle/>
          <a:p>
            <a:r>
              <a:rPr lang="en-US" sz="1400" b="1" i="1" dirty="0"/>
              <a:t>s</a:t>
            </a:r>
            <a:r>
              <a:rPr lang="en-US" sz="1400" b="1" i="1" dirty="0" smtClean="0"/>
              <a:t>ystem calls</a:t>
            </a:r>
            <a:endParaRPr lang="en-US" sz="1400" b="1" i="1" dirty="0"/>
          </a:p>
        </p:txBody>
      </p:sp>
      <p:cxnSp>
        <p:nvCxnSpPr>
          <p:cNvPr id="13" name="Straight Arrow Connector 12"/>
          <p:cNvCxnSpPr>
            <a:endCxn id="10" idx="1"/>
          </p:cNvCxnSpPr>
          <p:nvPr/>
        </p:nvCxnSpPr>
        <p:spPr>
          <a:xfrm flipV="1">
            <a:off x="4120916" y="4575680"/>
            <a:ext cx="1056441" cy="274600"/>
          </a:xfrm>
          <a:prstGeom prst="straightConnector1">
            <a:avLst/>
          </a:prstGeom>
          <a:ln w="12700" cmpd="sng">
            <a:solidFill>
              <a:srgbClr val="000090"/>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1"/>
          </p:cNvCxnSpPr>
          <p:nvPr/>
        </p:nvCxnSpPr>
        <p:spPr>
          <a:xfrm flipH="1" flipV="1">
            <a:off x="1926780" y="4542833"/>
            <a:ext cx="1094763" cy="297105"/>
          </a:xfrm>
          <a:prstGeom prst="straightConnector1">
            <a:avLst/>
          </a:prstGeom>
          <a:ln w="12700" cmpd="sng">
            <a:solidFill>
              <a:srgbClr val="000090"/>
            </a:solidFill>
            <a:prstDash val="dash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4401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heckerboard(across)">
                                      <p:cBhvr>
                                        <p:cTn id="7" dur="500"/>
                                        <p:tgtEl>
                                          <p:spTgt spid="4">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checkerboard(across)">
                                      <p:cBhvr>
                                        <p:cTn id="10" dur="500"/>
                                        <p:tgtEl>
                                          <p:spTgt spid="4">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checkerboard(across)">
                                      <p:cBhvr>
                                        <p:cTn id="13" dur="500"/>
                                        <p:tgtEl>
                                          <p:spTgt spid="4">
                                            <p:txEl>
                                              <p:pRg st="4" end="4"/>
                                            </p:txEl>
                                          </p:spTgt>
                                        </p:tgtEl>
                                      </p:cBhvr>
                                    </p:animEffect>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checkerboard(across)">
                                      <p:cBhvr>
                                        <p:cTn id="22" dur="500"/>
                                        <p:tgtEl>
                                          <p:spTgt spid="4">
                                            <p:txEl>
                                              <p:pRg st="5" end="5"/>
                                            </p:txEl>
                                          </p:spTgt>
                                        </p:tgtEl>
                                      </p:cBhvr>
                                    </p:animEffect>
                                  </p:childTnLst>
                                </p:cTn>
                              </p:par>
                            </p:childTnLst>
                          </p:cTn>
                        </p:par>
                        <p:par>
                          <p:cTn id="23" fill="hold">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heckerboard(across)">
                                      <p:cBhvr>
                                        <p:cTn id="26" dur="500"/>
                                        <p:tgtEl>
                                          <p:spTgt spid="6"/>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par>
                          <p:cTn id="30" fill="hold">
                            <p:stCondLst>
                              <p:cond delay="1000"/>
                            </p:stCondLst>
                            <p:childTnLst>
                              <p:par>
                                <p:cTn id="31" presetID="5" presetClass="entr" presetSubtype="10" fill="hold" nodeType="after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checkerboard(across)">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checkerboard(across)">
                                      <p:cBhvr>
                                        <p:cTn id="38" dur="500"/>
                                        <p:tgtEl>
                                          <p:spTgt spid="7"/>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heckerboard(across)">
                                      <p:cBhvr>
                                        <p:cTn id="41" dur="500"/>
                                        <p:tgtEl>
                                          <p:spTgt spid="10"/>
                                        </p:tgtEl>
                                      </p:cBhvr>
                                    </p:animEffect>
                                  </p:childTnLst>
                                </p:cTn>
                              </p:par>
                            </p:childTnLst>
                          </p:cTn>
                        </p:par>
                        <p:par>
                          <p:cTn id="42" fill="hold">
                            <p:stCondLst>
                              <p:cond delay="500"/>
                            </p:stCondLst>
                            <p:childTnLst>
                              <p:par>
                                <p:cTn id="43" presetID="5" presetClass="entr" presetSubtype="10" fill="hold" nodeType="afterEffect">
                                  <p:stCondLst>
                                    <p:cond delay="0"/>
                                  </p:stCondLst>
                                  <p:childTnLst>
                                    <p:set>
                                      <p:cBhvr>
                                        <p:cTn id="44" dur="1" fill="hold">
                                          <p:stCondLst>
                                            <p:cond delay="0"/>
                                          </p:stCondLst>
                                        </p:cTn>
                                        <p:tgtEl>
                                          <p:spTgt spid="8">
                                            <p:txEl>
                                              <p:pRg st="1" end="1"/>
                                            </p:txEl>
                                          </p:spTgt>
                                        </p:tgtEl>
                                        <p:attrNameLst>
                                          <p:attrName>style.visibility</p:attrName>
                                        </p:attrNameLst>
                                      </p:cBhvr>
                                      <p:to>
                                        <p:strVal val="visible"/>
                                      </p:to>
                                    </p:set>
                                    <p:animEffect transition="in" filter="checkerboard(across)">
                                      <p:cBhvr>
                                        <p:cTn id="45" dur="500"/>
                                        <p:tgtEl>
                                          <p:spTgt spid="8">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p:tgtEl>
                                          <p:spTgt spid="14"/>
                                        </p:tgtEl>
                                        <p:attrNameLst>
                                          <p:attrName>ppt_y</p:attrName>
                                        </p:attrNameLst>
                                      </p:cBhvr>
                                      <p:tavLst>
                                        <p:tav tm="0">
                                          <p:val>
                                            <p:strVal val="#ppt_y+#ppt_h*1.125000"/>
                                          </p:val>
                                        </p:tav>
                                        <p:tav tm="100000">
                                          <p:val>
                                            <p:strVal val="#ppt_y"/>
                                          </p:val>
                                        </p:tav>
                                      </p:tavLst>
                                    </p:anim>
                                    <p:animEffect transition="in" filter="wipe(up)">
                                      <p:cBhvr>
                                        <p:cTn id="51" dur="500"/>
                                        <p:tgtEl>
                                          <p:spTgt spid="14"/>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p:tgtEl>
                                          <p:spTgt spid="11"/>
                                        </p:tgtEl>
                                        <p:attrNameLst>
                                          <p:attrName>ppt_y</p:attrName>
                                        </p:attrNameLst>
                                      </p:cBhvr>
                                      <p:tavLst>
                                        <p:tav tm="0">
                                          <p:val>
                                            <p:strVal val="#ppt_y+#ppt_h*1.125000"/>
                                          </p:val>
                                        </p:tav>
                                        <p:tav tm="100000">
                                          <p:val>
                                            <p:strVal val="#ppt_y"/>
                                          </p:val>
                                        </p:tav>
                                      </p:tavLst>
                                    </p:anim>
                                    <p:animEffect transition="in" filter="wipe(up)">
                                      <p:cBhvr>
                                        <p:cTn id="55" dur="500"/>
                                        <p:tgtEl>
                                          <p:spTgt spid="11"/>
                                        </p:tgtEl>
                                      </p:cBhvr>
                                    </p:animEffect>
                                  </p:childTnLst>
                                </p:cTn>
                              </p:par>
                              <p:par>
                                <p:cTn id="56" presetID="12" presetClass="entr" presetSubtype="4"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p:tgtEl>
                                          <p:spTgt spid="13"/>
                                        </p:tgtEl>
                                        <p:attrNameLst>
                                          <p:attrName>ppt_y</p:attrName>
                                        </p:attrNameLst>
                                      </p:cBhvr>
                                      <p:tavLst>
                                        <p:tav tm="0">
                                          <p:val>
                                            <p:strVal val="#ppt_y+#ppt_h*1.125000"/>
                                          </p:val>
                                        </p:tav>
                                        <p:tav tm="100000">
                                          <p:val>
                                            <p:strVal val="#ppt_y"/>
                                          </p:val>
                                        </p:tav>
                                      </p:tavLst>
                                    </p:anim>
                                    <p:animEffect transition="in" filter="wipe(up)">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sz="3600" b="1" i="1" dirty="0" smtClean="0">
                <a:ea typeface="Comic Sans MS"/>
                <a:cs typeface="Calisto MT"/>
                <a:sym typeface="Comic Sans MS"/>
              </a:rPr>
              <a:t>Deadlocks and Starvation</a:t>
            </a:r>
            <a:endParaRPr lang="en-US" sz="3600" b="1" i="1"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34</a:t>
            </a:fld>
            <a:endParaRPr lang="en-US" dirty="0"/>
          </a:p>
        </p:txBody>
      </p:sp>
    </p:spTree>
    <p:extLst>
      <p:ext uri="{BB962C8B-B14F-4D97-AF65-F5344CB8AC3E}">
        <p14:creationId xmlns:p14="http://schemas.microsoft.com/office/powerpoint/2010/main" val="156184651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35</a:t>
            </a:fld>
            <a:endParaRPr lang="en-US" dirty="0"/>
          </a:p>
        </p:txBody>
      </p:sp>
      <p:sp>
        <p:nvSpPr>
          <p:cNvPr id="3" name="Title 2"/>
          <p:cNvSpPr>
            <a:spLocks noGrp="1"/>
          </p:cNvSpPr>
          <p:nvPr>
            <p:ph type="title"/>
          </p:nvPr>
        </p:nvSpPr>
        <p:spPr/>
        <p:txBody>
          <a:bodyPr/>
          <a:lstStyle/>
          <a:p>
            <a:r>
              <a:rPr lang="en-US" dirty="0" smtClean="0"/>
              <a:t>Deadlocks</a:t>
            </a:r>
            <a:endParaRPr lang="en-US" dirty="0"/>
          </a:p>
        </p:txBody>
      </p:sp>
      <p:sp>
        <p:nvSpPr>
          <p:cNvPr id="4" name="Content Placeholder 3"/>
          <p:cNvSpPr>
            <a:spLocks noGrp="1"/>
          </p:cNvSpPr>
          <p:nvPr>
            <p:ph idx="1"/>
          </p:nvPr>
        </p:nvSpPr>
        <p:spPr>
          <a:xfrm>
            <a:off x="275339" y="1030112"/>
            <a:ext cx="8589374" cy="1477143"/>
          </a:xfrm>
        </p:spPr>
        <p:txBody>
          <a:bodyPr>
            <a:normAutofit fontScale="92500"/>
          </a:bodyPr>
          <a:lstStyle/>
          <a:p>
            <a:r>
              <a:rPr lang="en-US" dirty="0">
                <a:solidFill>
                  <a:srgbClr val="0000FF"/>
                </a:solidFill>
                <a:ea typeface="Comic Sans MS"/>
                <a:cs typeface="Calisto MT"/>
                <a:sym typeface="Comic Sans MS"/>
              </a:rPr>
              <a:t>Multiple</a:t>
            </a:r>
            <a:r>
              <a:rPr lang="en-US" dirty="0">
                <a:ea typeface="Comic Sans MS"/>
                <a:cs typeface="Calisto MT"/>
                <a:sym typeface="Comic Sans MS"/>
              </a:rPr>
              <a:t> </a:t>
            </a:r>
            <a:r>
              <a:rPr lang="en-US" dirty="0">
                <a:solidFill>
                  <a:srgbClr val="0000FF"/>
                </a:solidFill>
                <a:ea typeface="Comic Sans MS"/>
                <a:cs typeface="Calisto MT"/>
                <a:sym typeface="Comic Sans MS"/>
              </a:rPr>
              <a:t>processes</a:t>
            </a:r>
            <a:r>
              <a:rPr lang="en-US" dirty="0">
                <a:ea typeface="Comic Sans MS"/>
                <a:cs typeface="Calisto MT"/>
                <a:sym typeface="Comic Sans MS"/>
              </a:rPr>
              <a:t> waiting </a:t>
            </a:r>
            <a:r>
              <a:rPr lang="en-US" dirty="0">
                <a:solidFill>
                  <a:srgbClr val="0000FF"/>
                </a:solidFill>
                <a:ea typeface="Comic Sans MS"/>
                <a:cs typeface="Calisto MT"/>
                <a:sym typeface="Comic Sans MS"/>
              </a:rPr>
              <a:t>indefinitely</a:t>
            </a:r>
            <a:r>
              <a:rPr lang="en-US" dirty="0">
                <a:ea typeface="Comic Sans MS"/>
                <a:cs typeface="Calisto MT"/>
                <a:sym typeface="Comic Sans MS"/>
              </a:rPr>
              <a:t> for an event that can be triggered by only </a:t>
            </a:r>
            <a:r>
              <a:rPr lang="en-US" dirty="0">
                <a:solidFill>
                  <a:srgbClr val="0000FF"/>
                </a:solidFill>
                <a:ea typeface="Comic Sans MS"/>
                <a:cs typeface="Calisto MT"/>
                <a:sym typeface="Comic Sans MS"/>
              </a:rPr>
              <a:t>one</a:t>
            </a:r>
            <a:r>
              <a:rPr lang="en-US" dirty="0">
                <a:ea typeface="Comic Sans MS"/>
                <a:cs typeface="Calisto MT"/>
                <a:sym typeface="Comic Sans MS"/>
              </a:rPr>
              <a:t> of the waiting </a:t>
            </a:r>
            <a:r>
              <a:rPr lang="en-US" dirty="0" smtClean="0">
                <a:ea typeface="Comic Sans MS"/>
                <a:cs typeface="Calisto MT"/>
                <a:sym typeface="Comic Sans MS"/>
              </a:rPr>
              <a:t>processes</a:t>
            </a:r>
          </a:p>
          <a:p>
            <a:r>
              <a:rPr lang="en-US" dirty="0">
                <a:ea typeface="Comic Sans MS"/>
                <a:cs typeface="Calisto MT"/>
                <a:sym typeface="Comic Sans MS"/>
              </a:rPr>
              <a:t>Example: Let </a:t>
            </a:r>
            <a:r>
              <a:rPr lang="en-US" dirty="0">
                <a:solidFill>
                  <a:srgbClr val="0000FF"/>
                </a:solidFill>
                <a:ea typeface="Comic Sans MS"/>
                <a:cs typeface="Calisto MT"/>
                <a:sym typeface="Comic Sans MS"/>
              </a:rPr>
              <a:t>S</a:t>
            </a:r>
            <a:r>
              <a:rPr lang="en-US" dirty="0">
                <a:ea typeface="Comic Sans MS"/>
                <a:cs typeface="Calisto MT"/>
                <a:sym typeface="Comic Sans MS"/>
              </a:rPr>
              <a:t> and </a:t>
            </a:r>
            <a:r>
              <a:rPr lang="en-US" dirty="0">
                <a:solidFill>
                  <a:srgbClr val="0000FF"/>
                </a:solidFill>
                <a:ea typeface="Comic Sans MS"/>
                <a:cs typeface="Calisto MT"/>
                <a:sym typeface="Comic Sans MS"/>
              </a:rPr>
              <a:t>Q</a:t>
            </a:r>
            <a:r>
              <a:rPr lang="en-US" dirty="0">
                <a:ea typeface="Comic Sans MS"/>
                <a:cs typeface="Calisto MT"/>
                <a:sym typeface="Comic Sans MS"/>
              </a:rPr>
              <a:t> be two semaphores, </a:t>
            </a:r>
            <a:r>
              <a:rPr lang="en-US" dirty="0" smtClean="0">
                <a:ea typeface="Comic Sans MS"/>
                <a:cs typeface="Calisto MT"/>
                <a:sym typeface="Comic Sans MS"/>
              </a:rPr>
              <a:t>set </a:t>
            </a:r>
            <a:r>
              <a:rPr lang="en-US" dirty="0">
                <a:ea typeface="Comic Sans MS"/>
                <a:cs typeface="Calisto MT"/>
                <a:sym typeface="Comic Sans MS"/>
              </a:rPr>
              <a:t>to the value of </a:t>
            </a:r>
            <a:r>
              <a:rPr lang="en-US" dirty="0" smtClean="0">
                <a:solidFill>
                  <a:srgbClr val="0000FF"/>
                </a:solidFill>
                <a:ea typeface="Comic Sans MS"/>
                <a:cs typeface="Calisto MT"/>
                <a:sym typeface="Comic Sans MS"/>
              </a:rPr>
              <a:t>1</a:t>
            </a:r>
          </a:p>
          <a:p>
            <a:pPr marL="0" indent="0">
              <a:buNone/>
            </a:pPr>
            <a:endParaRPr lang="en-US" dirty="0">
              <a:cs typeface="Calisto MT"/>
            </a:endParaRPr>
          </a:p>
        </p:txBody>
      </p:sp>
      <p:sp>
        <p:nvSpPr>
          <p:cNvPr id="5" name="Shape 267"/>
          <p:cNvSpPr/>
          <p:nvPr/>
        </p:nvSpPr>
        <p:spPr>
          <a:xfrm>
            <a:off x="3164205" y="2514599"/>
            <a:ext cx="2815591" cy="2565603"/>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rgbClr val="008000"/>
                </a:solidFill>
                <a:ea typeface="Comic Sans MS"/>
                <a:cs typeface="Comic Sans MS"/>
                <a:sym typeface="Comic Sans MS"/>
              </a:rPr>
              <a:t> P</a:t>
            </a:r>
            <a:r>
              <a:rPr lang="en-US" sz="1800" baseline="-25000" dirty="0">
                <a:solidFill>
                  <a:srgbClr val="008000"/>
                </a:solidFill>
                <a:ea typeface="Comic Sans MS"/>
                <a:cs typeface="Comic Sans MS"/>
                <a:sym typeface="Comic Sans MS"/>
              </a:rPr>
              <a:t>0</a:t>
            </a:r>
            <a:r>
              <a:rPr lang="en-US" sz="1800" dirty="0">
                <a:solidFill>
                  <a:schemeClr val="dk1"/>
                </a:solidFill>
                <a:ea typeface="Comic Sans MS"/>
                <a:cs typeface="Comic Sans MS"/>
                <a:sym typeface="Comic Sans MS"/>
              </a:rPr>
              <a:t>	                </a:t>
            </a:r>
            <a:r>
              <a:rPr lang="en-US" sz="1800" dirty="0">
                <a:solidFill>
                  <a:srgbClr val="008000"/>
                </a:solidFill>
                <a:ea typeface="Comic Sans MS"/>
                <a:cs typeface="Comic Sans MS"/>
                <a:sym typeface="Comic Sans MS"/>
              </a:rPr>
              <a:t> P</a:t>
            </a:r>
            <a:r>
              <a:rPr lang="en-US" sz="1800" baseline="-25000" dirty="0">
                <a:solidFill>
                  <a:srgbClr val="008000"/>
                </a:solidFill>
                <a:ea typeface="Comic Sans MS"/>
                <a:cs typeface="Comic Sans MS"/>
                <a:sym typeface="Comic Sans MS"/>
              </a:rPr>
              <a:t>1</a:t>
            </a:r>
            <a:endParaRPr sz="1800" baseline="-25000" dirty="0">
              <a:solidFill>
                <a:srgbClr val="008000"/>
              </a:solidFill>
              <a:ea typeface="Comic Sans MS"/>
              <a:cs typeface="Comic Sans MS"/>
              <a:sym typeface="Comic Sans MS"/>
            </a:endParaRPr>
          </a:p>
          <a:p>
            <a:pPr marL="0" marR="0" lvl="0" indent="0" algn="ctr" rtl="0">
              <a:spcBef>
                <a:spcPts val="0"/>
              </a:spcBef>
              <a:spcAft>
                <a:spcPts val="0"/>
              </a:spcAft>
              <a:buNone/>
            </a:pPr>
            <a:r>
              <a:rPr lang="en-US" sz="1800" dirty="0">
                <a:solidFill>
                  <a:schemeClr val="dk1"/>
                </a:solidFill>
                <a:ea typeface="Comic Sans MS"/>
                <a:cs typeface="Comic Sans MS"/>
                <a:sym typeface="Comic Sans MS"/>
              </a:rPr>
              <a:t>wait (</a:t>
            </a:r>
            <a:r>
              <a:rPr lang="en-US" sz="1800" dirty="0">
                <a:solidFill>
                  <a:schemeClr val="dk2"/>
                </a:solidFill>
                <a:ea typeface="Comic Sans MS"/>
                <a:cs typeface="Comic Sans MS"/>
                <a:sym typeface="Comic Sans MS"/>
              </a:rPr>
              <a:t>Q</a:t>
            </a:r>
            <a:r>
              <a:rPr lang="en-US" sz="1800" dirty="0">
                <a:solidFill>
                  <a:schemeClr val="dk1"/>
                </a:solidFill>
                <a:ea typeface="Comic Sans MS"/>
                <a:cs typeface="Comic Sans MS"/>
                <a:sym typeface="Comic Sans MS"/>
              </a:rPr>
              <a:t>);            wait (</a:t>
            </a:r>
            <a:r>
              <a:rPr lang="en-US" sz="1800" dirty="0">
                <a:solidFill>
                  <a:srgbClr val="7030A0"/>
                </a:solidFill>
                <a:ea typeface="Comic Sans MS"/>
                <a:cs typeface="Comic Sans MS"/>
                <a:sym typeface="Comic Sans MS"/>
              </a:rPr>
              <a:t>S</a:t>
            </a: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ctr" rtl="0">
              <a:spcBef>
                <a:spcPts val="0"/>
              </a:spcBef>
              <a:spcAft>
                <a:spcPts val="0"/>
              </a:spcAft>
              <a:buNone/>
            </a:pPr>
            <a:r>
              <a:rPr lang="en-US" sz="1800" dirty="0">
                <a:solidFill>
                  <a:schemeClr val="dk1"/>
                </a:solidFill>
                <a:ea typeface="Comic Sans MS"/>
                <a:cs typeface="Comic Sans MS"/>
                <a:sym typeface="Comic Sans MS"/>
              </a:rPr>
              <a:t>wait (</a:t>
            </a:r>
            <a:r>
              <a:rPr lang="en-US" sz="1800" dirty="0">
                <a:solidFill>
                  <a:srgbClr val="7030A0"/>
                </a:solidFill>
                <a:ea typeface="Comic Sans MS"/>
                <a:cs typeface="Comic Sans MS"/>
                <a:sym typeface="Comic Sans MS"/>
              </a:rPr>
              <a:t>S</a:t>
            </a:r>
            <a:r>
              <a:rPr lang="en-US" sz="1800" dirty="0">
                <a:solidFill>
                  <a:schemeClr val="dk1"/>
                </a:solidFill>
                <a:ea typeface="Comic Sans MS"/>
                <a:cs typeface="Comic Sans MS"/>
                <a:sym typeface="Comic Sans MS"/>
              </a:rPr>
              <a:t>);             wait (</a:t>
            </a:r>
            <a:r>
              <a:rPr lang="en-US" sz="1800" dirty="0">
                <a:solidFill>
                  <a:schemeClr val="dk2"/>
                </a:solidFill>
                <a:ea typeface="Comic Sans MS"/>
                <a:cs typeface="Comic Sans MS"/>
                <a:sym typeface="Comic Sans MS"/>
              </a:rPr>
              <a:t>Q</a:t>
            </a:r>
            <a:r>
              <a:rPr lang="en-US" sz="1800" dirty="0">
                <a:solidFill>
                  <a:schemeClr val="dk1"/>
                </a:solidFill>
                <a:ea typeface="Comic Sans MS"/>
                <a:cs typeface="Comic Sans MS"/>
                <a:sym typeface="Comic Sans MS"/>
              </a:rPr>
              <a:t>); </a:t>
            </a:r>
            <a:endParaRPr sz="1800" dirty="0">
              <a:solidFill>
                <a:schemeClr val="dk1"/>
              </a:solidFill>
              <a:ea typeface="Comic Sans MS"/>
              <a:cs typeface="Comic Sans MS"/>
              <a:sym typeface="Comic Sans MS"/>
            </a:endParaRPr>
          </a:p>
          <a:p>
            <a:pPr marL="0" marR="0" lvl="0" indent="0" algn="ctr" rtl="0">
              <a:spcBef>
                <a:spcPts val="0"/>
              </a:spcBef>
              <a:spcAft>
                <a:spcPts val="0"/>
              </a:spcAft>
              <a:buNone/>
            </a:pPr>
            <a:r>
              <a:rPr lang="en-US" sz="1800" dirty="0">
                <a:solidFill>
                  <a:schemeClr val="dk1"/>
                </a:solidFill>
                <a:ea typeface="Comic Sans MS"/>
                <a:cs typeface="Comic Sans MS"/>
                <a:sym typeface="Comic Sans MS"/>
              </a:rPr>
              <a:t>.                          .</a:t>
            </a:r>
            <a:endParaRPr dirty="0"/>
          </a:p>
          <a:p>
            <a:pPr marL="0" marR="0" lvl="0" indent="0" algn="ctr" rtl="0">
              <a:spcBef>
                <a:spcPts val="0"/>
              </a:spcBef>
              <a:spcAft>
                <a:spcPts val="0"/>
              </a:spcAft>
              <a:buNone/>
            </a:pPr>
            <a:r>
              <a:rPr lang="en-US" sz="1800" dirty="0">
                <a:solidFill>
                  <a:schemeClr val="dk1"/>
                </a:solidFill>
                <a:ea typeface="Comic Sans MS"/>
                <a:cs typeface="Comic Sans MS"/>
                <a:sym typeface="Comic Sans MS"/>
              </a:rPr>
              <a:t>.                          .</a:t>
            </a:r>
            <a:endParaRPr dirty="0"/>
          </a:p>
          <a:p>
            <a:pPr marL="0" marR="0" lvl="0" indent="0" algn="ctr" rtl="0">
              <a:spcBef>
                <a:spcPts val="0"/>
              </a:spcBef>
              <a:spcAft>
                <a:spcPts val="0"/>
              </a:spcAft>
              <a:buNone/>
            </a:pPr>
            <a:r>
              <a:rPr lang="en-US" sz="1800" dirty="0">
                <a:solidFill>
                  <a:schemeClr val="dk1"/>
                </a:solidFill>
                <a:ea typeface="Comic Sans MS"/>
                <a:cs typeface="Comic Sans MS"/>
                <a:sym typeface="Comic Sans MS"/>
              </a:rPr>
              <a:t>.                          .</a:t>
            </a:r>
            <a:endParaRPr dirty="0"/>
          </a:p>
          <a:p>
            <a:pPr marL="0" marR="0" lvl="0" indent="0" algn="ctr" rtl="0">
              <a:spcBef>
                <a:spcPts val="0"/>
              </a:spcBef>
              <a:spcAft>
                <a:spcPts val="0"/>
              </a:spcAft>
              <a:buNone/>
            </a:pPr>
            <a:r>
              <a:rPr lang="en-US" sz="1800" dirty="0">
                <a:solidFill>
                  <a:schemeClr val="dk1"/>
                </a:solidFill>
                <a:ea typeface="Comic Sans MS"/>
                <a:cs typeface="Comic Sans MS"/>
                <a:sym typeface="Comic Sans MS"/>
              </a:rPr>
              <a:t>signal(</a:t>
            </a:r>
            <a:r>
              <a:rPr lang="en-US" sz="1800" dirty="0">
                <a:solidFill>
                  <a:srgbClr val="7030A0"/>
                </a:solidFill>
                <a:ea typeface="Comic Sans MS"/>
                <a:cs typeface="Comic Sans MS"/>
                <a:sym typeface="Comic Sans MS"/>
              </a:rPr>
              <a:t>S</a:t>
            </a:r>
            <a:r>
              <a:rPr lang="en-US" sz="1800" dirty="0">
                <a:solidFill>
                  <a:schemeClr val="dk1"/>
                </a:solidFill>
                <a:ea typeface="Comic Sans MS"/>
                <a:cs typeface="Comic Sans MS"/>
                <a:sym typeface="Comic Sans MS"/>
              </a:rPr>
              <a:t>)              signal(</a:t>
            </a:r>
            <a:r>
              <a:rPr lang="en-US" sz="1800" dirty="0">
                <a:solidFill>
                  <a:srgbClr val="004C26"/>
                </a:solidFill>
                <a:ea typeface="Comic Sans MS"/>
                <a:cs typeface="Comic Sans MS"/>
                <a:sym typeface="Comic Sans MS"/>
              </a:rPr>
              <a:t>Q</a:t>
            </a:r>
            <a:r>
              <a:rPr lang="en-US" sz="1800" dirty="0">
                <a:solidFill>
                  <a:schemeClr val="dk1"/>
                </a:solidFill>
                <a:ea typeface="Comic Sans MS"/>
                <a:cs typeface="Comic Sans MS"/>
                <a:sym typeface="Comic Sans MS"/>
              </a:rPr>
              <a:t>)</a:t>
            </a:r>
            <a:endParaRPr dirty="0"/>
          </a:p>
          <a:p>
            <a:pPr marL="0" marR="0" lvl="0" indent="0" algn="ctr" rtl="0">
              <a:spcBef>
                <a:spcPts val="0"/>
              </a:spcBef>
              <a:spcAft>
                <a:spcPts val="0"/>
              </a:spcAft>
              <a:buNone/>
            </a:pPr>
            <a:r>
              <a:rPr lang="en-US" sz="1800" dirty="0">
                <a:solidFill>
                  <a:schemeClr val="dk1"/>
                </a:solidFill>
                <a:ea typeface="Comic Sans MS"/>
                <a:cs typeface="Comic Sans MS"/>
                <a:sym typeface="Comic Sans MS"/>
              </a:rPr>
              <a:t>signal(</a:t>
            </a:r>
            <a:r>
              <a:rPr lang="en-US" sz="1800" dirty="0">
                <a:solidFill>
                  <a:srgbClr val="004C26"/>
                </a:solidFill>
                <a:ea typeface="Comic Sans MS"/>
                <a:cs typeface="Comic Sans MS"/>
                <a:sym typeface="Comic Sans MS"/>
              </a:rPr>
              <a:t>Q</a:t>
            </a:r>
            <a:r>
              <a:rPr lang="en-US" sz="1800" dirty="0">
                <a:solidFill>
                  <a:schemeClr val="dk1"/>
                </a:solidFill>
                <a:ea typeface="Comic Sans MS"/>
                <a:cs typeface="Comic Sans MS"/>
                <a:sym typeface="Comic Sans MS"/>
              </a:rPr>
              <a:t>)             signal(</a:t>
            </a:r>
            <a:r>
              <a:rPr lang="en-US" sz="1800" dirty="0">
                <a:solidFill>
                  <a:srgbClr val="7030A0"/>
                </a:solidFill>
                <a:ea typeface="Comic Sans MS"/>
                <a:cs typeface="Comic Sans MS"/>
                <a:sym typeface="Comic Sans MS"/>
              </a:rPr>
              <a:t>S</a:t>
            </a:r>
            <a:r>
              <a:rPr lang="en-US" sz="1800" dirty="0">
                <a:solidFill>
                  <a:schemeClr val="dk1"/>
                </a:solidFill>
                <a:ea typeface="Comic Sans MS"/>
                <a:cs typeface="Comic Sans MS"/>
                <a:sym typeface="Comic Sans MS"/>
              </a:rPr>
              <a:t>)	</a:t>
            </a:r>
            <a:endParaRPr dirty="0"/>
          </a:p>
        </p:txBody>
      </p:sp>
      <p:sp>
        <p:nvSpPr>
          <p:cNvPr id="6" name="TextBox 5"/>
          <p:cNvSpPr txBox="1"/>
          <p:nvPr/>
        </p:nvSpPr>
        <p:spPr>
          <a:xfrm>
            <a:off x="3627696" y="5296197"/>
            <a:ext cx="1888608" cy="400110"/>
          </a:xfrm>
          <a:prstGeom prst="rect">
            <a:avLst/>
          </a:prstGeom>
          <a:noFill/>
        </p:spPr>
        <p:txBody>
          <a:bodyPr wrap="none" rtlCol="0">
            <a:spAutoFit/>
          </a:bodyPr>
          <a:lstStyle/>
          <a:p>
            <a:pPr marL="0" lvl="1"/>
            <a:r>
              <a:rPr lang="en-US" sz="2000" dirty="0">
                <a:solidFill>
                  <a:srgbClr val="0000FF"/>
                </a:solidFill>
                <a:ea typeface="Comic Sans MS"/>
                <a:cs typeface="Calisto MT"/>
                <a:sym typeface="Comic Sans MS"/>
              </a:rPr>
              <a:t>What </a:t>
            </a:r>
            <a:r>
              <a:rPr lang="en-US" sz="2000" dirty="0" smtClean="0">
                <a:solidFill>
                  <a:srgbClr val="0000FF"/>
                </a:solidFill>
                <a:ea typeface="Comic Sans MS"/>
                <a:cs typeface="Calisto MT"/>
                <a:sym typeface="Comic Sans MS"/>
              </a:rPr>
              <a:t>is </a:t>
            </a:r>
            <a:r>
              <a:rPr lang="en-US" sz="2000" dirty="0">
                <a:solidFill>
                  <a:srgbClr val="0000FF"/>
                </a:solidFill>
                <a:ea typeface="Comic Sans MS"/>
                <a:cs typeface="Calisto MT"/>
                <a:sym typeface="Comic Sans MS"/>
              </a:rPr>
              <a:t>wrong</a:t>
            </a:r>
            <a:r>
              <a:rPr lang="en-US" sz="2000" dirty="0" smtClean="0">
                <a:solidFill>
                  <a:srgbClr val="0000FF"/>
                </a:solidFill>
                <a:ea typeface="Comic Sans MS"/>
                <a:cs typeface="Calisto MT"/>
                <a:sym typeface="Comic Sans MS"/>
              </a:rPr>
              <a:t>?</a:t>
            </a:r>
            <a:endParaRPr lang="en-US" sz="1600" dirty="0">
              <a:solidFill>
                <a:srgbClr val="0000FF"/>
              </a:solidFill>
              <a:cs typeface="Calisto MT"/>
            </a:endParaRPr>
          </a:p>
        </p:txBody>
      </p:sp>
      <p:sp>
        <p:nvSpPr>
          <p:cNvPr id="7" name="TextBox 6"/>
          <p:cNvSpPr txBox="1"/>
          <p:nvPr/>
        </p:nvSpPr>
        <p:spPr>
          <a:xfrm>
            <a:off x="1744543" y="5848972"/>
            <a:ext cx="5654914" cy="400110"/>
          </a:xfrm>
          <a:prstGeom prst="rect">
            <a:avLst/>
          </a:prstGeom>
          <a:noFill/>
        </p:spPr>
        <p:txBody>
          <a:bodyPr wrap="none" rtlCol="0">
            <a:spAutoFit/>
          </a:bodyPr>
          <a:lstStyle/>
          <a:p>
            <a:r>
              <a:rPr lang="en-US" sz="2000" dirty="0" smtClean="0">
                <a:solidFill>
                  <a:srgbClr val="000000"/>
                </a:solidFill>
                <a:ea typeface="Comic Sans MS"/>
                <a:cs typeface="Comic Sans MS"/>
                <a:sym typeface="Comic Sans MS"/>
              </a:rPr>
              <a:t>Processes become </a:t>
            </a:r>
            <a:r>
              <a:rPr lang="en-US" sz="2000" dirty="0">
                <a:solidFill>
                  <a:srgbClr val="660066"/>
                </a:solidFill>
                <a:ea typeface="Comic Sans MS"/>
                <a:cs typeface="Comic Sans MS"/>
                <a:sym typeface="Comic Sans MS"/>
              </a:rPr>
              <a:t>deadlocked</a:t>
            </a:r>
            <a:r>
              <a:rPr lang="en-US" sz="2000" dirty="0">
                <a:solidFill>
                  <a:srgbClr val="0000FF"/>
                </a:solidFill>
                <a:ea typeface="Comic Sans MS"/>
                <a:cs typeface="Comic Sans MS"/>
                <a:sym typeface="Comic Sans MS"/>
              </a:rPr>
              <a:t> </a:t>
            </a:r>
            <a:r>
              <a:rPr lang="en-US" sz="2000" dirty="0">
                <a:solidFill>
                  <a:srgbClr val="000000"/>
                </a:solidFill>
                <a:ea typeface="Comic Sans MS"/>
                <a:cs typeface="Comic Sans MS"/>
                <a:sym typeface="Comic Sans MS"/>
              </a:rPr>
              <a:t>after the second line</a:t>
            </a:r>
            <a:endParaRPr lang="en-US" sz="2000" dirty="0"/>
          </a:p>
        </p:txBody>
      </p:sp>
    </p:spTree>
    <p:extLst>
      <p:ext uri="{BB962C8B-B14F-4D97-AF65-F5344CB8AC3E}">
        <p14:creationId xmlns:p14="http://schemas.microsoft.com/office/powerpoint/2010/main" val="2016814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36</a:t>
            </a:fld>
            <a:endParaRPr lang="en-US" dirty="0"/>
          </a:p>
        </p:txBody>
      </p:sp>
      <p:sp>
        <p:nvSpPr>
          <p:cNvPr id="3" name="Title 2"/>
          <p:cNvSpPr>
            <a:spLocks noGrp="1"/>
          </p:cNvSpPr>
          <p:nvPr>
            <p:ph type="title"/>
          </p:nvPr>
        </p:nvSpPr>
        <p:spPr/>
        <p:txBody>
          <a:bodyPr/>
          <a:lstStyle/>
          <a:p>
            <a:r>
              <a:rPr lang="en-US" dirty="0" smtClean="0"/>
              <a:t>Starvation</a:t>
            </a:r>
            <a:endParaRPr lang="en-US" dirty="0"/>
          </a:p>
        </p:txBody>
      </p:sp>
      <p:sp>
        <p:nvSpPr>
          <p:cNvPr id="4" name="Content Placeholder 3"/>
          <p:cNvSpPr>
            <a:spLocks noGrp="1"/>
          </p:cNvSpPr>
          <p:nvPr>
            <p:ph idx="1"/>
          </p:nvPr>
        </p:nvSpPr>
        <p:spPr/>
        <p:txBody>
          <a:bodyPr/>
          <a:lstStyle/>
          <a:p>
            <a:r>
              <a:rPr lang="en-US" dirty="0" smtClean="0">
                <a:solidFill>
                  <a:schemeClr val="tx1"/>
                </a:solidFill>
                <a:ea typeface="MS PGothic" charset="0"/>
                <a:cs typeface="Calisto MT"/>
              </a:rPr>
              <a:t>Indefinite blocking</a:t>
            </a:r>
          </a:p>
          <a:p>
            <a:pPr lvl="1"/>
            <a:r>
              <a:rPr lang="en-US" dirty="0" smtClean="0">
                <a:ea typeface="Comic Sans MS"/>
                <a:cs typeface="Comic Sans MS"/>
                <a:sym typeface="Comic Sans MS"/>
              </a:rPr>
              <a:t>A </a:t>
            </a:r>
            <a:r>
              <a:rPr lang="en-US" dirty="0">
                <a:ea typeface="Comic Sans MS"/>
                <a:cs typeface="Comic Sans MS"/>
                <a:sym typeface="Comic Sans MS"/>
              </a:rPr>
              <a:t>process is </a:t>
            </a:r>
            <a:r>
              <a:rPr lang="en-US" dirty="0">
                <a:solidFill>
                  <a:srgbClr val="0000FF"/>
                </a:solidFill>
                <a:ea typeface="Comic Sans MS"/>
                <a:cs typeface="Comic Sans MS"/>
                <a:sym typeface="Comic Sans MS"/>
              </a:rPr>
              <a:t>never removed </a:t>
            </a:r>
            <a:r>
              <a:rPr lang="en-US" dirty="0">
                <a:ea typeface="Comic Sans MS"/>
                <a:cs typeface="Comic Sans MS"/>
                <a:sym typeface="Comic Sans MS"/>
              </a:rPr>
              <a:t>from the semaphore queue in which it </a:t>
            </a:r>
            <a:r>
              <a:rPr lang="en-US" dirty="0" smtClean="0">
                <a:ea typeface="Comic Sans MS"/>
                <a:cs typeface="Comic Sans MS"/>
                <a:sym typeface="Comic Sans MS"/>
              </a:rPr>
              <a:t>waits</a:t>
            </a:r>
          </a:p>
          <a:p>
            <a:r>
              <a:rPr lang="en-US" dirty="0">
                <a:ea typeface="Comic Sans MS"/>
                <a:cs typeface="Comic Sans MS"/>
                <a:sym typeface="Comic Sans MS"/>
              </a:rPr>
              <a:t>May happen if the other processes keep grabbing the shared resource </a:t>
            </a:r>
            <a:r>
              <a:rPr lang="en-US" dirty="0">
                <a:solidFill>
                  <a:srgbClr val="0000FF"/>
                </a:solidFill>
                <a:ea typeface="Comic Sans MS"/>
                <a:cs typeface="Comic Sans MS"/>
                <a:sym typeface="Comic Sans MS"/>
              </a:rPr>
              <a:t>before</a:t>
            </a:r>
            <a:r>
              <a:rPr lang="en-US" dirty="0">
                <a:ea typeface="Comic Sans MS"/>
                <a:cs typeface="Comic Sans MS"/>
                <a:sym typeface="Comic Sans MS"/>
              </a:rPr>
              <a:t> the queued process</a:t>
            </a:r>
            <a:endParaRPr lang="en-US" dirty="0"/>
          </a:p>
        </p:txBody>
      </p:sp>
    </p:spTree>
    <p:extLst>
      <p:ext uri="{BB962C8B-B14F-4D97-AF65-F5344CB8AC3E}">
        <p14:creationId xmlns:p14="http://schemas.microsoft.com/office/powerpoint/2010/main" val="634765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sz="4800" dirty="0"/>
              <a:t>Priority Inversion</a:t>
            </a:r>
            <a:endParaRPr lang="en-US" sz="3200" b="1" i="1" dirty="0">
              <a:latin typeface="+mn-lt"/>
            </a:endParaRPr>
          </a:p>
        </p:txBody>
      </p:sp>
      <p:sp>
        <p:nvSpPr>
          <p:cNvPr id="4" name="Slide Number Placeholder 3"/>
          <p:cNvSpPr>
            <a:spLocks noGrp="1"/>
          </p:cNvSpPr>
          <p:nvPr>
            <p:ph type="sldNum" sz="quarter" idx="12"/>
          </p:nvPr>
        </p:nvSpPr>
        <p:spPr/>
        <p:txBody>
          <a:bodyPr/>
          <a:lstStyle/>
          <a:p>
            <a:fld id="{72AFE102-A273-8544-BB2F-FAAE6DB0274C}" type="slidenum">
              <a:rPr lang="en-US" smtClean="0"/>
              <a:pPr/>
              <a:t>37</a:t>
            </a:fld>
            <a:endParaRPr lang="en-US" dirty="0"/>
          </a:p>
        </p:txBody>
      </p:sp>
    </p:spTree>
    <p:extLst>
      <p:ext uri="{BB962C8B-B14F-4D97-AF65-F5344CB8AC3E}">
        <p14:creationId xmlns:p14="http://schemas.microsoft.com/office/powerpoint/2010/main" val="291340047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38</a:t>
            </a:fld>
            <a:endParaRPr lang="en-US" dirty="0"/>
          </a:p>
        </p:txBody>
      </p:sp>
      <p:sp>
        <p:nvSpPr>
          <p:cNvPr id="3" name="Title 2"/>
          <p:cNvSpPr>
            <a:spLocks noGrp="1"/>
          </p:cNvSpPr>
          <p:nvPr>
            <p:ph type="title"/>
          </p:nvPr>
        </p:nvSpPr>
        <p:spPr/>
        <p:txBody>
          <a:bodyPr/>
          <a:lstStyle/>
          <a:p>
            <a:r>
              <a:rPr lang="en-US" dirty="0" smtClean="0"/>
              <a:t>Priority Inversion</a:t>
            </a:r>
            <a:endParaRPr lang="en-US" dirty="0"/>
          </a:p>
        </p:txBody>
      </p:sp>
      <p:sp>
        <p:nvSpPr>
          <p:cNvPr id="4" name="Content Placeholder 3"/>
          <p:cNvSpPr>
            <a:spLocks noGrp="1"/>
          </p:cNvSpPr>
          <p:nvPr>
            <p:ph idx="1"/>
          </p:nvPr>
        </p:nvSpPr>
        <p:spPr/>
        <p:txBody>
          <a:bodyPr>
            <a:normAutofit fontScale="92500"/>
          </a:bodyPr>
          <a:lstStyle/>
          <a:p>
            <a:r>
              <a:rPr lang="en-US" dirty="0">
                <a:ea typeface="Comic Sans MS"/>
                <a:cs typeface="Calisto MT"/>
                <a:sym typeface="Comic Sans MS"/>
              </a:rPr>
              <a:t>When a </a:t>
            </a:r>
            <a:r>
              <a:rPr lang="en-US" dirty="0">
                <a:solidFill>
                  <a:srgbClr val="0000FF"/>
                </a:solidFill>
                <a:ea typeface="Comic Sans MS"/>
                <a:cs typeface="Calisto MT"/>
                <a:sym typeface="Comic Sans MS"/>
              </a:rPr>
              <a:t>lower priority process </a:t>
            </a:r>
            <a:r>
              <a:rPr lang="en-US" dirty="0">
                <a:ea typeface="Comic Sans MS"/>
                <a:cs typeface="Calisto MT"/>
                <a:sym typeface="Comic Sans MS"/>
              </a:rPr>
              <a:t>holds a lock and prevents a </a:t>
            </a:r>
            <a:r>
              <a:rPr lang="en-US" dirty="0">
                <a:solidFill>
                  <a:srgbClr val="0000FF"/>
                </a:solidFill>
                <a:ea typeface="Comic Sans MS"/>
                <a:cs typeface="Calisto MT"/>
                <a:sym typeface="Comic Sans MS"/>
              </a:rPr>
              <a:t>higher priority </a:t>
            </a:r>
            <a:r>
              <a:rPr lang="en-US" dirty="0">
                <a:ea typeface="Comic Sans MS"/>
                <a:cs typeface="Calisto MT"/>
                <a:sym typeface="Comic Sans MS"/>
              </a:rPr>
              <a:t>process from acquiring the </a:t>
            </a:r>
            <a:r>
              <a:rPr lang="en-US" dirty="0" smtClean="0">
                <a:ea typeface="Comic Sans MS"/>
                <a:cs typeface="Calisto MT"/>
                <a:sym typeface="Comic Sans MS"/>
              </a:rPr>
              <a:t>lock (i.e., from accessing the critical region)</a:t>
            </a:r>
          </a:p>
          <a:p>
            <a:r>
              <a:rPr lang="en-US" dirty="0" smtClean="0">
                <a:ea typeface="Comic Sans MS"/>
                <a:cs typeface="Calisto MT"/>
                <a:sym typeface="Comic Sans MS"/>
              </a:rPr>
              <a:t>Example: </a:t>
            </a:r>
            <a:r>
              <a:rPr lang="en-US" dirty="0">
                <a:ea typeface="Comic Sans MS"/>
                <a:cs typeface="Calisto MT"/>
                <a:sym typeface="Comic Sans MS"/>
              </a:rPr>
              <a:t>3 </a:t>
            </a:r>
            <a:r>
              <a:rPr lang="en-US" dirty="0" smtClean="0">
                <a:ea typeface="Comic Sans MS"/>
                <a:cs typeface="Calisto MT"/>
                <a:sym typeface="Comic Sans MS"/>
              </a:rPr>
              <a:t>processes with priority </a:t>
            </a:r>
            <a:r>
              <a:rPr lang="en-US" dirty="0">
                <a:solidFill>
                  <a:srgbClr val="004C26"/>
                </a:solidFill>
                <a:ea typeface="Comic Sans MS"/>
                <a:cs typeface="Calisto MT"/>
                <a:sym typeface="Comic Sans MS"/>
              </a:rPr>
              <a:t>L</a:t>
            </a:r>
            <a:r>
              <a:rPr lang="en-US" dirty="0">
                <a:ea typeface="Comic Sans MS"/>
                <a:cs typeface="Calisto MT"/>
                <a:sym typeface="Comic Sans MS"/>
              </a:rPr>
              <a:t>, </a:t>
            </a:r>
            <a:r>
              <a:rPr lang="en-US" dirty="0">
                <a:solidFill>
                  <a:srgbClr val="0000FF"/>
                </a:solidFill>
                <a:ea typeface="Comic Sans MS"/>
                <a:cs typeface="Calisto MT"/>
                <a:sym typeface="Comic Sans MS"/>
              </a:rPr>
              <a:t>M</a:t>
            </a:r>
            <a:r>
              <a:rPr lang="en-US" dirty="0">
                <a:ea typeface="Comic Sans MS"/>
                <a:cs typeface="Calisto MT"/>
                <a:sym typeface="Comic Sans MS"/>
              </a:rPr>
              <a:t>, </a:t>
            </a:r>
            <a:r>
              <a:rPr lang="en-US" dirty="0">
                <a:solidFill>
                  <a:srgbClr val="FF0000"/>
                </a:solidFill>
                <a:ea typeface="Comic Sans MS"/>
                <a:cs typeface="Calisto MT"/>
                <a:sym typeface="Comic Sans MS"/>
              </a:rPr>
              <a:t>H</a:t>
            </a:r>
            <a:r>
              <a:rPr lang="en-US" dirty="0">
                <a:ea typeface="Comic Sans MS"/>
                <a:cs typeface="Calisto MT"/>
                <a:sym typeface="Comic Sans MS"/>
              </a:rPr>
              <a:t> </a:t>
            </a:r>
            <a:r>
              <a:rPr lang="en-US" dirty="0" smtClean="0">
                <a:ea typeface="Comic Sans MS"/>
                <a:cs typeface="Calisto MT"/>
                <a:sym typeface="Wingdings"/>
              </a:rPr>
              <a:t></a:t>
            </a:r>
            <a:r>
              <a:rPr lang="en-US" dirty="0" smtClean="0">
                <a:ea typeface="Comic Sans MS"/>
                <a:cs typeface="Calisto MT"/>
                <a:sym typeface="Comic Sans MS"/>
              </a:rPr>
              <a:t> </a:t>
            </a:r>
            <a:r>
              <a:rPr lang="en-US" dirty="0">
                <a:solidFill>
                  <a:srgbClr val="004C26"/>
                </a:solidFill>
                <a:ea typeface="Comic Sans MS"/>
                <a:cs typeface="Calisto MT"/>
                <a:sym typeface="Comic Sans MS"/>
              </a:rPr>
              <a:t>L</a:t>
            </a:r>
            <a:r>
              <a:rPr lang="en-US" dirty="0">
                <a:ea typeface="Comic Sans MS"/>
                <a:cs typeface="Calisto MT"/>
                <a:sym typeface="Comic Sans MS"/>
              </a:rPr>
              <a:t> &lt; </a:t>
            </a:r>
            <a:r>
              <a:rPr lang="en-US" dirty="0">
                <a:solidFill>
                  <a:srgbClr val="0000FF"/>
                </a:solidFill>
                <a:ea typeface="Comic Sans MS"/>
                <a:cs typeface="Calisto MT"/>
                <a:sym typeface="Comic Sans MS"/>
              </a:rPr>
              <a:t>M</a:t>
            </a:r>
            <a:r>
              <a:rPr lang="en-US" dirty="0">
                <a:ea typeface="Comic Sans MS"/>
                <a:cs typeface="Calisto MT"/>
                <a:sym typeface="Comic Sans MS"/>
              </a:rPr>
              <a:t> &lt; </a:t>
            </a:r>
            <a:r>
              <a:rPr lang="en-US" dirty="0" smtClean="0">
                <a:solidFill>
                  <a:srgbClr val="FF0000"/>
                </a:solidFill>
                <a:ea typeface="Comic Sans MS"/>
                <a:cs typeface="Calisto MT"/>
                <a:sym typeface="Comic Sans MS"/>
              </a:rPr>
              <a:t>H</a:t>
            </a:r>
          </a:p>
          <a:p>
            <a:pPr lvl="1">
              <a:buClr>
                <a:schemeClr val="tx1"/>
              </a:buClr>
            </a:pPr>
            <a:r>
              <a:rPr lang="en-US" dirty="0">
                <a:solidFill>
                  <a:srgbClr val="FF0000"/>
                </a:solidFill>
                <a:ea typeface="Comic Sans MS"/>
                <a:cs typeface="Calisto MT"/>
                <a:sym typeface="Comic Sans MS"/>
              </a:rPr>
              <a:t>H</a:t>
            </a:r>
            <a:r>
              <a:rPr lang="en-US" dirty="0">
                <a:ea typeface="Comic Sans MS"/>
                <a:cs typeface="Calisto MT"/>
                <a:sym typeface="Comic Sans MS"/>
              </a:rPr>
              <a:t> waits for a lock held by </a:t>
            </a:r>
            <a:r>
              <a:rPr lang="en-US" dirty="0">
                <a:solidFill>
                  <a:srgbClr val="004C26"/>
                </a:solidFill>
                <a:ea typeface="Comic Sans MS"/>
                <a:cs typeface="Calisto MT"/>
                <a:sym typeface="Comic Sans MS"/>
              </a:rPr>
              <a:t>L</a:t>
            </a:r>
            <a:r>
              <a:rPr lang="en-US" dirty="0">
                <a:ea typeface="Comic Sans MS"/>
                <a:cs typeface="Calisto MT"/>
                <a:sym typeface="Comic Sans MS"/>
              </a:rPr>
              <a:t>, meanwhile process </a:t>
            </a:r>
            <a:r>
              <a:rPr lang="en-US" dirty="0">
                <a:solidFill>
                  <a:srgbClr val="0000FF"/>
                </a:solidFill>
                <a:ea typeface="Comic Sans MS"/>
                <a:cs typeface="Calisto MT"/>
                <a:sym typeface="Comic Sans MS"/>
              </a:rPr>
              <a:t>M </a:t>
            </a:r>
            <a:r>
              <a:rPr lang="en-US" dirty="0">
                <a:ea typeface="Comic Sans MS"/>
                <a:cs typeface="Calisto MT"/>
                <a:sym typeface="Comic Sans MS"/>
              </a:rPr>
              <a:t>becomes runnable (and does not require a lock</a:t>
            </a:r>
            <a:r>
              <a:rPr lang="en-US" dirty="0" smtClean="0">
                <a:ea typeface="Comic Sans MS"/>
                <a:cs typeface="Calisto MT"/>
                <a:sym typeface="Comic Sans MS"/>
              </a:rPr>
              <a:t>)</a:t>
            </a:r>
          </a:p>
          <a:p>
            <a:pPr lvl="1"/>
            <a:r>
              <a:rPr lang="en-US" dirty="0">
                <a:ea typeface="Comic Sans MS"/>
                <a:cs typeface="Calisto MT"/>
                <a:sym typeface="Comic Sans MS"/>
              </a:rPr>
              <a:t>Since </a:t>
            </a:r>
            <a:r>
              <a:rPr lang="en-US" dirty="0">
                <a:solidFill>
                  <a:srgbClr val="0000FF"/>
                </a:solidFill>
                <a:ea typeface="Comic Sans MS"/>
                <a:cs typeface="Calisto MT"/>
                <a:sym typeface="Comic Sans MS"/>
              </a:rPr>
              <a:t>M</a:t>
            </a:r>
            <a:r>
              <a:rPr lang="en-US" dirty="0">
                <a:ea typeface="Comic Sans MS"/>
                <a:cs typeface="Calisto MT"/>
                <a:sym typeface="Comic Sans MS"/>
              </a:rPr>
              <a:t> is the only non-blocked task, it will be scheduled to run and preempt </a:t>
            </a:r>
            <a:r>
              <a:rPr lang="en-US" dirty="0">
                <a:solidFill>
                  <a:srgbClr val="004C26"/>
                </a:solidFill>
                <a:ea typeface="Comic Sans MS"/>
                <a:cs typeface="Calisto MT"/>
                <a:sym typeface="Comic Sans MS"/>
              </a:rPr>
              <a:t>L</a:t>
            </a:r>
            <a:r>
              <a:rPr lang="en-US" dirty="0" smtClean="0">
                <a:ea typeface="Comic Sans MS"/>
                <a:cs typeface="Calisto MT"/>
                <a:sym typeface="Comic Sans MS"/>
              </a:rPr>
              <a:t> </a:t>
            </a:r>
          </a:p>
          <a:p>
            <a:pPr lvl="2"/>
            <a:r>
              <a:rPr lang="en-US" dirty="0" smtClean="0">
                <a:solidFill>
                  <a:srgbClr val="004C26"/>
                </a:solidFill>
                <a:ea typeface="Comic Sans MS"/>
                <a:cs typeface="Calisto MT"/>
                <a:sym typeface="Comic Sans MS"/>
              </a:rPr>
              <a:t>L</a:t>
            </a:r>
            <a:r>
              <a:rPr lang="en-US" dirty="0" smtClean="0">
                <a:ea typeface="Comic Sans MS"/>
                <a:cs typeface="Calisto MT"/>
                <a:sym typeface="Comic Sans MS"/>
              </a:rPr>
              <a:t> </a:t>
            </a:r>
            <a:r>
              <a:rPr lang="en-US" dirty="0">
                <a:ea typeface="Comic Sans MS"/>
                <a:cs typeface="Calisto MT"/>
                <a:sym typeface="Comic Sans MS"/>
              </a:rPr>
              <a:t>cannot finish its critical region unless it </a:t>
            </a:r>
            <a:r>
              <a:rPr lang="en-US" dirty="0" smtClean="0">
                <a:ea typeface="Comic Sans MS"/>
                <a:cs typeface="Calisto MT"/>
                <a:sym typeface="Comic Sans MS"/>
              </a:rPr>
              <a:t>runs!</a:t>
            </a:r>
          </a:p>
          <a:p>
            <a:pPr lvl="1"/>
            <a:r>
              <a:rPr lang="en-US" dirty="0" smtClean="0">
                <a:ea typeface="Comic Sans MS"/>
                <a:cs typeface="Calisto MT"/>
                <a:sym typeface="Comic Sans MS"/>
              </a:rPr>
              <a:t>Thus, </a:t>
            </a:r>
            <a:r>
              <a:rPr lang="en-US" dirty="0">
                <a:solidFill>
                  <a:srgbClr val="FF0000"/>
                </a:solidFill>
                <a:ea typeface="Comic Sans MS"/>
                <a:cs typeface="Calisto MT"/>
                <a:sym typeface="Comic Sans MS"/>
              </a:rPr>
              <a:t>H </a:t>
            </a:r>
            <a:r>
              <a:rPr lang="en-US" dirty="0">
                <a:ea typeface="Comic Sans MS"/>
                <a:cs typeface="Calisto MT"/>
                <a:sym typeface="Comic Sans MS"/>
              </a:rPr>
              <a:t>has to wait until </a:t>
            </a:r>
            <a:r>
              <a:rPr lang="en-US" dirty="0">
                <a:solidFill>
                  <a:srgbClr val="004C26"/>
                </a:solidFill>
                <a:ea typeface="Comic Sans MS"/>
                <a:cs typeface="Calisto MT"/>
                <a:sym typeface="Comic Sans MS"/>
              </a:rPr>
              <a:t>L</a:t>
            </a:r>
            <a:r>
              <a:rPr lang="en-US" dirty="0">
                <a:ea typeface="Comic Sans MS"/>
                <a:cs typeface="Calisto MT"/>
                <a:sym typeface="Comic Sans MS"/>
              </a:rPr>
              <a:t> is scheduled to run again, finishes the critical section, and releases the lock</a:t>
            </a:r>
            <a:r>
              <a:rPr lang="en-US" dirty="0" smtClean="0">
                <a:ea typeface="Comic Sans MS"/>
                <a:cs typeface="Calisto MT"/>
                <a:sym typeface="Comic Sans MS"/>
              </a:rPr>
              <a:t>!</a:t>
            </a:r>
          </a:p>
          <a:p>
            <a:r>
              <a:rPr lang="en-US" dirty="0" smtClean="0">
                <a:solidFill>
                  <a:srgbClr val="008000"/>
                </a:solidFill>
                <a:ea typeface="Comic Sans MS"/>
                <a:cs typeface="Calisto MT"/>
                <a:sym typeface="Comic Sans MS"/>
              </a:rPr>
              <a:t>Solution: </a:t>
            </a:r>
            <a:r>
              <a:rPr lang="en-US" dirty="0">
                <a:ea typeface="Comic Sans MS"/>
                <a:cs typeface="Calisto MT"/>
                <a:sym typeface="Comic Sans MS"/>
              </a:rPr>
              <a:t>while </a:t>
            </a:r>
            <a:r>
              <a:rPr lang="en-US" dirty="0">
                <a:solidFill>
                  <a:srgbClr val="004C26"/>
                </a:solidFill>
                <a:ea typeface="Comic Sans MS"/>
                <a:cs typeface="Calisto MT"/>
                <a:sym typeface="Comic Sans MS"/>
              </a:rPr>
              <a:t>L</a:t>
            </a:r>
            <a:r>
              <a:rPr lang="en-US" dirty="0">
                <a:ea typeface="Comic Sans MS"/>
                <a:cs typeface="Calisto MT"/>
                <a:sym typeface="Comic Sans MS"/>
              </a:rPr>
              <a:t> has holds lock, let it inherit the priority of </a:t>
            </a:r>
            <a:r>
              <a:rPr lang="en-US" dirty="0">
                <a:solidFill>
                  <a:srgbClr val="FF0000"/>
                </a:solidFill>
                <a:ea typeface="Comic Sans MS"/>
                <a:cs typeface="Calisto MT"/>
                <a:sym typeface="Comic Sans MS"/>
              </a:rPr>
              <a:t>H</a:t>
            </a:r>
            <a:r>
              <a:rPr lang="en-US" dirty="0">
                <a:ea typeface="Comic Sans MS"/>
                <a:cs typeface="Calisto MT"/>
                <a:sym typeface="Comic Sans MS"/>
              </a:rPr>
              <a:t> so it cannot be </a:t>
            </a:r>
            <a:r>
              <a:rPr lang="en-US" dirty="0" smtClean="0">
                <a:ea typeface="Comic Sans MS"/>
                <a:cs typeface="Calisto MT"/>
                <a:sym typeface="Comic Sans MS"/>
              </a:rPr>
              <a:t>preempted </a:t>
            </a:r>
            <a:r>
              <a:rPr lang="en-US" dirty="0" smtClean="0">
                <a:ea typeface="Comic Sans MS"/>
                <a:cs typeface="Calisto MT"/>
                <a:sym typeface="Wingdings"/>
              </a:rPr>
              <a:t></a:t>
            </a:r>
            <a:r>
              <a:rPr lang="en-US" dirty="0" smtClean="0">
                <a:ea typeface="Comic Sans MS"/>
                <a:cs typeface="Calisto MT"/>
                <a:sym typeface="Comic Sans MS"/>
              </a:rPr>
              <a:t>This </a:t>
            </a:r>
            <a:r>
              <a:rPr lang="en-US" dirty="0">
                <a:ea typeface="Comic Sans MS"/>
                <a:cs typeface="Calisto MT"/>
                <a:sym typeface="Comic Sans MS"/>
              </a:rPr>
              <a:t>is called </a:t>
            </a:r>
            <a:r>
              <a:rPr lang="en-US" dirty="0" smtClean="0">
                <a:solidFill>
                  <a:srgbClr val="0000FF"/>
                </a:solidFill>
                <a:ea typeface="Comic Sans MS"/>
                <a:cs typeface="Calisto MT"/>
                <a:sym typeface="Comic Sans MS"/>
              </a:rPr>
              <a:t>priority-inheritance protocol</a:t>
            </a:r>
            <a:endParaRPr lang="en-US" dirty="0">
              <a:solidFill>
                <a:srgbClr val="008000"/>
              </a:solidFill>
              <a:cs typeface="Calisto MT"/>
            </a:endParaRPr>
          </a:p>
        </p:txBody>
      </p:sp>
    </p:spTree>
    <p:extLst>
      <p:ext uri="{BB962C8B-B14F-4D97-AF65-F5344CB8AC3E}">
        <p14:creationId xmlns:p14="http://schemas.microsoft.com/office/powerpoint/2010/main" val="34961352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checkerboard(across)">
                                      <p:cBhvr>
                                        <p:cTn id="10" dur="500"/>
                                        <p:tgtEl>
                                          <p:spTgt spid="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checkerboard(across)">
                                      <p:cBhvr>
                                        <p:cTn id="13" dur="500"/>
                                        <p:tgtEl>
                                          <p:spTgt spid="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checkerboard(across)">
                                      <p:cBhvr>
                                        <p:cTn id="16" dur="500"/>
                                        <p:tgtEl>
                                          <p:spTgt spid="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checkerboard(across)">
                                      <p:cBhvr>
                                        <p:cTn id="19" dur="500"/>
                                        <p:tgtEl>
                                          <p:spTgt spid="4">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 calcmode="lin" valueType="num">
                                      <p:cBhvr additive="base">
                                        <p:cTn id="24" dur="500"/>
                                        <p:tgtEl>
                                          <p:spTgt spid="4">
                                            <p:txEl>
                                              <p:pRg st="6" end="6"/>
                                            </p:txEl>
                                          </p:spTgt>
                                        </p:tgtEl>
                                        <p:attrNameLst>
                                          <p:attrName>ppt_y</p:attrName>
                                        </p:attrNameLst>
                                      </p:cBhvr>
                                      <p:tavLst>
                                        <p:tav tm="0">
                                          <p:val>
                                            <p:strVal val="#ppt_y+#ppt_h*1.125000"/>
                                          </p:val>
                                        </p:tav>
                                        <p:tav tm="100000">
                                          <p:val>
                                            <p:strVal val="#ppt_y"/>
                                          </p:val>
                                        </p:tav>
                                      </p:tavLst>
                                    </p:anim>
                                    <p:animEffect transition="in" filter="wipe(up)">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a:t>
            </a:fld>
            <a:endParaRPr lang="en-US" dirty="0"/>
          </a:p>
        </p:txBody>
      </p:sp>
      <p:sp>
        <p:nvSpPr>
          <p:cNvPr id="3" name="Title 2"/>
          <p:cNvSpPr>
            <a:spLocks noGrp="1"/>
          </p:cNvSpPr>
          <p:nvPr>
            <p:ph type="title"/>
          </p:nvPr>
        </p:nvSpPr>
        <p:spPr/>
        <p:txBody>
          <a:bodyPr/>
          <a:lstStyle/>
          <a:p>
            <a:r>
              <a:rPr lang="en-US" dirty="0" smtClean="0"/>
              <a:t>Needs for Process Synchronization</a:t>
            </a:r>
            <a:endParaRPr lang="en-US" dirty="0"/>
          </a:p>
        </p:txBody>
      </p:sp>
      <p:sp>
        <p:nvSpPr>
          <p:cNvPr id="4" name="Content Placeholder 3"/>
          <p:cNvSpPr>
            <a:spLocks noGrp="1"/>
          </p:cNvSpPr>
          <p:nvPr>
            <p:ph idx="1"/>
          </p:nvPr>
        </p:nvSpPr>
        <p:spPr/>
        <p:txBody>
          <a:bodyPr/>
          <a:lstStyle/>
          <a:p>
            <a:r>
              <a:rPr lang="en-US" dirty="0">
                <a:solidFill>
                  <a:srgbClr val="0000FF"/>
                </a:solidFill>
                <a:ea typeface="Comic Sans MS"/>
                <a:cs typeface="Comic Sans MS"/>
                <a:sym typeface="Comic Sans MS"/>
              </a:rPr>
              <a:t>Cooperating</a:t>
            </a:r>
            <a:r>
              <a:rPr lang="en-US" dirty="0">
                <a:ea typeface="Comic Sans MS"/>
                <a:cs typeface="Comic Sans MS"/>
                <a:sym typeface="Comic Sans MS"/>
              </a:rPr>
              <a:t> processes can share </a:t>
            </a:r>
            <a:r>
              <a:rPr lang="en-US" dirty="0" smtClean="0">
                <a:ea typeface="Comic Sans MS"/>
                <a:cs typeface="Comic Sans MS"/>
                <a:sym typeface="Comic Sans MS"/>
              </a:rPr>
              <a:t>data</a:t>
            </a:r>
          </a:p>
          <a:p>
            <a:r>
              <a:rPr lang="en-US" dirty="0">
                <a:solidFill>
                  <a:srgbClr val="0000FF"/>
                </a:solidFill>
                <a:ea typeface="Comic Sans MS"/>
                <a:cs typeface="Comic Sans MS"/>
                <a:sym typeface="Comic Sans MS"/>
              </a:rPr>
              <a:t>Concurrent</a:t>
            </a:r>
            <a:r>
              <a:rPr lang="en-US" dirty="0">
                <a:ea typeface="Comic Sans MS"/>
                <a:cs typeface="Comic Sans MS"/>
                <a:sym typeface="Comic Sans MS"/>
              </a:rPr>
              <a:t> access to data may result in </a:t>
            </a:r>
            <a:r>
              <a:rPr lang="en-US" dirty="0">
                <a:solidFill>
                  <a:srgbClr val="0000FF"/>
                </a:solidFill>
                <a:ea typeface="Comic Sans MS"/>
                <a:cs typeface="Comic Sans MS"/>
                <a:sym typeface="Comic Sans MS"/>
              </a:rPr>
              <a:t>data </a:t>
            </a:r>
            <a:r>
              <a:rPr lang="en-US" dirty="0" smtClean="0">
                <a:solidFill>
                  <a:srgbClr val="0000FF"/>
                </a:solidFill>
                <a:ea typeface="Comic Sans MS"/>
                <a:cs typeface="Comic Sans MS"/>
                <a:sym typeface="Comic Sans MS"/>
              </a:rPr>
              <a:t>inconsistency</a:t>
            </a:r>
          </a:p>
          <a:p>
            <a:r>
              <a:rPr lang="en-US" dirty="0">
                <a:solidFill>
                  <a:srgbClr val="7030A0"/>
                </a:solidFill>
                <a:ea typeface="Comic Sans MS"/>
                <a:cs typeface="Comic Sans MS"/>
                <a:sym typeface="Comic Sans MS"/>
              </a:rPr>
              <a:t>Race condition: </a:t>
            </a:r>
            <a:r>
              <a:rPr lang="en-US" dirty="0">
                <a:ea typeface="Comic Sans MS"/>
                <a:cs typeface="Comic Sans MS"/>
                <a:sym typeface="Comic Sans MS"/>
              </a:rPr>
              <a:t>when multiple processes (or threads) access and manipulate the same data </a:t>
            </a:r>
            <a:r>
              <a:rPr lang="en-US" dirty="0">
                <a:solidFill>
                  <a:srgbClr val="0000FF"/>
                </a:solidFill>
                <a:ea typeface="Comic Sans MS"/>
                <a:cs typeface="Comic Sans MS"/>
                <a:sym typeface="Comic Sans MS"/>
              </a:rPr>
              <a:t>concurrently</a:t>
            </a:r>
            <a:r>
              <a:rPr lang="en-US" dirty="0">
                <a:ea typeface="Comic Sans MS"/>
                <a:cs typeface="Comic Sans MS"/>
                <a:sym typeface="Comic Sans MS"/>
              </a:rPr>
              <a:t> and the outcome of the execution depends on the </a:t>
            </a:r>
            <a:r>
              <a:rPr lang="en-US" dirty="0">
                <a:solidFill>
                  <a:srgbClr val="0000FF"/>
                </a:solidFill>
                <a:ea typeface="Comic Sans MS"/>
                <a:cs typeface="Comic Sans MS"/>
                <a:sym typeface="Comic Sans MS"/>
              </a:rPr>
              <a:t>particular order </a:t>
            </a:r>
            <a:r>
              <a:rPr lang="en-US" dirty="0">
                <a:ea typeface="Comic Sans MS"/>
                <a:cs typeface="Comic Sans MS"/>
                <a:sym typeface="Comic Sans MS"/>
              </a:rPr>
              <a:t>in which the access takes </a:t>
            </a:r>
            <a:r>
              <a:rPr lang="en-US" dirty="0" smtClean="0">
                <a:ea typeface="Comic Sans MS"/>
                <a:cs typeface="Comic Sans MS"/>
                <a:sym typeface="Comic Sans MS"/>
              </a:rPr>
              <a:t>place</a:t>
            </a:r>
          </a:p>
          <a:p>
            <a:pPr marL="0" indent="0">
              <a:buNone/>
            </a:pPr>
            <a:endParaRPr lang="en-US" dirty="0" smtClean="0">
              <a:ea typeface="Comic Sans MS"/>
              <a:cs typeface="Comic Sans MS"/>
              <a:sym typeface="Comic Sans MS"/>
            </a:endParaRPr>
          </a:p>
          <a:p>
            <a:pPr lvl="0">
              <a:spcBef>
                <a:spcPts val="480"/>
              </a:spcBef>
              <a:buClr>
                <a:schemeClr val="tx1"/>
              </a:buClr>
              <a:buSzPts val="2400"/>
              <a:buFont typeface="Wingdings" panose="05000000000000000000" pitchFamily="2" charset="2"/>
              <a:buChar char="Ø"/>
            </a:pPr>
            <a:r>
              <a:rPr lang="en-US" dirty="0">
                <a:solidFill>
                  <a:srgbClr val="004620"/>
                </a:solidFill>
                <a:ea typeface="Comic Sans MS"/>
                <a:cs typeface="Comic Sans MS"/>
                <a:sym typeface="Comic Sans MS"/>
              </a:rPr>
              <a:t>Process synchronization: </a:t>
            </a:r>
            <a:r>
              <a:rPr lang="en-US" dirty="0">
                <a:ea typeface="Comic Sans MS"/>
                <a:cs typeface="Comic Sans MS"/>
                <a:sym typeface="Comic Sans MS"/>
              </a:rPr>
              <a:t>ensuring an </a:t>
            </a:r>
            <a:r>
              <a:rPr lang="en-US" dirty="0">
                <a:solidFill>
                  <a:srgbClr val="0000FF"/>
                </a:solidFill>
                <a:ea typeface="Comic Sans MS"/>
                <a:cs typeface="Comic Sans MS"/>
                <a:sym typeface="Comic Sans MS"/>
              </a:rPr>
              <a:t>orderly execution </a:t>
            </a:r>
            <a:r>
              <a:rPr lang="en-US" dirty="0">
                <a:ea typeface="Comic Sans MS"/>
                <a:cs typeface="Comic Sans MS"/>
                <a:sym typeface="Comic Sans MS"/>
              </a:rPr>
              <a:t>of </a:t>
            </a:r>
            <a:r>
              <a:rPr lang="en-US" dirty="0" smtClean="0">
                <a:ea typeface="Comic Sans MS"/>
                <a:cs typeface="Comic Sans MS"/>
                <a:sym typeface="Comic Sans MS"/>
              </a:rPr>
              <a:t>cooperating (or independent) </a:t>
            </a:r>
            <a:r>
              <a:rPr lang="en-US" dirty="0">
                <a:ea typeface="Comic Sans MS"/>
                <a:cs typeface="Comic Sans MS"/>
                <a:sym typeface="Comic Sans MS"/>
              </a:rPr>
              <a:t>processes that </a:t>
            </a:r>
            <a:r>
              <a:rPr lang="en-US" dirty="0">
                <a:solidFill>
                  <a:srgbClr val="0000FF"/>
                </a:solidFill>
                <a:ea typeface="Comic Sans MS"/>
                <a:cs typeface="Comic Sans MS"/>
                <a:sym typeface="Comic Sans MS"/>
              </a:rPr>
              <a:t>share data</a:t>
            </a:r>
            <a:r>
              <a:rPr lang="en-US" dirty="0">
                <a:ea typeface="Comic Sans MS"/>
                <a:cs typeface="Comic Sans MS"/>
                <a:sym typeface="Comic Sans MS"/>
              </a:rPr>
              <a:t>, in order to maintain </a:t>
            </a:r>
            <a:r>
              <a:rPr lang="en-US" dirty="0">
                <a:solidFill>
                  <a:srgbClr val="0000FF"/>
                </a:solidFill>
                <a:ea typeface="Comic Sans MS"/>
                <a:cs typeface="Comic Sans MS"/>
                <a:sym typeface="Comic Sans MS"/>
              </a:rPr>
              <a:t>data </a:t>
            </a:r>
            <a:r>
              <a:rPr lang="en-US" dirty="0" smtClean="0">
                <a:solidFill>
                  <a:srgbClr val="0000FF"/>
                </a:solidFill>
                <a:ea typeface="Comic Sans MS"/>
                <a:cs typeface="Comic Sans MS"/>
                <a:sym typeface="Comic Sans MS"/>
              </a:rPr>
              <a:t>consistency</a:t>
            </a:r>
            <a:endParaRPr lang="en-US" dirty="0"/>
          </a:p>
          <a:p>
            <a:pPr marL="311085" lvl="0" indent="-304735">
              <a:spcBef>
                <a:spcPts val="20"/>
              </a:spcBef>
              <a:buClr>
                <a:srgbClr val="000000"/>
              </a:buClr>
              <a:buSzPts val="100"/>
              <a:buNone/>
            </a:pPr>
            <a:endParaRPr lang="en-US" sz="100" dirty="0">
              <a:ea typeface="Comic Sans MS"/>
              <a:cs typeface="Comic Sans MS"/>
              <a:sym typeface="Comic Sans MS"/>
            </a:endParaRPr>
          </a:p>
          <a:p>
            <a:pPr marL="757152" lvl="1" indent="-342900">
              <a:spcBef>
                <a:spcPts val="440"/>
              </a:spcBef>
              <a:buClr>
                <a:srgbClr val="000000"/>
              </a:buClr>
              <a:buSzPts val="2200"/>
              <a:buFont typeface="Wingdings" panose="05000000000000000000" pitchFamily="2" charset="2"/>
              <a:buChar char="§"/>
            </a:pPr>
            <a:r>
              <a:rPr lang="en-US" dirty="0">
                <a:ea typeface="Comic Sans MS"/>
                <a:cs typeface="Comic Sans MS"/>
                <a:sym typeface="Comic Sans MS"/>
              </a:rPr>
              <a:t>Necessary to prevent </a:t>
            </a:r>
            <a:r>
              <a:rPr lang="en-US" dirty="0">
                <a:solidFill>
                  <a:srgbClr val="7030A0"/>
                </a:solidFill>
                <a:ea typeface="Comic Sans MS"/>
                <a:cs typeface="Comic Sans MS"/>
                <a:sym typeface="Comic Sans MS"/>
              </a:rPr>
              <a:t>race conditions</a:t>
            </a:r>
            <a:endParaRPr lang="en-US" dirty="0">
              <a:solidFill>
                <a:srgbClr val="7030A0"/>
              </a:solidFill>
            </a:endParaRPr>
          </a:p>
        </p:txBody>
      </p:sp>
    </p:spTree>
    <p:extLst>
      <p:ext uri="{BB962C8B-B14F-4D97-AF65-F5344CB8AC3E}">
        <p14:creationId xmlns:p14="http://schemas.microsoft.com/office/powerpoint/2010/main" val="2839315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 calcmode="lin" valueType="num">
                                      <p:cBhvr additive="base">
                                        <p:cTn id="1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39</a:t>
            </a:fld>
            <a:endParaRPr lang="en-US" dirty="0"/>
          </a:p>
        </p:txBody>
      </p:sp>
      <p:sp>
        <p:nvSpPr>
          <p:cNvPr id="3" name="Title 2"/>
          <p:cNvSpPr>
            <a:spLocks noGrp="1"/>
          </p:cNvSpPr>
          <p:nvPr>
            <p:ph type="title"/>
          </p:nvPr>
        </p:nvSpPr>
        <p:spPr/>
        <p:txBody>
          <a:bodyPr>
            <a:normAutofit/>
          </a:bodyPr>
          <a:lstStyle/>
          <a:p>
            <a:r>
              <a:rPr lang="en-US" dirty="0">
                <a:solidFill>
                  <a:schemeClr val="tx1"/>
                </a:solidFill>
                <a:ea typeface="Comic Sans MS"/>
                <a:cs typeface="Comic Sans MS"/>
                <a:sym typeface="Comic Sans MS"/>
              </a:rPr>
              <a:t>Priority Inversion: Priority Inheritance</a:t>
            </a:r>
            <a:endParaRPr lang="en-US" dirty="0">
              <a:solidFill>
                <a:schemeClr val="tx1"/>
              </a:solidFill>
            </a:endParaRPr>
          </a:p>
        </p:txBody>
      </p:sp>
      <p:sp>
        <p:nvSpPr>
          <p:cNvPr id="4" name="Content Placeholder 3"/>
          <p:cNvSpPr>
            <a:spLocks noGrp="1"/>
          </p:cNvSpPr>
          <p:nvPr>
            <p:ph idx="1"/>
          </p:nvPr>
        </p:nvSpPr>
        <p:spPr/>
        <p:txBody>
          <a:bodyPr/>
          <a:lstStyle/>
          <a:p>
            <a:r>
              <a:rPr lang="en-US" dirty="0">
                <a:ea typeface="Comic Sans MS"/>
                <a:cs typeface="Calisto MT"/>
                <a:sym typeface="Comic Sans MS"/>
              </a:rPr>
              <a:t>If a </a:t>
            </a:r>
            <a:r>
              <a:rPr lang="en-US" dirty="0">
                <a:solidFill>
                  <a:srgbClr val="0000FF"/>
                </a:solidFill>
                <a:ea typeface="Comic Sans MS"/>
                <a:cs typeface="Calisto MT"/>
                <a:sym typeface="Comic Sans MS"/>
              </a:rPr>
              <a:t>higher priority </a:t>
            </a:r>
            <a:r>
              <a:rPr lang="en-US" dirty="0">
                <a:ea typeface="Comic Sans MS"/>
                <a:cs typeface="Calisto MT"/>
                <a:sym typeface="Comic Sans MS"/>
              </a:rPr>
              <a:t>process waits for a </a:t>
            </a:r>
            <a:r>
              <a:rPr lang="en-US" dirty="0">
                <a:solidFill>
                  <a:srgbClr val="0000FF"/>
                </a:solidFill>
                <a:ea typeface="Comic Sans MS"/>
                <a:cs typeface="Calisto MT"/>
                <a:sym typeface="Comic Sans MS"/>
              </a:rPr>
              <a:t>lower priority </a:t>
            </a:r>
            <a:r>
              <a:rPr lang="en-US" dirty="0">
                <a:ea typeface="Comic Sans MS"/>
                <a:cs typeface="Calisto MT"/>
                <a:sym typeface="Comic Sans MS"/>
              </a:rPr>
              <a:t>process to release the lock, the </a:t>
            </a:r>
            <a:r>
              <a:rPr lang="en-US" dirty="0">
                <a:solidFill>
                  <a:srgbClr val="0000FF"/>
                </a:solidFill>
                <a:ea typeface="Comic Sans MS"/>
                <a:cs typeface="Calisto MT"/>
                <a:sym typeface="Comic Sans MS"/>
              </a:rPr>
              <a:t>lower priority process temporarily inherits </a:t>
            </a:r>
            <a:r>
              <a:rPr lang="en-US" dirty="0">
                <a:ea typeface="Comic Sans MS"/>
                <a:cs typeface="Calisto MT"/>
                <a:sym typeface="Comic Sans MS"/>
              </a:rPr>
              <a:t>the priority of the </a:t>
            </a:r>
            <a:r>
              <a:rPr lang="en-US" dirty="0">
                <a:solidFill>
                  <a:srgbClr val="0000FF"/>
                </a:solidFill>
                <a:ea typeface="Comic Sans MS"/>
                <a:cs typeface="Calisto MT"/>
                <a:sym typeface="Comic Sans MS"/>
              </a:rPr>
              <a:t>waiting </a:t>
            </a:r>
            <a:r>
              <a:rPr lang="en-US" dirty="0" smtClean="0">
                <a:solidFill>
                  <a:srgbClr val="0000FF"/>
                </a:solidFill>
                <a:ea typeface="Comic Sans MS"/>
                <a:cs typeface="Calisto MT"/>
                <a:sym typeface="Comic Sans MS"/>
              </a:rPr>
              <a:t>process</a:t>
            </a:r>
          </a:p>
          <a:p>
            <a:r>
              <a:rPr lang="en-US" dirty="0">
                <a:ea typeface="Comic Sans MS"/>
                <a:cs typeface="Calisto MT"/>
                <a:sym typeface="Comic Sans MS"/>
              </a:rPr>
              <a:t>When the process </a:t>
            </a:r>
            <a:r>
              <a:rPr lang="en-US" dirty="0">
                <a:solidFill>
                  <a:srgbClr val="0000FF"/>
                </a:solidFill>
                <a:ea typeface="Comic Sans MS"/>
                <a:cs typeface="Calisto MT"/>
                <a:sym typeface="Comic Sans MS"/>
              </a:rPr>
              <a:t>releases</a:t>
            </a:r>
            <a:r>
              <a:rPr lang="en-US" dirty="0">
                <a:ea typeface="Comic Sans MS"/>
                <a:cs typeface="Calisto MT"/>
                <a:sym typeface="Comic Sans MS"/>
              </a:rPr>
              <a:t> the lock, its priority is </a:t>
            </a:r>
            <a:r>
              <a:rPr lang="en-US" dirty="0">
                <a:solidFill>
                  <a:srgbClr val="0000FF"/>
                </a:solidFill>
                <a:ea typeface="Comic Sans MS"/>
                <a:cs typeface="Calisto MT"/>
                <a:sym typeface="Comic Sans MS"/>
              </a:rPr>
              <a:t>reverted</a:t>
            </a:r>
            <a:r>
              <a:rPr lang="en-US" dirty="0">
                <a:ea typeface="Comic Sans MS"/>
                <a:cs typeface="Calisto MT"/>
                <a:sym typeface="Comic Sans MS"/>
              </a:rPr>
              <a:t> to the original</a:t>
            </a:r>
            <a:endParaRPr lang="en-US" dirty="0">
              <a:cs typeface="Calisto MT"/>
            </a:endParaRPr>
          </a:p>
        </p:txBody>
      </p:sp>
    </p:spTree>
    <p:extLst>
      <p:ext uri="{BB962C8B-B14F-4D97-AF65-F5344CB8AC3E}">
        <p14:creationId xmlns:p14="http://schemas.microsoft.com/office/powerpoint/2010/main" val="3624205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40</a:t>
            </a:fld>
            <a:endParaRPr lang="en-US" dirty="0"/>
          </a:p>
        </p:txBody>
      </p:sp>
      <p:sp>
        <p:nvSpPr>
          <p:cNvPr id="3" name="Title 2"/>
          <p:cNvSpPr>
            <a:spLocks noGrp="1"/>
          </p:cNvSpPr>
          <p:nvPr>
            <p:ph type="title"/>
          </p:nvPr>
        </p:nvSpPr>
        <p:spPr/>
        <p:txBody>
          <a:bodyPr/>
          <a:lstStyle/>
          <a:p>
            <a:r>
              <a:rPr lang="en-US" dirty="0">
                <a:ea typeface="Comic Sans MS"/>
                <a:cs typeface="Calisto MT"/>
                <a:sym typeface="Comic Sans MS"/>
              </a:rPr>
              <a:t>Priority </a:t>
            </a:r>
            <a:r>
              <a:rPr lang="en-US" dirty="0" smtClean="0">
                <a:ea typeface="Comic Sans MS"/>
                <a:cs typeface="Calisto MT"/>
                <a:sym typeface="Comic Sans MS"/>
              </a:rPr>
              <a:t>Inversion Example</a:t>
            </a:r>
            <a:endParaRPr lang="en-US" dirty="0">
              <a:cs typeface="Calisto MT"/>
            </a:endParaRPr>
          </a:p>
        </p:txBody>
      </p:sp>
      <p:sp>
        <p:nvSpPr>
          <p:cNvPr id="4" name="Content Placeholder 3"/>
          <p:cNvSpPr>
            <a:spLocks noGrp="1"/>
          </p:cNvSpPr>
          <p:nvPr>
            <p:ph idx="1"/>
          </p:nvPr>
        </p:nvSpPr>
        <p:spPr/>
        <p:txBody>
          <a:bodyPr/>
          <a:lstStyle/>
          <a:p>
            <a:r>
              <a:rPr lang="en-US" dirty="0">
                <a:ea typeface="Comic Sans MS"/>
                <a:cs typeface="Comic Sans MS"/>
                <a:sym typeface="Comic Sans MS"/>
              </a:rPr>
              <a:t>The Mars Pathfinder (1997)  </a:t>
            </a:r>
            <a:r>
              <a:rPr lang="en-US" dirty="0" smtClean="0">
                <a:ea typeface="Comic Sans MS"/>
                <a:cs typeface="Comic Sans MS"/>
                <a:sym typeface="Comic Sans MS"/>
              </a:rPr>
              <a:t>Mission</a:t>
            </a:r>
          </a:p>
          <a:p>
            <a:pPr lvl="1"/>
            <a:r>
              <a:rPr lang="en-US" dirty="0">
                <a:ea typeface="Comic Sans MS"/>
                <a:cs typeface="Comic Sans MS"/>
                <a:sym typeface="Comic Sans MS"/>
              </a:rPr>
              <a:t>The Sojourner rover would frequently hang </a:t>
            </a:r>
            <a:r>
              <a:rPr lang="en-US" dirty="0" smtClean="0">
                <a:ea typeface="Comic Sans MS"/>
                <a:cs typeface="Comic Sans MS"/>
                <a:sym typeface="Comic Sans MS"/>
              </a:rPr>
              <a:t>because</a:t>
            </a:r>
          </a:p>
          <a:p>
            <a:pPr lvl="2"/>
            <a:r>
              <a:rPr lang="en-US" dirty="0">
                <a:ea typeface="Comic Sans MS"/>
                <a:cs typeface="Comic Sans MS"/>
                <a:sym typeface="Comic Sans MS"/>
              </a:rPr>
              <a:t>A </a:t>
            </a:r>
            <a:r>
              <a:rPr lang="en-US" dirty="0">
                <a:solidFill>
                  <a:srgbClr val="004C26"/>
                </a:solidFill>
                <a:ea typeface="Comic Sans MS"/>
                <a:cs typeface="Comic Sans MS"/>
                <a:sym typeface="Comic Sans MS"/>
              </a:rPr>
              <a:t>high priority </a:t>
            </a:r>
            <a:r>
              <a:rPr lang="en-US" dirty="0">
                <a:ea typeface="Comic Sans MS"/>
                <a:cs typeface="Comic Sans MS"/>
                <a:sym typeface="Comic Sans MS"/>
              </a:rPr>
              <a:t>task called </a:t>
            </a:r>
            <a:r>
              <a:rPr lang="en-US" dirty="0" err="1">
                <a:ea typeface="Comic Sans MS"/>
                <a:cs typeface="Comic Sans MS"/>
                <a:sym typeface="Comic Sans MS"/>
              </a:rPr>
              <a:t>bc_dist</a:t>
            </a:r>
            <a:r>
              <a:rPr lang="en-US" dirty="0">
                <a:ea typeface="Comic Sans MS"/>
                <a:cs typeface="Comic Sans MS"/>
                <a:sym typeface="Comic Sans MS"/>
              </a:rPr>
              <a:t> was blocked by a </a:t>
            </a:r>
            <a:r>
              <a:rPr lang="en-US" dirty="0">
                <a:solidFill>
                  <a:srgbClr val="7030A0"/>
                </a:solidFill>
                <a:ea typeface="Comic Sans MS"/>
                <a:cs typeface="Comic Sans MS"/>
                <a:sym typeface="Comic Sans MS"/>
              </a:rPr>
              <a:t>lower priority</a:t>
            </a:r>
            <a:r>
              <a:rPr lang="en-US" dirty="0">
                <a:ea typeface="Comic Sans MS"/>
                <a:cs typeface="Comic Sans MS"/>
                <a:sym typeface="Comic Sans MS"/>
              </a:rPr>
              <a:t> task “ASI/MET”, waiting to use a shared </a:t>
            </a:r>
            <a:r>
              <a:rPr lang="en-US" dirty="0" smtClean="0">
                <a:ea typeface="Comic Sans MS"/>
                <a:cs typeface="Comic Sans MS"/>
                <a:sym typeface="Comic Sans MS"/>
              </a:rPr>
              <a:t>resource</a:t>
            </a:r>
          </a:p>
          <a:p>
            <a:pPr lvl="2"/>
            <a:r>
              <a:rPr lang="en-US" dirty="0">
                <a:ea typeface="Comic Sans MS"/>
                <a:cs typeface="Comic Sans MS"/>
                <a:sym typeface="Comic Sans MS"/>
              </a:rPr>
              <a:t>ASI/MET, in turn, was pre-empted by multiple </a:t>
            </a:r>
            <a:r>
              <a:rPr lang="en-US" dirty="0">
                <a:solidFill>
                  <a:srgbClr val="997200"/>
                </a:solidFill>
                <a:ea typeface="Comic Sans MS"/>
                <a:cs typeface="Comic Sans MS"/>
                <a:sym typeface="Comic Sans MS"/>
              </a:rPr>
              <a:t>medium</a:t>
            </a:r>
            <a:r>
              <a:rPr lang="en-US" dirty="0">
                <a:ea typeface="Comic Sans MS"/>
                <a:cs typeface="Comic Sans MS"/>
                <a:sym typeface="Comic Sans MS"/>
              </a:rPr>
              <a:t> priority </a:t>
            </a:r>
            <a:r>
              <a:rPr lang="en-US" dirty="0" smtClean="0">
                <a:ea typeface="Comic Sans MS"/>
                <a:cs typeface="Comic Sans MS"/>
                <a:sym typeface="Comic Sans MS"/>
              </a:rPr>
              <a:t>tasks</a:t>
            </a:r>
          </a:p>
          <a:p>
            <a:pPr lvl="1">
              <a:buClr>
                <a:schemeClr val="tx1"/>
              </a:buClr>
            </a:pPr>
            <a:r>
              <a:rPr lang="en-US" dirty="0">
                <a:solidFill>
                  <a:srgbClr val="008000"/>
                </a:solidFill>
                <a:ea typeface="Comic Sans MS"/>
                <a:cs typeface="Comic Sans MS"/>
                <a:sym typeface="Comic Sans MS"/>
              </a:rPr>
              <a:t>Solution:</a:t>
            </a:r>
            <a:r>
              <a:rPr lang="en-US" dirty="0">
                <a:solidFill>
                  <a:srgbClr val="0000FF"/>
                </a:solidFill>
                <a:ea typeface="Comic Sans MS"/>
                <a:cs typeface="Comic Sans MS"/>
                <a:sym typeface="Comic Sans MS"/>
              </a:rPr>
              <a:t> </a:t>
            </a:r>
            <a:r>
              <a:rPr lang="en-US" dirty="0">
                <a:ea typeface="Comic Sans MS"/>
                <a:cs typeface="Comic Sans MS"/>
                <a:sym typeface="Comic Sans MS"/>
              </a:rPr>
              <a:t>enable priority inheritance on all semaphores (change a global variable in the </a:t>
            </a:r>
            <a:r>
              <a:rPr lang="en-US" dirty="0" err="1">
                <a:ea typeface="Comic Sans MS"/>
                <a:cs typeface="Comic Sans MS"/>
                <a:sym typeface="Comic Sans MS"/>
              </a:rPr>
              <a:t>VxWorks</a:t>
            </a:r>
            <a:r>
              <a:rPr lang="en-US" dirty="0">
                <a:ea typeface="Comic Sans MS"/>
                <a:cs typeface="Comic Sans MS"/>
                <a:sym typeface="Comic Sans MS"/>
              </a:rPr>
              <a:t> OS)</a:t>
            </a:r>
            <a:endParaRPr lang="en-US" dirty="0"/>
          </a:p>
        </p:txBody>
      </p:sp>
      <p:pic>
        <p:nvPicPr>
          <p:cNvPr id="5" name="Shape 292" descr="http://d1jqu7g1y74ds1.cloudfront.net/wp-content/uploads/2010/01/3-Spirit-Rover-MER-A-3000x2250.jpg"/>
          <p:cNvPicPr preferRelativeResize="0"/>
          <p:nvPr/>
        </p:nvPicPr>
        <p:blipFill rotWithShape="1">
          <a:blip r:embed="rId2">
            <a:alphaModFix/>
          </a:blip>
          <a:srcRect/>
          <a:stretch/>
        </p:blipFill>
        <p:spPr>
          <a:xfrm>
            <a:off x="2590800" y="3831860"/>
            <a:ext cx="3962400" cy="2616932"/>
          </a:xfrm>
          <a:prstGeom prst="rect">
            <a:avLst/>
          </a:prstGeom>
          <a:noFill/>
          <a:ln>
            <a:noFill/>
          </a:ln>
        </p:spPr>
      </p:pic>
    </p:spTree>
    <p:extLst>
      <p:ext uri="{BB962C8B-B14F-4D97-AF65-F5344CB8AC3E}">
        <p14:creationId xmlns:p14="http://schemas.microsoft.com/office/powerpoint/2010/main" val="3930687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i="1" dirty="0"/>
              <a:t>Operating System Concepts, 9th Edition, </a:t>
            </a:r>
            <a:r>
              <a:rPr lang="en-US" sz="2000" dirty="0"/>
              <a:t>Abraham </a:t>
            </a:r>
            <a:r>
              <a:rPr lang="en-US" sz="2000" dirty="0" err="1"/>
              <a:t>Silberschatz</a:t>
            </a:r>
            <a:r>
              <a:rPr lang="en-US" sz="2000" dirty="0"/>
              <a:t>, Peter Baer Galvin, Greg </a:t>
            </a:r>
            <a:r>
              <a:rPr lang="en-US" sz="2000" dirty="0" smtClean="0"/>
              <a:t>Gagne</a:t>
            </a:r>
          </a:p>
          <a:p>
            <a:pPr lvl="1"/>
            <a:r>
              <a:rPr lang="en-US" sz="1800" dirty="0" smtClean="0"/>
              <a:t>Chapter 5</a:t>
            </a:r>
          </a:p>
          <a:p>
            <a:r>
              <a:rPr lang="en-US" sz="2000" i="1" dirty="0"/>
              <a:t>Operating Systems: Internals and Design Principles, </a:t>
            </a:r>
            <a:r>
              <a:rPr lang="en-US" sz="2000" dirty="0">
                <a:ea typeface="Comic Sans MS"/>
                <a:cs typeface="Calisto MT"/>
              </a:rPr>
              <a:t>William Stallings</a:t>
            </a:r>
            <a:endParaRPr lang="en-US" sz="2000"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41</a:t>
            </a:fld>
            <a:endParaRPr lang="en-US" dirty="0"/>
          </a:p>
        </p:txBody>
      </p:sp>
    </p:spTree>
    <p:extLst>
      <p:ext uri="{BB962C8B-B14F-4D97-AF65-F5344CB8AC3E}">
        <p14:creationId xmlns:p14="http://schemas.microsoft.com/office/powerpoint/2010/main" val="3824088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4</a:t>
            </a:fld>
            <a:endParaRPr lang="en-US" dirty="0"/>
          </a:p>
        </p:txBody>
      </p:sp>
      <p:sp>
        <p:nvSpPr>
          <p:cNvPr id="5" name="Title 4"/>
          <p:cNvSpPr>
            <a:spLocks noGrp="1"/>
          </p:cNvSpPr>
          <p:nvPr>
            <p:ph type="title"/>
          </p:nvPr>
        </p:nvSpPr>
        <p:spPr/>
        <p:txBody>
          <a:bodyPr/>
          <a:lstStyle/>
          <a:p>
            <a:r>
              <a:rPr lang="en-US" dirty="0" smtClean="0"/>
              <a:t>Sharing of Main Memory Issue</a:t>
            </a:r>
            <a:endParaRPr lang="en-US" dirty="0"/>
          </a:p>
        </p:txBody>
      </p:sp>
      <p:sp>
        <p:nvSpPr>
          <p:cNvPr id="6" name="TextBox 5"/>
          <p:cNvSpPr txBox="1"/>
          <p:nvPr/>
        </p:nvSpPr>
        <p:spPr>
          <a:xfrm>
            <a:off x="3505041" y="1678335"/>
            <a:ext cx="2133918" cy="2031325"/>
          </a:xfrm>
          <a:prstGeom prst="rect">
            <a:avLst/>
          </a:prstGeom>
          <a:noFill/>
          <a:ln>
            <a:solidFill>
              <a:srgbClr val="002060"/>
            </a:solidFill>
            <a:prstDash val="lgDash"/>
          </a:ln>
        </p:spPr>
        <p:txBody>
          <a:bodyPr wrap="none" rtlCol="0">
            <a:spAutoFit/>
          </a:bodyPr>
          <a:lstStyle/>
          <a:p>
            <a:r>
              <a:rPr lang="en-US" dirty="0">
                <a:solidFill>
                  <a:srgbClr val="0000FF"/>
                </a:solidFill>
              </a:rPr>
              <a:t>void</a:t>
            </a:r>
            <a:r>
              <a:rPr lang="en-US" dirty="0">
                <a:solidFill>
                  <a:prstClr val="black"/>
                </a:solidFill>
              </a:rPr>
              <a:t> echo(</a:t>
            </a:r>
            <a:r>
              <a:rPr lang="en-US" dirty="0">
                <a:solidFill>
                  <a:srgbClr val="0000FF"/>
                </a:solidFill>
              </a:rPr>
              <a:t>void</a:t>
            </a:r>
            <a:r>
              <a:rPr lang="en-US" dirty="0">
                <a:solidFill>
                  <a:prstClr val="black"/>
                </a:solidFill>
              </a:rPr>
              <a:t>) </a:t>
            </a:r>
            <a:endParaRPr lang="en-US" dirty="0" smtClean="0">
              <a:solidFill>
                <a:prstClr val="black"/>
              </a:solidFill>
            </a:endParaRPr>
          </a:p>
          <a:p>
            <a:r>
              <a:rPr lang="en-US" dirty="0" smtClean="0">
                <a:solidFill>
                  <a:prstClr val="black"/>
                </a:solidFill>
              </a:rPr>
              <a:t>{</a:t>
            </a:r>
            <a:endParaRPr lang="en-US" dirty="0">
              <a:solidFill>
                <a:prstClr val="black"/>
              </a:solidFill>
            </a:endParaRPr>
          </a:p>
          <a:p>
            <a:r>
              <a:rPr lang="en-US" dirty="0">
                <a:solidFill>
                  <a:prstClr val="black"/>
                </a:solidFill>
              </a:rPr>
              <a:t>    </a:t>
            </a:r>
            <a:r>
              <a:rPr lang="en-US" dirty="0">
                <a:solidFill>
                  <a:srgbClr val="0000FF"/>
                </a:solidFill>
              </a:rPr>
              <a:t>char</a:t>
            </a:r>
            <a:r>
              <a:rPr lang="en-US" dirty="0">
                <a:solidFill>
                  <a:prstClr val="black"/>
                </a:solidFill>
              </a:rPr>
              <a:t> chin, </a:t>
            </a:r>
            <a:r>
              <a:rPr lang="en-US" dirty="0" err="1">
                <a:solidFill>
                  <a:prstClr val="black"/>
                </a:solidFill>
              </a:rPr>
              <a:t>chout</a:t>
            </a:r>
            <a:r>
              <a:rPr lang="en-US" dirty="0">
                <a:solidFill>
                  <a:prstClr val="black"/>
                </a:solidFill>
              </a:rPr>
              <a:t>;</a:t>
            </a:r>
          </a:p>
          <a:p>
            <a:r>
              <a:rPr lang="en-US" dirty="0">
                <a:solidFill>
                  <a:prstClr val="black"/>
                </a:solidFill>
              </a:rPr>
              <a:t>    chin = </a:t>
            </a:r>
            <a:r>
              <a:rPr lang="en-US" dirty="0" err="1">
                <a:solidFill>
                  <a:prstClr val="black"/>
                </a:solidFill>
              </a:rPr>
              <a:t>getchar</a:t>
            </a:r>
            <a:r>
              <a:rPr lang="en-US" dirty="0">
                <a:solidFill>
                  <a:prstClr val="black"/>
                </a:solidFill>
              </a:rPr>
              <a:t>();</a:t>
            </a:r>
          </a:p>
          <a:p>
            <a:r>
              <a:rPr lang="en-US" dirty="0">
                <a:solidFill>
                  <a:prstClr val="black"/>
                </a:solidFill>
              </a:rPr>
              <a:t>    </a:t>
            </a:r>
            <a:r>
              <a:rPr lang="en-US" dirty="0" err="1">
                <a:solidFill>
                  <a:prstClr val="black"/>
                </a:solidFill>
              </a:rPr>
              <a:t>chout</a:t>
            </a:r>
            <a:r>
              <a:rPr lang="en-US" dirty="0">
                <a:solidFill>
                  <a:prstClr val="black"/>
                </a:solidFill>
              </a:rPr>
              <a:t> = chin;</a:t>
            </a:r>
          </a:p>
          <a:p>
            <a:r>
              <a:rPr lang="en-US" dirty="0">
                <a:solidFill>
                  <a:prstClr val="black"/>
                </a:solidFill>
              </a:rPr>
              <a:t>    </a:t>
            </a:r>
            <a:r>
              <a:rPr lang="en-US" dirty="0" err="1" smtClean="0">
                <a:solidFill>
                  <a:prstClr val="black"/>
                </a:solidFill>
              </a:rPr>
              <a:t>putchar</a:t>
            </a:r>
            <a:r>
              <a:rPr lang="en-US" dirty="0" smtClean="0">
                <a:solidFill>
                  <a:prstClr val="black"/>
                </a:solidFill>
              </a:rPr>
              <a:t>(</a:t>
            </a:r>
            <a:r>
              <a:rPr lang="en-US" dirty="0" err="1" smtClean="0">
                <a:solidFill>
                  <a:prstClr val="black"/>
                </a:solidFill>
              </a:rPr>
              <a:t>chout</a:t>
            </a:r>
            <a:r>
              <a:rPr lang="en-US" dirty="0">
                <a:solidFill>
                  <a:prstClr val="black"/>
                </a:solidFill>
              </a:rPr>
              <a:t>);</a:t>
            </a:r>
          </a:p>
          <a:p>
            <a:r>
              <a:rPr lang="en-US" dirty="0">
                <a:solidFill>
                  <a:prstClr val="black"/>
                </a:solidFill>
              </a:rPr>
              <a:t>}</a:t>
            </a:r>
          </a:p>
        </p:txBody>
      </p:sp>
      <p:sp>
        <p:nvSpPr>
          <p:cNvPr id="7" name="TextBox 6"/>
          <p:cNvSpPr txBox="1"/>
          <p:nvPr/>
        </p:nvSpPr>
        <p:spPr>
          <a:xfrm>
            <a:off x="486137" y="1851951"/>
            <a:ext cx="2754774" cy="1200329"/>
          </a:xfrm>
          <a:prstGeom prst="rect">
            <a:avLst/>
          </a:prstGeom>
          <a:noFill/>
        </p:spPr>
        <p:txBody>
          <a:bodyPr wrap="square" rtlCol="0">
            <a:spAutoFit/>
          </a:bodyPr>
          <a:lstStyle/>
          <a:p>
            <a:r>
              <a:rPr lang="en-US" dirty="0" smtClean="0"/>
              <a:t>1. P</a:t>
            </a:r>
            <a:r>
              <a:rPr lang="en-US" baseline="-25000" dirty="0" smtClean="0"/>
              <a:t>1</a:t>
            </a:r>
            <a:r>
              <a:rPr lang="en-US" dirty="0" smtClean="0"/>
              <a:t> invokes echo(…)</a:t>
            </a:r>
          </a:p>
          <a:p>
            <a:r>
              <a:rPr lang="en-US" dirty="0" smtClean="0"/>
              <a:t>2. User’s input character x is stored in chin for P</a:t>
            </a:r>
            <a:r>
              <a:rPr lang="en-US" baseline="-25000" dirty="0" smtClean="0"/>
              <a:t>1</a:t>
            </a:r>
          </a:p>
          <a:p>
            <a:r>
              <a:rPr lang="en-US" dirty="0" smtClean="0"/>
              <a:t>3. P</a:t>
            </a:r>
            <a:r>
              <a:rPr lang="en-US" baseline="-25000" dirty="0" smtClean="0"/>
              <a:t>1</a:t>
            </a:r>
            <a:r>
              <a:rPr lang="en-US" dirty="0" smtClean="0"/>
              <a:t> is interrupted</a:t>
            </a:r>
            <a:endParaRPr lang="en-US" baseline="-25000" dirty="0"/>
          </a:p>
        </p:txBody>
      </p:sp>
      <p:sp>
        <p:nvSpPr>
          <p:cNvPr id="8" name="TextBox 7"/>
          <p:cNvSpPr txBox="1"/>
          <p:nvPr/>
        </p:nvSpPr>
        <p:spPr>
          <a:xfrm>
            <a:off x="5903089" y="1851950"/>
            <a:ext cx="2754774" cy="2031325"/>
          </a:xfrm>
          <a:prstGeom prst="rect">
            <a:avLst/>
          </a:prstGeom>
          <a:noFill/>
        </p:spPr>
        <p:txBody>
          <a:bodyPr wrap="square" rtlCol="0">
            <a:spAutoFit/>
          </a:bodyPr>
          <a:lstStyle/>
          <a:p>
            <a:r>
              <a:rPr lang="en-US" dirty="0"/>
              <a:t>4</a:t>
            </a:r>
            <a:r>
              <a:rPr lang="en-US" dirty="0" smtClean="0"/>
              <a:t>. P</a:t>
            </a:r>
            <a:r>
              <a:rPr lang="en-US" baseline="-25000" dirty="0"/>
              <a:t>2</a:t>
            </a:r>
            <a:r>
              <a:rPr lang="en-US" dirty="0" smtClean="0"/>
              <a:t> invokes echo(…)</a:t>
            </a:r>
          </a:p>
          <a:p>
            <a:r>
              <a:rPr lang="en-US" dirty="0" smtClean="0"/>
              <a:t>5. User’s input character y is stored in chin &amp; displayed on the screen for </a:t>
            </a:r>
            <a:r>
              <a:rPr lang="en-US" dirty="0"/>
              <a:t>P</a:t>
            </a:r>
            <a:r>
              <a:rPr lang="en-US" baseline="-25000" dirty="0"/>
              <a:t>2</a:t>
            </a:r>
            <a:r>
              <a:rPr lang="en-US" dirty="0" smtClean="0"/>
              <a:t> </a:t>
            </a:r>
          </a:p>
          <a:p>
            <a:r>
              <a:rPr lang="en-US" dirty="0" smtClean="0"/>
              <a:t>6. P</a:t>
            </a:r>
            <a:r>
              <a:rPr lang="en-US" baseline="-25000" dirty="0" smtClean="0"/>
              <a:t>2 </a:t>
            </a:r>
            <a:r>
              <a:rPr lang="en-US" dirty="0" smtClean="0"/>
              <a:t>runs till the end of echo()</a:t>
            </a:r>
            <a:endParaRPr lang="en-US" baseline="-25000" dirty="0" smtClean="0"/>
          </a:p>
        </p:txBody>
      </p:sp>
      <p:sp>
        <p:nvSpPr>
          <p:cNvPr id="9" name="TextBox 8"/>
          <p:cNvSpPr txBox="1"/>
          <p:nvPr/>
        </p:nvSpPr>
        <p:spPr>
          <a:xfrm>
            <a:off x="1863566" y="1092225"/>
            <a:ext cx="5416869" cy="369332"/>
          </a:xfrm>
          <a:prstGeom prst="rect">
            <a:avLst/>
          </a:prstGeom>
          <a:noFill/>
        </p:spPr>
        <p:txBody>
          <a:bodyPr wrap="none" rtlCol="0">
            <a:spAutoFit/>
          </a:bodyPr>
          <a:lstStyle/>
          <a:p>
            <a:pPr algn="ctr"/>
            <a:r>
              <a:rPr lang="en-US" b="1" i="1" dirty="0" smtClean="0">
                <a:solidFill>
                  <a:srgbClr val="7030A0"/>
                </a:solidFill>
              </a:rPr>
              <a:t>echo(…) is shared and global to all applications</a:t>
            </a:r>
            <a:endParaRPr lang="en-US" b="1" i="1" dirty="0">
              <a:solidFill>
                <a:srgbClr val="7030A0"/>
              </a:solidFill>
            </a:endParaRPr>
          </a:p>
        </p:txBody>
      </p:sp>
      <p:sp>
        <p:nvSpPr>
          <p:cNvPr id="10" name="TextBox 9"/>
          <p:cNvSpPr txBox="1"/>
          <p:nvPr/>
        </p:nvSpPr>
        <p:spPr>
          <a:xfrm>
            <a:off x="486137" y="3283110"/>
            <a:ext cx="2754774" cy="1754326"/>
          </a:xfrm>
          <a:prstGeom prst="rect">
            <a:avLst/>
          </a:prstGeom>
          <a:noFill/>
        </p:spPr>
        <p:txBody>
          <a:bodyPr wrap="square" rtlCol="0">
            <a:spAutoFit/>
          </a:bodyPr>
          <a:lstStyle/>
          <a:p>
            <a:r>
              <a:rPr lang="en-US" dirty="0"/>
              <a:t>7</a:t>
            </a:r>
            <a:r>
              <a:rPr lang="en-US" dirty="0" smtClean="0"/>
              <a:t>. P</a:t>
            </a:r>
            <a:r>
              <a:rPr lang="en-US" baseline="-25000" dirty="0" smtClean="0"/>
              <a:t>1</a:t>
            </a:r>
            <a:r>
              <a:rPr lang="en-US" dirty="0" smtClean="0"/>
              <a:t> is resumed</a:t>
            </a:r>
          </a:p>
          <a:p>
            <a:r>
              <a:rPr lang="en-US" dirty="0" smtClean="0"/>
              <a:t>8. User’s input character x was replaced with y</a:t>
            </a:r>
            <a:endParaRPr lang="en-US" baseline="-25000" dirty="0" smtClean="0"/>
          </a:p>
          <a:p>
            <a:r>
              <a:rPr lang="en-US" dirty="0"/>
              <a:t>9</a:t>
            </a:r>
            <a:r>
              <a:rPr lang="en-US" dirty="0" smtClean="0"/>
              <a:t>. Character y is displayed for P</a:t>
            </a:r>
            <a:r>
              <a:rPr lang="en-US" baseline="-25000" dirty="0" smtClean="0"/>
              <a:t>1</a:t>
            </a:r>
            <a:r>
              <a:rPr lang="en-US" dirty="0" smtClean="0"/>
              <a:t> instead of x</a:t>
            </a:r>
            <a:endParaRPr lang="en-US" baseline="-25000" dirty="0"/>
          </a:p>
        </p:txBody>
      </p:sp>
    </p:spTree>
    <p:extLst>
      <p:ext uri="{BB962C8B-B14F-4D97-AF65-F5344CB8AC3E}">
        <p14:creationId xmlns:p14="http://schemas.microsoft.com/office/powerpoint/2010/main" val="29504934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5</a:t>
            </a:fld>
            <a:endParaRPr lang="en-US" dirty="0"/>
          </a:p>
        </p:txBody>
      </p:sp>
      <p:sp>
        <p:nvSpPr>
          <p:cNvPr id="5" name="Title 4"/>
          <p:cNvSpPr>
            <a:spLocks noGrp="1"/>
          </p:cNvSpPr>
          <p:nvPr>
            <p:ph type="title"/>
          </p:nvPr>
        </p:nvSpPr>
        <p:spPr/>
        <p:txBody>
          <a:bodyPr>
            <a:normAutofit/>
          </a:bodyPr>
          <a:lstStyle/>
          <a:p>
            <a:r>
              <a:rPr lang="en-US" sz="3200" dirty="0" smtClean="0"/>
              <a:t>Sharing of Main Memory Possible Solution</a:t>
            </a:r>
            <a:endParaRPr lang="en-US" sz="3200" dirty="0"/>
          </a:p>
        </p:txBody>
      </p:sp>
      <p:sp>
        <p:nvSpPr>
          <p:cNvPr id="6" name="TextBox 5"/>
          <p:cNvSpPr txBox="1"/>
          <p:nvPr/>
        </p:nvSpPr>
        <p:spPr>
          <a:xfrm>
            <a:off x="3505041" y="1678335"/>
            <a:ext cx="2133918" cy="2031325"/>
          </a:xfrm>
          <a:prstGeom prst="rect">
            <a:avLst/>
          </a:prstGeom>
          <a:noFill/>
          <a:ln>
            <a:solidFill>
              <a:srgbClr val="002060"/>
            </a:solidFill>
            <a:prstDash val="lgDash"/>
          </a:ln>
        </p:spPr>
        <p:txBody>
          <a:bodyPr wrap="none" rtlCol="0">
            <a:spAutoFit/>
          </a:bodyPr>
          <a:lstStyle/>
          <a:p>
            <a:r>
              <a:rPr lang="en-US" dirty="0">
                <a:solidFill>
                  <a:srgbClr val="0000FF"/>
                </a:solidFill>
              </a:rPr>
              <a:t>void</a:t>
            </a:r>
            <a:r>
              <a:rPr lang="en-US" dirty="0">
                <a:solidFill>
                  <a:prstClr val="black"/>
                </a:solidFill>
              </a:rPr>
              <a:t> echo(</a:t>
            </a:r>
            <a:r>
              <a:rPr lang="en-US" dirty="0">
                <a:solidFill>
                  <a:srgbClr val="0000FF"/>
                </a:solidFill>
              </a:rPr>
              <a:t>void</a:t>
            </a:r>
            <a:r>
              <a:rPr lang="en-US" dirty="0">
                <a:solidFill>
                  <a:prstClr val="black"/>
                </a:solidFill>
              </a:rPr>
              <a:t>) </a:t>
            </a:r>
            <a:endParaRPr lang="en-US" dirty="0" smtClean="0">
              <a:solidFill>
                <a:prstClr val="black"/>
              </a:solidFill>
            </a:endParaRPr>
          </a:p>
          <a:p>
            <a:r>
              <a:rPr lang="en-US" dirty="0" smtClean="0">
                <a:solidFill>
                  <a:prstClr val="black"/>
                </a:solidFill>
              </a:rPr>
              <a:t>{</a:t>
            </a:r>
            <a:endParaRPr lang="en-US" dirty="0">
              <a:solidFill>
                <a:prstClr val="black"/>
              </a:solidFill>
            </a:endParaRPr>
          </a:p>
          <a:p>
            <a:r>
              <a:rPr lang="en-US" dirty="0">
                <a:solidFill>
                  <a:prstClr val="black"/>
                </a:solidFill>
              </a:rPr>
              <a:t>    </a:t>
            </a:r>
            <a:r>
              <a:rPr lang="en-US" dirty="0">
                <a:solidFill>
                  <a:srgbClr val="0000FF"/>
                </a:solidFill>
              </a:rPr>
              <a:t>char</a:t>
            </a:r>
            <a:r>
              <a:rPr lang="en-US" dirty="0">
                <a:solidFill>
                  <a:prstClr val="black"/>
                </a:solidFill>
              </a:rPr>
              <a:t> chin, </a:t>
            </a:r>
            <a:r>
              <a:rPr lang="en-US" dirty="0" err="1">
                <a:solidFill>
                  <a:prstClr val="black"/>
                </a:solidFill>
              </a:rPr>
              <a:t>chout</a:t>
            </a:r>
            <a:r>
              <a:rPr lang="en-US" dirty="0">
                <a:solidFill>
                  <a:prstClr val="black"/>
                </a:solidFill>
              </a:rPr>
              <a:t>;</a:t>
            </a:r>
          </a:p>
          <a:p>
            <a:r>
              <a:rPr lang="en-US" dirty="0">
                <a:solidFill>
                  <a:prstClr val="black"/>
                </a:solidFill>
              </a:rPr>
              <a:t>    chin = </a:t>
            </a:r>
            <a:r>
              <a:rPr lang="en-US" dirty="0" err="1">
                <a:solidFill>
                  <a:prstClr val="black"/>
                </a:solidFill>
              </a:rPr>
              <a:t>getchar</a:t>
            </a:r>
            <a:r>
              <a:rPr lang="en-US" dirty="0">
                <a:solidFill>
                  <a:prstClr val="black"/>
                </a:solidFill>
              </a:rPr>
              <a:t>();</a:t>
            </a:r>
          </a:p>
          <a:p>
            <a:r>
              <a:rPr lang="en-US" dirty="0">
                <a:solidFill>
                  <a:prstClr val="black"/>
                </a:solidFill>
              </a:rPr>
              <a:t>    </a:t>
            </a:r>
            <a:r>
              <a:rPr lang="en-US" dirty="0" err="1">
                <a:solidFill>
                  <a:prstClr val="black"/>
                </a:solidFill>
              </a:rPr>
              <a:t>chout</a:t>
            </a:r>
            <a:r>
              <a:rPr lang="en-US" dirty="0">
                <a:solidFill>
                  <a:prstClr val="black"/>
                </a:solidFill>
              </a:rPr>
              <a:t> = chin;</a:t>
            </a:r>
          </a:p>
          <a:p>
            <a:r>
              <a:rPr lang="en-US" dirty="0">
                <a:solidFill>
                  <a:prstClr val="black"/>
                </a:solidFill>
              </a:rPr>
              <a:t>    </a:t>
            </a:r>
            <a:r>
              <a:rPr lang="en-US" dirty="0" err="1" smtClean="0">
                <a:solidFill>
                  <a:prstClr val="black"/>
                </a:solidFill>
              </a:rPr>
              <a:t>putchar</a:t>
            </a:r>
            <a:r>
              <a:rPr lang="en-US" dirty="0" smtClean="0">
                <a:solidFill>
                  <a:prstClr val="black"/>
                </a:solidFill>
              </a:rPr>
              <a:t>(</a:t>
            </a:r>
            <a:r>
              <a:rPr lang="en-US" dirty="0" err="1" smtClean="0">
                <a:solidFill>
                  <a:prstClr val="black"/>
                </a:solidFill>
              </a:rPr>
              <a:t>chout</a:t>
            </a:r>
            <a:r>
              <a:rPr lang="en-US" dirty="0">
                <a:solidFill>
                  <a:prstClr val="black"/>
                </a:solidFill>
              </a:rPr>
              <a:t>);</a:t>
            </a:r>
          </a:p>
          <a:p>
            <a:r>
              <a:rPr lang="en-US" dirty="0">
                <a:solidFill>
                  <a:prstClr val="black"/>
                </a:solidFill>
              </a:rPr>
              <a:t>}</a:t>
            </a:r>
          </a:p>
        </p:txBody>
      </p:sp>
      <p:sp>
        <p:nvSpPr>
          <p:cNvPr id="7" name="TextBox 6"/>
          <p:cNvSpPr txBox="1"/>
          <p:nvPr/>
        </p:nvSpPr>
        <p:spPr>
          <a:xfrm>
            <a:off x="486137" y="1851951"/>
            <a:ext cx="2754774" cy="1200329"/>
          </a:xfrm>
          <a:prstGeom prst="rect">
            <a:avLst/>
          </a:prstGeom>
          <a:noFill/>
        </p:spPr>
        <p:txBody>
          <a:bodyPr wrap="square" rtlCol="0">
            <a:spAutoFit/>
          </a:bodyPr>
          <a:lstStyle/>
          <a:p>
            <a:r>
              <a:rPr lang="en-US" dirty="0" smtClean="0"/>
              <a:t>1. P</a:t>
            </a:r>
            <a:r>
              <a:rPr lang="en-US" baseline="-25000" dirty="0" smtClean="0"/>
              <a:t>1</a:t>
            </a:r>
            <a:r>
              <a:rPr lang="en-US" dirty="0" smtClean="0"/>
              <a:t> invokes echo(…)</a:t>
            </a:r>
          </a:p>
          <a:p>
            <a:r>
              <a:rPr lang="en-US" dirty="0" smtClean="0"/>
              <a:t>2. User’s input character x is stored in chin for P</a:t>
            </a:r>
            <a:r>
              <a:rPr lang="en-US" baseline="-25000" dirty="0" smtClean="0"/>
              <a:t>1</a:t>
            </a:r>
          </a:p>
          <a:p>
            <a:r>
              <a:rPr lang="en-US" dirty="0" smtClean="0"/>
              <a:t>3. P</a:t>
            </a:r>
            <a:r>
              <a:rPr lang="en-US" baseline="-25000" dirty="0" smtClean="0"/>
              <a:t>1</a:t>
            </a:r>
            <a:r>
              <a:rPr lang="en-US" dirty="0" smtClean="0"/>
              <a:t> is interrupted</a:t>
            </a:r>
            <a:endParaRPr lang="en-US" baseline="-25000" dirty="0"/>
          </a:p>
        </p:txBody>
      </p:sp>
      <p:sp>
        <p:nvSpPr>
          <p:cNvPr id="8" name="TextBox 7"/>
          <p:cNvSpPr txBox="1"/>
          <p:nvPr/>
        </p:nvSpPr>
        <p:spPr>
          <a:xfrm>
            <a:off x="5903089" y="1851951"/>
            <a:ext cx="2754774" cy="923330"/>
          </a:xfrm>
          <a:prstGeom prst="rect">
            <a:avLst/>
          </a:prstGeom>
          <a:noFill/>
        </p:spPr>
        <p:txBody>
          <a:bodyPr wrap="square" rtlCol="0">
            <a:spAutoFit/>
          </a:bodyPr>
          <a:lstStyle/>
          <a:p>
            <a:r>
              <a:rPr lang="en-US" dirty="0"/>
              <a:t>4</a:t>
            </a:r>
            <a:r>
              <a:rPr lang="en-US" dirty="0" smtClean="0"/>
              <a:t>. P</a:t>
            </a:r>
            <a:r>
              <a:rPr lang="en-US" baseline="-25000" dirty="0"/>
              <a:t>2</a:t>
            </a:r>
            <a:r>
              <a:rPr lang="en-US" dirty="0" smtClean="0"/>
              <a:t> is blocked entering echo(…) and is suspended</a:t>
            </a:r>
          </a:p>
        </p:txBody>
      </p:sp>
      <p:sp>
        <p:nvSpPr>
          <p:cNvPr id="9" name="TextBox 8"/>
          <p:cNvSpPr txBox="1"/>
          <p:nvPr/>
        </p:nvSpPr>
        <p:spPr>
          <a:xfrm>
            <a:off x="1863566" y="1092225"/>
            <a:ext cx="5416869" cy="369332"/>
          </a:xfrm>
          <a:prstGeom prst="rect">
            <a:avLst/>
          </a:prstGeom>
          <a:noFill/>
        </p:spPr>
        <p:txBody>
          <a:bodyPr wrap="none" rtlCol="0">
            <a:spAutoFit/>
          </a:bodyPr>
          <a:lstStyle/>
          <a:p>
            <a:pPr algn="ctr"/>
            <a:r>
              <a:rPr lang="en-US" b="1" i="1" dirty="0" smtClean="0">
                <a:solidFill>
                  <a:srgbClr val="7030A0"/>
                </a:solidFill>
              </a:rPr>
              <a:t>echo(…) is shared and global to all applications</a:t>
            </a:r>
            <a:endParaRPr lang="en-US" b="1" i="1" dirty="0">
              <a:solidFill>
                <a:srgbClr val="7030A0"/>
              </a:solidFill>
            </a:endParaRPr>
          </a:p>
        </p:txBody>
      </p:sp>
      <p:sp>
        <p:nvSpPr>
          <p:cNvPr id="10" name="TextBox 9"/>
          <p:cNvSpPr txBox="1"/>
          <p:nvPr/>
        </p:nvSpPr>
        <p:spPr>
          <a:xfrm>
            <a:off x="486137" y="3283110"/>
            <a:ext cx="2754774" cy="2308324"/>
          </a:xfrm>
          <a:prstGeom prst="rect">
            <a:avLst/>
          </a:prstGeom>
          <a:noFill/>
        </p:spPr>
        <p:txBody>
          <a:bodyPr wrap="square" rtlCol="0">
            <a:spAutoFit/>
          </a:bodyPr>
          <a:lstStyle/>
          <a:p>
            <a:r>
              <a:rPr lang="en-US" dirty="0"/>
              <a:t>5</a:t>
            </a:r>
            <a:r>
              <a:rPr lang="en-US" dirty="0" smtClean="0"/>
              <a:t>. P</a:t>
            </a:r>
            <a:r>
              <a:rPr lang="en-US" baseline="-25000" dirty="0" smtClean="0"/>
              <a:t>1</a:t>
            </a:r>
            <a:r>
              <a:rPr lang="en-US" dirty="0" smtClean="0"/>
              <a:t> is resumed from the interruption and completes execution of echo</a:t>
            </a:r>
          </a:p>
          <a:p>
            <a:r>
              <a:rPr lang="en-US" dirty="0"/>
              <a:t>6. P</a:t>
            </a:r>
            <a:r>
              <a:rPr lang="en-US" baseline="-25000" dirty="0"/>
              <a:t>1</a:t>
            </a:r>
            <a:r>
              <a:rPr lang="en-US" dirty="0"/>
              <a:t> </a:t>
            </a:r>
            <a:r>
              <a:rPr lang="en-US" dirty="0" smtClean="0"/>
              <a:t>displays the character x</a:t>
            </a:r>
            <a:endParaRPr lang="en-US" baseline="-25000" dirty="0"/>
          </a:p>
          <a:p>
            <a:r>
              <a:rPr lang="en-US" dirty="0" smtClean="0"/>
              <a:t>7. </a:t>
            </a:r>
            <a:r>
              <a:rPr lang="en-US" dirty="0"/>
              <a:t>P</a:t>
            </a:r>
            <a:r>
              <a:rPr lang="en-US" baseline="-25000" dirty="0"/>
              <a:t>1</a:t>
            </a:r>
            <a:r>
              <a:rPr lang="en-US" dirty="0"/>
              <a:t> </a:t>
            </a:r>
            <a:r>
              <a:rPr lang="en-US" dirty="0" smtClean="0"/>
              <a:t>exits and the block is removed</a:t>
            </a:r>
          </a:p>
        </p:txBody>
      </p:sp>
      <p:sp>
        <p:nvSpPr>
          <p:cNvPr id="11" name="TextBox 10"/>
          <p:cNvSpPr txBox="1"/>
          <p:nvPr/>
        </p:nvSpPr>
        <p:spPr>
          <a:xfrm>
            <a:off x="5853138" y="3052280"/>
            <a:ext cx="2754774" cy="646331"/>
          </a:xfrm>
          <a:prstGeom prst="rect">
            <a:avLst/>
          </a:prstGeom>
          <a:noFill/>
        </p:spPr>
        <p:txBody>
          <a:bodyPr wrap="square" rtlCol="0">
            <a:spAutoFit/>
          </a:bodyPr>
          <a:lstStyle/>
          <a:p>
            <a:r>
              <a:rPr lang="en-US" dirty="0"/>
              <a:t>8</a:t>
            </a:r>
            <a:r>
              <a:rPr lang="en-US" dirty="0" smtClean="0"/>
              <a:t>. P</a:t>
            </a:r>
            <a:r>
              <a:rPr lang="en-US" baseline="-25000" dirty="0"/>
              <a:t>2</a:t>
            </a:r>
            <a:r>
              <a:rPr lang="en-US" dirty="0" smtClean="0"/>
              <a:t> resumed and invokes echo(…)</a:t>
            </a:r>
          </a:p>
        </p:txBody>
      </p:sp>
      <p:sp>
        <p:nvSpPr>
          <p:cNvPr id="3" name="TextBox 2"/>
          <p:cNvSpPr txBox="1"/>
          <p:nvPr/>
        </p:nvSpPr>
        <p:spPr>
          <a:xfrm>
            <a:off x="1181489" y="5968462"/>
            <a:ext cx="6781023" cy="307777"/>
          </a:xfrm>
          <a:prstGeom prst="rect">
            <a:avLst/>
          </a:prstGeom>
          <a:solidFill>
            <a:schemeClr val="tx2">
              <a:lumMod val="20000"/>
              <a:lumOff val="80000"/>
            </a:schemeClr>
          </a:solidFill>
          <a:ln>
            <a:solidFill>
              <a:srgbClr val="004620"/>
            </a:solidFill>
          </a:ln>
        </p:spPr>
        <p:txBody>
          <a:bodyPr wrap="none" rtlCol="0">
            <a:spAutoFit/>
          </a:bodyPr>
          <a:lstStyle/>
          <a:p>
            <a:r>
              <a:rPr lang="en-US" sz="1400" dirty="0" smtClean="0">
                <a:solidFill>
                  <a:srgbClr val="004620"/>
                </a:solidFill>
              </a:rPr>
              <a:t>Need to protect “global” variables / resources </a:t>
            </a:r>
            <a:r>
              <a:rPr lang="en-US" sz="1400" dirty="0" smtClean="0">
                <a:solidFill>
                  <a:srgbClr val="004620"/>
                </a:solidFill>
                <a:sym typeface="Wingdings" panose="05000000000000000000" pitchFamily="2" charset="2"/>
              </a:rPr>
              <a:t> control access to shared resource </a:t>
            </a:r>
            <a:endParaRPr lang="en-US" sz="1400" dirty="0">
              <a:solidFill>
                <a:srgbClr val="004620"/>
              </a:solidFill>
            </a:endParaRPr>
          </a:p>
        </p:txBody>
      </p:sp>
    </p:spTree>
    <p:extLst>
      <p:ext uri="{BB962C8B-B14F-4D97-AF65-F5344CB8AC3E}">
        <p14:creationId xmlns:p14="http://schemas.microsoft.com/office/powerpoint/2010/main" val="1025392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6</a:t>
            </a:fld>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
        <p:nvSpPr>
          <p:cNvPr id="5" name="TextBox 4"/>
          <p:cNvSpPr txBox="1"/>
          <p:nvPr/>
        </p:nvSpPr>
        <p:spPr>
          <a:xfrm>
            <a:off x="1062783" y="2767900"/>
            <a:ext cx="1082348" cy="369332"/>
          </a:xfrm>
          <a:prstGeom prst="rect">
            <a:avLst/>
          </a:prstGeom>
          <a:noFill/>
          <a:ln>
            <a:solidFill>
              <a:srgbClr val="002060"/>
            </a:solidFill>
            <a:prstDash val="lgDash"/>
          </a:ln>
        </p:spPr>
        <p:txBody>
          <a:bodyPr wrap="none" rtlCol="0">
            <a:spAutoFit/>
          </a:bodyPr>
          <a:lstStyle/>
          <a:p>
            <a:r>
              <a:rPr lang="en-US" dirty="0" smtClean="0"/>
              <a:t>b = b + c</a:t>
            </a:r>
            <a:endParaRPr lang="en-US" dirty="0"/>
          </a:p>
        </p:txBody>
      </p:sp>
      <p:sp>
        <p:nvSpPr>
          <p:cNvPr id="6" name="TextBox 5"/>
          <p:cNvSpPr txBox="1"/>
          <p:nvPr/>
        </p:nvSpPr>
        <p:spPr>
          <a:xfrm>
            <a:off x="6805756" y="2767900"/>
            <a:ext cx="1069524" cy="369332"/>
          </a:xfrm>
          <a:prstGeom prst="rect">
            <a:avLst/>
          </a:prstGeom>
          <a:noFill/>
          <a:ln>
            <a:solidFill>
              <a:srgbClr val="002060"/>
            </a:solidFill>
            <a:prstDash val="lgDash"/>
          </a:ln>
        </p:spPr>
        <p:txBody>
          <a:bodyPr wrap="none" rtlCol="0">
            <a:spAutoFit/>
          </a:bodyPr>
          <a:lstStyle/>
          <a:p>
            <a:r>
              <a:rPr lang="en-US" dirty="0"/>
              <a:t>c</a:t>
            </a:r>
            <a:r>
              <a:rPr lang="en-US" dirty="0" smtClean="0"/>
              <a:t> = c + b</a:t>
            </a:r>
            <a:endParaRPr lang="en-US" dirty="0"/>
          </a:p>
        </p:txBody>
      </p:sp>
      <p:sp>
        <p:nvSpPr>
          <p:cNvPr id="7" name="TextBox 6"/>
          <p:cNvSpPr txBox="1"/>
          <p:nvPr/>
        </p:nvSpPr>
        <p:spPr>
          <a:xfrm>
            <a:off x="1392200" y="2363843"/>
            <a:ext cx="423514" cy="369332"/>
          </a:xfrm>
          <a:prstGeom prst="rect">
            <a:avLst/>
          </a:prstGeom>
          <a:noFill/>
        </p:spPr>
        <p:txBody>
          <a:bodyPr wrap="none" rtlCol="0">
            <a:spAutoFit/>
          </a:bodyPr>
          <a:lstStyle/>
          <a:p>
            <a:r>
              <a:rPr lang="en-US" dirty="0" err="1" smtClean="0"/>
              <a:t>P</a:t>
            </a:r>
            <a:r>
              <a:rPr lang="en-US" baseline="-25000" dirty="0" err="1" smtClean="0"/>
              <a:t>n</a:t>
            </a:r>
            <a:endParaRPr lang="en-US" dirty="0"/>
          </a:p>
        </p:txBody>
      </p:sp>
      <p:sp>
        <p:nvSpPr>
          <p:cNvPr id="8" name="TextBox 7"/>
          <p:cNvSpPr txBox="1"/>
          <p:nvPr/>
        </p:nvSpPr>
        <p:spPr>
          <a:xfrm>
            <a:off x="7128761" y="2363843"/>
            <a:ext cx="466794" cy="369332"/>
          </a:xfrm>
          <a:prstGeom prst="rect">
            <a:avLst/>
          </a:prstGeom>
          <a:noFill/>
        </p:spPr>
        <p:txBody>
          <a:bodyPr wrap="none" rtlCol="0">
            <a:spAutoFit/>
          </a:bodyPr>
          <a:lstStyle/>
          <a:p>
            <a:r>
              <a:rPr lang="en-US" dirty="0" smtClean="0"/>
              <a:t>P</a:t>
            </a:r>
            <a:r>
              <a:rPr lang="en-US" baseline="-25000" dirty="0" smtClean="0"/>
              <a:t>m</a:t>
            </a:r>
            <a:endParaRPr lang="en-US" dirty="0"/>
          </a:p>
        </p:txBody>
      </p:sp>
      <p:sp>
        <p:nvSpPr>
          <p:cNvPr id="9" name="TextBox 8"/>
          <p:cNvSpPr txBox="1"/>
          <p:nvPr/>
        </p:nvSpPr>
        <p:spPr>
          <a:xfrm>
            <a:off x="2765255" y="3474887"/>
            <a:ext cx="3631122" cy="646331"/>
          </a:xfrm>
          <a:prstGeom prst="rect">
            <a:avLst/>
          </a:prstGeom>
          <a:noFill/>
        </p:spPr>
        <p:txBody>
          <a:bodyPr wrap="none" rtlCol="0">
            <a:spAutoFit/>
          </a:bodyPr>
          <a:lstStyle/>
          <a:p>
            <a:pPr marL="342900" indent="-342900">
              <a:buAutoNum type="arabicPeriod"/>
            </a:pPr>
            <a:r>
              <a:rPr lang="en-US" dirty="0" err="1" smtClean="0"/>
              <a:t>P</a:t>
            </a:r>
            <a:r>
              <a:rPr lang="en-US" baseline="-25000" dirty="0" err="1" smtClean="0"/>
              <a:t>n</a:t>
            </a:r>
            <a:r>
              <a:rPr lang="en-US" dirty="0" smtClean="0"/>
              <a:t> executes b = b + c </a:t>
            </a:r>
            <a:r>
              <a:rPr lang="en-US" dirty="0" smtClean="0">
                <a:sym typeface="Wingdings" panose="05000000000000000000" pitchFamily="2" charset="2"/>
              </a:rPr>
              <a:t> b = 3</a:t>
            </a:r>
            <a:endParaRPr lang="en-US" dirty="0" smtClean="0"/>
          </a:p>
          <a:p>
            <a:pPr marL="342900" indent="-342900">
              <a:buAutoNum type="arabicPeriod"/>
            </a:pPr>
            <a:r>
              <a:rPr lang="en-US" dirty="0" smtClean="0"/>
              <a:t>P</a:t>
            </a:r>
            <a:r>
              <a:rPr lang="en-US" baseline="-25000" dirty="0" smtClean="0"/>
              <a:t>m</a:t>
            </a:r>
            <a:r>
              <a:rPr lang="en-US" dirty="0" smtClean="0"/>
              <a:t> </a:t>
            </a:r>
            <a:r>
              <a:rPr lang="en-US" dirty="0"/>
              <a:t>executes </a:t>
            </a:r>
            <a:r>
              <a:rPr lang="en-US" dirty="0" smtClean="0"/>
              <a:t>c </a:t>
            </a:r>
            <a:r>
              <a:rPr lang="en-US" dirty="0"/>
              <a:t>= </a:t>
            </a:r>
            <a:r>
              <a:rPr lang="en-US" dirty="0" smtClean="0"/>
              <a:t>c </a:t>
            </a:r>
            <a:r>
              <a:rPr lang="en-US" dirty="0"/>
              <a:t>+ </a:t>
            </a:r>
            <a:r>
              <a:rPr lang="en-US" dirty="0" smtClean="0"/>
              <a:t>b </a:t>
            </a:r>
            <a:r>
              <a:rPr lang="en-US" dirty="0" smtClean="0">
                <a:sym typeface="Wingdings" panose="05000000000000000000" pitchFamily="2" charset="2"/>
              </a:rPr>
              <a:t> c = 5</a:t>
            </a:r>
            <a:endParaRPr lang="en-US" dirty="0" smtClean="0"/>
          </a:p>
        </p:txBody>
      </p:sp>
      <p:sp>
        <p:nvSpPr>
          <p:cNvPr id="10" name="TextBox 9"/>
          <p:cNvSpPr txBox="1"/>
          <p:nvPr/>
        </p:nvSpPr>
        <p:spPr>
          <a:xfrm>
            <a:off x="2895693" y="2767900"/>
            <a:ext cx="1306768" cy="369332"/>
          </a:xfrm>
          <a:prstGeom prst="rect">
            <a:avLst/>
          </a:prstGeom>
          <a:noFill/>
        </p:spPr>
        <p:txBody>
          <a:bodyPr wrap="none" rtlCol="0">
            <a:spAutoFit/>
          </a:bodyPr>
          <a:lstStyle/>
          <a:p>
            <a:r>
              <a:rPr lang="en-US" dirty="0" smtClean="0"/>
              <a:t>Initial b = 1</a:t>
            </a:r>
            <a:endParaRPr lang="en-US" dirty="0"/>
          </a:p>
        </p:txBody>
      </p:sp>
      <p:sp>
        <p:nvSpPr>
          <p:cNvPr id="11" name="TextBox 10"/>
          <p:cNvSpPr txBox="1"/>
          <p:nvPr/>
        </p:nvSpPr>
        <p:spPr>
          <a:xfrm>
            <a:off x="4659604" y="2767900"/>
            <a:ext cx="1293944" cy="369332"/>
          </a:xfrm>
          <a:prstGeom prst="rect">
            <a:avLst/>
          </a:prstGeom>
          <a:noFill/>
        </p:spPr>
        <p:txBody>
          <a:bodyPr wrap="none" rtlCol="0">
            <a:spAutoFit/>
          </a:bodyPr>
          <a:lstStyle/>
          <a:p>
            <a:r>
              <a:rPr lang="en-US" dirty="0" smtClean="0"/>
              <a:t>Initial c = 2</a:t>
            </a:r>
            <a:endParaRPr lang="en-US" dirty="0"/>
          </a:p>
        </p:txBody>
      </p:sp>
      <p:sp>
        <p:nvSpPr>
          <p:cNvPr id="12" name="TextBox 11"/>
          <p:cNvSpPr txBox="1"/>
          <p:nvPr/>
        </p:nvSpPr>
        <p:spPr>
          <a:xfrm>
            <a:off x="2765255" y="4634284"/>
            <a:ext cx="3631122" cy="646331"/>
          </a:xfrm>
          <a:prstGeom prst="rect">
            <a:avLst/>
          </a:prstGeom>
          <a:noFill/>
        </p:spPr>
        <p:txBody>
          <a:bodyPr wrap="none" rtlCol="0">
            <a:spAutoFit/>
          </a:bodyPr>
          <a:lstStyle/>
          <a:p>
            <a:pPr marL="342900" indent="-342900">
              <a:buFontTx/>
              <a:buAutoNum type="arabicPeriod"/>
            </a:pPr>
            <a:r>
              <a:rPr lang="en-US" dirty="0"/>
              <a:t>P</a:t>
            </a:r>
            <a:r>
              <a:rPr lang="en-US" baseline="-25000" dirty="0"/>
              <a:t>m</a:t>
            </a:r>
            <a:r>
              <a:rPr lang="en-US" dirty="0"/>
              <a:t> executes c = c + b </a:t>
            </a:r>
            <a:r>
              <a:rPr lang="en-US" dirty="0">
                <a:sym typeface="Wingdings" panose="05000000000000000000" pitchFamily="2" charset="2"/>
              </a:rPr>
              <a:t> c = </a:t>
            </a:r>
            <a:r>
              <a:rPr lang="en-US" dirty="0" smtClean="0">
                <a:sym typeface="Wingdings" panose="05000000000000000000" pitchFamily="2" charset="2"/>
              </a:rPr>
              <a:t>3</a:t>
            </a:r>
            <a:endParaRPr lang="en-US" dirty="0"/>
          </a:p>
          <a:p>
            <a:pPr marL="342900" indent="-342900">
              <a:buAutoNum type="arabicPeriod"/>
            </a:pPr>
            <a:r>
              <a:rPr lang="en-US" dirty="0" err="1" smtClean="0"/>
              <a:t>P</a:t>
            </a:r>
            <a:r>
              <a:rPr lang="en-US" baseline="-25000" dirty="0" err="1" smtClean="0"/>
              <a:t>n</a:t>
            </a:r>
            <a:r>
              <a:rPr lang="en-US" dirty="0" smtClean="0"/>
              <a:t> executes b = b + c </a:t>
            </a:r>
            <a:r>
              <a:rPr lang="en-US" dirty="0" smtClean="0">
                <a:sym typeface="Wingdings" panose="05000000000000000000" pitchFamily="2" charset="2"/>
              </a:rPr>
              <a:t> b = 4</a:t>
            </a:r>
            <a:endParaRPr lang="en-US" dirty="0" smtClean="0"/>
          </a:p>
        </p:txBody>
      </p:sp>
      <p:sp>
        <p:nvSpPr>
          <p:cNvPr id="14" name="TextBox 13"/>
          <p:cNvSpPr txBox="1"/>
          <p:nvPr/>
        </p:nvSpPr>
        <p:spPr>
          <a:xfrm>
            <a:off x="643974" y="1290216"/>
            <a:ext cx="785605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Occurs when multiple processes or threads read and write data </a:t>
            </a:r>
            <a:r>
              <a:rPr lang="en-US" dirty="0" smtClean="0">
                <a:sym typeface="Wingdings" panose="05000000000000000000" pitchFamily="2" charset="2"/>
              </a:rPr>
              <a:t> result depends on the order of execution in the processes / threads </a:t>
            </a:r>
            <a:endParaRPr lang="en-US" dirty="0"/>
          </a:p>
        </p:txBody>
      </p:sp>
      <p:sp>
        <p:nvSpPr>
          <p:cNvPr id="4" name="TextBox 3"/>
          <p:cNvSpPr txBox="1"/>
          <p:nvPr/>
        </p:nvSpPr>
        <p:spPr>
          <a:xfrm>
            <a:off x="558470" y="5791101"/>
            <a:ext cx="8027060" cy="646331"/>
          </a:xfrm>
          <a:prstGeom prst="rect">
            <a:avLst/>
          </a:prstGeom>
          <a:solidFill>
            <a:schemeClr val="tx2">
              <a:lumMod val="20000"/>
              <a:lumOff val="80000"/>
            </a:schemeClr>
          </a:solidFill>
          <a:ln>
            <a:solidFill>
              <a:srgbClr val="002060"/>
            </a:solidFill>
          </a:ln>
        </p:spPr>
        <p:txBody>
          <a:bodyPr wrap="square" rtlCol="0">
            <a:spAutoFit/>
          </a:bodyPr>
          <a:lstStyle/>
          <a:p>
            <a:r>
              <a:rPr lang="en-US" dirty="0" smtClean="0"/>
              <a:t>Process’ functioning and output must be independent of its execution speed and the speed of other concurrent processes</a:t>
            </a:r>
            <a:endParaRPr lang="en-US" dirty="0"/>
          </a:p>
        </p:txBody>
      </p:sp>
    </p:spTree>
    <p:extLst>
      <p:ext uri="{BB962C8B-B14F-4D97-AF65-F5344CB8AC3E}">
        <p14:creationId xmlns:p14="http://schemas.microsoft.com/office/powerpoint/2010/main" val="954862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5815717"/>
              </p:ext>
            </p:extLst>
          </p:nvPr>
        </p:nvGraphicFramePr>
        <p:xfrm>
          <a:off x="323193" y="820715"/>
          <a:ext cx="8497614" cy="4485049"/>
        </p:xfrm>
        <a:graphic>
          <a:graphicData uri="http://schemas.openxmlformats.org/drawingml/2006/table">
            <a:tbl>
              <a:tblPr firstRow="1" bandRow="1">
                <a:tableStyleId>{B301B821-A1FF-4177-AEE7-76D212191A09}</a:tableStyleId>
              </a:tblPr>
              <a:tblGrid>
                <a:gridCol w="1968441">
                  <a:extLst>
                    <a:ext uri="{9D8B030D-6E8A-4147-A177-3AD203B41FA5}">
                      <a16:colId xmlns="" xmlns:a16="http://schemas.microsoft.com/office/drawing/2014/main" val="20000"/>
                    </a:ext>
                  </a:extLst>
                </a:gridCol>
                <a:gridCol w="6529173">
                  <a:extLst>
                    <a:ext uri="{9D8B030D-6E8A-4147-A177-3AD203B41FA5}">
                      <a16:colId xmlns="" xmlns:a16="http://schemas.microsoft.com/office/drawing/2014/main" val="20001"/>
                    </a:ext>
                  </a:extLst>
                </a:gridCol>
              </a:tblGrid>
              <a:tr h="519058">
                <a:tc>
                  <a:txBody>
                    <a:bodyPr/>
                    <a:lstStyle/>
                    <a:p>
                      <a:pPr algn="ctr"/>
                      <a:r>
                        <a:rPr lang="en-US" sz="1600" dirty="0" smtClean="0"/>
                        <a:t>Terms</a:t>
                      </a:r>
                      <a:endParaRPr lang="en-US" sz="1600" dirty="0"/>
                    </a:p>
                  </a:txBody>
                  <a:tcPr/>
                </a:tc>
                <a:tc>
                  <a:txBody>
                    <a:bodyPr/>
                    <a:lstStyle/>
                    <a:p>
                      <a:r>
                        <a:rPr lang="en-US" sz="1600" dirty="0" smtClean="0"/>
                        <a:t>Definition</a:t>
                      </a:r>
                      <a:endParaRPr lang="en-US" sz="1600" dirty="0"/>
                    </a:p>
                  </a:txBody>
                  <a:tcPr/>
                </a:tc>
                <a:extLst>
                  <a:ext uri="{0D108BD9-81ED-4DB2-BD59-A6C34878D82A}">
                    <a16:rowId xmlns="" xmlns:a16="http://schemas.microsoft.com/office/drawing/2014/main" val="10000"/>
                  </a:ext>
                </a:extLst>
              </a:tr>
              <a:tr h="519058">
                <a:tc>
                  <a:txBody>
                    <a:bodyPr/>
                    <a:lstStyle/>
                    <a:p>
                      <a:r>
                        <a:rPr lang="en-US" sz="1400" b="1" kern="1200" dirty="0" smtClean="0">
                          <a:solidFill>
                            <a:schemeClr val="dk1"/>
                          </a:solidFill>
                          <a:effectLst/>
                          <a:latin typeface="+mn-lt"/>
                          <a:ea typeface="+mn-ea"/>
                          <a:cs typeface="+mn-cs"/>
                        </a:rPr>
                        <a:t>critical section</a:t>
                      </a:r>
                      <a:endParaRPr lang="en-US" sz="1400" dirty="0"/>
                    </a:p>
                  </a:txBody>
                  <a:tcPr/>
                </a:tc>
                <a:tc>
                  <a:txBody>
                    <a:bodyPr/>
                    <a:lstStyle/>
                    <a:p>
                      <a:r>
                        <a:rPr lang="en-US" sz="1400" kern="1200" dirty="0" smtClean="0">
                          <a:solidFill>
                            <a:schemeClr val="dk1"/>
                          </a:solidFill>
                          <a:effectLst/>
                          <a:latin typeface="+mn-lt"/>
                          <a:ea typeface="+mn-ea"/>
                          <a:cs typeface="+mn-cs"/>
                        </a:rPr>
                        <a:t>A section of code within a process that requires access to shared resources and that must not be executed while another process is in a corresponding section of code.</a:t>
                      </a:r>
                      <a:endParaRPr lang="en-US" sz="1400" dirty="0"/>
                    </a:p>
                  </a:txBody>
                  <a:tcPr/>
                </a:tc>
                <a:extLst>
                  <a:ext uri="{0D108BD9-81ED-4DB2-BD59-A6C34878D82A}">
                    <a16:rowId xmlns="" xmlns:a16="http://schemas.microsoft.com/office/drawing/2014/main" val="10001"/>
                  </a:ext>
                </a:extLst>
              </a:tr>
              <a:tr h="519058">
                <a:tc>
                  <a:txBody>
                    <a:bodyPr/>
                    <a:lstStyle/>
                    <a:p>
                      <a:r>
                        <a:rPr lang="en-US" sz="1400" b="1" kern="1200" dirty="0" smtClean="0">
                          <a:solidFill>
                            <a:schemeClr val="dk1"/>
                          </a:solidFill>
                          <a:effectLst/>
                          <a:latin typeface="+mn-lt"/>
                          <a:ea typeface="+mn-ea"/>
                          <a:cs typeface="+mn-cs"/>
                        </a:rPr>
                        <a:t>deadlock</a:t>
                      </a:r>
                      <a:endParaRPr lang="en-US" sz="1400" dirty="0"/>
                    </a:p>
                  </a:txBody>
                  <a:tcPr/>
                </a:tc>
                <a:tc>
                  <a:txBody>
                    <a:bodyPr/>
                    <a:lstStyle/>
                    <a:p>
                      <a:r>
                        <a:rPr lang="en-US" sz="1400" kern="1200" dirty="0" smtClean="0">
                          <a:solidFill>
                            <a:schemeClr val="dk1"/>
                          </a:solidFill>
                          <a:effectLst/>
                          <a:latin typeface="+mn-lt"/>
                          <a:ea typeface="+mn-ea"/>
                          <a:cs typeface="+mn-cs"/>
                        </a:rPr>
                        <a:t>A situation in which two or more processes are unable to proceed because each is waiting for one of the others to do something.</a:t>
                      </a:r>
                      <a:endParaRPr lang="en-US" sz="1400" dirty="0"/>
                    </a:p>
                  </a:txBody>
                  <a:tcPr/>
                </a:tc>
                <a:extLst>
                  <a:ext uri="{0D108BD9-81ED-4DB2-BD59-A6C34878D82A}">
                    <a16:rowId xmlns="" xmlns:a16="http://schemas.microsoft.com/office/drawing/2014/main" val="10002"/>
                  </a:ext>
                </a:extLst>
              </a:tr>
              <a:tr h="519058">
                <a:tc>
                  <a:txBody>
                    <a:bodyPr/>
                    <a:lstStyle/>
                    <a:p>
                      <a:r>
                        <a:rPr lang="en-US" sz="1400" b="1" kern="1200" dirty="0" smtClean="0">
                          <a:solidFill>
                            <a:schemeClr val="dk1"/>
                          </a:solidFill>
                          <a:effectLst/>
                          <a:latin typeface="+mn-lt"/>
                          <a:ea typeface="+mn-ea"/>
                          <a:cs typeface="+mn-cs"/>
                        </a:rPr>
                        <a:t>mutual exclusion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The requirement that when one process is in a critical section that accesses shared resources, no other process may be in a critical section that accesses any of those shared resources.</a:t>
                      </a:r>
                    </a:p>
                  </a:txBody>
                  <a:tcPr/>
                </a:tc>
                <a:extLst>
                  <a:ext uri="{0D108BD9-81ED-4DB2-BD59-A6C34878D82A}">
                    <a16:rowId xmlns="" xmlns:a16="http://schemas.microsoft.com/office/drawing/2014/main" val="10003"/>
                  </a:ext>
                </a:extLst>
              </a:tr>
              <a:tr h="519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effectLst/>
                          <a:latin typeface="+mn-lt"/>
                          <a:ea typeface="+mn-ea"/>
                          <a:cs typeface="+mn-cs"/>
                        </a:rPr>
                        <a:t>race condition</a:t>
                      </a:r>
                      <a:r>
                        <a:rPr lang="en-US" sz="1400" kern="1200" dirty="0" smtClean="0">
                          <a:solidFill>
                            <a:schemeClr val="dk1"/>
                          </a:solidFill>
                          <a:effectLst/>
                          <a:latin typeface="+mn-lt"/>
                          <a:ea typeface="+mn-ea"/>
                          <a:cs typeface="+mn-cs"/>
                        </a:rPr>
                        <a:t>	</a:t>
                      </a:r>
                    </a:p>
                  </a:txBody>
                  <a:tcPr/>
                </a:tc>
                <a:tc>
                  <a:txBody>
                    <a:bodyPr/>
                    <a:lstStyle/>
                    <a:p>
                      <a:r>
                        <a:rPr lang="en-US" sz="1400" kern="1200" dirty="0" smtClean="0">
                          <a:solidFill>
                            <a:schemeClr val="dk1"/>
                          </a:solidFill>
                          <a:effectLst/>
                          <a:latin typeface="+mn-lt"/>
                          <a:ea typeface="+mn-ea"/>
                          <a:cs typeface="+mn-cs"/>
                        </a:rPr>
                        <a:t>A situation in which multiple threads or processes read and write a shared data item and the final result depends on the relative timing of their execution.</a:t>
                      </a:r>
                      <a:endParaRPr lang="en-US" sz="1400" dirty="0"/>
                    </a:p>
                  </a:txBody>
                  <a:tcPr/>
                </a:tc>
                <a:extLst>
                  <a:ext uri="{0D108BD9-81ED-4DB2-BD59-A6C34878D82A}">
                    <a16:rowId xmlns="" xmlns:a16="http://schemas.microsoft.com/office/drawing/2014/main" val="10004"/>
                  </a:ext>
                </a:extLst>
              </a:tr>
              <a:tr h="519058">
                <a:tc>
                  <a:txBody>
                    <a:bodyPr/>
                    <a:lstStyle/>
                    <a:p>
                      <a:r>
                        <a:rPr lang="en-US" sz="1400" b="1" kern="1200" dirty="0" smtClean="0">
                          <a:solidFill>
                            <a:schemeClr val="dk1"/>
                          </a:solidFill>
                          <a:effectLst/>
                          <a:latin typeface="+mn-lt"/>
                          <a:ea typeface="+mn-ea"/>
                          <a:cs typeface="+mn-cs"/>
                        </a:rPr>
                        <a:t>starvation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A situation in which a runnable process is overlooked indefinitely by the scheduler; although it is able to proceed, it is never chosen.</a:t>
                      </a:r>
                    </a:p>
                  </a:txBody>
                  <a:tcPr/>
                </a:tc>
                <a:extLst>
                  <a:ext uri="{0D108BD9-81ED-4DB2-BD59-A6C34878D82A}">
                    <a16:rowId xmlns="" xmlns:a16="http://schemas.microsoft.com/office/drawing/2014/main" val="10005"/>
                  </a:ext>
                </a:extLst>
              </a:tr>
              <a:tr h="519058">
                <a:tc>
                  <a:txBody>
                    <a:bodyPr/>
                    <a:lstStyle/>
                    <a:p>
                      <a:r>
                        <a:rPr lang="en-US" sz="1400" b="1" kern="1200" dirty="0" smtClean="0">
                          <a:solidFill>
                            <a:schemeClr val="dk1"/>
                          </a:solidFill>
                          <a:effectLst/>
                          <a:latin typeface="+mn-lt"/>
                          <a:ea typeface="+mn-ea"/>
                          <a:cs typeface="+mn-cs"/>
                        </a:rPr>
                        <a:t>atomic operation</a:t>
                      </a:r>
                      <a:endParaRPr lang="en-US" sz="1400" dirty="0"/>
                    </a:p>
                  </a:txBody>
                  <a:tcPr/>
                </a:tc>
                <a:tc>
                  <a:txBody>
                    <a:bodyPr/>
                    <a:lstStyle/>
                    <a:p>
                      <a:r>
                        <a:rPr lang="en-US" sz="1400" kern="1200" dirty="0" smtClean="0">
                          <a:solidFill>
                            <a:schemeClr val="dk1"/>
                          </a:solidFill>
                          <a:effectLst/>
                          <a:latin typeface="+mn-lt"/>
                          <a:ea typeface="+mn-ea"/>
                          <a:cs typeface="+mn-cs"/>
                        </a:rPr>
                        <a:t>A function or action implemented as a sequence of one or more instructions that appears to be indivisible; that is, no other process can see an intermediate state or interrupt the operation. The sequence of instruction is guaranteed to execute as a group, or not execute at all, having no visible effect on system state. Atomicity guarantees isolation from concurrent processes.</a:t>
                      </a:r>
                      <a:endParaRPr lang="en-US" sz="1400"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0742856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8</a:t>
            </a:fld>
            <a:endParaRPr lang="en-US" dirty="0"/>
          </a:p>
        </p:txBody>
      </p:sp>
      <p:sp>
        <p:nvSpPr>
          <p:cNvPr id="3" name="Title 2"/>
          <p:cNvSpPr>
            <a:spLocks noGrp="1"/>
          </p:cNvSpPr>
          <p:nvPr>
            <p:ph type="title"/>
          </p:nvPr>
        </p:nvSpPr>
        <p:spPr/>
        <p:txBody>
          <a:bodyPr/>
          <a:lstStyle/>
          <a:p>
            <a:r>
              <a:rPr lang="en-US" dirty="0" smtClean="0"/>
              <a:t>Process Interaction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23099029"/>
              </p:ext>
            </p:extLst>
          </p:nvPr>
        </p:nvGraphicFramePr>
        <p:xfrm>
          <a:off x="317202" y="1223953"/>
          <a:ext cx="8509596" cy="4419599"/>
        </p:xfrm>
        <a:graphic>
          <a:graphicData uri="http://schemas.openxmlformats.org/drawingml/2006/table">
            <a:tbl>
              <a:tblPr firstRow="1" bandRow="1">
                <a:tableStyleId>{5C22544A-7EE6-4342-B048-85BDC9FD1C3A}</a:tableStyleId>
              </a:tblPr>
              <a:tblGrid>
                <a:gridCol w="2127399">
                  <a:extLst>
                    <a:ext uri="{9D8B030D-6E8A-4147-A177-3AD203B41FA5}">
                      <a16:colId xmlns="" xmlns:a16="http://schemas.microsoft.com/office/drawing/2014/main" val="20000"/>
                    </a:ext>
                  </a:extLst>
                </a:gridCol>
                <a:gridCol w="2127399">
                  <a:extLst>
                    <a:ext uri="{9D8B030D-6E8A-4147-A177-3AD203B41FA5}">
                      <a16:colId xmlns="" xmlns:a16="http://schemas.microsoft.com/office/drawing/2014/main" val="20001"/>
                    </a:ext>
                  </a:extLst>
                </a:gridCol>
                <a:gridCol w="2127399">
                  <a:extLst>
                    <a:ext uri="{9D8B030D-6E8A-4147-A177-3AD203B41FA5}">
                      <a16:colId xmlns="" xmlns:a16="http://schemas.microsoft.com/office/drawing/2014/main" val="20002"/>
                    </a:ext>
                  </a:extLst>
                </a:gridCol>
                <a:gridCol w="2127399">
                  <a:extLst>
                    <a:ext uri="{9D8B030D-6E8A-4147-A177-3AD203B41FA5}">
                      <a16:colId xmlns="" xmlns:a16="http://schemas.microsoft.com/office/drawing/2014/main" val="20003"/>
                    </a:ext>
                  </a:extLst>
                </a:gridCol>
              </a:tblGrid>
              <a:tr h="370840">
                <a:tc>
                  <a:txBody>
                    <a:bodyPr/>
                    <a:lstStyle/>
                    <a:p>
                      <a:pPr algn="ctr"/>
                      <a:r>
                        <a:rPr lang="en-US" sz="1400" dirty="0" smtClean="0"/>
                        <a:t>Degree</a:t>
                      </a:r>
                      <a:r>
                        <a:rPr lang="en-US" sz="1400" baseline="0" dirty="0" smtClean="0"/>
                        <a:t> of Awareness</a:t>
                      </a:r>
                      <a:endParaRPr lang="en-US" sz="1400" dirty="0"/>
                    </a:p>
                  </a:txBody>
                  <a:tcPr/>
                </a:tc>
                <a:tc>
                  <a:txBody>
                    <a:bodyPr/>
                    <a:lstStyle/>
                    <a:p>
                      <a:pPr algn="ctr"/>
                      <a:r>
                        <a:rPr lang="en-US" sz="1400" dirty="0" smtClean="0"/>
                        <a:t>Relationship</a:t>
                      </a:r>
                      <a:endParaRPr lang="en-US" sz="1400" dirty="0"/>
                    </a:p>
                  </a:txBody>
                  <a:tcPr/>
                </a:tc>
                <a:tc>
                  <a:txBody>
                    <a:bodyPr/>
                    <a:lstStyle/>
                    <a:p>
                      <a:pPr algn="ctr"/>
                      <a:r>
                        <a:rPr lang="en-US" sz="1400" dirty="0" smtClean="0"/>
                        <a:t>Influence </a:t>
                      </a:r>
                    </a:p>
                    <a:p>
                      <a:pPr algn="ctr"/>
                      <a:r>
                        <a:rPr lang="en-US" sz="1400" dirty="0" smtClean="0"/>
                        <a:t>(one process has on another)</a:t>
                      </a:r>
                      <a:r>
                        <a:rPr lang="en-US" sz="1400" baseline="0" dirty="0" smtClean="0"/>
                        <a:t> </a:t>
                      </a:r>
                    </a:p>
                    <a:p>
                      <a:pPr algn="ctr"/>
                      <a:endParaRPr lang="en-US" sz="1400" dirty="0"/>
                    </a:p>
                  </a:txBody>
                  <a:tcPr/>
                </a:tc>
                <a:tc>
                  <a:txBody>
                    <a:bodyPr/>
                    <a:lstStyle/>
                    <a:p>
                      <a:pPr algn="ctr"/>
                      <a:r>
                        <a:rPr lang="en-US" sz="1400" dirty="0" smtClean="0"/>
                        <a:t>Potential Control Problems</a:t>
                      </a:r>
                      <a:endParaRPr lang="en-US" sz="1400" dirty="0"/>
                    </a:p>
                  </a:txBody>
                  <a:tcPr/>
                </a:tc>
                <a:extLst>
                  <a:ext uri="{0D108BD9-81ED-4DB2-BD59-A6C34878D82A}">
                    <a16:rowId xmlns="" xmlns:a16="http://schemas.microsoft.com/office/drawing/2014/main" val="10000"/>
                  </a:ext>
                </a:extLst>
              </a:tr>
              <a:tr h="370840">
                <a:tc>
                  <a:txBody>
                    <a:bodyPr/>
                    <a:lstStyle/>
                    <a:p>
                      <a:r>
                        <a:rPr lang="en-US" sz="1400" dirty="0" smtClean="0"/>
                        <a:t> Processes unaware</a:t>
                      </a:r>
                      <a:r>
                        <a:rPr lang="en-US" sz="1400" baseline="0" dirty="0" smtClean="0"/>
                        <a:t> of each other</a:t>
                      </a:r>
                      <a:endParaRPr lang="en-US" sz="1400" dirty="0"/>
                    </a:p>
                  </a:txBody>
                  <a:tcPr/>
                </a:tc>
                <a:tc>
                  <a:txBody>
                    <a:bodyPr/>
                    <a:lstStyle/>
                    <a:p>
                      <a:r>
                        <a:rPr lang="en-US" sz="1400" dirty="0" smtClean="0"/>
                        <a:t>Competition</a:t>
                      </a:r>
                    </a:p>
                    <a:p>
                      <a:r>
                        <a:rPr lang="en-US" sz="1400" dirty="0" smtClean="0"/>
                        <a:t>(e.g.,</a:t>
                      </a:r>
                      <a:r>
                        <a:rPr lang="en-US" sz="1400" baseline="0" dirty="0" smtClean="0"/>
                        <a:t> 2 independent applications access the same printer)</a:t>
                      </a:r>
                      <a:endParaRPr lang="en-US" sz="1400" dirty="0"/>
                    </a:p>
                  </a:txBody>
                  <a:tcPr/>
                </a:tc>
                <a:tc>
                  <a:txBody>
                    <a:bodyPr/>
                    <a:lstStyle/>
                    <a:p>
                      <a:pPr marL="228600" indent="-228600">
                        <a:buFontTx/>
                        <a:buChar char="-"/>
                      </a:pPr>
                      <a:r>
                        <a:rPr lang="en-US" sz="1400" dirty="0" smtClean="0"/>
                        <a:t>Results of one process independent of the action of others</a:t>
                      </a:r>
                    </a:p>
                    <a:p>
                      <a:pPr marL="228600" indent="-228600">
                        <a:buFontTx/>
                        <a:buChar char="-"/>
                      </a:pPr>
                      <a:r>
                        <a:rPr lang="en-US" sz="1400" dirty="0" smtClean="0"/>
                        <a:t>Timing</a:t>
                      </a:r>
                      <a:r>
                        <a:rPr lang="en-US" sz="1400" baseline="0" dirty="0" smtClean="0"/>
                        <a:t> of process may be affected</a:t>
                      </a:r>
                      <a:endParaRPr lang="en-US" sz="1400" dirty="0"/>
                    </a:p>
                  </a:txBody>
                  <a:tcPr/>
                </a:tc>
                <a:tc>
                  <a:txBody>
                    <a:bodyPr/>
                    <a:lstStyle/>
                    <a:p>
                      <a:pPr marL="177800" indent="-177800">
                        <a:buFontTx/>
                        <a:buChar char="-"/>
                        <a:tabLst>
                          <a:tab pos="1485900" algn="l"/>
                        </a:tabLst>
                      </a:pPr>
                      <a:r>
                        <a:rPr lang="en-US" sz="1400" dirty="0" smtClean="0"/>
                        <a:t>Mutual</a:t>
                      </a:r>
                      <a:r>
                        <a:rPr lang="en-US" sz="1400" baseline="0" dirty="0" smtClean="0"/>
                        <a:t> exclusion</a:t>
                      </a:r>
                    </a:p>
                    <a:p>
                      <a:pPr marL="177800" indent="-177800">
                        <a:buFontTx/>
                        <a:buChar char="-"/>
                        <a:tabLst>
                          <a:tab pos="1485900" algn="l"/>
                        </a:tabLst>
                      </a:pPr>
                      <a:r>
                        <a:rPr lang="en-US" sz="1400" baseline="0" dirty="0" smtClean="0"/>
                        <a:t>Deadlock (renewable resource)</a:t>
                      </a:r>
                    </a:p>
                    <a:p>
                      <a:pPr marL="177800" indent="-177800">
                        <a:buFontTx/>
                        <a:buChar char="-"/>
                        <a:tabLst>
                          <a:tab pos="1485900" algn="l"/>
                        </a:tabLst>
                      </a:pPr>
                      <a:r>
                        <a:rPr lang="en-US" sz="1400" baseline="0" dirty="0" smtClean="0"/>
                        <a:t>Starvation</a:t>
                      </a:r>
                      <a:endParaRPr lang="en-US" sz="1400" dirty="0"/>
                    </a:p>
                  </a:txBody>
                  <a:tcPr/>
                </a:tc>
                <a:extLst>
                  <a:ext uri="{0D108BD9-81ED-4DB2-BD59-A6C34878D82A}">
                    <a16:rowId xmlns="" xmlns:a16="http://schemas.microsoft.com/office/drawing/2014/main" val="10001"/>
                  </a:ext>
                </a:extLst>
              </a:tr>
              <a:tr h="370840">
                <a:tc>
                  <a:txBody>
                    <a:bodyPr/>
                    <a:lstStyle/>
                    <a:p>
                      <a:r>
                        <a:rPr lang="en-US" sz="1400" dirty="0" smtClean="0"/>
                        <a:t>Processes indirectly aware of each other (e.g., shared object)</a:t>
                      </a:r>
                      <a:endParaRPr lang="en-US" sz="1400" dirty="0"/>
                    </a:p>
                  </a:txBody>
                  <a:tcPr/>
                </a:tc>
                <a:tc>
                  <a:txBody>
                    <a:bodyPr/>
                    <a:lstStyle/>
                    <a:p>
                      <a:r>
                        <a:rPr lang="en-US" sz="1400" dirty="0" smtClean="0"/>
                        <a:t>Cooperation by sharing</a:t>
                      </a:r>
                    </a:p>
                    <a:p>
                      <a:r>
                        <a:rPr lang="en-US" sz="1400" dirty="0" smtClean="0"/>
                        <a:t>(e.g., 2 processes share access to I/O buffer)</a:t>
                      </a:r>
                      <a:endParaRPr lang="en-US" sz="1400" dirty="0"/>
                    </a:p>
                  </a:txBody>
                  <a:tcPr/>
                </a:tc>
                <a:tc>
                  <a:txBody>
                    <a:bodyPr/>
                    <a:lstStyle/>
                    <a:p>
                      <a:pPr marL="177800" indent="-177800">
                        <a:buFontTx/>
                        <a:buChar char="-"/>
                      </a:pPr>
                      <a:r>
                        <a:rPr lang="en-US" sz="1400" dirty="0" smtClean="0"/>
                        <a:t>Results of one process may depend on info obtained from others</a:t>
                      </a:r>
                    </a:p>
                    <a:p>
                      <a:pPr marL="177800" indent="-177800">
                        <a:buFontTx/>
                        <a:buChar char="-"/>
                      </a:pPr>
                      <a:r>
                        <a:rPr lang="en-US" sz="1400" dirty="0" smtClean="0"/>
                        <a:t>Timing</a:t>
                      </a:r>
                      <a:r>
                        <a:rPr lang="en-US" sz="1400" baseline="0" dirty="0" smtClean="0"/>
                        <a:t> or process may be affected</a:t>
                      </a:r>
                      <a:endParaRPr lang="en-US" sz="1400" dirty="0"/>
                    </a:p>
                  </a:txBody>
                  <a:tcPr/>
                </a:tc>
                <a:tc>
                  <a:txBody>
                    <a:bodyPr/>
                    <a:lstStyle/>
                    <a:p>
                      <a:pPr marL="177800" indent="-177800">
                        <a:buFontTx/>
                        <a:buChar char="-"/>
                      </a:pPr>
                      <a:r>
                        <a:rPr lang="en-US" sz="1400" dirty="0" smtClean="0"/>
                        <a:t>Mutual exclusion</a:t>
                      </a:r>
                    </a:p>
                    <a:p>
                      <a:pPr marL="177800" indent="-177800">
                        <a:buFontTx/>
                        <a:buChar char="-"/>
                      </a:pPr>
                      <a:r>
                        <a:rPr lang="en-US" sz="1400" dirty="0" smtClean="0"/>
                        <a:t>Deadlock (renewable resource)</a:t>
                      </a:r>
                    </a:p>
                    <a:p>
                      <a:pPr marL="177800" indent="-177800">
                        <a:buFontTx/>
                        <a:buChar char="-"/>
                      </a:pPr>
                      <a:r>
                        <a:rPr lang="en-US" sz="1400" dirty="0" smtClean="0"/>
                        <a:t>Starvation</a:t>
                      </a:r>
                    </a:p>
                    <a:p>
                      <a:pPr marL="177800" indent="-177800">
                        <a:buFontTx/>
                        <a:buChar char="-"/>
                      </a:pPr>
                      <a:r>
                        <a:rPr lang="en-US" sz="1400" dirty="0" smtClean="0"/>
                        <a:t>Data coherence</a:t>
                      </a:r>
                      <a:endParaRPr lang="en-US" sz="1400" dirty="0"/>
                    </a:p>
                  </a:txBody>
                  <a:tcPr/>
                </a:tc>
                <a:extLst>
                  <a:ext uri="{0D108BD9-81ED-4DB2-BD59-A6C34878D82A}">
                    <a16:rowId xmlns="" xmlns:a16="http://schemas.microsoft.com/office/drawing/2014/main" val="10002"/>
                  </a:ext>
                </a:extLst>
              </a:tr>
              <a:tr h="370840">
                <a:tc>
                  <a:txBody>
                    <a:bodyPr/>
                    <a:lstStyle/>
                    <a:p>
                      <a:r>
                        <a:rPr lang="en-US" sz="1400" dirty="0" smtClean="0"/>
                        <a:t>Processes directly aware of each other (have communication primitives available to them)</a:t>
                      </a:r>
                      <a:endParaRPr lang="en-US" sz="1400" dirty="0"/>
                    </a:p>
                  </a:txBody>
                  <a:tcPr/>
                </a:tc>
                <a:tc>
                  <a:txBody>
                    <a:bodyPr/>
                    <a:lstStyle/>
                    <a:p>
                      <a:r>
                        <a:rPr lang="en-US" sz="1400" dirty="0" smtClean="0"/>
                        <a:t>Cooperation by communication</a:t>
                      </a:r>
                      <a:endParaRPr lang="en-US" sz="1400" dirty="0"/>
                    </a:p>
                  </a:txBody>
                  <a:tcPr/>
                </a:tc>
                <a:tc>
                  <a:txBody>
                    <a:bodyPr/>
                    <a:lstStyle/>
                    <a:p>
                      <a:pPr marL="177800" indent="-177800">
                        <a:buFontTx/>
                        <a:buChar char="-"/>
                      </a:pPr>
                      <a:r>
                        <a:rPr lang="en-US" sz="1400" dirty="0" smtClean="0"/>
                        <a:t>Results of one process my depend on info obtained from others</a:t>
                      </a:r>
                    </a:p>
                    <a:p>
                      <a:pPr marL="177800" indent="-177800">
                        <a:buFontTx/>
                        <a:buChar char="-"/>
                      </a:pPr>
                      <a:r>
                        <a:rPr lang="en-US" sz="1400" dirty="0" smtClean="0"/>
                        <a:t>Timing of process may be affected</a:t>
                      </a:r>
                      <a:endParaRPr lang="en-US" sz="1400" dirty="0"/>
                    </a:p>
                  </a:txBody>
                  <a:tcPr/>
                </a:tc>
                <a:tc>
                  <a:txBody>
                    <a:bodyPr/>
                    <a:lstStyle/>
                    <a:p>
                      <a:pPr marL="177800" indent="-177800">
                        <a:buFontTx/>
                        <a:buChar char="-"/>
                      </a:pPr>
                      <a:r>
                        <a:rPr lang="en-US" sz="1400" dirty="0" smtClean="0"/>
                        <a:t>Deadlock (renewable resource)</a:t>
                      </a:r>
                    </a:p>
                    <a:p>
                      <a:pPr marL="177800" indent="-177800">
                        <a:buFontTx/>
                        <a:buChar char="-"/>
                      </a:pPr>
                      <a:r>
                        <a:rPr lang="en-US" sz="1400" dirty="0" smtClean="0"/>
                        <a:t>Starvation</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39594896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50617</TotalTime>
  <Words>4532</Words>
  <Application>Microsoft Macintosh PowerPoint</Application>
  <PresentationFormat>On-screen Show (4:3)</PresentationFormat>
  <Paragraphs>691</Paragraphs>
  <Slides>42</Slides>
  <Notes>15</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Capital</vt:lpstr>
      <vt:lpstr>CPSC 351</vt:lpstr>
      <vt:lpstr>Agenda</vt:lpstr>
      <vt:lpstr>Multiprogramming</vt:lpstr>
      <vt:lpstr>Needs for Process Synchronization</vt:lpstr>
      <vt:lpstr>Sharing of Main Memory Issue</vt:lpstr>
      <vt:lpstr>Sharing of Main Memory Possible Solution</vt:lpstr>
      <vt:lpstr>Race Condition</vt:lpstr>
      <vt:lpstr>PowerPoint Presentation</vt:lpstr>
      <vt:lpstr>Process Interaction</vt:lpstr>
      <vt:lpstr>Resource Competition</vt:lpstr>
      <vt:lpstr>Critical Section</vt:lpstr>
      <vt:lpstr>Critical Section Problem and Solution Requirements</vt:lpstr>
      <vt:lpstr>Critical Section</vt:lpstr>
      <vt:lpstr>Peterson’s Solution Software-based Solution</vt:lpstr>
      <vt:lpstr>Critical Section Problem –Peterson’s Solution</vt:lpstr>
      <vt:lpstr>Critical Section Problem –Peterson’s Solution (cont)</vt:lpstr>
      <vt:lpstr>Critical Section Problem –Peterson’s Solution (cont)</vt:lpstr>
      <vt:lpstr>Synchronization Hardware-based Solution</vt:lpstr>
      <vt:lpstr>Critical Section Problem: Synchronization Hardware</vt:lpstr>
      <vt:lpstr>test_and_set instruction code</vt:lpstr>
      <vt:lpstr>test_and_set() instruction code (cont)</vt:lpstr>
      <vt:lpstr>compare_and_swap Instruction</vt:lpstr>
      <vt:lpstr>Mutual-Exclusion Implementation with compare_and_swap</vt:lpstr>
      <vt:lpstr>Synchronization Hardware Limitation and Solution</vt:lpstr>
      <vt:lpstr>Synchronization Hardware Limitation and Solution (cont)</vt:lpstr>
      <vt:lpstr>Mutex Locks</vt:lpstr>
      <vt:lpstr>Mutex Locks</vt:lpstr>
      <vt:lpstr>Mutex Lock: acquire() and release()</vt:lpstr>
      <vt:lpstr>Semaphores</vt:lpstr>
      <vt:lpstr>Semaphores</vt:lpstr>
      <vt:lpstr>Semaphore Usage – Binary Semaphores</vt:lpstr>
      <vt:lpstr>Semaphore Usage – Counting Semaphores</vt:lpstr>
      <vt:lpstr>Semaphore Implementation &amp; Example</vt:lpstr>
      <vt:lpstr>Semaphore Implementation 2</vt:lpstr>
      <vt:lpstr>Deadlocks and Starvation</vt:lpstr>
      <vt:lpstr>Deadlocks</vt:lpstr>
      <vt:lpstr>Starvation</vt:lpstr>
      <vt:lpstr>Priority Inversion</vt:lpstr>
      <vt:lpstr>Priority Inversion</vt:lpstr>
      <vt:lpstr>Priority Inversion: Priority Inheritance</vt:lpstr>
      <vt:lpstr>Priority Inversion Example</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Object-Oriented Analysis and Design Iterative and Agile Process </dc:title>
  <dc:creator>Gina Ackerman</dc:creator>
  <cp:lastModifiedBy>Gina Ackerman</cp:lastModifiedBy>
  <cp:revision>1076</cp:revision>
  <dcterms:created xsi:type="dcterms:W3CDTF">2015-01-12T05:55:10Z</dcterms:created>
  <dcterms:modified xsi:type="dcterms:W3CDTF">2018-04-04T06:58:42Z</dcterms:modified>
</cp:coreProperties>
</file>