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47"/>
  </p:notesMasterIdLst>
  <p:handoutMasterIdLst>
    <p:handoutMasterId r:id="rId48"/>
  </p:handoutMasterIdLst>
  <p:sldIdLst>
    <p:sldId id="257" r:id="rId2"/>
    <p:sldId id="269" r:id="rId3"/>
    <p:sldId id="270" r:id="rId4"/>
    <p:sldId id="262" r:id="rId5"/>
    <p:sldId id="261" r:id="rId6"/>
    <p:sldId id="263" r:id="rId7"/>
    <p:sldId id="264" r:id="rId8"/>
    <p:sldId id="265" r:id="rId9"/>
    <p:sldId id="267" r:id="rId10"/>
    <p:sldId id="268" r:id="rId11"/>
    <p:sldId id="271" r:id="rId12"/>
    <p:sldId id="272" r:id="rId13"/>
    <p:sldId id="273" r:id="rId14"/>
    <p:sldId id="274" r:id="rId15"/>
    <p:sldId id="278" r:id="rId16"/>
    <p:sldId id="275" r:id="rId17"/>
    <p:sldId id="276" r:id="rId18"/>
    <p:sldId id="277" r:id="rId19"/>
    <p:sldId id="279" r:id="rId20"/>
    <p:sldId id="280" r:id="rId21"/>
    <p:sldId id="281" r:id="rId22"/>
    <p:sldId id="282" r:id="rId23"/>
    <p:sldId id="283" r:id="rId24"/>
    <p:sldId id="285" r:id="rId25"/>
    <p:sldId id="286" r:id="rId26"/>
    <p:sldId id="287" r:id="rId27"/>
    <p:sldId id="324" r:id="rId28"/>
    <p:sldId id="288" r:id="rId29"/>
    <p:sldId id="289" r:id="rId30"/>
    <p:sldId id="290" r:id="rId31"/>
    <p:sldId id="292" r:id="rId32"/>
    <p:sldId id="293" r:id="rId33"/>
    <p:sldId id="294" r:id="rId34"/>
    <p:sldId id="295" r:id="rId35"/>
    <p:sldId id="296" r:id="rId36"/>
    <p:sldId id="297" r:id="rId37"/>
    <p:sldId id="298" r:id="rId38"/>
    <p:sldId id="299" r:id="rId39"/>
    <p:sldId id="300" r:id="rId40"/>
    <p:sldId id="301" r:id="rId41"/>
    <p:sldId id="307" r:id="rId42"/>
    <p:sldId id="308" r:id="rId43"/>
    <p:sldId id="309" r:id="rId44"/>
    <p:sldId id="310" r:id="rId45"/>
    <p:sldId id="25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2553" autoAdjust="0"/>
  </p:normalViewPr>
  <p:slideViewPr>
    <p:cSldViewPr snapToGrid="0" snapToObjects="1">
      <p:cViewPr>
        <p:scale>
          <a:sx n="90" d="100"/>
          <a:sy n="90" d="100"/>
        </p:scale>
        <p:origin x="-1696" y="4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F74811-3373-3945-85B4-BC44F0E3DD15}" type="datetimeFigureOut">
              <a:rPr lang="en-US" smtClean="0"/>
              <a:pPr/>
              <a:t>3/24/18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39CB2-F4DC-2345-8818-4B1ED7EE325F}" type="slidenum">
              <a:rPr lang="en-US" smtClean="0"/>
              <a:pPr/>
              <a:t>‹#›</a:t>
            </a:fld>
            <a:endParaRPr lang="en-US"/>
          </a:p>
        </p:txBody>
      </p:sp>
    </p:spTree>
    <p:extLst>
      <p:ext uri="{BB962C8B-B14F-4D97-AF65-F5344CB8AC3E}">
        <p14:creationId xmlns:p14="http://schemas.microsoft.com/office/powerpoint/2010/main" val="34693291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D12B0-017C-EE42-A261-E4B742435CF7}" type="datetimeFigureOut">
              <a:rPr lang="en-US" smtClean="0"/>
              <a:pPr/>
              <a:t>3/24/18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52CBF-E50E-8245-BB4C-D07D404C5C9E}" type="slidenum">
              <a:rPr lang="en-US" smtClean="0"/>
              <a:pPr/>
              <a:t>‹#›</a:t>
            </a:fld>
            <a:endParaRPr lang="en-US"/>
          </a:p>
        </p:txBody>
      </p:sp>
    </p:spTree>
    <p:extLst>
      <p:ext uri="{BB962C8B-B14F-4D97-AF65-F5344CB8AC3E}">
        <p14:creationId xmlns:p14="http://schemas.microsoft.com/office/powerpoint/2010/main" val="3915025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 writer is in the critical section and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readers are waiting, then one reader is queued on </a:t>
            </a:r>
            <a:r>
              <a:rPr lang="en-US" sz="1200" kern="1200" dirty="0" err="1" smtClean="0">
                <a:solidFill>
                  <a:schemeClr val="tx1"/>
                </a:solidFill>
                <a:effectLst/>
                <a:latin typeface="+mn-lt"/>
                <a:ea typeface="+mn-ea"/>
                <a:cs typeface="+mn-cs"/>
              </a:rPr>
              <a:t>rw</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readers are queued on </a:t>
            </a:r>
            <a:r>
              <a:rPr lang="en-US" sz="1200" kern="1200" dirty="0" err="1" smtClean="0">
                <a:solidFill>
                  <a:schemeClr val="tx1"/>
                </a:solidFill>
                <a:effectLst/>
                <a:latin typeface="+mn-lt"/>
                <a:ea typeface="+mn-ea"/>
                <a:cs typeface="+mn-cs"/>
              </a:rPr>
              <a:t>mutex</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Observe that, when a writer executes signal(</a:t>
            </a:r>
            <a:r>
              <a:rPr lang="en-US" sz="1200" kern="1200" dirty="0" err="1" smtClean="0">
                <a:solidFill>
                  <a:schemeClr val="tx1"/>
                </a:solidFill>
                <a:effectLst/>
                <a:latin typeface="+mn-lt"/>
                <a:ea typeface="+mn-ea"/>
                <a:cs typeface="+mn-cs"/>
              </a:rPr>
              <a:t>rw</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may resume the execution of either the waiting readers or a single waiting writer. The selection is made by the scheduler</a:t>
            </a: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16</a:t>
            </a:fld>
            <a:endParaRPr lang="en-US"/>
          </a:p>
        </p:txBody>
      </p:sp>
    </p:spTree>
    <p:extLst>
      <p:ext uri="{BB962C8B-B14F-4D97-AF65-F5344CB8AC3E}">
        <p14:creationId xmlns:p14="http://schemas.microsoft.com/office/powerpoint/2010/main" val="1345991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locks represent the fundamental synchronization technique used with </a:t>
            </a:r>
            <a:r>
              <a:rPr lang="en-US" sz="1200" kern="1200" dirty="0" err="1" smtClean="0">
                <a:solidFill>
                  <a:schemeClr val="tx1"/>
                </a:solidFill>
                <a:effectLst/>
                <a:latin typeface="+mn-lt"/>
                <a:ea typeface="+mn-ea"/>
                <a:cs typeface="+mn-cs"/>
              </a:rPr>
              <a:t>Pthreads</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43</a:t>
            </a:fld>
            <a:endParaRPr lang="en-US"/>
          </a:p>
        </p:txBody>
      </p:sp>
    </p:spTree>
    <p:extLst>
      <p:ext uri="{BB962C8B-B14F-4D97-AF65-F5344CB8AC3E}">
        <p14:creationId xmlns:p14="http://schemas.microsoft.com/office/powerpoint/2010/main" val="280408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solution to either problem may result in starvation. In the first case, writers may starve; in the second case, readers may starve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a typeface="MS PGothic" charset="0"/>
              </a:rPr>
              <a:t>Problem is solved on some systems by kernel providing reader-writer locks</a:t>
            </a:r>
            <a:endParaRPr lang="en-US" sz="1200" kern="1200" dirty="0" smtClean="0">
              <a:solidFill>
                <a:schemeClr val="tx1"/>
              </a:solidFill>
              <a:effectLst/>
              <a:latin typeface="+mn-lt"/>
              <a:ea typeface="+mn-ea"/>
              <a:cs typeface="+mn-cs"/>
            </a:endParaRPr>
          </a:p>
          <a:p>
            <a:pPr lvl="1"/>
            <a:r>
              <a:rPr lang="en-US" dirty="0" smtClean="0"/>
              <a:t>Reader requests the reader–writer lock in read mode</a:t>
            </a:r>
          </a:p>
          <a:p>
            <a:pPr lvl="1"/>
            <a:r>
              <a:rPr lang="en-US" dirty="0" smtClean="0"/>
              <a:t>Writer modifies shared data must request the lock in write mode </a:t>
            </a:r>
          </a:p>
          <a:p>
            <a:pPr lvl="1"/>
            <a:r>
              <a:rPr lang="en-US" dirty="0" smtClean="0"/>
              <a:t> Readers are permitted to concurrently acquire a reader–writer lock in read mode, but only one writer can acquire exclusive access lock for writing</a:t>
            </a:r>
          </a:p>
          <a:p>
            <a:pPr lvl="1"/>
            <a:r>
              <a:rPr lang="en-US" dirty="0" smtClean="0"/>
              <a:t>Reader-writer locks are more useful in applications</a:t>
            </a:r>
          </a:p>
          <a:p>
            <a:pPr lvl="2"/>
            <a:r>
              <a:rPr lang="en-US" dirty="0" smtClean="0"/>
              <a:t>Where processes are easily identified as readers or writers</a:t>
            </a:r>
          </a:p>
          <a:p>
            <a:pPr lvl="2"/>
            <a:r>
              <a:rPr lang="en-US" dirty="0" smtClean="0"/>
              <a:t>With more readers than writers because reader– writer locks generally require more overhead to establish than semaphores or mutual-exclusion locks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17</a:t>
            </a:fld>
            <a:endParaRPr lang="en-US"/>
          </a:p>
        </p:txBody>
      </p:sp>
    </p:spTree>
    <p:extLst>
      <p:ext uri="{BB962C8B-B14F-4D97-AF65-F5344CB8AC3E}">
        <p14:creationId xmlns:p14="http://schemas.microsoft.com/office/powerpoint/2010/main" val="290940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latin typeface="Helvetica" charset="0"/>
                <a:ea typeface="MS PGothic" charset="0"/>
              </a:rPr>
              <a:t>Abstract data type</a:t>
            </a:r>
            <a:r>
              <a:rPr lang="en-US" sz="1200" dirty="0" smtClean="0">
                <a:latin typeface="Helvetica" charset="0"/>
                <a:ea typeface="MS PGothic" charset="0"/>
              </a:rPr>
              <a:t>, internal variables only accessible by code within the procedure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charset="0"/>
              <a:ea typeface="MS PGothic"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programmers can put a monitor lock on any object. In particular, for something like a linked list, programmers can lock all linked lists with one lock, or have one lock for each list, or have one lock for each element of each list.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25</a:t>
            </a:fld>
            <a:endParaRPr lang="en-US"/>
          </a:p>
        </p:txBody>
      </p:sp>
    </p:spTree>
    <p:extLst>
      <p:ext uri="{BB962C8B-B14F-4D97-AF65-F5344CB8AC3E}">
        <p14:creationId xmlns:p14="http://schemas.microsoft.com/office/powerpoint/2010/main" val="38222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The chief characteristics of a monitor are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local data variables are accessible only by the monitor’s procedures and</a:t>
            </a:r>
          </a:p>
          <a:p>
            <a:r>
              <a:rPr lang="en-US" sz="1200" kern="1200" baseline="0" dirty="0" smtClean="0">
                <a:solidFill>
                  <a:schemeClr val="tx1"/>
                </a:solidFill>
                <a:latin typeface="+mn-lt"/>
                <a:ea typeface="+mn-ea"/>
                <a:cs typeface="+mn-cs"/>
              </a:rPr>
              <a:t>not by any external procedure.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enters the monitor by invoking one of its procedures.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Only one process may be executing in the monitor at a time; any other processes</a:t>
            </a:r>
          </a:p>
          <a:p>
            <a:r>
              <a:rPr lang="en-US" sz="1200" kern="1200" baseline="0" dirty="0" smtClean="0">
                <a:solidFill>
                  <a:schemeClr val="tx1"/>
                </a:solidFill>
                <a:latin typeface="+mn-lt"/>
                <a:ea typeface="+mn-ea"/>
                <a:cs typeface="+mn-cs"/>
              </a:rPr>
              <a:t>that have invoked the monitor are blocked, waiting for the monitor to become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smtClean="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26</a:t>
            </a:fld>
            <a:endParaRPr lang="en-US"/>
          </a:p>
        </p:txBody>
      </p:sp>
    </p:spTree>
    <p:extLst>
      <p:ext uri="{BB962C8B-B14F-4D97-AF65-F5344CB8AC3E}">
        <p14:creationId xmlns:p14="http://schemas.microsoft.com/office/powerpoint/2010/main" val="49011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28</a:t>
            </a:fld>
            <a:endParaRPr lang="en-US"/>
          </a:p>
        </p:txBody>
      </p:sp>
    </p:spTree>
    <p:extLst>
      <p:ext uri="{BB962C8B-B14F-4D97-AF65-F5344CB8AC3E}">
        <p14:creationId xmlns:p14="http://schemas.microsoft.com/office/powerpoint/2010/main" val="3682944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Philosopher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can set the variable state[</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EATING only if her two neighbors are not eating:(state[(i+4) % 5] != EATING) and (state[(i+1) % 5] != EATING)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Philosopher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delays herself when she is hungry but is unable to obtain the chopsticks she needs </a:t>
            </a: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29</a:t>
            </a:fld>
            <a:endParaRPr lang="en-US"/>
          </a:p>
        </p:txBody>
      </p:sp>
    </p:spTree>
    <p:extLst>
      <p:ext uri="{BB962C8B-B14F-4D97-AF65-F5344CB8AC3E}">
        <p14:creationId xmlns:p14="http://schemas.microsoft.com/office/powerpoint/2010/main" val="135013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30</a:t>
            </a:fld>
            <a:endParaRPr lang="en-US"/>
          </a:p>
        </p:txBody>
      </p:sp>
    </p:spTree>
    <p:extLst>
      <p:ext uri="{BB962C8B-B14F-4D97-AF65-F5344CB8AC3E}">
        <p14:creationId xmlns:p14="http://schemas.microsoft.com/office/powerpoint/2010/main" val="154626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41</a:t>
            </a:fld>
            <a:endParaRPr lang="en-US"/>
          </a:p>
        </p:txBody>
      </p:sp>
    </p:spTree>
    <p:extLst>
      <p:ext uri="{BB962C8B-B14F-4D97-AF65-F5344CB8AC3E}">
        <p14:creationId xmlns:p14="http://schemas.microsoft.com/office/powerpoint/2010/main" val="326495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Spinlocks are used in the kernel only when a lock is held for a short duration. When a lock must be held for a longer period, semaphores or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locks are appropriate for use. </a:t>
            </a: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42</a:t>
            </a:fld>
            <a:endParaRPr lang="en-US"/>
          </a:p>
        </p:txBody>
      </p:sp>
    </p:spTree>
    <p:extLst>
      <p:ext uri="{BB962C8B-B14F-4D97-AF65-F5344CB8AC3E}">
        <p14:creationId xmlns:p14="http://schemas.microsoft.com/office/powerpoint/2010/main" val="171658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userDrawn="1"/>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rgbClr val="000000"/>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9A0A12AC-3A3E-9042-8D73-D5A2F5D75827}" type="datetime1">
              <a:rPr lang="en-US" smtClean="0"/>
              <a:t>3/24/18</a:t>
            </a:fld>
            <a:endParaRPr lang="en-US"/>
          </a:p>
        </p:txBody>
      </p:sp>
      <p:sp>
        <p:nvSpPr>
          <p:cNvPr id="6" name="Slide Number Placeholder 5"/>
          <p:cNvSpPr>
            <a:spLocks noGrp="1"/>
          </p:cNvSpPr>
          <p:nvPr>
            <p:ph type="sldNum" sz="quarter" idx="12"/>
          </p:nvPr>
        </p:nvSpPr>
        <p:spPr>
          <a:xfrm>
            <a:off x="4191000" y="6122894"/>
            <a:ext cx="762000" cy="271463"/>
          </a:xfrm>
        </p:spPr>
        <p:txBody>
          <a:bodyPr/>
          <a:lstStyle>
            <a:lvl1pPr>
              <a:defRPr>
                <a:solidFill>
                  <a:schemeClr val="bg1"/>
                </a:solidFill>
              </a:defRPr>
            </a:lvl1pPr>
          </a:lstStyle>
          <a:p>
            <a:fld id="{72AFE102-A273-8544-BB2F-FAAE6DB0274C}" type="slidenum">
              <a:rPr lang="en-US" smtClean="0"/>
              <a:pPr/>
              <a:t>‹#›</a:t>
            </a:fld>
            <a:endParaRPr lang="en-US" dirty="0"/>
          </a:p>
        </p:txBody>
      </p:sp>
      <p:pic>
        <p:nvPicPr>
          <p:cNvPr id="12" name="Picture 11" descr="csuf-logo-header.png"/>
          <p:cNvPicPr/>
          <p:nvPr userDrawn="1"/>
        </p:nvPicPr>
        <p:blipFill>
          <a:blip r:embed="rId2" cstate="print"/>
          <a:stretch>
            <a:fillRect/>
          </a:stretch>
        </p:blipFill>
        <p:spPr>
          <a:xfrm>
            <a:off x="3368961" y="463885"/>
            <a:ext cx="2686050"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3/24/18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7" name="Text Placeholder 2"/>
          <p:cNvSpPr>
            <a:spLocks noGrp="1"/>
          </p:cNvSpPr>
          <p:nvPr>
            <p:ph type="body" idx="1"/>
          </p:nvPr>
        </p:nvSpPr>
        <p:spPr>
          <a:xfrm>
            <a:off x="256032" y="269668"/>
            <a:ext cx="4273635"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Content Placeholder 3"/>
          <p:cNvSpPr>
            <a:spLocks noGrp="1"/>
          </p:cNvSpPr>
          <p:nvPr>
            <p:ph sz="half" idx="2"/>
          </p:nvPr>
        </p:nvSpPr>
        <p:spPr>
          <a:xfrm>
            <a:off x="256032" y="1227667"/>
            <a:ext cx="4273635" cy="4847696"/>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9" name="Text Placeholder 4"/>
          <p:cNvSpPr>
            <a:spLocks noGrp="1"/>
          </p:cNvSpPr>
          <p:nvPr>
            <p:ph type="body" sz="quarter" idx="3"/>
          </p:nvPr>
        </p:nvSpPr>
        <p:spPr>
          <a:xfrm>
            <a:off x="4642556" y="269668"/>
            <a:ext cx="4236267"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13"/>
          </p:nvPr>
        </p:nvSpPr>
        <p:spPr>
          <a:xfrm>
            <a:off x="4642556" y="1227667"/>
            <a:ext cx="4236267" cy="486047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06979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Slide Number Placeholder 3"/>
          <p:cNvSpPr>
            <a:spLocks noGrp="1"/>
          </p:cNvSpPr>
          <p:nvPr>
            <p:ph type="sldNum" sz="quarter" idx="12"/>
          </p:nvPr>
        </p:nvSpPr>
        <p:spPr>
          <a:xfrm>
            <a:off x="8337000" y="6371590"/>
            <a:ext cx="541824" cy="201447"/>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
        <p:nvSpPr>
          <p:cNvPr id="9" name="Content Placeholder 2"/>
          <p:cNvSpPr>
            <a:spLocks noGrp="1"/>
          </p:cNvSpPr>
          <p:nvPr>
            <p:ph idx="1"/>
          </p:nvPr>
        </p:nvSpPr>
        <p:spPr>
          <a:xfrm>
            <a:off x="275339" y="1030112"/>
            <a:ext cx="8589374" cy="5286704"/>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52992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3/24/18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8" name="Content Placeholder 2"/>
          <p:cNvSpPr>
            <a:spLocks noGrp="1"/>
          </p:cNvSpPr>
          <p:nvPr>
            <p:ph sz="half" idx="1"/>
          </p:nvPr>
        </p:nvSpPr>
        <p:spPr>
          <a:xfrm>
            <a:off x="4634899" y="783579"/>
            <a:ext cx="3965933" cy="545802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153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38282"/>
            <a:ext cx="3580861" cy="1285718"/>
          </a:xfrm>
        </p:spPr>
        <p:txBody>
          <a:bodyPr anchor="b">
            <a:normAutofit/>
          </a:bodyPr>
          <a:lstStyle>
            <a:lvl1pPr algn="l">
              <a:defRPr sz="2800" b="0">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solidFill>
                  <a:srgbClr val="000000"/>
                </a:solidFill>
              </a:defRPr>
            </a:lvl1pPr>
            <a:lvl2pPr>
              <a:defRPr sz="2200" baseline="0">
                <a:solidFill>
                  <a:srgbClr val="000000"/>
                </a:solidFill>
              </a:defRPr>
            </a:lvl2pPr>
            <a:lvl3pPr>
              <a:defRPr sz="2000" baseline="0">
                <a:solidFill>
                  <a:srgbClr val="000000"/>
                </a:solidFill>
              </a:defRPr>
            </a:lvl3pPr>
            <a:lvl4pPr>
              <a:defRPr sz="1800" baseline="0">
                <a:solidFill>
                  <a:srgbClr val="000000"/>
                </a:solidFill>
              </a:defRPr>
            </a:lvl4pPr>
            <a:lvl5pPr>
              <a:defRPr sz="1800" baseline="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256032" y="1636890"/>
            <a:ext cx="3580861" cy="4719460"/>
          </a:xfrm>
        </p:spPr>
        <p:txBody>
          <a:bodyPr vert="horz" lIns="91440" tIns="45720" rIns="91440" bIns="45720" rtlCol="0">
            <a:normAutofit/>
          </a:bodyPr>
          <a:lstStyle>
            <a:lvl1pPr marL="0" indent="0">
              <a:lnSpc>
                <a:spcPct val="120000"/>
              </a:lnSpc>
              <a:spcBef>
                <a:spcPts val="600"/>
              </a:spcBef>
              <a:buNone/>
              <a:defRPr sz="1600" kern="1200">
                <a:solidFill>
                  <a:srgbClr val="00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F335DE68-BCE4-2241-B771-7000EB22A389}" type="datetime1">
              <a:rPr lang="en-US" smtClean="0"/>
              <a:t>3/24/18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60129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8765" y="1694329"/>
            <a:ext cx="327977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8" y="609600"/>
            <a:ext cx="4550505"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58765" y="2672323"/>
            <a:ext cx="327977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C8AA88D-736A-5E4A-9C11-B593391A437A}" type="datetime1">
              <a:rPr lang="en-US" smtClean="0"/>
              <a:t>3/24/18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7" name="Picture Placeholder 16"/>
          <p:cNvSpPr>
            <a:spLocks noGrp="1"/>
          </p:cNvSpPr>
          <p:nvPr>
            <p:ph type="pic" sz="quarter" idx="13"/>
          </p:nvPr>
        </p:nvSpPr>
        <p:spPr>
          <a:xfrm>
            <a:off x="258764" y="310123"/>
            <a:ext cx="3492966" cy="1204912"/>
          </a:xfrm>
        </p:spPr>
        <p:txBody>
          <a:bodyPr>
            <a:normAutofit/>
          </a:bodyPr>
          <a:lstStyle>
            <a:lvl1pPr>
              <a:buNone/>
              <a:defRPr sz="1800"/>
            </a:lvl1pPr>
          </a:lstStyle>
          <a:p>
            <a:r>
              <a:rPr lang="en-US" smtClean="0"/>
              <a:t>Drag picture to placeholder or click icon to add</a:t>
            </a:r>
            <a:endParaRPr/>
          </a:p>
        </p:txBody>
      </p:sp>
    </p:spTree>
    <p:extLst>
      <p:ext uri="{BB962C8B-B14F-4D97-AF65-F5344CB8AC3E}">
        <p14:creationId xmlns:p14="http://schemas.microsoft.com/office/powerpoint/2010/main" val="275696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dirty="0" smtClean="0"/>
              <a:t>Click to edit Master title style</a:t>
            </a:r>
            <a:endParaRPr dirty="0"/>
          </a:p>
        </p:txBody>
      </p:sp>
      <p:sp>
        <p:nvSpPr>
          <p:cNvPr id="3" name="Picture Placeholder 2"/>
          <p:cNvSpPr>
            <a:spLocks noGrp="1"/>
          </p:cNvSpPr>
          <p:nvPr>
            <p:ph type="pic" idx="1"/>
          </p:nvPr>
        </p:nvSpPr>
        <p:spPr>
          <a:xfrm>
            <a:off x="4191000" y="612775"/>
            <a:ext cx="4501443"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5A7B1E83-198B-0E48-ACA8-308113110EE2}" type="datetime1">
              <a:rPr lang="en-US" smtClean="0"/>
              <a:t>3/24/18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69596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1186AF4-195F-314C-8537-79C20E8E4D93}" type="datetime1">
              <a:rPr lang="en-US" smtClean="0"/>
              <a:t>3/24/18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694113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ADC319-BBB9-1744-A321-ED324A95911A}" type="datetime1">
              <a:rPr lang="en-US" smtClean="0"/>
              <a:t>3/24/18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385933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DCD3A12-259E-5749-98F8-1E9EDC05F4DE}" type="datetime1">
              <a:rPr lang="en-US" smtClean="0"/>
              <a:t>3/24/18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33079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grpSp>
        <p:nvGrpSpPr>
          <p:cNvPr id="9" name="Group 8"/>
          <p:cNvGrpSpPr/>
          <p:nvPr userDrawn="1"/>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289450" y="1792111"/>
            <a:ext cx="8589374" cy="4579480"/>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36B5C978-29FF-B04D-8BDD-1CFFC4798935}" type="datetime1">
              <a:rPr lang="en-US" smtClean="0"/>
              <a:t>3/24/18</a:t>
            </a:fld>
            <a:endParaRPr lang="en-US"/>
          </a:p>
        </p:txBody>
      </p:sp>
      <p:sp>
        <p:nvSpPr>
          <p:cNvPr id="6" name="Slide Number Placeholder 5"/>
          <p:cNvSpPr>
            <a:spLocks noGrp="1"/>
          </p:cNvSpPr>
          <p:nvPr>
            <p:ph type="sldNum" sz="quarter" idx="12"/>
          </p:nvPr>
        </p:nvSpPr>
        <p:spPr>
          <a:xfrm>
            <a:off x="8199120" y="6412838"/>
            <a:ext cx="762000" cy="271463"/>
          </a:xfrm>
        </p:spPr>
        <p:txBody>
          <a:bodyPr/>
          <a:lstStyle>
            <a:lvl1pPr>
              <a:defRPr sz="900">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40925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solidFill>
                  <a:srgbClr val="000000"/>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32F2CDB1-4494-354F-8EF0-0232ACE1156C}" type="datetime1">
              <a:rPr lang="en-US" smtClean="0"/>
              <a:t>3/24/18</a:t>
            </a:fld>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solidFill>
                  <a:srgbClr val="000000"/>
                </a:solidFill>
              </a:defRPr>
            </a:lvl1pPr>
          </a:lstStyle>
          <a:p>
            <a:r>
              <a:rPr lang="en-US" dirty="0" smtClean="0"/>
              <a:t>Drag picture to placeholder or click icon to add</a:t>
            </a:r>
            <a:endParaRPr dirty="0"/>
          </a:p>
        </p:txBody>
      </p:sp>
    </p:spTree>
    <p:extLst>
      <p:ext uri="{BB962C8B-B14F-4D97-AF65-F5344CB8AC3E}">
        <p14:creationId xmlns:p14="http://schemas.microsoft.com/office/powerpoint/2010/main" val="26382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21A568F-9A45-1B49-8DE3-600339642F2B}" type="datetime1">
              <a:rPr lang="en-US" smtClean="0"/>
              <a:t>3/24/18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0268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20" name="Group 19"/>
          <p:cNvGrpSpPr/>
          <p:nvPr userDrawn="1"/>
        </p:nvGrpSpPr>
        <p:grpSpPr>
          <a:xfrm>
            <a:off x="24384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1699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6A15E591-3C68-974E-9AE2-7BA455DC0861}" type="datetime1">
              <a:rPr lang="en-US" smtClean="0"/>
              <a:t>3/24/18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1" name="Content Placeholder 2"/>
          <p:cNvSpPr>
            <a:spLocks noGrp="1"/>
          </p:cNvSpPr>
          <p:nvPr>
            <p:ph sz="half" idx="13"/>
          </p:nvPr>
        </p:nvSpPr>
        <p:spPr>
          <a:xfrm>
            <a:off x="4711938" y="1733562"/>
            <a:ext cx="4161010"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4"/>
          </p:nvPr>
        </p:nvSpPr>
        <p:spPr>
          <a:xfrm>
            <a:off x="406132" y="1735554"/>
            <a:ext cx="4155425"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9057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userDrawn="1"/>
          </p:nvGrpSpPr>
          <p:grpSpPr>
            <a:xfrm>
              <a:off x="182880" y="173699"/>
              <a:ext cx="8778240" cy="6510602"/>
              <a:chOff x="182880" y="173699"/>
              <a:chExt cx="8778240" cy="6510602"/>
            </a:xfrm>
          </p:grpSpPr>
          <p:sp>
            <p:nvSpPr>
              <p:cNvPr id="27" name="Rectangle 26"/>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256032" y="1708990"/>
            <a:ext cx="3942429"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6032" y="2590801"/>
            <a:ext cx="3942429"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945539" y="1708990"/>
            <a:ext cx="3933284"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97182901-F8D8-7244-B315-259DADEC5C47}" type="datetime1">
              <a:rPr lang="en-US" smtClean="0"/>
              <a:t>3/24/18</a:t>
            </a:fld>
            <a:endParaRPr lang="en-US"/>
          </a:p>
        </p:txBody>
      </p:sp>
      <p:sp>
        <p:nvSpPr>
          <p:cNvPr id="9" name="Slide Number Placeholder 8"/>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8" name="Content Placeholder 3"/>
          <p:cNvSpPr>
            <a:spLocks noGrp="1"/>
          </p:cNvSpPr>
          <p:nvPr>
            <p:ph sz="half" idx="13"/>
          </p:nvPr>
        </p:nvSpPr>
        <p:spPr>
          <a:xfrm>
            <a:off x="4945538" y="2603583"/>
            <a:ext cx="3933285"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71031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12" name="Group 11"/>
          <p:cNvGrpSpPr/>
          <p:nvPr userDrawn="1"/>
        </p:nvGrpSpPr>
        <p:grpSpPr>
          <a:xfrm>
            <a:off x="182880" y="173699"/>
            <a:ext cx="8778240" cy="6510602"/>
            <a:chOff x="182880" y="173699"/>
            <a:chExt cx="8778240" cy="6510602"/>
          </a:xfrm>
        </p:grpSpPr>
        <p:sp>
          <p:nvSpPr>
            <p:cNvPr id="13" name="Rectangle 12"/>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ED86FA0F-FA5B-5249-AA12-E5D54C9B4395}" type="datetime1">
              <a:rPr lang="en-US" smtClean="0"/>
              <a:t>3/24/18</a:t>
            </a:fld>
            <a:endParaRPr lang="en-US"/>
          </a:p>
        </p:txBody>
      </p:sp>
      <p:sp>
        <p:nvSpPr>
          <p:cNvPr id="5" name="Slide Number Placeholder 4"/>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97736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3/24/18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5127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3/24/18</a:t>
            </a:fld>
            <a:endParaRPr lang="en-US"/>
          </a:p>
        </p:txBody>
      </p:sp>
      <p:sp>
        <p:nvSpPr>
          <p:cNvPr id="4" name="Slide Number Placeholder 3"/>
          <p:cNvSpPr>
            <a:spLocks noGrp="1"/>
          </p:cNvSpPr>
          <p:nvPr>
            <p:ph type="sldNum" sz="quarter" idx="12"/>
          </p:nvPr>
        </p:nvSpPr>
        <p:spPr>
          <a:xfrm>
            <a:off x="8337000" y="6316816"/>
            <a:ext cx="541824" cy="256222"/>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Tree>
    <p:extLst>
      <p:ext uri="{BB962C8B-B14F-4D97-AF65-F5344CB8AC3E}">
        <p14:creationId xmlns:p14="http://schemas.microsoft.com/office/powerpoint/2010/main" val="1707700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9807373-51C9-ED49-8C34-D8ACA23C4DFA}" type="datetime1">
              <a:rPr lang="en-US" smtClean="0"/>
              <a:t>3/24/18</a:t>
            </a:fld>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72AFE102-A273-8544-BB2F-FAAE6DB027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5" r:id="rId10"/>
    <p:sldLayoutId id="2147483704" r:id="rId11"/>
    <p:sldLayoutId id="2147483697" r:id="rId12"/>
    <p:sldLayoutId id="2147483698" r:id="rId13"/>
    <p:sldLayoutId id="2147483699" r:id="rId14"/>
    <p:sldLayoutId id="2147483700" r:id="rId15"/>
    <p:sldLayoutId id="2147483701" r:id="rId16"/>
    <p:sldLayoutId id="2147483702" r:id="rId17"/>
    <p:sldLayoutId id="2147483703" r:id="rId18"/>
  </p:sldLayoutIdLst>
  <p:hf hdr="0" ftr="0" dt="0"/>
  <p:txStyles>
    <p:titleStyle>
      <a:lvl1pPr algn="ctr" defTabSz="914400" rtl="0" eaLnBrk="1" latinLnBrk="0" hangingPunct="1">
        <a:spcBef>
          <a:spcPct val="0"/>
        </a:spcBef>
        <a:buNone/>
        <a:defRPr sz="4800" kern="1200">
          <a:solidFill>
            <a:srgbClr val="000000"/>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CPSC 351</a:t>
            </a:r>
            <a:endParaRPr lang="en-US" dirty="0"/>
          </a:p>
        </p:txBody>
      </p:sp>
      <p:sp>
        <p:nvSpPr>
          <p:cNvPr id="3" name="Subtitle 2"/>
          <p:cNvSpPr>
            <a:spLocks noGrp="1"/>
          </p:cNvSpPr>
          <p:nvPr>
            <p:ph type="subTitle" idx="1"/>
          </p:nvPr>
        </p:nvSpPr>
        <p:spPr>
          <a:xfrm>
            <a:off x="776941" y="3429000"/>
            <a:ext cx="7605059" cy="2670484"/>
          </a:xfrm>
        </p:spPr>
        <p:txBody>
          <a:bodyPr>
            <a:noAutofit/>
          </a:bodyPr>
          <a:lstStyle/>
          <a:p>
            <a:r>
              <a:rPr lang="en-US" sz="3600" dirty="0"/>
              <a:t>Operating Systems Concepts</a:t>
            </a:r>
          </a:p>
          <a:p>
            <a:endParaRPr lang="en-US" sz="2800" dirty="0" smtClean="0"/>
          </a:p>
          <a:p>
            <a:endParaRPr lang="en-US" sz="2800" dirty="0"/>
          </a:p>
          <a:p>
            <a:endParaRPr lang="en-US" sz="2800" dirty="0" smtClean="0"/>
          </a:p>
          <a:p>
            <a:r>
              <a:rPr lang="en-US" sz="3600" smtClean="0"/>
              <a:t>Process Synchronization Part II </a:t>
            </a:r>
            <a:endParaRPr lang="en-US" sz="3600" dirty="0"/>
          </a:p>
          <a:p>
            <a:endParaRPr lang="en-US" sz="3600" dirty="0"/>
          </a:p>
          <a:p>
            <a:endParaRPr lang="en-US" sz="3600" dirty="0" smtClean="0"/>
          </a:p>
          <a:p>
            <a:endParaRPr lang="en-US" sz="3600" dirty="0" smtClean="0"/>
          </a:p>
        </p:txBody>
      </p:sp>
      <p:sp>
        <p:nvSpPr>
          <p:cNvPr id="4" name="Slide Number Placeholder 3"/>
          <p:cNvSpPr>
            <a:spLocks noGrp="1"/>
          </p:cNvSpPr>
          <p:nvPr>
            <p:ph type="sldNum" sz="quarter" idx="12"/>
          </p:nvPr>
        </p:nvSpPr>
        <p:spPr/>
        <p:txBody>
          <a:bodyPr/>
          <a:lstStyle/>
          <a:p>
            <a:fld id="{72AFE102-A273-8544-BB2F-FAAE6DB0274C}" type="slidenum">
              <a:rPr lang="en-US" smtClean="0"/>
              <a:pPr/>
              <a:t>0</a:t>
            </a:fld>
            <a:endParaRPr lang="en-US"/>
          </a:p>
        </p:txBody>
      </p:sp>
    </p:spTree>
    <p:extLst>
      <p:ext uri="{BB962C8B-B14F-4D97-AF65-F5344CB8AC3E}">
        <p14:creationId xmlns:p14="http://schemas.microsoft.com/office/powerpoint/2010/main" val="3543173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9</a:t>
            </a:fld>
            <a:endParaRPr lang="en-US" dirty="0"/>
          </a:p>
        </p:txBody>
      </p:sp>
      <p:sp>
        <p:nvSpPr>
          <p:cNvPr id="3" name="Title 2"/>
          <p:cNvSpPr>
            <a:spLocks noGrp="1"/>
          </p:cNvSpPr>
          <p:nvPr>
            <p:ph type="title"/>
          </p:nvPr>
        </p:nvSpPr>
        <p:spPr/>
        <p:txBody>
          <a:bodyPr>
            <a:normAutofit/>
          </a:bodyPr>
          <a:lstStyle/>
          <a:p>
            <a:r>
              <a:rPr lang="en-US" sz="3000" dirty="0">
                <a:solidFill>
                  <a:schemeClr val="tx1"/>
                </a:solidFill>
                <a:ea typeface="Comic Sans MS"/>
                <a:cs typeface="Comic Sans MS"/>
                <a:sym typeface="Comic Sans MS"/>
              </a:rPr>
              <a:t>Producer Consumer Race Condition Problem (</a:t>
            </a:r>
            <a:r>
              <a:rPr lang="en-US" sz="3000" dirty="0" err="1">
                <a:solidFill>
                  <a:schemeClr val="tx1"/>
                </a:solidFill>
                <a:ea typeface="Comic Sans MS"/>
                <a:cs typeface="Comic Sans MS"/>
                <a:sym typeface="Comic Sans MS"/>
              </a:rPr>
              <a:t>cont</a:t>
            </a:r>
            <a:r>
              <a:rPr lang="en-US" sz="3000" dirty="0">
                <a:solidFill>
                  <a:schemeClr val="tx1"/>
                </a:solidFill>
                <a:ea typeface="Comic Sans MS"/>
                <a:cs typeface="Comic Sans MS"/>
                <a:sym typeface="Comic Sans MS"/>
              </a:rPr>
              <a:t>)</a:t>
            </a:r>
            <a:endParaRPr lang="en-US" sz="3000" dirty="0"/>
          </a:p>
        </p:txBody>
      </p:sp>
      <p:sp>
        <p:nvSpPr>
          <p:cNvPr id="4" name="Content Placeholder 3"/>
          <p:cNvSpPr>
            <a:spLocks noGrp="1"/>
          </p:cNvSpPr>
          <p:nvPr>
            <p:ph idx="1"/>
          </p:nvPr>
        </p:nvSpPr>
        <p:spPr>
          <a:xfrm>
            <a:off x="1761885" y="3842825"/>
            <a:ext cx="5729711" cy="2528765"/>
          </a:xfrm>
        </p:spPr>
        <p:txBody>
          <a:bodyPr>
            <a:normAutofit/>
          </a:bodyPr>
          <a:lstStyle/>
          <a:p>
            <a:pPr marL="3175" lvl="1" indent="-231775">
              <a:lnSpc>
                <a:spcPct val="120000"/>
              </a:lnSpc>
              <a:spcBef>
                <a:spcPts val="0"/>
              </a:spcBef>
              <a:buClr>
                <a:schemeClr val="tx1"/>
              </a:buClr>
              <a:buSzPts val="2400"/>
              <a:tabLst>
                <a:tab pos="339725" algn="l"/>
              </a:tabLst>
            </a:pPr>
            <a:r>
              <a:rPr lang="en-US" sz="1800" dirty="0">
                <a:solidFill>
                  <a:srgbClr val="004C26"/>
                </a:solidFill>
                <a:ea typeface="Comic Sans MS"/>
                <a:cs typeface="Comic Sans MS"/>
                <a:sym typeface="Comic Sans MS"/>
              </a:rPr>
              <a:t>PI</a:t>
            </a:r>
            <a:r>
              <a:rPr lang="en-US" sz="1800" baseline="-25000" dirty="0">
                <a:solidFill>
                  <a:srgbClr val="004C26"/>
                </a:solidFill>
                <a:ea typeface="Comic Sans MS"/>
                <a:cs typeface="Comic Sans MS"/>
                <a:sym typeface="Comic Sans MS"/>
              </a:rPr>
              <a:t>1</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counter   </a:t>
            </a:r>
            <a:r>
              <a:rPr lang="en-US" sz="1800" dirty="0">
                <a:ea typeface="Comic Sans MS"/>
                <a:cs typeface="Comic Sans MS"/>
                <a:sym typeface="Comic Sans MS"/>
              </a:rPr>
              <a:t>{register</a:t>
            </a:r>
            <a:r>
              <a:rPr lang="en-US" sz="1800" baseline="-25000" dirty="0">
                <a:ea typeface="Comic Sans MS"/>
                <a:cs typeface="Comic Sans MS"/>
                <a:sym typeface="Comic Sans MS"/>
              </a:rPr>
              <a:t>1</a:t>
            </a:r>
            <a:r>
              <a:rPr lang="en-US" sz="1800" dirty="0">
                <a:ea typeface="Comic Sans MS"/>
                <a:cs typeface="Comic Sans MS"/>
                <a:sym typeface="Comic Sans MS"/>
              </a:rPr>
              <a:t> = 5</a:t>
            </a:r>
            <a:r>
              <a:rPr lang="en-US" sz="1800" dirty="0" smtClean="0">
                <a:ea typeface="Comic Sans MS"/>
                <a:cs typeface="Comic Sans MS"/>
                <a:sym typeface="Comic Sans MS"/>
              </a:rPr>
              <a:t>}</a:t>
            </a:r>
            <a:endParaRPr lang="en-US" sz="1800" dirty="0" smtClean="0">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004C26"/>
                </a:solidFill>
                <a:ea typeface="Comic Sans MS"/>
                <a:cs typeface="Comic Sans MS"/>
                <a:sym typeface="Comic Sans MS"/>
              </a:rPr>
              <a:t>PI</a:t>
            </a:r>
            <a:r>
              <a:rPr lang="en-US" sz="1800" baseline="-25000" dirty="0" smtClean="0">
                <a:solidFill>
                  <a:srgbClr val="004C26"/>
                </a:solidFill>
                <a:ea typeface="Comic Sans MS"/>
                <a:cs typeface="Comic Sans MS"/>
                <a:sym typeface="Comic Sans MS"/>
              </a:rPr>
              <a:t>2</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+ 1   </a:t>
            </a:r>
            <a:r>
              <a:rPr lang="en-US" sz="1800" dirty="0">
                <a:ea typeface="Comic Sans MS"/>
                <a:cs typeface="Comic Sans MS"/>
                <a:sym typeface="Comic Sans MS"/>
              </a:rPr>
              <a:t>{register</a:t>
            </a:r>
            <a:r>
              <a:rPr lang="en-US" sz="1800" baseline="-25000" dirty="0">
                <a:ea typeface="Comic Sans MS"/>
                <a:cs typeface="Comic Sans MS"/>
                <a:sym typeface="Comic Sans MS"/>
              </a:rPr>
              <a:t>1</a:t>
            </a:r>
            <a:r>
              <a:rPr lang="en-US" sz="1800" dirty="0">
                <a:ea typeface="Comic Sans MS"/>
                <a:cs typeface="Comic Sans MS"/>
                <a:sym typeface="Comic Sans MS"/>
              </a:rPr>
              <a:t> = 6} </a:t>
            </a:r>
            <a:endParaRPr lang="en-US" sz="1800" dirty="0" smtClean="0">
              <a:ea typeface="Comic Sans MS"/>
              <a:cs typeface="Comic Sans MS"/>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1</a:t>
            </a:r>
            <a:r>
              <a:rPr lang="en-US" sz="1800" dirty="0">
                <a:ea typeface="Comic Sans MS"/>
                <a:cs typeface="Comic Sans MS"/>
                <a:sym typeface="Comic Sans MS"/>
              </a:rPr>
              <a:t>: consumer: </a:t>
            </a:r>
            <a:r>
              <a:rPr lang="en-US" sz="1800" dirty="0">
                <a:solidFill>
                  <a:srgbClr val="7030A0"/>
                </a:solidFill>
                <a:ea typeface="Comic Sans MS"/>
                <a:cs typeface="Comic Sans MS"/>
                <a:sym typeface="Comic Sans MS"/>
              </a:rPr>
              <a:t>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counter   </a:t>
            </a:r>
            <a:r>
              <a:rPr lang="en-US" sz="1800" dirty="0">
                <a:ea typeface="Comic Sans MS"/>
                <a:cs typeface="Comic Sans MS"/>
                <a:sym typeface="Comic Sans MS"/>
              </a:rPr>
              <a:t>{register</a:t>
            </a:r>
            <a:r>
              <a:rPr lang="en-US" sz="1800" baseline="-25000" dirty="0">
                <a:ea typeface="Comic Sans MS"/>
                <a:cs typeface="Comic Sans MS"/>
                <a:sym typeface="Comic Sans MS"/>
              </a:rPr>
              <a:t>2</a:t>
            </a:r>
            <a:r>
              <a:rPr lang="en-US" sz="1800" dirty="0">
                <a:ea typeface="Comic Sans MS"/>
                <a:cs typeface="Comic Sans MS"/>
                <a:sym typeface="Comic Sans MS"/>
              </a:rPr>
              <a:t> = 5} </a:t>
            </a:r>
            <a:endParaRPr lang="en-US" sz="1800" dirty="0" smtClean="0">
              <a:ea typeface="Comic Sans MS"/>
              <a:cs typeface="Comic Sans MS"/>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2</a:t>
            </a:r>
            <a:r>
              <a:rPr lang="en-US" sz="1800" dirty="0">
                <a:ea typeface="Comic Sans MS"/>
                <a:cs typeface="Comic Sans MS"/>
                <a:sym typeface="Comic Sans MS"/>
              </a:rPr>
              <a:t>: consumer: </a:t>
            </a:r>
            <a:r>
              <a:rPr lang="en-US" sz="1800" dirty="0">
                <a:solidFill>
                  <a:srgbClr val="7030A0"/>
                </a:solidFill>
                <a:ea typeface="Comic Sans MS"/>
                <a:cs typeface="Comic Sans MS"/>
                <a:sym typeface="Comic Sans MS"/>
              </a:rPr>
              <a:t>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- 1   </a:t>
            </a:r>
            <a:r>
              <a:rPr lang="en-US" sz="1800" dirty="0">
                <a:ea typeface="Comic Sans MS"/>
                <a:cs typeface="Comic Sans MS"/>
                <a:sym typeface="Comic Sans MS"/>
              </a:rPr>
              <a:t>{register</a:t>
            </a:r>
            <a:r>
              <a:rPr lang="en-US" sz="1800" baseline="-25000" dirty="0">
                <a:ea typeface="Comic Sans MS"/>
                <a:cs typeface="Comic Sans MS"/>
                <a:sym typeface="Comic Sans MS"/>
              </a:rPr>
              <a:t>2</a:t>
            </a:r>
            <a:r>
              <a:rPr lang="en-US" sz="1800" dirty="0">
                <a:ea typeface="Comic Sans MS"/>
                <a:cs typeface="Comic Sans MS"/>
                <a:sym typeface="Comic Sans MS"/>
              </a:rPr>
              <a:t> = 4</a:t>
            </a:r>
            <a:r>
              <a:rPr lang="en-US" sz="1800" dirty="0" smtClean="0">
                <a:ea typeface="Comic Sans MS"/>
                <a:cs typeface="Comic Sans MS"/>
                <a:sym typeface="Comic Sans MS"/>
              </a:rPr>
              <a:t>}</a:t>
            </a:r>
          </a:p>
          <a:p>
            <a:pPr marL="3175" lvl="1" indent="-231775">
              <a:lnSpc>
                <a:spcPct val="120000"/>
              </a:lnSpc>
              <a:spcBef>
                <a:spcPts val="0"/>
              </a:spcBef>
              <a:buClr>
                <a:schemeClr val="tx1"/>
              </a:buClr>
              <a:buSzPts val="2400"/>
              <a:tabLst>
                <a:tab pos="339725" algn="l"/>
              </a:tabLst>
            </a:pPr>
            <a:r>
              <a:rPr lang="en-US" sz="1800" dirty="0">
                <a:solidFill>
                  <a:srgbClr val="7030A0"/>
                </a:solidFill>
                <a:ea typeface="Comic Sans MS"/>
                <a:cs typeface="Comic Sans MS"/>
                <a:sym typeface="Comic Sans MS"/>
              </a:rPr>
              <a:t>CI</a:t>
            </a:r>
            <a:r>
              <a:rPr lang="en-US" sz="1800" baseline="-25000" dirty="0">
                <a:solidFill>
                  <a:srgbClr val="7030A0"/>
                </a:solidFill>
                <a:ea typeface="Comic Sans MS"/>
                <a:cs typeface="Comic Sans MS"/>
                <a:sym typeface="Comic Sans MS"/>
              </a:rPr>
              <a:t>3</a:t>
            </a:r>
            <a:r>
              <a:rPr lang="en-US" sz="1800" dirty="0">
                <a:ea typeface="Comic Sans MS"/>
                <a:cs typeface="Comic Sans MS"/>
                <a:sym typeface="Comic Sans MS"/>
              </a:rPr>
              <a:t>: consumer: </a:t>
            </a:r>
            <a:r>
              <a:rPr lang="en-US" sz="1800" dirty="0" smtClean="0">
                <a:solidFill>
                  <a:srgbClr val="7030A0"/>
                </a:solidFill>
                <a:ea typeface="Comic Sans MS"/>
                <a:cs typeface="Comic Sans MS"/>
                <a:sym typeface="Comic Sans MS"/>
              </a:rPr>
              <a:t>counter </a:t>
            </a:r>
            <a:r>
              <a:rPr lang="en-US" sz="1800" dirty="0">
                <a:solidFill>
                  <a:srgbClr val="7030A0"/>
                </a:solidFill>
                <a:ea typeface="Comic Sans MS"/>
                <a:cs typeface="Comic Sans MS"/>
                <a:sym typeface="Comic Sans MS"/>
              </a:rPr>
              <a:t>= 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a:t>
            </a:r>
            <a:r>
              <a:rPr lang="en-US" sz="1800" dirty="0">
                <a:ea typeface="Comic Sans MS"/>
                <a:cs typeface="Comic Sans MS"/>
                <a:sym typeface="Comic Sans MS"/>
              </a:rPr>
              <a:t>{counter = 4</a:t>
            </a:r>
            <a:r>
              <a:rPr lang="en-US" sz="1800" dirty="0" smtClean="0">
                <a:ea typeface="Comic Sans MS"/>
                <a:cs typeface="Comic Sans MS"/>
                <a:sym typeface="Comic Sans MS"/>
              </a:rPr>
              <a:t>}</a:t>
            </a:r>
          </a:p>
          <a:p>
            <a:pPr marL="3175" lvl="1" indent="-231775">
              <a:lnSpc>
                <a:spcPct val="120000"/>
              </a:lnSpc>
              <a:spcBef>
                <a:spcPts val="0"/>
              </a:spcBef>
              <a:buClr>
                <a:schemeClr val="tx1"/>
              </a:buClr>
              <a:buSzPts val="2400"/>
              <a:tabLst>
                <a:tab pos="339725" algn="l"/>
              </a:tabLst>
            </a:pPr>
            <a:r>
              <a:rPr lang="en-US" sz="1800" dirty="0">
                <a:solidFill>
                  <a:srgbClr val="004C26"/>
                </a:solidFill>
                <a:ea typeface="Comic Sans MS"/>
                <a:cs typeface="Comic Sans MS"/>
                <a:sym typeface="Comic Sans MS"/>
              </a:rPr>
              <a:t>PI</a:t>
            </a:r>
            <a:r>
              <a:rPr lang="en-US" sz="1800" baseline="-25000" dirty="0">
                <a:solidFill>
                  <a:srgbClr val="004C26"/>
                </a:solidFill>
                <a:ea typeface="Comic Sans MS"/>
                <a:cs typeface="Comic Sans MS"/>
                <a:sym typeface="Comic Sans MS"/>
              </a:rPr>
              <a:t>3</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counter = 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a:t>
            </a:r>
            <a:r>
              <a:rPr lang="en-US" sz="1800" dirty="0">
                <a:ea typeface="Comic Sans MS"/>
                <a:cs typeface="Comic Sans MS"/>
                <a:sym typeface="Comic Sans MS"/>
              </a:rPr>
              <a:t>{counter = 6 </a:t>
            </a:r>
            <a:r>
              <a:rPr lang="en-US" sz="1800" dirty="0" smtClean="0">
                <a:ea typeface="Comic Sans MS"/>
                <a:cs typeface="Comic Sans MS"/>
                <a:sym typeface="Comic Sans MS"/>
              </a:rPr>
              <a:t>}</a:t>
            </a:r>
            <a:endParaRPr lang="en-US" sz="1800" dirty="0">
              <a:sym typeface="Comic Sans MS"/>
            </a:endParaRPr>
          </a:p>
          <a:p>
            <a:pPr marL="3175" lvl="1" indent="-231775">
              <a:lnSpc>
                <a:spcPct val="120000"/>
              </a:lnSpc>
              <a:spcBef>
                <a:spcPts val="0"/>
              </a:spcBef>
              <a:buClr>
                <a:schemeClr val="tx1"/>
              </a:buClr>
              <a:buSzPts val="2400"/>
              <a:tabLst>
                <a:tab pos="339725" algn="l"/>
              </a:tabLst>
            </a:pPr>
            <a:r>
              <a:rPr lang="en-US" sz="1800" dirty="0">
                <a:ea typeface="Comic Sans MS"/>
                <a:cs typeface="Comic Sans MS"/>
                <a:sym typeface="Comic Sans MS"/>
              </a:rPr>
              <a:t>The value of counter is </a:t>
            </a:r>
            <a:r>
              <a:rPr lang="en-US" sz="1800" dirty="0">
                <a:solidFill>
                  <a:srgbClr val="0000FF"/>
                </a:solidFill>
                <a:ea typeface="Comic Sans MS"/>
                <a:cs typeface="Comic Sans MS"/>
                <a:sym typeface="Comic Sans MS"/>
              </a:rPr>
              <a:t>now 6</a:t>
            </a:r>
            <a:r>
              <a:rPr lang="en-US" sz="1800" dirty="0">
                <a:solidFill>
                  <a:srgbClr val="FF0000"/>
                </a:solidFill>
                <a:ea typeface="Comic Sans MS"/>
                <a:cs typeface="Comic Sans MS"/>
                <a:sym typeface="Comic Sans MS"/>
              </a:rPr>
              <a:t> </a:t>
            </a:r>
            <a:r>
              <a:rPr lang="en-US" sz="1800" dirty="0">
                <a:solidFill>
                  <a:srgbClr val="008000"/>
                </a:solidFill>
                <a:ea typeface="Comic Sans MS"/>
                <a:cs typeface="Comic Sans MS"/>
                <a:sym typeface="Comic Sans MS"/>
              </a:rPr>
              <a:t>(4 in the previous slide)!</a:t>
            </a:r>
            <a:endParaRPr lang="en-US" sz="1800" dirty="0">
              <a:solidFill>
                <a:srgbClr val="008000"/>
              </a:solidFill>
            </a:endParaRPr>
          </a:p>
        </p:txBody>
      </p:sp>
      <p:grpSp>
        <p:nvGrpSpPr>
          <p:cNvPr id="8" name="Group 7"/>
          <p:cNvGrpSpPr/>
          <p:nvPr/>
        </p:nvGrpSpPr>
        <p:grpSpPr>
          <a:xfrm>
            <a:off x="495300" y="1058509"/>
            <a:ext cx="8153400" cy="1828800"/>
            <a:chOff x="304800" y="1058509"/>
            <a:chExt cx="8153400" cy="1828800"/>
          </a:xfrm>
        </p:grpSpPr>
        <p:sp>
          <p:nvSpPr>
            <p:cNvPr id="5" name="Shape 192"/>
            <p:cNvSpPr txBox="1"/>
            <p:nvPr/>
          </p:nvSpPr>
          <p:spPr>
            <a:xfrm>
              <a:off x="304800" y="1058509"/>
              <a:ext cx="4038600" cy="1828800"/>
            </a:xfrm>
            <a:prstGeom prst="rect">
              <a:avLst/>
            </a:prstGeom>
            <a:noFill/>
            <a:ln w="9525" cap="flat" cmpd="sng">
              <a:solidFill>
                <a:srgbClr val="00800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8000"/>
                  </a:solidFill>
                  <a:ea typeface="Comic Sans MS"/>
                  <a:cs typeface="Comic Sans MS"/>
                  <a:sym typeface="Comic Sans MS"/>
                </a:rPr>
                <a:t>Producer code:</a:t>
              </a:r>
              <a:endParaRPr dirty="0">
                <a:solidFill>
                  <a:srgbClr val="00800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a:t>
              </a:r>
              <a:r>
                <a:rPr lang="en-US" sz="2400" b="0" i="0" u="none" strike="noStrike" cap="none" dirty="0">
                  <a:solidFill>
                    <a:schemeClr val="dk1"/>
                  </a:solidFill>
                  <a:ea typeface="Arial"/>
                  <a:cs typeface="Arial"/>
                  <a:sym typeface="Arial"/>
                </a:rPr>
                <a:t>I</a:t>
              </a:r>
              <a:r>
                <a:rPr lang="en-US" sz="2400" b="0" i="0" u="none" strike="noStrike" cap="none" baseline="-25000" dirty="0">
                  <a:solidFill>
                    <a:srgbClr val="004C26"/>
                  </a:solidFill>
                  <a:ea typeface="Arial"/>
                  <a:cs typeface="Arial"/>
                  <a:sym typeface="Arial"/>
                </a:rPr>
                <a:t>1</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2</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3</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counter = register</a:t>
              </a:r>
              <a:r>
                <a:rPr lang="en-US" sz="2400" b="0" i="0" u="none" strike="noStrike" cap="none" baseline="-25000" dirty="0">
                  <a:solidFill>
                    <a:schemeClr val="dk1"/>
                  </a:solidFill>
                  <a:ea typeface="Arial"/>
                  <a:cs typeface="Arial"/>
                  <a:sym typeface="Arial"/>
                </a:rPr>
                <a:t>1</a:t>
              </a:r>
              <a:endParaRPr dirty="0"/>
            </a:p>
            <a:p>
              <a:pPr marL="674548" marR="0" lvl="1" indent="-120596" algn="l" rtl="0">
                <a:spcBef>
                  <a:spcPts val="440"/>
                </a:spcBef>
                <a:spcAft>
                  <a:spcPts val="0"/>
                </a:spcAft>
                <a:buClr>
                  <a:srgbClr val="000000"/>
                </a:buClr>
                <a:buSzPts val="2200"/>
                <a:buFont typeface="Noto Sans Symbols"/>
                <a:buNone/>
              </a:pPr>
              <a:endParaRPr sz="2200" b="0" i="0" u="none" strike="noStrike" cap="none" dirty="0">
                <a:solidFill>
                  <a:srgbClr val="000000"/>
                </a:solidFill>
                <a:ea typeface="Comic Sans MS"/>
                <a:cs typeface="Comic Sans MS"/>
                <a:sym typeface="Comic Sans MS"/>
              </a:endParaRPr>
            </a:p>
          </p:txBody>
        </p:sp>
        <p:sp>
          <p:nvSpPr>
            <p:cNvPr id="6" name="Shape 193"/>
            <p:cNvSpPr txBox="1"/>
            <p:nvPr/>
          </p:nvSpPr>
          <p:spPr>
            <a:xfrm>
              <a:off x="4495800" y="1058509"/>
              <a:ext cx="3962400" cy="1808163"/>
            </a:xfrm>
            <a:prstGeom prst="rect">
              <a:avLst/>
            </a:prstGeom>
            <a:noFill/>
            <a:ln w="9525" cap="flat" cmpd="sng">
              <a:solidFill>
                <a:srgbClr val="00009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0090"/>
                  </a:solidFill>
                  <a:ea typeface="Comic Sans MS"/>
                  <a:cs typeface="Comic Sans MS"/>
                  <a:sym typeface="Comic Sans MS"/>
                </a:rPr>
                <a:t>Consumer code:</a:t>
              </a:r>
              <a:endParaRPr dirty="0">
                <a:solidFill>
                  <a:srgbClr val="00009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1</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2</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3</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counter = register</a:t>
              </a:r>
              <a:r>
                <a:rPr lang="en-US" sz="2400" b="0" i="0" u="none" strike="noStrike" cap="none" baseline="-25000" dirty="0">
                  <a:solidFill>
                    <a:schemeClr val="dk1"/>
                  </a:solidFill>
                  <a:ea typeface="Arial"/>
                  <a:cs typeface="Arial"/>
                  <a:sym typeface="Arial"/>
                </a:rPr>
                <a:t>2</a:t>
              </a:r>
              <a:endParaRPr sz="2400" b="0" i="0" u="none" strike="noStrike" cap="none" baseline="-25000" dirty="0">
                <a:solidFill>
                  <a:schemeClr val="dk1"/>
                </a:solidFill>
                <a:ea typeface="Arial"/>
                <a:cs typeface="Arial"/>
                <a:sym typeface="Arial"/>
              </a:endParaRPr>
            </a:p>
            <a:p>
              <a:pPr marL="674548" marR="0" lvl="1" indent="-120596" algn="l" rtl="0">
                <a:spcBef>
                  <a:spcPts val="440"/>
                </a:spcBef>
                <a:spcAft>
                  <a:spcPts val="0"/>
                </a:spcAft>
                <a:buClr>
                  <a:srgbClr val="000000"/>
                </a:buClr>
                <a:buSzPts val="2200"/>
                <a:buFont typeface="Noto Sans Symbols"/>
                <a:buNone/>
              </a:pPr>
              <a:endParaRPr sz="2200" b="0" i="0" u="none" strike="noStrike" cap="none" dirty="0">
                <a:solidFill>
                  <a:srgbClr val="000000"/>
                </a:solidFill>
                <a:ea typeface="Comic Sans MS"/>
                <a:cs typeface="Comic Sans MS"/>
                <a:sym typeface="Comic Sans MS"/>
              </a:endParaRPr>
            </a:p>
          </p:txBody>
        </p:sp>
      </p:grpSp>
      <p:sp>
        <p:nvSpPr>
          <p:cNvPr id="7" name="Shape 194"/>
          <p:cNvSpPr/>
          <p:nvPr/>
        </p:nvSpPr>
        <p:spPr>
          <a:xfrm>
            <a:off x="3036792" y="3049417"/>
            <a:ext cx="3158001"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rgbClr val="004C26"/>
                </a:solidFill>
                <a:ea typeface="Comic Sans MS"/>
                <a:cs typeface="Comic Sans MS"/>
                <a:sym typeface="Comic Sans MS"/>
              </a:rPr>
              <a:t>PI</a:t>
            </a:r>
            <a:r>
              <a:rPr lang="en-US" sz="2000" b="0" i="0" u="none" strike="noStrike" cap="none" dirty="0">
                <a:solidFill>
                  <a:schemeClr val="dk1"/>
                </a:solidFill>
                <a:ea typeface="Comic Sans MS"/>
                <a:cs typeface="Comic Sans MS"/>
                <a:sym typeface="Comic Sans MS"/>
              </a:rPr>
              <a:t> = producer instruction</a:t>
            </a:r>
            <a:endParaRPr dirty="0"/>
          </a:p>
          <a:p>
            <a:pPr marL="0" marR="0" lvl="0" indent="0" algn="l" rtl="0">
              <a:spcBef>
                <a:spcPts val="0"/>
              </a:spcBef>
              <a:spcAft>
                <a:spcPts val="0"/>
              </a:spcAft>
              <a:buNone/>
            </a:pPr>
            <a:endParaRPr sz="200" dirty="0">
              <a:solidFill>
                <a:schemeClr val="dk1"/>
              </a:solidFill>
              <a:ea typeface="Comic Sans MS"/>
              <a:cs typeface="Comic Sans MS"/>
              <a:sym typeface="Comic Sans MS"/>
            </a:endParaRPr>
          </a:p>
          <a:p>
            <a:pPr marL="0" marR="0" lvl="0" indent="0" algn="l" rtl="0">
              <a:spcBef>
                <a:spcPts val="0"/>
              </a:spcBef>
              <a:spcAft>
                <a:spcPts val="0"/>
              </a:spcAft>
              <a:buNone/>
            </a:pPr>
            <a:r>
              <a:rPr lang="en-US" sz="2000" dirty="0">
                <a:solidFill>
                  <a:srgbClr val="7030A0"/>
                </a:solidFill>
                <a:ea typeface="Comic Sans MS"/>
                <a:cs typeface="Comic Sans MS"/>
                <a:sym typeface="Comic Sans MS"/>
              </a:rPr>
              <a:t>CI </a:t>
            </a:r>
            <a:r>
              <a:rPr lang="en-US" sz="2000" dirty="0">
                <a:solidFill>
                  <a:schemeClr val="dk1"/>
                </a:solidFill>
                <a:ea typeface="Comic Sans MS"/>
                <a:cs typeface="Comic Sans MS"/>
                <a:sym typeface="Comic Sans MS"/>
              </a:rPr>
              <a:t>= consumer instruction</a:t>
            </a:r>
            <a:endParaRPr dirty="0"/>
          </a:p>
        </p:txBody>
      </p:sp>
    </p:spTree>
    <p:extLst>
      <p:ext uri="{BB962C8B-B14F-4D97-AF65-F5344CB8AC3E}">
        <p14:creationId xmlns:p14="http://schemas.microsoft.com/office/powerpoint/2010/main" val="28248005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10</a:t>
            </a:fld>
            <a:endParaRPr lang="en-US" dirty="0"/>
          </a:p>
        </p:txBody>
      </p:sp>
      <p:sp>
        <p:nvSpPr>
          <p:cNvPr id="3" name="Title 2"/>
          <p:cNvSpPr>
            <a:spLocks noGrp="1"/>
          </p:cNvSpPr>
          <p:nvPr>
            <p:ph type="title"/>
          </p:nvPr>
        </p:nvSpPr>
        <p:spPr/>
        <p:txBody>
          <a:bodyPr/>
          <a:lstStyle/>
          <a:p>
            <a:r>
              <a:rPr lang="en-US" dirty="0">
                <a:ea typeface="Comic Sans MS"/>
                <a:cs typeface="Comic Sans MS"/>
                <a:sym typeface="Comic Sans MS"/>
              </a:rPr>
              <a:t>The Bounded Buffer Problem</a:t>
            </a:r>
            <a:endParaRPr lang="en-US" dirty="0"/>
          </a:p>
        </p:txBody>
      </p:sp>
      <p:sp>
        <p:nvSpPr>
          <p:cNvPr id="4" name="Content Placeholder 3"/>
          <p:cNvSpPr>
            <a:spLocks noGrp="1"/>
          </p:cNvSpPr>
          <p:nvPr>
            <p:ph idx="1"/>
          </p:nvPr>
        </p:nvSpPr>
        <p:spPr/>
        <p:txBody>
          <a:bodyPr>
            <a:normAutofit fontScale="92500" lnSpcReduction="20000"/>
          </a:bodyPr>
          <a:lstStyle/>
          <a:p>
            <a:r>
              <a:rPr lang="en-US" dirty="0">
                <a:ea typeface="Comic Sans MS"/>
                <a:cs typeface="Calisto MT"/>
                <a:sym typeface="Comic Sans MS"/>
              </a:rPr>
              <a:t>A pool of </a:t>
            </a:r>
            <a:r>
              <a:rPr lang="en-US" dirty="0">
                <a:solidFill>
                  <a:srgbClr val="0000FF"/>
                </a:solidFill>
                <a:ea typeface="Comic Sans MS"/>
                <a:cs typeface="Calisto MT"/>
                <a:sym typeface="Comic Sans MS"/>
              </a:rPr>
              <a:t>n</a:t>
            </a:r>
            <a:r>
              <a:rPr lang="en-US" dirty="0">
                <a:ea typeface="Comic Sans MS"/>
                <a:cs typeface="Calisto MT"/>
                <a:sym typeface="Comic Sans MS"/>
              </a:rPr>
              <a:t> </a:t>
            </a:r>
            <a:r>
              <a:rPr lang="en-US" dirty="0" smtClean="0">
                <a:ea typeface="Comic Sans MS"/>
                <a:cs typeface="Calisto MT"/>
                <a:sym typeface="Comic Sans MS"/>
              </a:rPr>
              <a:t>buffers</a:t>
            </a:r>
          </a:p>
          <a:p>
            <a:r>
              <a:rPr lang="en-US" dirty="0">
                <a:solidFill>
                  <a:srgbClr val="008000"/>
                </a:solidFill>
                <a:ea typeface="Comic Sans MS"/>
                <a:cs typeface="Calisto MT"/>
                <a:sym typeface="Comic Sans MS"/>
              </a:rPr>
              <a:t>Two </a:t>
            </a:r>
            <a:r>
              <a:rPr lang="en-US" dirty="0" smtClean="0">
                <a:solidFill>
                  <a:srgbClr val="008000"/>
                </a:solidFill>
                <a:ea typeface="Comic Sans MS"/>
                <a:cs typeface="Calisto MT"/>
                <a:sym typeface="Comic Sans MS"/>
              </a:rPr>
              <a:t>processes</a:t>
            </a:r>
          </a:p>
          <a:p>
            <a:pPr lvl="1"/>
            <a:r>
              <a:rPr lang="en-US" dirty="0">
                <a:ea typeface="Comic Sans MS"/>
                <a:cs typeface="Calisto MT"/>
                <a:sym typeface="Comic Sans MS"/>
              </a:rPr>
              <a:t>A producer process </a:t>
            </a:r>
            <a:r>
              <a:rPr lang="en-US" dirty="0">
                <a:solidFill>
                  <a:srgbClr val="0000FF"/>
                </a:solidFill>
                <a:ea typeface="Comic Sans MS"/>
                <a:cs typeface="Calisto MT"/>
                <a:sym typeface="Comic Sans MS"/>
              </a:rPr>
              <a:t>adds </a:t>
            </a:r>
            <a:r>
              <a:rPr lang="en-US" dirty="0">
                <a:ea typeface="Comic Sans MS"/>
                <a:cs typeface="Calisto MT"/>
                <a:sym typeface="Comic Sans MS"/>
              </a:rPr>
              <a:t>buffers to the </a:t>
            </a:r>
            <a:r>
              <a:rPr lang="en-US" dirty="0" smtClean="0">
                <a:ea typeface="Comic Sans MS"/>
                <a:cs typeface="Calisto MT"/>
                <a:sym typeface="Comic Sans MS"/>
              </a:rPr>
              <a:t>pool</a:t>
            </a:r>
          </a:p>
          <a:p>
            <a:pPr lvl="1"/>
            <a:r>
              <a:rPr lang="en-US" dirty="0">
                <a:ea typeface="Comic Sans MS"/>
                <a:cs typeface="Calisto MT"/>
                <a:sym typeface="Comic Sans MS"/>
              </a:rPr>
              <a:t>A consumer process </a:t>
            </a:r>
            <a:r>
              <a:rPr lang="en-US" dirty="0">
                <a:solidFill>
                  <a:srgbClr val="0000FF"/>
                </a:solidFill>
                <a:ea typeface="Comic Sans MS"/>
                <a:cs typeface="Calisto MT"/>
                <a:sym typeface="Comic Sans MS"/>
              </a:rPr>
              <a:t>removes </a:t>
            </a:r>
            <a:r>
              <a:rPr lang="en-US" dirty="0">
                <a:ea typeface="Comic Sans MS"/>
                <a:cs typeface="Calisto MT"/>
                <a:sym typeface="Comic Sans MS"/>
              </a:rPr>
              <a:t>buffers from the </a:t>
            </a:r>
            <a:r>
              <a:rPr lang="en-US" dirty="0" smtClean="0">
                <a:ea typeface="Comic Sans MS"/>
                <a:cs typeface="Calisto MT"/>
                <a:sym typeface="Comic Sans MS"/>
              </a:rPr>
              <a:t>pool</a:t>
            </a:r>
          </a:p>
          <a:p>
            <a:r>
              <a:rPr lang="en-US" dirty="0" smtClean="0">
                <a:solidFill>
                  <a:srgbClr val="008000"/>
                </a:solidFill>
                <a:ea typeface="Comic Sans MS"/>
                <a:cs typeface="Calisto MT"/>
                <a:sym typeface="Comic Sans MS"/>
              </a:rPr>
              <a:t>Semaphores</a:t>
            </a:r>
          </a:p>
          <a:p>
            <a:pPr lvl="1">
              <a:buClr>
                <a:schemeClr val="tx1"/>
              </a:buClr>
            </a:pPr>
            <a:r>
              <a:rPr lang="en-US" dirty="0" err="1">
                <a:solidFill>
                  <a:srgbClr val="0000FF"/>
                </a:solidFill>
                <a:ea typeface="Comic Sans MS"/>
                <a:cs typeface="Calisto MT"/>
                <a:sym typeface="Comic Sans MS"/>
              </a:rPr>
              <a:t>m</a:t>
            </a:r>
            <a:r>
              <a:rPr lang="en-US" dirty="0" err="1" smtClean="0">
                <a:solidFill>
                  <a:srgbClr val="0000FF"/>
                </a:solidFill>
                <a:ea typeface="Comic Sans MS"/>
                <a:cs typeface="Calisto MT"/>
                <a:sym typeface="Comic Sans MS"/>
              </a:rPr>
              <a:t>utex</a:t>
            </a:r>
            <a:endParaRPr lang="en-US" dirty="0" smtClean="0">
              <a:solidFill>
                <a:srgbClr val="0000FF"/>
              </a:solidFill>
              <a:ea typeface="Comic Sans MS"/>
              <a:cs typeface="Calisto MT"/>
              <a:sym typeface="Comic Sans MS"/>
            </a:endParaRPr>
          </a:p>
          <a:p>
            <a:pPr lvl="2">
              <a:buClr>
                <a:schemeClr val="tx1"/>
              </a:buClr>
            </a:pPr>
            <a:r>
              <a:rPr lang="en-US" sz="1900" dirty="0">
                <a:ea typeface="Comic Sans MS"/>
                <a:cs typeface="Calisto MT"/>
                <a:sym typeface="Comic Sans MS"/>
              </a:rPr>
              <a:t>Enforces mutual exclusion to the buffer pool </a:t>
            </a:r>
            <a:r>
              <a:rPr lang="en-US" sz="1900" dirty="0" smtClean="0">
                <a:ea typeface="Comic Sans MS"/>
                <a:cs typeface="Calisto MT"/>
                <a:sym typeface="Comic Sans MS"/>
              </a:rPr>
              <a:t>(only </a:t>
            </a:r>
            <a:r>
              <a:rPr lang="en-US" sz="1900" dirty="0">
                <a:ea typeface="Comic Sans MS"/>
                <a:cs typeface="Calisto MT"/>
                <a:sym typeface="Comic Sans MS"/>
              </a:rPr>
              <a:t>one process </a:t>
            </a:r>
            <a:r>
              <a:rPr lang="en-US" sz="1900" dirty="0" smtClean="0">
                <a:ea typeface="Comic Sans MS"/>
                <a:cs typeface="Calisto MT"/>
                <a:sym typeface="Comic Sans MS"/>
              </a:rPr>
              <a:t>can access </a:t>
            </a:r>
            <a:r>
              <a:rPr lang="en-US" sz="1900" dirty="0">
                <a:ea typeface="Comic Sans MS"/>
                <a:cs typeface="Calisto MT"/>
                <a:sym typeface="Comic Sans MS"/>
              </a:rPr>
              <a:t>the pool at a </a:t>
            </a:r>
            <a:r>
              <a:rPr lang="en-US" sz="1900" dirty="0" smtClean="0">
                <a:ea typeface="Comic Sans MS"/>
                <a:cs typeface="Calisto MT"/>
                <a:sym typeface="Comic Sans MS"/>
              </a:rPr>
              <a:t>time)</a:t>
            </a:r>
          </a:p>
          <a:p>
            <a:pPr lvl="2">
              <a:buClr>
                <a:schemeClr val="tx1"/>
              </a:buClr>
            </a:pPr>
            <a:r>
              <a:rPr lang="en-US" sz="1900" dirty="0">
                <a:ea typeface="Comic Sans MS"/>
                <a:cs typeface="Calisto MT"/>
                <a:sym typeface="Comic Sans MS"/>
              </a:rPr>
              <a:t>Initialized to </a:t>
            </a:r>
            <a:r>
              <a:rPr lang="en-US" sz="1900" dirty="0" smtClean="0">
                <a:solidFill>
                  <a:srgbClr val="004C26"/>
                </a:solidFill>
                <a:ea typeface="Comic Sans MS"/>
                <a:cs typeface="Calisto MT"/>
                <a:sym typeface="Comic Sans MS"/>
              </a:rPr>
              <a:t>1</a:t>
            </a:r>
          </a:p>
          <a:p>
            <a:pPr lvl="1">
              <a:buClr>
                <a:schemeClr val="tx1"/>
              </a:buClr>
            </a:pPr>
            <a:r>
              <a:rPr lang="en-US" dirty="0">
                <a:solidFill>
                  <a:srgbClr val="0000FF"/>
                </a:solidFill>
                <a:ea typeface="Comic Sans MS"/>
                <a:cs typeface="Calisto MT"/>
                <a:sym typeface="Comic Sans MS"/>
              </a:rPr>
              <a:t>e</a:t>
            </a:r>
            <a:r>
              <a:rPr lang="en-US" dirty="0" smtClean="0">
                <a:solidFill>
                  <a:srgbClr val="0000FF"/>
                </a:solidFill>
                <a:ea typeface="Comic Sans MS"/>
                <a:cs typeface="Calisto MT"/>
                <a:sym typeface="Comic Sans MS"/>
              </a:rPr>
              <a:t>mpty</a:t>
            </a:r>
          </a:p>
          <a:p>
            <a:pPr lvl="2">
              <a:buClr>
                <a:schemeClr val="tx1"/>
              </a:buClr>
            </a:pPr>
            <a:r>
              <a:rPr lang="en-US" sz="1900" dirty="0">
                <a:ea typeface="Comic Sans MS"/>
                <a:cs typeface="Calisto MT"/>
                <a:sym typeface="Comic Sans MS"/>
              </a:rPr>
              <a:t>Counts the number of available </a:t>
            </a:r>
            <a:r>
              <a:rPr lang="en-US" sz="1900" dirty="0" smtClean="0">
                <a:ea typeface="Comic Sans MS"/>
                <a:cs typeface="Calisto MT"/>
                <a:sym typeface="Comic Sans MS"/>
              </a:rPr>
              <a:t>buffers</a:t>
            </a:r>
          </a:p>
          <a:p>
            <a:pPr lvl="2">
              <a:buClr>
                <a:schemeClr val="tx1"/>
              </a:buClr>
            </a:pPr>
            <a:r>
              <a:rPr lang="en-US" sz="1900" dirty="0">
                <a:ea typeface="Comic Sans MS"/>
                <a:cs typeface="Calisto MT"/>
                <a:sym typeface="Comic Sans MS"/>
              </a:rPr>
              <a:t>Initialized to </a:t>
            </a:r>
            <a:r>
              <a:rPr lang="en-US" sz="1900" dirty="0" smtClean="0">
                <a:solidFill>
                  <a:srgbClr val="004C26"/>
                </a:solidFill>
                <a:ea typeface="Comic Sans MS"/>
                <a:cs typeface="Calisto MT"/>
                <a:sym typeface="Comic Sans MS"/>
              </a:rPr>
              <a:t>n</a:t>
            </a:r>
          </a:p>
          <a:p>
            <a:pPr lvl="1">
              <a:buClr>
                <a:schemeClr val="tx1"/>
              </a:buClr>
            </a:pPr>
            <a:r>
              <a:rPr lang="en-US" dirty="0">
                <a:solidFill>
                  <a:srgbClr val="0000FF"/>
                </a:solidFill>
                <a:ea typeface="Comic Sans MS"/>
                <a:cs typeface="Calisto MT"/>
                <a:sym typeface="Comic Sans MS"/>
              </a:rPr>
              <a:t>f</a:t>
            </a:r>
            <a:r>
              <a:rPr lang="en-US" dirty="0" smtClean="0">
                <a:solidFill>
                  <a:srgbClr val="0000FF"/>
                </a:solidFill>
                <a:ea typeface="Comic Sans MS"/>
                <a:cs typeface="Calisto MT"/>
                <a:sym typeface="Comic Sans MS"/>
              </a:rPr>
              <a:t>ull</a:t>
            </a:r>
          </a:p>
          <a:p>
            <a:pPr lvl="2">
              <a:buClr>
                <a:schemeClr val="tx1"/>
              </a:buClr>
            </a:pPr>
            <a:r>
              <a:rPr lang="en-US" sz="1900" dirty="0">
                <a:ea typeface="Comic Sans MS"/>
                <a:cs typeface="Calisto MT"/>
                <a:sym typeface="Comic Sans MS"/>
              </a:rPr>
              <a:t>Counts the number of full </a:t>
            </a:r>
            <a:r>
              <a:rPr lang="en-US" sz="1900" dirty="0" smtClean="0">
                <a:ea typeface="Comic Sans MS"/>
                <a:cs typeface="Calisto MT"/>
                <a:sym typeface="Comic Sans MS"/>
              </a:rPr>
              <a:t>buffers</a:t>
            </a:r>
          </a:p>
          <a:p>
            <a:pPr lvl="2">
              <a:buClr>
                <a:schemeClr val="tx1"/>
              </a:buClr>
            </a:pPr>
            <a:r>
              <a:rPr lang="en-US" sz="1900" dirty="0">
                <a:ea typeface="Comic Sans MS"/>
                <a:cs typeface="Calisto MT"/>
                <a:sym typeface="Comic Sans MS"/>
              </a:rPr>
              <a:t>Initialized to </a:t>
            </a:r>
            <a:r>
              <a:rPr lang="en-US" sz="1900" dirty="0">
                <a:solidFill>
                  <a:srgbClr val="004C26"/>
                </a:solidFill>
                <a:ea typeface="Comic Sans MS"/>
                <a:cs typeface="Calisto MT"/>
                <a:sym typeface="Comic Sans MS"/>
              </a:rPr>
              <a:t>0</a:t>
            </a:r>
            <a:endParaRPr lang="en-US" sz="1900" dirty="0">
              <a:cs typeface="Calisto MT"/>
            </a:endParaRPr>
          </a:p>
        </p:txBody>
      </p:sp>
    </p:spTree>
    <p:extLst>
      <p:ext uri="{BB962C8B-B14F-4D97-AF65-F5344CB8AC3E}">
        <p14:creationId xmlns:p14="http://schemas.microsoft.com/office/powerpoint/2010/main" val="23326802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11</a:t>
            </a:fld>
            <a:endParaRPr lang="en-US" dirty="0"/>
          </a:p>
        </p:txBody>
      </p:sp>
      <p:sp>
        <p:nvSpPr>
          <p:cNvPr id="3" name="Title 2"/>
          <p:cNvSpPr>
            <a:spLocks noGrp="1"/>
          </p:cNvSpPr>
          <p:nvPr>
            <p:ph type="title"/>
          </p:nvPr>
        </p:nvSpPr>
        <p:spPr/>
        <p:txBody>
          <a:bodyPr/>
          <a:lstStyle/>
          <a:p>
            <a:r>
              <a:rPr lang="en-US" dirty="0">
                <a:ea typeface="Comic Sans MS"/>
                <a:cs typeface="Comic Sans MS"/>
                <a:sym typeface="Comic Sans MS"/>
              </a:rPr>
              <a:t>The Bounded Buffer </a:t>
            </a:r>
            <a:r>
              <a:rPr lang="en-US" dirty="0" smtClean="0">
                <a:ea typeface="Comic Sans MS"/>
                <a:cs typeface="Comic Sans MS"/>
                <a:sym typeface="Comic Sans MS"/>
              </a:rPr>
              <a:t>Problem (</a:t>
            </a:r>
            <a:r>
              <a:rPr lang="en-US" dirty="0" err="1" smtClean="0">
                <a:ea typeface="Comic Sans MS"/>
                <a:cs typeface="Comic Sans MS"/>
                <a:sym typeface="Comic Sans MS"/>
              </a:rPr>
              <a:t>cont</a:t>
            </a:r>
            <a:r>
              <a:rPr lang="en-US" dirty="0" smtClean="0">
                <a:ea typeface="Comic Sans MS"/>
                <a:cs typeface="Comic Sans MS"/>
                <a:sym typeface="Comic Sans MS"/>
              </a:rPr>
              <a:t>)</a:t>
            </a:r>
            <a:endParaRPr lang="en-US" dirty="0"/>
          </a:p>
        </p:txBody>
      </p:sp>
      <p:sp>
        <p:nvSpPr>
          <p:cNvPr id="5" name="Shape 179"/>
          <p:cNvSpPr/>
          <p:nvPr/>
        </p:nvSpPr>
        <p:spPr>
          <a:xfrm>
            <a:off x="297745" y="1181100"/>
            <a:ext cx="3797300" cy="3693319"/>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4C26"/>
                </a:solidFill>
                <a:ea typeface="Comic Sans MS"/>
                <a:cs typeface="Comic Sans MS"/>
                <a:sym typeface="Comic Sans MS"/>
              </a:rPr>
              <a:t>// Producer code</a:t>
            </a:r>
            <a:endParaRPr/>
          </a:p>
          <a:p>
            <a:pPr marL="0" marR="0" lvl="0" indent="0" algn="l" rtl="0">
              <a:spcBef>
                <a:spcPts val="0"/>
              </a:spcBef>
              <a:spcAft>
                <a:spcPts val="0"/>
              </a:spcAft>
              <a:buNone/>
            </a:pPr>
            <a:r>
              <a:rPr lang="en-US" sz="1800">
                <a:solidFill>
                  <a:srgbClr val="0000FF"/>
                </a:solidFill>
                <a:ea typeface="Comic Sans MS"/>
                <a:cs typeface="Comic Sans MS"/>
                <a:sym typeface="Comic Sans MS"/>
              </a:rPr>
              <a:t>do</a:t>
            </a:r>
            <a:r>
              <a:rPr lang="en-US" sz="1800">
                <a:solidFill>
                  <a:schemeClr val="dk1"/>
                </a:solidFill>
                <a:ea typeface="Comic Sans MS"/>
                <a:cs typeface="Comic Sans MS"/>
                <a:sym typeface="Comic Sans MS"/>
              </a:rPr>
              <a:t>  {</a:t>
            </a:r>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a:t>
            </a:r>
            <a:br>
              <a:rPr lang="en-US" sz="1800">
                <a:solidFill>
                  <a:srgbClr val="004C26"/>
                </a:solidFill>
                <a:ea typeface="Comic Sans MS"/>
                <a:cs typeface="Comic Sans MS"/>
                <a:sym typeface="Comic Sans MS"/>
              </a:rPr>
            </a:br>
            <a:r>
              <a:rPr lang="en-US" sz="1800">
                <a:solidFill>
                  <a:srgbClr val="004C26"/>
                </a:solidFill>
                <a:ea typeface="Comic Sans MS"/>
                <a:cs typeface="Comic Sans MS"/>
                <a:sym typeface="Comic Sans MS"/>
              </a:rPr>
              <a:t>   // Produce an item</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(empty);</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 Add the item to the  buffer</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(full);</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while</a:t>
            </a: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TRUE</a:t>
            </a:r>
            <a:r>
              <a:rPr lang="en-US" sz="1800">
                <a:solidFill>
                  <a:schemeClr val="dk1"/>
                </a:solidFill>
                <a:ea typeface="Comic Sans MS"/>
                <a:cs typeface="Comic Sans MS"/>
                <a:sym typeface="Comic Sans MS"/>
              </a:rPr>
              <a:t>);</a:t>
            </a:r>
            <a:endParaRPr/>
          </a:p>
        </p:txBody>
      </p:sp>
      <p:sp>
        <p:nvSpPr>
          <p:cNvPr id="6" name="Shape 180"/>
          <p:cNvSpPr/>
          <p:nvPr/>
        </p:nvSpPr>
        <p:spPr>
          <a:xfrm>
            <a:off x="4272845" y="1181100"/>
            <a:ext cx="4572000" cy="3693319"/>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4C26"/>
                </a:solidFill>
                <a:ea typeface="Comic Sans MS"/>
                <a:cs typeface="Comic Sans MS"/>
                <a:sym typeface="Comic Sans MS"/>
              </a:rPr>
              <a:t>// Consumer code</a:t>
            </a:r>
            <a:endParaRPr/>
          </a:p>
          <a:p>
            <a:pPr marL="0" marR="0" lvl="0" indent="0" algn="l" rtl="0">
              <a:spcBef>
                <a:spcPts val="0"/>
              </a:spcBef>
              <a:spcAft>
                <a:spcPts val="0"/>
              </a:spcAft>
              <a:buNone/>
            </a:pPr>
            <a:r>
              <a:rPr lang="en-US" sz="1800">
                <a:solidFill>
                  <a:srgbClr val="0000FF"/>
                </a:solidFill>
                <a:ea typeface="Comic Sans MS"/>
                <a:cs typeface="Comic Sans MS"/>
                <a:sym typeface="Comic Sans MS"/>
              </a:rPr>
              <a:t>do</a:t>
            </a:r>
            <a:r>
              <a:rPr lang="en-US" sz="1800">
                <a:solidFill>
                  <a:schemeClr val="dk1"/>
                </a:solidFill>
                <a:ea typeface="Comic Sans MS"/>
                <a:cs typeface="Comic Sans MS"/>
                <a:sym typeface="Comic Sans MS"/>
              </a:rPr>
              <a:t> {</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(full);</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 Remove an item from  buffer</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(empty);</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 Consume the item in the buffer</a:t>
            </a:r>
            <a:endParaRPr sz="1800">
              <a:solidFill>
                <a:srgbClr val="004C26"/>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while</a:t>
            </a: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TRUE</a:t>
            </a:r>
            <a:r>
              <a:rPr lang="en-US" sz="1800">
                <a:solidFill>
                  <a:schemeClr val="dk1"/>
                </a:solidFill>
                <a:ea typeface="Comic Sans MS"/>
                <a:cs typeface="Comic Sans MS"/>
                <a:sym typeface="Comic Sans MS"/>
              </a:rPr>
              <a:t>);</a:t>
            </a:r>
            <a:endParaRPr/>
          </a:p>
        </p:txBody>
      </p:sp>
      <p:sp>
        <p:nvSpPr>
          <p:cNvPr id="8" name="Shape 237"/>
          <p:cNvSpPr/>
          <p:nvPr/>
        </p:nvSpPr>
        <p:spPr>
          <a:xfrm>
            <a:off x="1885245" y="5037818"/>
            <a:ext cx="2209800" cy="1405467"/>
          </a:xfrm>
          <a:prstGeom prst="rect">
            <a:avLst/>
          </a:prstGeom>
          <a:noFill/>
          <a:ln w="9525" cap="flat" cmpd="sng">
            <a:solidFill>
              <a:srgbClr val="0000FF"/>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rgbClr val="0C0C0C"/>
                </a:solidFill>
                <a:ea typeface="Comic Sans MS"/>
                <a:cs typeface="Comic Sans MS"/>
                <a:sym typeface="Comic Sans MS"/>
              </a:rPr>
              <a:t>wait(</a:t>
            </a:r>
            <a:r>
              <a:rPr lang="en-US" sz="1800" dirty="0">
                <a:solidFill>
                  <a:srgbClr val="0000FF"/>
                </a:solidFill>
                <a:ea typeface="Comic Sans MS"/>
                <a:cs typeface="Comic Sans MS"/>
                <a:sym typeface="Comic Sans MS"/>
              </a:rPr>
              <a:t>S</a:t>
            </a:r>
            <a:r>
              <a:rPr lang="en-US" sz="1800" dirty="0" smtClean="0">
                <a:solidFill>
                  <a:srgbClr val="0C0C0C"/>
                </a:solidFill>
                <a:ea typeface="Comic Sans MS"/>
                <a:cs typeface="Comic Sans MS"/>
                <a:sym typeface="Comic Sans MS"/>
              </a:rPr>
              <a:t>)</a:t>
            </a:r>
            <a:r>
              <a:rPr lang="en-US" dirty="0">
                <a:sym typeface="Comic Sans MS"/>
              </a:rPr>
              <a:t> </a:t>
            </a:r>
            <a:r>
              <a:rPr lang="en-US" sz="1800" dirty="0" smtClean="0">
                <a:solidFill>
                  <a:srgbClr val="0C0C0C"/>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rgbClr val="004C26"/>
                </a:solidFill>
                <a:ea typeface="Comic Sans MS"/>
                <a:cs typeface="Comic Sans MS"/>
                <a:sym typeface="Comic Sans MS"/>
              </a:rPr>
              <a:t>     //Do nothing     </a:t>
            </a:r>
            <a:endParaRPr dirty="0"/>
          </a:p>
          <a:p>
            <a:pPr marL="0" marR="0" lvl="0" indent="0" algn="l" rtl="0">
              <a:lnSpc>
                <a:spcPct val="90000"/>
              </a:lnSpc>
              <a:spcBef>
                <a:spcPts val="0"/>
              </a:spcBef>
              <a:spcAft>
                <a:spcPts val="0"/>
              </a:spcAft>
              <a:buNone/>
            </a:pPr>
            <a:r>
              <a:rPr lang="en-US" sz="1800" dirty="0">
                <a:solidFill>
                  <a:srgbClr val="0C0C0C"/>
                </a:solidFill>
                <a:ea typeface="Comic Sans MS"/>
                <a:cs typeface="Comic Sans MS"/>
                <a:sym typeface="Comic Sans MS"/>
              </a:rPr>
              <a:t>     while( </a:t>
            </a:r>
            <a:r>
              <a:rPr lang="en-US" sz="1800" dirty="0">
                <a:solidFill>
                  <a:srgbClr val="0000FF"/>
                </a:solidFill>
                <a:ea typeface="Comic Sans MS"/>
                <a:cs typeface="Comic Sans MS"/>
                <a:sym typeface="Comic Sans MS"/>
              </a:rPr>
              <a:t>S</a:t>
            </a:r>
            <a:r>
              <a:rPr lang="en-US" sz="1800" dirty="0">
                <a:solidFill>
                  <a:srgbClr val="0C0C0C"/>
                </a:solidFill>
                <a:ea typeface="Comic Sans MS"/>
                <a:cs typeface="Comic Sans MS"/>
                <a:sym typeface="Comic Sans MS"/>
              </a:rPr>
              <a:t> &lt;= 0)</a:t>
            </a:r>
            <a:r>
              <a:rPr lang="en-US" sz="1800" dirty="0" smtClean="0">
                <a:solidFill>
                  <a:srgbClr val="0C0C0C"/>
                </a:solidFill>
                <a:ea typeface="Comic Sans MS"/>
                <a:cs typeface="Comic Sans MS"/>
                <a:sym typeface="Comic Sans MS"/>
              </a:rPr>
              <a:t>;</a:t>
            </a:r>
            <a:endParaRPr sz="1800" dirty="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rgbClr val="0C0C0C"/>
                </a:solidFill>
                <a:ea typeface="Comic Sans MS"/>
                <a:cs typeface="Comic Sans MS"/>
                <a:sym typeface="Comic Sans MS"/>
              </a:rPr>
              <a:t>     </a:t>
            </a:r>
            <a:r>
              <a:rPr lang="en-US" sz="1800" dirty="0">
                <a:solidFill>
                  <a:srgbClr val="0000FF"/>
                </a:solidFill>
                <a:ea typeface="Comic Sans MS"/>
                <a:cs typeface="Comic Sans MS"/>
                <a:sym typeface="Comic Sans MS"/>
              </a:rPr>
              <a:t>S</a:t>
            </a:r>
            <a:r>
              <a:rPr lang="en-US" sz="1800" dirty="0">
                <a:solidFill>
                  <a:srgbClr val="0C0C0C"/>
                </a:solidFill>
                <a:ea typeface="Comic Sans MS"/>
                <a:cs typeface="Comic Sans MS"/>
                <a:sym typeface="Comic Sans MS"/>
              </a:rPr>
              <a:t>--;</a:t>
            </a:r>
            <a:endParaRPr sz="1800" dirty="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rgbClr val="0C0C0C"/>
                </a:solidFill>
                <a:ea typeface="Comic Sans MS"/>
                <a:cs typeface="Comic Sans MS"/>
                <a:sym typeface="Comic Sans MS"/>
              </a:rPr>
              <a:t>}</a:t>
            </a:r>
            <a:endParaRPr sz="1800" dirty="0">
              <a:solidFill>
                <a:srgbClr val="0C0C0C"/>
              </a:solidFill>
              <a:ea typeface="Comic Sans MS"/>
              <a:cs typeface="Comic Sans MS"/>
              <a:sym typeface="Comic Sans MS"/>
            </a:endParaRPr>
          </a:p>
        </p:txBody>
      </p:sp>
      <p:sp>
        <p:nvSpPr>
          <p:cNvPr id="9" name="Shape 238"/>
          <p:cNvSpPr/>
          <p:nvPr/>
        </p:nvSpPr>
        <p:spPr>
          <a:xfrm>
            <a:off x="4272845" y="5052080"/>
            <a:ext cx="1600200" cy="1089529"/>
          </a:xfrm>
          <a:prstGeom prst="rect">
            <a:avLst/>
          </a:prstGeom>
          <a:noFill/>
          <a:ln w="9525" cap="flat" cmpd="sng">
            <a:solidFill>
              <a:srgbClr val="0000FF"/>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0000FF"/>
                </a:solidFill>
                <a:ea typeface="Comic Sans MS"/>
                <a:cs typeface="Comic Sans MS"/>
                <a:sym typeface="Comic Sans MS"/>
              </a:rPr>
              <a:t>S</a:t>
            </a:r>
            <a:r>
              <a:rPr lang="en-US" sz="1800" dirty="0" smtClean="0">
                <a:solidFill>
                  <a:schemeClr val="dk1"/>
                </a:solidFill>
                <a:ea typeface="Comic Sans MS"/>
                <a:cs typeface="Comic Sans MS"/>
                <a:sym typeface="Comic Sans MS"/>
              </a:rPr>
              <a:t>)</a:t>
            </a:r>
            <a:r>
              <a:rPr lang="en-US" dirty="0">
                <a:sym typeface="Comic Sans MS"/>
              </a:rPr>
              <a:t> </a:t>
            </a:r>
            <a:r>
              <a:rPr lang="en-US" sz="1800" dirty="0" smtClean="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22298400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4800" dirty="0" smtClean="0">
                <a:latin typeface="+mn-lt"/>
                <a:ea typeface="Comic Sans MS"/>
                <a:cs typeface="Comic Sans MS"/>
                <a:sym typeface="Comic Sans MS"/>
              </a:rPr>
              <a:t>Readers-Writers Problem</a:t>
            </a:r>
            <a:endParaRPr lang="en-US" sz="4800" b="1" i="1" dirty="0">
              <a:latin typeface="+mn-lt"/>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12</a:t>
            </a:fld>
            <a:endParaRPr lang="en-US" dirty="0"/>
          </a:p>
        </p:txBody>
      </p:sp>
    </p:spTree>
    <p:extLst>
      <p:ext uri="{BB962C8B-B14F-4D97-AF65-F5344CB8AC3E}">
        <p14:creationId xmlns:p14="http://schemas.microsoft.com/office/powerpoint/2010/main" val="39190564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13</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The Readers Writers Problem</a:t>
            </a:r>
            <a:endParaRPr lang="en-US" dirty="0">
              <a:solidFill>
                <a:schemeClr val="tx1"/>
              </a:solidFill>
            </a:endParaRPr>
          </a:p>
        </p:txBody>
      </p:sp>
      <p:sp>
        <p:nvSpPr>
          <p:cNvPr id="4" name="Content Placeholder 3"/>
          <p:cNvSpPr>
            <a:spLocks noGrp="1"/>
          </p:cNvSpPr>
          <p:nvPr>
            <p:ph idx="1"/>
          </p:nvPr>
        </p:nvSpPr>
        <p:spPr/>
        <p:txBody>
          <a:bodyPr>
            <a:normAutofit fontScale="92500"/>
          </a:bodyPr>
          <a:lstStyle/>
          <a:p>
            <a:r>
              <a:rPr lang="en-US" dirty="0">
                <a:ea typeface="Comic Sans MS"/>
                <a:cs typeface="Comic Sans MS"/>
                <a:sym typeface="Comic Sans MS"/>
              </a:rPr>
              <a:t>A shared </a:t>
            </a:r>
            <a:r>
              <a:rPr lang="en-US" dirty="0" smtClean="0">
                <a:ea typeface="Comic Sans MS"/>
                <a:cs typeface="Comic Sans MS"/>
                <a:sym typeface="Comic Sans MS"/>
              </a:rPr>
              <a:t>database </a:t>
            </a:r>
            <a:r>
              <a:rPr lang="mr-IN" dirty="0" smtClean="0">
                <a:ea typeface="Comic Sans MS"/>
                <a:cs typeface="Comic Sans MS"/>
                <a:sym typeface="Comic Sans MS"/>
              </a:rPr>
              <a:t>–</a:t>
            </a:r>
            <a:r>
              <a:rPr lang="en-US" dirty="0" smtClean="0">
                <a:ea typeface="Comic Sans MS"/>
                <a:cs typeface="Comic Sans MS"/>
                <a:sym typeface="Comic Sans MS"/>
              </a:rPr>
              <a:t> a </a:t>
            </a:r>
            <a:r>
              <a:rPr lang="en-US" dirty="0">
                <a:ea typeface="Comic Sans MS"/>
                <a:cs typeface="Comic Sans MS"/>
              </a:rPr>
              <a:t>data set </a:t>
            </a:r>
            <a:r>
              <a:rPr lang="en-US" dirty="0" smtClean="0">
                <a:ea typeface="Comic Sans MS"/>
                <a:cs typeface="Comic Sans MS"/>
              </a:rPr>
              <a:t>that is </a:t>
            </a:r>
            <a:r>
              <a:rPr lang="en-US" dirty="0">
                <a:ea typeface="Comic Sans MS"/>
                <a:cs typeface="Comic Sans MS"/>
              </a:rPr>
              <a:t>shared among a number of concurrent processes</a:t>
            </a:r>
            <a:endParaRPr lang="en-US" dirty="0">
              <a:ea typeface="Comic Sans MS"/>
              <a:cs typeface="Comic Sans MS"/>
              <a:sym typeface="Comic Sans MS"/>
            </a:endParaRPr>
          </a:p>
          <a:p>
            <a:r>
              <a:rPr lang="en-US" dirty="0">
                <a:solidFill>
                  <a:srgbClr val="008000"/>
                </a:solidFill>
                <a:ea typeface="Comic Sans MS"/>
                <a:cs typeface="Comic Sans MS"/>
                <a:sym typeface="Comic Sans MS"/>
              </a:rPr>
              <a:t>Two sets of </a:t>
            </a:r>
            <a:r>
              <a:rPr lang="en-US" dirty="0" smtClean="0">
                <a:solidFill>
                  <a:srgbClr val="008000"/>
                </a:solidFill>
                <a:ea typeface="Comic Sans MS"/>
                <a:cs typeface="Comic Sans MS"/>
                <a:sym typeface="Comic Sans MS"/>
              </a:rPr>
              <a:t>processes</a:t>
            </a:r>
          </a:p>
          <a:p>
            <a:pPr lvl="1">
              <a:buClr>
                <a:schemeClr val="tx1"/>
              </a:buClr>
            </a:pPr>
            <a:r>
              <a:rPr lang="en-US" dirty="0">
                <a:solidFill>
                  <a:srgbClr val="0000FF"/>
                </a:solidFill>
                <a:ea typeface="Comic Sans MS"/>
                <a:cs typeface="Comic Sans MS"/>
                <a:sym typeface="Comic Sans MS"/>
              </a:rPr>
              <a:t>Readers: </a:t>
            </a:r>
            <a:r>
              <a:rPr lang="en-US" dirty="0">
                <a:ea typeface="Comic Sans MS"/>
                <a:cs typeface="Comic Sans MS"/>
              </a:rPr>
              <a:t>only read the data set; they do not perform any update</a:t>
            </a:r>
            <a:endParaRPr lang="en-US" dirty="0">
              <a:ea typeface="Comic Sans MS"/>
              <a:cs typeface="Comic Sans MS"/>
              <a:sym typeface="Comic Sans MS"/>
            </a:endParaRPr>
          </a:p>
          <a:p>
            <a:pPr lvl="1">
              <a:buClr>
                <a:schemeClr val="tx1"/>
              </a:buClr>
            </a:pPr>
            <a:r>
              <a:rPr lang="en-US" dirty="0">
                <a:solidFill>
                  <a:srgbClr val="0000FF"/>
                </a:solidFill>
                <a:ea typeface="Comic Sans MS"/>
                <a:cs typeface="Comic Sans MS"/>
                <a:sym typeface="Comic Sans MS"/>
              </a:rPr>
              <a:t>Writers: </a:t>
            </a:r>
            <a:r>
              <a:rPr lang="en-US" dirty="0">
                <a:ea typeface="Comic Sans MS"/>
                <a:cs typeface="Comic Sans MS"/>
                <a:sym typeface="Comic Sans MS"/>
              </a:rPr>
              <a:t>may read or modify the </a:t>
            </a:r>
            <a:r>
              <a:rPr lang="en-US" dirty="0" smtClean="0">
                <a:ea typeface="Comic Sans MS"/>
                <a:cs typeface="Comic Sans MS"/>
                <a:sym typeface="Comic Sans MS"/>
              </a:rPr>
              <a:t>database</a:t>
            </a:r>
          </a:p>
          <a:p>
            <a:r>
              <a:rPr lang="en-US" dirty="0">
                <a:ea typeface="Comic Sans MS"/>
                <a:cs typeface="Comic Sans MS"/>
                <a:sym typeface="Comic Sans MS"/>
              </a:rPr>
              <a:t>M</a:t>
            </a:r>
            <a:r>
              <a:rPr lang="en-US" dirty="0">
                <a:ea typeface="Comic Sans MS"/>
                <a:cs typeface="Comic Sans MS"/>
              </a:rPr>
              <a:t>ultiple readers to read shared data at the same time </a:t>
            </a:r>
            <a:r>
              <a:rPr lang="en-US" dirty="0">
                <a:ea typeface="Comic Sans MS"/>
                <a:cs typeface="Comic Sans MS"/>
                <a:sym typeface="Wingdings"/>
              </a:rPr>
              <a:t> no issue</a:t>
            </a:r>
          </a:p>
          <a:p>
            <a:r>
              <a:rPr lang="en-US" dirty="0" smtClean="0">
                <a:ea typeface="Comic Sans MS"/>
                <a:cs typeface="Comic Sans MS"/>
                <a:sym typeface="Comic Sans MS"/>
              </a:rPr>
              <a:t>If writer updates shared data while readers or some other writers access the shared data at the same time </a:t>
            </a:r>
            <a:r>
              <a:rPr lang="en-US" dirty="0" smtClean="0">
                <a:ea typeface="Comic Sans MS"/>
                <a:cs typeface="Comic Sans MS"/>
                <a:sym typeface="Wingdings"/>
              </a:rPr>
              <a:t> chaos may arise!</a:t>
            </a:r>
            <a:endParaRPr lang="en-US" dirty="0" smtClean="0">
              <a:ea typeface="Comic Sans MS"/>
              <a:cs typeface="Comic Sans MS"/>
              <a:sym typeface="Comic Sans MS"/>
            </a:endParaRPr>
          </a:p>
          <a:p>
            <a:r>
              <a:rPr lang="en-US" dirty="0" smtClean="0">
                <a:ea typeface="Comic Sans MS"/>
                <a:cs typeface="Comic Sans MS"/>
                <a:sym typeface="Comic Sans MS"/>
              </a:rPr>
              <a:t>How </a:t>
            </a:r>
            <a:r>
              <a:rPr lang="en-US" dirty="0">
                <a:ea typeface="Comic Sans MS"/>
                <a:cs typeface="Comic Sans MS"/>
                <a:sym typeface="Comic Sans MS"/>
              </a:rPr>
              <a:t>do we synchronize accesses to the database</a:t>
            </a:r>
            <a:r>
              <a:rPr lang="en-US" dirty="0" smtClean="0">
                <a:ea typeface="Comic Sans MS"/>
                <a:cs typeface="Comic Sans MS"/>
                <a:sym typeface="Comic Sans MS"/>
              </a:rPr>
              <a:t>?</a:t>
            </a:r>
          </a:p>
          <a:p>
            <a:pPr lvl="1">
              <a:buFont typeface="Wingdings" charset="2"/>
              <a:buChar char="Ø"/>
            </a:pPr>
            <a:r>
              <a:rPr lang="en-US" dirty="0" smtClean="0"/>
              <a:t>Writers must </a:t>
            </a:r>
            <a:r>
              <a:rPr lang="en-US" dirty="0"/>
              <a:t>have exclusive access to the shared database while writing to the database </a:t>
            </a:r>
          </a:p>
        </p:txBody>
      </p:sp>
    </p:spTree>
    <p:extLst>
      <p:ext uri="{BB962C8B-B14F-4D97-AF65-F5344CB8AC3E}">
        <p14:creationId xmlns:p14="http://schemas.microsoft.com/office/powerpoint/2010/main" val="1101379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checkerboard(across)">
                                      <p:cBhvr>
                                        <p:cTn id="7" dur="500"/>
                                        <p:tgtEl>
                                          <p:spTgt spid="4">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checkerboard(across)">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up)">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14</a:t>
            </a:fld>
            <a:endParaRPr lang="en-US" dirty="0"/>
          </a:p>
        </p:txBody>
      </p:sp>
      <p:sp>
        <p:nvSpPr>
          <p:cNvPr id="3" name="Title 2"/>
          <p:cNvSpPr>
            <a:spLocks noGrp="1"/>
          </p:cNvSpPr>
          <p:nvPr>
            <p:ph type="title"/>
          </p:nvPr>
        </p:nvSpPr>
        <p:spPr/>
        <p:txBody>
          <a:bodyPr>
            <a:normAutofit/>
          </a:bodyPr>
          <a:lstStyle/>
          <a:p>
            <a:r>
              <a:rPr lang="en-US" sz="3200" dirty="0" smtClean="0"/>
              <a:t>Inefficient Solution for Readers-Writers Problem </a:t>
            </a:r>
            <a:endParaRPr lang="en-US" sz="3200" dirty="0"/>
          </a:p>
        </p:txBody>
      </p:sp>
      <p:sp>
        <p:nvSpPr>
          <p:cNvPr id="4" name="Shape 194"/>
          <p:cNvSpPr/>
          <p:nvPr/>
        </p:nvSpPr>
        <p:spPr>
          <a:xfrm>
            <a:off x="637822" y="1388538"/>
            <a:ext cx="3797300" cy="230832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4C26"/>
                </a:solidFill>
                <a:ea typeface="Comic Sans MS"/>
                <a:cs typeface="Comic Sans MS"/>
                <a:sym typeface="Comic Sans MS"/>
              </a:rPr>
              <a:t>// Reader code</a:t>
            </a:r>
            <a:endParaRPr/>
          </a:p>
          <a:p>
            <a:pPr marL="0" marR="0" lvl="0" indent="0" algn="l" rtl="0">
              <a:spcBef>
                <a:spcPts val="0"/>
              </a:spcBef>
              <a:spcAft>
                <a:spcPts val="0"/>
              </a:spcAft>
              <a:buNone/>
            </a:pPr>
            <a:r>
              <a:rPr lang="en-US" sz="1800">
                <a:solidFill>
                  <a:srgbClr val="0000FF"/>
                </a:solidFill>
                <a:ea typeface="Comic Sans MS"/>
                <a:cs typeface="Comic Sans MS"/>
                <a:sym typeface="Comic Sans MS"/>
              </a:rPr>
              <a:t>do</a:t>
            </a:r>
            <a:r>
              <a:rPr lang="en-US" sz="1800">
                <a:solidFill>
                  <a:schemeClr val="dk1"/>
                </a:solidFill>
                <a:ea typeface="Comic Sans MS"/>
                <a:cs typeface="Comic Sans MS"/>
                <a:sym typeface="Comic Sans MS"/>
              </a:rPr>
              <a:t>  {</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(mutex);</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 Read database </a:t>
            </a:r>
            <a:endParaRPr sz="1800">
              <a:solidFill>
                <a:srgbClr val="004C26"/>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while</a:t>
            </a: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TRUE</a:t>
            </a:r>
            <a:r>
              <a:rPr lang="en-US" sz="1800">
                <a:solidFill>
                  <a:schemeClr val="dk1"/>
                </a:solidFill>
                <a:ea typeface="Comic Sans MS"/>
                <a:cs typeface="Comic Sans MS"/>
                <a:sym typeface="Comic Sans MS"/>
              </a:rPr>
              <a:t>);</a:t>
            </a:r>
            <a:endParaRPr/>
          </a:p>
        </p:txBody>
      </p:sp>
      <p:sp>
        <p:nvSpPr>
          <p:cNvPr id="5" name="Shape 195"/>
          <p:cNvSpPr/>
          <p:nvPr/>
        </p:nvSpPr>
        <p:spPr>
          <a:xfrm>
            <a:off x="4689122" y="1388538"/>
            <a:ext cx="3797300" cy="2308324"/>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4C26"/>
                </a:solidFill>
                <a:ea typeface="Comic Sans MS"/>
                <a:cs typeface="Comic Sans MS"/>
                <a:sym typeface="Comic Sans MS"/>
              </a:rPr>
              <a:t>// Writer code</a:t>
            </a:r>
            <a:endParaRPr/>
          </a:p>
          <a:p>
            <a:pPr marL="0" marR="0" lvl="0" indent="0" algn="l" rtl="0">
              <a:spcBef>
                <a:spcPts val="0"/>
              </a:spcBef>
              <a:spcAft>
                <a:spcPts val="0"/>
              </a:spcAft>
              <a:buNone/>
            </a:pPr>
            <a:r>
              <a:rPr lang="en-US" sz="1800">
                <a:solidFill>
                  <a:srgbClr val="0000FF"/>
                </a:solidFill>
                <a:ea typeface="Comic Sans MS"/>
                <a:cs typeface="Comic Sans MS"/>
                <a:sym typeface="Comic Sans MS"/>
              </a:rPr>
              <a:t>do</a:t>
            </a:r>
            <a:r>
              <a:rPr lang="en-US" sz="1800">
                <a:solidFill>
                  <a:schemeClr val="dk1"/>
                </a:solidFill>
                <a:ea typeface="Comic Sans MS"/>
                <a:cs typeface="Comic Sans MS"/>
                <a:sym typeface="Comic Sans MS"/>
              </a:rPr>
              <a:t>  {</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wait (mutex);</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 Write database </a:t>
            </a:r>
            <a:endParaRPr sz="1800">
              <a:solidFill>
                <a:srgbClr val="004C26"/>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signal (mutex);</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while</a:t>
            </a: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TRUE</a:t>
            </a:r>
            <a:r>
              <a:rPr lang="en-US" sz="1800">
                <a:solidFill>
                  <a:schemeClr val="dk1"/>
                </a:solidFill>
                <a:ea typeface="Comic Sans MS"/>
                <a:cs typeface="Comic Sans MS"/>
                <a:sym typeface="Comic Sans MS"/>
              </a:rPr>
              <a:t>);</a:t>
            </a:r>
            <a:endParaRPr/>
          </a:p>
        </p:txBody>
      </p:sp>
      <p:sp>
        <p:nvSpPr>
          <p:cNvPr id="6" name="Rectangle 5"/>
          <p:cNvSpPr/>
          <p:nvPr/>
        </p:nvSpPr>
        <p:spPr>
          <a:xfrm>
            <a:off x="1798461" y="4093605"/>
            <a:ext cx="5547078" cy="400110"/>
          </a:xfrm>
          <a:prstGeom prst="rect">
            <a:avLst/>
          </a:prstGeom>
        </p:spPr>
        <p:txBody>
          <a:bodyPr wrap="square">
            <a:spAutoFit/>
          </a:bodyPr>
          <a:lstStyle/>
          <a:p>
            <a:pPr algn="ctr"/>
            <a:r>
              <a:rPr lang="en-US" sz="2000" dirty="0" smtClean="0">
                <a:solidFill>
                  <a:srgbClr val="000000"/>
                </a:solidFill>
                <a:ea typeface="Comic Sans MS"/>
                <a:cs typeface="Comic Sans MS"/>
                <a:sym typeface="Comic Sans MS"/>
              </a:rPr>
              <a:t>Readers </a:t>
            </a:r>
            <a:r>
              <a:rPr lang="en-US" sz="2000" dirty="0">
                <a:solidFill>
                  <a:srgbClr val="000000"/>
                </a:solidFill>
                <a:ea typeface="Comic Sans MS"/>
                <a:cs typeface="Comic Sans MS"/>
                <a:sym typeface="Comic Sans MS"/>
              </a:rPr>
              <a:t>should not be waiting for other readers</a:t>
            </a:r>
            <a:endParaRPr lang="en-US" sz="2000" dirty="0"/>
          </a:p>
        </p:txBody>
      </p:sp>
    </p:spTree>
    <p:extLst>
      <p:ext uri="{BB962C8B-B14F-4D97-AF65-F5344CB8AC3E}">
        <p14:creationId xmlns:p14="http://schemas.microsoft.com/office/powerpoint/2010/main" val="2542893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15</a:t>
            </a:fld>
            <a:endParaRPr lang="en-US" dirty="0"/>
          </a:p>
        </p:txBody>
      </p:sp>
      <p:sp>
        <p:nvSpPr>
          <p:cNvPr id="3" name="Title 2"/>
          <p:cNvSpPr>
            <a:spLocks noGrp="1"/>
          </p:cNvSpPr>
          <p:nvPr>
            <p:ph type="title"/>
          </p:nvPr>
        </p:nvSpPr>
        <p:spPr/>
        <p:txBody>
          <a:bodyPr/>
          <a:lstStyle/>
          <a:p>
            <a:r>
              <a:rPr lang="en-US" dirty="0" smtClean="0">
                <a:solidFill>
                  <a:schemeClr val="tx1"/>
                </a:solidFill>
                <a:ea typeface="Comic Sans MS"/>
                <a:cs typeface="Comic Sans MS"/>
                <a:sym typeface="Comic Sans MS"/>
              </a:rPr>
              <a:t>First Readers-Writers </a:t>
            </a:r>
            <a:r>
              <a:rPr lang="en-US" dirty="0">
                <a:solidFill>
                  <a:schemeClr val="tx1"/>
                </a:solidFill>
                <a:ea typeface="Comic Sans MS"/>
                <a:cs typeface="Comic Sans MS"/>
                <a:sym typeface="Comic Sans MS"/>
              </a:rPr>
              <a:t>Problem</a:t>
            </a:r>
            <a:endParaRPr lang="en-US" dirty="0">
              <a:solidFill>
                <a:schemeClr val="tx1"/>
              </a:solidFill>
            </a:endParaRPr>
          </a:p>
        </p:txBody>
      </p:sp>
      <p:sp>
        <p:nvSpPr>
          <p:cNvPr id="6" name="TextBox 5"/>
          <p:cNvSpPr txBox="1"/>
          <p:nvPr/>
        </p:nvSpPr>
        <p:spPr>
          <a:xfrm>
            <a:off x="305448" y="1035112"/>
            <a:ext cx="8533105" cy="1323439"/>
          </a:xfrm>
          <a:prstGeom prst="rect">
            <a:avLst/>
          </a:prstGeom>
          <a:noFill/>
        </p:spPr>
        <p:txBody>
          <a:bodyPr wrap="square" rtlCol="0">
            <a:spAutoFit/>
          </a:bodyPr>
          <a:lstStyle/>
          <a:p>
            <a:r>
              <a:rPr lang="en-US" sz="2000" dirty="0" smtClean="0">
                <a:solidFill>
                  <a:srgbClr val="0000FF"/>
                </a:solidFill>
                <a:ea typeface="Comic Sans MS"/>
                <a:cs typeface="Comic Sans MS"/>
                <a:sym typeface="Comic Sans MS"/>
              </a:rPr>
              <a:t>Requirements:</a:t>
            </a:r>
            <a:r>
              <a:rPr lang="en-US" sz="2000" dirty="0" smtClean="0">
                <a:solidFill>
                  <a:srgbClr val="FF0000"/>
                </a:solidFill>
                <a:ea typeface="Comic Sans MS"/>
                <a:cs typeface="Comic Sans MS"/>
                <a:sym typeface="Comic Sans MS"/>
              </a:rPr>
              <a:t> </a:t>
            </a:r>
          </a:p>
          <a:p>
            <a:pPr marL="225425" indent="-225425">
              <a:buFont typeface="Wingdings" charset="2"/>
              <a:buChar char="§"/>
            </a:pPr>
            <a:r>
              <a:rPr lang="en-US" sz="2000" dirty="0" smtClean="0">
                <a:solidFill>
                  <a:srgbClr val="000000"/>
                </a:solidFill>
                <a:ea typeface="Comic Sans MS"/>
                <a:cs typeface="Comic Sans MS"/>
                <a:sym typeface="Comic Sans MS"/>
              </a:rPr>
              <a:t>Readers </a:t>
            </a:r>
            <a:r>
              <a:rPr lang="en-US" sz="2000" dirty="0">
                <a:solidFill>
                  <a:srgbClr val="000000"/>
                </a:solidFill>
                <a:ea typeface="Comic Sans MS"/>
                <a:cs typeface="Comic Sans MS"/>
                <a:sym typeface="Comic Sans MS"/>
              </a:rPr>
              <a:t>should not be waiting for other </a:t>
            </a:r>
            <a:r>
              <a:rPr lang="en-US" sz="2000" dirty="0" smtClean="0">
                <a:solidFill>
                  <a:srgbClr val="000000"/>
                </a:solidFill>
                <a:ea typeface="Comic Sans MS"/>
                <a:cs typeface="Comic Sans MS"/>
                <a:sym typeface="Comic Sans MS"/>
              </a:rPr>
              <a:t>readers</a:t>
            </a:r>
          </a:p>
          <a:p>
            <a:pPr marL="225425" indent="-225425">
              <a:buFont typeface="Wingdings" charset="2"/>
              <a:buChar char="§"/>
            </a:pPr>
            <a:r>
              <a:rPr lang="en-US" sz="2000" dirty="0" smtClean="0">
                <a:solidFill>
                  <a:srgbClr val="000000"/>
                </a:solidFill>
                <a:ea typeface="Comic Sans MS"/>
                <a:cs typeface="Comic Sans MS"/>
                <a:sym typeface="Comic Sans MS"/>
              </a:rPr>
              <a:t>Readers should not be kept waiting </a:t>
            </a:r>
            <a:r>
              <a:rPr lang="en-US" sz="2000" u="sng" dirty="0"/>
              <a:t>unless</a:t>
            </a:r>
            <a:r>
              <a:rPr lang="en-US" sz="2000" dirty="0"/>
              <a:t> a writer has already obtained </a:t>
            </a:r>
            <a:r>
              <a:rPr lang="en-US" sz="2000" dirty="0" smtClean="0"/>
              <a:t>access permission to update shared data</a:t>
            </a:r>
            <a:endParaRPr lang="en-US" sz="2000" dirty="0"/>
          </a:p>
        </p:txBody>
      </p:sp>
      <p:sp>
        <p:nvSpPr>
          <p:cNvPr id="8" name="TextBox 7"/>
          <p:cNvSpPr txBox="1"/>
          <p:nvPr/>
        </p:nvSpPr>
        <p:spPr>
          <a:xfrm>
            <a:off x="305447" y="2428502"/>
            <a:ext cx="8533105" cy="2970044"/>
          </a:xfrm>
          <a:prstGeom prst="rect">
            <a:avLst/>
          </a:prstGeom>
          <a:noFill/>
        </p:spPr>
        <p:txBody>
          <a:bodyPr wrap="square" rtlCol="0">
            <a:spAutoFit/>
          </a:bodyPr>
          <a:lstStyle/>
          <a:p>
            <a:r>
              <a:rPr lang="en-US" sz="2000" dirty="0" smtClean="0">
                <a:solidFill>
                  <a:srgbClr val="0000FF"/>
                </a:solidFill>
              </a:rPr>
              <a:t>Readers</a:t>
            </a:r>
            <a:r>
              <a:rPr lang="en-US" sz="2000" dirty="0" smtClean="0"/>
              <a:t> share </a:t>
            </a:r>
            <a:r>
              <a:rPr lang="en-US" sz="2000" dirty="0"/>
              <a:t>the following </a:t>
            </a:r>
            <a:r>
              <a:rPr lang="en-US" sz="2000" dirty="0">
                <a:solidFill>
                  <a:srgbClr val="0000FF"/>
                </a:solidFill>
              </a:rPr>
              <a:t>data structures</a:t>
            </a:r>
            <a:r>
              <a:rPr lang="en-US" sz="2000" dirty="0"/>
              <a:t>: </a:t>
            </a:r>
            <a:endParaRPr lang="en-US" sz="2000" dirty="0" smtClean="0"/>
          </a:p>
          <a:p>
            <a:endParaRPr lang="en-US" sz="900" dirty="0" smtClean="0"/>
          </a:p>
          <a:p>
            <a:pPr marL="225425" indent="-225425">
              <a:buFont typeface="Wingdings" charset="2"/>
              <a:buChar char="§"/>
            </a:pPr>
            <a:r>
              <a:rPr lang="en-US" sz="2000" dirty="0" smtClean="0">
                <a:solidFill>
                  <a:srgbClr val="0000FF"/>
                </a:solidFill>
              </a:rPr>
              <a:t>read </a:t>
            </a:r>
            <a:r>
              <a:rPr lang="en-US" sz="2000" dirty="0">
                <a:solidFill>
                  <a:srgbClr val="0000FF"/>
                </a:solidFill>
              </a:rPr>
              <a:t>count</a:t>
            </a:r>
            <a:r>
              <a:rPr lang="en-US" sz="2000" dirty="0">
                <a:solidFill>
                  <a:srgbClr val="000000"/>
                </a:solidFill>
              </a:rPr>
              <a:t> variable keeps track of how many </a:t>
            </a:r>
            <a:r>
              <a:rPr lang="en-US" sz="2000" dirty="0" smtClean="0">
                <a:solidFill>
                  <a:srgbClr val="000000"/>
                </a:solidFill>
              </a:rPr>
              <a:t>readers read shared data</a:t>
            </a:r>
            <a:endParaRPr lang="en-US" sz="2000" dirty="0">
              <a:solidFill>
                <a:srgbClr val="000000"/>
              </a:solidFill>
            </a:endParaRPr>
          </a:p>
          <a:p>
            <a:r>
              <a:rPr lang="en-US" sz="2000" dirty="0" smtClean="0"/>
              <a:t>	</a:t>
            </a:r>
            <a:r>
              <a:rPr lang="en-US" sz="2000" dirty="0" err="1" smtClean="0"/>
              <a:t>int</a:t>
            </a:r>
            <a:r>
              <a:rPr lang="en-US" sz="2000" dirty="0" smtClean="0"/>
              <a:t> </a:t>
            </a:r>
            <a:r>
              <a:rPr lang="en-US" sz="2000" dirty="0">
                <a:solidFill>
                  <a:srgbClr val="0000FF"/>
                </a:solidFill>
              </a:rPr>
              <a:t>read count</a:t>
            </a:r>
            <a:r>
              <a:rPr lang="en-US" sz="2000" dirty="0"/>
              <a:t> = </a:t>
            </a:r>
            <a:r>
              <a:rPr lang="en-US" sz="2000" dirty="0" smtClean="0"/>
              <a:t>0</a:t>
            </a:r>
          </a:p>
          <a:p>
            <a:pPr marL="225425" indent="-225425">
              <a:buFont typeface="Wingdings" charset="2"/>
              <a:buChar char="§"/>
            </a:pPr>
            <a:endParaRPr lang="en-US" sz="900" dirty="0" smtClean="0"/>
          </a:p>
          <a:p>
            <a:pPr marL="225425" indent="-225425">
              <a:buFont typeface="Wingdings" charset="2"/>
              <a:buChar char="§"/>
            </a:pPr>
            <a:r>
              <a:rPr lang="en-US" sz="2000" dirty="0" err="1" smtClean="0">
                <a:solidFill>
                  <a:srgbClr val="0000FF"/>
                </a:solidFill>
              </a:rPr>
              <a:t>mutex</a:t>
            </a:r>
            <a:r>
              <a:rPr lang="en-US" sz="2000" dirty="0" smtClean="0">
                <a:solidFill>
                  <a:srgbClr val="0000FF"/>
                </a:solidFill>
              </a:rPr>
              <a:t> </a:t>
            </a:r>
            <a:r>
              <a:rPr lang="en-US" sz="2000" dirty="0"/>
              <a:t>is used for mutual exclusion when read count is updated</a:t>
            </a:r>
          </a:p>
          <a:p>
            <a:r>
              <a:rPr lang="en-US" sz="2000" dirty="0" smtClean="0"/>
              <a:t>	semaphore </a:t>
            </a:r>
            <a:r>
              <a:rPr lang="en-US" sz="2000" dirty="0" err="1">
                <a:solidFill>
                  <a:srgbClr val="0000FF"/>
                </a:solidFill>
              </a:rPr>
              <a:t>mutex</a:t>
            </a:r>
            <a:r>
              <a:rPr lang="en-US" sz="2000" dirty="0">
                <a:solidFill>
                  <a:srgbClr val="0000FF"/>
                </a:solidFill>
              </a:rPr>
              <a:t> </a:t>
            </a:r>
            <a:r>
              <a:rPr lang="en-US" sz="2000" dirty="0"/>
              <a:t>= </a:t>
            </a:r>
            <a:r>
              <a:rPr lang="en-US" sz="2000" dirty="0" smtClean="0"/>
              <a:t>1</a:t>
            </a:r>
          </a:p>
          <a:p>
            <a:pPr marL="225425" indent="-225425">
              <a:buFont typeface="Wingdings" charset="2"/>
              <a:buChar char="§"/>
              <a:tabLst>
                <a:tab pos="3033713" algn="l"/>
              </a:tabLst>
            </a:pPr>
            <a:endParaRPr lang="en-US" sz="900" dirty="0"/>
          </a:p>
          <a:p>
            <a:pPr marL="225425" indent="-225425">
              <a:buFont typeface="Wingdings" charset="2"/>
              <a:buChar char="§"/>
            </a:pPr>
            <a:r>
              <a:rPr lang="en-US" sz="2000" dirty="0" err="1" smtClean="0">
                <a:solidFill>
                  <a:srgbClr val="0000FF"/>
                </a:solidFill>
              </a:rPr>
              <a:t>rw</a:t>
            </a:r>
            <a:r>
              <a:rPr lang="en-US" sz="2000" dirty="0" smtClean="0">
                <a:solidFill>
                  <a:srgbClr val="0000FF"/>
                </a:solidFill>
              </a:rPr>
              <a:t> </a:t>
            </a:r>
            <a:r>
              <a:rPr lang="en-US" sz="2000" dirty="0" err="1" smtClean="0">
                <a:solidFill>
                  <a:srgbClr val="0000FF"/>
                </a:solidFill>
              </a:rPr>
              <a:t>mutex</a:t>
            </a:r>
            <a:r>
              <a:rPr lang="en-US" sz="2000" dirty="0" smtClean="0"/>
              <a:t> is common </a:t>
            </a:r>
            <a:r>
              <a:rPr lang="en-US" sz="2000" dirty="0"/>
              <a:t>to both reader and writer </a:t>
            </a:r>
            <a:r>
              <a:rPr lang="en-US" sz="2000" dirty="0" smtClean="0"/>
              <a:t>processes and used for </a:t>
            </a:r>
            <a:r>
              <a:rPr lang="en-US" sz="2000" dirty="0"/>
              <a:t>mutual exclusion </a:t>
            </a:r>
            <a:r>
              <a:rPr lang="en-US" sz="2000" dirty="0" smtClean="0"/>
              <a:t>for writers</a:t>
            </a:r>
            <a:endParaRPr lang="en-US" sz="2000" dirty="0"/>
          </a:p>
          <a:p>
            <a:r>
              <a:rPr lang="en-US" sz="2000" dirty="0" smtClean="0"/>
              <a:t>	semaphore </a:t>
            </a:r>
            <a:r>
              <a:rPr lang="en-US" sz="2000" dirty="0" err="1">
                <a:solidFill>
                  <a:srgbClr val="0000FF"/>
                </a:solidFill>
              </a:rPr>
              <a:t>rw</a:t>
            </a:r>
            <a:r>
              <a:rPr lang="en-US" sz="2000" dirty="0">
                <a:solidFill>
                  <a:srgbClr val="0000FF"/>
                </a:solidFill>
              </a:rPr>
              <a:t> </a:t>
            </a:r>
            <a:r>
              <a:rPr lang="en-US" sz="2000" dirty="0" err="1">
                <a:solidFill>
                  <a:srgbClr val="0000FF"/>
                </a:solidFill>
              </a:rPr>
              <a:t>mutex</a:t>
            </a:r>
            <a:r>
              <a:rPr lang="en-US" sz="2000" dirty="0"/>
              <a:t> = </a:t>
            </a:r>
            <a:r>
              <a:rPr lang="en-US" sz="2000" dirty="0" smtClean="0"/>
              <a:t>1</a:t>
            </a:r>
            <a:endParaRPr lang="en-US" sz="2000" dirty="0" smtClean="0">
              <a:solidFill>
                <a:srgbClr val="008000"/>
              </a:solidFill>
            </a:endParaRPr>
          </a:p>
        </p:txBody>
      </p:sp>
    </p:spTree>
    <p:extLst>
      <p:ext uri="{BB962C8B-B14F-4D97-AF65-F5344CB8AC3E}">
        <p14:creationId xmlns:p14="http://schemas.microsoft.com/office/powerpoint/2010/main" val="35430457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16</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First Readers-Writers </a:t>
            </a:r>
            <a:r>
              <a:rPr lang="en-US" dirty="0" smtClean="0">
                <a:solidFill>
                  <a:schemeClr val="tx1"/>
                </a:solidFill>
                <a:ea typeface="Comic Sans MS"/>
                <a:cs typeface="Comic Sans MS"/>
                <a:sym typeface="Comic Sans MS"/>
              </a:rPr>
              <a:t>Problem (</a:t>
            </a:r>
            <a:r>
              <a:rPr lang="en-US" dirty="0" err="1" smtClean="0">
                <a:solidFill>
                  <a:schemeClr val="tx1"/>
                </a:solidFill>
                <a:ea typeface="Comic Sans MS"/>
                <a:cs typeface="Comic Sans MS"/>
                <a:sym typeface="Comic Sans MS"/>
              </a:rPr>
              <a:t>cont</a:t>
            </a:r>
            <a:r>
              <a:rPr lang="en-US" dirty="0" smtClean="0">
                <a:solidFill>
                  <a:schemeClr val="tx1"/>
                </a:solidFill>
                <a:ea typeface="Comic Sans MS"/>
                <a:cs typeface="Comic Sans MS"/>
                <a:sym typeface="Comic Sans MS"/>
              </a:rPr>
              <a:t>)</a:t>
            </a:r>
            <a:endParaRPr lang="en-US" dirty="0"/>
          </a:p>
        </p:txBody>
      </p:sp>
      <p:sp>
        <p:nvSpPr>
          <p:cNvPr id="4" name="Shape 194"/>
          <p:cNvSpPr/>
          <p:nvPr/>
        </p:nvSpPr>
        <p:spPr>
          <a:xfrm>
            <a:off x="647700" y="1388537"/>
            <a:ext cx="3797300" cy="4885945"/>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4C26"/>
                </a:solidFill>
                <a:ea typeface="Comic Sans MS"/>
                <a:cs typeface="Comic Sans MS"/>
                <a:sym typeface="Comic Sans MS"/>
              </a:rPr>
              <a:t>// Reader code</a:t>
            </a:r>
            <a:endParaRPr dirty="0"/>
          </a:p>
          <a:p>
            <a:pPr marL="0" marR="0" lvl="0" indent="0" algn="l" rtl="0">
              <a:spcBef>
                <a:spcPts val="0"/>
              </a:spcBef>
              <a:spcAft>
                <a:spcPts val="0"/>
              </a:spcAft>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wait (</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r>
              <a:rPr lang="en-US" sz="1800" dirty="0" smtClean="0">
                <a:solidFill>
                  <a:schemeClr val="dk1"/>
                </a:solidFill>
                <a:ea typeface="Comic Sans MS"/>
                <a:cs typeface="Comic Sans MS"/>
                <a:sym typeface="Comic Sans MS"/>
              </a:rPr>
              <a:t>;</a:t>
            </a:r>
            <a:endParaRPr lang="en-US" sz="1800" dirty="0" smtClean="0">
              <a:solidFill>
                <a:srgbClr val="008000"/>
              </a:solidFill>
              <a:ea typeface="Comic Sans MS"/>
              <a:cs typeface="Comic Sans MS"/>
              <a:sym typeface="Comic Sans MS"/>
            </a:endParaRPr>
          </a:p>
          <a:p>
            <a:pPr lvl="0"/>
            <a:r>
              <a:rPr lang="en-US" dirty="0" smtClean="0">
                <a:solidFill>
                  <a:schemeClr val="dk1"/>
                </a:solidFill>
                <a:ea typeface="Comic Sans MS"/>
                <a:cs typeface="Comic Sans MS"/>
                <a:sym typeface="Comic Sans MS"/>
              </a:rPr>
              <a:t>    </a:t>
            </a:r>
            <a:r>
              <a:rPr lang="en-US" dirty="0" err="1" smtClean="0">
                <a:ea typeface="MS PGothic" charset="0"/>
                <a:cs typeface="Courier New" charset="0"/>
              </a:rPr>
              <a:t>read_count</a:t>
            </a:r>
            <a:r>
              <a:rPr lang="en-US" dirty="0" smtClean="0">
                <a:ea typeface="MS PGothic" charset="0"/>
                <a:cs typeface="Courier New" charset="0"/>
              </a:rPr>
              <a:t>++;</a:t>
            </a:r>
            <a:endParaRPr lang="en-US" dirty="0" smtClean="0">
              <a:ea typeface="Comic Sans MS"/>
              <a:cs typeface="Comic Sans MS"/>
              <a:sym typeface="Comic Sans MS"/>
            </a:endParaRPr>
          </a:p>
          <a:p>
            <a:pPr lvl="0"/>
            <a:r>
              <a:rPr lang="en-US" sz="1800" dirty="0" smtClean="0">
                <a:solidFill>
                  <a:schemeClr val="dk1"/>
                </a:solidFill>
                <a:ea typeface="Comic Sans MS"/>
                <a:cs typeface="Comic Sans MS"/>
                <a:sym typeface="Comic Sans MS"/>
              </a:rPr>
              <a:t>    </a:t>
            </a:r>
            <a:r>
              <a:rPr lang="en-US" dirty="0">
                <a:ea typeface="MS PGothic" charset="0"/>
                <a:cs typeface="Courier New" charset="0"/>
              </a:rPr>
              <a:t>if (</a:t>
            </a:r>
            <a:r>
              <a:rPr lang="en-US" dirty="0" err="1">
                <a:ea typeface="MS PGothic" charset="0"/>
                <a:cs typeface="Courier New" charset="0"/>
              </a:rPr>
              <a:t>read_count</a:t>
            </a:r>
            <a:r>
              <a:rPr lang="en-US" dirty="0">
                <a:ea typeface="MS PGothic" charset="0"/>
                <a:cs typeface="Courier New" charset="0"/>
              </a:rPr>
              <a:t> == 1</a:t>
            </a:r>
            <a:r>
              <a:rPr lang="en-US" dirty="0" smtClean="0">
                <a:ea typeface="MS PGothic" charset="0"/>
                <a:cs typeface="Courier New" charset="0"/>
              </a:rPr>
              <a:t>)</a:t>
            </a:r>
          </a:p>
          <a:p>
            <a:pPr lvl="0"/>
            <a:r>
              <a:rPr lang="en-US" sz="1800" dirty="0">
                <a:solidFill>
                  <a:schemeClr val="dk1"/>
                </a:solidFill>
                <a:ea typeface="MS PGothic" charset="0"/>
                <a:cs typeface="Courier New" charset="0"/>
                <a:sym typeface="Comic Sans MS"/>
              </a:rPr>
              <a:t> </a:t>
            </a:r>
            <a:r>
              <a:rPr lang="en-US" dirty="0">
                <a:solidFill>
                  <a:schemeClr val="dk1"/>
                </a:solidFill>
                <a:ea typeface="MS PGothic" charset="0"/>
                <a:cs typeface="Courier New" charset="0"/>
                <a:sym typeface="Comic Sans MS"/>
              </a:rPr>
              <a:t> </a:t>
            </a:r>
            <a:r>
              <a:rPr lang="en-US" dirty="0" smtClean="0">
                <a:solidFill>
                  <a:schemeClr val="dk1"/>
                </a:solidFill>
                <a:ea typeface="MS PGothic" charset="0"/>
                <a:cs typeface="Courier New" charset="0"/>
                <a:sym typeface="Comic Sans MS"/>
              </a:rPr>
              <a:t>      </a:t>
            </a:r>
            <a:r>
              <a:rPr lang="en-US" dirty="0" smtClean="0">
                <a:ea typeface="MS PGothic" charset="0"/>
                <a:cs typeface="Courier New" charset="0"/>
              </a:rPr>
              <a:t>wait</a:t>
            </a:r>
            <a:r>
              <a:rPr lang="en-US" dirty="0">
                <a:ea typeface="MS PGothic" charset="0"/>
                <a:cs typeface="Courier New" charset="0"/>
              </a:rPr>
              <a:t>(</a:t>
            </a:r>
            <a:r>
              <a:rPr lang="en-US" dirty="0" err="1">
                <a:ea typeface="MS PGothic" charset="0"/>
                <a:cs typeface="Courier New" charset="0"/>
              </a:rPr>
              <a:t>rw_mutex</a:t>
            </a:r>
            <a:r>
              <a:rPr lang="en-US" dirty="0">
                <a:ea typeface="MS PGothic" charset="0"/>
                <a:cs typeface="Courier New" charset="0"/>
              </a:rPr>
              <a:t>)</a:t>
            </a:r>
            <a:r>
              <a:rPr lang="en-US" dirty="0" smtClean="0">
                <a:ea typeface="MS PGothic" charset="0"/>
                <a:cs typeface="Courier New" charset="0"/>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    signal </a:t>
            </a:r>
            <a:r>
              <a:rPr lang="en-US" sz="1800" dirty="0">
                <a:solidFill>
                  <a:schemeClr val="dk1"/>
                </a:solidFill>
                <a:ea typeface="Comic Sans MS"/>
                <a:cs typeface="Comic Sans MS"/>
                <a:sym typeface="Comic Sans MS"/>
              </a:rPr>
              <a: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r>
              <a:rPr lang="en-US" sz="1800" dirty="0" smtClean="0">
                <a:solidFill>
                  <a:schemeClr val="dk1"/>
                </a:solidFill>
                <a:ea typeface="Comic Sans MS"/>
                <a:cs typeface="Comic Sans MS"/>
                <a:sym typeface="Comic Sans MS"/>
              </a:rPr>
              <a:t>;</a:t>
            </a:r>
          </a:p>
          <a:p>
            <a:r>
              <a:rPr lang="mr-IN" dirty="0">
                <a:solidFill>
                  <a:schemeClr val="dk1"/>
                </a:solidFill>
                <a:ea typeface="Comic Sans MS"/>
                <a:cs typeface="Comic Sans MS"/>
                <a:sym typeface="Comic Sans MS"/>
              </a:rPr>
              <a:t>…</a:t>
            </a:r>
          </a:p>
          <a:p>
            <a:pPr lvl="0"/>
            <a:r>
              <a:rPr lang="en-US" dirty="0" smtClean="0">
                <a:solidFill>
                  <a:srgbClr val="004C26"/>
                </a:solidFill>
                <a:ea typeface="Comic Sans MS"/>
                <a:cs typeface="Comic Sans MS"/>
                <a:sym typeface="Comic Sans MS"/>
              </a:rPr>
              <a:t>    /</a:t>
            </a:r>
            <a:r>
              <a:rPr lang="en-US" dirty="0">
                <a:solidFill>
                  <a:srgbClr val="004C26"/>
                </a:solidFill>
                <a:ea typeface="Comic Sans MS"/>
                <a:cs typeface="Comic Sans MS"/>
                <a:sym typeface="Comic Sans MS"/>
              </a:rPr>
              <a:t>/ Read </a:t>
            </a:r>
            <a:r>
              <a:rPr lang="en-US" dirty="0" smtClean="0">
                <a:solidFill>
                  <a:srgbClr val="004C26"/>
                </a:solidFill>
                <a:ea typeface="Comic Sans MS"/>
                <a:cs typeface="Comic Sans MS"/>
                <a:sym typeface="Comic Sans MS"/>
              </a:rPr>
              <a:t>database</a:t>
            </a:r>
          </a:p>
          <a:p>
            <a:r>
              <a:rPr lang="mr-IN" dirty="0">
                <a:solidFill>
                  <a:schemeClr val="dk1"/>
                </a:solidFill>
                <a:ea typeface="Comic Sans MS"/>
                <a:cs typeface="Comic Sans MS"/>
                <a:sym typeface="Comic Sans MS"/>
              </a:rPr>
              <a:t>…</a:t>
            </a:r>
          </a:p>
          <a:p>
            <a:pPr lvl="0"/>
            <a:r>
              <a:rPr lang="en-US" dirty="0" smtClean="0">
                <a:solidFill>
                  <a:schemeClr val="dk1"/>
                </a:solidFill>
                <a:ea typeface="Comic Sans MS"/>
                <a:cs typeface="Comic Sans MS"/>
                <a:sym typeface="Comic Sans MS"/>
              </a:rPr>
              <a:t>    wait </a:t>
            </a:r>
            <a:r>
              <a:rPr lang="en-US" dirty="0">
                <a:solidFill>
                  <a:schemeClr val="dk1"/>
                </a:solidFill>
                <a:ea typeface="Comic Sans MS"/>
                <a:cs typeface="Comic Sans MS"/>
                <a:sym typeface="Comic Sans MS"/>
              </a:rPr>
              <a:t>(</a:t>
            </a:r>
            <a:r>
              <a:rPr lang="en-US" dirty="0" err="1">
                <a:solidFill>
                  <a:schemeClr val="dk1"/>
                </a:solidFill>
                <a:ea typeface="Comic Sans MS"/>
                <a:cs typeface="Comic Sans MS"/>
                <a:sym typeface="Comic Sans MS"/>
              </a:rPr>
              <a:t>mutex</a:t>
            </a:r>
            <a:r>
              <a:rPr lang="en-US" dirty="0">
                <a:solidFill>
                  <a:schemeClr val="dk1"/>
                </a:solidFill>
                <a:ea typeface="Comic Sans MS"/>
                <a:cs typeface="Comic Sans MS"/>
                <a:sym typeface="Comic Sans MS"/>
              </a:rPr>
              <a:t>)</a:t>
            </a:r>
            <a:r>
              <a:rPr lang="en-US" dirty="0" smtClean="0">
                <a:solidFill>
                  <a:schemeClr val="dk1"/>
                </a:solidFill>
                <a:ea typeface="Comic Sans MS"/>
                <a:cs typeface="Comic Sans MS"/>
                <a:sym typeface="Comic Sans MS"/>
              </a:rPr>
              <a:t>;</a:t>
            </a:r>
          </a:p>
          <a:p>
            <a:pPr>
              <a:buFont typeface="Monotype Sorts" charset="0"/>
              <a:buNone/>
            </a:pPr>
            <a:r>
              <a:rPr lang="en-US" dirty="0" smtClean="0">
                <a:ea typeface="MS PGothic" charset="0"/>
                <a:cs typeface="Courier New" charset="0"/>
              </a:rPr>
              <a:t>    read </a:t>
            </a:r>
            <a:r>
              <a:rPr lang="en-US" dirty="0">
                <a:ea typeface="MS PGothic" charset="0"/>
                <a:cs typeface="Courier New" charset="0"/>
              </a:rPr>
              <a:t>count--;</a:t>
            </a:r>
            <a:br>
              <a:rPr lang="en-US" dirty="0">
                <a:ea typeface="MS PGothic" charset="0"/>
                <a:cs typeface="Courier New" charset="0"/>
              </a:rPr>
            </a:br>
            <a:r>
              <a:rPr lang="en-US" dirty="0">
                <a:ea typeface="MS PGothic" charset="0"/>
                <a:cs typeface="Courier New" charset="0"/>
              </a:rPr>
              <a:t>  </a:t>
            </a:r>
            <a:r>
              <a:rPr lang="en-US" dirty="0" smtClean="0">
                <a:ea typeface="MS PGothic" charset="0"/>
                <a:cs typeface="Courier New" charset="0"/>
              </a:rPr>
              <a:t>  if </a:t>
            </a:r>
            <a:r>
              <a:rPr lang="en-US" dirty="0">
                <a:ea typeface="MS PGothic" charset="0"/>
                <a:cs typeface="Courier New" charset="0"/>
              </a:rPr>
              <a:t>(</a:t>
            </a:r>
            <a:r>
              <a:rPr lang="en-US" dirty="0" err="1">
                <a:ea typeface="MS PGothic" charset="0"/>
                <a:cs typeface="Courier New" charset="0"/>
              </a:rPr>
              <a:t>read_count</a:t>
            </a:r>
            <a:r>
              <a:rPr lang="en-US" dirty="0">
                <a:ea typeface="MS PGothic" charset="0"/>
                <a:cs typeface="Courier New" charset="0"/>
              </a:rPr>
              <a:t> == 0) </a:t>
            </a:r>
          </a:p>
          <a:p>
            <a:pPr>
              <a:buFont typeface="Monotype Sorts" charset="0"/>
              <a:buNone/>
            </a:pPr>
            <a:r>
              <a:rPr lang="en-US" dirty="0">
                <a:ea typeface="MS PGothic" charset="0"/>
                <a:cs typeface="Courier New" charset="0"/>
              </a:rPr>
              <a:t>  </a:t>
            </a:r>
            <a:r>
              <a:rPr lang="en-US" dirty="0" smtClean="0">
                <a:ea typeface="MS PGothic" charset="0"/>
                <a:cs typeface="Courier New" charset="0"/>
              </a:rPr>
              <a:t>      signal</a:t>
            </a:r>
            <a:r>
              <a:rPr lang="en-US" dirty="0">
                <a:ea typeface="MS PGothic" charset="0"/>
                <a:cs typeface="Courier New" charset="0"/>
              </a:rPr>
              <a:t>(</a:t>
            </a:r>
            <a:r>
              <a:rPr lang="en-US" dirty="0" err="1">
                <a:ea typeface="MS PGothic" charset="0"/>
                <a:cs typeface="Courier New" charset="0"/>
              </a:rPr>
              <a:t>rw_mutex</a:t>
            </a:r>
            <a:r>
              <a:rPr lang="en-US" dirty="0">
                <a:ea typeface="MS PGothic" charset="0"/>
                <a:cs typeface="Courier New" charset="0"/>
              </a:rPr>
              <a:t>); </a:t>
            </a:r>
          </a:p>
          <a:p>
            <a:pPr>
              <a:buFont typeface="Monotype Sorts" charset="0"/>
              <a:buNone/>
            </a:pPr>
            <a:r>
              <a:rPr lang="en-US" dirty="0">
                <a:ea typeface="MS PGothic" charset="0"/>
                <a:cs typeface="Courier New" charset="0"/>
              </a:rPr>
              <a:t>  </a:t>
            </a:r>
            <a:r>
              <a:rPr lang="en-US" dirty="0" smtClean="0">
                <a:ea typeface="MS PGothic" charset="0"/>
                <a:cs typeface="Courier New" charset="0"/>
              </a:rPr>
              <a:t>  signal</a:t>
            </a:r>
            <a:r>
              <a:rPr lang="en-US" dirty="0">
                <a:ea typeface="MS PGothic" charset="0"/>
                <a:cs typeface="Courier New" charset="0"/>
              </a:rPr>
              <a:t>(</a:t>
            </a:r>
            <a:r>
              <a:rPr lang="en-US" dirty="0" err="1">
                <a:ea typeface="MS PGothic" charset="0"/>
                <a:cs typeface="Courier New" charset="0"/>
              </a:rPr>
              <a:t>mutex</a:t>
            </a:r>
            <a:r>
              <a:rPr lang="en-US" dirty="0">
                <a:ea typeface="MS PGothic" charset="0"/>
                <a:cs typeface="Courier New" charset="0"/>
              </a:rPr>
              <a:t>); </a:t>
            </a:r>
          </a:p>
          <a:p>
            <a:pPr lvl="0"/>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a:t>
            </a:r>
            <a:r>
              <a:rPr lang="en-US" sz="1800" dirty="0" smtClean="0">
                <a:solidFill>
                  <a:schemeClr val="dk1"/>
                </a:solidFill>
                <a:ea typeface="Comic Sans MS"/>
                <a:cs typeface="Comic Sans MS"/>
                <a:sym typeface="Comic Sans MS"/>
              </a:rPr>
              <a:t>;</a:t>
            </a:r>
          </a:p>
          <a:p>
            <a:pPr marL="0" marR="0" lvl="0" indent="0" algn="l" rtl="0">
              <a:spcBef>
                <a:spcPts val="0"/>
              </a:spcBef>
              <a:spcAft>
                <a:spcPts val="0"/>
              </a:spcAft>
              <a:buNone/>
            </a:pPr>
            <a:endParaRPr lang="en-US" dirty="0">
              <a:solidFill>
                <a:schemeClr val="dk1"/>
              </a:solidFill>
              <a:ea typeface="Comic Sans MS"/>
              <a:cs typeface="Comic Sans MS"/>
              <a:sym typeface="Comic Sans MS"/>
            </a:endParaRPr>
          </a:p>
          <a:p>
            <a:pPr marL="0" marR="0" lvl="0" indent="0" algn="l" rtl="0">
              <a:spcBef>
                <a:spcPts val="0"/>
              </a:spcBef>
              <a:spcAft>
                <a:spcPts val="0"/>
              </a:spcAft>
              <a:buNone/>
            </a:pPr>
            <a:endParaRPr lang="en-US" dirty="0" smtClean="0">
              <a:solidFill>
                <a:schemeClr val="dk1"/>
              </a:solidFill>
              <a:ea typeface="Comic Sans MS"/>
              <a:cs typeface="Comic Sans MS"/>
              <a:sym typeface="Comic Sans MS"/>
            </a:endParaRPr>
          </a:p>
          <a:p>
            <a:pPr marL="0" marR="0" lvl="0" indent="0" algn="l" rtl="0">
              <a:spcBef>
                <a:spcPts val="0"/>
              </a:spcBef>
              <a:spcAft>
                <a:spcPts val="0"/>
              </a:spcAft>
              <a:buNone/>
            </a:pPr>
            <a:endParaRPr lang="en-US" dirty="0">
              <a:solidFill>
                <a:schemeClr val="dk1"/>
              </a:solidFill>
              <a:ea typeface="Comic Sans MS"/>
              <a:cs typeface="Comic Sans MS"/>
              <a:sym typeface="Comic Sans MS"/>
            </a:endParaRPr>
          </a:p>
          <a:p>
            <a:r>
              <a:rPr lang="en-US" dirty="0" smtClean="0">
                <a:solidFill>
                  <a:srgbClr val="004C26"/>
                </a:solidFill>
                <a:ea typeface="Comic Sans MS"/>
                <a:cs typeface="Comic Sans MS"/>
                <a:sym typeface="Comic Sans MS"/>
              </a:rPr>
              <a:t> </a:t>
            </a:r>
            <a:endParaRPr lang="en-US" dirty="0">
              <a:solidFill>
                <a:srgbClr val="004C26"/>
              </a:solidFill>
              <a:ea typeface="Comic Sans MS"/>
              <a:cs typeface="Comic Sans MS"/>
              <a:sym typeface="Comic Sans MS"/>
            </a:endParaRPr>
          </a:p>
          <a:p>
            <a:pPr marL="0" marR="0" lvl="0" indent="0" algn="l" rtl="0">
              <a:spcBef>
                <a:spcPts val="0"/>
              </a:spcBef>
              <a:spcAft>
                <a:spcPts val="0"/>
              </a:spcAft>
              <a:buNone/>
            </a:pPr>
            <a:endParaRPr dirty="0"/>
          </a:p>
        </p:txBody>
      </p:sp>
      <p:sp>
        <p:nvSpPr>
          <p:cNvPr id="5" name="Shape 195"/>
          <p:cNvSpPr/>
          <p:nvPr/>
        </p:nvSpPr>
        <p:spPr>
          <a:xfrm>
            <a:off x="4699000" y="1388538"/>
            <a:ext cx="3797300" cy="2308324"/>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4C26"/>
                </a:solidFill>
                <a:ea typeface="Comic Sans MS"/>
                <a:cs typeface="Comic Sans MS"/>
                <a:sym typeface="Comic Sans MS"/>
              </a:rPr>
              <a:t>// Writer code</a:t>
            </a:r>
            <a:endParaRPr dirty="0"/>
          </a:p>
          <a:p>
            <a:pPr marL="0" marR="0" lvl="0" indent="0" algn="l" rtl="0">
              <a:spcBef>
                <a:spcPts val="0"/>
              </a:spcBef>
              <a:spcAft>
                <a:spcPts val="0"/>
              </a:spcAft>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wait </a:t>
            </a:r>
            <a:r>
              <a:rPr lang="en-US" sz="1800" dirty="0" smtClean="0">
                <a:solidFill>
                  <a:schemeClr val="dk1"/>
                </a:solidFill>
                <a:ea typeface="Comic Sans MS"/>
                <a:cs typeface="Comic Sans MS"/>
                <a:sym typeface="Comic Sans MS"/>
              </a:rPr>
              <a:t>(</a:t>
            </a:r>
            <a:r>
              <a:rPr lang="en-US" sz="1800" dirty="0" err="1" smtClean="0">
                <a:solidFill>
                  <a:schemeClr val="dk1"/>
                </a:solidFill>
                <a:ea typeface="Comic Sans MS"/>
                <a:cs typeface="Comic Sans MS"/>
                <a:sym typeface="Comic Sans MS"/>
              </a:rPr>
              <a:t>rw_mutex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rgbClr val="004C26"/>
                </a:solidFill>
                <a:ea typeface="Comic Sans MS"/>
                <a:cs typeface="Comic Sans MS"/>
                <a:sym typeface="Comic Sans MS"/>
              </a:rPr>
              <a:t>    // </a:t>
            </a:r>
            <a:r>
              <a:rPr lang="en-US" sz="1800" dirty="0" smtClean="0">
                <a:solidFill>
                  <a:srgbClr val="004C26"/>
                </a:solidFill>
                <a:ea typeface="Comic Sans MS"/>
                <a:cs typeface="Comic Sans MS"/>
                <a:sym typeface="Comic Sans MS"/>
              </a:rPr>
              <a:t>Write to database </a:t>
            </a:r>
            <a:endParaRPr sz="1800" dirty="0">
              <a:solidFill>
                <a:srgbClr val="004C26"/>
              </a:solidFill>
              <a:ea typeface="Comic Sans MS"/>
              <a:cs typeface="Comic Sans MS"/>
              <a:sym typeface="Comic Sans MS"/>
            </a:endParaRPr>
          </a:p>
          <a:p>
            <a:pPr lvl="0"/>
            <a:r>
              <a:rPr lang="mr-IN" dirty="0" smtClean="0">
                <a:solidFill>
                  <a:schemeClr val="dk1"/>
                </a:solidFill>
                <a:ea typeface="Comic Sans MS"/>
                <a:cs typeface="Comic Sans MS"/>
                <a:sym typeface="Comic Sans MS"/>
              </a:rPr>
              <a:t>…</a:t>
            </a:r>
            <a:endParaRPr lang="en-US" dirty="0" smtClean="0">
              <a:solidFill>
                <a:schemeClr val="dk1"/>
              </a:solidFill>
              <a:ea typeface="Comic Sans MS"/>
              <a:cs typeface="Comic Sans MS"/>
              <a:sym typeface="Comic Sans MS"/>
            </a:endParaRPr>
          </a:p>
          <a:p>
            <a:pPr lvl="0"/>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signal </a:t>
            </a:r>
            <a:r>
              <a:rPr lang="en-US" sz="1800" dirty="0" smtClean="0">
                <a:solidFill>
                  <a:schemeClr val="dk1"/>
                </a:solidFill>
                <a:ea typeface="Comic Sans MS"/>
                <a:cs typeface="Comic Sans MS"/>
                <a:sym typeface="Comic Sans MS"/>
              </a:rPr>
              <a:t>(</a:t>
            </a:r>
            <a:r>
              <a:rPr lang="en-US" sz="1800" dirty="0" err="1" smtClean="0">
                <a:solidFill>
                  <a:schemeClr val="dk1"/>
                </a:solidFill>
                <a:ea typeface="Comic Sans MS"/>
                <a:cs typeface="Comic Sans MS"/>
                <a:sym typeface="Comic Sans MS"/>
              </a:rPr>
              <a:t>rw_mutex</a:t>
            </a:r>
            <a:r>
              <a:rPr lang="en-US" sz="1800"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a:t>
            </a:r>
            <a:endParaRPr dirty="0"/>
          </a:p>
        </p:txBody>
      </p:sp>
      <p:sp>
        <p:nvSpPr>
          <p:cNvPr id="7" name="TextBox 6"/>
          <p:cNvSpPr txBox="1"/>
          <p:nvPr/>
        </p:nvSpPr>
        <p:spPr>
          <a:xfrm>
            <a:off x="4699001" y="4192560"/>
            <a:ext cx="3979332" cy="1200329"/>
          </a:xfrm>
          <a:prstGeom prst="rect">
            <a:avLst/>
          </a:prstGeom>
          <a:noFill/>
        </p:spPr>
        <p:txBody>
          <a:bodyPr wrap="square" rtlCol="0">
            <a:spAutoFit/>
          </a:bodyPr>
          <a:lstStyle/>
          <a:p>
            <a:r>
              <a:rPr lang="en-US" dirty="0" err="1" smtClean="0">
                <a:solidFill>
                  <a:srgbClr val="0000FF"/>
                </a:solidFill>
              </a:rPr>
              <a:t>read_count</a:t>
            </a:r>
            <a:r>
              <a:rPr lang="en-US" dirty="0" smtClean="0"/>
              <a:t>:</a:t>
            </a:r>
            <a:r>
              <a:rPr lang="en-US" dirty="0" smtClean="0">
                <a:solidFill>
                  <a:srgbClr val="000000"/>
                </a:solidFill>
              </a:rPr>
              <a:t> # of readers</a:t>
            </a:r>
            <a:endParaRPr lang="en-US" dirty="0" smtClean="0">
              <a:ea typeface="MS PGothic" charset="0"/>
              <a:cs typeface="Courier New" charset="0"/>
            </a:endParaRPr>
          </a:p>
          <a:p>
            <a:r>
              <a:rPr lang="en-US" dirty="0" err="1">
                <a:solidFill>
                  <a:srgbClr val="0000FF"/>
                </a:solidFill>
              </a:rPr>
              <a:t>rw_mutex</a:t>
            </a:r>
            <a:r>
              <a:rPr lang="en-US" dirty="0" smtClean="0">
                <a:ea typeface="MS PGothic" charset="0"/>
                <a:cs typeface="Courier New" charset="0"/>
              </a:rPr>
              <a:t>: </a:t>
            </a:r>
            <a:r>
              <a:rPr lang="en-US" dirty="0" smtClean="0"/>
              <a:t>mutual </a:t>
            </a:r>
            <a:r>
              <a:rPr lang="en-US" dirty="0"/>
              <a:t>exclusion for </a:t>
            </a:r>
            <a:r>
              <a:rPr lang="en-US" dirty="0" smtClean="0"/>
              <a:t>writers</a:t>
            </a:r>
          </a:p>
          <a:p>
            <a:r>
              <a:rPr lang="en-US" dirty="0" err="1">
                <a:solidFill>
                  <a:srgbClr val="0000FF"/>
                </a:solidFill>
              </a:rPr>
              <a:t>mutex</a:t>
            </a:r>
            <a:r>
              <a:rPr lang="en-US" dirty="0" smtClean="0"/>
              <a:t>: </a:t>
            </a:r>
            <a:r>
              <a:rPr lang="en-US" dirty="0"/>
              <a:t>mutual exclusion </a:t>
            </a:r>
            <a:r>
              <a:rPr lang="en-US" dirty="0" smtClean="0"/>
              <a:t>for updating </a:t>
            </a:r>
            <a:r>
              <a:rPr lang="en-US" dirty="0" err="1" smtClean="0"/>
              <a:t>read_count</a:t>
            </a:r>
            <a:endParaRPr lang="en-US" dirty="0"/>
          </a:p>
        </p:txBody>
      </p:sp>
    </p:spTree>
    <p:extLst>
      <p:ext uri="{BB962C8B-B14F-4D97-AF65-F5344CB8AC3E}">
        <p14:creationId xmlns:p14="http://schemas.microsoft.com/office/powerpoint/2010/main" val="31092595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17</a:t>
            </a:fld>
            <a:endParaRPr lang="en-US" dirty="0"/>
          </a:p>
        </p:txBody>
      </p:sp>
      <p:sp>
        <p:nvSpPr>
          <p:cNvPr id="3" name="Title 2"/>
          <p:cNvSpPr>
            <a:spLocks noGrp="1"/>
          </p:cNvSpPr>
          <p:nvPr>
            <p:ph type="title"/>
          </p:nvPr>
        </p:nvSpPr>
        <p:spPr/>
        <p:txBody>
          <a:bodyPr/>
          <a:lstStyle/>
          <a:p>
            <a:r>
              <a:rPr lang="en-US" dirty="0">
                <a:ea typeface="MS PGothic" charset="0"/>
              </a:rPr>
              <a:t>Readers-Writers Problem Variations</a:t>
            </a:r>
            <a:endParaRPr lang="en-US" dirty="0"/>
          </a:p>
        </p:txBody>
      </p:sp>
      <p:sp>
        <p:nvSpPr>
          <p:cNvPr id="4" name="Content Placeholder 3"/>
          <p:cNvSpPr>
            <a:spLocks noGrp="1"/>
          </p:cNvSpPr>
          <p:nvPr>
            <p:ph idx="1"/>
          </p:nvPr>
        </p:nvSpPr>
        <p:spPr/>
        <p:txBody>
          <a:bodyPr>
            <a:normAutofit fontScale="92500"/>
          </a:bodyPr>
          <a:lstStyle/>
          <a:p>
            <a:r>
              <a:rPr lang="en-US" b="1" i="1" dirty="0">
                <a:ea typeface="MS PGothic" charset="0"/>
              </a:rPr>
              <a:t>First</a:t>
            </a:r>
            <a:r>
              <a:rPr lang="en-US" i="1" dirty="0">
                <a:ea typeface="MS PGothic" charset="0"/>
              </a:rPr>
              <a:t>  </a:t>
            </a:r>
            <a:r>
              <a:rPr lang="en-US" dirty="0">
                <a:ea typeface="MS PGothic" charset="0"/>
              </a:rPr>
              <a:t>variation – no </a:t>
            </a:r>
            <a:r>
              <a:rPr lang="en-US" dirty="0" smtClean="0">
                <a:ea typeface="MS PGothic" charset="0"/>
              </a:rPr>
              <a:t>readers </a:t>
            </a:r>
            <a:r>
              <a:rPr lang="en-US" dirty="0">
                <a:ea typeface="MS PGothic" charset="0"/>
              </a:rPr>
              <a:t>kept waiting unless writer has permission to use shared object</a:t>
            </a:r>
          </a:p>
          <a:p>
            <a:r>
              <a:rPr lang="en-US" b="1" i="1" dirty="0">
                <a:ea typeface="MS PGothic" charset="0"/>
              </a:rPr>
              <a:t>Second</a:t>
            </a:r>
            <a:r>
              <a:rPr lang="en-US" i="1" dirty="0">
                <a:ea typeface="MS PGothic" charset="0"/>
              </a:rPr>
              <a:t> </a:t>
            </a:r>
            <a:r>
              <a:rPr lang="en-US" dirty="0">
                <a:ea typeface="MS PGothic" charset="0"/>
              </a:rPr>
              <a:t>variation – once writer is ready, it performs the write </a:t>
            </a:r>
            <a:r>
              <a:rPr lang="en-US" dirty="0" smtClean="0">
                <a:ea typeface="MS PGothic" charset="0"/>
              </a:rPr>
              <a:t>ASAP</a:t>
            </a:r>
          </a:p>
          <a:p>
            <a:pPr lvl="1"/>
            <a:r>
              <a:rPr lang="en-US" dirty="0"/>
              <a:t>I</a:t>
            </a:r>
            <a:r>
              <a:rPr lang="en-US" dirty="0" smtClean="0"/>
              <a:t>f </a:t>
            </a:r>
            <a:r>
              <a:rPr lang="en-US" dirty="0"/>
              <a:t>a writer is waiting to access the object, no new readers may start reading </a:t>
            </a:r>
            <a:endParaRPr lang="en-US" dirty="0" smtClean="0">
              <a:ea typeface="MS PGothic" charset="0"/>
            </a:endParaRPr>
          </a:p>
          <a:p>
            <a:r>
              <a:rPr lang="en-US" dirty="0">
                <a:ea typeface="MS PGothic" charset="0"/>
              </a:rPr>
              <a:t>Both may have starvation leading to even more variations</a:t>
            </a:r>
          </a:p>
          <a:p>
            <a:r>
              <a:rPr lang="en-US" dirty="0">
                <a:ea typeface="MS PGothic" charset="0"/>
              </a:rPr>
              <a:t>Problem is solved on some systems by kernel providing reader-writer </a:t>
            </a:r>
            <a:r>
              <a:rPr lang="en-US" dirty="0" smtClean="0">
                <a:ea typeface="MS PGothic" charset="0"/>
              </a:rPr>
              <a:t>locks</a:t>
            </a:r>
          </a:p>
          <a:p>
            <a:pPr lvl="1"/>
            <a:r>
              <a:rPr lang="en-US" dirty="0" smtClean="0"/>
              <a:t>More </a:t>
            </a:r>
            <a:r>
              <a:rPr lang="en-US" dirty="0"/>
              <a:t>useful in applications</a:t>
            </a:r>
          </a:p>
          <a:p>
            <a:pPr lvl="2"/>
            <a:r>
              <a:rPr lang="en-US" dirty="0"/>
              <a:t>Where processes are easily identified as readers or writers</a:t>
            </a:r>
          </a:p>
          <a:p>
            <a:pPr lvl="2"/>
            <a:r>
              <a:rPr lang="en-US" dirty="0"/>
              <a:t>With more readers than writers </a:t>
            </a:r>
            <a:endParaRPr lang="en-US" dirty="0" smtClean="0"/>
          </a:p>
          <a:p>
            <a:pPr lvl="3"/>
            <a:r>
              <a:rPr lang="en-US" dirty="0" smtClean="0"/>
              <a:t>More overhead with reader–writer </a:t>
            </a:r>
            <a:r>
              <a:rPr lang="en-US" dirty="0"/>
              <a:t>locks </a:t>
            </a:r>
            <a:r>
              <a:rPr lang="en-US" dirty="0" smtClean="0"/>
              <a:t>than with semaphores </a:t>
            </a:r>
            <a:r>
              <a:rPr lang="en-US" dirty="0"/>
              <a:t>or mutual-exclusion locks </a:t>
            </a:r>
            <a:endParaRPr lang="en-US" dirty="0" smtClean="0">
              <a:ea typeface="MS PGothic" charset="0"/>
            </a:endParaRPr>
          </a:p>
          <a:p>
            <a:pPr lvl="2"/>
            <a:endParaRPr lang="en-US" dirty="0"/>
          </a:p>
          <a:p>
            <a:pPr lvl="2"/>
            <a:endParaRPr lang="en-US" dirty="0" smtClean="0"/>
          </a:p>
          <a:p>
            <a:pPr lvl="2"/>
            <a:endParaRPr lang="en-US" dirty="0"/>
          </a:p>
          <a:p>
            <a:pPr lvl="1"/>
            <a:endParaRPr lang="en-US" dirty="0"/>
          </a:p>
          <a:p>
            <a:pPr lvl="1"/>
            <a:endParaRPr lang="en-US" dirty="0"/>
          </a:p>
        </p:txBody>
      </p:sp>
    </p:spTree>
    <p:extLst>
      <p:ext uri="{BB962C8B-B14F-4D97-AF65-F5344CB8AC3E}">
        <p14:creationId xmlns:p14="http://schemas.microsoft.com/office/powerpoint/2010/main" val="22341497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checkerboard(across)">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checkerboard(across)">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checkerboard(across)">
                                      <p:cBhvr>
                                        <p:cTn id="17" dur="500"/>
                                        <p:tgtEl>
                                          <p:spTgt spid="4">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checkerboard(across)">
                                      <p:cBhvr>
                                        <p:cTn id="20" dur="500"/>
                                        <p:tgtEl>
                                          <p:spTgt spid="4">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checkerboard(across)">
                                      <p:cBhvr>
                                        <p:cTn id="23" dur="500"/>
                                        <p:tgtEl>
                                          <p:spTgt spid="4">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checkerboard(across)">
                                      <p:cBhvr>
                                        <p:cTn id="2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4400" dirty="0"/>
              <a:t>Dining-</a:t>
            </a:r>
            <a:r>
              <a:rPr lang="en-US" sz="4400" dirty="0" smtClean="0"/>
              <a:t>Philosophers</a:t>
            </a:r>
            <a:r>
              <a:rPr lang="en-US" sz="4400" dirty="0" smtClean="0">
                <a:latin typeface="+mn-lt"/>
                <a:ea typeface="Comic Sans MS"/>
                <a:cs typeface="Comic Sans MS"/>
                <a:sym typeface="Comic Sans MS"/>
              </a:rPr>
              <a:t> Problem</a:t>
            </a:r>
            <a:endParaRPr lang="en-US" sz="4400" b="1" i="1" dirty="0">
              <a:latin typeface="+mn-lt"/>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18</a:t>
            </a:fld>
            <a:endParaRPr lang="en-US" dirty="0"/>
          </a:p>
        </p:txBody>
      </p:sp>
    </p:spTree>
    <p:extLst>
      <p:ext uri="{BB962C8B-B14F-4D97-AF65-F5344CB8AC3E}">
        <p14:creationId xmlns:p14="http://schemas.microsoft.com/office/powerpoint/2010/main" val="35047930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a:t>
            </a:fld>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a:solidFill>
                  <a:schemeClr val="tx1"/>
                </a:solidFill>
                <a:ea typeface="Comic Sans MS"/>
                <a:cs typeface="Comic Sans MS"/>
                <a:sym typeface="Comic Sans MS"/>
              </a:rPr>
              <a:t>Classical Problems in </a:t>
            </a:r>
            <a:r>
              <a:rPr lang="en-US" dirty="0" smtClean="0">
                <a:solidFill>
                  <a:schemeClr val="tx1"/>
                </a:solidFill>
                <a:ea typeface="Comic Sans MS"/>
                <a:cs typeface="Comic Sans MS"/>
                <a:sym typeface="Comic Sans MS"/>
              </a:rPr>
              <a:t>Synchronization</a:t>
            </a:r>
          </a:p>
          <a:p>
            <a:r>
              <a:rPr lang="en-US" dirty="0" smtClean="0">
                <a:solidFill>
                  <a:schemeClr val="tx1"/>
                </a:solidFill>
                <a:ea typeface="Comic Sans MS"/>
                <a:cs typeface="Comic Sans MS"/>
                <a:sym typeface="Comic Sans MS"/>
              </a:rPr>
              <a:t>Problems with </a:t>
            </a:r>
            <a:r>
              <a:rPr lang="en-US" dirty="0">
                <a:solidFill>
                  <a:schemeClr val="tx1"/>
                </a:solidFill>
                <a:ea typeface="Comic Sans MS"/>
                <a:cs typeface="Comic Sans MS"/>
              </a:rPr>
              <a:t>Semaphores</a:t>
            </a:r>
            <a:endParaRPr lang="en-US" dirty="0">
              <a:solidFill>
                <a:schemeClr val="tx1"/>
              </a:solidFill>
              <a:ea typeface="Comic Sans MS"/>
              <a:cs typeface="Comic Sans MS"/>
              <a:sym typeface="Comic Sans MS"/>
            </a:endParaRPr>
          </a:p>
          <a:p>
            <a:r>
              <a:rPr lang="en-US" dirty="0" smtClean="0">
                <a:solidFill>
                  <a:schemeClr val="tx1"/>
                </a:solidFill>
                <a:ea typeface="Comic Sans MS"/>
                <a:cs typeface="Comic Sans MS"/>
                <a:sym typeface="Comic Sans MS"/>
              </a:rPr>
              <a:t>Monitors</a:t>
            </a:r>
          </a:p>
          <a:p>
            <a:r>
              <a:rPr lang="en-US" dirty="0">
                <a:solidFill>
                  <a:schemeClr val="tx1"/>
                </a:solidFill>
                <a:ea typeface="Comic Sans MS"/>
                <a:cs typeface="Comic Sans MS"/>
                <a:sym typeface="Comic Sans MS"/>
              </a:rPr>
              <a:t>Operating System </a:t>
            </a:r>
            <a:r>
              <a:rPr lang="en-US" dirty="0" smtClean="0">
                <a:solidFill>
                  <a:schemeClr val="tx1"/>
                </a:solidFill>
                <a:ea typeface="Comic Sans MS"/>
                <a:cs typeface="Comic Sans MS"/>
                <a:sym typeface="Comic Sans MS"/>
              </a:rPr>
              <a:t>Examples</a:t>
            </a:r>
          </a:p>
        </p:txBody>
      </p:sp>
    </p:spTree>
    <p:extLst>
      <p:ext uri="{BB962C8B-B14F-4D97-AF65-F5344CB8AC3E}">
        <p14:creationId xmlns:p14="http://schemas.microsoft.com/office/powerpoint/2010/main" val="38404669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19</a:t>
            </a:fld>
            <a:endParaRPr lang="en-US" dirty="0"/>
          </a:p>
        </p:txBody>
      </p:sp>
      <p:sp>
        <p:nvSpPr>
          <p:cNvPr id="3" name="Title 2"/>
          <p:cNvSpPr>
            <a:spLocks noGrp="1"/>
          </p:cNvSpPr>
          <p:nvPr>
            <p:ph type="title"/>
          </p:nvPr>
        </p:nvSpPr>
        <p:spPr/>
        <p:txBody>
          <a:bodyPr/>
          <a:lstStyle/>
          <a:p>
            <a:r>
              <a:rPr lang="en-US" dirty="0" smtClean="0">
                <a:ea typeface="MS PGothic" charset="0"/>
              </a:rPr>
              <a:t>The Dining</a:t>
            </a:r>
            <a:r>
              <a:rPr lang="en-US" dirty="0">
                <a:ea typeface="MS PGothic" charset="0"/>
              </a:rPr>
              <a:t>-Philosophers Problem</a:t>
            </a:r>
            <a:endParaRPr lang="en-US" dirty="0"/>
          </a:p>
        </p:txBody>
      </p:sp>
      <p:sp>
        <p:nvSpPr>
          <p:cNvPr id="4" name="Content Placeholder 3"/>
          <p:cNvSpPr>
            <a:spLocks noGrp="1"/>
          </p:cNvSpPr>
          <p:nvPr>
            <p:ph idx="1"/>
          </p:nvPr>
        </p:nvSpPr>
        <p:spPr>
          <a:xfrm>
            <a:off x="275339" y="3330222"/>
            <a:ext cx="8589374" cy="3041368"/>
          </a:xfrm>
        </p:spPr>
        <p:txBody>
          <a:bodyPr>
            <a:normAutofit fontScale="92500" lnSpcReduction="10000"/>
          </a:bodyPr>
          <a:lstStyle/>
          <a:p>
            <a:r>
              <a:rPr lang="en-US" sz="2200" dirty="0" smtClean="0"/>
              <a:t>Five </a:t>
            </a:r>
            <a:r>
              <a:rPr lang="en-US" sz="2200" dirty="0" smtClean="0">
                <a:ea typeface="MS PGothic" charset="0"/>
              </a:rPr>
              <a:t>philosophers sit around a table with a</a:t>
            </a:r>
            <a:r>
              <a:rPr lang="en-US" sz="2200" dirty="0" smtClean="0">
                <a:ea typeface="Comic Sans MS"/>
                <a:cs typeface="Comic Sans MS"/>
                <a:sym typeface="Comic Sans MS"/>
              </a:rPr>
              <a:t> </a:t>
            </a:r>
            <a:r>
              <a:rPr lang="en-US" sz="2200" dirty="0">
                <a:ea typeface="Comic Sans MS"/>
                <a:cs typeface="Comic Sans MS"/>
                <a:sym typeface="Comic Sans MS"/>
              </a:rPr>
              <a:t>chopstick is placed </a:t>
            </a:r>
            <a:r>
              <a:rPr lang="en-US" sz="2200" dirty="0">
                <a:solidFill>
                  <a:srgbClr val="0000FF"/>
                </a:solidFill>
                <a:ea typeface="Comic Sans MS"/>
                <a:cs typeface="Comic Sans MS"/>
                <a:sym typeface="Comic Sans MS"/>
              </a:rPr>
              <a:t>between</a:t>
            </a:r>
            <a:r>
              <a:rPr lang="en-US" sz="2200" dirty="0">
                <a:ea typeface="Comic Sans MS"/>
                <a:cs typeface="Comic Sans MS"/>
                <a:sym typeface="Comic Sans MS"/>
              </a:rPr>
              <a:t> each of the two </a:t>
            </a:r>
            <a:r>
              <a:rPr lang="en-US" sz="2200" dirty="0" smtClean="0">
                <a:ea typeface="Comic Sans MS"/>
                <a:cs typeface="Comic Sans MS"/>
                <a:sym typeface="Comic Sans MS"/>
              </a:rPr>
              <a:t>philosophers</a:t>
            </a:r>
          </a:p>
          <a:p>
            <a:r>
              <a:rPr lang="en-US" sz="2200" dirty="0">
                <a:ea typeface="Comic Sans MS"/>
                <a:cs typeface="Comic Sans MS"/>
              </a:rPr>
              <a:t>Each </a:t>
            </a:r>
            <a:r>
              <a:rPr lang="en-US" sz="2200" dirty="0" smtClean="0">
                <a:ea typeface="Comic Sans MS"/>
                <a:cs typeface="Comic Sans MS"/>
              </a:rPr>
              <a:t>philosopher</a:t>
            </a:r>
          </a:p>
          <a:p>
            <a:pPr lvl="1"/>
            <a:r>
              <a:rPr lang="en-US" sz="1900" dirty="0">
                <a:ea typeface="Comic Sans MS"/>
                <a:cs typeface="Comic Sans MS"/>
                <a:sym typeface="Comic Sans MS"/>
              </a:rPr>
              <a:t>Has a rice bowl in </a:t>
            </a:r>
            <a:r>
              <a:rPr lang="en-US" sz="1900" dirty="0">
                <a:solidFill>
                  <a:srgbClr val="0000FF"/>
                </a:solidFill>
                <a:ea typeface="Comic Sans MS"/>
                <a:cs typeface="Comic Sans MS"/>
                <a:sym typeface="Comic Sans MS"/>
              </a:rPr>
              <a:t>front</a:t>
            </a:r>
            <a:r>
              <a:rPr lang="en-US" sz="1900" dirty="0">
                <a:ea typeface="Comic Sans MS"/>
                <a:cs typeface="Comic Sans MS"/>
                <a:sym typeface="Comic Sans MS"/>
              </a:rPr>
              <a:t> of </a:t>
            </a:r>
            <a:r>
              <a:rPr lang="en-US" sz="1900" dirty="0" smtClean="0">
                <a:ea typeface="Comic Sans MS"/>
                <a:cs typeface="Comic Sans MS"/>
                <a:sym typeface="Comic Sans MS"/>
              </a:rPr>
              <a:t>her/him</a:t>
            </a:r>
          </a:p>
          <a:p>
            <a:pPr lvl="1"/>
            <a:r>
              <a:rPr lang="en-US" sz="1900" dirty="0">
                <a:ea typeface="Comic Sans MS"/>
                <a:cs typeface="Comic Sans MS"/>
                <a:sym typeface="Comic Sans MS"/>
              </a:rPr>
              <a:t>Spends his/her life </a:t>
            </a:r>
            <a:r>
              <a:rPr lang="en-US" sz="1900" dirty="0">
                <a:solidFill>
                  <a:srgbClr val="0000FF"/>
                </a:solidFill>
                <a:ea typeface="Comic Sans MS"/>
                <a:cs typeface="Comic Sans MS"/>
                <a:sym typeface="Comic Sans MS"/>
              </a:rPr>
              <a:t>alternating</a:t>
            </a:r>
            <a:r>
              <a:rPr lang="en-US" sz="1900" dirty="0">
                <a:ea typeface="Comic Sans MS"/>
                <a:cs typeface="Comic Sans MS"/>
                <a:sym typeface="Comic Sans MS"/>
              </a:rPr>
              <a:t> between </a:t>
            </a:r>
            <a:r>
              <a:rPr lang="en-US" sz="1900" dirty="0">
                <a:solidFill>
                  <a:srgbClr val="0000FF"/>
                </a:solidFill>
                <a:ea typeface="Comic Sans MS"/>
                <a:cs typeface="Comic Sans MS"/>
                <a:sym typeface="Comic Sans MS"/>
              </a:rPr>
              <a:t>thinking</a:t>
            </a:r>
            <a:r>
              <a:rPr lang="en-US" sz="1900" dirty="0">
                <a:ea typeface="Comic Sans MS"/>
                <a:cs typeface="Comic Sans MS"/>
                <a:sym typeface="Comic Sans MS"/>
              </a:rPr>
              <a:t> and </a:t>
            </a:r>
            <a:r>
              <a:rPr lang="en-US" sz="1900" dirty="0" smtClean="0">
                <a:solidFill>
                  <a:srgbClr val="0000FF"/>
                </a:solidFill>
                <a:ea typeface="Comic Sans MS"/>
                <a:cs typeface="Comic Sans MS"/>
                <a:sym typeface="Comic Sans MS"/>
              </a:rPr>
              <a:t>eating</a:t>
            </a:r>
          </a:p>
          <a:p>
            <a:pPr lvl="1"/>
            <a:r>
              <a:rPr lang="en-US" sz="1900" dirty="0">
                <a:solidFill>
                  <a:srgbClr val="0000FF"/>
                </a:solidFill>
                <a:ea typeface="Comic Sans MS"/>
                <a:cs typeface="Comic Sans MS"/>
                <a:sym typeface="Comic Sans MS"/>
              </a:rPr>
              <a:t>Never</a:t>
            </a:r>
            <a:r>
              <a:rPr lang="en-US" sz="1900" dirty="0">
                <a:ea typeface="Comic Sans MS"/>
                <a:cs typeface="Comic Sans MS"/>
                <a:sym typeface="Comic Sans MS"/>
              </a:rPr>
              <a:t> interacts with his/her </a:t>
            </a:r>
            <a:r>
              <a:rPr lang="en-US" sz="1900" dirty="0" smtClean="0">
                <a:ea typeface="Comic Sans MS"/>
                <a:cs typeface="Comic Sans MS"/>
                <a:sym typeface="Comic Sans MS"/>
              </a:rPr>
              <a:t>colleagues</a:t>
            </a:r>
          </a:p>
          <a:p>
            <a:pPr lvl="1"/>
            <a:r>
              <a:rPr lang="en-US" sz="1900" dirty="0">
                <a:ea typeface="Comic Sans MS"/>
                <a:cs typeface="Comic Sans MS"/>
                <a:sym typeface="Comic Sans MS"/>
              </a:rPr>
              <a:t>Can pick up </a:t>
            </a:r>
            <a:r>
              <a:rPr lang="en-US" sz="1900" dirty="0">
                <a:solidFill>
                  <a:srgbClr val="0000FF"/>
                </a:solidFill>
                <a:ea typeface="Comic Sans MS"/>
                <a:cs typeface="Comic Sans MS"/>
                <a:sym typeface="Comic Sans MS"/>
              </a:rPr>
              <a:t>closest</a:t>
            </a:r>
            <a:r>
              <a:rPr lang="en-US" sz="1900" dirty="0">
                <a:ea typeface="Comic Sans MS"/>
                <a:cs typeface="Comic Sans MS"/>
                <a:sym typeface="Comic Sans MS"/>
              </a:rPr>
              <a:t> chopsticks </a:t>
            </a:r>
            <a:r>
              <a:rPr lang="en-US" sz="1900" dirty="0">
                <a:solidFill>
                  <a:srgbClr val="0000FF"/>
                </a:solidFill>
                <a:ea typeface="Comic Sans MS"/>
                <a:cs typeface="Comic Sans MS"/>
                <a:sym typeface="Comic Sans MS"/>
              </a:rPr>
              <a:t>one at a </a:t>
            </a:r>
            <a:r>
              <a:rPr lang="en-US" sz="1900" dirty="0" smtClean="0">
                <a:solidFill>
                  <a:srgbClr val="0000FF"/>
                </a:solidFill>
                <a:ea typeface="Comic Sans MS"/>
                <a:cs typeface="Comic Sans MS"/>
                <a:sym typeface="Comic Sans MS"/>
              </a:rPr>
              <a:t>time</a:t>
            </a:r>
          </a:p>
          <a:p>
            <a:pPr lvl="1"/>
            <a:r>
              <a:rPr lang="en-US" sz="1900" dirty="0">
                <a:ea typeface="Comic Sans MS"/>
                <a:cs typeface="Comic Sans MS"/>
                <a:sym typeface="Comic Sans MS"/>
              </a:rPr>
              <a:t>When hungry, picks up </a:t>
            </a:r>
            <a:r>
              <a:rPr lang="en-US" sz="1900" dirty="0">
                <a:solidFill>
                  <a:srgbClr val="0000FF"/>
                </a:solidFill>
                <a:ea typeface="Comic Sans MS"/>
                <a:cs typeface="Comic Sans MS"/>
                <a:sym typeface="Comic Sans MS"/>
              </a:rPr>
              <a:t>two closest chopsticks</a:t>
            </a:r>
            <a:r>
              <a:rPr lang="en-US" sz="1900" dirty="0">
                <a:ea typeface="Comic Sans MS"/>
                <a:cs typeface="Comic Sans MS"/>
                <a:sym typeface="Comic Sans MS"/>
              </a:rPr>
              <a:t>, eats, and puts down the chopsticks</a:t>
            </a:r>
            <a:endParaRPr lang="en-US" sz="1900" dirty="0">
              <a:ea typeface="Comic Sans MS"/>
              <a:cs typeface="Comic Sans MS"/>
            </a:endParaRPr>
          </a:p>
          <a:p>
            <a:pPr lvl="1"/>
            <a:endParaRPr lang="en-US" dirty="0"/>
          </a:p>
        </p:txBody>
      </p:sp>
      <p:pic>
        <p:nvPicPr>
          <p:cNvPr id="5" name="Picture 5"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894" y="1079500"/>
            <a:ext cx="220821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9207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20</a:t>
            </a:fld>
            <a:endParaRPr lang="en-US" dirty="0"/>
          </a:p>
        </p:txBody>
      </p:sp>
      <p:sp>
        <p:nvSpPr>
          <p:cNvPr id="3" name="Title 2"/>
          <p:cNvSpPr>
            <a:spLocks noGrp="1"/>
          </p:cNvSpPr>
          <p:nvPr>
            <p:ph type="title"/>
          </p:nvPr>
        </p:nvSpPr>
        <p:spPr/>
        <p:txBody>
          <a:bodyPr>
            <a:normAutofit fontScale="90000"/>
          </a:bodyPr>
          <a:lstStyle/>
          <a:p>
            <a:r>
              <a:rPr lang="en-US" dirty="0">
                <a:ea typeface="MS PGothic" charset="0"/>
              </a:rPr>
              <a:t>The Dining-Philosophers </a:t>
            </a:r>
            <a:r>
              <a:rPr lang="en-US" dirty="0" smtClean="0">
                <a:ea typeface="MS PGothic" charset="0"/>
              </a:rPr>
              <a:t>Problem (</a:t>
            </a:r>
            <a:r>
              <a:rPr lang="en-US" dirty="0" err="1" smtClean="0">
                <a:ea typeface="MS PGothic" charset="0"/>
              </a:rPr>
              <a:t>cont</a:t>
            </a:r>
            <a:r>
              <a:rPr lang="en-US" dirty="0" smtClean="0">
                <a:ea typeface="MS PGothic" charset="0"/>
              </a:rPr>
              <a:t>)</a:t>
            </a:r>
            <a:endParaRPr lang="en-US" dirty="0"/>
          </a:p>
        </p:txBody>
      </p:sp>
      <p:sp>
        <p:nvSpPr>
          <p:cNvPr id="4" name="Content Placeholder 3"/>
          <p:cNvSpPr>
            <a:spLocks noGrp="1"/>
          </p:cNvSpPr>
          <p:nvPr>
            <p:ph idx="1"/>
          </p:nvPr>
        </p:nvSpPr>
        <p:spPr/>
        <p:txBody>
          <a:bodyPr/>
          <a:lstStyle/>
          <a:p>
            <a:r>
              <a:rPr lang="en-US" dirty="0">
                <a:solidFill>
                  <a:schemeClr val="dk1"/>
                </a:solidFill>
                <a:ea typeface="Comic Sans MS"/>
                <a:cs typeface="Comic Sans MS"/>
                <a:sym typeface="Comic Sans MS"/>
              </a:rPr>
              <a:t>A </a:t>
            </a:r>
            <a:r>
              <a:rPr lang="en-US" dirty="0">
                <a:solidFill>
                  <a:srgbClr val="0000FF"/>
                </a:solidFill>
                <a:ea typeface="Comic Sans MS"/>
                <a:cs typeface="Comic Sans MS"/>
                <a:sym typeface="Comic Sans MS"/>
              </a:rPr>
              <a:t>classical</a:t>
            </a:r>
            <a:r>
              <a:rPr lang="en-US" dirty="0">
                <a:solidFill>
                  <a:schemeClr val="dk1"/>
                </a:solidFill>
                <a:ea typeface="Comic Sans MS"/>
                <a:cs typeface="Comic Sans MS"/>
                <a:sym typeface="Comic Sans MS"/>
              </a:rPr>
              <a:t> synchronization </a:t>
            </a:r>
            <a:r>
              <a:rPr lang="en-US" dirty="0" smtClean="0">
                <a:solidFill>
                  <a:schemeClr val="dk1"/>
                </a:solidFill>
                <a:ea typeface="Comic Sans MS"/>
                <a:cs typeface="Comic Sans MS"/>
                <a:sym typeface="Comic Sans MS"/>
              </a:rPr>
              <a:t>problem </a:t>
            </a:r>
            <a:r>
              <a:rPr lang="en-US" dirty="0" smtClean="0">
                <a:solidFill>
                  <a:schemeClr val="dk1"/>
                </a:solidFill>
                <a:ea typeface="Comic Sans MS"/>
                <a:cs typeface="Comic Sans MS"/>
                <a:sym typeface="Wingdings"/>
              </a:rPr>
              <a:t> </a:t>
            </a:r>
            <a:r>
              <a:rPr lang="en-US" dirty="0" smtClean="0">
                <a:solidFill>
                  <a:schemeClr val="dk1"/>
                </a:solidFill>
                <a:ea typeface="Comic Sans MS"/>
                <a:cs typeface="Comic Sans MS"/>
                <a:sym typeface="Comic Sans MS"/>
              </a:rPr>
              <a:t>must </a:t>
            </a:r>
            <a:r>
              <a:rPr lang="en-US" dirty="0">
                <a:solidFill>
                  <a:schemeClr val="dk1"/>
                </a:solidFill>
                <a:ea typeface="Comic Sans MS"/>
                <a:cs typeface="Comic Sans MS"/>
                <a:sym typeface="Comic Sans MS"/>
              </a:rPr>
              <a:t>allocate resources among processes, without deadlocks and </a:t>
            </a:r>
            <a:r>
              <a:rPr lang="en-US" dirty="0" smtClean="0">
                <a:solidFill>
                  <a:schemeClr val="dk1"/>
                </a:solidFill>
                <a:ea typeface="Comic Sans MS"/>
                <a:cs typeface="Comic Sans MS"/>
                <a:sym typeface="Comic Sans MS"/>
              </a:rPr>
              <a:t>starvation</a:t>
            </a:r>
          </a:p>
          <a:p>
            <a:r>
              <a:rPr lang="en-US" dirty="0" smtClean="0">
                <a:solidFill>
                  <a:schemeClr val="dk1"/>
                </a:solidFill>
                <a:ea typeface="Comic Sans MS"/>
                <a:cs typeface="Comic Sans MS"/>
              </a:rPr>
              <a:t>5 philosophers case</a:t>
            </a:r>
            <a:endParaRPr lang="en-US" sz="2000" dirty="0" smtClean="0">
              <a:ea typeface="MS PGothic" charset="0"/>
            </a:endParaRPr>
          </a:p>
          <a:p>
            <a:pPr lvl="1"/>
            <a:r>
              <a:rPr lang="en-US" sz="2400" dirty="0">
                <a:ea typeface="MS PGothic" charset="0"/>
              </a:rPr>
              <a:t>Shared data </a:t>
            </a:r>
            <a:r>
              <a:rPr lang="en-US" sz="2400" dirty="0">
                <a:ea typeface="MS PGothic" charset="0"/>
                <a:sym typeface="Wingdings"/>
              </a:rPr>
              <a:t> </a:t>
            </a:r>
            <a:r>
              <a:rPr lang="en-US" sz="2400" dirty="0">
                <a:ea typeface="MS PGothic" charset="0"/>
              </a:rPr>
              <a:t>Bowl of rice (data set</a:t>
            </a:r>
            <a:r>
              <a:rPr lang="en-US" sz="2400" dirty="0" smtClean="0">
                <a:ea typeface="MS PGothic" charset="0"/>
              </a:rPr>
              <a:t>)</a:t>
            </a:r>
          </a:p>
          <a:p>
            <a:pPr lvl="1"/>
            <a:r>
              <a:rPr lang="en-US" dirty="0" smtClean="0">
                <a:solidFill>
                  <a:srgbClr val="660066"/>
                </a:solidFill>
                <a:ea typeface="Comic Sans MS"/>
                <a:cs typeface="Comic Sans MS"/>
                <a:sym typeface="Comic Sans MS"/>
              </a:rPr>
              <a:t>Challenges</a:t>
            </a:r>
          </a:p>
          <a:p>
            <a:pPr lvl="2"/>
            <a:r>
              <a:rPr lang="en-US" sz="1800" dirty="0">
                <a:ea typeface="MS PGothic" charset="0"/>
                <a:sym typeface="Comic Sans MS"/>
              </a:rPr>
              <a:t>How do we prevent  each philosopher from </a:t>
            </a:r>
            <a:r>
              <a:rPr lang="en-US" sz="1800" dirty="0">
                <a:solidFill>
                  <a:srgbClr val="0000FF"/>
                </a:solidFill>
                <a:ea typeface="Comic Sans MS"/>
                <a:cs typeface="Comic Sans MS"/>
                <a:sym typeface="Comic Sans MS"/>
              </a:rPr>
              <a:t>starving</a:t>
            </a:r>
            <a:r>
              <a:rPr lang="en-US" sz="1800" dirty="0" smtClean="0">
                <a:ea typeface="Comic Sans MS"/>
                <a:cs typeface="Comic Sans MS"/>
                <a:sym typeface="Comic Sans MS"/>
              </a:rPr>
              <a:t>?</a:t>
            </a:r>
          </a:p>
          <a:p>
            <a:pPr lvl="2"/>
            <a:r>
              <a:rPr lang="en-US" sz="1800" dirty="0">
                <a:ea typeface="MS PGothic" charset="0"/>
                <a:sym typeface="Comic Sans MS"/>
              </a:rPr>
              <a:t>How do we pre</a:t>
            </a:r>
            <a:r>
              <a:rPr lang="en-US" sz="1800" dirty="0">
                <a:ea typeface="Comic Sans MS"/>
                <a:cs typeface="Comic Sans MS"/>
                <a:sym typeface="Comic Sans MS"/>
              </a:rPr>
              <a:t>vent </a:t>
            </a:r>
            <a:r>
              <a:rPr lang="en-US" sz="1800" dirty="0">
                <a:solidFill>
                  <a:srgbClr val="0000FF"/>
                </a:solidFill>
                <a:ea typeface="Comic Sans MS"/>
                <a:cs typeface="Comic Sans MS"/>
                <a:sym typeface="Comic Sans MS"/>
              </a:rPr>
              <a:t>deadlocks</a:t>
            </a:r>
            <a:r>
              <a:rPr lang="en-US" sz="1800" dirty="0" smtClean="0">
                <a:ea typeface="Comic Sans MS"/>
                <a:cs typeface="Comic Sans MS"/>
                <a:sym typeface="Comic Sans MS"/>
              </a:rPr>
              <a:t>?</a:t>
            </a:r>
            <a:endParaRPr lang="en-US" sz="2000" dirty="0" smtClean="0">
              <a:ea typeface="MS PGothic" charset="0"/>
            </a:endParaRPr>
          </a:p>
        </p:txBody>
      </p:sp>
    </p:spTree>
    <p:extLst>
      <p:ext uri="{BB962C8B-B14F-4D97-AF65-F5344CB8AC3E}">
        <p14:creationId xmlns:p14="http://schemas.microsoft.com/office/powerpoint/2010/main" val="39270092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21</a:t>
            </a:fld>
            <a:endParaRPr lang="en-US" dirty="0"/>
          </a:p>
        </p:txBody>
      </p:sp>
      <p:sp>
        <p:nvSpPr>
          <p:cNvPr id="3" name="Title 2"/>
          <p:cNvSpPr>
            <a:spLocks noGrp="1"/>
          </p:cNvSpPr>
          <p:nvPr>
            <p:ph type="title"/>
          </p:nvPr>
        </p:nvSpPr>
        <p:spPr/>
        <p:txBody>
          <a:bodyPr>
            <a:noAutofit/>
          </a:bodyPr>
          <a:lstStyle/>
          <a:p>
            <a:r>
              <a:rPr lang="en-US" sz="2700" dirty="0">
                <a:ea typeface="MS PGothic" charset="0"/>
              </a:rPr>
              <a:t>Dining-Philosophers </a:t>
            </a:r>
            <a:r>
              <a:rPr lang="en-US" sz="2700" dirty="0" smtClean="0">
                <a:ea typeface="MS PGothic" charset="0"/>
              </a:rPr>
              <a:t>Problem: </a:t>
            </a:r>
            <a:r>
              <a:rPr lang="en-US" sz="2700" dirty="0">
                <a:ea typeface="MS PGothic" charset="0"/>
                <a:sym typeface="Comic Sans MS"/>
              </a:rPr>
              <a:t>Semaphore Based Solution</a:t>
            </a:r>
            <a:endParaRPr lang="en-US" sz="2700" dirty="0">
              <a:ea typeface="MS PGothic" charset="0"/>
            </a:endParaRPr>
          </a:p>
        </p:txBody>
      </p:sp>
      <p:sp>
        <p:nvSpPr>
          <p:cNvPr id="4" name="Content Placeholder 3"/>
          <p:cNvSpPr>
            <a:spLocks noGrp="1"/>
          </p:cNvSpPr>
          <p:nvPr>
            <p:ph idx="1"/>
          </p:nvPr>
        </p:nvSpPr>
        <p:spPr>
          <a:xfrm>
            <a:off x="275339" y="1030112"/>
            <a:ext cx="8589374" cy="2116666"/>
          </a:xfrm>
        </p:spPr>
        <p:txBody>
          <a:bodyPr/>
          <a:lstStyle/>
          <a:p>
            <a:r>
              <a:rPr lang="en-US" dirty="0" smtClean="0">
                <a:ea typeface="MS PGothic" charset="0"/>
              </a:rPr>
              <a:t>Chopstick as semaphore</a:t>
            </a:r>
          </a:p>
          <a:p>
            <a:pPr lvl="1">
              <a:buClr>
                <a:schemeClr val="tx1"/>
              </a:buClr>
            </a:pPr>
            <a:r>
              <a:rPr lang="en-US" dirty="0" smtClean="0">
                <a:solidFill>
                  <a:srgbClr val="0000FF"/>
                </a:solidFill>
                <a:ea typeface="Comic Sans MS"/>
                <a:cs typeface="Comic Sans MS"/>
              </a:rPr>
              <a:t>chopstick</a:t>
            </a:r>
            <a:r>
              <a:rPr lang="en-US" dirty="0">
                <a:solidFill>
                  <a:srgbClr val="0000FF"/>
                </a:solidFill>
                <a:ea typeface="Comic Sans MS"/>
                <a:cs typeface="Comic Sans MS"/>
              </a:rPr>
              <a:t>[5]</a:t>
            </a:r>
            <a:r>
              <a:rPr lang="en-US" sz="2600" dirty="0">
                <a:solidFill>
                  <a:srgbClr val="0000FF"/>
                </a:solidFill>
                <a:ea typeface="Comic Sans MS"/>
                <a:cs typeface="Comic Sans MS"/>
              </a:rPr>
              <a:t> </a:t>
            </a:r>
            <a:r>
              <a:rPr lang="en-US" dirty="0">
                <a:ea typeface="MS PGothic" charset="0"/>
              </a:rPr>
              <a:t>initialized to </a:t>
            </a:r>
            <a:r>
              <a:rPr lang="en-US" dirty="0" smtClean="0">
                <a:ea typeface="MS PGothic" charset="0"/>
              </a:rPr>
              <a:t>1</a:t>
            </a:r>
          </a:p>
          <a:p>
            <a:pPr lvl="1">
              <a:buClr>
                <a:schemeClr val="tx1"/>
              </a:buClr>
            </a:pPr>
            <a:r>
              <a:rPr lang="en-US" dirty="0" smtClean="0">
                <a:solidFill>
                  <a:srgbClr val="0000FF"/>
                </a:solidFill>
                <a:ea typeface="Comic Sans MS"/>
                <a:cs typeface="Comic Sans MS"/>
              </a:rPr>
              <a:t>Philosophers</a:t>
            </a:r>
          </a:p>
          <a:p>
            <a:pPr lvl="2">
              <a:buClr>
                <a:schemeClr val="tx1"/>
              </a:buClr>
            </a:pPr>
            <a:r>
              <a:rPr lang="en-US" dirty="0">
                <a:ea typeface="Comic Sans MS"/>
                <a:cs typeface="Comic Sans MS"/>
                <a:sym typeface="Comic Sans MS"/>
              </a:rPr>
              <a:t>Grab sticks with </a:t>
            </a:r>
            <a:r>
              <a:rPr lang="en-US" dirty="0">
                <a:solidFill>
                  <a:srgbClr val="004C26"/>
                </a:solidFill>
                <a:ea typeface="Comic Sans MS"/>
                <a:cs typeface="Comic Sans MS"/>
                <a:sym typeface="Comic Sans MS"/>
              </a:rPr>
              <a:t>wait() </a:t>
            </a:r>
            <a:r>
              <a:rPr lang="en-US" dirty="0">
                <a:ea typeface="Comic Sans MS"/>
                <a:cs typeface="Comic Sans MS"/>
                <a:sym typeface="Comic Sans MS"/>
              </a:rPr>
              <a:t>on the corresponding </a:t>
            </a:r>
            <a:r>
              <a:rPr lang="en-US" dirty="0" smtClean="0">
                <a:ea typeface="Comic Sans MS"/>
                <a:cs typeface="Comic Sans MS"/>
                <a:sym typeface="Comic Sans MS"/>
              </a:rPr>
              <a:t>semaphore</a:t>
            </a:r>
          </a:p>
          <a:p>
            <a:pPr lvl="2">
              <a:buClr>
                <a:schemeClr val="tx1"/>
              </a:buClr>
            </a:pPr>
            <a:r>
              <a:rPr lang="en-US" dirty="0">
                <a:ea typeface="Comic Sans MS"/>
                <a:cs typeface="Comic Sans MS"/>
                <a:sym typeface="Comic Sans MS"/>
              </a:rPr>
              <a:t>Release sticks with </a:t>
            </a:r>
            <a:r>
              <a:rPr lang="en-US" dirty="0">
                <a:solidFill>
                  <a:srgbClr val="004C26"/>
                </a:solidFill>
                <a:ea typeface="Comic Sans MS"/>
                <a:cs typeface="Comic Sans MS"/>
                <a:sym typeface="Comic Sans MS"/>
              </a:rPr>
              <a:t>signal() </a:t>
            </a:r>
            <a:r>
              <a:rPr lang="en-US" dirty="0">
                <a:ea typeface="Comic Sans MS"/>
                <a:cs typeface="Comic Sans MS"/>
                <a:sym typeface="Comic Sans MS"/>
              </a:rPr>
              <a:t>on the corresponding semaphore</a:t>
            </a:r>
            <a:endParaRPr lang="en-US" dirty="0">
              <a:solidFill>
                <a:srgbClr val="0000FF"/>
              </a:solidFill>
              <a:ea typeface="Comic Sans MS"/>
              <a:cs typeface="Comic Sans MS"/>
            </a:endParaRPr>
          </a:p>
        </p:txBody>
      </p:sp>
      <p:sp>
        <p:nvSpPr>
          <p:cNvPr id="5" name="Shape 224"/>
          <p:cNvSpPr/>
          <p:nvPr/>
        </p:nvSpPr>
        <p:spPr>
          <a:xfrm>
            <a:off x="1306699" y="3134135"/>
            <a:ext cx="3352800" cy="3447098"/>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4C26"/>
                </a:solidFill>
                <a:ea typeface="Comic Sans MS"/>
                <a:cs typeface="Comic Sans MS"/>
                <a:sym typeface="Comic Sans MS"/>
              </a:rPr>
              <a:t>// Philosopher code</a:t>
            </a:r>
            <a:endParaRPr/>
          </a:p>
          <a:p>
            <a:pPr marL="0" marR="0" lvl="0" indent="0" algn="l" rtl="0">
              <a:spcBef>
                <a:spcPts val="0"/>
              </a:spcBef>
              <a:spcAft>
                <a:spcPts val="0"/>
              </a:spcAft>
              <a:buNone/>
            </a:pPr>
            <a:r>
              <a:rPr lang="en-US" sz="1800">
                <a:solidFill>
                  <a:srgbClr val="0000FF"/>
                </a:solidFill>
                <a:ea typeface="Comic Sans MS"/>
                <a:cs typeface="Comic Sans MS"/>
                <a:sym typeface="Comic Sans MS"/>
              </a:rPr>
              <a:t>do</a:t>
            </a:r>
            <a:r>
              <a:rPr lang="en-US" sz="1800">
                <a:solidFill>
                  <a:schemeClr val="dk1"/>
                </a:solidFill>
                <a:ea typeface="Comic Sans MS"/>
                <a:cs typeface="Comic Sans MS"/>
                <a:sym typeface="Comic Sans MS"/>
              </a:rPr>
              <a:t> {</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wait(chopstick[i]);</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wait(chopstick[(i+1) % 5]);</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400">
                <a:solidFill>
                  <a:schemeClr val="dk1"/>
                </a:solidFill>
                <a:ea typeface="Comic Sans MS"/>
                <a:cs typeface="Comic Sans MS"/>
                <a:sym typeface="Comic Sans MS"/>
              </a:rPr>
              <a:t>. . .</a:t>
            </a:r>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Eat</a:t>
            </a:r>
            <a:endParaRPr sz="1800">
              <a:solidFill>
                <a:srgbClr val="004C26"/>
              </a:solidFill>
              <a:ea typeface="Comic Sans MS"/>
              <a:cs typeface="Comic Sans MS"/>
              <a:sym typeface="Comic Sans MS"/>
            </a:endParaRPr>
          </a:p>
          <a:p>
            <a:pPr marL="0" marR="0" lvl="0" indent="0" algn="l" rtl="0">
              <a:spcBef>
                <a:spcPts val="0"/>
              </a:spcBef>
              <a:spcAft>
                <a:spcPts val="0"/>
              </a:spcAft>
              <a:buNone/>
            </a:pPr>
            <a:r>
              <a:rPr lang="en-US" sz="1400">
                <a:solidFill>
                  <a:schemeClr val="dk1"/>
                </a:solidFill>
                <a:ea typeface="Comic Sans MS"/>
                <a:cs typeface="Comic Sans MS"/>
                <a:sym typeface="Comic Sans MS"/>
              </a:rPr>
              <a:t>. . .</a:t>
            </a:r>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signal(chopstick[i]);</a:t>
            </a:r>
            <a:endParaRPr sz="18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signal(chopstick[(i+1) % 5] );</a:t>
            </a:r>
            <a:endParaRPr/>
          </a:p>
          <a:p>
            <a:pPr marL="0" marR="0" lvl="0" indent="0" algn="l" rtl="0">
              <a:spcBef>
                <a:spcPts val="0"/>
              </a:spcBef>
              <a:spcAft>
                <a:spcPts val="0"/>
              </a:spcAft>
              <a:buNone/>
            </a:pPr>
            <a:r>
              <a:rPr lang="en-US" sz="1400">
                <a:solidFill>
                  <a:schemeClr val="dk1"/>
                </a:solidFill>
                <a:ea typeface="Comic Sans MS"/>
                <a:cs typeface="Comic Sans MS"/>
                <a:sym typeface="Comic Sans MS"/>
              </a:rPr>
              <a:t>. . .</a:t>
            </a:r>
            <a:endParaRPr/>
          </a:p>
          <a:p>
            <a:pPr marL="0" marR="0" lvl="0" indent="0" algn="l" rtl="0">
              <a:spcBef>
                <a:spcPts val="0"/>
              </a:spcBef>
              <a:spcAft>
                <a:spcPts val="0"/>
              </a:spcAft>
              <a:buNone/>
            </a:pPr>
            <a:r>
              <a:rPr lang="en-US" sz="1800">
                <a:solidFill>
                  <a:srgbClr val="004C26"/>
                </a:solidFill>
                <a:ea typeface="Comic Sans MS"/>
                <a:cs typeface="Comic Sans MS"/>
                <a:sym typeface="Comic Sans MS"/>
              </a:rPr>
              <a:t>// Think</a:t>
            </a:r>
            <a:endParaRPr sz="1800">
              <a:solidFill>
                <a:srgbClr val="004C26"/>
              </a:solidFill>
              <a:ea typeface="Comic Sans MS"/>
              <a:cs typeface="Comic Sans MS"/>
              <a:sym typeface="Comic Sans MS"/>
            </a:endParaRPr>
          </a:p>
          <a:p>
            <a:pPr marL="0" marR="0" lvl="0" indent="0" algn="l" rtl="0">
              <a:spcBef>
                <a:spcPts val="0"/>
              </a:spcBef>
              <a:spcAft>
                <a:spcPts val="0"/>
              </a:spcAft>
              <a:buNone/>
            </a:pPr>
            <a:r>
              <a:rPr lang="en-US" sz="1400">
                <a:solidFill>
                  <a:schemeClr val="dk1"/>
                </a:solidFill>
                <a:ea typeface="Comic Sans MS"/>
                <a:cs typeface="Comic Sans MS"/>
                <a:sym typeface="Comic Sans MS"/>
              </a:rPr>
              <a:t>. . .</a:t>
            </a:r>
            <a:endParaRPr sz="1400">
              <a:solidFill>
                <a:schemeClr val="dk1"/>
              </a:solidFill>
              <a:ea typeface="Comic Sans MS"/>
              <a:cs typeface="Comic Sans MS"/>
              <a:sym typeface="Comic Sans MS"/>
            </a:endParaRPr>
          </a:p>
          <a:p>
            <a:pPr marL="0" marR="0" lvl="0" indent="0" algn="l" rtl="0">
              <a:spcBef>
                <a:spcPts val="0"/>
              </a:spcBef>
              <a:spcAft>
                <a:spcPts val="0"/>
              </a:spcAft>
              <a:buNone/>
            </a:pP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while</a:t>
            </a:r>
            <a:r>
              <a:rPr lang="en-US" sz="1800">
                <a:solidFill>
                  <a:schemeClr val="dk1"/>
                </a:solidFill>
                <a:ea typeface="Comic Sans MS"/>
                <a:cs typeface="Comic Sans MS"/>
                <a:sym typeface="Comic Sans MS"/>
              </a:rPr>
              <a:t> (</a:t>
            </a:r>
            <a:r>
              <a:rPr lang="en-US" sz="1800">
                <a:solidFill>
                  <a:srgbClr val="0000FF"/>
                </a:solidFill>
                <a:ea typeface="Comic Sans MS"/>
                <a:cs typeface="Comic Sans MS"/>
                <a:sym typeface="Comic Sans MS"/>
              </a:rPr>
              <a:t>TRUE</a:t>
            </a:r>
            <a:r>
              <a:rPr lang="en-US" sz="1800">
                <a:solidFill>
                  <a:schemeClr val="dk1"/>
                </a:solidFill>
                <a:ea typeface="Comic Sans MS"/>
                <a:cs typeface="Comic Sans MS"/>
                <a:sym typeface="Comic Sans MS"/>
              </a:rPr>
              <a:t>);</a:t>
            </a:r>
            <a:endParaRPr/>
          </a:p>
        </p:txBody>
      </p:sp>
      <p:sp>
        <p:nvSpPr>
          <p:cNvPr id="6" name="Shape 225"/>
          <p:cNvSpPr txBox="1"/>
          <p:nvPr/>
        </p:nvSpPr>
        <p:spPr>
          <a:xfrm>
            <a:off x="4849999" y="4135743"/>
            <a:ext cx="29972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Ensures that </a:t>
            </a:r>
            <a:r>
              <a:rPr lang="en-US" sz="1800" dirty="0">
                <a:solidFill>
                  <a:srgbClr val="0000FF"/>
                </a:solidFill>
                <a:ea typeface="Comic Sans MS"/>
                <a:cs typeface="Comic Sans MS"/>
                <a:sym typeface="Comic Sans MS"/>
              </a:rPr>
              <a:t>no two </a:t>
            </a:r>
            <a:r>
              <a:rPr lang="en-US" sz="1800" dirty="0">
                <a:solidFill>
                  <a:schemeClr val="dk1"/>
                </a:solidFill>
                <a:ea typeface="Comic Sans MS"/>
                <a:cs typeface="Comic Sans MS"/>
                <a:sym typeface="Comic Sans MS"/>
              </a:rPr>
              <a:t>neighbors are eating, </a:t>
            </a:r>
            <a:r>
              <a:rPr lang="en-US" sz="1800" dirty="0">
                <a:solidFill>
                  <a:srgbClr val="008000"/>
                </a:solidFill>
                <a:ea typeface="Comic Sans MS"/>
                <a:cs typeface="Comic Sans MS"/>
                <a:sym typeface="Comic Sans MS"/>
              </a:rPr>
              <a:t>BUT </a:t>
            </a:r>
            <a:r>
              <a:rPr lang="en-US" sz="1800" dirty="0">
                <a:solidFill>
                  <a:schemeClr val="dk1"/>
                </a:solidFill>
                <a:ea typeface="Comic Sans MS"/>
                <a:cs typeface="Comic Sans MS"/>
                <a:sym typeface="Comic Sans MS"/>
              </a:rPr>
              <a:t>may create a </a:t>
            </a:r>
            <a:r>
              <a:rPr lang="en-US" sz="1800" dirty="0" smtClean="0">
                <a:solidFill>
                  <a:srgbClr val="0000FF"/>
                </a:solidFill>
                <a:ea typeface="Comic Sans MS"/>
                <a:cs typeface="Comic Sans MS"/>
                <a:sym typeface="Comic Sans MS"/>
              </a:rPr>
              <a:t>deadlock</a:t>
            </a:r>
            <a:endParaRPr lang="en-US" dirty="0">
              <a:solidFill>
                <a:schemeClr val="dk1"/>
              </a:solidFill>
              <a:ea typeface="Comic Sans MS"/>
              <a:cs typeface="Comic Sans MS"/>
              <a:sym typeface="Comic Sans MS"/>
            </a:endParaRPr>
          </a:p>
          <a:p>
            <a:pPr marL="112713" marR="0" lvl="0" indent="-112713" algn="l" rtl="0">
              <a:spcBef>
                <a:spcPts val="0"/>
              </a:spcBef>
              <a:spcAft>
                <a:spcPts val="0"/>
              </a:spcAft>
              <a:buFontTx/>
              <a:buChar char="-"/>
            </a:pPr>
            <a:r>
              <a:rPr lang="en-US" sz="1800" dirty="0" smtClean="0">
                <a:solidFill>
                  <a:schemeClr val="dk1"/>
                </a:solidFill>
                <a:ea typeface="Comic Sans MS"/>
                <a:cs typeface="Comic Sans MS"/>
                <a:sym typeface="Comic Sans MS"/>
              </a:rPr>
              <a:t>if </a:t>
            </a:r>
            <a:r>
              <a:rPr lang="en-US" sz="1800" dirty="0">
                <a:solidFill>
                  <a:srgbClr val="0000FF"/>
                </a:solidFill>
                <a:ea typeface="Comic Sans MS"/>
                <a:cs typeface="Comic Sans MS"/>
                <a:sym typeface="Comic Sans MS"/>
              </a:rPr>
              <a:t>each</a:t>
            </a:r>
            <a:r>
              <a:rPr lang="en-US" sz="1800" dirty="0">
                <a:solidFill>
                  <a:schemeClr val="dk1"/>
                </a:solidFill>
                <a:ea typeface="Comic Sans MS"/>
                <a:cs typeface="Comic Sans MS"/>
                <a:sym typeface="Comic Sans MS"/>
              </a:rPr>
              <a:t> philosopher picks up </a:t>
            </a:r>
            <a:r>
              <a:rPr lang="en-US" sz="1800" dirty="0">
                <a:solidFill>
                  <a:srgbClr val="0000FF"/>
                </a:solidFill>
                <a:ea typeface="Comic Sans MS"/>
                <a:cs typeface="Comic Sans MS"/>
                <a:sym typeface="Comic Sans MS"/>
              </a:rPr>
              <a:t>one</a:t>
            </a:r>
            <a:r>
              <a:rPr lang="en-US" sz="1800" dirty="0">
                <a:solidFill>
                  <a:schemeClr val="dk1"/>
                </a:solidFill>
                <a:ea typeface="Comic Sans MS"/>
                <a:cs typeface="Comic Sans MS"/>
                <a:sym typeface="Comic Sans MS"/>
              </a:rPr>
              <a:t> stick </a:t>
            </a:r>
            <a:r>
              <a:rPr lang="en-US" sz="1800" dirty="0" smtClean="0">
                <a:solidFill>
                  <a:srgbClr val="0000FF"/>
                </a:solidFill>
                <a:ea typeface="Comic Sans MS"/>
                <a:cs typeface="Comic Sans MS"/>
                <a:sym typeface="Comic Sans MS"/>
              </a:rPr>
              <a:t>simultaneously</a:t>
            </a:r>
            <a:endParaRPr lang="en-US"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37825815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22</a:t>
            </a:fld>
            <a:endParaRPr lang="en-US" dirty="0"/>
          </a:p>
        </p:txBody>
      </p:sp>
      <p:sp>
        <p:nvSpPr>
          <p:cNvPr id="3" name="Title 2"/>
          <p:cNvSpPr>
            <a:spLocks noGrp="1"/>
          </p:cNvSpPr>
          <p:nvPr>
            <p:ph type="title"/>
          </p:nvPr>
        </p:nvSpPr>
        <p:spPr/>
        <p:txBody>
          <a:bodyPr>
            <a:noAutofit/>
          </a:bodyPr>
          <a:lstStyle/>
          <a:p>
            <a:r>
              <a:rPr lang="en-US" sz="3000" dirty="0">
                <a:ea typeface="MS PGothic" charset="0"/>
              </a:rPr>
              <a:t>Dining-Philosophers Problem: Deadlock </a:t>
            </a:r>
            <a:r>
              <a:rPr lang="en-US" sz="3000" dirty="0" smtClean="0">
                <a:ea typeface="MS PGothic" charset="0"/>
              </a:rPr>
              <a:t>Handling</a:t>
            </a:r>
            <a:endParaRPr lang="en-US" sz="3000" dirty="0">
              <a:ea typeface="MS PGothic" charset="0"/>
            </a:endParaRPr>
          </a:p>
        </p:txBody>
      </p:sp>
      <p:sp>
        <p:nvSpPr>
          <p:cNvPr id="4" name="Content Placeholder 3"/>
          <p:cNvSpPr>
            <a:spLocks noGrp="1"/>
          </p:cNvSpPr>
          <p:nvPr>
            <p:ph idx="1"/>
          </p:nvPr>
        </p:nvSpPr>
        <p:spPr/>
        <p:txBody>
          <a:bodyPr/>
          <a:lstStyle/>
          <a:p>
            <a:r>
              <a:rPr lang="en-US" dirty="0">
                <a:ea typeface="MS PGothic" charset="0"/>
              </a:rPr>
              <a:t>Allow at most 4 philosophers to be sitting simultaneously at  the </a:t>
            </a:r>
            <a:r>
              <a:rPr lang="en-US" dirty="0" smtClean="0">
                <a:ea typeface="MS PGothic" charset="0"/>
              </a:rPr>
              <a:t>table</a:t>
            </a:r>
          </a:p>
          <a:p>
            <a:r>
              <a:rPr lang="en-US" dirty="0">
                <a:ea typeface="Comic Sans MS"/>
                <a:cs typeface="Comic Sans MS"/>
                <a:sym typeface="Comic Sans MS"/>
              </a:rPr>
              <a:t>Do not allow a philosopher to pick up a stick, unless </a:t>
            </a:r>
            <a:r>
              <a:rPr lang="en-US" dirty="0">
                <a:solidFill>
                  <a:srgbClr val="0000FF"/>
                </a:solidFill>
                <a:ea typeface="Comic Sans MS"/>
                <a:cs typeface="Comic Sans MS"/>
                <a:sym typeface="Comic Sans MS"/>
              </a:rPr>
              <a:t>both</a:t>
            </a:r>
            <a:r>
              <a:rPr lang="en-US" dirty="0">
                <a:ea typeface="Comic Sans MS"/>
                <a:cs typeface="Comic Sans MS"/>
                <a:sym typeface="Comic Sans MS"/>
              </a:rPr>
              <a:t> sticks are </a:t>
            </a:r>
            <a:r>
              <a:rPr lang="en-US" dirty="0" smtClean="0">
                <a:ea typeface="Comic Sans MS"/>
                <a:cs typeface="Comic Sans MS"/>
                <a:sym typeface="Comic Sans MS"/>
              </a:rPr>
              <a:t>available</a:t>
            </a:r>
          </a:p>
          <a:p>
            <a:r>
              <a:rPr lang="en-US" dirty="0">
                <a:solidFill>
                  <a:srgbClr val="0000FF"/>
                </a:solidFill>
                <a:ea typeface="Comic Sans MS"/>
                <a:cs typeface="Comic Sans MS"/>
                <a:sym typeface="Comic Sans MS"/>
              </a:rPr>
              <a:t>Asymmetric solution: </a:t>
            </a:r>
            <a:endParaRPr lang="en-US" dirty="0" smtClean="0">
              <a:solidFill>
                <a:srgbClr val="0000FF"/>
              </a:solidFill>
              <a:ea typeface="Comic Sans MS"/>
              <a:cs typeface="Comic Sans MS"/>
              <a:sym typeface="Comic Sans MS"/>
            </a:endParaRPr>
          </a:p>
          <a:p>
            <a:pPr lvl="1"/>
            <a:r>
              <a:rPr lang="en-US" sz="2000" dirty="0">
                <a:solidFill>
                  <a:srgbClr val="004C26"/>
                </a:solidFill>
                <a:ea typeface="Comic Sans MS"/>
                <a:cs typeface="Comic Sans MS"/>
                <a:sym typeface="Comic Sans MS"/>
              </a:rPr>
              <a:t>Odd </a:t>
            </a:r>
            <a:r>
              <a:rPr lang="en-US" sz="2000" dirty="0">
                <a:ea typeface="Comic Sans MS"/>
                <a:cs typeface="Comic Sans MS"/>
                <a:sym typeface="Comic Sans MS"/>
              </a:rPr>
              <a:t>philosophers first pick up the </a:t>
            </a:r>
            <a:r>
              <a:rPr lang="en-US" sz="2000" dirty="0">
                <a:solidFill>
                  <a:srgbClr val="004C26"/>
                </a:solidFill>
                <a:ea typeface="Comic Sans MS"/>
                <a:cs typeface="Comic Sans MS"/>
                <a:sym typeface="Comic Sans MS"/>
              </a:rPr>
              <a:t>left stick </a:t>
            </a:r>
            <a:r>
              <a:rPr lang="en-US" sz="2000" dirty="0">
                <a:ea typeface="Comic Sans MS"/>
                <a:cs typeface="Comic Sans MS"/>
                <a:sym typeface="Comic Sans MS"/>
              </a:rPr>
              <a:t>and then the </a:t>
            </a:r>
            <a:r>
              <a:rPr lang="en-US" sz="2000" dirty="0">
                <a:solidFill>
                  <a:srgbClr val="004C26"/>
                </a:solidFill>
                <a:ea typeface="Comic Sans MS"/>
                <a:cs typeface="Comic Sans MS"/>
                <a:sym typeface="Comic Sans MS"/>
              </a:rPr>
              <a:t>right </a:t>
            </a:r>
            <a:r>
              <a:rPr lang="en-US" sz="2000" dirty="0" smtClean="0">
                <a:solidFill>
                  <a:srgbClr val="004C26"/>
                </a:solidFill>
                <a:ea typeface="Comic Sans MS"/>
                <a:cs typeface="Comic Sans MS"/>
                <a:sym typeface="Comic Sans MS"/>
              </a:rPr>
              <a:t>stick</a:t>
            </a:r>
          </a:p>
          <a:p>
            <a:pPr lvl="1"/>
            <a:r>
              <a:rPr lang="en-US" sz="2000" dirty="0">
                <a:solidFill>
                  <a:srgbClr val="004C26"/>
                </a:solidFill>
                <a:ea typeface="Comic Sans MS"/>
                <a:cs typeface="Comic Sans MS"/>
                <a:sym typeface="Comic Sans MS"/>
              </a:rPr>
              <a:t>Even</a:t>
            </a:r>
            <a:r>
              <a:rPr lang="en-US" sz="2000" dirty="0">
                <a:ea typeface="Comic Sans MS"/>
                <a:cs typeface="Comic Sans MS"/>
                <a:sym typeface="Comic Sans MS"/>
              </a:rPr>
              <a:t> philosophers first pick up the </a:t>
            </a:r>
            <a:r>
              <a:rPr lang="en-US" sz="2000" dirty="0">
                <a:solidFill>
                  <a:srgbClr val="004C26"/>
                </a:solidFill>
                <a:ea typeface="Comic Sans MS"/>
                <a:cs typeface="Comic Sans MS"/>
                <a:sym typeface="Comic Sans MS"/>
              </a:rPr>
              <a:t>right</a:t>
            </a:r>
            <a:r>
              <a:rPr lang="en-US" sz="2000" dirty="0">
                <a:ea typeface="Comic Sans MS"/>
                <a:cs typeface="Comic Sans MS"/>
                <a:sym typeface="Comic Sans MS"/>
              </a:rPr>
              <a:t> stick and then the </a:t>
            </a:r>
            <a:r>
              <a:rPr lang="en-US" sz="2000" dirty="0">
                <a:solidFill>
                  <a:srgbClr val="004C26"/>
                </a:solidFill>
                <a:ea typeface="Comic Sans MS"/>
                <a:cs typeface="Comic Sans MS"/>
                <a:sym typeface="Comic Sans MS"/>
              </a:rPr>
              <a:t>left </a:t>
            </a:r>
            <a:r>
              <a:rPr lang="en-US" sz="2000" dirty="0" smtClean="0">
                <a:solidFill>
                  <a:srgbClr val="004C26"/>
                </a:solidFill>
                <a:ea typeface="Comic Sans MS"/>
                <a:cs typeface="Comic Sans MS"/>
                <a:sym typeface="Comic Sans MS"/>
              </a:rPr>
              <a:t>stick</a:t>
            </a:r>
          </a:p>
          <a:p>
            <a:r>
              <a:rPr lang="en-US" dirty="0">
                <a:solidFill>
                  <a:srgbClr val="0000FF"/>
                </a:solidFill>
                <a:ea typeface="Comic Sans MS"/>
                <a:cs typeface="Comic Sans MS"/>
                <a:sym typeface="Comic Sans MS"/>
              </a:rPr>
              <a:t>Use monitors</a:t>
            </a:r>
            <a:endParaRPr lang="en-US" dirty="0"/>
          </a:p>
        </p:txBody>
      </p:sp>
    </p:spTree>
    <p:extLst>
      <p:ext uri="{BB962C8B-B14F-4D97-AF65-F5344CB8AC3E}">
        <p14:creationId xmlns:p14="http://schemas.microsoft.com/office/powerpoint/2010/main" val="19647267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23</a:t>
            </a:fld>
            <a:endParaRPr lang="en-US" dirty="0"/>
          </a:p>
        </p:txBody>
      </p:sp>
      <p:sp>
        <p:nvSpPr>
          <p:cNvPr id="5" name="Title 4"/>
          <p:cNvSpPr>
            <a:spLocks noGrp="1"/>
          </p:cNvSpPr>
          <p:nvPr>
            <p:ph type="title"/>
          </p:nvPr>
        </p:nvSpPr>
        <p:spPr/>
        <p:txBody>
          <a:bodyPr/>
          <a:lstStyle/>
          <a:p>
            <a:r>
              <a:rPr lang="en-US" dirty="0">
                <a:ea typeface="MS PGothic" charset="0"/>
              </a:rPr>
              <a:t>Problems with Semaphores</a:t>
            </a:r>
            <a:endParaRPr lang="en-US" dirty="0"/>
          </a:p>
        </p:txBody>
      </p:sp>
      <p:sp>
        <p:nvSpPr>
          <p:cNvPr id="6" name="Content Placeholder 5"/>
          <p:cNvSpPr>
            <a:spLocks noGrp="1"/>
          </p:cNvSpPr>
          <p:nvPr>
            <p:ph idx="1"/>
          </p:nvPr>
        </p:nvSpPr>
        <p:spPr>
          <a:xfrm>
            <a:off x="275339" y="1030112"/>
            <a:ext cx="8589374" cy="846666"/>
          </a:xfrm>
        </p:spPr>
        <p:txBody>
          <a:bodyPr>
            <a:normAutofit/>
          </a:bodyPr>
          <a:lstStyle/>
          <a:p>
            <a:r>
              <a:rPr lang="en-US" sz="2000" dirty="0">
                <a:ea typeface="Comic Sans MS"/>
                <a:cs typeface="Comic Sans MS"/>
                <a:sym typeface="Comic Sans MS"/>
              </a:rPr>
              <a:t>Semaphore usage is very </a:t>
            </a:r>
            <a:r>
              <a:rPr lang="en-US" sz="2000" dirty="0">
                <a:solidFill>
                  <a:srgbClr val="0000FF"/>
                </a:solidFill>
                <a:ea typeface="Comic Sans MS"/>
                <a:cs typeface="Comic Sans MS"/>
                <a:sym typeface="Comic Sans MS"/>
              </a:rPr>
              <a:t>error-prone</a:t>
            </a:r>
            <a:endParaRPr lang="en-US" sz="2000" dirty="0" smtClean="0">
              <a:ea typeface="Comic Sans MS"/>
              <a:cs typeface="Comic Sans MS"/>
              <a:sym typeface="Comic Sans MS"/>
            </a:endParaRPr>
          </a:p>
          <a:p>
            <a:pPr lvl="1"/>
            <a:r>
              <a:rPr lang="en-US" sz="1800" dirty="0"/>
              <a:t>All processes share a semaphore variable </a:t>
            </a:r>
            <a:r>
              <a:rPr lang="en-US" sz="1800" dirty="0" err="1" smtClean="0"/>
              <a:t>mutex</a:t>
            </a:r>
            <a:r>
              <a:rPr lang="en-US" sz="1800" dirty="0"/>
              <a:t> </a:t>
            </a:r>
            <a:r>
              <a:rPr lang="en-US" sz="1800" dirty="0" smtClean="0"/>
              <a:t>(initialized to 1)</a:t>
            </a:r>
            <a:endParaRPr lang="en-US" sz="2000" dirty="0"/>
          </a:p>
        </p:txBody>
      </p:sp>
      <p:sp>
        <p:nvSpPr>
          <p:cNvPr id="7" name="Shape 239"/>
          <p:cNvSpPr/>
          <p:nvPr/>
        </p:nvSpPr>
        <p:spPr>
          <a:xfrm>
            <a:off x="1049864" y="2089853"/>
            <a:ext cx="3200400" cy="1875370"/>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signal</a:t>
            </a:r>
            <a:r>
              <a:rPr lang="en-US" sz="1800" dirty="0">
                <a:solidFill>
                  <a:schemeClr val="dk1"/>
                </a:solidFill>
                <a:ea typeface="Comic Sans MS"/>
                <a:cs typeface="Comic Sans MS"/>
                <a:sym typeface="Comic Sans MS"/>
              </a:rPr>
              <a: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a:t>
            </a:r>
          </a:p>
          <a:p>
            <a:r>
              <a:rPr lang="en-US" dirty="0">
                <a:solidFill>
                  <a:srgbClr val="004C26"/>
                </a:solidFill>
                <a:ea typeface="Comic Sans MS"/>
                <a:cs typeface="Comic Sans MS"/>
                <a:sym typeface="Comic Sans MS"/>
              </a:rPr>
              <a:t>/</a:t>
            </a:r>
            <a:r>
              <a:rPr lang="en-US" dirty="0" smtClean="0">
                <a:solidFill>
                  <a:srgbClr val="004C26"/>
                </a:solidFill>
                <a:ea typeface="Comic Sans MS"/>
                <a:cs typeface="Comic Sans MS"/>
                <a:sym typeface="Comic Sans MS"/>
              </a:rPr>
              <a:t>/critical section </a:t>
            </a:r>
            <a:r>
              <a:rPr lang="en-US" dirty="0" smtClean="0">
                <a:solidFill>
                  <a:srgbClr val="004C26"/>
                </a:solidFill>
                <a:ea typeface="Comic Sans MS"/>
                <a:cs typeface="Comic Sans MS"/>
                <a:sym typeface="Wingdings"/>
              </a:rPr>
              <a:t></a:t>
            </a:r>
            <a:endParaRPr lang="en-US" dirty="0" smtClean="0">
              <a:solidFill>
                <a:srgbClr val="004C26"/>
              </a:solidFill>
              <a:ea typeface="Comic Sans MS"/>
              <a:cs typeface="Comic Sans MS"/>
              <a:sym typeface="Comic Sans MS"/>
            </a:endParaRPr>
          </a:p>
          <a:p>
            <a:r>
              <a:rPr lang="en-US" dirty="0" smtClean="0">
                <a:solidFill>
                  <a:srgbClr val="004C26"/>
                </a:solidFill>
                <a:ea typeface="Comic Sans MS"/>
                <a:cs typeface="Comic Sans MS"/>
                <a:sym typeface="Comic Sans MS"/>
              </a:rPr>
              <a:t>// more than 1 process!</a:t>
            </a:r>
          </a:p>
          <a:p>
            <a:r>
              <a:rPr lang="mr-IN" dirty="0" smtClean="0">
                <a:solidFill>
                  <a:srgbClr val="004C26"/>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12" name="Shape 239"/>
          <p:cNvSpPr/>
          <p:nvPr/>
        </p:nvSpPr>
        <p:spPr>
          <a:xfrm>
            <a:off x="1049864" y="4178299"/>
            <a:ext cx="3200400" cy="1480258"/>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a:t>
            </a:r>
          </a:p>
          <a:p>
            <a:r>
              <a:rPr lang="en-US" dirty="0">
                <a:solidFill>
                  <a:srgbClr val="004C26"/>
                </a:solidFill>
                <a:ea typeface="Comic Sans MS"/>
                <a:cs typeface="Comic Sans MS"/>
                <a:sym typeface="Comic Sans MS"/>
              </a:rPr>
              <a:t>/</a:t>
            </a:r>
            <a:r>
              <a:rPr lang="en-US" dirty="0" smtClean="0">
                <a:solidFill>
                  <a:srgbClr val="004C26"/>
                </a:solidFill>
                <a:ea typeface="Comic Sans MS"/>
                <a:cs typeface="Comic Sans MS"/>
                <a:sym typeface="Comic Sans MS"/>
              </a:rPr>
              <a:t>/result in a deadlock!</a:t>
            </a:r>
          </a:p>
          <a:p>
            <a:r>
              <a:rPr lang="mr-IN" dirty="0" smtClean="0">
                <a:solidFill>
                  <a:srgbClr val="004C26"/>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13" name="Shape 239"/>
          <p:cNvSpPr/>
          <p:nvPr/>
        </p:nvSpPr>
        <p:spPr>
          <a:xfrm>
            <a:off x="4755441" y="2089853"/>
            <a:ext cx="3200400" cy="129681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a:t>
            </a:r>
          </a:p>
          <a:p>
            <a:r>
              <a:rPr lang="en-US" dirty="0">
                <a:solidFill>
                  <a:srgbClr val="004C26"/>
                </a:solidFill>
                <a:ea typeface="Comic Sans MS"/>
                <a:cs typeface="Comic Sans MS"/>
                <a:sym typeface="Comic Sans MS"/>
              </a:rPr>
              <a:t>/</a:t>
            </a:r>
            <a:r>
              <a:rPr lang="en-US" dirty="0" smtClean="0">
                <a:solidFill>
                  <a:srgbClr val="004C26"/>
                </a:solidFill>
                <a:ea typeface="Comic Sans MS"/>
                <a:cs typeface="Comic Sans MS"/>
                <a:sym typeface="Comic Sans MS"/>
              </a:rPr>
              <a:t>/omits signal</a:t>
            </a:r>
          </a:p>
          <a:p>
            <a:r>
              <a:rPr lang="en-US" dirty="0" smtClean="0">
                <a:solidFill>
                  <a:srgbClr val="004C26"/>
                </a:solidFill>
                <a:ea typeface="Comic Sans MS"/>
                <a:cs typeface="Comic Sans MS"/>
                <a:sym typeface="Comic Sans MS"/>
              </a:rPr>
              <a:t>// may result in a deadlock!</a:t>
            </a:r>
          </a:p>
        </p:txBody>
      </p:sp>
      <p:sp>
        <p:nvSpPr>
          <p:cNvPr id="14" name="Shape 239"/>
          <p:cNvSpPr/>
          <p:nvPr/>
        </p:nvSpPr>
        <p:spPr>
          <a:xfrm>
            <a:off x="4755441" y="4178299"/>
            <a:ext cx="3200400" cy="1254481"/>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4C26"/>
                </a:solidFill>
                <a:ea typeface="Comic Sans MS"/>
                <a:cs typeface="Comic Sans MS"/>
                <a:sym typeface="Comic Sans MS"/>
              </a:rPr>
              <a:t>// omits wait</a:t>
            </a:r>
          </a:p>
          <a:p>
            <a:r>
              <a:rPr lang="en-US" dirty="0">
                <a:solidFill>
                  <a:srgbClr val="004C26"/>
                </a:solidFill>
                <a:ea typeface="Comic Sans MS"/>
                <a:cs typeface="Comic Sans MS"/>
                <a:sym typeface="Comic Sans MS"/>
              </a:rPr>
              <a:t>/</a:t>
            </a:r>
            <a:r>
              <a:rPr lang="en-US" dirty="0" smtClean="0">
                <a:solidFill>
                  <a:srgbClr val="004C26"/>
                </a:solidFill>
                <a:ea typeface="Comic Sans MS"/>
                <a:cs typeface="Comic Sans MS"/>
                <a:sym typeface="Comic Sans MS"/>
              </a:rPr>
              <a:t>/mutual exclusion violated!</a:t>
            </a:r>
          </a:p>
          <a:p>
            <a:r>
              <a:rPr lang="mr-IN" dirty="0" smtClean="0">
                <a:solidFill>
                  <a:srgbClr val="004C26"/>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15" name="TextBox 14"/>
          <p:cNvSpPr txBox="1"/>
          <p:nvPr/>
        </p:nvSpPr>
        <p:spPr>
          <a:xfrm>
            <a:off x="856317" y="5986925"/>
            <a:ext cx="7431366" cy="400110"/>
          </a:xfrm>
          <a:prstGeom prst="rect">
            <a:avLst/>
          </a:prstGeom>
          <a:noFill/>
        </p:spPr>
        <p:txBody>
          <a:bodyPr wrap="none" rtlCol="0">
            <a:spAutoFit/>
          </a:bodyPr>
          <a:lstStyle/>
          <a:p>
            <a:r>
              <a:rPr lang="en-US" sz="2000" dirty="0">
                <a:solidFill>
                  <a:srgbClr val="008000"/>
                </a:solidFill>
                <a:ea typeface="Comic Sans MS"/>
                <a:cs typeface="Comic Sans MS"/>
                <a:sym typeface="Comic Sans MS"/>
              </a:rPr>
              <a:t>Solution: </a:t>
            </a:r>
            <a:r>
              <a:rPr lang="en-US" sz="2000" dirty="0">
                <a:solidFill>
                  <a:srgbClr val="000000"/>
                </a:solidFill>
                <a:ea typeface="Comic Sans MS"/>
                <a:cs typeface="Comic Sans MS"/>
                <a:sym typeface="Comic Sans MS"/>
              </a:rPr>
              <a:t>use a high-level synchronization construct called </a:t>
            </a:r>
            <a:r>
              <a:rPr lang="en-US" sz="2000" dirty="0">
                <a:solidFill>
                  <a:srgbClr val="0000FF"/>
                </a:solidFill>
                <a:ea typeface="Comic Sans MS"/>
                <a:cs typeface="Comic Sans MS"/>
                <a:sym typeface="Comic Sans MS"/>
              </a:rPr>
              <a:t>monitor</a:t>
            </a:r>
            <a:endParaRPr lang="en-US" sz="2000" dirty="0">
              <a:solidFill>
                <a:srgbClr val="0000FF"/>
              </a:solidFill>
              <a:ea typeface="Comic Sans MS"/>
              <a:cs typeface="Comic Sans MS"/>
            </a:endParaRPr>
          </a:p>
        </p:txBody>
      </p:sp>
    </p:spTree>
    <p:extLst>
      <p:ext uri="{BB962C8B-B14F-4D97-AF65-F5344CB8AC3E}">
        <p14:creationId xmlns:p14="http://schemas.microsoft.com/office/powerpoint/2010/main" val="15777003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2" end="2"/>
                                            </p:txEl>
                                          </p:spTgt>
                                        </p:tgtEl>
                                        <p:attrNameLst>
                                          <p:attrName>style.color</p:attrName>
                                        </p:attrNameLst>
                                      </p:cBhvr>
                                      <p:to>
                                        <p:clrVal>
                                          <a:schemeClr val="accent2"/>
                                        </p:clrVal>
                                      </p:to>
                                    </p:set>
                                    <p:set>
                                      <p:cBhvr>
                                        <p:cTn id="7" dur="500" fill="hold"/>
                                        <p:tgtEl>
                                          <p:spTgt spid="7">
                                            <p:txEl>
                                              <p:pRg st="2" end="2"/>
                                            </p:txEl>
                                          </p:spTgt>
                                        </p:tgtEl>
                                        <p:attrNameLst>
                                          <p:attrName>fillcolor</p:attrName>
                                        </p:attrNameLst>
                                      </p:cBhvr>
                                      <p:to>
                                        <p:clrVal>
                                          <a:schemeClr val="accent2"/>
                                        </p:clrVal>
                                      </p:to>
                                    </p:set>
                                    <p:set>
                                      <p:cBhvr>
                                        <p:cTn id="8" dur="500" fill="hold"/>
                                        <p:tgtEl>
                                          <p:spTgt spid="7">
                                            <p:txEl>
                                              <p:pRg st="2" end="2"/>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7">
                                            <p:txEl>
                                              <p:pRg st="3" end="3"/>
                                            </p:txEl>
                                          </p:spTgt>
                                        </p:tgtEl>
                                        <p:attrNameLst>
                                          <p:attrName>style.color</p:attrName>
                                        </p:attrNameLst>
                                      </p:cBhvr>
                                      <p:to>
                                        <p:clrVal>
                                          <a:schemeClr val="accent2"/>
                                        </p:clrVal>
                                      </p:to>
                                    </p:set>
                                    <p:set>
                                      <p:cBhvr>
                                        <p:cTn id="11" dur="500" fill="hold"/>
                                        <p:tgtEl>
                                          <p:spTgt spid="7">
                                            <p:txEl>
                                              <p:pRg st="3" end="3"/>
                                            </p:txEl>
                                          </p:spTgt>
                                        </p:tgtEl>
                                        <p:attrNameLst>
                                          <p:attrName>fillcolor</p:attrName>
                                        </p:attrNameLst>
                                      </p:cBhvr>
                                      <p:to>
                                        <p:clrVal>
                                          <a:schemeClr val="accent2"/>
                                        </p:clrVal>
                                      </p:to>
                                    </p:set>
                                    <p:set>
                                      <p:cBhvr>
                                        <p:cTn id="12" dur="500" fill="hold"/>
                                        <p:tgtEl>
                                          <p:spTgt spid="7">
                                            <p:txEl>
                                              <p:pRg st="3" end="3"/>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Effect transition="in" filter="checkerboard(across)">
                                      <p:cBhvr>
                                        <p:cTn id="17" dur="500"/>
                                        <p:tgtEl>
                                          <p:spTgt spid="12">
                                            <p:bg/>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checkerboard(across)">
                                      <p:cBhvr>
                                        <p:cTn id="20" dur="500"/>
                                        <p:tgtEl>
                                          <p:spTgt spid="12">
                                            <p:txEl>
                                              <p:pRg st="0" end="0"/>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checkerboard(across)">
                                      <p:cBhvr>
                                        <p:cTn id="23" dur="500"/>
                                        <p:tgtEl>
                                          <p:spTgt spid="12">
                                            <p:txEl>
                                              <p:pRg st="1" end="1"/>
                                            </p:txEl>
                                          </p:spTgt>
                                        </p:tgtEl>
                                      </p:cBhvr>
                                    </p:animEffect>
                                  </p:childTnLst>
                                </p:cTn>
                              </p:par>
                              <p:par>
                                <p:cTn id="24" presetID="5" presetClass="entr" presetSubtype="10" fill="hold" grpId="0" nodeType="withEffect">
                                  <p:stCondLst>
                                    <p:cond delay="0"/>
                                  </p:stCondLst>
                                  <p:iterate type="lt">
                                    <p:tmPct val="0"/>
                                  </p:iterate>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checkerboard(across)">
                                      <p:cBhvr>
                                        <p:cTn id="26" dur="500"/>
                                        <p:tgtEl>
                                          <p:spTgt spid="12">
                                            <p:txEl>
                                              <p:pRg st="2" end="2"/>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checkerboard(across)">
                                      <p:cBhvr>
                                        <p:cTn id="29" dur="500"/>
                                        <p:tgtEl>
                                          <p:spTgt spid="12">
                                            <p:txEl>
                                              <p:pRg st="3" end="3"/>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checkerboard(across)">
                                      <p:cBhvr>
                                        <p:cTn id="32" dur="5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12">
                                            <p:txEl>
                                              <p:pRg st="2" end="2"/>
                                            </p:txEl>
                                          </p:spTgt>
                                        </p:tgtEl>
                                        <p:attrNameLst>
                                          <p:attrName>style.color</p:attrName>
                                        </p:attrNameLst>
                                      </p:cBhvr>
                                      <p:to>
                                        <p:clrVal>
                                          <a:schemeClr val="accent2"/>
                                        </p:clrVal>
                                      </p:to>
                                    </p:set>
                                    <p:set>
                                      <p:cBhvr>
                                        <p:cTn id="37" dur="500" fill="hold"/>
                                        <p:tgtEl>
                                          <p:spTgt spid="12">
                                            <p:txEl>
                                              <p:pRg st="2" end="2"/>
                                            </p:txEl>
                                          </p:spTgt>
                                        </p:tgtEl>
                                        <p:attrNameLst>
                                          <p:attrName>fillcolor</p:attrName>
                                        </p:attrNameLst>
                                      </p:cBhvr>
                                      <p:to>
                                        <p:clrVal>
                                          <a:schemeClr val="accent2"/>
                                        </p:clrVal>
                                      </p:to>
                                    </p:set>
                                    <p:set>
                                      <p:cBhvr>
                                        <p:cTn id="38" dur="500" fill="hold"/>
                                        <p:tgtEl>
                                          <p:spTgt spid="12">
                                            <p:txEl>
                                              <p:pRg st="2" end="2"/>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3">
                                            <p:bg/>
                                          </p:spTgt>
                                        </p:tgtEl>
                                        <p:attrNameLst>
                                          <p:attrName>style.visibility</p:attrName>
                                        </p:attrNameLst>
                                      </p:cBhvr>
                                      <p:to>
                                        <p:strVal val="visible"/>
                                      </p:to>
                                    </p:set>
                                    <p:animEffect transition="in" filter="checkerboard(across)">
                                      <p:cBhvr>
                                        <p:cTn id="43" dur="500"/>
                                        <p:tgtEl>
                                          <p:spTgt spid="13">
                                            <p:bg/>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checkerboard(across)">
                                      <p:cBhvr>
                                        <p:cTn id="46" dur="500"/>
                                        <p:tgtEl>
                                          <p:spTgt spid="13">
                                            <p:txEl>
                                              <p:pRg st="0" end="0"/>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animEffect transition="in" filter="checkerboard(across)">
                                      <p:cBhvr>
                                        <p:cTn id="49" dur="500"/>
                                        <p:tgtEl>
                                          <p:spTgt spid="13">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iterate type="lt">
                                    <p:tmPct val="0"/>
                                  </p:iterate>
                                  <p:childTnLst>
                                    <p:set>
                                      <p:cBhvr>
                                        <p:cTn id="53" dur="1" fill="hold">
                                          <p:stCondLst>
                                            <p:cond delay="0"/>
                                          </p:stCondLst>
                                        </p:cTn>
                                        <p:tgtEl>
                                          <p:spTgt spid="13">
                                            <p:txEl>
                                              <p:pRg st="2" end="2"/>
                                            </p:txEl>
                                          </p:spTgt>
                                        </p:tgtEl>
                                        <p:attrNameLst>
                                          <p:attrName>style.visibility</p:attrName>
                                        </p:attrNameLst>
                                      </p:cBhvr>
                                      <p:to>
                                        <p:strVal val="visible"/>
                                      </p:to>
                                    </p:set>
                                    <p:animEffect transition="in" filter="checkerboard(across)">
                                      <p:cBhvr>
                                        <p:cTn id="54" dur="500"/>
                                        <p:tgtEl>
                                          <p:spTgt spid="13">
                                            <p:txEl>
                                              <p:pRg st="2" end="2"/>
                                            </p:txEl>
                                          </p:spTgt>
                                        </p:tgtEl>
                                      </p:cBhvr>
                                    </p:animEffect>
                                  </p:childTnLst>
                                </p:cTn>
                              </p:par>
                              <p:par>
                                <p:cTn id="55" presetID="5" presetClass="entr" presetSubtype="10" fill="hold" grpId="0" nodeType="withEffect">
                                  <p:stCondLst>
                                    <p:cond delay="0"/>
                                  </p:stCondLst>
                                  <p:iterate type="lt">
                                    <p:tmPct val="0"/>
                                  </p:iterate>
                                  <p:childTnLst>
                                    <p:set>
                                      <p:cBhvr>
                                        <p:cTn id="56" dur="1" fill="hold">
                                          <p:stCondLst>
                                            <p:cond delay="0"/>
                                          </p:stCondLst>
                                        </p:cTn>
                                        <p:tgtEl>
                                          <p:spTgt spid="13">
                                            <p:txEl>
                                              <p:pRg st="3" end="3"/>
                                            </p:txEl>
                                          </p:spTgt>
                                        </p:tgtEl>
                                        <p:attrNameLst>
                                          <p:attrName>style.visibility</p:attrName>
                                        </p:attrNameLst>
                                      </p:cBhvr>
                                      <p:to>
                                        <p:strVal val="visible"/>
                                      </p:to>
                                    </p:set>
                                    <p:animEffect transition="in" filter="checkerboard(across)">
                                      <p:cBhvr>
                                        <p:cTn id="57" dur="500"/>
                                        <p:tgtEl>
                                          <p:spTgt spid="13">
                                            <p:txEl>
                                              <p:pRg st="3" end="3"/>
                                            </p:txEl>
                                          </p:spTgt>
                                        </p:tgtEl>
                                      </p:cBhvr>
                                    </p:animEffect>
                                  </p:childTnLst>
                                </p:cTn>
                              </p:par>
                              <p:par>
                                <p:cTn id="58" presetID="16" presetClass="emph" presetSubtype="0" fill="hold" nodeType="withEffect">
                                  <p:stCondLst>
                                    <p:cond delay="0"/>
                                  </p:stCondLst>
                                  <p:iterate type="lt">
                                    <p:tmPct val="4000"/>
                                  </p:iterate>
                                  <p:childTnLst>
                                    <p:set>
                                      <p:cBhvr override="childStyle">
                                        <p:cTn id="59" dur="500" fill="hold"/>
                                        <p:tgtEl>
                                          <p:spTgt spid="13">
                                            <p:txEl>
                                              <p:pRg st="2" end="2"/>
                                            </p:txEl>
                                          </p:spTgt>
                                        </p:tgtEl>
                                        <p:attrNameLst>
                                          <p:attrName>style.color</p:attrName>
                                        </p:attrNameLst>
                                      </p:cBhvr>
                                      <p:to>
                                        <p:clrVal>
                                          <a:schemeClr val="accent2"/>
                                        </p:clrVal>
                                      </p:to>
                                    </p:set>
                                    <p:set>
                                      <p:cBhvr>
                                        <p:cTn id="60" dur="500" fill="hold"/>
                                        <p:tgtEl>
                                          <p:spTgt spid="13">
                                            <p:txEl>
                                              <p:pRg st="2" end="2"/>
                                            </p:txEl>
                                          </p:spTgt>
                                        </p:tgtEl>
                                        <p:attrNameLst>
                                          <p:attrName>fillcolor</p:attrName>
                                        </p:attrNameLst>
                                      </p:cBhvr>
                                      <p:to>
                                        <p:clrVal>
                                          <a:schemeClr val="accent2"/>
                                        </p:clrVal>
                                      </p:to>
                                    </p:set>
                                    <p:set>
                                      <p:cBhvr>
                                        <p:cTn id="61" dur="500" fill="hold"/>
                                        <p:tgtEl>
                                          <p:spTgt spid="13">
                                            <p:txEl>
                                              <p:pRg st="2" end="2"/>
                                            </p:txEl>
                                          </p:spTgt>
                                        </p:tgtEl>
                                        <p:attrNameLst>
                                          <p:attrName>fill.type</p:attrName>
                                        </p:attrNameLst>
                                      </p:cBhvr>
                                      <p:to>
                                        <p:strVal val="solid"/>
                                      </p:to>
                                    </p:set>
                                  </p:childTnLst>
                                </p:cTn>
                              </p:par>
                              <p:par>
                                <p:cTn id="62" presetID="16" presetClass="emph" presetSubtype="0" fill="hold" nodeType="withEffect">
                                  <p:stCondLst>
                                    <p:cond delay="0"/>
                                  </p:stCondLst>
                                  <p:iterate type="lt">
                                    <p:tmPct val="4000"/>
                                  </p:iterate>
                                  <p:childTnLst>
                                    <p:set>
                                      <p:cBhvr override="childStyle">
                                        <p:cTn id="63" dur="500" fill="hold"/>
                                        <p:tgtEl>
                                          <p:spTgt spid="13">
                                            <p:txEl>
                                              <p:pRg st="3" end="3"/>
                                            </p:txEl>
                                          </p:spTgt>
                                        </p:tgtEl>
                                        <p:attrNameLst>
                                          <p:attrName>style.color</p:attrName>
                                        </p:attrNameLst>
                                      </p:cBhvr>
                                      <p:to>
                                        <p:clrVal>
                                          <a:schemeClr val="accent2"/>
                                        </p:clrVal>
                                      </p:to>
                                    </p:set>
                                    <p:set>
                                      <p:cBhvr>
                                        <p:cTn id="64" dur="500" fill="hold"/>
                                        <p:tgtEl>
                                          <p:spTgt spid="13">
                                            <p:txEl>
                                              <p:pRg st="3" end="3"/>
                                            </p:txEl>
                                          </p:spTgt>
                                        </p:tgtEl>
                                        <p:attrNameLst>
                                          <p:attrName>fillcolor</p:attrName>
                                        </p:attrNameLst>
                                      </p:cBhvr>
                                      <p:to>
                                        <p:clrVal>
                                          <a:schemeClr val="accent2"/>
                                        </p:clrVal>
                                      </p:to>
                                    </p:set>
                                    <p:set>
                                      <p:cBhvr>
                                        <p:cTn id="65" dur="500" fill="hold"/>
                                        <p:tgtEl>
                                          <p:spTgt spid="13">
                                            <p:txEl>
                                              <p:pRg st="3" end="3"/>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4">
                                            <p:bg/>
                                          </p:spTgt>
                                        </p:tgtEl>
                                        <p:attrNameLst>
                                          <p:attrName>style.visibility</p:attrName>
                                        </p:attrNameLst>
                                      </p:cBhvr>
                                      <p:to>
                                        <p:strVal val="visible"/>
                                      </p:to>
                                    </p:set>
                                    <p:animEffect transition="in" filter="checkerboard(across)">
                                      <p:cBhvr>
                                        <p:cTn id="70" dur="500"/>
                                        <p:tgtEl>
                                          <p:spTgt spid="14">
                                            <p:bg/>
                                          </p:spTgt>
                                        </p:tgtEl>
                                      </p:cBhvr>
                                    </p:animEffect>
                                  </p:childTnLst>
                                </p:cTn>
                              </p:par>
                              <p:par>
                                <p:cTn id="71" presetID="5" presetClass="entr" presetSubtype="10" fill="hold" grpId="0" nodeType="withEffect">
                                  <p:stCondLst>
                                    <p:cond delay="0"/>
                                  </p:stCondLst>
                                  <p:iterate type="lt">
                                    <p:tmPct val="0"/>
                                  </p:iterate>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checkerboard(across)">
                                      <p:cBhvr>
                                        <p:cTn id="73" dur="500"/>
                                        <p:tgtEl>
                                          <p:spTgt spid="14">
                                            <p:txEl>
                                              <p:pRg st="0" end="0"/>
                                            </p:txEl>
                                          </p:spTgt>
                                        </p:tgtEl>
                                      </p:cBhvr>
                                    </p:animEffect>
                                  </p:childTnLst>
                                </p:cTn>
                              </p:par>
                              <p:par>
                                <p:cTn id="74" presetID="5" presetClass="entr" presetSubtype="10" fill="hold" grpId="0" nodeType="withEffect">
                                  <p:stCondLst>
                                    <p:cond delay="0"/>
                                  </p:stCondLst>
                                  <p:iterate type="lt">
                                    <p:tmPct val="0"/>
                                  </p:iterate>
                                  <p:childTnLst>
                                    <p:set>
                                      <p:cBhvr>
                                        <p:cTn id="75" dur="1" fill="hold">
                                          <p:stCondLst>
                                            <p:cond delay="0"/>
                                          </p:stCondLst>
                                        </p:cTn>
                                        <p:tgtEl>
                                          <p:spTgt spid="14">
                                            <p:txEl>
                                              <p:pRg st="1" end="1"/>
                                            </p:txEl>
                                          </p:spTgt>
                                        </p:tgtEl>
                                        <p:attrNameLst>
                                          <p:attrName>style.visibility</p:attrName>
                                        </p:attrNameLst>
                                      </p:cBhvr>
                                      <p:to>
                                        <p:strVal val="visible"/>
                                      </p:to>
                                    </p:set>
                                    <p:animEffect transition="in" filter="checkerboard(across)">
                                      <p:cBhvr>
                                        <p:cTn id="76" dur="500"/>
                                        <p:tgtEl>
                                          <p:spTgt spid="14">
                                            <p:txEl>
                                              <p:pRg st="1" end="1"/>
                                            </p:txEl>
                                          </p:spTgt>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14">
                                            <p:txEl>
                                              <p:pRg st="2" end="2"/>
                                            </p:txEl>
                                          </p:spTgt>
                                        </p:tgtEl>
                                        <p:attrNameLst>
                                          <p:attrName>style.visibility</p:attrName>
                                        </p:attrNameLst>
                                      </p:cBhvr>
                                      <p:to>
                                        <p:strVal val="visible"/>
                                      </p:to>
                                    </p:set>
                                    <p:animEffect transition="in" filter="checkerboard(across)">
                                      <p:cBhvr>
                                        <p:cTn id="79" dur="500"/>
                                        <p:tgtEl>
                                          <p:spTgt spid="14">
                                            <p:txEl>
                                              <p:pRg st="2" end="2"/>
                                            </p:txEl>
                                          </p:spTgt>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14">
                                            <p:txEl>
                                              <p:pRg st="3" end="3"/>
                                            </p:txEl>
                                          </p:spTgt>
                                        </p:tgtEl>
                                        <p:attrNameLst>
                                          <p:attrName>style.visibility</p:attrName>
                                        </p:attrNameLst>
                                      </p:cBhvr>
                                      <p:to>
                                        <p:strVal val="visible"/>
                                      </p:to>
                                    </p:set>
                                    <p:animEffect transition="in" filter="checkerboard(across)">
                                      <p:cBhvr>
                                        <p:cTn id="82" dur="500"/>
                                        <p:tgtEl>
                                          <p:spTgt spid="1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iterate type="lt">
                                    <p:tmPct val="4000"/>
                                  </p:iterate>
                                  <p:childTnLst>
                                    <p:set>
                                      <p:cBhvr override="childStyle">
                                        <p:cTn id="86" dur="500" fill="hold"/>
                                        <p:tgtEl>
                                          <p:spTgt spid="14">
                                            <p:txEl>
                                              <p:pRg st="1" end="1"/>
                                            </p:txEl>
                                          </p:spTgt>
                                        </p:tgtEl>
                                        <p:attrNameLst>
                                          <p:attrName>style.color</p:attrName>
                                        </p:attrNameLst>
                                      </p:cBhvr>
                                      <p:to>
                                        <p:clrVal>
                                          <a:schemeClr val="accent2"/>
                                        </p:clrVal>
                                      </p:to>
                                    </p:set>
                                    <p:set>
                                      <p:cBhvr>
                                        <p:cTn id="87" dur="500" fill="hold"/>
                                        <p:tgtEl>
                                          <p:spTgt spid="14">
                                            <p:txEl>
                                              <p:pRg st="1" end="1"/>
                                            </p:txEl>
                                          </p:spTgt>
                                        </p:tgtEl>
                                        <p:attrNameLst>
                                          <p:attrName>fillcolor</p:attrName>
                                        </p:attrNameLst>
                                      </p:cBhvr>
                                      <p:to>
                                        <p:clrVal>
                                          <a:schemeClr val="accent2"/>
                                        </p:clrVal>
                                      </p:to>
                                    </p:set>
                                    <p:set>
                                      <p:cBhvr>
                                        <p:cTn id="88" dur="500" fill="hold"/>
                                        <p:tgtEl>
                                          <p:spTgt spid="14">
                                            <p:txEl>
                                              <p:pRg st="1" end="1"/>
                                            </p:txEl>
                                          </p:spTgt>
                                        </p:tgtEl>
                                        <p:attrNameLst>
                                          <p:attrName>fill.type</p:attrName>
                                        </p:attrNameLst>
                                      </p:cBhvr>
                                      <p:to>
                                        <p:strVal val="solid"/>
                                      </p:to>
                                    </p:set>
                                  </p:childTnLst>
                                </p:cTn>
                              </p:par>
                            </p:childTnLst>
                          </p:cTn>
                        </p:par>
                      </p:childTnLst>
                    </p:cTn>
                  </p:par>
                  <p:par>
                    <p:cTn id="89" fill="hold">
                      <p:stCondLst>
                        <p:cond delay="indefinite"/>
                      </p:stCondLst>
                      <p:childTnLst>
                        <p:par>
                          <p:cTn id="90" fill="hold">
                            <p:stCondLst>
                              <p:cond delay="0"/>
                            </p:stCondLst>
                            <p:childTnLst>
                              <p:par>
                                <p:cTn id="91" presetID="16" presetClass="emph" presetSubtype="0" fill="hold" nodeType="clickEffect">
                                  <p:stCondLst>
                                    <p:cond delay="0"/>
                                  </p:stCondLst>
                                  <p:iterate type="lt">
                                    <p:tmPct val="4000"/>
                                  </p:iterate>
                                  <p:childTnLst>
                                    <p:set>
                                      <p:cBhvr override="childStyle">
                                        <p:cTn id="92" dur="500" fill="hold"/>
                                        <p:tgtEl>
                                          <p:spTgt spid="14">
                                            <p:txEl>
                                              <p:pRg st="0" end="0"/>
                                            </p:txEl>
                                          </p:spTgt>
                                        </p:tgtEl>
                                        <p:attrNameLst>
                                          <p:attrName>style.color</p:attrName>
                                        </p:attrNameLst>
                                      </p:cBhvr>
                                      <p:to>
                                        <p:clrVal>
                                          <a:schemeClr val="accent2"/>
                                        </p:clrVal>
                                      </p:to>
                                    </p:set>
                                    <p:set>
                                      <p:cBhvr>
                                        <p:cTn id="93" dur="500" fill="hold"/>
                                        <p:tgtEl>
                                          <p:spTgt spid="14">
                                            <p:txEl>
                                              <p:pRg st="0" end="0"/>
                                            </p:txEl>
                                          </p:spTgt>
                                        </p:tgtEl>
                                        <p:attrNameLst>
                                          <p:attrName>fillcolor</p:attrName>
                                        </p:attrNameLst>
                                      </p:cBhvr>
                                      <p:to>
                                        <p:clrVal>
                                          <a:schemeClr val="accent2"/>
                                        </p:clrVal>
                                      </p:to>
                                    </p:set>
                                    <p:set>
                                      <p:cBhvr>
                                        <p:cTn id="94" dur="500" fill="hold"/>
                                        <p:tgtEl>
                                          <p:spTgt spid="14">
                                            <p:txEl>
                                              <p:pRg st="0" end="0"/>
                                            </p:txEl>
                                          </p:spTgt>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additive="base">
                                        <p:cTn id="99" dur="500"/>
                                        <p:tgtEl>
                                          <p:spTgt spid="15"/>
                                        </p:tgtEl>
                                        <p:attrNameLst>
                                          <p:attrName>ppt_y</p:attrName>
                                        </p:attrNameLst>
                                      </p:cBhvr>
                                      <p:tavLst>
                                        <p:tav tm="0">
                                          <p:val>
                                            <p:strVal val="#ppt_y+#ppt_h*1.125000"/>
                                          </p:val>
                                        </p:tav>
                                        <p:tav tm="100000">
                                          <p:val>
                                            <p:strVal val="#ppt_y"/>
                                          </p:val>
                                        </p:tav>
                                      </p:tavLst>
                                    </p:anim>
                                    <p:animEffect transition="in" filter="wipe(up)">
                                      <p:cBhvr>
                                        <p:cTn id="10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build="allAtOnce" animBg="1"/>
      <p:bldP spid="14" grpId="0" build="allAtOnce"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590800"/>
            <a:ext cx="7345362" cy="1676400"/>
          </a:xfrm>
        </p:spPr>
        <p:txBody>
          <a:bodyPr/>
          <a:lstStyle/>
          <a:p>
            <a:r>
              <a:rPr lang="en-US" sz="4400" dirty="0" smtClean="0">
                <a:solidFill>
                  <a:srgbClr val="0000FF"/>
                </a:solidFill>
                <a:ea typeface="Comic Sans MS"/>
                <a:cs typeface="Comic Sans MS"/>
                <a:sym typeface="Comic Sans MS"/>
              </a:rPr>
              <a:t>Monitors</a:t>
            </a:r>
            <a:endParaRPr lang="en-US" dirty="0">
              <a:solidFill>
                <a:srgbClr val="0000FF"/>
              </a:solidFill>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24</a:t>
            </a:fld>
            <a:endParaRPr lang="en-US" dirty="0"/>
          </a:p>
        </p:txBody>
      </p:sp>
    </p:spTree>
    <p:extLst>
      <p:ext uri="{BB962C8B-B14F-4D97-AF65-F5344CB8AC3E}">
        <p14:creationId xmlns:p14="http://schemas.microsoft.com/office/powerpoint/2010/main" val="24096021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25</a:t>
            </a:fld>
            <a:endParaRPr lang="en-US" dirty="0"/>
          </a:p>
        </p:txBody>
      </p:sp>
      <p:sp>
        <p:nvSpPr>
          <p:cNvPr id="3" name="Title 2"/>
          <p:cNvSpPr>
            <a:spLocks noGrp="1"/>
          </p:cNvSpPr>
          <p:nvPr>
            <p:ph type="title"/>
          </p:nvPr>
        </p:nvSpPr>
        <p:spPr/>
        <p:txBody>
          <a:bodyPr/>
          <a:lstStyle/>
          <a:p>
            <a:r>
              <a:rPr lang="en-US" dirty="0">
                <a:ea typeface="MS PGothic" charset="0"/>
              </a:rPr>
              <a:t>Monitors</a:t>
            </a:r>
            <a:endParaRPr lang="en-US" dirty="0"/>
          </a:p>
        </p:txBody>
      </p:sp>
      <p:sp>
        <p:nvSpPr>
          <p:cNvPr id="4" name="Content Placeholder 3"/>
          <p:cNvSpPr>
            <a:spLocks noGrp="1"/>
          </p:cNvSpPr>
          <p:nvPr>
            <p:ph idx="1"/>
          </p:nvPr>
        </p:nvSpPr>
        <p:spPr>
          <a:xfrm>
            <a:off x="275340" y="1030112"/>
            <a:ext cx="3780194" cy="5286704"/>
          </a:xfrm>
        </p:spPr>
        <p:txBody>
          <a:bodyPr>
            <a:normAutofit/>
          </a:bodyPr>
          <a:lstStyle/>
          <a:p>
            <a:r>
              <a:rPr lang="en-US" sz="2200" dirty="0">
                <a:ea typeface="MS PGothic" charset="0"/>
              </a:rPr>
              <a:t>A high-level abstraction that provides a convenient and effective mechanism for process </a:t>
            </a:r>
            <a:r>
              <a:rPr lang="en-US" sz="2200" dirty="0" smtClean="0">
                <a:ea typeface="MS PGothic" charset="0"/>
              </a:rPr>
              <a:t>synchronization</a:t>
            </a:r>
          </a:p>
          <a:p>
            <a:r>
              <a:rPr lang="en-US" sz="2200" dirty="0" smtClean="0">
                <a:ea typeface="Comic Sans MS"/>
                <a:cs typeface="Comic Sans MS"/>
                <a:sym typeface="Comic Sans MS"/>
              </a:rPr>
              <a:t>A </a:t>
            </a:r>
            <a:r>
              <a:rPr lang="en-US" sz="2200" dirty="0">
                <a:ea typeface="Comic Sans MS"/>
                <a:cs typeface="Comic Sans MS"/>
                <a:sym typeface="Comic Sans MS"/>
              </a:rPr>
              <a:t>programming language construct encapsulating a set of programmer-defined</a:t>
            </a:r>
            <a:r>
              <a:rPr lang="en-US" sz="2200" dirty="0" smtClean="0">
                <a:ea typeface="Comic Sans MS"/>
                <a:cs typeface="Comic Sans MS"/>
                <a:sym typeface="Comic Sans MS"/>
              </a:rPr>
              <a:t>:</a:t>
            </a:r>
            <a:endParaRPr lang="en-US" sz="2200" dirty="0" smtClean="0">
              <a:sym typeface="Comic Sans MS"/>
            </a:endParaRPr>
          </a:p>
          <a:p>
            <a:pPr lvl="1">
              <a:buClr>
                <a:schemeClr val="tx1"/>
              </a:buClr>
            </a:pPr>
            <a:r>
              <a:rPr lang="en-US" sz="1900" dirty="0" smtClean="0">
                <a:solidFill>
                  <a:srgbClr val="0000FF"/>
                </a:solidFill>
                <a:ea typeface="Comic Sans MS"/>
                <a:cs typeface="Comic Sans MS"/>
                <a:sym typeface="Comic Sans MS"/>
              </a:rPr>
              <a:t>Operations </a:t>
            </a:r>
            <a:r>
              <a:rPr lang="en-US" sz="1900" dirty="0" smtClean="0">
                <a:solidFill>
                  <a:schemeClr val="tx1"/>
                </a:solidFill>
                <a:ea typeface="Comic Sans MS"/>
                <a:cs typeface="Comic Sans MS"/>
                <a:sym typeface="Comic Sans MS"/>
              </a:rPr>
              <a:t>(functions)</a:t>
            </a:r>
          </a:p>
          <a:p>
            <a:pPr lvl="1">
              <a:buClr>
                <a:schemeClr val="tx1"/>
              </a:buClr>
            </a:pPr>
            <a:r>
              <a:rPr lang="en-US" sz="1900" dirty="0">
                <a:solidFill>
                  <a:srgbClr val="0000FF"/>
                </a:solidFill>
                <a:ea typeface="Comic Sans MS"/>
                <a:cs typeface="Comic Sans MS"/>
                <a:sym typeface="Comic Sans MS"/>
              </a:rPr>
              <a:t>Shared data </a:t>
            </a:r>
            <a:r>
              <a:rPr lang="en-US" sz="1900" dirty="0">
                <a:solidFill>
                  <a:schemeClr val="dk1"/>
                </a:solidFill>
                <a:ea typeface="Comic Sans MS"/>
                <a:cs typeface="Comic Sans MS"/>
                <a:sym typeface="Comic Sans MS"/>
              </a:rPr>
              <a:t>on which the operations </a:t>
            </a:r>
            <a:r>
              <a:rPr lang="en-US" sz="1900" dirty="0" smtClean="0">
                <a:ea typeface="Comic Sans MS"/>
                <a:cs typeface="Comic Sans MS"/>
                <a:sym typeface="Comic Sans MS"/>
              </a:rPr>
              <a:t>operate</a:t>
            </a:r>
          </a:p>
          <a:p>
            <a:pPr>
              <a:buClr>
                <a:schemeClr val="tx1"/>
              </a:buClr>
            </a:pPr>
            <a:r>
              <a:rPr lang="en-US" sz="2200" dirty="0" smtClean="0">
                <a:ea typeface="Comic Sans MS"/>
                <a:cs typeface="Comic Sans MS"/>
                <a:sym typeface="Comic Sans MS"/>
              </a:rPr>
              <a:t>Only </a:t>
            </a:r>
            <a:r>
              <a:rPr lang="en-US" sz="2200" dirty="0">
                <a:solidFill>
                  <a:srgbClr val="0000FF"/>
                </a:solidFill>
                <a:ea typeface="Comic Sans MS"/>
                <a:cs typeface="Comic Sans MS"/>
                <a:sym typeface="Comic Sans MS"/>
              </a:rPr>
              <a:t>one process </a:t>
            </a:r>
            <a:r>
              <a:rPr lang="en-US" sz="2200" dirty="0">
                <a:ea typeface="Comic Sans MS"/>
                <a:cs typeface="Comic Sans MS"/>
                <a:sym typeface="Comic Sans MS"/>
              </a:rPr>
              <a:t>at a time may execute inside the </a:t>
            </a:r>
            <a:r>
              <a:rPr lang="en-US" sz="2200" dirty="0" smtClean="0">
                <a:ea typeface="Comic Sans MS"/>
                <a:cs typeface="Comic Sans MS"/>
                <a:sym typeface="Comic Sans MS"/>
              </a:rPr>
              <a:t>monitor</a:t>
            </a:r>
          </a:p>
        </p:txBody>
      </p:sp>
      <p:pic>
        <p:nvPicPr>
          <p:cNvPr id="5" name="Shape 250"/>
          <p:cNvPicPr preferRelativeResize="0"/>
          <p:nvPr/>
        </p:nvPicPr>
        <p:blipFill rotWithShape="1">
          <a:blip r:embed="rId3">
            <a:alphaModFix/>
          </a:blip>
          <a:srcRect/>
          <a:stretch/>
        </p:blipFill>
        <p:spPr>
          <a:xfrm>
            <a:off x="4219221" y="1312333"/>
            <a:ext cx="4606749" cy="4562475"/>
          </a:xfrm>
          <a:prstGeom prst="rect">
            <a:avLst/>
          </a:prstGeom>
          <a:noFill/>
          <a:ln>
            <a:noFill/>
          </a:ln>
        </p:spPr>
      </p:pic>
    </p:spTree>
    <p:extLst>
      <p:ext uri="{BB962C8B-B14F-4D97-AF65-F5344CB8AC3E}">
        <p14:creationId xmlns:p14="http://schemas.microsoft.com/office/powerpoint/2010/main" val="16749152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26</a:t>
            </a:fld>
            <a:endParaRPr lang="en-US" dirty="0"/>
          </a:p>
        </p:txBody>
      </p:sp>
      <p:sp>
        <p:nvSpPr>
          <p:cNvPr id="3" name="Title 2"/>
          <p:cNvSpPr>
            <a:spLocks noGrp="1"/>
          </p:cNvSpPr>
          <p:nvPr>
            <p:ph type="title"/>
          </p:nvPr>
        </p:nvSpPr>
        <p:spPr/>
        <p:txBody>
          <a:bodyPr/>
          <a:lstStyle/>
          <a:p>
            <a:r>
              <a:rPr lang="en-US" b="1" dirty="0">
                <a:solidFill>
                  <a:schemeClr val="tx2">
                    <a:lumMod val="50000"/>
                  </a:schemeClr>
                </a:solidFill>
              </a:rPr>
              <a:t>Monitor Characteristics</a:t>
            </a:r>
            <a:endParaRPr lang="en-US" dirty="0"/>
          </a:p>
        </p:txBody>
      </p:sp>
      <p:grpSp>
        <p:nvGrpSpPr>
          <p:cNvPr id="4" name="Group 3"/>
          <p:cNvGrpSpPr/>
          <p:nvPr/>
        </p:nvGrpSpPr>
        <p:grpSpPr>
          <a:xfrm>
            <a:off x="457200" y="4449768"/>
            <a:ext cx="8229600" cy="997818"/>
            <a:chOff x="0" y="3040067"/>
            <a:chExt cx="8229600" cy="997818"/>
          </a:xfrm>
        </p:grpSpPr>
        <p:sp>
          <p:nvSpPr>
            <p:cNvPr id="11" name="Rectangle 10"/>
            <p:cNvSpPr/>
            <p:nvPr/>
          </p:nvSpPr>
          <p:spPr>
            <a:xfrm>
              <a:off x="0" y="3040067"/>
              <a:ext cx="8229600" cy="997818"/>
            </a:xfrm>
            <a:prstGeom prst="rect">
              <a:avLst/>
            </a:prstGeom>
            <a:solidFill>
              <a:schemeClr val="accent1">
                <a:lumMod val="75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12" name="Rectangle 11"/>
            <p:cNvSpPr/>
            <p:nvPr/>
          </p:nvSpPr>
          <p:spPr>
            <a:xfrm>
              <a:off x="0" y="3040067"/>
              <a:ext cx="8229600" cy="9978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400" kern="1200" dirty="0" smtClean="0"/>
                <a:t>Only one process may be executing in the monitor at a time</a:t>
              </a:r>
              <a:endParaRPr lang="en-US" sz="2400" kern="1200" dirty="0"/>
            </a:p>
          </p:txBody>
        </p:sp>
      </p:grpSp>
      <p:grpSp>
        <p:nvGrpSpPr>
          <p:cNvPr id="5" name="Group 4"/>
          <p:cNvGrpSpPr/>
          <p:nvPr/>
        </p:nvGrpSpPr>
        <p:grpSpPr>
          <a:xfrm>
            <a:off x="457200" y="2930091"/>
            <a:ext cx="8229600" cy="1534644"/>
            <a:chOff x="0" y="1520390"/>
            <a:chExt cx="8229600" cy="1534644"/>
          </a:xfrm>
        </p:grpSpPr>
        <p:sp>
          <p:nvSpPr>
            <p:cNvPr id="9" name="Up Arrow Callout 8"/>
            <p:cNvSpPr/>
            <p:nvPr/>
          </p:nvSpPr>
          <p:spPr>
            <a:xfrm rot="10800000">
              <a:off x="0" y="1520390"/>
              <a:ext cx="8229600" cy="1534644"/>
            </a:xfrm>
            <a:prstGeom prst="upArrowCallout">
              <a:avLst/>
            </a:prstGeom>
            <a:solidFill>
              <a:schemeClr val="accent5">
                <a:lumMod val="5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10" name="Up Arrow Callout 6"/>
            <p:cNvSpPr/>
            <p:nvPr/>
          </p:nvSpPr>
          <p:spPr>
            <a:xfrm rot="21600000">
              <a:off x="0" y="1520390"/>
              <a:ext cx="8229600" cy="9971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400" kern="1200" dirty="0" smtClean="0"/>
                <a:t>Process enters monitor by invoking one of its procedures</a:t>
              </a:r>
              <a:endParaRPr lang="en-US" sz="2400" kern="1200" dirty="0"/>
            </a:p>
          </p:txBody>
        </p:sp>
      </p:grpSp>
      <p:grpSp>
        <p:nvGrpSpPr>
          <p:cNvPr id="6" name="Group 5"/>
          <p:cNvGrpSpPr/>
          <p:nvPr/>
        </p:nvGrpSpPr>
        <p:grpSpPr>
          <a:xfrm>
            <a:off x="457200" y="1410414"/>
            <a:ext cx="8229600" cy="1534644"/>
            <a:chOff x="0" y="713"/>
            <a:chExt cx="8229600" cy="1534644"/>
          </a:xfrm>
        </p:grpSpPr>
        <p:sp>
          <p:nvSpPr>
            <p:cNvPr id="7" name="Up Arrow Callout 6"/>
            <p:cNvSpPr/>
            <p:nvPr/>
          </p:nvSpPr>
          <p:spPr>
            <a:xfrm rot="10800000">
              <a:off x="0" y="713"/>
              <a:ext cx="8229600" cy="1534644"/>
            </a:xfrm>
            <a:prstGeom prst="upArrowCallout">
              <a:avLst/>
            </a:prstGeom>
            <a:solidFill>
              <a:schemeClr val="accent3">
                <a:lumMod val="5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8" name="Up Arrow Callout 8"/>
            <p:cNvSpPr/>
            <p:nvPr/>
          </p:nvSpPr>
          <p:spPr>
            <a:xfrm rot="21600000">
              <a:off x="0" y="713"/>
              <a:ext cx="8229600" cy="997166"/>
            </a:xfrm>
            <a:prstGeom prst="rect">
              <a:avLst/>
            </a:prstGeom>
            <a:solidFill>
              <a:schemeClr val="accent3">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400" kern="1200" dirty="0" smtClean="0"/>
                <a:t>Local data variables are accessible only by the monitor’s procedures and not by any external procedure</a:t>
              </a:r>
              <a:endParaRPr lang="en-US" sz="2400" kern="1200" dirty="0"/>
            </a:p>
          </p:txBody>
        </p:sp>
      </p:grpSp>
    </p:spTree>
    <p:extLst>
      <p:ext uri="{BB962C8B-B14F-4D97-AF65-F5344CB8AC3E}">
        <p14:creationId xmlns:p14="http://schemas.microsoft.com/office/powerpoint/2010/main" val="22252820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27</a:t>
            </a:fld>
            <a:endParaRPr lang="en-US" dirty="0"/>
          </a:p>
        </p:txBody>
      </p:sp>
      <p:sp>
        <p:nvSpPr>
          <p:cNvPr id="3" name="Title 2"/>
          <p:cNvSpPr>
            <a:spLocks noGrp="1"/>
          </p:cNvSpPr>
          <p:nvPr>
            <p:ph type="title"/>
          </p:nvPr>
        </p:nvSpPr>
        <p:spPr/>
        <p:txBody>
          <a:bodyPr/>
          <a:lstStyle/>
          <a:p>
            <a:r>
              <a:rPr lang="en-US" dirty="0">
                <a:ea typeface="Comic Sans MS"/>
                <a:cs typeface="Comic Sans MS"/>
                <a:sym typeface="Comic Sans MS"/>
              </a:rPr>
              <a:t>Monitor pseudo code</a:t>
            </a:r>
            <a:endParaRPr lang="en-US" dirty="0"/>
          </a:p>
        </p:txBody>
      </p:sp>
      <p:sp>
        <p:nvSpPr>
          <p:cNvPr id="4" name="TextBox 3"/>
          <p:cNvSpPr txBox="1"/>
          <p:nvPr/>
        </p:nvSpPr>
        <p:spPr>
          <a:xfrm>
            <a:off x="4755444" y="2384078"/>
            <a:ext cx="3852334" cy="923330"/>
          </a:xfrm>
          <a:prstGeom prst="rect">
            <a:avLst/>
          </a:prstGeom>
          <a:noFill/>
        </p:spPr>
        <p:txBody>
          <a:bodyPr wrap="square" rtlCol="0">
            <a:spAutoFit/>
          </a:bodyPr>
          <a:lstStyle/>
          <a:p>
            <a:r>
              <a:rPr lang="en-US" dirty="0" smtClean="0">
                <a:solidFill>
                  <a:srgbClr val="0000FF"/>
                </a:solidFill>
                <a:ea typeface="Comic Sans MS"/>
                <a:cs typeface="Comic Sans MS"/>
                <a:sym typeface="Comic Sans MS"/>
              </a:rPr>
              <a:t>Compiler</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ensures that only one process executes inside the monitor at any one time</a:t>
            </a:r>
            <a:endParaRPr lang="en-US" dirty="0"/>
          </a:p>
        </p:txBody>
      </p:sp>
      <p:sp>
        <p:nvSpPr>
          <p:cNvPr id="5" name="Shape 257"/>
          <p:cNvSpPr/>
          <p:nvPr/>
        </p:nvSpPr>
        <p:spPr>
          <a:xfrm>
            <a:off x="587038" y="1202200"/>
            <a:ext cx="3962400" cy="5201424"/>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00FF"/>
                </a:solidFill>
                <a:ea typeface="Comic Sans MS"/>
                <a:cs typeface="Comic Sans MS"/>
                <a:sym typeface="Comic Sans MS"/>
              </a:rPr>
              <a:t>monitor</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monitor_name</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rgbClr val="004C26"/>
                </a:solidFill>
                <a:ea typeface="Comic Sans MS"/>
                <a:cs typeface="Comic Sans MS"/>
                <a:sym typeface="Comic Sans MS"/>
              </a:rPr>
              <a:t>   // Shared variable declarations</a:t>
            </a:r>
            <a:endParaRPr dirty="0"/>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procedure</a:t>
            </a:r>
            <a:r>
              <a:rPr lang="en-US" sz="1800" dirty="0">
                <a:solidFill>
                  <a:schemeClr val="dk1"/>
                </a:solidFill>
                <a:ea typeface="Comic Sans MS"/>
                <a:cs typeface="Comic Sans MS"/>
                <a:sym typeface="Comic Sans MS"/>
              </a:rPr>
              <a:t> P</a:t>
            </a:r>
            <a:r>
              <a:rPr lang="en-US" sz="1800" baseline="-25000" dirty="0">
                <a:solidFill>
                  <a:schemeClr val="dk1"/>
                </a:solidFill>
                <a:ea typeface="Comic Sans MS"/>
                <a:cs typeface="Comic Sans MS"/>
                <a:sym typeface="Comic Sans MS"/>
              </a:rPr>
              <a:t>1</a:t>
            </a:r>
            <a:r>
              <a:rPr lang="en-US" sz="1800" dirty="0">
                <a:solidFill>
                  <a:schemeClr val="dk1"/>
                </a:solidFill>
                <a:ea typeface="Comic Sans MS"/>
                <a:cs typeface="Comic Sans MS"/>
                <a:sym typeface="Comic Sans MS"/>
              </a:rPr>
              <a:t> ( . .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procedure</a:t>
            </a:r>
            <a:r>
              <a:rPr lang="en-US" sz="1800" dirty="0">
                <a:solidFill>
                  <a:schemeClr val="dk1"/>
                </a:solidFill>
                <a:ea typeface="Comic Sans MS"/>
                <a:cs typeface="Comic Sans MS"/>
                <a:sym typeface="Comic Sans MS"/>
              </a:rPr>
              <a:t> P</a:t>
            </a:r>
            <a:r>
              <a:rPr lang="en-US" sz="1800" baseline="-25000" dirty="0">
                <a:solidFill>
                  <a:schemeClr val="dk1"/>
                </a:solidFill>
                <a:ea typeface="Comic Sans MS"/>
                <a:cs typeface="Comic Sans MS"/>
                <a:sym typeface="Comic Sans MS"/>
              </a:rPr>
              <a:t>2</a:t>
            </a:r>
            <a:r>
              <a:rPr lang="en-US" sz="1800" dirty="0">
                <a:solidFill>
                  <a:schemeClr val="dk1"/>
                </a:solidFill>
                <a:ea typeface="Comic Sans MS"/>
                <a:cs typeface="Comic Sans MS"/>
                <a:sym typeface="Comic Sans MS"/>
              </a:rPr>
              <a:t> ( . .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initialization code ( . .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dirty="0"/>
          </a:p>
        </p:txBody>
      </p:sp>
    </p:spTree>
    <p:extLst>
      <p:ext uri="{BB962C8B-B14F-4D97-AF65-F5344CB8AC3E}">
        <p14:creationId xmlns:p14="http://schemas.microsoft.com/office/powerpoint/2010/main" val="28350580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111" y="1704974"/>
            <a:ext cx="3949962"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72AFE102-A273-8544-BB2F-FAAE6DB0274C}" type="slidenum">
              <a:rPr lang="en-US" smtClean="0"/>
              <a:pPr/>
              <a:t>28</a:t>
            </a:fld>
            <a:endParaRPr lang="en-US" dirty="0"/>
          </a:p>
        </p:txBody>
      </p:sp>
      <p:sp>
        <p:nvSpPr>
          <p:cNvPr id="4" name="Title 3"/>
          <p:cNvSpPr>
            <a:spLocks noGrp="1"/>
          </p:cNvSpPr>
          <p:nvPr>
            <p:ph type="title"/>
          </p:nvPr>
        </p:nvSpPr>
        <p:spPr/>
        <p:txBody>
          <a:bodyPr/>
          <a:lstStyle/>
          <a:p>
            <a:r>
              <a:rPr lang="en-US" dirty="0">
                <a:ea typeface="MS PGothic" charset="0"/>
              </a:rPr>
              <a:t>Condition Variables</a:t>
            </a:r>
            <a:endParaRPr lang="en-US" dirty="0"/>
          </a:p>
        </p:txBody>
      </p:sp>
      <p:sp>
        <p:nvSpPr>
          <p:cNvPr id="5" name="Content Placeholder 4"/>
          <p:cNvSpPr>
            <a:spLocks noGrp="1"/>
          </p:cNvSpPr>
          <p:nvPr>
            <p:ph idx="1"/>
          </p:nvPr>
        </p:nvSpPr>
        <p:spPr>
          <a:xfrm>
            <a:off x="289450" y="1072445"/>
            <a:ext cx="4550661" cy="5286704"/>
          </a:xfrm>
        </p:spPr>
        <p:txBody>
          <a:bodyPr>
            <a:normAutofit fontScale="85000" lnSpcReduction="10000"/>
          </a:bodyPr>
          <a:lstStyle/>
          <a:p>
            <a:r>
              <a:rPr lang="en-US" dirty="0">
                <a:ea typeface="Comic Sans MS"/>
                <a:cs typeface="Comic Sans MS"/>
                <a:sym typeface="Comic Sans MS"/>
              </a:rPr>
              <a:t>Allowing only </a:t>
            </a:r>
            <a:r>
              <a:rPr lang="en-US" dirty="0">
                <a:solidFill>
                  <a:srgbClr val="0000FF"/>
                </a:solidFill>
                <a:ea typeface="Comic Sans MS"/>
                <a:cs typeface="Comic Sans MS"/>
                <a:sym typeface="Comic Sans MS"/>
              </a:rPr>
              <a:t>one</a:t>
            </a:r>
            <a:r>
              <a:rPr lang="en-US" dirty="0">
                <a:ea typeface="Comic Sans MS"/>
                <a:cs typeface="Comic Sans MS"/>
                <a:sym typeface="Comic Sans MS"/>
              </a:rPr>
              <a:t> process inside the monitor is </a:t>
            </a:r>
            <a:r>
              <a:rPr lang="en-US" dirty="0" smtClean="0">
                <a:solidFill>
                  <a:srgbClr val="0000FF"/>
                </a:solidFill>
                <a:ea typeface="Comic Sans MS"/>
                <a:cs typeface="Comic Sans MS"/>
                <a:sym typeface="Comic Sans MS"/>
              </a:rPr>
              <a:t>restrictive</a:t>
            </a:r>
          </a:p>
          <a:p>
            <a:pPr lvl="1">
              <a:buClr>
                <a:schemeClr val="tx1"/>
              </a:buClr>
            </a:pPr>
            <a:r>
              <a:rPr lang="en-US" sz="2100" dirty="0">
                <a:ea typeface="Comic Sans MS"/>
                <a:cs typeface="Comic Sans MS"/>
                <a:sym typeface="Comic Sans MS"/>
              </a:rPr>
              <a:t>what if the process inside the monitor cannot proceed</a:t>
            </a:r>
            <a:r>
              <a:rPr lang="en-US" sz="2100" dirty="0" smtClean="0">
                <a:ea typeface="Comic Sans MS"/>
                <a:cs typeface="Comic Sans MS"/>
                <a:sym typeface="Comic Sans MS"/>
              </a:rPr>
              <a:t>?</a:t>
            </a:r>
          </a:p>
          <a:p>
            <a:pPr lvl="1">
              <a:buClr>
                <a:schemeClr val="tx1"/>
              </a:buClr>
            </a:pPr>
            <a:r>
              <a:rPr lang="en-US" sz="2100" dirty="0">
                <a:solidFill>
                  <a:srgbClr val="0000FF"/>
                </a:solidFill>
                <a:ea typeface="Comic Sans MS"/>
                <a:cs typeface="Comic Sans MS"/>
                <a:sym typeface="Comic Sans MS"/>
              </a:rPr>
              <a:t>Solution: </a:t>
            </a:r>
            <a:r>
              <a:rPr lang="en-US" sz="2100" dirty="0">
                <a:solidFill>
                  <a:schemeClr val="dk1"/>
                </a:solidFill>
                <a:ea typeface="Comic Sans MS"/>
                <a:cs typeface="Comic Sans MS"/>
                <a:sym typeface="Comic Sans MS"/>
              </a:rPr>
              <a:t>let the process </a:t>
            </a:r>
            <a:r>
              <a:rPr lang="en-US" sz="2100" dirty="0">
                <a:solidFill>
                  <a:srgbClr val="0C0C0C"/>
                </a:solidFill>
                <a:ea typeface="Comic Sans MS"/>
                <a:cs typeface="Comic Sans MS"/>
                <a:sym typeface="Comic Sans MS"/>
              </a:rPr>
              <a:t>suspend itself, and allow another process enter the </a:t>
            </a:r>
            <a:r>
              <a:rPr lang="en-US" sz="2100" dirty="0" smtClean="0">
                <a:solidFill>
                  <a:srgbClr val="0C0C0C"/>
                </a:solidFill>
                <a:ea typeface="Comic Sans MS"/>
                <a:cs typeface="Comic Sans MS"/>
                <a:sym typeface="Comic Sans MS"/>
              </a:rPr>
              <a:t>monitor</a:t>
            </a:r>
          </a:p>
          <a:p>
            <a:r>
              <a:rPr lang="en-US" dirty="0">
                <a:solidFill>
                  <a:srgbClr val="008000"/>
                </a:solidFill>
                <a:ea typeface="Comic Sans MS"/>
                <a:cs typeface="Comic Sans MS"/>
                <a:sym typeface="Comic Sans MS"/>
              </a:rPr>
              <a:t>Condition variable:</a:t>
            </a:r>
            <a:r>
              <a:rPr lang="en-US" dirty="0">
                <a:solidFill>
                  <a:srgbClr val="FF0000"/>
                </a:solidFill>
                <a:ea typeface="Comic Sans MS"/>
                <a:cs typeface="Comic Sans MS"/>
                <a:sym typeface="Comic Sans MS"/>
              </a:rPr>
              <a:t> </a:t>
            </a:r>
            <a:r>
              <a:rPr lang="en-US" dirty="0">
                <a:solidFill>
                  <a:srgbClr val="0C0C0C"/>
                </a:solidFill>
                <a:ea typeface="Comic Sans MS"/>
                <a:cs typeface="Comic Sans MS"/>
                <a:sym typeface="Comic Sans MS"/>
              </a:rPr>
              <a:t>enables the process to suspend itself until some condition holds</a:t>
            </a:r>
            <a:r>
              <a:rPr lang="en-US" dirty="0">
                <a:solidFill>
                  <a:schemeClr val="dk1"/>
                </a:solidFill>
                <a:ea typeface="Comic Sans MS"/>
                <a:cs typeface="Comic Sans MS"/>
                <a:sym typeface="Comic Sans MS"/>
              </a:rPr>
              <a:t>. Condition variable x supports two </a:t>
            </a:r>
            <a:r>
              <a:rPr lang="en-US" dirty="0" smtClean="0">
                <a:solidFill>
                  <a:schemeClr val="dk1"/>
                </a:solidFill>
                <a:ea typeface="Comic Sans MS"/>
                <a:cs typeface="Comic Sans MS"/>
                <a:sym typeface="Comic Sans MS"/>
              </a:rPr>
              <a:t>operations</a:t>
            </a:r>
          </a:p>
          <a:p>
            <a:pPr lvl="1">
              <a:buClr>
                <a:schemeClr val="tx1"/>
              </a:buClr>
            </a:pPr>
            <a:r>
              <a:rPr lang="en-US" sz="2100" dirty="0" err="1">
                <a:solidFill>
                  <a:srgbClr val="0000FF"/>
                </a:solidFill>
                <a:ea typeface="Comic Sans MS"/>
                <a:cs typeface="Comic Sans MS"/>
                <a:sym typeface="Comic Sans MS"/>
              </a:rPr>
              <a:t>x.wait</a:t>
            </a:r>
            <a:r>
              <a:rPr lang="en-US" sz="2100" dirty="0">
                <a:solidFill>
                  <a:srgbClr val="0000FF"/>
                </a:solidFill>
                <a:ea typeface="Comic Sans MS"/>
                <a:cs typeface="Comic Sans MS"/>
                <a:sym typeface="Comic Sans MS"/>
              </a:rPr>
              <a:t>(): </a:t>
            </a:r>
            <a:r>
              <a:rPr lang="en-US" sz="2100" dirty="0">
                <a:ea typeface="Comic Sans MS"/>
                <a:cs typeface="Comic Sans MS"/>
              </a:rPr>
              <a:t>a process that invokes the operation is suspended until </a:t>
            </a:r>
            <a:r>
              <a:rPr lang="en-US" sz="2100" dirty="0" err="1">
                <a:ea typeface="Comic Sans MS"/>
                <a:cs typeface="Comic Sans MS"/>
              </a:rPr>
              <a:t>x.signal</a:t>
            </a:r>
            <a:r>
              <a:rPr lang="en-US" sz="2100" dirty="0">
                <a:ea typeface="Comic Sans MS"/>
                <a:cs typeface="Comic Sans MS"/>
              </a:rPr>
              <a:t>()</a:t>
            </a:r>
          </a:p>
          <a:p>
            <a:pPr lvl="1">
              <a:buClr>
                <a:schemeClr val="tx1"/>
              </a:buClr>
            </a:pPr>
            <a:r>
              <a:rPr lang="en-US" sz="2100" dirty="0" err="1" smtClean="0">
                <a:solidFill>
                  <a:srgbClr val="0000FF"/>
                </a:solidFill>
                <a:ea typeface="Comic Sans MS"/>
                <a:cs typeface="Comic Sans MS"/>
                <a:sym typeface="Comic Sans MS"/>
              </a:rPr>
              <a:t>x.signal</a:t>
            </a:r>
            <a:r>
              <a:rPr lang="en-US" sz="2100" dirty="0">
                <a:solidFill>
                  <a:srgbClr val="0000FF"/>
                </a:solidFill>
                <a:ea typeface="Comic Sans MS"/>
                <a:cs typeface="Comic Sans MS"/>
                <a:sym typeface="Comic Sans MS"/>
              </a:rPr>
              <a:t>(): </a:t>
            </a:r>
            <a:r>
              <a:rPr lang="en-US" sz="2100" dirty="0">
                <a:ea typeface="Comic Sans MS"/>
                <a:cs typeface="Comic Sans MS"/>
              </a:rPr>
              <a:t>resumes </a:t>
            </a:r>
            <a:r>
              <a:rPr lang="en-US" sz="2100" dirty="0" smtClean="0">
                <a:ea typeface="Comic Sans MS"/>
                <a:cs typeface="Comic Sans MS"/>
              </a:rPr>
              <a:t>a process </a:t>
            </a:r>
            <a:r>
              <a:rPr lang="en-US" sz="2100" dirty="0">
                <a:ea typeface="Comic Sans MS"/>
                <a:cs typeface="Comic Sans MS"/>
              </a:rPr>
              <a:t>(if any) that  invoked </a:t>
            </a:r>
            <a:r>
              <a:rPr lang="en-US" sz="2100" dirty="0" err="1">
                <a:ea typeface="Comic Sans MS"/>
                <a:cs typeface="Comic Sans MS"/>
              </a:rPr>
              <a:t>x.wait</a:t>
            </a:r>
            <a:r>
              <a:rPr lang="en-US" sz="2100" dirty="0">
                <a:ea typeface="Comic Sans MS"/>
                <a:cs typeface="Comic Sans MS"/>
              </a:rPr>
              <a:t>(</a:t>
            </a:r>
            <a:r>
              <a:rPr lang="en-US" sz="2100" dirty="0" smtClean="0">
                <a:ea typeface="Comic Sans MS"/>
                <a:cs typeface="Comic Sans MS"/>
              </a:rPr>
              <a:t>)</a:t>
            </a:r>
          </a:p>
          <a:p>
            <a:pPr lvl="2">
              <a:buClr>
                <a:schemeClr val="tx1"/>
              </a:buClr>
            </a:pPr>
            <a:r>
              <a:rPr lang="en-US" sz="1900" dirty="0">
                <a:ea typeface="Comic Sans MS"/>
                <a:cs typeface="Comic Sans MS"/>
              </a:rPr>
              <a:t>If no </a:t>
            </a:r>
            <a:r>
              <a:rPr lang="en-US" sz="1900" dirty="0" smtClean="0">
                <a:ea typeface="Comic Sans MS"/>
                <a:cs typeface="Comic Sans MS"/>
              </a:rPr>
              <a:t>no process is suspended, then signal() has no effect</a:t>
            </a:r>
            <a:endParaRPr lang="en-US" sz="1900" dirty="0">
              <a:ea typeface="Comic Sans MS"/>
              <a:cs typeface="Comic Sans MS"/>
            </a:endParaRPr>
          </a:p>
          <a:p>
            <a:endParaRPr lang="en-US" dirty="0"/>
          </a:p>
        </p:txBody>
      </p:sp>
      <p:sp>
        <p:nvSpPr>
          <p:cNvPr id="7" name="TextBox 6"/>
          <p:cNvSpPr txBox="1"/>
          <p:nvPr/>
        </p:nvSpPr>
        <p:spPr>
          <a:xfrm>
            <a:off x="5672666" y="1368781"/>
            <a:ext cx="2237499" cy="307777"/>
          </a:xfrm>
          <a:prstGeom prst="rect">
            <a:avLst/>
          </a:prstGeom>
          <a:noFill/>
        </p:spPr>
        <p:txBody>
          <a:bodyPr wrap="none" rtlCol="0">
            <a:spAutoFit/>
          </a:bodyPr>
          <a:lstStyle/>
          <a:p>
            <a:r>
              <a:rPr lang="en-US" sz="1400" dirty="0">
                <a:ea typeface="Comic Sans MS"/>
                <a:cs typeface="Comic Sans MS"/>
                <a:sym typeface="Comic Sans MS"/>
              </a:rPr>
              <a:t>Revised monitor schematic</a:t>
            </a:r>
            <a:endParaRPr lang="en-US" sz="1400" dirty="0"/>
          </a:p>
        </p:txBody>
      </p:sp>
    </p:spTree>
    <p:extLst>
      <p:ext uri="{BB962C8B-B14F-4D97-AF65-F5344CB8AC3E}">
        <p14:creationId xmlns:p14="http://schemas.microsoft.com/office/powerpoint/2010/main" val="378027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heckerboard(across)">
                                      <p:cBhvr>
                                        <p:cTn id="7" dur="500"/>
                                        <p:tgtEl>
                                          <p:spTgt spid="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checkerboard(across)">
                                      <p:cBhvr>
                                        <p:cTn id="10" dur="500"/>
                                        <p:tgtEl>
                                          <p:spTgt spid="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checkerboard(across)">
                                      <p:cBhvr>
                                        <p:cTn id="13" dur="500"/>
                                        <p:tgtEl>
                                          <p:spTgt spid="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checkerboard(across)">
                                      <p:cBhvr>
                                        <p:cTn id="16" dur="500"/>
                                        <p:tgtEl>
                                          <p:spTgt spid="5">
                                            <p:txEl>
                                              <p:pRg st="6" end="6"/>
                                            </p:txEl>
                                          </p:spTgt>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heckerboard(across)">
                                      <p:cBhvr>
                                        <p:cTn id="20" dur="500"/>
                                        <p:tgtEl>
                                          <p:spTgt spid="7"/>
                                        </p:tgtEl>
                                      </p:cBhvr>
                                    </p:animEffect>
                                  </p:childTnLst>
                                </p:cTn>
                              </p:par>
                              <p:par>
                                <p:cTn id="21" presetID="5"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00FF"/>
                </a:solidFill>
                <a:ea typeface="Comic Sans MS"/>
                <a:cs typeface="Comic Sans MS"/>
                <a:sym typeface="Comic Sans MS"/>
              </a:rPr>
              <a:t>Classical Problems in </a:t>
            </a:r>
            <a:r>
              <a:rPr lang="en-US" sz="4400" dirty="0" smtClean="0">
                <a:solidFill>
                  <a:srgbClr val="0000FF"/>
                </a:solidFill>
                <a:ea typeface="Comic Sans MS"/>
                <a:cs typeface="Comic Sans MS"/>
                <a:sym typeface="Comic Sans MS"/>
              </a:rPr>
              <a:t>Synchronization</a:t>
            </a:r>
            <a:endParaRPr lang="en-US" dirty="0">
              <a:solidFill>
                <a:srgbClr val="0000FF"/>
              </a:solidFill>
            </a:endParaRPr>
          </a:p>
        </p:txBody>
      </p:sp>
      <p:sp>
        <p:nvSpPr>
          <p:cNvPr id="3" name="Text Placeholder 2"/>
          <p:cNvSpPr>
            <a:spLocks noGrp="1"/>
          </p:cNvSpPr>
          <p:nvPr>
            <p:ph type="body" idx="1"/>
          </p:nvPr>
        </p:nvSpPr>
        <p:spPr/>
        <p:txBody>
          <a:bodyPr/>
          <a:lstStyle/>
          <a:p>
            <a:pPr lvl="1" algn="ctr"/>
            <a:r>
              <a:rPr lang="en-US" sz="2000" dirty="0" smtClean="0">
                <a:solidFill>
                  <a:schemeClr val="tx1"/>
                </a:solidFill>
                <a:ea typeface="Comic Sans MS"/>
                <a:cs typeface="Comic Sans MS"/>
                <a:sym typeface="Comic Sans MS"/>
              </a:rPr>
              <a:t>Bounded buffer</a:t>
            </a:r>
            <a:endParaRPr lang="en-US" sz="2000" dirty="0">
              <a:solidFill>
                <a:schemeClr val="tx1"/>
              </a:solidFill>
              <a:ea typeface="Comic Sans MS"/>
              <a:cs typeface="Comic Sans MS"/>
              <a:sym typeface="Comic Sans MS"/>
            </a:endParaRPr>
          </a:p>
          <a:p>
            <a:pPr lvl="1" algn="ctr"/>
            <a:r>
              <a:rPr lang="en-US" sz="2000" dirty="0" smtClean="0">
                <a:solidFill>
                  <a:schemeClr val="tx1"/>
                </a:solidFill>
                <a:ea typeface="Comic Sans MS"/>
                <a:cs typeface="Comic Sans MS"/>
                <a:sym typeface="Comic Sans MS"/>
              </a:rPr>
              <a:t>Readers</a:t>
            </a:r>
            <a:r>
              <a:rPr lang="en-US" sz="2000" dirty="0">
                <a:solidFill>
                  <a:schemeClr val="tx1"/>
                </a:solidFill>
                <a:ea typeface="Comic Sans MS"/>
                <a:cs typeface="Comic Sans MS"/>
                <a:sym typeface="Comic Sans MS"/>
              </a:rPr>
              <a:t>-</a:t>
            </a:r>
            <a:r>
              <a:rPr lang="en-US" sz="2000" dirty="0" smtClean="0">
                <a:solidFill>
                  <a:schemeClr val="tx1"/>
                </a:solidFill>
                <a:ea typeface="Comic Sans MS"/>
                <a:cs typeface="Comic Sans MS"/>
                <a:sym typeface="Comic Sans MS"/>
              </a:rPr>
              <a:t>writers</a:t>
            </a:r>
            <a:endParaRPr lang="en-US" sz="2000" dirty="0">
              <a:solidFill>
                <a:schemeClr val="tx1"/>
              </a:solidFill>
              <a:ea typeface="Comic Sans MS"/>
              <a:cs typeface="Comic Sans MS"/>
              <a:sym typeface="Comic Sans MS"/>
            </a:endParaRPr>
          </a:p>
          <a:p>
            <a:pPr lvl="1" algn="ctr"/>
            <a:r>
              <a:rPr lang="en-US" sz="2000" dirty="0" smtClean="0">
                <a:solidFill>
                  <a:schemeClr val="tx1"/>
                </a:solidFill>
                <a:ea typeface="Comic Sans MS"/>
                <a:cs typeface="Comic Sans MS"/>
                <a:sym typeface="Comic Sans MS"/>
              </a:rPr>
              <a:t>Dining philosophers</a:t>
            </a:r>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2</a:t>
            </a:fld>
            <a:endParaRPr lang="en-US" dirty="0"/>
          </a:p>
        </p:txBody>
      </p:sp>
    </p:spTree>
    <p:extLst>
      <p:ext uri="{BB962C8B-B14F-4D97-AF65-F5344CB8AC3E}">
        <p14:creationId xmlns:p14="http://schemas.microsoft.com/office/powerpoint/2010/main" val="29764822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29</a:t>
            </a:fld>
            <a:endParaRPr lang="en-US" dirty="0"/>
          </a:p>
        </p:txBody>
      </p:sp>
      <p:sp>
        <p:nvSpPr>
          <p:cNvPr id="5" name="Title 4"/>
          <p:cNvSpPr>
            <a:spLocks noGrp="1"/>
          </p:cNvSpPr>
          <p:nvPr>
            <p:ph type="title"/>
          </p:nvPr>
        </p:nvSpPr>
        <p:spPr/>
        <p:txBody>
          <a:bodyPr>
            <a:noAutofit/>
          </a:bodyPr>
          <a:lstStyle/>
          <a:p>
            <a:r>
              <a:rPr lang="en-US" sz="3000" dirty="0">
                <a:ea typeface="Comic Sans MS"/>
                <a:cs typeface="Comic Sans MS"/>
                <a:sym typeface="Comic Sans MS"/>
              </a:rPr>
              <a:t>Monitors: Solving the Dining Philosophers Problem</a:t>
            </a:r>
            <a:endParaRPr lang="en-US" sz="3000" dirty="0"/>
          </a:p>
        </p:txBody>
      </p:sp>
      <p:sp>
        <p:nvSpPr>
          <p:cNvPr id="6" name="Shape 277"/>
          <p:cNvSpPr/>
          <p:nvPr/>
        </p:nvSpPr>
        <p:spPr>
          <a:xfrm>
            <a:off x="326587" y="1219200"/>
            <a:ext cx="4011168" cy="4985980"/>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monitor </a:t>
            </a:r>
            <a:r>
              <a:rPr lang="en-US" sz="1800" dirty="0" err="1">
                <a:solidFill>
                  <a:schemeClr val="dk1"/>
                </a:solidFill>
                <a:ea typeface="Comic Sans MS"/>
                <a:cs typeface="Comic Sans MS"/>
                <a:sym typeface="Comic Sans MS"/>
              </a:rPr>
              <a:t>dp</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err="1">
                <a:solidFill>
                  <a:srgbClr val="0000FF"/>
                </a:solidFill>
                <a:ea typeface="Comic Sans MS"/>
                <a:cs typeface="Comic Sans MS"/>
                <a:sym typeface="Comic Sans MS"/>
              </a:rPr>
              <a:t>enum</a:t>
            </a:r>
            <a:r>
              <a:rPr lang="en-US" sz="1800" dirty="0">
                <a:solidFill>
                  <a:srgbClr val="0000FF"/>
                </a:solidFill>
                <a:ea typeface="Comic Sans MS"/>
                <a:cs typeface="Comic Sans MS"/>
                <a:sym typeface="Comic Sans MS"/>
              </a:rPr>
              <a:t> </a:t>
            </a:r>
            <a:r>
              <a:rPr lang="en-US" sz="1800" dirty="0">
                <a:solidFill>
                  <a:schemeClr val="dk1"/>
                </a:solidFill>
                <a:ea typeface="Comic Sans MS"/>
                <a:cs typeface="Comic Sans MS"/>
                <a:sym typeface="Comic Sans MS"/>
              </a:rPr>
              <a:t>{THINKING, HUNGRY, </a:t>
            </a:r>
            <a:r>
              <a:rPr lang="en-US" sz="1800"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EATING</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state[5]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condition</a:t>
            </a:r>
            <a:r>
              <a:rPr lang="en-US" sz="1800" dirty="0">
                <a:solidFill>
                  <a:schemeClr val="dk1"/>
                </a:solidFill>
                <a:ea typeface="Comic Sans MS"/>
                <a:cs typeface="Comic Sans MS"/>
                <a:sym typeface="Comic Sans MS"/>
              </a:rPr>
              <a:t> self[5] ;</a:t>
            </a:r>
            <a:endParaRPr dirty="0"/>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void</a:t>
            </a:r>
            <a:r>
              <a:rPr lang="en-US" sz="1800" dirty="0">
                <a:solidFill>
                  <a:schemeClr val="dk1"/>
                </a:solidFill>
                <a:ea typeface="Comic Sans MS"/>
                <a:cs typeface="Comic Sans MS"/>
                <a:sym typeface="Comic Sans MS"/>
              </a:rPr>
              <a:t> pickup(</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HUNGRY;</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test(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if</a:t>
            </a: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 EATING)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self[</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].wait();</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void</a:t>
            </a:r>
            <a:r>
              <a:rPr lang="en-US" sz="1800" dirty="0">
                <a:solidFill>
                  <a:schemeClr val="dk1"/>
                </a:solidFill>
                <a:ea typeface="Comic Sans MS"/>
                <a:cs typeface="Comic Sans MS"/>
                <a:sym typeface="Comic Sans MS"/>
              </a:rPr>
              <a:t> putdown(</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THINKING;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test((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+ 4) % 5);</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test((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+ 1) % 5);</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p:txBody>
      </p:sp>
      <p:sp>
        <p:nvSpPr>
          <p:cNvPr id="7" name="Shape 278"/>
          <p:cNvSpPr/>
          <p:nvPr/>
        </p:nvSpPr>
        <p:spPr>
          <a:xfrm>
            <a:off x="4447822" y="1219200"/>
            <a:ext cx="4357511" cy="3970318"/>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void</a:t>
            </a:r>
            <a:r>
              <a:rPr lang="en-US" sz="1800" dirty="0">
                <a:solidFill>
                  <a:schemeClr val="dk1"/>
                </a:solidFill>
                <a:ea typeface="Comic Sans MS"/>
                <a:cs typeface="Comic Sans MS"/>
                <a:sym typeface="Comic Sans MS"/>
              </a:rPr>
              <a:t> test(</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if </a:t>
            </a:r>
            <a:r>
              <a:rPr lang="en-US" sz="1800" dirty="0">
                <a:solidFill>
                  <a:schemeClr val="dk1"/>
                </a:solidFill>
                <a:ea typeface="Comic Sans MS"/>
                <a:cs typeface="Comic Sans MS"/>
                <a:sym typeface="Comic Sans MS"/>
              </a:rPr>
              <a:t>((state[(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+ 4) % 5] != EATING) &amp;&amp;</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HUNGRY) &amp;&amp;</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+ 1) % 5] ! = EATING)) {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EATING;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self[</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].signal();</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err="1">
                <a:solidFill>
                  <a:srgbClr val="0000FF"/>
                </a:solidFill>
                <a:ea typeface="Comic Sans MS"/>
                <a:cs typeface="Comic Sans MS"/>
                <a:sym typeface="Comic Sans MS"/>
              </a:rPr>
              <a:t>initialization_code</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for</a:t>
            </a:r>
            <a:r>
              <a:rPr lang="en-US" sz="1800" dirty="0">
                <a:solidFill>
                  <a:schemeClr val="dk1"/>
                </a:solidFill>
                <a:ea typeface="Comic Sans MS"/>
                <a:cs typeface="Comic Sans MS"/>
                <a:sym typeface="Comic Sans MS"/>
              </a:rPr>
              <a:t> (</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0;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&lt; 5;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THINKING;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9" name="Rectangle 8"/>
          <p:cNvSpPr/>
          <p:nvPr/>
        </p:nvSpPr>
        <p:spPr>
          <a:xfrm>
            <a:off x="4501445" y="1552221"/>
            <a:ext cx="4278602" cy="1425223"/>
          </a:xfrm>
          <a:prstGeom prst="rect">
            <a:avLst/>
          </a:prstGeom>
          <a:noFill/>
          <a:ln>
            <a:solidFill>
              <a:srgbClr val="660066"/>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31687" y="3789695"/>
            <a:ext cx="3011424" cy="584750"/>
          </a:xfrm>
          <a:prstGeom prst="rect">
            <a:avLst/>
          </a:prstGeom>
          <a:noFill/>
          <a:ln>
            <a:solidFill>
              <a:srgbClr val="660066"/>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44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30</a:t>
            </a:fld>
            <a:endParaRPr lang="en-US" dirty="0"/>
          </a:p>
        </p:txBody>
      </p:sp>
      <p:sp>
        <p:nvSpPr>
          <p:cNvPr id="3" name="Title 2"/>
          <p:cNvSpPr>
            <a:spLocks noGrp="1"/>
          </p:cNvSpPr>
          <p:nvPr>
            <p:ph type="title"/>
          </p:nvPr>
        </p:nvSpPr>
        <p:spPr/>
        <p:txBody>
          <a:bodyPr>
            <a:noAutofit/>
          </a:bodyPr>
          <a:lstStyle/>
          <a:p>
            <a:r>
              <a:rPr lang="en-US" sz="2500" dirty="0">
                <a:ea typeface="Comic Sans MS"/>
                <a:cs typeface="Comic Sans MS"/>
                <a:sym typeface="Comic Sans MS"/>
              </a:rPr>
              <a:t>Monitors: Solving the Dining Philosophers </a:t>
            </a:r>
            <a:r>
              <a:rPr lang="en-US" sz="2500" dirty="0" smtClean="0">
                <a:ea typeface="Comic Sans MS"/>
                <a:cs typeface="Comic Sans MS"/>
                <a:sym typeface="Comic Sans MS"/>
              </a:rPr>
              <a:t>Problem (</a:t>
            </a:r>
            <a:r>
              <a:rPr lang="en-US" sz="2500" dirty="0" err="1" smtClean="0">
                <a:ea typeface="Comic Sans MS"/>
                <a:cs typeface="Comic Sans MS"/>
                <a:sym typeface="Comic Sans MS"/>
              </a:rPr>
              <a:t>cont</a:t>
            </a:r>
            <a:r>
              <a:rPr lang="en-US" sz="2500" dirty="0" smtClean="0">
                <a:ea typeface="Comic Sans MS"/>
                <a:cs typeface="Comic Sans MS"/>
                <a:sym typeface="Comic Sans MS"/>
              </a:rPr>
              <a:t>)</a:t>
            </a:r>
            <a:endParaRPr lang="en-US" sz="2500" dirty="0"/>
          </a:p>
        </p:txBody>
      </p:sp>
      <p:sp>
        <p:nvSpPr>
          <p:cNvPr id="4" name="Content Placeholder 3"/>
          <p:cNvSpPr>
            <a:spLocks noGrp="1"/>
          </p:cNvSpPr>
          <p:nvPr>
            <p:ph idx="1"/>
          </p:nvPr>
        </p:nvSpPr>
        <p:spPr>
          <a:xfrm>
            <a:off x="277313" y="1030112"/>
            <a:ext cx="8589374" cy="409221"/>
          </a:xfrm>
        </p:spPr>
        <p:txBody>
          <a:bodyPr>
            <a:normAutofit fontScale="92500" lnSpcReduction="10000"/>
          </a:bodyPr>
          <a:lstStyle/>
          <a:p>
            <a:r>
              <a:rPr lang="en-US" dirty="0">
                <a:solidFill>
                  <a:srgbClr val="0000FF"/>
                </a:solidFill>
                <a:ea typeface="Comic Sans MS"/>
                <a:cs typeface="Comic Sans MS"/>
                <a:sym typeface="Comic Sans MS"/>
              </a:rPr>
              <a:t>pickup(</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a:t>
            </a:r>
            <a:r>
              <a:rPr lang="en-US" dirty="0">
                <a:solidFill>
                  <a:srgbClr val="FF0000"/>
                </a:solidFill>
                <a:ea typeface="Comic Sans MS"/>
                <a:cs typeface="Comic Sans MS"/>
                <a:sym typeface="Comic Sans MS"/>
              </a:rPr>
              <a:t> </a:t>
            </a:r>
            <a:r>
              <a:rPr lang="en-US" dirty="0">
                <a:ea typeface="Comic Sans MS"/>
                <a:cs typeface="Comic Sans MS"/>
                <a:sym typeface="Comic Sans MS"/>
              </a:rPr>
              <a:t>called by philosopher </a:t>
            </a:r>
            <a:r>
              <a:rPr lang="en-US" dirty="0" err="1">
                <a:ea typeface="Comic Sans MS"/>
                <a:cs typeface="Comic Sans MS"/>
                <a:sym typeface="Comic Sans MS"/>
              </a:rPr>
              <a:t>i</a:t>
            </a:r>
            <a:r>
              <a:rPr lang="en-US" dirty="0">
                <a:ea typeface="Comic Sans MS"/>
                <a:cs typeface="Comic Sans MS"/>
                <a:sym typeface="Comic Sans MS"/>
              </a:rPr>
              <a:t> when he wants to </a:t>
            </a:r>
            <a:r>
              <a:rPr lang="en-US" dirty="0" smtClean="0">
                <a:ea typeface="Comic Sans MS"/>
                <a:cs typeface="Comic Sans MS"/>
                <a:sym typeface="Comic Sans MS"/>
              </a:rPr>
              <a:t>eat</a:t>
            </a:r>
            <a:endParaRPr lang="en-US" dirty="0"/>
          </a:p>
        </p:txBody>
      </p:sp>
      <p:sp>
        <p:nvSpPr>
          <p:cNvPr id="5" name="Shape 285"/>
          <p:cNvSpPr/>
          <p:nvPr/>
        </p:nvSpPr>
        <p:spPr>
          <a:xfrm>
            <a:off x="495300" y="1524000"/>
            <a:ext cx="8153400" cy="1754326"/>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00FF"/>
                </a:solidFill>
                <a:ea typeface="Comic Sans MS"/>
                <a:cs typeface="Comic Sans MS"/>
                <a:sym typeface="Comic Sans MS"/>
              </a:rPr>
              <a:t>void</a:t>
            </a:r>
            <a:r>
              <a:rPr lang="en-US" sz="1800" dirty="0">
                <a:solidFill>
                  <a:schemeClr val="dk1"/>
                </a:solidFill>
                <a:ea typeface="Comic Sans MS"/>
                <a:cs typeface="Comic Sans MS"/>
                <a:sym typeface="Comic Sans MS"/>
              </a:rPr>
              <a:t> pickup(</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HUNGRY;       </a:t>
            </a:r>
            <a:r>
              <a:rPr lang="en-US" sz="1800" dirty="0" smtClean="0">
                <a:solidFill>
                  <a:schemeClr val="dk1"/>
                </a:solidFill>
                <a:ea typeface="Comic Sans MS"/>
                <a:cs typeface="Comic Sans MS"/>
                <a:sym typeface="Comic Sans MS"/>
              </a:rPr>
              <a:t>    </a:t>
            </a:r>
            <a:r>
              <a:rPr lang="en-US" sz="1800" dirty="0">
                <a:solidFill>
                  <a:srgbClr val="004C26"/>
                </a:solidFill>
                <a:ea typeface="Comic Sans MS"/>
                <a:cs typeface="Comic Sans MS"/>
                <a:sym typeface="Comic Sans MS"/>
              </a:rPr>
              <a:t>/</a:t>
            </a:r>
            <a:r>
              <a:rPr lang="en-US" sz="1800" dirty="0" smtClean="0">
                <a:solidFill>
                  <a:srgbClr val="004C26"/>
                </a:solidFill>
                <a:ea typeface="Comic Sans MS"/>
                <a:cs typeface="Comic Sans MS"/>
                <a:sym typeface="Comic Sans MS"/>
              </a:rPr>
              <a:t>/ Set philosopher’s state </a:t>
            </a:r>
            <a:r>
              <a:rPr lang="en-US" sz="1800" dirty="0">
                <a:solidFill>
                  <a:srgbClr val="004C26"/>
                </a:solidFill>
                <a:ea typeface="Comic Sans MS"/>
                <a:cs typeface="Comic Sans MS"/>
                <a:sym typeface="Comic Sans MS"/>
              </a:rPr>
              <a:t>to </a:t>
            </a:r>
            <a:r>
              <a:rPr lang="en-US" sz="1800" dirty="0" smtClean="0">
                <a:solidFill>
                  <a:srgbClr val="004C26"/>
                </a:solidFill>
                <a:ea typeface="Comic Sans MS"/>
                <a:cs typeface="Comic Sans MS"/>
                <a:sym typeface="Comic Sans MS"/>
              </a:rPr>
              <a:t>hungry</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test</a:t>
            </a:r>
            <a:r>
              <a:rPr lang="en-US" sz="1800" dirty="0">
                <a:solidFill>
                  <a:schemeClr val="dk1"/>
                </a:solidFill>
                <a:ea typeface="Comic Sans MS"/>
                <a:cs typeface="Comic Sans MS"/>
                <a:sym typeface="Comic Sans MS"/>
              </a:rPr>
              <a: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    </a:t>
            </a:r>
            <a:r>
              <a:rPr lang="en-US" sz="1800" dirty="0" smtClean="0">
                <a:solidFill>
                  <a:srgbClr val="004C26"/>
                </a:solidFill>
                <a:ea typeface="Comic Sans MS"/>
                <a:cs typeface="Comic Sans MS"/>
                <a:sym typeface="Comic Sans MS"/>
              </a:rPr>
              <a:t>// Are </a:t>
            </a:r>
            <a:r>
              <a:rPr lang="en-US" sz="1800" dirty="0">
                <a:solidFill>
                  <a:srgbClr val="004C26"/>
                </a:solidFill>
                <a:ea typeface="Comic Sans MS"/>
                <a:cs typeface="Comic Sans MS"/>
                <a:sym typeface="Comic Sans MS"/>
              </a:rPr>
              <a:t>any of </a:t>
            </a:r>
            <a:r>
              <a:rPr lang="en-US" sz="1800" dirty="0" smtClean="0">
                <a:solidFill>
                  <a:srgbClr val="004C26"/>
                </a:solidFill>
                <a:ea typeface="Comic Sans MS"/>
                <a:cs typeface="Comic Sans MS"/>
                <a:sym typeface="Comic Sans MS"/>
              </a:rPr>
              <a:t>neighbors </a:t>
            </a:r>
            <a:r>
              <a:rPr lang="en-US" sz="1800" dirty="0">
                <a:solidFill>
                  <a:srgbClr val="004C26"/>
                </a:solidFill>
                <a:ea typeface="Comic Sans MS"/>
                <a:cs typeface="Comic Sans MS"/>
                <a:sym typeface="Comic Sans MS"/>
              </a:rPr>
              <a:t>eating?</a:t>
            </a:r>
            <a:endParaRPr sz="1800" dirty="0">
              <a:solidFill>
                <a:srgbClr val="004C26"/>
              </a:solidFill>
              <a:ea typeface="Comic Sans MS"/>
              <a:cs typeface="Comic Sans MS"/>
              <a:sym typeface="Comic Sans MS"/>
            </a:endParaRPr>
          </a:p>
          <a:p>
            <a:pPr marL="0" marR="0" lvl="0" indent="0" algn="l" rtl="0">
              <a:spcBef>
                <a:spcPts val="0"/>
              </a:spcBef>
              <a:spcAft>
                <a:spcPts val="0"/>
              </a:spcAft>
              <a:buNone/>
            </a:pPr>
            <a:r>
              <a:rPr lang="en-US" sz="1800" dirty="0" smtClean="0">
                <a:solidFill>
                  <a:srgbClr val="0000FF"/>
                </a:solidFill>
                <a:ea typeface="Comic Sans MS"/>
                <a:cs typeface="Comic Sans MS"/>
                <a:sym typeface="Comic Sans MS"/>
              </a:rPr>
              <a:t>    if</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 EATING)     </a:t>
            </a:r>
            <a:r>
              <a:rPr lang="en-US" sz="1800" dirty="0">
                <a:solidFill>
                  <a:srgbClr val="004C26"/>
                </a:solidFill>
                <a:ea typeface="Comic Sans MS"/>
                <a:cs typeface="Comic Sans MS"/>
                <a:sym typeface="Comic Sans MS"/>
              </a:rPr>
              <a:t>/</a:t>
            </a:r>
            <a:r>
              <a:rPr lang="en-US" sz="1800" dirty="0" smtClean="0">
                <a:solidFill>
                  <a:srgbClr val="004C26"/>
                </a:solidFill>
                <a:ea typeface="Comic Sans MS"/>
                <a:cs typeface="Comic Sans MS"/>
                <a:sym typeface="Comic Sans MS"/>
              </a:rPr>
              <a:t>/ If </a:t>
            </a:r>
            <a:r>
              <a:rPr lang="en-US" sz="1800" dirty="0">
                <a:solidFill>
                  <a:srgbClr val="004C26"/>
                </a:solidFill>
                <a:ea typeface="Comic Sans MS"/>
                <a:cs typeface="Comic Sans MS"/>
                <a:sym typeface="Comic Sans MS"/>
              </a:rPr>
              <a:t>a neighbor is eating, wait </a:t>
            </a:r>
            <a:r>
              <a:rPr lang="en-US" sz="1800" dirty="0" smtClean="0">
                <a:solidFill>
                  <a:srgbClr val="004C26"/>
                </a:solidFill>
                <a:ea typeface="Comic Sans MS"/>
                <a:cs typeface="Comic Sans MS"/>
                <a:sym typeface="Comic Sans MS"/>
              </a:rPr>
              <a:t>for </a:t>
            </a:r>
            <a:endParaRPr sz="1800" dirty="0">
              <a:solidFill>
                <a:srgbClr val="004C26"/>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        self</a:t>
            </a:r>
            <a:r>
              <a:rPr lang="en-US" sz="1800" dirty="0">
                <a:solidFill>
                  <a:schemeClr val="dk1"/>
                </a:solidFill>
                <a:ea typeface="Comic Sans MS"/>
                <a:cs typeface="Comic Sans MS"/>
                <a:sym typeface="Comic Sans MS"/>
              </a:rPr>
              <a: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].wait();                  </a:t>
            </a:r>
            <a:r>
              <a:rPr lang="en-US" sz="1800" dirty="0" smtClean="0">
                <a:solidFill>
                  <a:schemeClr val="dk1"/>
                </a:solidFill>
                <a:ea typeface="Comic Sans MS"/>
                <a:cs typeface="Comic Sans MS"/>
                <a:sym typeface="Comic Sans MS"/>
              </a:rPr>
              <a:t>  </a:t>
            </a:r>
            <a:r>
              <a:rPr lang="en-US" sz="1800" dirty="0" smtClean="0">
                <a:solidFill>
                  <a:srgbClr val="004C26"/>
                </a:solidFill>
                <a:ea typeface="Comic Sans MS"/>
                <a:cs typeface="Comic Sans MS"/>
                <a:sym typeface="Comic Sans MS"/>
              </a:rPr>
              <a:t>// </a:t>
            </a:r>
            <a:r>
              <a:rPr lang="en-US" dirty="0" smtClean="0">
                <a:solidFill>
                  <a:srgbClr val="004C26"/>
                </a:solidFill>
                <a:ea typeface="Comic Sans MS"/>
                <a:cs typeface="Comic Sans MS"/>
                <a:sym typeface="Comic Sans MS"/>
              </a:rPr>
              <a:t>neighbor </a:t>
            </a:r>
            <a:r>
              <a:rPr lang="en-US" sz="1800" dirty="0" smtClean="0">
                <a:solidFill>
                  <a:srgbClr val="004C26"/>
                </a:solidFill>
                <a:ea typeface="Comic Sans MS"/>
                <a:cs typeface="Comic Sans MS"/>
                <a:sym typeface="Comic Sans MS"/>
              </a:rPr>
              <a:t>to </a:t>
            </a:r>
            <a:r>
              <a:rPr lang="en-US" sz="1800" dirty="0">
                <a:solidFill>
                  <a:srgbClr val="004C26"/>
                </a:solidFill>
                <a:ea typeface="Comic Sans MS"/>
                <a:cs typeface="Comic Sans MS"/>
                <a:sym typeface="Comic Sans MS"/>
              </a:rPr>
              <a:t>finish, and putdown </a:t>
            </a:r>
            <a:r>
              <a:rPr lang="en-US" sz="1800" dirty="0" smtClean="0">
                <a:solidFill>
                  <a:srgbClr val="004C26"/>
                </a:solidFill>
                <a:ea typeface="Comic Sans MS"/>
                <a:cs typeface="Comic Sans MS"/>
                <a:sym typeface="Comic Sans MS"/>
              </a:rPr>
              <a:t>the chopsticks</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rgbClr val="004C26"/>
              </a:solidFill>
              <a:ea typeface="Comic Sans MS"/>
              <a:cs typeface="Comic Sans MS"/>
              <a:sym typeface="Comic Sans MS"/>
            </a:endParaRPr>
          </a:p>
        </p:txBody>
      </p:sp>
      <p:sp>
        <p:nvSpPr>
          <p:cNvPr id="6" name="Content Placeholder 3"/>
          <p:cNvSpPr txBox="1">
            <a:spLocks/>
          </p:cNvSpPr>
          <p:nvPr/>
        </p:nvSpPr>
        <p:spPr>
          <a:xfrm>
            <a:off x="277313" y="3454401"/>
            <a:ext cx="8589374" cy="2698043"/>
          </a:xfrm>
          <a:prstGeom prst="rect">
            <a:avLst/>
          </a:prstGeom>
        </p:spPr>
        <p:txBody>
          <a:bodyPr vert="horz" lIns="91440" tIns="45720" rIns="91440" bIns="45720" rtlCol="0">
            <a:normAutofit fontScale="92500"/>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chemeClr val="tx1"/>
              </a:buClr>
            </a:pPr>
            <a:r>
              <a:rPr lang="en-US" dirty="0">
                <a:solidFill>
                  <a:schemeClr val="dk1"/>
                </a:solidFill>
                <a:ea typeface="Comic Sans MS"/>
                <a:cs typeface="Comic Sans MS"/>
                <a:sym typeface="Comic Sans MS"/>
              </a:rPr>
              <a:t>When called from pickup(</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test(</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a:t>
            </a:r>
            <a:r>
              <a:rPr lang="en-US" dirty="0" smtClean="0">
                <a:ea typeface="Comic Sans MS"/>
                <a:cs typeface="Comic Sans MS"/>
                <a:sym typeface="Comic Sans MS"/>
              </a:rPr>
              <a:t>will</a:t>
            </a:r>
          </a:p>
          <a:p>
            <a:pPr marL="635000" lvl="1" indent="-285750">
              <a:buClr>
                <a:schemeClr val="tx1"/>
              </a:buClr>
              <a:buFont typeface="+mj-lt"/>
              <a:buAutoNum type="arabicPeriod"/>
            </a:pPr>
            <a:r>
              <a:rPr lang="en-US" dirty="0">
                <a:solidFill>
                  <a:srgbClr val="0000FF"/>
                </a:solidFill>
                <a:ea typeface="Comic Sans MS"/>
                <a:cs typeface="Comic Sans MS"/>
                <a:sym typeface="Comic Sans MS"/>
              </a:rPr>
              <a:t>Check</a:t>
            </a: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whether philosopher </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hungry</a:t>
            </a:r>
            <a:r>
              <a:rPr lang="en-US" dirty="0">
                <a:solidFill>
                  <a:schemeClr val="dk1"/>
                </a:solidFill>
                <a:ea typeface="Comic Sans MS"/>
                <a:cs typeface="Comic Sans MS"/>
                <a:sym typeface="Comic Sans MS"/>
              </a:rPr>
              <a:t> (when called from pickup(</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i’s state will always be hungry</a:t>
            </a:r>
            <a:r>
              <a:rPr lang="en-US" dirty="0" smtClean="0">
                <a:solidFill>
                  <a:schemeClr val="dk1"/>
                </a:solidFill>
                <a:ea typeface="Comic Sans MS"/>
                <a:cs typeface="Comic Sans MS"/>
                <a:sym typeface="Comic Sans MS"/>
              </a:rPr>
              <a:t>)</a:t>
            </a:r>
          </a:p>
          <a:p>
            <a:pPr marL="635000" lvl="1" indent="-285750">
              <a:buClr>
                <a:schemeClr val="tx1"/>
              </a:buClr>
              <a:buFont typeface="+mj-lt"/>
              <a:buAutoNum type="arabicPeriod"/>
            </a:pPr>
            <a:r>
              <a:rPr lang="en-US" dirty="0">
                <a:solidFill>
                  <a:srgbClr val="0000FF"/>
                </a:solidFill>
                <a:ea typeface="Comic Sans MS"/>
                <a:cs typeface="Comic Sans MS"/>
                <a:sym typeface="Comic Sans MS"/>
              </a:rPr>
              <a:t>Check whether none of i’s neighbors are </a:t>
            </a:r>
            <a:r>
              <a:rPr lang="en-US" dirty="0" smtClean="0">
                <a:solidFill>
                  <a:srgbClr val="0000FF"/>
                </a:solidFill>
                <a:ea typeface="Comic Sans MS"/>
                <a:cs typeface="Comic Sans MS"/>
                <a:sym typeface="Comic Sans MS"/>
              </a:rPr>
              <a:t>eating</a:t>
            </a:r>
          </a:p>
          <a:p>
            <a:pPr marL="635000" lvl="1" indent="-285750">
              <a:buClr>
                <a:schemeClr val="tx1"/>
              </a:buClr>
              <a:buFont typeface="+mj-lt"/>
              <a:buAutoNum type="arabicPeriod"/>
            </a:pPr>
            <a:r>
              <a:rPr lang="en-US" dirty="0">
                <a:solidFill>
                  <a:srgbClr val="0000FF"/>
                </a:solidFill>
                <a:ea typeface="Comic Sans MS"/>
                <a:cs typeface="Comic Sans MS"/>
                <a:sym typeface="Comic Sans MS"/>
              </a:rPr>
              <a:t>If 1 and 2 are true</a:t>
            </a:r>
            <a:r>
              <a:rPr lang="en-US" dirty="0">
                <a:solidFill>
                  <a:schemeClr val="dk1"/>
                </a:solidFill>
                <a:ea typeface="Comic Sans MS"/>
                <a:cs typeface="Comic Sans MS"/>
                <a:sym typeface="Comic Sans MS"/>
              </a:rPr>
              <a:t>, then i’s state will be set to </a:t>
            </a:r>
            <a:r>
              <a:rPr lang="en-US" dirty="0" smtClean="0">
                <a:solidFill>
                  <a:srgbClr val="0000FF"/>
                </a:solidFill>
                <a:ea typeface="Comic Sans MS"/>
                <a:cs typeface="Comic Sans MS"/>
                <a:sym typeface="Comic Sans MS"/>
              </a:rPr>
              <a:t>EATING</a:t>
            </a:r>
          </a:p>
          <a:p>
            <a:pPr marL="635000" lvl="1" indent="-285750">
              <a:buClr>
                <a:schemeClr val="tx1"/>
              </a:buClr>
              <a:buFont typeface="+mj-lt"/>
              <a:buAutoNum type="arabicPeriod"/>
            </a:pPr>
            <a:r>
              <a:rPr lang="en-US" dirty="0">
                <a:solidFill>
                  <a:srgbClr val="0000FF"/>
                </a:solidFill>
                <a:ea typeface="Comic Sans MS"/>
                <a:cs typeface="Comic Sans MS"/>
                <a:sym typeface="Comic Sans MS"/>
              </a:rPr>
              <a:t>Otherwise</a:t>
            </a:r>
            <a:r>
              <a:rPr lang="en-US" dirty="0">
                <a:solidFill>
                  <a:schemeClr val="dk1"/>
                </a:solidFill>
                <a:ea typeface="Comic Sans MS"/>
                <a:cs typeface="Comic Sans MS"/>
                <a:sym typeface="Comic Sans MS"/>
              </a:rPr>
              <a:t>, i’s state will be </a:t>
            </a:r>
            <a:r>
              <a:rPr lang="en-US" dirty="0">
                <a:solidFill>
                  <a:srgbClr val="0000FF"/>
                </a:solidFill>
                <a:ea typeface="Comic Sans MS"/>
                <a:cs typeface="Comic Sans MS"/>
                <a:sym typeface="Comic Sans MS"/>
              </a:rPr>
              <a:t>unchanged</a:t>
            </a:r>
            <a:r>
              <a:rPr lang="en-US" dirty="0">
                <a:solidFill>
                  <a:schemeClr val="dk1"/>
                </a:solidFill>
                <a:ea typeface="Comic Sans MS"/>
                <a:cs typeface="Comic Sans MS"/>
                <a:sym typeface="Comic Sans MS"/>
              </a:rPr>
              <a:t>, and </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will wait</a:t>
            </a:r>
            <a:r>
              <a:rPr lang="en-US" dirty="0">
                <a:solidFill>
                  <a:schemeClr val="dk1"/>
                </a:solidFill>
                <a:ea typeface="Comic Sans MS"/>
                <a:cs typeface="Comic Sans MS"/>
                <a:sym typeface="Comic Sans MS"/>
              </a:rPr>
              <a:t> on condition variable condition[</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].wait()) for both neighbors to stop eating</a:t>
            </a:r>
            <a:endParaRPr lang="en-US" dirty="0" smtClean="0">
              <a:solidFill>
                <a:srgbClr val="0000FF"/>
              </a:solidFill>
              <a:ea typeface="Comic Sans MS"/>
              <a:cs typeface="Comic Sans MS"/>
              <a:sym typeface="Comic Sans MS"/>
            </a:endParaRPr>
          </a:p>
          <a:p>
            <a:pPr marL="808037" lvl="1" indent="-457200">
              <a:buClr>
                <a:schemeClr val="tx1"/>
              </a:buClr>
              <a:buFont typeface="+mj-lt"/>
              <a:buAutoNum type="arabicPeriod"/>
            </a:pPr>
            <a:endParaRPr lang="en-US" dirty="0"/>
          </a:p>
        </p:txBody>
      </p:sp>
    </p:spTree>
    <p:extLst>
      <p:ext uri="{BB962C8B-B14F-4D97-AF65-F5344CB8AC3E}">
        <p14:creationId xmlns:p14="http://schemas.microsoft.com/office/powerpoint/2010/main" val="37971332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31</a:t>
            </a:fld>
            <a:endParaRPr lang="en-US" dirty="0"/>
          </a:p>
        </p:txBody>
      </p:sp>
      <p:sp>
        <p:nvSpPr>
          <p:cNvPr id="3" name="Title 2"/>
          <p:cNvSpPr>
            <a:spLocks noGrp="1"/>
          </p:cNvSpPr>
          <p:nvPr>
            <p:ph type="title"/>
          </p:nvPr>
        </p:nvSpPr>
        <p:spPr/>
        <p:txBody>
          <a:bodyPr>
            <a:noAutofit/>
          </a:bodyPr>
          <a:lstStyle/>
          <a:p>
            <a:r>
              <a:rPr lang="en-US" sz="2500" dirty="0">
                <a:ea typeface="Comic Sans MS"/>
                <a:cs typeface="Comic Sans MS"/>
                <a:sym typeface="Comic Sans MS"/>
              </a:rPr>
              <a:t>Monitors: Solving the Dining Philosophers </a:t>
            </a:r>
            <a:r>
              <a:rPr lang="en-US" sz="2500" dirty="0" smtClean="0">
                <a:ea typeface="Comic Sans MS"/>
                <a:cs typeface="Comic Sans MS"/>
                <a:sym typeface="Comic Sans MS"/>
              </a:rPr>
              <a:t>Problem (</a:t>
            </a:r>
            <a:r>
              <a:rPr lang="en-US" sz="2500" dirty="0" err="1" smtClean="0">
                <a:ea typeface="Comic Sans MS"/>
                <a:cs typeface="Comic Sans MS"/>
                <a:sym typeface="Comic Sans MS"/>
              </a:rPr>
              <a:t>cont</a:t>
            </a:r>
            <a:r>
              <a:rPr lang="en-US" sz="2500" dirty="0" smtClean="0">
                <a:ea typeface="Comic Sans MS"/>
                <a:cs typeface="Comic Sans MS"/>
                <a:sym typeface="Comic Sans MS"/>
              </a:rPr>
              <a:t>)</a:t>
            </a:r>
            <a:endParaRPr lang="en-US" sz="2500" dirty="0"/>
          </a:p>
        </p:txBody>
      </p:sp>
      <p:sp>
        <p:nvSpPr>
          <p:cNvPr id="4" name="Content Placeholder 3"/>
          <p:cNvSpPr>
            <a:spLocks noGrp="1"/>
          </p:cNvSpPr>
          <p:nvPr>
            <p:ph idx="1"/>
          </p:nvPr>
        </p:nvSpPr>
        <p:spPr>
          <a:xfrm>
            <a:off x="277313" y="1030111"/>
            <a:ext cx="8589374" cy="790221"/>
          </a:xfrm>
        </p:spPr>
        <p:txBody>
          <a:bodyPr>
            <a:noAutofit/>
          </a:bodyPr>
          <a:lstStyle/>
          <a:p>
            <a:r>
              <a:rPr lang="en-US" sz="2200" dirty="0">
                <a:solidFill>
                  <a:srgbClr val="0000FF"/>
                </a:solidFill>
                <a:ea typeface="Comic Sans MS"/>
                <a:cs typeface="Comic Sans MS"/>
                <a:sym typeface="Comic Sans MS"/>
              </a:rPr>
              <a:t>void putdown(</a:t>
            </a:r>
            <a:r>
              <a:rPr lang="en-US" sz="2200" dirty="0" err="1">
                <a:solidFill>
                  <a:srgbClr val="0000FF"/>
                </a:solidFill>
                <a:ea typeface="Comic Sans MS"/>
                <a:cs typeface="Comic Sans MS"/>
                <a:sym typeface="Comic Sans MS"/>
              </a:rPr>
              <a:t>int</a:t>
            </a:r>
            <a:r>
              <a:rPr lang="en-US" sz="2200" dirty="0">
                <a:solidFill>
                  <a:srgbClr val="0000FF"/>
                </a:solidFill>
                <a:ea typeface="Comic Sans MS"/>
                <a:cs typeface="Comic Sans MS"/>
                <a:sym typeface="Comic Sans MS"/>
              </a:rPr>
              <a:t> </a:t>
            </a:r>
            <a:r>
              <a:rPr lang="en-US" sz="2200" dirty="0" err="1">
                <a:solidFill>
                  <a:srgbClr val="0000FF"/>
                </a:solidFill>
                <a:ea typeface="Comic Sans MS"/>
                <a:cs typeface="Comic Sans MS"/>
                <a:sym typeface="Comic Sans MS"/>
              </a:rPr>
              <a:t>i</a:t>
            </a:r>
            <a:r>
              <a:rPr lang="en-US" sz="2200" dirty="0">
                <a:solidFill>
                  <a:srgbClr val="0000FF"/>
                </a:solidFill>
                <a:ea typeface="Comic Sans MS"/>
                <a:cs typeface="Comic Sans MS"/>
                <a:sym typeface="Comic Sans MS"/>
              </a:rPr>
              <a:t>)</a:t>
            </a:r>
            <a:r>
              <a:rPr lang="en-US" sz="2000" dirty="0">
                <a:solidFill>
                  <a:srgbClr val="008000"/>
                </a:solidFill>
                <a:ea typeface="Comic Sans MS"/>
                <a:cs typeface="Comic Sans MS"/>
                <a:sym typeface="Comic Sans MS"/>
              </a:rPr>
              <a:t>: </a:t>
            </a:r>
            <a:r>
              <a:rPr lang="en-US" sz="2200" dirty="0">
                <a:ea typeface="Comic Sans MS"/>
                <a:cs typeface="Comic Sans MS"/>
                <a:sym typeface="Comic Sans MS"/>
              </a:rPr>
              <a:t>called by philosopher </a:t>
            </a:r>
            <a:r>
              <a:rPr lang="en-US" sz="2200" dirty="0" err="1">
                <a:ea typeface="Comic Sans MS"/>
                <a:cs typeface="Comic Sans MS"/>
                <a:sym typeface="Comic Sans MS"/>
              </a:rPr>
              <a:t>i</a:t>
            </a:r>
            <a:r>
              <a:rPr lang="en-US" sz="2200" dirty="0">
                <a:ea typeface="Comic Sans MS"/>
                <a:cs typeface="Comic Sans MS"/>
                <a:sym typeface="Comic Sans MS"/>
              </a:rPr>
              <a:t> when he is done eating and wants to put down the chopsticks</a:t>
            </a:r>
            <a:endParaRPr lang="en-US" sz="2200" dirty="0"/>
          </a:p>
        </p:txBody>
      </p:sp>
      <p:sp>
        <p:nvSpPr>
          <p:cNvPr id="6" name="Content Placeholder 3"/>
          <p:cNvSpPr txBox="1">
            <a:spLocks/>
          </p:cNvSpPr>
          <p:nvPr/>
        </p:nvSpPr>
        <p:spPr>
          <a:xfrm>
            <a:off x="277313" y="3454401"/>
            <a:ext cx="8589374" cy="269804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chemeClr val="tx1"/>
              </a:buClr>
            </a:pPr>
            <a:r>
              <a:rPr lang="en-US" dirty="0">
                <a:ea typeface="Comic Sans MS"/>
                <a:cs typeface="Comic Sans MS"/>
                <a:sym typeface="Comic Sans MS"/>
              </a:rPr>
              <a:t>When called from </a:t>
            </a:r>
            <a:r>
              <a:rPr lang="en-US" dirty="0">
                <a:solidFill>
                  <a:srgbClr val="008000"/>
                </a:solidFill>
                <a:ea typeface="Comic Sans MS"/>
                <a:cs typeface="Comic Sans MS"/>
                <a:sym typeface="Comic Sans MS"/>
              </a:rPr>
              <a:t>putdown(</a:t>
            </a:r>
            <a:r>
              <a:rPr lang="en-US" dirty="0" err="1">
                <a:solidFill>
                  <a:srgbClr val="008000"/>
                </a:solidFill>
                <a:ea typeface="Comic Sans MS"/>
                <a:cs typeface="Comic Sans MS"/>
                <a:sym typeface="Comic Sans MS"/>
              </a:rPr>
              <a:t>i</a:t>
            </a:r>
            <a:r>
              <a:rPr lang="en-US" dirty="0">
                <a:solidFill>
                  <a:srgbClr val="008000"/>
                </a:solidFill>
                <a:ea typeface="Comic Sans MS"/>
                <a:cs typeface="Comic Sans MS"/>
                <a:sym typeface="Comic Sans MS"/>
              </a:rPr>
              <a:t>)</a:t>
            </a:r>
            <a:r>
              <a:rPr lang="en-US" dirty="0">
                <a:solidFill>
                  <a:schemeClr val="tx1"/>
                </a:solidFill>
                <a:ea typeface="Comic Sans MS"/>
                <a:cs typeface="Comic Sans MS"/>
                <a:sym typeface="Comic Sans MS"/>
              </a:rPr>
              <a:t>,</a:t>
            </a:r>
            <a:r>
              <a:rPr lang="en-US" dirty="0">
                <a:solidFill>
                  <a:srgbClr val="FF0000"/>
                </a:solidFill>
                <a:ea typeface="Comic Sans MS"/>
                <a:cs typeface="Comic Sans MS"/>
                <a:sym typeface="Comic Sans MS"/>
              </a:rPr>
              <a:t> </a:t>
            </a:r>
            <a:r>
              <a:rPr lang="en-US" dirty="0">
                <a:solidFill>
                  <a:srgbClr val="0000FF"/>
                </a:solidFill>
                <a:ea typeface="Comic Sans MS"/>
                <a:cs typeface="Comic Sans MS"/>
                <a:sym typeface="Comic Sans MS"/>
              </a:rPr>
              <a:t>test(</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a:t>
            </a:r>
            <a:r>
              <a:rPr lang="en-US" dirty="0">
                <a:ea typeface="Comic Sans MS"/>
                <a:cs typeface="Comic Sans MS"/>
                <a:sym typeface="Comic Sans MS"/>
              </a:rPr>
              <a:t>will</a:t>
            </a:r>
            <a:endParaRPr lang="en-US" dirty="0" smtClean="0">
              <a:ea typeface="Comic Sans MS"/>
              <a:cs typeface="Comic Sans MS"/>
              <a:sym typeface="Comic Sans MS"/>
            </a:endParaRPr>
          </a:p>
          <a:p>
            <a:pPr marL="635000" lvl="1" indent="-285750">
              <a:buClr>
                <a:schemeClr val="tx1"/>
              </a:buClr>
              <a:buFont typeface="+mj-lt"/>
              <a:buAutoNum type="arabicPeriod"/>
            </a:pPr>
            <a:r>
              <a:rPr lang="en-US" dirty="0">
                <a:ea typeface="Comic Sans MS"/>
                <a:cs typeface="Comic Sans MS"/>
                <a:sym typeface="Comic Sans MS"/>
              </a:rPr>
              <a:t>Check if i’s </a:t>
            </a:r>
            <a:r>
              <a:rPr lang="en-US" dirty="0">
                <a:solidFill>
                  <a:srgbClr val="0000FF"/>
                </a:solidFill>
                <a:ea typeface="Comic Sans MS"/>
                <a:cs typeface="Comic Sans MS"/>
                <a:sym typeface="Comic Sans MS"/>
              </a:rPr>
              <a:t>first</a:t>
            </a:r>
            <a:r>
              <a:rPr lang="en-US" dirty="0">
                <a:ea typeface="Comic Sans MS"/>
                <a:cs typeface="Comic Sans MS"/>
                <a:sym typeface="Comic Sans MS"/>
              </a:rPr>
              <a:t> neighbor (neighbor (</a:t>
            </a:r>
            <a:r>
              <a:rPr lang="en-US" dirty="0" err="1">
                <a:ea typeface="Comic Sans MS"/>
                <a:cs typeface="Comic Sans MS"/>
                <a:sym typeface="Comic Sans MS"/>
              </a:rPr>
              <a:t>i</a:t>
            </a:r>
            <a:r>
              <a:rPr lang="en-US" dirty="0">
                <a:ea typeface="Comic Sans MS"/>
                <a:cs typeface="Comic Sans MS"/>
                <a:sym typeface="Comic Sans MS"/>
              </a:rPr>
              <a:t> + 4) % 5) is hungry</a:t>
            </a:r>
            <a:endParaRPr lang="en-US" dirty="0" smtClean="0">
              <a:solidFill>
                <a:schemeClr val="dk1"/>
              </a:solidFill>
              <a:ea typeface="Comic Sans MS"/>
              <a:cs typeface="Comic Sans MS"/>
              <a:sym typeface="Comic Sans MS"/>
            </a:endParaRPr>
          </a:p>
          <a:p>
            <a:pPr marL="635000" lvl="1" indent="-285750">
              <a:buClr>
                <a:schemeClr val="tx1"/>
              </a:buClr>
              <a:buFont typeface="+mj-lt"/>
              <a:buAutoNum type="arabicPeriod"/>
            </a:pPr>
            <a:r>
              <a:rPr lang="en-US" dirty="0">
                <a:ea typeface="Comic Sans MS"/>
                <a:cs typeface="Comic Sans MS"/>
                <a:sym typeface="Comic Sans MS"/>
              </a:rPr>
              <a:t>Check if </a:t>
            </a:r>
            <a:r>
              <a:rPr lang="en-US" dirty="0">
                <a:solidFill>
                  <a:srgbClr val="0000FF"/>
                </a:solidFill>
                <a:ea typeface="Comic Sans MS"/>
                <a:cs typeface="Comic Sans MS"/>
                <a:sym typeface="Comic Sans MS"/>
              </a:rPr>
              <a:t>none of (</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+ 4) % 5 neighbors are eating</a:t>
            </a:r>
            <a:endParaRPr lang="en-US" dirty="0" smtClean="0">
              <a:solidFill>
                <a:srgbClr val="0000FF"/>
              </a:solidFill>
              <a:ea typeface="Comic Sans MS"/>
              <a:cs typeface="Comic Sans MS"/>
              <a:sym typeface="Comic Sans MS"/>
            </a:endParaRPr>
          </a:p>
          <a:p>
            <a:pPr marL="635000" lvl="1" indent="-285750">
              <a:buClr>
                <a:schemeClr val="tx1"/>
              </a:buClr>
              <a:buFont typeface="+mj-lt"/>
              <a:buAutoNum type="arabicPeriod"/>
            </a:pPr>
            <a:r>
              <a:rPr lang="en-US" dirty="0">
                <a:solidFill>
                  <a:srgbClr val="0000FF"/>
                </a:solidFill>
                <a:ea typeface="Comic Sans MS"/>
                <a:cs typeface="Comic Sans MS"/>
                <a:sym typeface="Comic Sans MS"/>
              </a:rPr>
              <a:t>If 1 and 2 are true</a:t>
            </a:r>
            <a:r>
              <a:rPr lang="en-US" dirty="0">
                <a:ea typeface="Comic Sans MS"/>
                <a:cs typeface="Comic Sans MS"/>
                <a:sym typeface="Comic Sans MS"/>
              </a:rPr>
              <a:t>, then (</a:t>
            </a:r>
            <a:r>
              <a:rPr lang="en-US" dirty="0" err="1">
                <a:ea typeface="Comic Sans MS"/>
                <a:cs typeface="Comic Sans MS"/>
                <a:sym typeface="Comic Sans MS"/>
              </a:rPr>
              <a:t>i</a:t>
            </a:r>
            <a:r>
              <a:rPr lang="en-US" dirty="0">
                <a:ea typeface="Comic Sans MS"/>
                <a:cs typeface="Comic Sans MS"/>
                <a:sym typeface="Comic Sans MS"/>
              </a:rPr>
              <a:t> + 4) % 5 state is set to </a:t>
            </a:r>
            <a:r>
              <a:rPr lang="en-US" dirty="0">
                <a:solidFill>
                  <a:srgbClr val="0000FF"/>
                </a:solidFill>
                <a:ea typeface="Comic Sans MS"/>
                <a:cs typeface="Comic Sans MS"/>
                <a:sym typeface="Comic Sans MS"/>
              </a:rPr>
              <a:t>eating and the neighbor is allowed to </a:t>
            </a:r>
            <a:r>
              <a:rPr lang="en-US" dirty="0" smtClean="0">
                <a:solidFill>
                  <a:srgbClr val="0000FF"/>
                </a:solidFill>
                <a:ea typeface="Comic Sans MS"/>
                <a:cs typeface="Comic Sans MS"/>
                <a:sym typeface="Comic Sans MS"/>
              </a:rPr>
              <a:t>eat</a:t>
            </a:r>
          </a:p>
          <a:p>
            <a:pPr marL="804863" lvl="2" indent="-227013">
              <a:buClr>
                <a:schemeClr val="tx1"/>
              </a:buClr>
              <a:buFont typeface="Wingdings" charset="2"/>
              <a:buChar char="§"/>
            </a:pPr>
            <a:r>
              <a:rPr lang="en-US" dirty="0" smtClean="0">
                <a:ea typeface="Comic Sans MS"/>
                <a:cs typeface="Comic Sans MS"/>
                <a:sym typeface="Comic Sans MS"/>
              </a:rPr>
              <a:t>Both </a:t>
            </a:r>
            <a:r>
              <a:rPr lang="en-US" dirty="0">
                <a:ea typeface="Comic Sans MS"/>
                <a:cs typeface="Comic Sans MS"/>
                <a:sym typeface="Comic Sans MS"/>
              </a:rPr>
              <a:t>sticks are now available, and (</a:t>
            </a:r>
            <a:r>
              <a:rPr lang="en-US" dirty="0" err="1">
                <a:ea typeface="Comic Sans MS"/>
                <a:cs typeface="Comic Sans MS"/>
                <a:sym typeface="Comic Sans MS"/>
              </a:rPr>
              <a:t>i</a:t>
            </a:r>
            <a:r>
              <a:rPr lang="en-US" dirty="0">
                <a:ea typeface="Comic Sans MS"/>
                <a:cs typeface="Comic Sans MS"/>
                <a:sym typeface="Comic Sans MS"/>
              </a:rPr>
              <a:t> + 4) % 5 may eat now if hungry</a:t>
            </a:r>
            <a:endParaRPr lang="en-US" dirty="0" smtClean="0">
              <a:solidFill>
                <a:srgbClr val="0000FF"/>
              </a:solidFill>
              <a:ea typeface="Comic Sans MS"/>
              <a:cs typeface="Comic Sans MS"/>
              <a:sym typeface="Comic Sans MS"/>
            </a:endParaRPr>
          </a:p>
          <a:p>
            <a:pPr marL="635000" lvl="1" indent="-285750">
              <a:buClr>
                <a:schemeClr val="tx1"/>
              </a:buClr>
              <a:buFont typeface="+mj-lt"/>
              <a:buAutoNum type="arabicPeriod"/>
            </a:pPr>
            <a:r>
              <a:rPr lang="en-US" dirty="0">
                <a:ea typeface="Comic Sans MS"/>
                <a:cs typeface="Comic Sans MS"/>
                <a:sym typeface="Comic Sans MS"/>
              </a:rPr>
              <a:t>Do same thing for i’s second neighbor (</a:t>
            </a:r>
            <a:r>
              <a:rPr lang="en-US" dirty="0" err="1">
                <a:ea typeface="Comic Sans MS"/>
                <a:cs typeface="Comic Sans MS"/>
                <a:sym typeface="Comic Sans MS"/>
              </a:rPr>
              <a:t>i</a:t>
            </a:r>
            <a:r>
              <a:rPr lang="en-US" dirty="0">
                <a:ea typeface="Comic Sans MS"/>
                <a:cs typeface="Comic Sans MS"/>
                <a:sym typeface="Comic Sans MS"/>
              </a:rPr>
              <a:t> + 1) % 5</a:t>
            </a:r>
            <a:endParaRPr lang="en-US" dirty="0" smtClean="0">
              <a:solidFill>
                <a:srgbClr val="0000FF"/>
              </a:solidFill>
              <a:ea typeface="Comic Sans MS"/>
              <a:cs typeface="Comic Sans MS"/>
              <a:sym typeface="Comic Sans MS"/>
            </a:endParaRPr>
          </a:p>
          <a:p>
            <a:pPr marL="808037" lvl="1" indent="-457200">
              <a:buClr>
                <a:schemeClr val="tx1"/>
              </a:buClr>
              <a:buFont typeface="+mj-lt"/>
              <a:buAutoNum type="arabicPeriod"/>
            </a:pPr>
            <a:endParaRPr lang="en-US" dirty="0"/>
          </a:p>
        </p:txBody>
      </p:sp>
      <p:sp>
        <p:nvSpPr>
          <p:cNvPr id="7" name="Shape 292"/>
          <p:cNvSpPr/>
          <p:nvPr/>
        </p:nvSpPr>
        <p:spPr>
          <a:xfrm>
            <a:off x="291057" y="1845732"/>
            <a:ext cx="8561887" cy="1477328"/>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00FF"/>
                </a:solidFill>
                <a:ea typeface="Comic Sans MS"/>
                <a:cs typeface="Comic Sans MS"/>
                <a:sym typeface="Comic Sans MS"/>
              </a:rPr>
              <a:t>void</a:t>
            </a:r>
            <a:r>
              <a:rPr lang="en-US" sz="1800" dirty="0">
                <a:solidFill>
                  <a:schemeClr val="dk1"/>
                </a:solidFill>
                <a:ea typeface="Comic Sans MS"/>
                <a:cs typeface="Comic Sans MS"/>
                <a:sym typeface="Comic Sans MS"/>
              </a:rPr>
              <a:t> putdown(</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THINKING;  </a:t>
            </a:r>
            <a:r>
              <a:rPr lang="en-US" sz="1800" dirty="0">
                <a:solidFill>
                  <a:srgbClr val="004C26"/>
                </a:solidFill>
                <a:ea typeface="Comic Sans MS"/>
                <a:cs typeface="Comic Sans MS"/>
                <a:sym typeface="Comic Sans MS"/>
              </a:rPr>
              <a:t>//  I am done eating. Back to </a:t>
            </a:r>
            <a:r>
              <a:rPr lang="en-US" sz="1800" dirty="0" smtClean="0">
                <a:solidFill>
                  <a:srgbClr val="004C26"/>
                </a:solidFill>
                <a:ea typeface="Comic Sans MS"/>
                <a:cs typeface="Comic Sans MS"/>
                <a:sym typeface="Comic Sans MS"/>
              </a:rPr>
              <a:t>thinking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test((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+ 4) % 5);           </a:t>
            </a:r>
            <a:r>
              <a:rPr lang="en-US" sz="1800" dirty="0" smtClean="0">
                <a:solidFill>
                  <a:schemeClr val="dk1"/>
                </a:solidFill>
                <a:ea typeface="Comic Sans MS"/>
                <a:cs typeface="Comic Sans MS"/>
                <a:sym typeface="Comic Sans MS"/>
              </a:rPr>
              <a:t>  </a:t>
            </a:r>
            <a:r>
              <a:rPr lang="en-US" sz="1800" dirty="0" smtClean="0">
                <a:solidFill>
                  <a:srgbClr val="004C26"/>
                </a:solidFill>
                <a:ea typeface="Comic Sans MS"/>
                <a:cs typeface="Comic Sans MS"/>
                <a:sym typeface="Comic Sans MS"/>
              </a:rPr>
              <a:t>/</a:t>
            </a:r>
            <a:r>
              <a:rPr lang="en-US" sz="1800" dirty="0">
                <a:solidFill>
                  <a:srgbClr val="004C26"/>
                </a:solidFill>
                <a:ea typeface="Comic Sans MS"/>
                <a:cs typeface="Comic Sans MS"/>
                <a:sym typeface="Comic Sans MS"/>
              </a:rPr>
              <a:t>/ Tell my </a:t>
            </a:r>
            <a:r>
              <a:rPr lang="en-US" sz="1800" b="1" dirty="0">
                <a:solidFill>
                  <a:srgbClr val="004C26"/>
                </a:solidFill>
                <a:ea typeface="Comic Sans MS"/>
                <a:cs typeface="Comic Sans MS"/>
                <a:sym typeface="Comic Sans MS"/>
              </a:rPr>
              <a:t>first</a:t>
            </a:r>
            <a:r>
              <a:rPr lang="en-US" sz="1800" dirty="0">
                <a:solidFill>
                  <a:srgbClr val="004C26"/>
                </a:solidFill>
                <a:ea typeface="Comic Sans MS"/>
                <a:cs typeface="Comic Sans MS"/>
                <a:sym typeface="Comic Sans MS"/>
              </a:rPr>
              <a:t> neighbor that I am done </a:t>
            </a:r>
            <a:r>
              <a:rPr lang="en-US" sz="1800" dirty="0" smtClean="0">
                <a:solidFill>
                  <a:srgbClr val="004C26"/>
                </a:solidFill>
                <a:ea typeface="Comic Sans MS"/>
                <a:cs typeface="Comic Sans MS"/>
                <a:sym typeface="Comic Sans MS"/>
              </a:rPr>
              <a:t>eating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test((</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+ 1) % 5);            </a:t>
            </a:r>
            <a:r>
              <a:rPr lang="en-US" sz="1800" dirty="0" smtClean="0">
                <a:solidFill>
                  <a:schemeClr val="dk1"/>
                </a:solidFill>
                <a:ea typeface="Comic Sans MS"/>
                <a:cs typeface="Comic Sans MS"/>
                <a:sym typeface="Comic Sans MS"/>
              </a:rPr>
              <a:t> </a:t>
            </a:r>
            <a:r>
              <a:rPr lang="en-US" sz="1800" dirty="0" smtClean="0">
                <a:solidFill>
                  <a:srgbClr val="004C26"/>
                </a:solidFill>
                <a:ea typeface="Comic Sans MS"/>
                <a:cs typeface="Comic Sans MS"/>
                <a:sym typeface="Comic Sans MS"/>
              </a:rPr>
              <a:t>/</a:t>
            </a:r>
            <a:r>
              <a:rPr lang="en-US" sz="1800" dirty="0">
                <a:solidFill>
                  <a:srgbClr val="004C26"/>
                </a:solidFill>
                <a:ea typeface="Comic Sans MS"/>
                <a:cs typeface="Comic Sans MS"/>
                <a:sym typeface="Comic Sans MS"/>
              </a:rPr>
              <a:t>/ Tell my </a:t>
            </a:r>
            <a:r>
              <a:rPr lang="en-US" sz="1800" b="1" dirty="0">
                <a:solidFill>
                  <a:srgbClr val="004C26"/>
                </a:solidFill>
                <a:ea typeface="Comic Sans MS"/>
                <a:cs typeface="Comic Sans MS"/>
                <a:sym typeface="Comic Sans MS"/>
              </a:rPr>
              <a:t>second </a:t>
            </a:r>
            <a:r>
              <a:rPr lang="en-US" sz="1800" dirty="0">
                <a:solidFill>
                  <a:srgbClr val="004C26"/>
                </a:solidFill>
                <a:ea typeface="Comic Sans MS"/>
                <a:cs typeface="Comic Sans MS"/>
                <a:sym typeface="Comic Sans MS"/>
              </a:rPr>
              <a:t>neighbor that I am done </a:t>
            </a:r>
            <a:r>
              <a:rPr lang="en-US" sz="1800" dirty="0" smtClean="0">
                <a:solidFill>
                  <a:srgbClr val="004C26"/>
                </a:solidFill>
                <a:ea typeface="Comic Sans MS"/>
                <a:cs typeface="Comic Sans MS"/>
                <a:sym typeface="Comic Sans MS"/>
              </a:rPr>
              <a:t>eating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dirty="0"/>
          </a:p>
        </p:txBody>
      </p:sp>
    </p:spTree>
    <p:extLst>
      <p:ext uri="{BB962C8B-B14F-4D97-AF65-F5344CB8AC3E}">
        <p14:creationId xmlns:p14="http://schemas.microsoft.com/office/powerpoint/2010/main" val="17209727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32</a:t>
            </a:fld>
            <a:endParaRPr lang="en-US" dirty="0"/>
          </a:p>
        </p:txBody>
      </p:sp>
      <p:sp>
        <p:nvSpPr>
          <p:cNvPr id="3" name="Title 2"/>
          <p:cNvSpPr>
            <a:spLocks noGrp="1"/>
          </p:cNvSpPr>
          <p:nvPr>
            <p:ph type="title"/>
          </p:nvPr>
        </p:nvSpPr>
        <p:spPr/>
        <p:txBody>
          <a:bodyPr>
            <a:noAutofit/>
          </a:bodyPr>
          <a:lstStyle/>
          <a:p>
            <a:r>
              <a:rPr lang="en-US" sz="2500" dirty="0">
                <a:ea typeface="Comic Sans MS"/>
                <a:cs typeface="Comic Sans MS"/>
                <a:sym typeface="Comic Sans MS"/>
              </a:rPr>
              <a:t>Monitors: Solving the Dining Philosophers </a:t>
            </a:r>
            <a:r>
              <a:rPr lang="en-US" sz="2500" dirty="0" smtClean="0">
                <a:ea typeface="Comic Sans MS"/>
                <a:cs typeface="Comic Sans MS"/>
                <a:sym typeface="Comic Sans MS"/>
              </a:rPr>
              <a:t>Problem (</a:t>
            </a:r>
            <a:r>
              <a:rPr lang="en-US" sz="2500" dirty="0" err="1" smtClean="0">
                <a:ea typeface="Comic Sans MS"/>
                <a:cs typeface="Comic Sans MS"/>
                <a:sym typeface="Comic Sans MS"/>
              </a:rPr>
              <a:t>cont</a:t>
            </a:r>
            <a:r>
              <a:rPr lang="en-US" sz="2500" dirty="0" smtClean="0">
                <a:ea typeface="Comic Sans MS"/>
                <a:cs typeface="Comic Sans MS"/>
                <a:sym typeface="Comic Sans MS"/>
              </a:rPr>
              <a:t>)</a:t>
            </a:r>
            <a:endParaRPr lang="en-US" sz="2500" dirty="0"/>
          </a:p>
        </p:txBody>
      </p:sp>
      <p:sp>
        <p:nvSpPr>
          <p:cNvPr id="4" name="Content Placeholder 3"/>
          <p:cNvSpPr>
            <a:spLocks noGrp="1"/>
          </p:cNvSpPr>
          <p:nvPr>
            <p:ph idx="1"/>
          </p:nvPr>
        </p:nvSpPr>
        <p:spPr>
          <a:xfrm>
            <a:off x="277313" y="1030112"/>
            <a:ext cx="8589374" cy="409221"/>
          </a:xfrm>
        </p:spPr>
        <p:txBody>
          <a:bodyPr>
            <a:normAutofit fontScale="92500" lnSpcReduction="10000"/>
          </a:bodyPr>
          <a:lstStyle/>
          <a:p>
            <a:r>
              <a:rPr lang="en-US" dirty="0">
                <a:solidFill>
                  <a:srgbClr val="0000FF"/>
                </a:solidFill>
                <a:ea typeface="Comic Sans MS"/>
                <a:cs typeface="Comic Sans MS"/>
                <a:sym typeface="Comic Sans MS"/>
              </a:rPr>
              <a:t>void</a:t>
            </a:r>
            <a:r>
              <a:rPr lang="en-US" dirty="0">
                <a:ea typeface="Comic Sans MS"/>
                <a:cs typeface="Comic Sans MS"/>
                <a:sym typeface="Comic Sans MS"/>
              </a:rPr>
              <a:t> test(</a:t>
            </a:r>
            <a:r>
              <a:rPr lang="en-US" dirty="0" err="1">
                <a:solidFill>
                  <a:srgbClr val="0000FF"/>
                </a:solidFill>
                <a:ea typeface="Comic Sans MS"/>
                <a:cs typeface="Comic Sans MS"/>
                <a:sym typeface="Comic Sans MS"/>
              </a:rPr>
              <a:t>int</a:t>
            </a:r>
            <a:r>
              <a:rPr lang="en-US" dirty="0">
                <a:ea typeface="Comic Sans MS"/>
                <a:cs typeface="Comic Sans MS"/>
                <a:sym typeface="Comic Sans MS"/>
              </a:rPr>
              <a:t> </a:t>
            </a:r>
            <a:r>
              <a:rPr lang="en-US" dirty="0" err="1">
                <a:ea typeface="Comic Sans MS"/>
                <a:cs typeface="Comic Sans MS"/>
                <a:sym typeface="Comic Sans MS"/>
              </a:rPr>
              <a:t>i</a:t>
            </a:r>
            <a:r>
              <a:rPr lang="en-US" dirty="0">
                <a:ea typeface="Comic Sans MS"/>
                <a:cs typeface="Comic Sans MS"/>
                <a:sym typeface="Comic Sans MS"/>
              </a:rPr>
              <a:t>)</a:t>
            </a:r>
            <a:endParaRPr lang="en-US" dirty="0"/>
          </a:p>
        </p:txBody>
      </p:sp>
      <p:sp>
        <p:nvSpPr>
          <p:cNvPr id="6" name="Content Placeholder 3"/>
          <p:cNvSpPr txBox="1">
            <a:spLocks/>
          </p:cNvSpPr>
          <p:nvPr/>
        </p:nvSpPr>
        <p:spPr>
          <a:xfrm>
            <a:off x="277313" y="4557889"/>
            <a:ext cx="8589374" cy="184192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chemeClr val="tx1"/>
              </a:buClr>
            </a:pPr>
            <a:r>
              <a:rPr lang="en-US" dirty="0">
                <a:ea typeface="Comic Sans MS"/>
                <a:cs typeface="Comic Sans MS"/>
                <a:sym typeface="Comic Sans MS"/>
              </a:rPr>
              <a:t>Why we need self[</a:t>
            </a:r>
            <a:r>
              <a:rPr lang="en-US" dirty="0" err="1">
                <a:ea typeface="Comic Sans MS"/>
                <a:cs typeface="Comic Sans MS"/>
                <a:sym typeface="Comic Sans MS"/>
              </a:rPr>
              <a:t>i</a:t>
            </a:r>
            <a:r>
              <a:rPr lang="en-US" dirty="0">
                <a:ea typeface="Comic Sans MS"/>
                <a:cs typeface="Comic Sans MS"/>
                <a:sym typeface="Comic Sans MS"/>
              </a:rPr>
              <a:t>].signal(</a:t>
            </a:r>
            <a:r>
              <a:rPr lang="en-US" dirty="0" smtClean="0">
                <a:ea typeface="Comic Sans MS"/>
                <a:cs typeface="Comic Sans MS"/>
                <a:sym typeface="Comic Sans MS"/>
              </a:rPr>
              <a:t>)?</a:t>
            </a:r>
          </a:p>
          <a:p>
            <a:pPr lvl="1">
              <a:buClr>
                <a:schemeClr val="tx1"/>
              </a:buClr>
            </a:pPr>
            <a:r>
              <a:rPr lang="en-US" sz="2000" dirty="0">
                <a:ea typeface="Comic Sans MS"/>
                <a:cs typeface="Comic Sans MS"/>
                <a:sym typeface="Comic Sans MS"/>
              </a:rPr>
              <a:t>When called by philosopher </a:t>
            </a:r>
            <a:r>
              <a:rPr lang="en-US" sz="2000" dirty="0" err="1">
                <a:ea typeface="Comic Sans MS"/>
                <a:cs typeface="Comic Sans MS"/>
                <a:sym typeface="Comic Sans MS"/>
              </a:rPr>
              <a:t>i</a:t>
            </a:r>
            <a:r>
              <a:rPr lang="en-US" sz="2000" dirty="0">
                <a:ea typeface="Comic Sans MS"/>
                <a:cs typeface="Comic Sans MS"/>
                <a:sym typeface="Comic Sans MS"/>
              </a:rPr>
              <a:t> in </a:t>
            </a:r>
            <a:r>
              <a:rPr lang="en-US" sz="2000" dirty="0">
                <a:solidFill>
                  <a:srgbClr val="0000FF"/>
                </a:solidFill>
                <a:ea typeface="Comic Sans MS"/>
                <a:cs typeface="Comic Sans MS"/>
                <a:sym typeface="Comic Sans MS"/>
              </a:rPr>
              <a:t>pickup(</a:t>
            </a:r>
            <a:r>
              <a:rPr lang="en-US" sz="2000" dirty="0" err="1">
                <a:solidFill>
                  <a:srgbClr val="0000FF"/>
                </a:solidFill>
                <a:ea typeface="Comic Sans MS"/>
                <a:cs typeface="Comic Sans MS"/>
                <a:sym typeface="Comic Sans MS"/>
              </a:rPr>
              <a:t>i</a:t>
            </a:r>
            <a:r>
              <a:rPr lang="en-US" sz="2000" dirty="0">
                <a:solidFill>
                  <a:srgbClr val="0000FF"/>
                </a:solidFill>
                <a:ea typeface="Comic Sans MS"/>
                <a:cs typeface="Comic Sans MS"/>
                <a:sym typeface="Comic Sans MS"/>
              </a:rPr>
              <a:t>), </a:t>
            </a:r>
            <a:r>
              <a:rPr lang="en-US" sz="2000" dirty="0">
                <a:ea typeface="Comic Sans MS"/>
                <a:cs typeface="Comic Sans MS"/>
                <a:sym typeface="Comic Sans MS"/>
              </a:rPr>
              <a:t>the line </a:t>
            </a:r>
            <a:r>
              <a:rPr lang="en-US" sz="2000" dirty="0">
                <a:solidFill>
                  <a:srgbClr val="0000FF"/>
                </a:solidFill>
                <a:ea typeface="Comic Sans MS"/>
                <a:cs typeface="Comic Sans MS"/>
                <a:sym typeface="Comic Sans MS"/>
              </a:rPr>
              <a:t>has no </a:t>
            </a:r>
            <a:r>
              <a:rPr lang="en-US" sz="2000" dirty="0" smtClean="0">
                <a:solidFill>
                  <a:srgbClr val="0000FF"/>
                </a:solidFill>
                <a:ea typeface="Comic Sans MS"/>
                <a:cs typeface="Comic Sans MS"/>
                <a:sym typeface="Comic Sans MS"/>
              </a:rPr>
              <a:t>effect</a:t>
            </a:r>
          </a:p>
          <a:p>
            <a:pPr lvl="1">
              <a:buClr>
                <a:schemeClr val="tx1"/>
              </a:buClr>
            </a:pPr>
            <a:r>
              <a:rPr lang="en-US" sz="2000" dirty="0">
                <a:ea typeface="Comic Sans MS"/>
                <a:cs typeface="Comic Sans MS"/>
                <a:sym typeface="Comic Sans MS"/>
              </a:rPr>
              <a:t>When called from </a:t>
            </a:r>
            <a:r>
              <a:rPr lang="en-US" sz="2000" dirty="0">
                <a:solidFill>
                  <a:srgbClr val="0000FF"/>
                </a:solidFill>
                <a:ea typeface="Comic Sans MS"/>
                <a:cs typeface="Comic Sans MS"/>
                <a:sym typeface="Comic Sans MS"/>
              </a:rPr>
              <a:t>putdown(</a:t>
            </a:r>
            <a:r>
              <a:rPr lang="en-US" sz="2000" dirty="0" err="1">
                <a:solidFill>
                  <a:srgbClr val="0000FF"/>
                </a:solidFill>
                <a:ea typeface="Comic Sans MS"/>
                <a:cs typeface="Comic Sans MS"/>
                <a:sym typeface="Comic Sans MS"/>
              </a:rPr>
              <a:t>i</a:t>
            </a:r>
            <a:r>
              <a:rPr lang="en-US" sz="2000" dirty="0">
                <a:solidFill>
                  <a:srgbClr val="0000FF"/>
                </a:solidFill>
                <a:ea typeface="Comic Sans MS"/>
                <a:cs typeface="Comic Sans MS"/>
                <a:sym typeface="Comic Sans MS"/>
              </a:rPr>
              <a:t>)</a:t>
            </a:r>
            <a:r>
              <a:rPr lang="en-US" sz="2000" dirty="0">
                <a:ea typeface="Comic Sans MS"/>
                <a:cs typeface="Comic Sans MS"/>
                <a:sym typeface="Comic Sans MS"/>
              </a:rPr>
              <a:t>, self[</a:t>
            </a:r>
            <a:r>
              <a:rPr lang="en-US" sz="2000" dirty="0" err="1">
                <a:ea typeface="Comic Sans MS"/>
                <a:cs typeface="Comic Sans MS"/>
                <a:sym typeface="Comic Sans MS"/>
              </a:rPr>
              <a:t>i</a:t>
            </a:r>
            <a:r>
              <a:rPr lang="en-US" sz="2000" dirty="0">
                <a:ea typeface="Comic Sans MS"/>
                <a:cs typeface="Comic Sans MS"/>
                <a:sym typeface="Comic Sans MS"/>
              </a:rPr>
              <a:t>].signal() may </a:t>
            </a:r>
            <a:r>
              <a:rPr lang="en-US" sz="2000" dirty="0">
                <a:solidFill>
                  <a:srgbClr val="0000FF"/>
                </a:solidFill>
                <a:ea typeface="Comic Sans MS"/>
                <a:cs typeface="Comic Sans MS"/>
                <a:sym typeface="Comic Sans MS"/>
              </a:rPr>
              <a:t>wake up i’s neighbor</a:t>
            </a:r>
            <a:r>
              <a:rPr lang="en-US" sz="2000" dirty="0">
                <a:ea typeface="Comic Sans MS"/>
                <a:cs typeface="Comic Sans MS"/>
                <a:sym typeface="Comic Sans MS"/>
              </a:rPr>
              <a:t> who is hungry and waiting to pickup i’s chopstick, in pickup()</a:t>
            </a:r>
            <a:endParaRPr lang="en-US" sz="1800" dirty="0" smtClean="0">
              <a:solidFill>
                <a:srgbClr val="0000FF"/>
              </a:solidFill>
              <a:ea typeface="Comic Sans MS"/>
              <a:cs typeface="Comic Sans MS"/>
              <a:sym typeface="Comic Sans MS"/>
            </a:endParaRPr>
          </a:p>
        </p:txBody>
      </p:sp>
      <p:sp>
        <p:nvSpPr>
          <p:cNvPr id="7" name="Shape 299"/>
          <p:cNvSpPr/>
          <p:nvPr/>
        </p:nvSpPr>
        <p:spPr>
          <a:xfrm>
            <a:off x="498122" y="1453446"/>
            <a:ext cx="8147756" cy="2949222"/>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rgbClr val="0000FF"/>
                </a:solidFill>
                <a:ea typeface="Comic Sans MS"/>
                <a:cs typeface="Comic Sans MS"/>
                <a:sym typeface="Comic Sans MS"/>
              </a:rPr>
              <a:t>void</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test(</a:t>
            </a:r>
            <a:r>
              <a:rPr lang="en-US" sz="1800" dirty="0" err="1">
                <a:solidFill>
                  <a:srgbClr val="0000FF"/>
                </a:solidFill>
                <a:ea typeface="Comic Sans MS"/>
                <a:cs typeface="Comic Sans MS"/>
                <a:sym typeface="Comic Sans MS"/>
              </a:rPr>
              <a:t>int</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if </a:t>
            </a:r>
            <a:r>
              <a:rPr lang="en-US" sz="1800" dirty="0">
                <a:solidFill>
                  <a:schemeClr val="dk1"/>
                </a:solidFill>
                <a:ea typeface="Comic Sans MS"/>
                <a:cs typeface="Comic Sans MS"/>
                <a:sym typeface="Comic Sans MS"/>
              </a:rPr>
              <a:t>((state[(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+ 4) % 5] != EATING) &amp;&amp;  </a:t>
            </a:r>
            <a:r>
              <a:rPr lang="en-US" sz="1800" dirty="0">
                <a:solidFill>
                  <a:srgbClr val="004C26"/>
                </a:solidFill>
                <a:ea typeface="Comic Sans MS"/>
                <a:cs typeface="Comic Sans MS"/>
                <a:sym typeface="Comic Sans MS"/>
              </a:rPr>
              <a:t>// Is my first neighbor eating?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HUNGRY) &amp;&amp;               </a:t>
            </a:r>
            <a:r>
              <a:rPr lang="en-US" sz="1800" dirty="0">
                <a:solidFill>
                  <a:srgbClr val="004C26"/>
                </a:solidFill>
                <a:ea typeface="Comic Sans MS"/>
                <a:cs typeface="Comic Sans MS"/>
                <a:sym typeface="Comic Sans MS"/>
              </a:rPr>
              <a:t>// Am I hungry?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+ 1) % 5] ! = EATING))      </a:t>
            </a:r>
            <a:r>
              <a:rPr lang="en-US" sz="1800" dirty="0">
                <a:solidFill>
                  <a:srgbClr val="004C26"/>
                </a:solidFill>
                <a:ea typeface="Comic Sans MS"/>
                <a:cs typeface="Comic Sans MS"/>
                <a:sym typeface="Comic Sans MS"/>
              </a:rPr>
              <a:t>// Is my second neighbor eating.</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state[</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 EATING;                   </a:t>
            </a:r>
            <a:r>
              <a:rPr lang="en-US" sz="1800" dirty="0">
                <a:solidFill>
                  <a:srgbClr val="004C26"/>
                </a:solidFill>
                <a:ea typeface="Comic Sans MS"/>
                <a:cs typeface="Comic Sans MS"/>
                <a:sym typeface="Comic Sans MS"/>
              </a:rPr>
              <a:t>// </a:t>
            </a:r>
            <a:r>
              <a:rPr lang="en-US" sz="1800" dirty="0" err="1">
                <a:solidFill>
                  <a:srgbClr val="004C26"/>
                </a:solidFill>
                <a:ea typeface="Comic Sans MS"/>
                <a:cs typeface="Comic Sans MS"/>
                <a:sym typeface="Comic Sans MS"/>
              </a:rPr>
              <a:t>i</a:t>
            </a:r>
            <a:r>
              <a:rPr lang="en-US" sz="1800" dirty="0">
                <a:solidFill>
                  <a:srgbClr val="004C26"/>
                </a:solidFill>
                <a:ea typeface="Comic Sans MS"/>
                <a:cs typeface="Comic Sans MS"/>
                <a:sym typeface="Comic Sans MS"/>
              </a:rPr>
              <a:t> can eat now!</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self[</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].signal();                          </a:t>
            </a:r>
            <a:r>
              <a:rPr lang="en-US" sz="1800" dirty="0">
                <a:solidFill>
                  <a:srgbClr val="27561F"/>
                </a:solidFill>
                <a:ea typeface="Comic Sans MS"/>
                <a:cs typeface="Comic Sans MS"/>
                <a:sym typeface="Comic Sans MS"/>
              </a:rPr>
              <a:t>// If </a:t>
            </a:r>
            <a:r>
              <a:rPr lang="en-US" sz="1800" dirty="0" err="1" smtClean="0">
                <a:solidFill>
                  <a:srgbClr val="27561F"/>
                </a:solidFill>
                <a:ea typeface="Comic Sans MS"/>
                <a:cs typeface="Comic Sans MS"/>
                <a:sym typeface="Comic Sans MS"/>
              </a:rPr>
              <a:t>i</a:t>
            </a:r>
            <a:r>
              <a:rPr lang="en-US" sz="1800" dirty="0" smtClean="0">
                <a:solidFill>
                  <a:srgbClr val="27561F"/>
                </a:solidFill>
                <a:ea typeface="Comic Sans MS"/>
                <a:cs typeface="Comic Sans MS"/>
                <a:sym typeface="Comic Sans MS"/>
              </a:rPr>
              <a:t> </a:t>
            </a:r>
            <a:r>
              <a:rPr lang="en-US" sz="1800" dirty="0">
                <a:solidFill>
                  <a:srgbClr val="27561F"/>
                </a:solidFill>
                <a:ea typeface="Comic Sans MS"/>
                <a:cs typeface="Comic Sans MS"/>
                <a:sym typeface="Comic Sans MS"/>
              </a:rPr>
              <a:t>is waiting in pickup(</a:t>
            </a:r>
            <a:r>
              <a:rPr lang="en-US" sz="1800" dirty="0" err="1">
                <a:solidFill>
                  <a:srgbClr val="27561F"/>
                </a:solidFill>
                <a:ea typeface="Comic Sans MS"/>
                <a:cs typeface="Comic Sans MS"/>
                <a:sym typeface="Comic Sans MS"/>
              </a:rPr>
              <a:t>i</a:t>
            </a:r>
            <a:r>
              <a:rPr lang="en-US" sz="1800" dirty="0">
                <a:solidFill>
                  <a:srgbClr val="27561F"/>
                </a:solidFill>
                <a:ea typeface="Comic Sans MS"/>
                <a:cs typeface="Comic Sans MS"/>
                <a:sym typeface="Comic Sans MS"/>
              </a:rPr>
              <a:t>), on</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 </a:t>
            </a:r>
            <a:r>
              <a:rPr lang="en-US" sz="1800" dirty="0">
                <a:solidFill>
                  <a:srgbClr val="27561F"/>
                </a:solidFill>
                <a:ea typeface="Comic Sans MS"/>
                <a:cs typeface="Comic Sans MS"/>
                <a:sym typeface="Comic Sans MS"/>
              </a:rPr>
              <a:t>self[</a:t>
            </a:r>
            <a:r>
              <a:rPr lang="en-US" sz="1800" dirty="0" err="1">
                <a:solidFill>
                  <a:srgbClr val="27561F"/>
                </a:solidFill>
                <a:ea typeface="Comic Sans MS"/>
                <a:cs typeface="Comic Sans MS"/>
                <a:sym typeface="Comic Sans MS"/>
              </a:rPr>
              <a:t>i</a:t>
            </a:r>
            <a:r>
              <a:rPr lang="en-US" sz="1800" dirty="0">
                <a:solidFill>
                  <a:srgbClr val="27561F"/>
                </a:solidFill>
                <a:ea typeface="Comic Sans MS"/>
                <a:cs typeface="Comic Sans MS"/>
                <a:sym typeface="Comic Sans MS"/>
              </a:rPr>
              <a:t>].wait(), then wake him up</a:t>
            </a: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dirty="0"/>
          </a:p>
        </p:txBody>
      </p:sp>
    </p:spTree>
    <p:extLst>
      <p:ext uri="{BB962C8B-B14F-4D97-AF65-F5344CB8AC3E}">
        <p14:creationId xmlns:p14="http://schemas.microsoft.com/office/powerpoint/2010/main" val="17604674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33</a:t>
            </a:fld>
            <a:endParaRPr lang="en-US" dirty="0"/>
          </a:p>
        </p:txBody>
      </p:sp>
      <p:sp>
        <p:nvSpPr>
          <p:cNvPr id="3" name="Title 2"/>
          <p:cNvSpPr>
            <a:spLocks noGrp="1"/>
          </p:cNvSpPr>
          <p:nvPr>
            <p:ph type="title"/>
          </p:nvPr>
        </p:nvSpPr>
        <p:spPr/>
        <p:txBody>
          <a:bodyPr>
            <a:noAutofit/>
          </a:bodyPr>
          <a:lstStyle/>
          <a:p>
            <a:r>
              <a:rPr lang="en-US" sz="2500" dirty="0">
                <a:ea typeface="Comic Sans MS"/>
                <a:cs typeface="Comic Sans MS"/>
                <a:sym typeface="Comic Sans MS"/>
              </a:rPr>
              <a:t>Monitors: Solving the Dining Philosophers </a:t>
            </a:r>
            <a:r>
              <a:rPr lang="en-US" sz="2500" dirty="0" smtClean="0">
                <a:ea typeface="Comic Sans MS"/>
                <a:cs typeface="Comic Sans MS"/>
                <a:sym typeface="Comic Sans MS"/>
              </a:rPr>
              <a:t>Problem Example</a:t>
            </a:r>
            <a:endParaRPr lang="en-US" sz="2500" dirty="0"/>
          </a:p>
        </p:txBody>
      </p:sp>
      <p:sp>
        <p:nvSpPr>
          <p:cNvPr id="4" name="Content Placeholder 3"/>
          <p:cNvSpPr>
            <a:spLocks noGrp="1"/>
          </p:cNvSpPr>
          <p:nvPr>
            <p:ph idx="1"/>
          </p:nvPr>
        </p:nvSpPr>
        <p:spPr>
          <a:xfrm>
            <a:off x="277313" y="1030112"/>
            <a:ext cx="8589374" cy="2384777"/>
          </a:xfrm>
        </p:spPr>
        <p:txBody>
          <a:bodyPr>
            <a:normAutofit/>
          </a:bodyPr>
          <a:lstStyle/>
          <a:p>
            <a:r>
              <a:rPr lang="en-US" dirty="0">
                <a:solidFill>
                  <a:srgbClr val="0000FF"/>
                </a:solidFill>
                <a:ea typeface="Comic Sans MS"/>
                <a:cs typeface="Comic Sans MS"/>
                <a:sym typeface="Comic Sans MS"/>
              </a:rPr>
              <a:t>Example: </a:t>
            </a:r>
            <a:r>
              <a:rPr lang="en-US" dirty="0">
                <a:ea typeface="Comic Sans MS"/>
                <a:cs typeface="Comic Sans MS"/>
                <a:sym typeface="Comic Sans MS"/>
              </a:rPr>
              <a:t>consider the following sequence of </a:t>
            </a:r>
            <a:r>
              <a:rPr lang="en-US" dirty="0" smtClean="0">
                <a:ea typeface="Comic Sans MS"/>
                <a:cs typeface="Comic Sans MS"/>
                <a:sym typeface="Comic Sans MS"/>
              </a:rPr>
              <a:t>events</a:t>
            </a:r>
          </a:p>
          <a:p>
            <a:pPr marL="635000" lvl="1" indent="-285750">
              <a:buClr>
                <a:schemeClr val="tx1"/>
              </a:buClr>
              <a:buFont typeface="+mj-lt"/>
              <a:buAutoNum type="arabicPeriod"/>
            </a:pPr>
            <a:r>
              <a:rPr lang="en-US" dirty="0">
                <a:ea typeface="Comic Sans MS"/>
                <a:cs typeface="Comic Sans MS"/>
                <a:sym typeface="Comic Sans MS"/>
              </a:rPr>
              <a:t>5 Philosophers sit themselves around the table</a:t>
            </a:r>
            <a:endParaRPr lang="en-US" dirty="0">
              <a:solidFill>
                <a:schemeClr val="dk1"/>
              </a:solidFill>
              <a:ea typeface="Comic Sans MS"/>
              <a:cs typeface="Comic Sans MS"/>
              <a:sym typeface="Comic Sans MS"/>
            </a:endParaRPr>
          </a:p>
          <a:p>
            <a:pPr marL="635000" lvl="1" indent="-285750">
              <a:buClr>
                <a:schemeClr val="tx1"/>
              </a:buClr>
              <a:buFont typeface="+mj-lt"/>
              <a:buAutoNum type="arabicPeriod"/>
            </a:pPr>
            <a:r>
              <a:rPr lang="en-US" dirty="0">
                <a:solidFill>
                  <a:srgbClr val="0000FF"/>
                </a:solidFill>
                <a:ea typeface="Comic Sans MS"/>
                <a:cs typeface="Comic Sans MS"/>
                <a:sym typeface="Comic Sans MS"/>
              </a:rPr>
              <a:t>Philosopher 1 </a:t>
            </a:r>
            <a:r>
              <a:rPr lang="en-US" dirty="0">
                <a:ea typeface="Comic Sans MS"/>
                <a:cs typeface="Comic Sans MS"/>
                <a:sym typeface="Comic Sans MS"/>
              </a:rPr>
              <a:t>picks up chopsticks and starts </a:t>
            </a:r>
            <a:r>
              <a:rPr lang="en-US" dirty="0" smtClean="0">
                <a:ea typeface="Comic Sans MS"/>
                <a:cs typeface="Comic Sans MS"/>
                <a:sym typeface="Comic Sans MS"/>
              </a:rPr>
              <a:t>eating</a:t>
            </a:r>
          </a:p>
          <a:p>
            <a:pPr marL="635000" lvl="1" indent="-285750">
              <a:buClr>
                <a:schemeClr val="tx1"/>
              </a:buClr>
              <a:buFont typeface="+mj-lt"/>
              <a:buAutoNum type="arabicPeriod"/>
            </a:pPr>
            <a:r>
              <a:rPr lang="en-US" dirty="0" smtClean="0">
                <a:solidFill>
                  <a:srgbClr val="7030A0"/>
                </a:solidFill>
                <a:ea typeface="Comic Sans MS"/>
                <a:cs typeface="Comic Sans MS"/>
                <a:sym typeface="Comic Sans MS"/>
              </a:rPr>
              <a:t>Philosopher </a:t>
            </a:r>
            <a:r>
              <a:rPr lang="en-US" dirty="0">
                <a:solidFill>
                  <a:srgbClr val="7030A0"/>
                </a:solidFill>
                <a:ea typeface="Comic Sans MS"/>
                <a:cs typeface="Comic Sans MS"/>
                <a:sym typeface="Comic Sans MS"/>
              </a:rPr>
              <a:t>0 </a:t>
            </a:r>
            <a:r>
              <a:rPr lang="en-US" dirty="0">
                <a:ea typeface="Comic Sans MS"/>
                <a:cs typeface="Comic Sans MS"/>
                <a:sym typeface="Comic Sans MS"/>
              </a:rPr>
              <a:t>(1’s neighbor) tries to </a:t>
            </a:r>
            <a:r>
              <a:rPr lang="en-US" dirty="0" smtClean="0">
                <a:ea typeface="Comic Sans MS"/>
                <a:cs typeface="Comic Sans MS"/>
                <a:sym typeface="Comic Sans MS"/>
              </a:rPr>
              <a:t>eat</a:t>
            </a:r>
          </a:p>
          <a:p>
            <a:pPr marL="635000" lvl="1" indent="-285750">
              <a:buClr>
                <a:schemeClr val="tx1"/>
              </a:buClr>
              <a:buFont typeface="+mj-lt"/>
              <a:buAutoNum type="arabicPeriod"/>
            </a:pPr>
            <a:r>
              <a:rPr lang="en-US" dirty="0">
                <a:solidFill>
                  <a:srgbClr val="0000FF"/>
                </a:solidFill>
                <a:ea typeface="Comic Sans MS"/>
                <a:cs typeface="Comic Sans MS"/>
                <a:sym typeface="Comic Sans MS"/>
              </a:rPr>
              <a:t>Philosopher 1 </a:t>
            </a:r>
            <a:r>
              <a:rPr lang="en-US" dirty="0">
                <a:ea typeface="Comic Sans MS"/>
                <a:cs typeface="Comic Sans MS"/>
                <a:sym typeface="Comic Sans MS"/>
              </a:rPr>
              <a:t>finishes eating and puts down his chopsticks</a:t>
            </a:r>
          </a:p>
        </p:txBody>
      </p:sp>
    </p:spTree>
    <p:extLst>
      <p:ext uri="{BB962C8B-B14F-4D97-AF65-F5344CB8AC3E}">
        <p14:creationId xmlns:p14="http://schemas.microsoft.com/office/powerpoint/2010/main" val="318279858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34</a:t>
            </a:fld>
            <a:endParaRPr lang="en-US" dirty="0"/>
          </a:p>
        </p:txBody>
      </p:sp>
      <p:sp>
        <p:nvSpPr>
          <p:cNvPr id="3" name="Title 2"/>
          <p:cNvSpPr>
            <a:spLocks noGrp="1"/>
          </p:cNvSpPr>
          <p:nvPr>
            <p:ph type="title"/>
          </p:nvPr>
        </p:nvSpPr>
        <p:spPr/>
        <p:txBody>
          <a:bodyPr>
            <a:noAutofit/>
          </a:bodyPr>
          <a:lstStyle/>
          <a:p>
            <a:r>
              <a:rPr lang="en-US" sz="2300" dirty="0">
                <a:ea typeface="Comic Sans MS"/>
                <a:cs typeface="Comic Sans MS"/>
                <a:sym typeface="Comic Sans MS"/>
              </a:rPr>
              <a:t>Monitors: Solving the Dining Philosophers </a:t>
            </a:r>
            <a:r>
              <a:rPr lang="en-US" sz="2300" dirty="0" smtClean="0">
                <a:ea typeface="Comic Sans MS"/>
                <a:cs typeface="Comic Sans MS"/>
                <a:sym typeface="Comic Sans MS"/>
              </a:rPr>
              <a:t>Problem Example (</a:t>
            </a:r>
            <a:r>
              <a:rPr lang="en-US" sz="2300" dirty="0" err="1" smtClean="0">
                <a:ea typeface="Comic Sans MS"/>
                <a:cs typeface="Comic Sans MS"/>
                <a:sym typeface="Comic Sans MS"/>
              </a:rPr>
              <a:t>cont</a:t>
            </a:r>
            <a:r>
              <a:rPr lang="en-US" sz="2300" dirty="0" smtClean="0">
                <a:ea typeface="Comic Sans MS"/>
                <a:cs typeface="Comic Sans MS"/>
                <a:sym typeface="Comic Sans MS"/>
              </a:rPr>
              <a:t>)</a:t>
            </a:r>
            <a:endParaRPr lang="en-US" sz="2300" dirty="0"/>
          </a:p>
        </p:txBody>
      </p:sp>
      <p:sp>
        <p:nvSpPr>
          <p:cNvPr id="4" name="Content Placeholder 3"/>
          <p:cNvSpPr>
            <a:spLocks noGrp="1"/>
          </p:cNvSpPr>
          <p:nvPr>
            <p:ph idx="1"/>
          </p:nvPr>
        </p:nvSpPr>
        <p:spPr>
          <a:xfrm>
            <a:off x="277313" y="1030112"/>
            <a:ext cx="8589374" cy="663221"/>
          </a:xfrm>
        </p:spPr>
        <p:txBody>
          <a:bodyPr>
            <a:normAutofit/>
          </a:bodyPr>
          <a:lstStyle/>
          <a:p>
            <a:r>
              <a:rPr lang="en-US" dirty="0">
                <a:solidFill>
                  <a:srgbClr val="0000FF"/>
                </a:solidFill>
                <a:ea typeface="Comic Sans MS"/>
                <a:cs typeface="Comic Sans MS"/>
                <a:sym typeface="Comic Sans MS"/>
              </a:rPr>
              <a:t>Step 1: </a:t>
            </a:r>
            <a:r>
              <a:rPr lang="en-US" dirty="0">
                <a:ea typeface="Comic Sans MS"/>
                <a:cs typeface="Comic Sans MS"/>
                <a:sym typeface="Comic Sans MS"/>
              </a:rPr>
              <a:t>5 philosophers sit themselves around a </a:t>
            </a:r>
            <a:r>
              <a:rPr lang="en-US" dirty="0" smtClean="0">
                <a:ea typeface="Comic Sans MS"/>
                <a:cs typeface="Comic Sans MS"/>
                <a:sym typeface="Comic Sans MS"/>
              </a:rPr>
              <a:t>table</a:t>
            </a:r>
          </a:p>
        </p:txBody>
      </p:sp>
      <p:sp>
        <p:nvSpPr>
          <p:cNvPr id="5" name="Shape 314"/>
          <p:cNvSpPr/>
          <p:nvPr/>
        </p:nvSpPr>
        <p:spPr>
          <a:xfrm>
            <a:off x="2286000" y="1800581"/>
            <a:ext cx="4572000" cy="1670752"/>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ea typeface="Comic Sans MS"/>
                <a:cs typeface="Comic Sans MS"/>
                <a:sym typeface="Comic Sans MS"/>
              </a:rPr>
              <a:t> </a:t>
            </a:r>
            <a:r>
              <a:rPr lang="en-US" sz="2000">
                <a:solidFill>
                  <a:srgbClr val="0000FF"/>
                </a:solidFill>
                <a:ea typeface="Comic Sans MS"/>
                <a:cs typeface="Comic Sans MS"/>
                <a:sym typeface="Comic Sans MS"/>
              </a:rPr>
              <a:t>initialization_code</a:t>
            </a:r>
            <a:r>
              <a:rPr lang="en-US" sz="2000">
                <a:solidFill>
                  <a:schemeClr val="dk1"/>
                </a:solidFill>
                <a:ea typeface="Comic Sans MS"/>
                <a:cs typeface="Comic Sans MS"/>
                <a:sym typeface="Comic Sans MS"/>
              </a:rPr>
              <a:t>() {</a:t>
            </a:r>
            <a:endParaRPr sz="2000"/>
          </a:p>
          <a:p>
            <a:pPr marL="0" marR="0" lvl="0" indent="0" algn="l" rtl="0">
              <a:spcBef>
                <a:spcPts val="0"/>
              </a:spcBef>
              <a:spcAft>
                <a:spcPts val="0"/>
              </a:spcAft>
              <a:buNone/>
            </a:pPr>
            <a:r>
              <a:rPr lang="en-US" sz="2000">
                <a:solidFill>
                  <a:schemeClr val="dk1"/>
                </a:solidFill>
                <a:ea typeface="Comic Sans MS"/>
                <a:cs typeface="Comic Sans MS"/>
                <a:sym typeface="Comic Sans MS"/>
              </a:rPr>
              <a:t>      </a:t>
            </a:r>
            <a:r>
              <a:rPr lang="en-US" sz="2000">
                <a:solidFill>
                  <a:srgbClr val="0000FF"/>
                </a:solidFill>
                <a:ea typeface="Comic Sans MS"/>
                <a:cs typeface="Comic Sans MS"/>
                <a:sym typeface="Comic Sans MS"/>
              </a:rPr>
              <a:t>for</a:t>
            </a:r>
            <a:r>
              <a:rPr lang="en-US" sz="2000">
                <a:solidFill>
                  <a:schemeClr val="dk1"/>
                </a:solidFill>
                <a:ea typeface="Comic Sans MS"/>
                <a:cs typeface="Comic Sans MS"/>
                <a:sym typeface="Comic Sans MS"/>
              </a:rPr>
              <a:t> (</a:t>
            </a:r>
            <a:r>
              <a:rPr lang="en-US" sz="2000">
                <a:solidFill>
                  <a:srgbClr val="0000FF"/>
                </a:solidFill>
                <a:ea typeface="Comic Sans MS"/>
                <a:cs typeface="Comic Sans MS"/>
                <a:sym typeface="Comic Sans MS"/>
              </a:rPr>
              <a:t>int</a:t>
            </a:r>
            <a:r>
              <a:rPr lang="en-US" sz="2000">
                <a:solidFill>
                  <a:schemeClr val="dk1"/>
                </a:solidFill>
                <a:ea typeface="Comic Sans MS"/>
                <a:cs typeface="Comic Sans MS"/>
                <a:sym typeface="Comic Sans MS"/>
              </a:rPr>
              <a:t> i = 0; i &lt; 5; i++)</a:t>
            </a:r>
            <a:endParaRPr sz="2000"/>
          </a:p>
          <a:p>
            <a:pPr marL="0" marR="0" lvl="0" indent="0" algn="l" rtl="0">
              <a:spcBef>
                <a:spcPts val="0"/>
              </a:spcBef>
              <a:spcAft>
                <a:spcPts val="0"/>
              </a:spcAft>
              <a:buNone/>
            </a:pPr>
            <a:r>
              <a:rPr lang="en-US" sz="2000">
                <a:solidFill>
                  <a:schemeClr val="dk1"/>
                </a:solidFill>
                <a:ea typeface="Comic Sans MS"/>
                <a:cs typeface="Comic Sans MS"/>
                <a:sym typeface="Comic Sans MS"/>
              </a:rPr>
              <a:t>        state[i] = THINKING;</a:t>
            </a:r>
            <a:endParaRPr sz="2000"/>
          </a:p>
          <a:p>
            <a:pPr marL="0" marR="0" lvl="0" indent="0" algn="l" rtl="0">
              <a:spcBef>
                <a:spcPts val="0"/>
              </a:spcBef>
              <a:spcAft>
                <a:spcPts val="0"/>
              </a:spcAft>
              <a:buNone/>
            </a:pPr>
            <a:r>
              <a:rPr lang="en-US" sz="2000">
                <a:solidFill>
                  <a:schemeClr val="dk1"/>
                </a:solidFill>
                <a:ea typeface="Comic Sans MS"/>
                <a:cs typeface="Comic Sans MS"/>
                <a:sym typeface="Comic Sans MS"/>
              </a:rPr>
              <a:t>       }</a:t>
            </a:r>
            <a:endParaRPr sz="2000"/>
          </a:p>
          <a:p>
            <a:pPr marL="0" marR="0" lvl="0" indent="0" algn="l" rtl="0">
              <a:spcBef>
                <a:spcPts val="0"/>
              </a:spcBef>
              <a:spcAft>
                <a:spcPts val="0"/>
              </a:spcAft>
              <a:buNone/>
            </a:pPr>
            <a:r>
              <a:rPr lang="en-US" sz="2000">
                <a:solidFill>
                  <a:schemeClr val="dk1"/>
                </a:solidFill>
                <a:ea typeface="Comic Sans MS"/>
                <a:cs typeface="Comic Sans MS"/>
                <a:sym typeface="Comic Sans MS"/>
              </a:rPr>
              <a:t>}</a:t>
            </a:r>
            <a:endParaRPr sz="2000"/>
          </a:p>
        </p:txBody>
      </p:sp>
      <p:sp>
        <p:nvSpPr>
          <p:cNvPr id="6" name="TextBox 5"/>
          <p:cNvSpPr txBox="1"/>
          <p:nvPr/>
        </p:nvSpPr>
        <p:spPr>
          <a:xfrm>
            <a:off x="2459884" y="3879335"/>
            <a:ext cx="4224233" cy="400110"/>
          </a:xfrm>
          <a:prstGeom prst="rect">
            <a:avLst/>
          </a:prstGeom>
          <a:noFill/>
        </p:spPr>
        <p:txBody>
          <a:bodyPr wrap="none" rtlCol="0">
            <a:spAutoFit/>
          </a:bodyPr>
          <a:lstStyle/>
          <a:p>
            <a:r>
              <a:rPr lang="en-US" sz="2000" dirty="0">
                <a:solidFill>
                  <a:srgbClr val="000000"/>
                </a:solidFill>
                <a:ea typeface="Comic Sans MS"/>
                <a:cs typeface="Comic Sans MS"/>
                <a:sym typeface="Comic Sans MS"/>
              </a:rPr>
              <a:t>Initially, all philosophers are thinking</a:t>
            </a:r>
            <a:endParaRPr lang="en-US" sz="2000" dirty="0"/>
          </a:p>
        </p:txBody>
      </p:sp>
    </p:spTree>
    <p:extLst>
      <p:ext uri="{BB962C8B-B14F-4D97-AF65-F5344CB8AC3E}">
        <p14:creationId xmlns:p14="http://schemas.microsoft.com/office/powerpoint/2010/main" val="13554551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35</a:t>
            </a:fld>
            <a:endParaRPr lang="en-US" dirty="0"/>
          </a:p>
        </p:txBody>
      </p:sp>
      <p:sp>
        <p:nvSpPr>
          <p:cNvPr id="3" name="Title 2"/>
          <p:cNvSpPr>
            <a:spLocks noGrp="1"/>
          </p:cNvSpPr>
          <p:nvPr>
            <p:ph type="title"/>
          </p:nvPr>
        </p:nvSpPr>
        <p:spPr/>
        <p:txBody>
          <a:bodyPr>
            <a:noAutofit/>
          </a:bodyPr>
          <a:lstStyle/>
          <a:p>
            <a:r>
              <a:rPr lang="en-US" sz="2300" dirty="0">
                <a:ea typeface="Comic Sans MS"/>
                <a:cs typeface="Comic Sans MS"/>
                <a:sym typeface="Comic Sans MS"/>
              </a:rPr>
              <a:t>Monitors: Solving the Dining Philosophers Problem Example (</a:t>
            </a:r>
            <a:r>
              <a:rPr lang="en-US" sz="2300" dirty="0" err="1">
                <a:ea typeface="Comic Sans MS"/>
                <a:cs typeface="Comic Sans MS"/>
                <a:sym typeface="Comic Sans MS"/>
              </a:rPr>
              <a:t>cont</a:t>
            </a:r>
            <a:r>
              <a:rPr lang="en-US" sz="2300" dirty="0">
                <a:ea typeface="Comic Sans MS"/>
                <a:cs typeface="Comic Sans MS"/>
                <a:sym typeface="Comic Sans MS"/>
              </a:rPr>
              <a:t>)</a:t>
            </a:r>
            <a:endParaRPr lang="en-US" sz="2300" dirty="0"/>
          </a:p>
        </p:txBody>
      </p:sp>
      <p:sp>
        <p:nvSpPr>
          <p:cNvPr id="4" name="Content Placeholder 3"/>
          <p:cNvSpPr>
            <a:spLocks noGrp="1"/>
          </p:cNvSpPr>
          <p:nvPr>
            <p:ph idx="1"/>
          </p:nvPr>
        </p:nvSpPr>
        <p:spPr>
          <a:xfrm>
            <a:off x="275339" y="1030112"/>
            <a:ext cx="8589374" cy="522110"/>
          </a:xfrm>
        </p:spPr>
        <p:txBody>
          <a:bodyPr>
            <a:normAutofit/>
          </a:bodyPr>
          <a:lstStyle/>
          <a:p>
            <a:r>
              <a:rPr lang="en-US" dirty="0">
                <a:solidFill>
                  <a:srgbClr val="0000FF"/>
                </a:solidFill>
                <a:ea typeface="Comic Sans MS"/>
                <a:cs typeface="Comic Sans MS"/>
                <a:sym typeface="Comic Sans MS"/>
              </a:rPr>
              <a:t>Step 2: </a:t>
            </a:r>
            <a:r>
              <a:rPr lang="en-US" dirty="0">
                <a:solidFill>
                  <a:srgbClr val="008000"/>
                </a:solidFill>
                <a:ea typeface="Comic Sans MS"/>
                <a:cs typeface="Comic Sans MS"/>
                <a:sym typeface="Comic Sans MS"/>
              </a:rPr>
              <a:t>Philosopher 1</a:t>
            </a:r>
            <a:r>
              <a:rPr lang="en-US" dirty="0">
                <a:solidFill>
                  <a:srgbClr val="0000FF"/>
                </a:solidFill>
                <a:ea typeface="Comic Sans MS"/>
                <a:cs typeface="Comic Sans MS"/>
                <a:sym typeface="Comic Sans MS"/>
              </a:rPr>
              <a:t> </a:t>
            </a:r>
            <a:r>
              <a:rPr lang="en-US" dirty="0">
                <a:solidFill>
                  <a:schemeClr val="tx1"/>
                </a:solidFill>
                <a:ea typeface="Comic Sans MS"/>
                <a:cs typeface="Comic Sans MS"/>
                <a:sym typeface="Comic Sans MS"/>
              </a:rPr>
              <a:t>picks up sticks and starts eating</a:t>
            </a:r>
            <a:endParaRPr lang="en-US" dirty="0">
              <a:solidFill>
                <a:schemeClr val="tx1"/>
              </a:solidFill>
              <a:ea typeface="Comic Sans MS"/>
              <a:cs typeface="Comic Sans MS"/>
            </a:endParaRPr>
          </a:p>
        </p:txBody>
      </p:sp>
      <p:sp>
        <p:nvSpPr>
          <p:cNvPr id="7" name="Content Placeholder 3"/>
          <p:cNvSpPr txBox="1">
            <a:spLocks/>
          </p:cNvSpPr>
          <p:nvPr/>
        </p:nvSpPr>
        <p:spPr>
          <a:xfrm>
            <a:off x="277314" y="1563512"/>
            <a:ext cx="4633354" cy="4546599"/>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282575" lvl="1" indent="-282575">
              <a:buClr>
                <a:schemeClr val="tx1"/>
              </a:buClr>
              <a:buFont typeface="+mj-lt"/>
              <a:buAutoNum type="alphaLcPeriod"/>
            </a:pPr>
            <a:r>
              <a:rPr lang="en-US" dirty="0">
                <a:solidFill>
                  <a:srgbClr val="004C26"/>
                </a:solidFill>
                <a:ea typeface="Comic Sans MS"/>
                <a:cs typeface="Comic Sans MS"/>
                <a:sym typeface="Comic Sans MS"/>
              </a:rPr>
              <a:t>state[1] </a:t>
            </a:r>
            <a:r>
              <a:rPr lang="en-US" dirty="0">
                <a:ea typeface="Comic Sans MS"/>
                <a:cs typeface="Comic Sans MS"/>
                <a:sym typeface="Comic Sans MS"/>
              </a:rPr>
              <a:t>= </a:t>
            </a:r>
            <a:r>
              <a:rPr lang="en-US" dirty="0" smtClean="0">
                <a:solidFill>
                  <a:srgbClr val="0000FF"/>
                </a:solidFill>
                <a:ea typeface="Comic Sans MS"/>
                <a:cs typeface="Comic Sans MS"/>
                <a:sym typeface="Comic Sans MS"/>
              </a:rPr>
              <a:t>HUNGRY</a:t>
            </a:r>
          </a:p>
          <a:p>
            <a:pPr marL="282575" lvl="1" indent="-282575">
              <a:buClr>
                <a:schemeClr val="tx1"/>
              </a:buClr>
              <a:buFont typeface="+mj-lt"/>
              <a:buAutoNum type="alphaLcPeriod"/>
            </a:pPr>
            <a:r>
              <a:rPr lang="en-US" dirty="0">
                <a:solidFill>
                  <a:srgbClr val="004C26"/>
                </a:solidFill>
                <a:ea typeface="Comic Sans MS"/>
                <a:cs typeface="Comic Sans MS"/>
                <a:sym typeface="Comic Sans MS"/>
              </a:rPr>
              <a:t>test(1</a:t>
            </a:r>
            <a:r>
              <a:rPr lang="en-US" dirty="0" smtClean="0">
                <a:solidFill>
                  <a:srgbClr val="004C26"/>
                </a:solidFill>
                <a:ea typeface="Comic Sans MS"/>
                <a:cs typeface="Comic Sans MS"/>
                <a:sym typeface="Comic Sans MS"/>
              </a:rPr>
              <a:t>)</a:t>
            </a:r>
          </a:p>
          <a:p>
            <a:pPr marL="450850" lvl="2" indent="-222250">
              <a:buClr>
                <a:schemeClr val="tx1"/>
              </a:buClr>
              <a:buFont typeface="Wingdings" charset="2"/>
              <a:buChar char="§"/>
            </a:pPr>
            <a:r>
              <a:rPr lang="en-US" dirty="0">
                <a:solidFill>
                  <a:srgbClr val="004C26"/>
                </a:solidFill>
                <a:ea typeface="Comic Sans MS"/>
                <a:cs typeface="Comic Sans MS"/>
                <a:sym typeface="Comic Sans MS"/>
              </a:rPr>
              <a:t>state[(1 + 4) % 5] </a:t>
            </a:r>
            <a:r>
              <a:rPr lang="en-US" dirty="0">
                <a:ea typeface="Comic Sans MS"/>
                <a:cs typeface="Comic Sans MS"/>
                <a:sym typeface="Comic Sans MS"/>
              </a:rPr>
              <a:t>!= </a:t>
            </a:r>
            <a:r>
              <a:rPr lang="en-US" dirty="0">
                <a:solidFill>
                  <a:srgbClr val="0000FF"/>
                </a:solidFill>
                <a:ea typeface="Comic Sans MS"/>
                <a:cs typeface="Comic Sans MS"/>
                <a:sym typeface="Comic Sans MS"/>
              </a:rPr>
              <a:t>EATING</a:t>
            </a:r>
            <a:r>
              <a:rPr lang="en-US" dirty="0">
                <a:ea typeface="Comic Sans MS"/>
                <a:cs typeface="Comic Sans MS"/>
                <a:sym typeface="Comic Sans MS"/>
              </a:rPr>
              <a:t> is </a:t>
            </a:r>
            <a:r>
              <a:rPr lang="en-US" dirty="0" smtClean="0">
                <a:ea typeface="Comic Sans MS"/>
                <a:cs typeface="Comic Sans MS"/>
                <a:sym typeface="Comic Sans MS"/>
              </a:rPr>
              <a:t>true</a:t>
            </a:r>
            <a:endParaRPr lang="en-US" dirty="0">
              <a:solidFill>
                <a:srgbClr val="004C26"/>
              </a:solidFill>
              <a:ea typeface="Comic Sans MS"/>
              <a:cs typeface="Comic Sans MS"/>
              <a:sym typeface="Comic Sans MS"/>
            </a:endParaRPr>
          </a:p>
          <a:p>
            <a:pPr marL="450850" lvl="2" indent="-222250">
              <a:buClr>
                <a:schemeClr val="tx1"/>
              </a:buClr>
              <a:buFont typeface="Wingdings" charset="2"/>
              <a:buChar char="§"/>
            </a:pPr>
            <a:r>
              <a:rPr lang="en-US" dirty="0">
                <a:solidFill>
                  <a:srgbClr val="004C26"/>
                </a:solidFill>
                <a:ea typeface="Comic Sans MS"/>
                <a:cs typeface="Comic Sans MS"/>
                <a:sym typeface="Comic Sans MS"/>
              </a:rPr>
              <a:t>state[(1 + 1) % 5] </a:t>
            </a:r>
            <a:r>
              <a:rPr lang="en-US" dirty="0">
                <a:ea typeface="Comic Sans MS"/>
                <a:cs typeface="Comic Sans MS"/>
                <a:sym typeface="Comic Sans MS"/>
              </a:rPr>
              <a:t>!= </a:t>
            </a:r>
            <a:r>
              <a:rPr lang="en-US" dirty="0">
                <a:solidFill>
                  <a:srgbClr val="0000FF"/>
                </a:solidFill>
                <a:ea typeface="Comic Sans MS"/>
                <a:cs typeface="Comic Sans MS"/>
                <a:sym typeface="Comic Sans MS"/>
              </a:rPr>
              <a:t>EATING</a:t>
            </a:r>
            <a:r>
              <a:rPr lang="en-US" dirty="0">
                <a:ea typeface="Comic Sans MS"/>
                <a:cs typeface="Comic Sans MS"/>
                <a:sym typeface="Comic Sans MS"/>
              </a:rPr>
              <a:t> is </a:t>
            </a:r>
            <a:r>
              <a:rPr lang="en-US" dirty="0" smtClean="0">
                <a:ea typeface="Comic Sans MS"/>
                <a:cs typeface="Comic Sans MS"/>
                <a:sym typeface="Comic Sans MS"/>
              </a:rPr>
              <a:t>true</a:t>
            </a:r>
          </a:p>
          <a:p>
            <a:pPr marL="450850" lvl="2" indent="-222250">
              <a:buClr>
                <a:schemeClr val="tx1"/>
              </a:buClr>
              <a:buFont typeface="Wingdings" charset="2"/>
              <a:buChar char="§"/>
            </a:pPr>
            <a:r>
              <a:rPr lang="en-US" dirty="0">
                <a:solidFill>
                  <a:srgbClr val="004C26"/>
                </a:solidFill>
                <a:ea typeface="Comic Sans MS"/>
                <a:cs typeface="Comic Sans MS"/>
                <a:sym typeface="Comic Sans MS"/>
              </a:rPr>
              <a:t>state[</a:t>
            </a:r>
            <a:r>
              <a:rPr lang="en-US" dirty="0" err="1">
                <a:solidFill>
                  <a:srgbClr val="004C26"/>
                </a:solidFill>
                <a:ea typeface="Comic Sans MS"/>
                <a:cs typeface="Comic Sans MS"/>
                <a:sym typeface="Comic Sans MS"/>
              </a:rPr>
              <a:t>i</a:t>
            </a:r>
            <a:r>
              <a:rPr lang="en-US" dirty="0">
                <a:solidFill>
                  <a:srgbClr val="004C26"/>
                </a:solidFill>
                <a:ea typeface="Comic Sans MS"/>
                <a:cs typeface="Comic Sans MS"/>
                <a:sym typeface="Comic Sans MS"/>
              </a:rPr>
              <a:t>]  </a:t>
            </a:r>
            <a:r>
              <a:rPr lang="en-US" dirty="0">
                <a:ea typeface="Comic Sans MS"/>
                <a:cs typeface="Comic Sans MS"/>
                <a:sym typeface="Comic Sans MS"/>
              </a:rPr>
              <a:t>== </a:t>
            </a:r>
            <a:r>
              <a:rPr lang="en-US" dirty="0">
                <a:solidFill>
                  <a:srgbClr val="0000FF"/>
                </a:solidFill>
                <a:ea typeface="Comic Sans MS"/>
                <a:cs typeface="Comic Sans MS"/>
                <a:sym typeface="Comic Sans MS"/>
              </a:rPr>
              <a:t>HUNGRY</a:t>
            </a:r>
            <a:r>
              <a:rPr lang="en-US" dirty="0">
                <a:ea typeface="Comic Sans MS"/>
                <a:cs typeface="Comic Sans MS"/>
                <a:sym typeface="Comic Sans MS"/>
              </a:rPr>
              <a:t> is </a:t>
            </a:r>
            <a:r>
              <a:rPr lang="en-US" dirty="0" smtClean="0">
                <a:solidFill>
                  <a:srgbClr val="7030A0"/>
                </a:solidFill>
                <a:ea typeface="Comic Sans MS"/>
                <a:cs typeface="Comic Sans MS"/>
                <a:sym typeface="Comic Sans MS"/>
              </a:rPr>
              <a:t>true</a:t>
            </a:r>
          </a:p>
          <a:p>
            <a:pPr marL="450850" lvl="2" indent="-222250">
              <a:buClr>
                <a:schemeClr val="tx1"/>
              </a:buClr>
              <a:buFont typeface="Wingdings" charset="2"/>
              <a:buChar char="§"/>
            </a:pPr>
            <a:r>
              <a:rPr lang="en-US" dirty="0">
                <a:ea typeface="Comic Sans MS"/>
                <a:cs typeface="Comic Sans MS"/>
                <a:sym typeface="Comic Sans MS"/>
              </a:rPr>
              <a:t>Hence, </a:t>
            </a:r>
            <a:r>
              <a:rPr lang="en-US" dirty="0">
                <a:solidFill>
                  <a:srgbClr val="004C26"/>
                </a:solidFill>
                <a:ea typeface="Comic Sans MS"/>
                <a:cs typeface="Comic Sans MS"/>
                <a:sym typeface="Comic Sans MS"/>
              </a:rPr>
              <a:t>state[1] </a:t>
            </a:r>
            <a:r>
              <a:rPr lang="en-US" dirty="0">
                <a:ea typeface="Comic Sans MS"/>
                <a:cs typeface="Comic Sans MS"/>
                <a:sym typeface="Comic Sans MS"/>
              </a:rPr>
              <a:t>= </a:t>
            </a:r>
            <a:r>
              <a:rPr lang="en-US" dirty="0" smtClean="0">
                <a:solidFill>
                  <a:srgbClr val="0000FF"/>
                </a:solidFill>
                <a:ea typeface="Comic Sans MS"/>
                <a:cs typeface="Comic Sans MS"/>
                <a:sym typeface="Comic Sans MS"/>
              </a:rPr>
              <a:t>EATING</a:t>
            </a:r>
          </a:p>
          <a:p>
            <a:pPr marL="450850" lvl="2" indent="-222250">
              <a:buClr>
                <a:schemeClr val="tx1"/>
              </a:buClr>
              <a:buFont typeface="Wingdings" charset="2"/>
              <a:buChar char="§"/>
            </a:pPr>
            <a:r>
              <a:rPr lang="en-US" dirty="0">
                <a:solidFill>
                  <a:srgbClr val="004C26"/>
                </a:solidFill>
                <a:ea typeface="Comic Sans MS"/>
                <a:cs typeface="Comic Sans MS"/>
                <a:sym typeface="Comic Sans MS"/>
              </a:rPr>
              <a:t>self[1].signal() </a:t>
            </a:r>
            <a:r>
              <a:rPr lang="en-US" dirty="0">
                <a:ea typeface="Comic Sans MS"/>
                <a:cs typeface="Comic Sans MS"/>
                <a:sym typeface="Comic Sans MS"/>
              </a:rPr>
              <a:t>(has no effect</a:t>
            </a:r>
            <a:r>
              <a:rPr lang="en-US" dirty="0" smtClean="0">
                <a:ea typeface="Comic Sans MS"/>
                <a:cs typeface="Comic Sans MS"/>
                <a:sym typeface="Comic Sans MS"/>
              </a:rPr>
              <a:t>)</a:t>
            </a:r>
          </a:p>
          <a:p>
            <a:pPr marL="282575" lvl="1" indent="-282575">
              <a:buClr>
                <a:schemeClr val="tx1"/>
              </a:buClr>
              <a:buFont typeface="+mj-lt"/>
              <a:buAutoNum type="alphaLcPeriod"/>
            </a:pPr>
            <a:r>
              <a:rPr lang="en-US" dirty="0">
                <a:solidFill>
                  <a:srgbClr val="004C26"/>
                </a:solidFill>
                <a:ea typeface="Comic Sans MS"/>
                <a:cs typeface="Comic Sans MS"/>
                <a:sym typeface="Comic Sans MS"/>
              </a:rPr>
              <a:t>state[1] </a:t>
            </a:r>
            <a:r>
              <a:rPr lang="en-US" dirty="0">
                <a:ea typeface="Comic Sans MS"/>
                <a:cs typeface="Comic Sans MS"/>
                <a:sym typeface="Comic Sans MS"/>
              </a:rPr>
              <a:t>!= </a:t>
            </a:r>
            <a:r>
              <a:rPr lang="en-US" dirty="0">
                <a:solidFill>
                  <a:srgbClr val="0000FF"/>
                </a:solidFill>
                <a:ea typeface="Comic Sans MS"/>
                <a:cs typeface="Comic Sans MS"/>
                <a:sym typeface="Comic Sans MS"/>
              </a:rPr>
              <a:t>EATING</a:t>
            </a:r>
            <a:r>
              <a:rPr lang="en-US" dirty="0">
                <a:ea typeface="Comic Sans MS"/>
                <a:cs typeface="Comic Sans MS"/>
                <a:sym typeface="Comic Sans MS"/>
              </a:rPr>
              <a:t> is </a:t>
            </a:r>
            <a:r>
              <a:rPr lang="en-US" dirty="0" smtClean="0">
                <a:solidFill>
                  <a:srgbClr val="7030A0"/>
                </a:solidFill>
                <a:ea typeface="Comic Sans MS"/>
                <a:cs typeface="Comic Sans MS"/>
                <a:sym typeface="Comic Sans MS"/>
              </a:rPr>
              <a:t>false</a:t>
            </a:r>
          </a:p>
          <a:p>
            <a:pPr marL="450850" lvl="2" indent="-222250">
              <a:buClr>
                <a:schemeClr val="tx1"/>
              </a:buClr>
              <a:buFont typeface="Wingdings" charset="2"/>
              <a:buChar char="§"/>
            </a:pPr>
            <a:r>
              <a:rPr lang="en-US" dirty="0" smtClean="0">
                <a:ea typeface="Comic Sans MS"/>
                <a:cs typeface="Comic Sans MS"/>
                <a:sym typeface="Comic Sans MS"/>
              </a:rPr>
              <a:t>Since philosopher </a:t>
            </a:r>
            <a:r>
              <a:rPr lang="en-US" dirty="0">
                <a:ea typeface="Comic Sans MS"/>
                <a:cs typeface="Comic Sans MS"/>
                <a:sym typeface="Comic Sans MS"/>
              </a:rPr>
              <a:t>1 is eating, </a:t>
            </a:r>
            <a:r>
              <a:rPr lang="en-US" dirty="0" smtClean="0">
                <a:ea typeface="Comic Sans MS"/>
                <a:cs typeface="Comic Sans MS"/>
                <a:sym typeface="Comic Sans MS"/>
              </a:rPr>
              <a:t>the philosopher does </a:t>
            </a:r>
            <a:r>
              <a:rPr lang="en-US" dirty="0">
                <a:ea typeface="Comic Sans MS"/>
                <a:cs typeface="Comic Sans MS"/>
                <a:sym typeface="Comic Sans MS"/>
              </a:rPr>
              <a:t>not need to wait to eat</a:t>
            </a:r>
            <a:r>
              <a:rPr lang="en-US" dirty="0" smtClean="0">
                <a:solidFill>
                  <a:srgbClr val="004C26"/>
                </a:solidFill>
                <a:ea typeface="Comic Sans MS"/>
                <a:cs typeface="Comic Sans MS"/>
                <a:sym typeface="Comic Sans MS"/>
              </a:rPr>
              <a:t> </a:t>
            </a:r>
            <a:endParaRPr lang="en-US" dirty="0"/>
          </a:p>
        </p:txBody>
      </p:sp>
      <p:sp>
        <p:nvSpPr>
          <p:cNvPr id="8" name="Shape 321"/>
          <p:cNvSpPr/>
          <p:nvPr/>
        </p:nvSpPr>
        <p:spPr>
          <a:xfrm>
            <a:off x="4986867" y="1476020"/>
            <a:ext cx="3790244" cy="225036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smtClean="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pickup(</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test(</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].wait();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p:txBody>
      </p:sp>
      <p:sp>
        <p:nvSpPr>
          <p:cNvPr id="9" name="Shape 323"/>
          <p:cNvSpPr/>
          <p:nvPr/>
        </p:nvSpPr>
        <p:spPr>
          <a:xfrm>
            <a:off x="4986867" y="3787418"/>
            <a:ext cx="3790244" cy="2771507"/>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test(</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+ 4) % 5] != </a:t>
            </a:r>
            <a:r>
              <a:rPr lang="en-US"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+ 1) % 5] ! = </a:t>
            </a:r>
            <a:endParaRPr lang="en-US" dirty="0" smtClean="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].signal();</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24442759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36</a:t>
            </a:fld>
            <a:endParaRPr lang="en-US" dirty="0"/>
          </a:p>
        </p:txBody>
      </p:sp>
      <p:sp>
        <p:nvSpPr>
          <p:cNvPr id="3" name="Title 2"/>
          <p:cNvSpPr>
            <a:spLocks noGrp="1"/>
          </p:cNvSpPr>
          <p:nvPr>
            <p:ph type="title"/>
          </p:nvPr>
        </p:nvSpPr>
        <p:spPr/>
        <p:txBody>
          <a:bodyPr>
            <a:noAutofit/>
          </a:bodyPr>
          <a:lstStyle/>
          <a:p>
            <a:r>
              <a:rPr lang="en-US" sz="2300" dirty="0">
                <a:ea typeface="Comic Sans MS"/>
                <a:cs typeface="Comic Sans MS"/>
                <a:sym typeface="Comic Sans MS"/>
              </a:rPr>
              <a:t>Monitors: Solving the Dining Philosophers Problem Example (</a:t>
            </a:r>
            <a:r>
              <a:rPr lang="en-US" sz="2300" dirty="0" err="1">
                <a:ea typeface="Comic Sans MS"/>
                <a:cs typeface="Comic Sans MS"/>
                <a:sym typeface="Comic Sans MS"/>
              </a:rPr>
              <a:t>cont</a:t>
            </a:r>
            <a:r>
              <a:rPr lang="en-US" sz="2300" dirty="0">
                <a:ea typeface="Comic Sans MS"/>
                <a:cs typeface="Comic Sans MS"/>
                <a:sym typeface="Comic Sans MS"/>
              </a:rPr>
              <a:t>)</a:t>
            </a:r>
            <a:endParaRPr lang="en-US" sz="2300" dirty="0"/>
          </a:p>
        </p:txBody>
      </p:sp>
      <p:sp>
        <p:nvSpPr>
          <p:cNvPr id="4" name="Content Placeholder 3"/>
          <p:cNvSpPr>
            <a:spLocks noGrp="1"/>
          </p:cNvSpPr>
          <p:nvPr>
            <p:ph idx="1"/>
          </p:nvPr>
        </p:nvSpPr>
        <p:spPr>
          <a:xfrm>
            <a:off x="275339" y="1030112"/>
            <a:ext cx="8589374" cy="522110"/>
          </a:xfrm>
        </p:spPr>
        <p:txBody>
          <a:bodyPr>
            <a:normAutofit/>
          </a:bodyPr>
          <a:lstStyle/>
          <a:p>
            <a:r>
              <a:rPr lang="en-US" dirty="0">
                <a:solidFill>
                  <a:srgbClr val="0000FF"/>
                </a:solidFill>
                <a:ea typeface="Comic Sans MS"/>
                <a:cs typeface="Comic Sans MS"/>
                <a:sym typeface="Comic Sans MS"/>
              </a:rPr>
              <a:t>Step 3: </a:t>
            </a:r>
            <a:r>
              <a:rPr lang="en-US" dirty="0">
                <a:solidFill>
                  <a:srgbClr val="7030A0"/>
                </a:solidFill>
                <a:ea typeface="Comic Sans MS"/>
                <a:cs typeface="Comic Sans MS"/>
                <a:sym typeface="Comic Sans MS"/>
              </a:rPr>
              <a:t>Philosopher 0 </a:t>
            </a:r>
            <a:r>
              <a:rPr lang="en-US" dirty="0">
                <a:ea typeface="Comic Sans MS"/>
                <a:cs typeface="Comic Sans MS"/>
                <a:sym typeface="Comic Sans MS"/>
              </a:rPr>
              <a:t>(1’s neighbor) tries to eat</a:t>
            </a:r>
            <a:endParaRPr lang="en-US" dirty="0"/>
          </a:p>
          <a:p>
            <a:endParaRPr lang="en-US" dirty="0">
              <a:solidFill>
                <a:schemeClr val="tx1"/>
              </a:solidFill>
              <a:ea typeface="Comic Sans MS"/>
              <a:cs typeface="Comic Sans MS"/>
            </a:endParaRPr>
          </a:p>
        </p:txBody>
      </p:sp>
      <p:sp>
        <p:nvSpPr>
          <p:cNvPr id="7" name="Content Placeholder 3"/>
          <p:cNvSpPr txBox="1">
            <a:spLocks/>
          </p:cNvSpPr>
          <p:nvPr/>
        </p:nvSpPr>
        <p:spPr>
          <a:xfrm>
            <a:off x="277314" y="1563512"/>
            <a:ext cx="4633354" cy="4546599"/>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282575" lvl="1" indent="-282575">
              <a:buClr>
                <a:schemeClr val="tx1"/>
              </a:buClr>
              <a:buFont typeface="+mj-lt"/>
              <a:buAutoNum type="alphaLcPeriod"/>
            </a:pPr>
            <a:r>
              <a:rPr lang="en-US" sz="2000" dirty="0">
                <a:solidFill>
                  <a:srgbClr val="004C26"/>
                </a:solidFill>
                <a:ea typeface="Comic Sans MS"/>
                <a:cs typeface="Comic Sans MS"/>
                <a:sym typeface="Comic Sans MS"/>
              </a:rPr>
              <a:t>state[0] </a:t>
            </a:r>
            <a:r>
              <a:rPr lang="en-US" sz="2000" dirty="0">
                <a:ea typeface="Comic Sans MS"/>
                <a:cs typeface="Comic Sans MS"/>
                <a:sym typeface="Comic Sans MS"/>
              </a:rPr>
              <a:t>= </a:t>
            </a:r>
            <a:r>
              <a:rPr lang="en-US" sz="2000" dirty="0">
                <a:solidFill>
                  <a:srgbClr val="0000FF"/>
                </a:solidFill>
                <a:ea typeface="Comic Sans MS"/>
                <a:cs typeface="Comic Sans MS"/>
                <a:sym typeface="Comic Sans MS"/>
              </a:rPr>
              <a:t>HUNGRY</a:t>
            </a:r>
            <a:endParaRPr lang="en-US" dirty="0" smtClean="0">
              <a:solidFill>
                <a:srgbClr val="0000FF"/>
              </a:solidFill>
              <a:ea typeface="Comic Sans MS"/>
              <a:cs typeface="Comic Sans MS"/>
              <a:sym typeface="Comic Sans MS"/>
            </a:endParaRPr>
          </a:p>
          <a:p>
            <a:pPr marL="282575" lvl="1" indent="-282575">
              <a:buClr>
                <a:schemeClr val="tx1"/>
              </a:buClr>
              <a:buFont typeface="+mj-lt"/>
              <a:buAutoNum type="alphaLcPeriod"/>
            </a:pPr>
            <a:r>
              <a:rPr lang="en-US" dirty="0" smtClean="0">
                <a:solidFill>
                  <a:srgbClr val="004C26"/>
                </a:solidFill>
                <a:ea typeface="Comic Sans MS"/>
                <a:cs typeface="Comic Sans MS"/>
                <a:sym typeface="Comic Sans MS"/>
              </a:rPr>
              <a:t>Test(0)</a:t>
            </a:r>
          </a:p>
          <a:p>
            <a:pPr marL="450850" lvl="2" indent="-222250">
              <a:buClr>
                <a:schemeClr val="tx1"/>
              </a:buClr>
              <a:buFont typeface="Wingdings" charset="2"/>
              <a:buChar char="§"/>
            </a:pPr>
            <a:r>
              <a:rPr lang="en-US" dirty="0">
                <a:solidFill>
                  <a:srgbClr val="004C26"/>
                </a:solidFill>
                <a:ea typeface="Comic Sans MS"/>
                <a:cs typeface="Comic Sans MS"/>
                <a:sym typeface="Comic Sans MS"/>
              </a:rPr>
              <a:t>state[</a:t>
            </a:r>
            <a:r>
              <a:rPr lang="en-US" dirty="0" smtClean="0">
                <a:solidFill>
                  <a:srgbClr val="004C26"/>
                </a:solidFill>
                <a:ea typeface="Comic Sans MS"/>
                <a:cs typeface="Comic Sans MS"/>
                <a:sym typeface="Comic Sans MS"/>
              </a:rPr>
              <a:t>(0 </a:t>
            </a:r>
            <a:r>
              <a:rPr lang="en-US" dirty="0">
                <a:solidFill>
                  <a:srgbClr val="004C26"/>
                </a:solidFill>
                <a:ea typeface="Comic Sans MS"/>
                <a:cs typeface="Comic Sans MS"/>
                <a:sym typeface="Comic Sans MS"/>
              </a:rPr>
              <a:t>+ 4) % 5] </a:t>
            </a:r>
            <a:r>
              <a:rPr lang="en-US" dirty="0">
                <a:ea typeface="Comic Sans MS"/>
                <a:cs typeface="Comic Sans MS"/>
                <a:sym typeface="Comic Sans MS"/>
              </a:rPr>
              <a:t>!= </a:t>
            </a:r>
            <a:r>
              <a:rPr lang="en-US" dirty="0">
                <a:solidFill>
                  <a:srgbClr val="0000FF"/>
                </a:solidFill>
                <a:ea typeface="Comic Sans MS"/>
                <a:cs typeface="Comic Sans MS"/>
                <a:sym typeface="Comic Sans MS"/>
              </a:rPr>
              <a:t>EATING</a:t>
            </a:r>
            <a:r>
              <a:rPr lang="en-US" dirty="0">
                <a:ea typeface="Comic Sans MS"/>
                <a:cs typeface="Comic Sans MS"/>
                <a:sym typeface="Comic Sans MS"/>
              </a:rPr>
              <a:t> is </a:t>
            </a:r>
            <a:r>
              <a:rPr lang="en-US" dirty="0" smtClean="0">
                <a:ea typeface="Comic Sans MS"/>
                <a:cs typeface="Comic Sans MS"/>
                <a:sym typeface="Comic Sans MS"/>
              </a:rPr>
              <a:t>true</a:t>
            </a:r>
            <a:endParaRPr lang="en-US" dirty="0">
              <a:solidFill>
                <a:srgbClr val="004C26"/>
              </a:solidFill>
              <a:ea typeface="Comic Sans MS"/>
              <a:cs typeface="Comic Sans MS"/>
              <a:sym typeface="Comic Sans MS"/>
            </a:endParaRPr>
          </a:p>
          <a:p>
            <a:pPr marL="450850" lvl="2" indent="-222250">
              <a:buClr>
                <a:schemeClr val="tx1"/>
              </a:buClr>
              <a:buFont typeface="Wingdings" charset="2"/>
              <a:buChar char="§"/>
            </a:pPr>
            <a:r>
              <a:rPr lang="en-US" dirty="0">
                <a:solidFill>
                  <a:srgbClr val="004C26"/>
                </a:solidFill>
                <a:ea typeface="Comic Sans MS"/>
                <a:cs typeface="Comic Sans MS"/>
                <a:sym typeface="Comic Sans MS"/>
              </a:rPr>
              <a:t>state[</a:t>
            </a:r>
            <a:r>
              <a:rPr lang="en-US" dirty="0" smtClean="0">
                <a:solidFill>
                  <a:srgbClr val="004C26"/>
                </a:solidFill>
                <a:ea typeface="Comic Sans MS"/>
                <a:cs typeface="Comic Sans MS"/>
                <a:sym typeface="Comic Sans MS"/>
              </a:rPr>
              <a:t>(0 </a:t>
            </a:r>
            <a:r>
              <a:rPr lang="en-US" dirty="0">
                <a:solidFill>
                  <a:srgbClr val="004C26"/>
                </a:solidFill>
                <a:ea typeface="Comic Sans MS"/>
                <a:cs typeface="Comic Sans MS"/>
                <a:sym typeface="Comic Sans MS"/>
              </a:rPr>
              <a:t>+ 1) % 5] </a:t>
            </a:r>
            <a:r>
              <a:rPr lang="en-US" dirty="0">
                <a:ea typeface="Comic Sans MS"/>
                <a:cs typeface="Comic Sans MS"/>
                <a:sym typeface="Comic Sans MS"/>
              </a:rPr>
              <a:t>!= </a:t>
            </a:r>
            <a:r>
              <a:rPr lang="en-US" dirty="0">
                <a:solidFill>
                  <a:srgbClr val="0000FF"/>
                </a:solidFill>
                <a:ea typeface="Comic Sans MS"/>
                <a:cs typeface="Comic Sans MS"/>
                <a:sym typeface="Comic Sans MS"/>
              </a:rPr>
              <a:t>EATING</a:t>
            </a:r>
            <a:r>
              <a:rPr lang="en-US" dirty="0">
                <a:ea typeface="Comic Sans MS"/>
                <a:cs typeface="Comic Sans MS"/>
                <a:sym typeface="Comic Sans MS"/>
              </a:rPr>
              <a:t> is </a:t>
            </a:r>
            <a:r>
              <a:rPr lang="en-US" b="1" dirty="0" smtClean="0">
                <a:solidFill>
                  <a:srgbClr val="660066"/>
                </a:solidFill>
                <a:ea typeface="Comic Sans MS"/>
                <a:cs typeface="Comic Sans MS"/>
                <a:sym typeface="Comic Sans MS"/>
              </a:rPr>
              <a:t>false</a:t>
            </a:r>
          </a:p>
          <a:p>
            <a:pPr marL="692150" lvl="3" indent="-234950">
              <a:buClr>
                <a:schemeClr val="tx1"/>
              </a:buClr>
              <a:buFont typeface="Arial"/>
              <a:buChar char="•"/>
            </a:pPr>
            <a:r>
              <a:rPr lang="en-US" b="1" dirty="0" smtClean="0">
                <a:solidFill>
                  <a:srgbClr val="660066"/>
                </a:solidFill>
                <a:ea typeface="Comic Sans MS"/>
                <a:cs typeface="Comic Sans MS"/>
                <a:sym typeface="Comic Sans MS"/>
              </a:rPr>
              <a:t>neighbor </a:t>
            </a:r>
            <a:r>
              <a:rPr lang="en-US" b="1" dirty="0">
                <a:solidFill>
                  <a:srgbClr val="660066"/>
                </a:solidFill>
                <a:ea typeface="Comic Sans MS"/>
                <a:cs typeface="Comic Sans MS"/>
                <a:sym typeface="Comic Sans MS"/>
              </a:rPr>
              <a:t>1 is currently eating</a:t>
            </a:r>
            <a:endParaRPr lang="en-US" dirty="0" smtClean="0">
              <a:solidFill>
                <a:srgbClr val="660066"/>
              </a:solidFill>
              <a:ea typeface="Comic Sans MS"/>
              <a:cs typeface="Comic Sans MS"/>
              <a:sym typeface="Comic Sans MS"/>
            </a:endParaRPr>
          </a:p>
          <a:p>
            <a:pPr marL="282575" lvl="1" indent="-282575">
              <a:buClr>
                <a:schemeClr val="tx1"/>
              </a:buClr>
              <a:buFont typeface="+mj-lt"/>
              <a:buAutoNum type="alphaLcPeriod"/>
            </a:pPr>
            <a:r>
              <a:rPr lang="en-US" sz="2000" dirty="0">
                <a:solidFill>
                  <a:srgbClr val="004C26"/>
                </a:solidFill>
                <a:ea typeface="Comic Sans MS"/>
                <a:cs typeface="Comic Sans MS"/>
                <a:sym typeface="Comic Sans MS"/>
              </a:rPr>
              <a:t>state[0] </a:t>
            </a:r>
            <a:r>
              <a:rPr lang="en-US" sz="2000" dirty="0">
                <a:ea typeface="Comic Sans MS"/>
                <a:cs typeface="Comic Sans MS"/>
                <a:sym typeface="Comic Sans MS"/>
              </a:rPr>
              <a:t>!= </a:t>
            </a:r>
            <a:r>
              <a:rPr lang="en-US" sz="2000" dirty="0">
                <a:solidFill>
                  <a:srgbClr val="0000FF"/>
                </a:solidFill>
                <a:ea typeface="Comic Sans MS"/>
                <a:cs typeface="Comic Sans MS"/>
                <a:sym typeface="Comic Sans MS"/>
              </a:rPr>
              <a:t>EATING</a:t>
            </a:r>
            <a:r>
              <a:rPr lang="en-US" sz="2000" dirty="0">
                <a:ea typeface="Comic Sans MS"/>
                <a:cs typeface="Comic Sans MS"/>
                <a:sym typeface="Comic Sans MS"/>
              </a:rPr>
              <a:t> is </a:t>
            </a:r>
            <a:r>
              <a:rPr lang="en-US" sz="2000" dirty="0" smtClean="0">
                <a:solidFill>
                  <a:srgbClr val="7030A0"/>
                </a:solidFill>
                <a:ea typeface="Comic Sans MS"/>
                <a:cs typeface="Comic Sans MS"/>
                <a:sym typeface="Comic Sans MS"/>
              </a:rPr>
              <a:t>true</a:t>
            </a:r>
          </a:p>
          <a:p>
            <a:pPr marL="282575" lvl="1" indent="-282575">
              <a:buClr>
                <a:schemeClr val="tx1"/>
              </a:buClr>
              <a:buFont typeface="+mj-lt"/>
              <a:buAutoNum type="alphaLcPeriod"/>
            </a:pPr>
            <a:r>
              <a:rPr lang="en-US" sz="2000" dirty="0">
                <a:solidFill>
                  <a:srgbClr val="004C26"/>
                </a:solidFill>
                <a:ea typeface="Comic Sans MS"/>
                <a:cs typeface="Comic Sans MS"/>
                <a:sym typeface="Comic Sans MS"/>
              </a:rPr>
              <a:t>state[0].wait(</a:t>
            </a:r>
            <a:r>
              <a:rPr lang="en-US" sz="2000" dirty="0" smtClean="0">
                <a:solidFill>
                  <a:srgbClr val="004C26"/>
                </a:solidFill>
                <a:ea typeface="Comic Sans MS"/>
                <a:cs typeface="Comic Sans MS"/>
                <a:sym typeface="Comic Sans MS"/>
              </a:rPr>
              <a:t>)</a:t>
            </a:r>
            <a:r>
              <a:rPr lang="en-US" sz="2000" dirty="0" smtClean="0">
                <a:ea typeface="Comic Sans MS"/>
                <a:cs typeface="Comic Sans MS"/>
                <a:sym typeface="Comic Sans MS"/>
              </a:rPr>
              <a:t> </a:t>
            </a:r>
            <a:endParaRPr lang="en-US" dirty="0" smtClean="0">
              <a:solidFill>
                <a:srgbClr val="7030A0"/>
              </a:solidFill>
              <a:ea typeface="Comic Sans MS"/>
              <a:cs typeface="Comic Sans MS"/>
              <a:sym typeface="Comic Sans MS"/>
            </a:endParaRPr>
          </a:p>
          <a:p>
            <a:pPr marL="450850" lvl="2" indent="-222250">
              <a:buClr>
                <a:schemeClr val="tx1"/>
              </a:buClr>
              <a:buFont typeface="Wingdings" charset="2"/>
              <a:buChar char="§"/>
            </a:pPr>
            <a:r>
              <a:rPr lang="en-US" dirty="0">
                <a:ea typeface="Comic Sans MS"/>
                <a:cs typeface="Comic Sans MS"/>
                <a:sym typeface="Comic Sans MS"/>
              </a:rPr>
              <a:t>0 </a:t>
            </a:r>
            <a:r>
              <a:rPr lang="en-US" dirty="0">
                <a:solidFill>
                  <a:srgbClr val="0000FF"/>
                </a:solidFill>
                <a:ea typeface="Comic Sans MS"/>
                <a:cs typeface="Comic Sans MS"/>
                <a:sym typeface="Comic Sans MS"/>
              </a:rPr>
              <a:t>waits</a:t>
            </a:r>
            <a:r>
              <a:rPr lang="en-US" dirty="0">
                <a:ea typeface="Comic Sans MS"/>
                <a:cs typeface="Comic Sans MS"/>
                <a:sym typeface="Comic Sans MS"/>
              </a:rPr>
              <a:t> for 1 to </a:t>
            </a:r>
            <a:r>
              <a:rPr lang="en-US" dirty="0">
                <a:solidFill>
                  <a:srgbClr val="0000FF"/>
                </a:solidFill>
                <a:ea typeface="Comic Sans MS"/>
                <a:cs typeface="Comic Sans MS"/>
                <a:sym typeface="Comic Sans MS"/>
              </a:rPr>
              <a:t>finish</a:t>
            </a:r>
            <a:r>
              <a:rPr lang="en-US" dirty="0">
                <a:ea typeface="Comic Sans MS"/>
                <a:cs typeface="Comic Sans MS"/>
                <a:sym typeface="Comic Sans MS"/>
              </a:rPr>
              <a:t> and put down the chopsticks</a:t>
            </a:r>
            <a:r>
              <a:rPr lang="en-US" dirty="0" smtClean="0">
                <a:solidFill>
                  <a:srgbClr val="004C26"/>
                </a:solidFill>
                <a:ea typeface="Comic Sans MS"/>
                <a:cs typeface="Comic Sans MS"/>
                <a:sym typeface="Comic Sans MS"/>
              </a:rPr>
              <a:t> </a:t>
            </a:r>
            <a:endParaRPr lang="en-US" dirty="0"/>
          </a:p>
        </p:txBody>
      </p:sp>
      <p:sp>
        <p:nvSpPr>
          <p:cNvPr id="8" name="Shape 321"/>
          <p:cNvSpPr/>
          <p:nvPr/>
        </p:nvSpPr>
        <p:spPr>
          <a:xfrm>
            <a:off x="4986867" y="1476020"/>
            <a:ext cx="3790244" cy="225036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smtClean="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pickup(</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test(</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].wait();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p:txBody>
      </p:sp>
      <p:sp>
        <p:nvSpPr>
          <p:cNvPr id="9" name="Shape 323"/>
          <p:cNvSpPr/>
          <p:nvPr/>
        </p:nvSpPr>
        <p:spPr>
          <a:xfrm>
            <a:off x="4986867" y="3787418"/>
            <a:ext cx="3790244" cy="2771507"/>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test(</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+ 4) % 5] != </a:t>
            </a:r>
            <a:r>
              <a:rPr lang="en-US"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+ 1) % 5] ! = </a:t>
            </a:r>
            <a:endParaRPr lang="en-US" dirty="0" smtClean="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].signal();</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361796391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37</a:t>
            </a:fld>
            <a:endParaRPr lang="en-US" dirty="0"/>
          </a:p>
        </p:txBody>
      </p:sp>
      <p:sp>
        <p:nvSpPr>
          <p:cNvPr id="3" name="Title 2"/>
          <p:cNvSpPr>
            <a:spLocks noGrp="1"/>
          </p:cNvSpPr>
          <p:nvPr>
            <p:ph type="title"/>
          </p:nvPr>
        </p:nvSpPr>
        <p:spPr/>
        <p:txBody>
          <a:bodyPr>
            <a:noAutofit/>
          </a:bodyPr>
          <a:lstStyle/>
          <a:p>
            <a:r>
              <a:rPr lang="en-US" sz="2300" dirty="0">
                <a:ea typeface="Comic Sans MS"/>
                <a:cs typeface="Comic Sans MS"/>
                <a:sym typeface="Comic Sans MS"/>
              </a:rPr>
              <a:t>Monitors: Solving the Dining Philosophers Problem Example (</a:t>
            </a:r>
            <a:r>
              <a:rPr lang="en-US" sz="2300" dirty="0" err="1">
                <a:ea typeface="Comic Sans MS"/>
                <a:cs typeface="Comic Sans MS"/>
                <a:sym typeface="Comic Sans MS"/>
              </a:rPr>
              <a:t>cont</a:t>
            </a:r>
            <a:r>
              <a:rPr lang="en-US" sz="2300" dirty="0">
                <a:ea typeface="Comic Sans MS"/>
                <a:cs typeface="Comic Sans MS"/>
                <a:sym typeface="Comic Sans MS"/>
              </a:rPr>
              <a:t>)</a:t>
            </a:r>
            <a:endParaRPr lang="en-US" sz="2300" dirty="0"/>
          </a:p>
        </p:txBody>
      </p:sp>
      <p:sp>
        <p:nvSpPr>
          <p:cNvPr id="4" name="Content Placeholder 3"/>
          <p:cNvSpPr>
            <a:spLocks noGrp="1"/>
          </p:cNvSpPr>
          <p:nvPr>
            <p:ph idx="1"/>
          </p:nvPr>
        </p:nvSpPr>
        <p:spPr>
          <a:xfrm>
            <a:off x="275339" y="1030112"/>
            <a:ext cx="8589374" cy="522110"/>
          </a:xfrm>
        </p:spPr>
        <p:txBody>
          <a:bodyPr>
            <a:normAutofit/>
          </a:bodyPr>
          <a:lstStyle/>
          <a:p>
            <a:r>
              <a:rPr lang="en-US" dirty="0">
                <a:solidFill>
                  <a:srgbClr val="0000FF"/>
                </a:solidFill>
                <a:ea typeface="Comic Sans MS"/>
                <a:cs typeface="Comic Sans MS"/>
                <a:sym typeface="Comic Sans MS"/>
              </a:rPr>
              <a:t>Step </a:t>
            </a:r>
            <a:r>
              <a:rPr lang="en-US" dirty="0" smtClean="0">
                <a:solidFill>
                  <a:srgbClr val="0000FF"/>
                </a:solidFill>
                <a:ea typeface="Comic Sans MS"/>
                <a:cs typeface="Comic Sans MS"/>
                <a:sym typeface="Comic Sans MS"/>
              </a:rPr>
              <a:t>4: </a:t>
            </a:r>
            <a:r>
              <a:rPr lang="en-US" dirty="0">
                <a:solidFill>
                  <a:srgbClr val="7030A0"/>
                </a:solidFill>
                <a:ea typeface="Comic Sans MS"/>
                <a:cs typeface="Comic Sans MS"/>
                <a:sym typeface="Comic Sans MS"/>
              </a:rPr>
              <a:t>Philosopher 1 </a:t>
            </a:r>
            <a:r>
              <a:rPr lang="en-US" dirty="0">
                <a:ea typeface="Comic Sans MS"/>
                <a:cs typeface="Comic Sans MS"/>
                <a:sym typeface="Comic Sans MS"/>
              </a:rPr>
              <a:t>finishes </a:t>
            </a:r>
            <a:r>
              <a:rPr lang="en-US" dirty="0" smtClean="0">
                <a:ea typeface="Comic Sans MS"/>
                <a:cs typeface="Comic Sans MS"/>
                <a:sym typeface="Comic Sans MS"/>
              </a:rPr>
              <a:t>eating and </a:t>
            </a:r>
            <a:r>
              <a:rPr lang="en-US" dirty="0">
                <a:ea typeface="Comic Sans MS"/>
                <a:cs typeface="Comic Sans MS"/>
                <a:sym typeface="Comic Sans MS"/>
              </a:rPr>
              <a:t>puts down the sticks</a:t>
            </a:r>
            <a:endParaRPr lang="en-US" dirty="0"/>
          </a:p>
          <a:p>
            <a:endParaRPr lang="en-US" dirty="0">
              <a:solidFill>
                <a:schemeClr val="tx1"/>
              </a:solidFill>
              <a:ea typeface="Comic Sans MS"/>
              <a:cs typeface="Comic Sans MS"/>
            </a:endParaRPr>
          </a:p>
        </p:txBody>
      </p:sp>
      <p:sp>
        <p:nvSpPr>
          <p:cNvPr id="7" name="Content Placeholder 3"/>
          <p:cNvSpPr txBox="1">
            <a:spLocks/>
          </p:cNvSpPr>
          <p:nvPr/>
        </p:nvSpPr>
        <p:spPr>
          <a:xfrm>
            <a:off x="277314" y="1563513"/>
            <a:ext cx="4633354" cy="341595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282575" lvl="1" indent="-282575">
              <a:buClr>
                <a:schemeClr val="tx1"/>
              </a:buClr>
              <a:buFont typeface="+mj-lt"/>
              <a:buAutoNum type="alphaLcPeriod"/>
            </a:pPr>
            <a:r>
              <a:rPr lang="en-US" sz="2000" dirty="0">
                <a:solidFill>
                  <a:srgbClr val="004C26"/>
                </a:solidFill>
                <a:ea typeface="Comic Sans MS"/>
                <a:cs typeface="Comic Sans MS"/>
                <a:sym typeface="Comic Sans MS"/>
              </a:rPr>
              <a:t>putdown(1)</a:t>
            </a:r>
            <a:endParaRPr lang="en-US" dirty="0" smtClean="0">
              <a:solidFill>
                <a:srgbClr val="0000FF"/>
              </a:solidFill>
              <a:ea typeface="Comic Sans MS"/>
              <a:cs typeface="Comic Sans MS"/>
              <a:sym typeface="Comic Sans MS"/>
            </a:endParaRPr>
          </a:p>
          <a:p>
            <a:pPr marL="450850" lvl="2" indent="-222250">
              <a:buClr>
                <a:schemeClr val="tx1"/>
              </a:buClr>
              <a:buFont typeface="Wingdings" charset="2"/>
              <a:buChar char="§"/>
            </a:pPr>
            <a:r>
              <a:rPr lang="en-US" sz="1800" dirty="0">
                <a:solidFill>
                  <a:srgbClr val="27561F"/>
                </a:solidFill>
                <a:ea typeface="Comic Sans MS"/>
                <a:cs typeface="Comic Sans MS"/>
                <a:sym typeface="Comic Sans MS"/>
              </a:rPr>
              <a:t>state[1] </a:t>
            </a:r>
            <a:r>
              <a:rPr lang="en-US" sz="1800" dirty="0">
                <a:ea typeface="Comic Sans MS"/>
                <a:cs typeface="Comic Sans MS"/>
                <a:sym typeface="Comic Sans MS"/>
              </a:rPr>
              <a:t>= </a:t>
            </a:r>
            <a:r>
              <a:rPr lang="en-US" sz="1800" dirty="0" smtClean="0">
                <a:solidFill>
                  <a:srgbClr val="0000FF"/>
                </a:solidFill>
                <a:ea typeface="Comic Sans MS"/>
                <a:cs typeface="Comic Sans MS"/>
                <a:sym typeface="Comic Sans MS"/>
              </a:rPr>
              <a:t>THINKING</a:t>
            </a:r>
          </a:p>
          <a:p>
            <a:pPr marL="450850" lvl="2" indent="-222250">
              <a:buClr>
                <a:schemeClr val="tx1"/>
              </a:buClr>
              <a:buFont typeface="Wingdings" charset="2"/>
              <a:buChar char="§"/>
            </a:pPr>
            <a:r>
              <a:rPr lang="en-US" sz="1800" dirty="0">
                <a:solidFill>
                  <a:srgbClr val="004C26"/>
                </a:solidFill>
                <a:ea typeface="Comic Sans MS"/>
                <a:cs typeface="Comic Sans MS"/>
                <a:sym typeface="Comic Sans MS"/>
              </a:rPr>
              <a:t>test((1 + 4</a:t>
            </a:r>
            <a:r>
              <a:rPr lang="en-US" sz="1800" dirty="0" smtClean="0">
                <a:solidFill>
                  <a:srgbClr val="004C26"/>
                </a:solidFill>
                <a:ea typeface="Comic Sans MS"/>
                <a:cs typeface="Comic Sans MS"/>
                <a:sym typeface="Comic Sans MS"/>
              </a:rPr>
              <a:t>) % 5</a:t>
            </a:r>
            <a:r>
              <a:rPr lang="en-US" sz="1800" dirty="0">
                <a:solidFill>
                  <a:srgbClr val="004C26"/>
                </a:solidFill>
                <a:ea typeface="Comic Sans MS"/>
                <a:cs typeface="Comic Sans MS"/>
                <a:sym typeface="Comic Sans MS"/>
              </a:rPr>
              <a:t>) </a:t>
            </a:r>
            <a:r>
              <a:rPr lang="en-US" sz="1800" dirty="0">
                <a:solidFill>
                  <a:srgbClr val="008000"/>
                </a:solidFill>
                <a:ea typeface="Comic Sans MS"/>
                <a:cs typeface="Comic Sans MS"/>
                <a:sym typeface="Comic Sans MS"/>
              </a:rPr>
              <a:t>/</a:t>
            </a:r>
            <a:r>
              <a:rPr lang="en-US" sz="1800" dirty="0" smtClean="0">
                <a:solidFill>
                  <a:srgbClr val="008000"/>
                </a:solidFill>
                <a:ea typeface="Comic Sans MS"/>
                <a:cs typeface="Comic Sans MS"/>
                <a:sym typeface="Comic Sans MS"/>
              </a:rPr>
              <a:t>/ = </a:t>
            </a:r>
            <a:r>
              <a:rPr lang="en-US" sz="1800" dirty="0">
                <a:solidFill>
                  <a:srgbClr val="008000"/>
                </a:solidFill>
                <a:ea typeface="Comic Sans MS"/>
                <a:cs typeface="Comic Sans MS"/>
                <a:sym typeface="Comic Sans MS"/>
              </a:rPr>
              <a:t>0</a:t>
            </a:r>
            <a:endParaRPr lang="en-US" sz="1800" dirty="0" smtClean="0">
              <a:solidFill>
                <a:srgbClr val="008000"/>
              </a:solidFill>
              <a:ea typeface="Comic Sans MS"/>
              <a:cs typeface="Comic Sans MS"/>
              <a:sym typeface="Comic Sans MS"/>
            </a:endParaRPr>
          </a:p>
          <a:p>
            <a:pPr marL="450850" lvl="2" indent="-222250">
              <a:buClr>
                <a:schemeClr val="tx1"/>
              </a:buClr>
              <a:buFont typeface="Wingdings" charset="2"/>
              <a:buChar char="§"/>
            </a:pPr>
            <a:r>
              <a:rPr lang="en-US" sz="1800" dirty="0">
                <a:solidFill>
                  <a:srgbClr val="004C26"/>
                </a:solidFill>
                <a:ea typeface="Comic Sans MS"/>
                <a:cs typeface="Comic Sans MS"/>
                <a:sym typeface="Comic Sans MS"/>
              </a:rPr>
              <a:t>state[</a:t>
            </a:r>
            <a:r>
              <a:rPr lang="en-US" sz="1800" dirty="0" smtClean="0">
                <a:solidFill>
                  <a:srgbClr val="004C26"/>
                </a:solidFill>
                <a:ea typeface="Comic Sans MS"/>
                <a:cs typeface="Comic Sans MS"/>
                <a:sym typeface="Comic Sans MS"/>
              </a:rPr>
              <a:t>(0 </a:t>
            </a:r>
            <a:r>
              <a:rPr lang="en-US" sz="1800" dirty="0">
                <a:solidFill>
                  <a:srgbClr val="004C26"/>
                </a:solidFill>
                <a:ea typeface="Comic Sans MS"/>
                <a:cs typeface="Comic Sans MS"/>
                <a:sym typeface="Comic Sans MS"/>
              </a:rPr>
              <a:t>+ 4) % 5] </a:t>
            </a:r>
            <a:r>
              <a:rPr lang="en-US" sz="1800" dirty="0">
                <a:ea typeface="Comic Sans MS"/>
                <a:cs typeface="Comic Sans MS"/>
                <a:sym typeface="Comic Sans MS"/>
              </a:rPr>
              <a:t>!= </a:t>
            </a:r>
            <a:r>
              <a:rPr lang="en-US" sz="1800" dirty="0">
                <a:solidFill>
                  <a:srgbClr val="0000FF"/>
                </a:solidFill>
                <a:ea typeface="Comic Sans MS"/>
                <a:cs typeface="Comic Sans MS"/>
                <a:sym typeface="Comic Sans MS"/>
              </a:rPr>
              <a:t>EATING</a:t>
            </a:r>
            <a:r>
              <a:rPr lang="en-US" sz="1800" dirty="0">
                <a:ea typeface="Comic Sans MS"/>
                <a:cs typeface="Comic Sans MS"/>
                <a:sym typeface="Comic Sans MS"/>
              </a:rPr>
              <a:t> is </a:t>
            </a:r>
            <a:r>
              <a:rPr lang="en-US" sz="1800" dirty="0" smtClean="0">
                <a:ea typeface="Comic Sans MS"/>
                <a:cs typeface="Comic Sans MS"/>
                <a:sym typeface="Comic Sans MS"/>
              </a:rPr>
              <a:t>true</a:t>
            </a:r>
            <a:endParaRPr lang="en-US" sz="1800" dirty="0">
              <a:solidFill>
                <a:srgbClr val="004C26"/>
              </a:solidFill>
              <a:ea typeface="Comic Sans MS"/>
              <a:cs typeface="Comic Sans MS"/>
              <a:sym typeface="Comic Sans MS"/>
            </a:endParaRPr>
          </a:p>
          <a:p>
            <a:pPr marL="450850" lvl="2" indent="-222250">
              <a:buClr>
                <a:schemeClr val="tx1"/>
              </a:buClr>
              <a:buFont typeface="Wingdings" charset="2"/>
              <a:buChar char="§"/>
            </a:pPr>
            <a:r>
              <a:rPr lang="en-US" sz="1800" dirty="0">
                <a:solidFill>
                  <a:srgbClr val="004C26"/>
                </a:solidFill>
                <a:ea typeface="Comic Sans MS"/>
                <a:cs typeface="Comic Sans MS"/>
                <a:sym typeface="Comic Sans MS"/>
              </a:rPr>
              <a:t>state[</a:t>
            </a:r>
            <a:r>
              <a:rPr lang="en-US" sz="1800" dirty="0" smtClean="0">
                <a:solidFill>
                  <a:srgbClr val="004C26"/>
                </a:solidFill>
                <a:ea typeface="Comic Sans MS"/>
                <a:cs typeface="Comic Sans MS"/>
                <a:sym typeface="Comic Sans MS"/>
              </a:rPr>
              <a:t>(0 </a:t>
            </a:r>
            <a:r>
              <a:rPr lang="en-US" sz="1800" dirty="0">
                <a:solidFill>
                  <a:srgbClr val="004C26"/>
                </a:solidFill>
                <a:ea typeface="Comic Sans MS"/>
                <a:cs typeface="Comic Sans MS"/>
                <a:sym typeface="Comic Sans MS"/>
              </a:rPr>
              <a:t>+ 1) % 5] </a:t>
            </a:r>
            <a:r>
              <a:rPr lang="en-US" sz="1800" dirty="0">
                <a:ea typeface="Comic Sans MS"/>
                <a:cs typeface="Comic Sans MS"/>
                <a:sym typeface="Comic Sans MS"/>
              </a:rPr>
              <a:t>!= </a:t>
            </a:r>
            <a:r>
              <a:rPr lang="en-US" sz="1800" dirty="0">
                <a:solidFill>
                  <a:srgbClr val="0000FF"/>
                </a:solidFill>
                <a:ea typeface="Comic Sans MS"/>
                <a:cs typeface="Comic Sans MS"/>
                <a:sym typeface="Comic Sans MS"/>
              </a:rPr>
              <a:t>EATING</a:t>
            </a:r>
            <a:r>
              <a:rPr lang="en-US" sz="1800" dirty="0">
                <a:ea typeface="Comic Sans MS"/>
                <a:cs typeface="Comic Sans MS"/>
                <a:sym typeface="Comic Sans MS"/>
              </a:rPr>
              <a:t> is </a:t>
            </a:r>
            <a:r>
              <a:rPr lang="en-US" sz="1800" b="1" dirty="0" smtClean="0">
                <a:solidFill>
                  <a:srgbClr val="660066"/>
                </a:solidFill>
                <a:ea typeface="Comic Sans MS"/>
                <a:cs typeface="Comic Sans MS"/>
                <a:sym typeface="Comic Sans MS"/>
              </a:rPr>
              <a:t>true</a:t>
            </a:r>
          </a:p>
          <a:p>
            <a:pPr marL="450850" lvl="2" indent="-222250">
              <a:buClr>
                <a:schemeClr val="tx1"/>
              </a:buClr>
              <a:buFont typeface="Wingdings" charset="2"/>
              <a:buChar char="§"/>
            </a:pPr>
            <a:r>
              <a:rPr lang="en-US" sz="1800" dirty="0">
                <a:solidFill>
                  <a:srgbClr val="004C26"/>
                </a:solidFill>
                <a:ea typeface="Comic Sans MS"/>
                <a:cs typeface="Comic Sans MS"/>
                <a:sym typeface="Comic Sans MS"/>
              </a:rPr>
              <a:t>state[0] </a:t>
            </a:r>
            <a:r>
              <a:rPr lang="en-US" sz="1800" dirty="0">
                <a:ea typeface="Comic Sans MS"/>
                <a:cs typeface="Comic Sans MS"/>
                <a:sym typeface="Comic Sans MS"/>
              </a:rPr>
              <a:t>== </a:t>
            </a:r>
            <a:r>
              <a:rPr lang="en-US" sz="1800" dirty="0">
                <a:solidFill>
                  <a:srgbClr val="0000FF"/>
                </a:solidFill>
                <a:ea typeface="Comic Sans MS"/>
                <a:cs typeface="Comic Sans MS"/>
                <a:sym typeface="Comic Sans MS"/>
              </a:rPr>
              <a:t>HUNGRY</a:t>
            </a:r>
            <a:r>
              <a:rPr lang="en-US" sz="1800" dirty="0">
                <a:ea typeface="Comic Sans MS"/>
                <a:cs typeface="Comic Sans MS"/>
                <a:sym typeface="Comic Sans MS"/>
              </a:rPr>
              <a:t> is </a:t>
            </a:r>
            <a:r>
              <a:rPr lang="en-US" sz="1800" dirty="0" smtClean="0">
                <a:ea typeface="Comic Sans MS"/>
                <a:cs typeface="Comic Sans MS"/>
                <a:sym typeface="Comic Sans MS"/>
              </a:rPr>
              <a:t>true</a:t>
            </a:r>
            <a:endParaRPr lang="en-US" dirty="0" smtClean="0">
              <a:ea typeface="Comic Sans MS"/>
              <a:cs typeface="Comic Sans MS"/>
              <a:sym typeface="Comic Sans MS"/>
            </a:endParaRPr>
          </a:p>
          <a:p>
            <a:pPr marL="692150" lvl="3" indent="-234950">
              <a:buClr>
                <a:schemeClr val="tx1"/>
              </a:buClr>
              <a:buFont typeface="Arial"/>
              <a:buChar char="•"/>
            </a:pPr>
            <a:r>
              <a:rPr lang="en-US" sz="1600" b="1" dirty="0" smtClean="0">
                <a:solidFill>
                  <a:srgbClr val="660066"/>
                </a:solidFill>
                <a:ea typeface="Comic Sans MS"/>
                <a:cs typeface="Comic Sans MS"/>
                <a:sym typeface="Comic Sans MS"/>
              </a:rPr>
              <a:t>Recall: </a:t>
            </a:r>
            <a:r>
              <a:rPr lang="en-US" sz="1600" b="1" dirty="0">
                <a:solidFill>
                  <a:srgbClr val="660066"/>
                </a:solidFill>
                <a:ea typeface="Comic Sans MS"/>
                <a:cs typeface="Comic Sans MS"/>
                <a:sym typeface="Comic Sans MS"/>
              </a:rPr>
              <a:t>0 is hungry but previously was unable to grab sticks because 1 was </a:t>
            </a:r>
            <a:r>
              <a:rPr lang="en-US" sz="1600" b="1" dirty="0" smtClean="0">
                <a:solidFill>
                  <a:srgbClr val="660066"/>
                </a:solidFill>
                <a:ea typeface="Comic Sans MS"/>
                <a:cs typeface="Comic Sans MS"/>
                <a:sym typeface="Comic Sans MS"/>
              </a:rPr>
              <a:t>eating</a:t>
            </a:r>
            <a:endParaRPr lang="en-US" sz="1600" b="1" dirty="0">
              <a:solidFill>
                <a:srgbClr val="660066"/>
              </a:solidFill>
              <a:ea typeface="Comic Sans MS"/>
              <a:cs typeface="Comic Sans MS"/>
              <a:sym typeface="Comic Sans MS"/>
            </a:endParaRPr>
          </a:p>
          <a:p>
            <a:pPr marL="692150" lvl="3" indent="-234950">
              <a:buClr>
                <a:schemeClr val="tx1"/>
              </a:buClr>
              <a:buFont typeface="Arial"/>
              <a:buChar char="•"/>
            </a:pPr>
            <a:r>
              <a:rPr lang="en-US" sz="1600" b="1" dirty="0" smtClean="0">
                <a:solidFill>
                  <a:srgbClr val="660066"/>
                </a:solidFill>
                <a:ea typeface="Comic Sans MS"/>
                <a:cs typeface="Comic Sans MS"/>
                <a:sym typeface="Comic Sans MS"/>
              </a:rPr>
              <a:t>0 </a:t>
            </a:r>
            <a:r>
              <a:rPr lang="en-US" sz="1600" b="1" dirty="0">
                <a:solidFill>
                  <a:srgbClr val="660066"/>
                </a:solidFill>
                <a:ea typeface="Comic Sans MS"/>
                <a:cs typeface="Comic Sans MS"/>
                <a:sym typeface="Comic Sans MS"/>
              </a:rPr>
              <a:t>is currently waiting on variable condition[0] in pickup()</a:t>
            </a:r>
            <a:endParaRPr lang="en-US" sz="2000" b="1" dirty="0" smtClean="0">
              <a:solidFill>
                <a:srgbClr val="660066"/>
              </a:solidFill>
              <a:ea typeface="Comic Sans MS"/>
              <a:cs typeface="Comic Sans MS"/>
              <a:sym typeface="Comic Sans MS"/>
            </a:endParaRPr>
          </a:p>
        </p:txBody>
      </p:sp>
      <p:sp>
        <p:nvSpPr>
          <p:cNvPr id="8" name="Shape 321"/>
          <p:cNvSpPr/>
          <p:nvPr/>
        </p:nvSpPr>
        <p:spPr>
          <a:xfrm>
            <a:off x="4986867" y="1476020"/>
            <a:ext cx="3790244" cy="225036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smtClean="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pickup(</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test(</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].wait();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p:txBody>
      </p:sp>
      <p:sp>
        <p:nvSpPr>
          <p:cNvPr id="9" name="Shape 323"/>
          <p:cNvSpPr/>
          <p:nvPr/>
        </p:nvSpPr>
        <p:spPr>
          <a:xfrm>
            <a:off x="4986867" y="3787418"/>
            <a:ext cx="3790244" cy="2771507"/>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test(</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+ 4) % 5] != </a:t>
            </a:r>
            <a:r>
              <a:rPr lang="en-US"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+ 1) % 5] ! = </a:t>
            </a:r>
            <a:endParaRPr lang="en-US" dirty="0" smtClean="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].signal();</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p:txBody>
      </p:sp>
      <p:sp>
        <p:nvSpPr>
          <p:cNvPr id="10" name="Shape 342"/>
          <p:cNvSpPr/>
          <p:nvPr/>
        </p:nvSpPr>
        <p:spPr>
          <a:xfrm>
            <a:off x="1543758" y="4979462"/>
            <a:ext cx="3352800" cy="1508908"/>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FF"/>
                </a:solidFill>
                <a:ea typeface="Comic Sans MS"/>
                <a:cs typeface="Comic Sans MS"/>
                <a:sym typeface="Comic Sans MS"/>
              </a:rPr>
              <a:t>void</a:t>
            </a:r>
            <a:r>
              <a:rPr lang="en-US">
                <a:solidFill>
                  <a:schemeClr val="dk1"/>
                </a:solidFill>
                <a:ea typeface="Comic Sans MS"/>
                <a:cs typeface="Comic Sans MS"/>
                <a:sym typeface="Comic Sans MS"/>
              </a:rPr>
              <a:t> putdown(</a:t>
            </a:r>
            <a:r>
              <a:rPr lang="en-US">
                <a:solidFill>
                  <a:srgbClr val="0000FF"/>
                </a:solidFill>
                <a:ea typeface="Comic Sans MS"/>
                <a:cs typeface="Comic Sans MS"/>
                <a:sym typeface="Comic Sans MS"/>
              </a:rPr>
              <a:t>int</a:t>
            </a:r>
            <a:r>
              <a:rPr lang="en-US">
                <a:solidFill>
                  <a:schemeClr val="dk1"/>
                </a:solidFill>
                <a:ea typeface="Comic Sans MS"/>
                <a:cs typeface="Comic Sans MS"/>
                <a:sym typeface="Comic Sans MS"/>
              </a:rPr>
              <a:t> i) {</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state[i] = THINKING;</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test((i + 4) % 5);</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test((i + 1) % 5);</a:t>
            </a:r>
            <a:endParaRPr/>
          </a:p>
          <a:p>
            <a:pPr marL="0" marR="0" lvl="0" indent="0" algn="l" rtl="0">
              <a:spcBef>
                <a:spcPts val="0"/>
              </a:spcBef>
              <a:spcAft>
                <a:spcPts val="0"/>
              </a:spcAft>
              <a:buNone/>
            </a:pPr>
            <a:r>
              <a:rPr lang="en-US">
                <a:solidFill>
                  <a:schemeClr val="dk1"/>
                </a:solidFill>
                <a:ea typeface="Comic Sans MS"/>
                <a:cs typeface="Comic Sans MS"/>
                <a:sym typeface="Comic Sans MS"/>
              </a:rPr>
              <a:t>}</a:t>
            </a:r>
            <a:endParaRPr>
              <a:solidFill>
                <a:schemeClr val="dk1"/>
              </a:solidFill>
              <a:ea typeface="Comic Sans MS"/>
              <a:cs typeface="Comic Sans MS"/>
              <a:sym typeface="Comic Sans MS"/>
            </a:endParaRPr>
          </a:p>
        </p:txBody>
      </p:sp>
    </p:spTree>
    <p:extLst>
      <p:ext uri="{BB962C8B-B14F-4D97-AF65-F5344CB8AC3E}">
        <p14:creationId xmlns:p14="http://schemas.microsoft.com/office/powerpoint/2010/main" val="10700779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38</a:t>
            </a:fld>
            <a:endParaRPr lang="en-US" dirty="0"/>
          </a:p>
        </p:txBody>
      </p:sp>
      <p:sp>
        <p:nvSpPr>
          <p:cNvPr id="3" name="Title 2"/>
          <p:cNvSpPr>
            <a:spLocks noGrp="1"/>
          </p:cNvSpPr>
          <p:nvPr>
            <p:ph type="title"/>
          </p:nvPr>
        </p:nvSpPr>
        <p:spPr/>
        <p:txBody>
          <a:bodyPr>
            <a:noAutofit/>
          </a:bodyPr>
          <a:lstStyle/>
          <a:p>
            <a:r>
              <a:rPr lang="en-US" sz="2300" dirty="0">
                <a:ea typeface="Comic Sans MS"/>
                <a:cs typeface="Comic Sans MS"/>
                <a:sym typeface="Comic Sans MS"/>
              </a:rPr>
              <a:t>Monitors: Solving the Dining Philosophers Problem Example (</a:t>
            </a:r>
            <a:r>
              <a:rPr lang="en-US" sz="2300" dirty="0" err="1">
                <a:ea typeface="Comic Sans MS"/>
                <a:cs typeface="Comic Sans MS"/>
                <a:sym typeface="Comic Sans MS"/>
              </a:rPr>
              <a:t>cont</a:t>
            </a:r>
            <a:r>
              <a:rPr lang="en-US" sz="2300" dirty="0">
                <a:ea typeface="Comic Sans MS"/>
                <a:cs typeface="Comic Sans MS"/>
                <a:sym typeface="Comic Sans MS"/>
              </a:rPr>
              <a:t>)</a:t>
            </a:r>
            <a:endParaRPr lang="en-US" sz="2300" dirty="0"/>
          </a:p>
        </p:txBody>
      </p:sp>
      <p:sp>
        <p:nvSpPr>
          <p:cNvPr id="4" name="Content Placeholder 3"/>
          <p:cNvSpPr>
            <a:spLocks noGrp="1"/>
          </p:cNvSpPr>
          <p:nvPr>
            <p:ph idx="1"/>
          </p:nvPr>
        </p:nvSpPr>
        <p:spPr>
          <a:xfrm>
            <a:off x="275339" y="1030112"/>
            <a:ext cx="8589374" cy="522110"/>
          </a:xfrm>
        </p:spPr>
        <p:txBody>
          <a:bodyPr>
            <a:normAutofit/>
          </a:bodyPr>
          <a:lstStyle/>
          <a:p>
            <a:r>
              <a:rPr lang="en-US" dirty="0">
                <a:solidFill>
                  <a:srgbClr val="0000FF"/>
                </a:solidFill>
                <a:ea typeface="Comic Sans MS"/>
                <a:cs typeface="Comic Sans MS"/>
                <a:sym typeface="Comic Sans MS"/>
              </a:rPr>
              <a:t>Step 4</a:t>
            </a:r>
            <a:r>
              <a:rPr lang="en-US" dirty="0" smtClean="0">
                <a:solidFill>
                  <a:srgbClr val="0000FF"/>
                </a:solidFill>
                <a:ea typeface="Comic Sans MS"/>
                <a:cs typeface="Comic Sans MS"/>
                <a:sym typeface="Comic Sans MS"/>
              </a:rPr>
              <a:t>: </a:t>
            </a:r>
            <a:r>
              <a:rPr lang="en-US" dirty="0">
                <a:solidFill>
                  <a:srgbClr val="7030A0"/>
                </a:solidFill>
                <a:ea typeface="Comic Sans MS"/>
                <a:cs typeface="Comic Sans MS"/>
                <a:sym typeface="Comic Sans MS"/>
              </a:rPr>
              <a:t>Philosopher 1 </a:t>
            </a:r>
            <a:r>
              <a:rPr lang="en-US" dirty="0">
                <a:ea typeface="Comic Sans MS"/>
                <a:cs typeface="Comic Sans MS"/>
                <a:sym typeface="Comic Sans MS"/>
              </a:rPr>
              <a:t>finishes </a:t>
            </a:r>
            <a:r>
              <a:rPr lang="en-US" dirty="0" smtClean="0">
                <a:ea typeface="Comic Sans MS"/>
                <a:cs typeface="Comic Sans MS"/>
                <a:sym typeface="Comic Sans MS"/>
              </a:rPr>
              <a:t>eating and </a:t>
            </a:r>
            <a:r>
              <a:rPr lang="en-US" dirty="0">
                <a:ea typeface="Comic Sans MS"/>
                <a:cs typeface="Comic Sans MS"/>
                <a:sym typeface="Comic Sans MS"/>
              </a:rPr>
              <a:t>puts down the sticks</a:t>
            </a:r>
            <a:endParaRPr lang="en-US" dirty="0"/>
          </a:p>
          <a:p>
            <a:endParaRPr lang="en-US" dirty="0">
              <a:solidFill>
                <a:schemeClr val="tx1"/>
              </a:solidFill>
              <a:ea typeface="Comic Sans MS"/>
              <a:cs typeface="Comic Sans MS"/>
            </a:endParaRPr>
          </a:p>
        </p:txBody>
      </p:sp>
      <p:sp>
        <p:nvSpPr>
          <p:cNvPr id="7" name="Content Placeholder 3"/>
          <p:cNvSpPr txBox="1">
            <a:spLocks/>
          </p:cNvSpPr>
          <p:nvPr/>
        </p:nvSpPr>
        <p:spPr>
          <a:xfrm>
            <a:off x="277314" y="1563513"/>
            <a:ext cx="4633354" cy="186548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282575" lvl="1" indent="-282575">
              <a:buClr>
                <a:schemeClr val="tx1"/>
              </a:buClr>
              <a:buFont typeface="+mj-lt"/>
              <a:buAutoNum type="alphaLcPeriod"/>
            </a:pPr>
            <a:r>
              <a:rPr lang="en-US" sz="2000" dirty="0">
                <a:solidFill>
                  <a:srgbClr val="004C26"/>
                </a:solidFill>
                <a:ea typeface="Comic Sans MS"/>
                <a:cs typeface="Comic Sans MS"/>
                <a:sym typeface="Comic Sans MS"/>
              </a:rPr>
              <a:t>putdown(1)</a:t>
            </a:r>
            <a:endParaRPr lang="en-US" dirty="0" smtClean="0">
              <a:solidFill>
                <a:srgbClr val="0000FF"/>
              </a:solidFill>
              <a:ea typeface="Comic Sans MS"/>
              <a:cs typeface="Comic Sans MS"/>
              <a:sym typeface="Comic Sans MS"/>
            </a:endParaRPr>
          </a:p>
          <a:p>
            <a:pPr marL="450850" lvl="2" indent="-222250">
              <a:buClr>
                <a:schemeClr val="tx1"/>
              </a:buClr>
              <a:buFont typeface="Wingdings" charset="2"/>
              <a:buChar char="§"/>
            </a:pPr>
            <a:r>
              <a:rPr lang="en-US" sz="1800" dirty="0">
                <a:ea typeface="Comic Sans MS"/>
                <a:cs typeface="Comic Sans MS"/>
                <a:sym typeface="Comic Sans MS"/>
              </a:rPr>
              <a:t>Repeat the same procedure on 1’s other neighbor,  (1+1</a:t>
            </a:r>
            <a:r>
              <a:rPr lang="en-US" sz="1800" dirty="0" smtClean="0">
                <a:ea typeface="Comic Sans MS"/>
                <a:cs typeface="Comic Sans MS"/>
                <a:sym typeface="Comic Sans MS"/>
              </a:rPr>
              <a:t>) % 5 </a:t>
            </a:r>
            <a:r>
              <a:rPr lang="en-US" sz="1800" dirty="0">
                <a:ea typeface="Comic Sans MS"/>
                <a:cs typeface="Comic Sans MS"/>
                <a:sym typeface="Comic Sans MS"/>
              </a:rPr>
              <a:t>= </a:t>
            </a:r>
            <a:r>
              <a:rPr lang="en-US" sz="1800" dirty="0" smtClean="0">
                <a:ea typeface="Comic Sans MS"/>
                <a:cs typeface="Comic Sans MS"/>
                <a:sym typeface="Comic Sans MS"/>
              </a:rPr>
              <a:t>2</a:t>
            </a:r>
            <a:endParaRPr lang="en-US" sz="1800" dirty="0">
              <a:ea typeface="Comic Sans MS"/>
              <a:cs typeface="Comic Sans MS"/>
              <a:sym typeface="Comic Sans MS"/>
            </a:endParaRPr>
          </a:p>
          <a:p>
            <a:pPr marL="450850" lvl="2" indent="-222250">
              <a:buClr>
                <a:schemeClr val="tx1"/>
              </a:buClr>
              <a:buFont typeface="Wingdings" charset="2"/>
              <a:buChar char="§"/>
            </a:pPr>
            <a:r>
              <a:rPr lang="en-US" sz="1800" dirty="0" smtClean="0">
                <a:ea typeface="Comic Sans MS"/>
                <a:cs typeface="Comic Sans MS"/>
                <a:sym typeface="Comic Sans MS"/>
              </a:rPr>
              <a:t>However</a:t>
            </a:r>
            <a:r>
              <a:rPr lang="en-US" sz="1800" dirty="0">
                <a:ea typeface="Comic Sans MS"/>
                <a:cs typeface="Comic Sans MS"/>
                <a:sym typeface="Comic Sans MS"/>
              </a:rPr>
              <a:t>, nothing happens, because </a:t>
            </a:r>
            <a:r>
              <a:rPr lang="en-US" sz="1800" dirty="0" smtClean="0">
                <a:ea typeface="Comic Sans MS"/>
                <a:cs typeface="Comic Sans MS"/>
                <a:sym typeface="Comic Sans MS"/>
              </a:rPr>
              <a:t>2 </a:t>
            </a:r>
            <a:r>
              <a:rPr lang="en-US" sz="1800" dirty="0">
                <a:ea typeface="Comic Sans MS"/>
                <a:cs typeface="Comic Sans MS"/>
                <a:sym typeface="Comic Sans MS"/>
              </a:rPr>
              <a:t>is not hungry</a:t>
            </a:r>
            <a:endParaRPr lang="en-US" sz="1800" dirty="0" smtClean="0">
              <a:solidFill>
                <a:srgbClr val="004C26"/>
              </a:solidFill>
              <a:ea typeface="Comic Sans MS"/>
              <a:cs typeface="Comic Sans MS"/>
              <a:sym typeface="Comic Sans MS"/>
            </a:endParaRPr>
          </a:p>
        </p:txBody>
      </p:sp>
      <p:sp>
        <p:nvSpPr>
          <p:cNvPr id="8" name="Shape 321"/>
          <p:cNvSpPr/>
          <p:nvPr/>
        </p:nvSpPr>
        <p:spPr>
          <a:xfrm>
            <a:off x="4986867" y="1476020"/>
            <a:ext cx="3790244" cy="2250364"/>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smtClean="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pickup(</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test(</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].wait();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endParaRPr sz="4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p:txBody>
      </p:sp>
      <p:sp>
        <p:nvSpPr>
          <p:cNvPr id="9" name="Shape 323"/>
          <p:cNvSpPr/>
          <p:nvPr/>
        </p:nvSpPr>
        <p:spPr>
          <a:xfrm>
            <a:off x="4986867" y="3787418"/>
            <a:ext cx="3790244" cy="2771507"/>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void</a:t>
            </a:r>
            <a:r>
              <a:rPr lang="en-US" dirty="0">
                <a:solidFill>
                  <a:schemeClr val="dk1"/>
                </a:solidFill>
                <a:ea typeface="Comic Sans MS"/>
                <a:cs typeface="Comic Sans MS"/>
                <a:sym typeface="Comic Sans MS"/>
              </a:rPr>
              <a:t> test(</a:t>
            </a:r>
            <a:r>
              <a:rPr lang="en-US" dirty="0" err="1">
                <a:solidFill>
                  <a:srgbClr val="0000FF"/>
                </a:solidFill>
                <a:ea typeface="Comic Sans MS"/>
                <a:cs typeface="Comic Sans MS"/>
                <a:sym typeface="Comic Sans MS"/>
              </a:rPr>
              <a:t>int</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+ 4) % 5] != </a:t>
            </a:r>
            <a:r>
              <a:rPr lang="en-US"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HUNGRY) &amp;&amp;</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dirty="0">
                <a:solidFill>
                  <a:schemeClr val="dk1"/>
                </a:solidFill>
                <a:ea typeface="Comic Sans MS"/>
                <a:cs typeface="Comic Sans MS"/>
                <a:sym typeface="Comic Sans MS"/>
              </a:rPr>
              <a:t>(state[(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+ 1) % 5] ! = </a:t>
            </a:r>
            <a:endParaRPr lang="en-US" dirty="0" smtClean="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EATING</a:t>
            </a:r>
            <a:r>
              <a:rPr lang="en-US" dirty="0">
                <a:solidFill>
                  <a:schemeClr val="dk1"/>
                </a:solidFill>
                <a:ea typeface="Comic Sans MS"/>
                <a:cs typeface="Comic Sans MS"/>
                <a:sym typeface="Comic Sans MS"/>
              </a:rPr>
              <a:t>)) {    </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state[</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 = EATING;</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self[</a:t>
            </a:r>
            <a:r>
              <a:rPr lang="en-US" dirty="0" err="1">
                <a:solidFill>
                  <a:schemeClr val="dk1"/>
                </a:solidFill>
                <a:ea typeface="Comic Sans MS"/>
                <a:cs typeface="Comic Sans MS"/>
                <a:sym typeface="Comic Sans MS"/>
              </a:rPr>
              <a:t>i</a:t>
            </a:r>
            <a:r>
              <a:rPr lang="en-US" dirty="0">
                <a:solidFill>
                  <a:schemeClr val="dk1"/>
                </a:solidFill>
                <a:ea typeface="Comic Sans MS"/>
                <a:cs typeface="Comic Sans MS"/>
                <a:sym typeface="Comic Sans MS"/>
              </a:rPr>
              <a:t>].signal();</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endParaRPr sz="1800" dirty="0">
              <a:solidFill>
                <a:schemeClr val="dk1"/>
              </a:solidFill>
              <a:ea typeface="Comic Sans MS"/>
              <a:cs typeface="Comic Sans MS"/>
              <a:sym typeface="Comic Sans MS"/>
            </a:endParaRPr>
          </a:p>
        </p:txBody>
      </p:sp>
      <p:sp>
        <p:nvSpPr>
          <p:cNvPr id="10" name="Shape 342"/>
          <p:cNvSpPr/>
          <p:nvPr/>
        </p:nvSpPr>
        <p:spPr>
          <a:xfrm>
            <a:off x="1543758" y="4979462"/>
            <a:ext cx="3352800" cy="1508908"/>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FF"/>
                </a:solidFill>
                <a:ea typeface="Comic Sans MS"/>
                <a:cs typeface="Comic Sans MS"/>
                <a:sym typeface="Comic Sans MS"/>
              </a:rPr>
              <a:t>void</a:t>
            </a:r>
            <a:r>
              <a:rPr lang="en-US">
                <a:solidFill>
                  <a:schemeClr val="dk1"/>
                </a:solidFill>
                <a:ea typeface="Comic Sans MS"/>
                <a:cs typeface="Comic Sans MS"/>
                <a:sym typeface="Comic Sans MS"/>
              </a:rPr>
              <a:t> putdown(</a:t>
            </a:r>
            <a:r>
              <a:rPr lang="en-US">
                <a:solidFill>
                  <a:srgbClr val="0000FF"/>
                </a:solidFill>
                <a:ea typeface="Comic Sans MS"/>
                <a:cs typeface="Comic Sans MS"/>
                <a:sym typeface="Comic Sans MS"/>
              </a:rPr>
              <a:t>int</a:t>
            </a:r>
            <a:r>
              <a:rPr lang="en-US">
                <a:solidFill>
                  <a:schemeClr val="dk1"/>
                </a:solidFill>
                <a:ea typeface="Comic Sans MS"/>
                <a:cs typeface="Comic Sans MS"/>
                <a:sym typeface="Comic Sans MS"/>
              </a:rPr>
              <a:t> i) {</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state[i] = THINKING;</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test((i + 4) % 5);</a:t>
            </a:r>
            <a:endParaRPr/>
          </a:p>
          <a:p>
            <a:pPr marL="0" marR="0" lvl="0" indent="0" algn="l" rtl="0">
              <a:spcBef>
                <a:spcPts val="0"/>
              </a:spcBef>
              <a:spcAft>
                <a:spcPts val="0"/>
              </a:spcAft>
              <a:buNone/>
            </a:pPr>
            <a:r>
              <a:rPr lang="en-US">
                <a:solidFill>
                  <a:schemeClr val="dk1"/>
                </a:solidFill>
                <a:ea typeface="Comic Sans MS"/>
                <a:cs typeface="Comic Sans MS"/>
                <a:sym typeface="Comic Sans MS"/>
              </a:rPr>
              <a:t>        test((i + 1) % 5);</a:t>
            </a:r>
            <a:endParaRPr/>
          </a:p>
          <a:p>
            <a:pPr marL="0" marR="0" lvl="0" indent="0" algn="l" rtl="0">
              <a:spcBef>
                <a:spcPts val="0"/>
              </a:spcBef>
              <a:spcAft>
                <a:spcPts val="0"/>
              </a:spcAft>
              <a:buNone/>
            </a:pPr>
            <a:r>
              <a:rPr lang="en-US">
                <a:solidFill>
                  <a:schemeClr val="dk1"/>
                </a:solidFill>
                <a:ea typeface="Comic Sans MS"/>
                <a:cs typeface="Comic Sans MS"/>
                <a:sym typeface="Comic Sans MS"/>
              </a:rPr>
              <a:t>}</a:t>
            </a:r>
            <a:endParaRPr>
              <a:solidFill>
                <a:schemeClr val="dk1"/>
              </a:solidFill>
              <a:ea typeface="Comic Sans MS"/>
              <a:cs typeface="Comic Sans MS"/>
              <a:sym typeface="Comic Sans MS"/>
            </a:endParaRPr>
          </a:p>
        </p:txBody>
      </p:sp>
    </p:spTree>
    <p:extLst>
      <p:ext uri="{BB962C8B-B14F-4D97-AF65-F5344CB8AC3E}">
        <p14:creationId xmlns:p14="http://schemas.microsoft.com/office/powerpoint/2010/main" val="35603634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a:t>
            </a:fld>
            <a:endParaRPr lang="en-US" dirty="0"/>
          </a:p>
        </p:txBody>
      </p:sp>
      <p:sp>
        <p:nvSpPr>
          <p:cNvPr id="3" name="Title 2"/>
          <p:cNvSpPr>
            <a:spLocks noGrp="1"/>
          </p:cNvSpPr>
          <p:nvPr>
            <p:ph type="title"/>
          </p:nvPr>
        </p:nvSpPr>
        <p:spPr/>
        <p:txBody>
          <a:bodyPr/>
          <a:lstStyle/>
          <a:p>
            <a:r>
              <a:rPr lang="en-US" dirty="0">
                <a:ea typeface="Comic Sans MS"/>
                <a:cs typeface="Comic Sans MS"/>
                <a:sym typeface="Comic Sans MS"/>
              </a:rPr>
              <a:t>Classical Problems </a:t>
            </a:r>
            <a:r>
              <a:rPr lang="en-US" dirty="0" smtClean="0">
                <a:ea typeface="Comic Sans MS"/>
                <a:cs typeface="Comic Sans MS"/>
                <a:sym typeface="Comic Sans MS"/>
              </a:rPr>
              <a:t>of </a:t>
            </a:r>
            <a:r>
              <a:rPr lang="en-US" dirty="0">
                <a:ea typeface="Comic Sans MS"/>
                <a:cs typeface="Comic Sans MS"/>
                <a:sym typeface="Comic Sans MS"/>
              </a:rPr>
              <a:t>Synchronization</a:t>
            </a:r>
            <a:endParaRPr lang="en-US" dirty="0"/>
          </a:p>
        </p:txBody>
      </p:sp>
      <p:sp>
        <p:nvSpPr>
          <p:cNvPr id="4" name="Content Placeholder 3"/>
          <p:cNvSpPr>
            <a:spLocks noGrp="1"/>
          </p:cNvSpPr>
          <p:nvPr>
            <p:ph idx="1"/>
          </p:nvPr>
        </p:nvSpPr>
        <p:spPr/>
        <p:txBody>
          <a:bodyPr/>
          <a:lstStyle/>
          <a:p>
            <a:r>
              <a:rPr lang="en-US" dirty="0">
                <a:ea typeface="Comic Sans MS"/>
                <a:cs typeface="Comic Sans MS"/>
                <a:sym typeface="Comic Sans MS"/>
              </a:rPr>
              <a:t>Illustrate the </a:t>
            </a:r>
            <a:r>
              <a:rPr lang="en-US" dirty="0">
                <a:solidFill>
                  <a:srgbClr val="0000FF"/>
                </a:solidFill>
                <a:ea typeface="Comic Sans MS"/>
                <a:cs typeface="Comic Sans MS"/>
                <a:sym typeface="Comic Sans MS"/>
              </a:rPr>
              <a:t>challenges</a:t>
            </a:r>
            <a:r>
              <a:rPr lang="en-US" dirty="0">
                <a:ea typeface="Comic Sans MS"/>
                <a:cs typeface="Comic Sans MS"/>
                <a:sym typeface="Comic Sans MS"/>
              </a:rPr>
              <a:t> and </a:t>
            </a:r>
            <a:r>
              <a:rPr lang="en-US" dirty="0">
                <a:solidFill>
                  <a:srgbClr val="0000FF"/>
                </a:solidFill>
                <a:ea typeface="Comic Sans MS"/>
                <a:cs typeface="Comic Sans MS"/>
                <a:sym typeface="Comic Sans MS"/>
              </a:rPr>
              <a:t>caveats</a:t>
            </a:r>
            <a:r>
              <a:rPr lang="en-US" dirty="0">
                <a:ea typeface="Comic Sans MS"/>
                <a:cs typeface="Comic Sans MS"/>
                <a:sym typeface="Comic Sans MS"/>
              </a:rPr>
              <a:t> of process </a:t>
            </a:r>
            <a:r>
              <a:rPr lang="en-US" dirty="0" smtClean="0">
                <a:ea typeface="Comic Sans MS"/>
                <a:cs typeface="Comic Sans MS"/>
                <a:sym typeface="Comic Sans MS"/>
              </a:rPr>
              <a:t>synchronization</a:t>
            </a:r>
          </a:p>
          <a:p>
            <a:r>
              <a:rPr lang="en-US" dirty="0">
                <a:ea typeface="Comic Sans MS"/>
                <a:cs typeface="Comic Sans MS"/>
                <a:sym typeface="Comic Sans MS"/>
              </a:rPr>
              <a:t>Used to </a:t>
            </a:r>
            <a:r>
              <a:rPr lang="en-US" dirty="0">
                <a:solidFill>
                  <a:srgbClr val="0000FF"/>
                </a:solidFill>
                <a:ea typeface="Comic Sans MS"/>
                <a:cs typeface="Comic Sans MS"/>
                <a:sym typeface="Comic Sans MS"/>
              </a:rPr>
              <a:t>test</a:t>
            </a:r>
            <a:r>
              <a:rPr lang="en-US" dirty="0">
                <a:ea typeface="Comic Sans MS"/>
                <a:cs typeface="Comic Sans MS"/>
                <a:sym typeface="Comic Sans MS"/>
              </a:rPr>
              <a:t> newly proposed synchronization </a:t>
            </a:r>
            <a:r>
              <a:rPr lang="en-US" dirty="0" smtClean="0">
                <a:ea typeface="Comic Sans MS"/>
                <a:cs typeface="Comic Sans MS"/>
                <a:sym typeface="Comic Sans MS"/>
              </a:rPr>
              <a:t>schemes</a:t>
            </a:r>
          </a:p>
          <a:p>
            <a:r>
              <a:rPr lang="en-US" dirty="0">
                <a:solidFill>
                  <a:srgbClr val="008000"/>
                </a:solidFill>
                <a:ea typeface="Comic Sans MS"/>
                <a:cs typeface="Comic Sans MS"/>
                <a:sym typeface="Comic Sans MS"/>
              </a:rPr>
              <a:t>Classical </a:t>
            </a:r>
            <a:r>
              <a:rPr lang="en-US" dirty="0" smtClean="0">
                <a:solidFill>
                  <a:srgbClr val="008000"/>
                </a:solidFill>
                <a:ea typeface="Comic Sans MS"/>
                <a:cs typeface="Comic Sans MS"/>
                <a:sym typeface="Comic Sans MS"/>
              </a:rPr>
              <a:t>problems:</a:t>
            </a:r>
          </a:p>
          <a:p>
            <a:pPr lvl="1"/>
            <a:r>
              <a:rPr lang="en-US" sz="2000" dirty="0">
                <a:solidFill>
                  <a:schemeClr val="tx1"/>
                </a:solidFill>
                <a:ea typeface="Comic Sans MS"/>
                <a:cs typeface="Comic Sans MS"/>
                <a:sym typeface="Comic Sans MS"/>
              </a:rPr>
              <a:t>The bounded buffer </a:t>
            </a:r>
            <a:r>
              <a:rPr lang="en-US" sz="2000" dirty="0" smtClean="0">
                <a:solidFill>
                  <a:schemeClr val="tx1"/>
                </a:solidFill>
                <a:ea typeface="Comic Sans MS"/>
                <a:cs typeface="Comic Sans MS"/>
                <a:sym typeface="Comic Sans MS"/>
              </a:rPr>
              <a:t>problem</a:t>
            </a:r>
          </a:p>
          <a:p>
            <a:pPr lvl="1"/>
            <a:r>
              <a:rPr lang="en-US" sz="2000" dirty="0">
                <a:solidFill>
                  <a:schemeClr val="tx1"/>
                </a:solidFill>
                <a:ea typeface="Comic Sans MS"/>
                <a:cs typeface="Comic Sans MS"/>
                <a:sym typeface="Comic Sans MS"/>
              </a:rPr>
              <a:t>The readers-writers </a:t>
            </a:r>
            <a:r>
              <a:rPr lang="en-US" sz="2000" dirty="0" smtClean="0">
                <a:solidFill>
                  <a:schemeClr val="tx1"/>
                </a:solidFill>
                <a:ea typeface="Comic Sans MS"/>
                <a:cs typeface="Comic Sans MS"/>
                <a:sym typeface="Comic Sans MS"/>
              </a:rPr>
              <a:t>problem</a:t>
            </a:r>
          </a:p>
          <a:p>
            <a:pPr lvl="1"/>
            <a:r>
              <a:rPr lang="en-US" sz="2000" dirty="0">
                <a:solidFill>
                  <a:schemeClr val="tx1"/>
                </a:solidFill>
                <a:ea typeface="Comic Sans MS"/>
                <a:cs typeface="Comic Sans MS"/>
                <a:sym typeface="Comic Sans MS"/>
              </a:rPr>
              <a:t>The dining philosophers problem</a:t>
            </a:r>
            <a:endParaRPr lang="en-US" sz="2000" dirty="0">
              <a:solidFill>
                <a:schemeClr val="tx1"/>
              </a:solidFill>
            </a:endParaRPr>
          </a:p>
        </p:txBody>
      </p:sp>
    </p:spTree>
    <p:extLst>
      <p:ext uri="{BB962C8B-B14F-4D97-AF65-F5344CB8AC3E}">
        <p14:creationId xmlns:p14="http://schemas.microsoft.com/office/powerpoint/2010/main" val="12570021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39</a:t>
            </a:fld>
            <a:endParaRPr lang="en-US" dirty="0"/>
          </a:p>
        </p:txBody>
      </p:sp>
      <p:sp>
        <p:nvSpPr>
          <p:cNvPr id="3" name="Title 2"/>
          <p:cNvSpPr>
            <a:spLocks noGrp="1"/>
          </p:cNvSpPr>
          <p:nvPr>
            <p:ph type="title"/>
          </p:nvPr>
        </p:nvSpPr>
        <p:spPr/>
        <p:txBody>
          <a:bodyPr>
            <a:noAutofit/>
          </a:bodyPr>
          <a:lstStyle/>
          <a:p>
            <a:r>
              <a:rPr lang="en-US" sz="2500" dirty="0">
                <a:ea typeface="Comic Sans MS"/>
                <a:cs typeface="Comic Sans MS"/>
                <a:sym typeface="Comic Sans MS"/>
              </a:rPr>
              <a:t>Monitors: Solving the Dining Philosophers </a:t>
            </a:r>
            <a:r>
              <a:rPr lang="en-US" sz="2500" dirty="0" smtClean="0">
                <a:ea typeface="Comic Sans MS"/>
                <a:cs typeface="Comic Sans MS"/>
                <a:sym typeface="Comic Sans MS"/>
              </a:rPr>
              <a:t>Problem Summary</a:t>
            </a:r>
            <a:endParaRPr lang="en-US" sz="2500" dirty="0"/>
          </a:p>
        </p:txBody>
      </p:sp>
      <p:sp>
        <p:nvSpPr>
          <p:cNvPr id="4" name="Content Placeholder 3"/>
          <p:cNvSpPr>
            <a:spLocks noGrp="1"/>
          </p:cNvSpPr>
          <p:nvPr>
            <p:ph idx="1"/>
          </p:nvPr>
        </p:nvSpPr>
        <p:spPr/>
        <p:txBody>
          <a:bodyPr/>
          <a:lstStyle/>
          <a:p>
            <a:r>
              <a:rPr lang="en-US" dirty="0">
                <a:ea typeface="Comic Sans MS"/>
                <a:cs typeface="Comic Sans MS"/>
                <a:sym typeface="Comic Sans MS"/>
              </a:rPr>
              <a:t>Each philosopher </a:t>
            </a:r>
            <a:r>
              <a:rPr lang="en-US" dirty="0" err="1">
                <a:ea typeface="Comic Sans MS"/>
                <a:cs typeface="Comic Sans MS"/>
                <a:sym typeface="Comic Sans MS"/>
              </a:rPr>
              <a:t>i</a:t>
            </a:r>
            <a:r>
              <a:rPr lang="en-US" dirty="0">
                <a:ea typeface="Comic Sans MS"/>
                <a:cs typeface="Comic Sans MS"/>
                <a:sym typeface="Comic Sans MS"/>
              </a:rPr>
              <a:t> invokes the operations </a:t>
            </a:r>
            <a:r>
              <a:rPr lang="en-US" dirty="0">
                <a:solidFill>
                  <a:srgbClr val="0000FF"/>
                </a:solidFill>
                <a:ea typeface="Comic Sans MS"/>
                <a:cs typeface="Comic Sans MS"/>
                <a:sym typeface="Comic Sans MS"/>
              </a:rPr>
              <a:t>pickup()</a:t>
            </a:r>
            <a:r>
              <a:rPr lang="en-US" dirty="0">
                <a:solidFill>
                  <a:srgbClr val="FF0000"/>
                </a:solidFill>
                <a:ea typeface="Comic Sans MS"/>
                <a:cs typeface="Comic Sans MS"/>
                <a:sym typeface="Comic Sans MS"/>
              </a:rPr>
              <a:t> </a:t>
            </a:r>
            <a:r>
              <a:rPr lang="en-US" dirty="0">
                <a:ea typeface="Comic Sans MS"/>
                <a:cs typeface="Comic Sans MS"/>
                <a:sym typeface="Comic Sans MS"/>
              </a:rPr>
              <a:t>and </a:t>
            </a:r>
            <a:r>
              <a:rPr lang="en-US" dirty="0">
                <a:solidFill>
                  <a:srgbClr val="0000FF"/>
                </a:solidFill>
                <a:ea typeface="Comic Sans MS"/>
                <a:cs typeface="Comic Sans MS"/>
                <a:sym typeface="Comic Sans MS"/>
              </a:rPr>
              <a:t>putdown() </a:t>
            </a:r>
            <a:r>
              <a:rPr lang="en-US" dirty="0">
                <a:ea typeface="Comic Sans MS"/>
                <a:cs typeface="Comic Sans MS"/>
                <a:sym typeface="Comic Sans MS"/>
              </a:rPr>
              <a:t>in the following </a:t>
            </a:r>
            <a:r>
              <a:rPr lang="en-US" dirty="0" smtClean="0">
                <a:ea typeface="Comic Sans MS"/>
                <a:cs typeface="Comic Sans MS"/>
                <a:sym typeface="Comic Sans MS"/>
              </a:rPr>
              <a:t>sequence</a:t>
            </a:r>
          </a:p>
          <a:p>
            <a:pPr lvl="1"/>
            <a:r>
              <a:rPr lang="en-US" dirty="0" err="1">
                <a:ea typeface="Comic Sans MS"/>
                <a:cs typeface="Comic Sans MS"/>
                <a:sym typeface="Comic Sans MS"/>
              </a:rPr>
              <a:t>DiningPhilosophters.</a:t>
            </a:r>
            <a:r>
              <a:rPr lang="en-US" dirty="0" err="1">
                <a:solidFill>
                  <a:srgbClr val="0000FF"/>
                </a:solidFill>
                <a:ea typeface="Comic Sans MS"/>
                <a:cs typeface="Comic Sans MS"/>
                <a:sym typeface="Comic Sans MS"/>
              </a:rPr>
              <a:t>pickup</a:t>
            </a:r>
            <a:r>
              <a:rPr lang="en-US" dirty="0">
                <a:solidFill>
                  <a:srgbClr val="0000FF"/>
                </a:solidFill>
                <a:ea typeface="Comic Sans MS"/>
                <a:cs typeface="Comic Sans MS"/>
                <a:sym typeface="Comic Sans MS"/>
              </a:rPr>
              <a:t>(</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a:t>
            </a:r>
            <a:r>
              <a:rPr lang="en-US" dirty="0" smtClean="0">
                <a:ea typeface="Comic Sans MS"/>
                <a:cs typeface="Comic Sans MS"/>
                <a:sym typeface="Comic Sans MS"/>
              </a:rPr>
              <a:t>;</a:t>
            </a:r>
          </a:p>
          <a:p>
            <a:pPr lvl="1"/>
            <a:r>
              <a:rPr lang="en-US" dirty="0" smtClean="0">
                <a:ea typeface="Comic Sans MS"/>
                <a:cs typeface="Comic Sans MS"/>
                <a:sym typeface="Comic Sans MS"/>
              </a:rPr>
              <a:t>EAT</a:t>
            </a:r>
          </a:p>
          <a:p>
            <a:pPr lvl="1"/>
            <a:r>
              <a:rPr lang="en-US" dirty="0" err="1">
                <a:ea typeface="Comic Sans MS"/>
                <a:cs typeface="Comic Sans MS"/>
                <a:sym typeface="Comic Sans MS"/>
              </a:rPr>
              <a:t>DiningPhilosophers.</a:t>
            </a:r>
            <a:r>
              <a:rPr lang="en-US" dirty="0" err="1">
                <a:solidFill>
                  <a:srgbClr val="0000FF"/>
                </a:solidFill>
                <a:ea typeface="Comic Sans MS"/>
                <a:cs typeface="Comic Sans MS"/>
                <a:sym typeface="Comic Sans MS"/>
              </a:rPr>
              <a:t>putdown</a:t>
            </a:r>
            <a:r>
              <a:rPr lang="en-US" dirty="0">
                <a:solidFill>
                  <a:srgbClr val="0000FF"/>
                </a:solidFill>
                <a:ea typeface="Comic Sans MS"/>
                <a:cs typeface="Comic Sans MS"/>
                <a:sym typeface="Comic Sans MS"/>
              </a:rPr>
              <a:t>(</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a:t>
            </a:r>
            <a:r>
              <a:rPr lang="en-US" dirty="0">
                <a:ea typeface="Comic Sans MS"/>
                <a:cs typeface="Comic Sans MS"/>
                <a:sym typeface="Comic Sans MS"/>
              </a:rPr>
              <a:t>;</a:t>
            </a:r>
            <a:endParaRPr lang="en-US" dirty="0"/>
          </a:p>
        </p:txBody>
      </p:sp>
    </p:spTree>
    <p:extLst>
      <p:ext uri="{BB962C8B-B14F-4D97-AF65-F5344CB8AC3E}">
        <p14:creationId xmlns:p14="http://schemas.microsoft.com/office/powerpoint/2010/main" val="239490897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0000FF"/>
                </a:solidFill>
                <a:ea typeface="Comic Sans MS"/>
                <a:cs typeface="Comic Sans MS"/>
                <a:sym typeface="Comic Sans MS"/>
              </a:rPr>
              <a:t>Operating System Synchronization Examples</a:t>
            </a:r>
            <a:endParaRPr lang="en-US" dirty="0">
              <a:solidFill>
                <a:srgbClr val="0000FF"/>
              </a:solidFill>
            </a:endParaRPr>
          </a:p>
        </p:txBody>
      </p:sp>
      <p:sp>
        <p:nvSpPr>
          <p:cNvPr id="3" name="Text Placeholder 2"/>
          <p:cNvSpPr>
            <a:spLocks noGrp="1"/>
          </p:cNvSpPr>
          <p:nvPr>
            <p:ph type="body" idx="1"/>
          </p:nvPr>
        </p:nvSpPr>
        <p:spPr/>
        <p:txBody>
          <a:bodyPr/>
          <a:lstStyle/>
          <a:p>
            <a:r>
              <a:rPr lang="en-US" sz="2800" dirty="0">
                <a:latin typeface="+mj-lt"/>
                <a:ea typeface="MS PGothic" charset="0"/>
              </a:rPr>
              <a:t>Windows</a:t>
            </a:r>
          </a:p>
          <a:p>
            <a:r>
              <a:rPr lang="en-US" sz="2800" dirty="0">
                <a:latin typeface="+mj-lt"/>
                <a:ea typeface="MS PGothic" charset="0"/>
              </a:rPr>
              <a:t>Linux</a:t>
            </a:r>
          </a:p>
          <a:p>
            <a:r>
              <a:rPr lang="en-US" sz="2800" dirty="0" err="1">
                <a:latin typeface="+mj-lt"/>
                <a:ea typeface="MS PGothic" charset="0"/>
              </a:rPr>
              <a:t>Pthreads</a:t>
            </a:r>
            <a:endParaRPr lang="en-US" sz="2800" dirty="0">
              <a:solidFill>
                <a:schemeClr val="tx1"/>
              </a:solidFill>
              <a:latin typeface="+mj-lt"/>
            </a:endParaRPr>
          </a:p>
          <a:p>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40</a:t>
            </a:fld>
            <a:endParaRPr lang="en-US" dirty="0"/>
          </a:p>
        </p:txBody>
      </p:sp>
    </p:spTree>
    <p:extLst>
      <p:ext uri="{BB962C8B-B14F-4D97-AF65-F5344CB8AC3E}">
        <p14:creationId xmlns:p14="http://schemas.microsoft.com/office/powerpoint/2010/main" val="237298436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41</a:t>
            </a:fld>
            <a:endParaRPr lang="en-US" dirty="0"/>
          </a:p>
        </p:txBody>
      </p:sp>
      <p:sp>
        <p:nvSpPr>
          <p:cNvPr id="3" name="Title 2"/>
          <p:cNvSpPr>
            <a:spLocks noGrp="1"/>
          </p:cNvSpPr>
          <p:nvPr>
            <p:ph type="title"/>
          </p:nvPr>
        </p:nvSpPr>
        <p:spPr/>
        <p:txBody>
          <a:bodyPr/>
          <a:lstStyle/>
          <a:p>
            <a:r>
              <a:rPr lang="en-US" dirty="0">
                <a:ea typeface="MS PGothic" charset="0"/>
              </a:rPr>
              <a:t>Windows Synchronization</a:t>
            </a:r>
            <a:endParaRPr lang="en-US" dirty="0"/>
          </a:p>
        </p:txBody>
      </p:sp>
      <p:sp>
        <p:nvSpPr>
          <p:cNvPr id="4" name="Content Placeholder 3"/>
          <p:cNvSpPr>
            <a:spLocks noGrp="1"/>
          </p:cNvSpPr>
          <p:nvPr>
            <p:ph idx="1"/>
          </p:nvPr>
        </p:nvSpPr>
        <p:spPr/>
        <p:txBody>
          <a:bodyPr>
            <a:normAutofit lnSpcReduction="10000"/>
          </a:bodyPr>
          <a:lstStyle/>
          <a:p>
            <a:r>
              <a:rPr lang="en-US" dirty="0" smtClean="0">
                <a:solidFill>
                  <a:schemeClr val="tx1"/>
                </a:solidFill>
              </a:rPr>
              <a:t>A </a:t>
            </a:r>
            <a:r>
              <a:rPr lang="en-US" dirty="0">
                <a:solidFill>
                  <a:schemeClr val="tx1"/>
                </a:solidFill>
              </a:rPr>
              <a:t>multithreaded kernel that provides support for real-time applications and multiple processors </a:t>
            </a:r>
            <a:endParaRPr lang="en-US" dirty="0" smtClean="0">
              <a:solidFill>
                <a:schemeClr val="tx1"/>
              </a:solidFill>
            </a:endParaRPr>
          </a:p>
          <a:p>
            <a:r>
              <a:rPr lang="en-US" dirty="0" smtClean="0">
                <a:ea typeface="MS PGothic" charset="0"/>
              </a:rPr>
              <a:t>Uses </a:t>
            </a:r>
            <a:r>
              <a:rPr lang="en-US" dirty="0">
                <a:ea typeface="MS PGothic" charset="0"/>
              </a:rPr>
              <a:t>interrupt masks to protect access to global resources on uniprocessor </a:t>
            </a:r>
            <a:r>
              <a:rPr lang="en-US" dirty="0" smtClean="0">
                <a:ea typeface="MS PGothic" charset="0"/>
              </a:rPr>
              <a:t>systems</a:t>
            </a:r>
          </a:p>
          <a:p>
            <a:r>
              <a:rPr lang="en-US" dirty="0">
                <a:ea typeface="MS PGothic" charset="0"/>
              </a:rPr>
              <a:t>Uses </a:t>
            </a:r>
            <a:r>
              <a:rPr lang="en-US" b="1" dirty="0">
                <a:solidFill>
                  <a:srgbClr val="3366FF"/>
                </a:solidFill>
                <a:ea typeface="MS PGothic" charset="0"/>
              </a:rPr>
              <a:t>spinlocks </a:t>
            </a:r>
            <a:r>
              <a:rPr lang="en-US" dirty="0">
                <a:ea typeface="MS PGothic" charset="0"/>
              </a:rPr>
              <a:t>on multiprocessor </a:t>
            </a:r>
            <a:r>
              <a:rPr lang="en-US" dirty="0" smtClean="0">
                <a:ea typeface="MS PGothic" charset="0"/>
              </a:rPr>
              <a:t>systems</a:t>
            </a:r>
          </a:p>
          <a:p>
            <a:pPr lvl="1"/>
            <a:r>
              <a:rPr lang="en-US" dirty="0" err="1">
                <a:ea typeface="MS PGothic" charset="0"/>
              </a:rPr>
              <a:t>Spinlocking</a:t>
            </a:r>
            <a:r>
              <a:rPr lang="en-US" dirty="0">
                <a:ea typeface="MS PGothic" charset="0"/>
              </a:rPr>
              <a:t>-thread will never be </a:t>
            </a:r>
            <a:r>
              <a:rPr lang="en-US" dirty="0" smtClean="0">
                <a:ea typeface="MS PGothic" charset="0"/>
              </a:rPr>
              <a:t>preempted</a:t>
            </a:r>
          </a:p>
          <a:p>
            <a:r>
              <a:rPr lang="en-US" dirty="0">
                <a:ea typeface="MS PGothic" charset="0"/>
              </a:rPr>
              <a:t>P</a:t>
            </a:r>
            <a:r>
              <a:rPr lang="en-US" dirty="0" smtClean="0">
                <a:ea typeface="MS PGothic" charset="0"/>
              </a:rPr>
              <a:t>rovides </a:t>
            </a:r>
            <a:r>
              <a:rPr lang="en-US" b="1" dirty="0">
                <a:solidFill>
                  <a:srgbClr val="3366FF"/>
                </a:solidFill>
                <a:ea typeface="MS PGothic" charset="0"/>
              </a:rPr>
              <a:t>dispatcher objects </a:t>
            </a:r>
            <a:r>
              <a:rPr lang="en-US" dirty="0" smtClean="0">
                <a:ea typeface="MS PGothic" charset="0"/>
              </a:rPr>
              <a:t>to synchronize threads based on different mechanisms including </a:t>
            </a:r>
            <a:r>
              <a:rPr lang="en-US" dirty="0" err="1">
                <a:ea typeface="MS PGothic" charset="0"/>
              </a:rPr>
              <a:t>mutexes</a:t>
            </a:r>
            <a:r>
              <a:rPr lang="en-US" dirty="0">
                <a:ea typeface="MS PGothic" charset="0"/>
              </a:rPr>
              <a:t>, semaphores, events, and </a:t>
            </a:r>
            <a:r>
              <a:rPr lang="en-US" dirty="0" smtClean="0">
                <a:ea typeface="MS PGothic" charset="0"/>
              </a:rPr>
              <a:t>timers</a:t>
            </a:r>
          </a:p>
          <a:p>
            <a:pPr lvl="1">
              <a:buClr>
                <a:schemeClr val="tx1"/>
              </a:buClr>
            </a:pPr>
            <a:r>
              <a:rPr lang="en-US" b="1" dirty="0" smtClean="0">
                <a:solidFill>
                  <a:srgbClr val="3366FF"/>
                </a:solidFill>
                <a:ea typeface="MS PGothic" charset="0"/>
              </a:rPr>
              <a:t>Events</a:t>
            </a:r>
            <a:endParaRPr lang="en-US" b="1" dirty="0">
              <a:solidFill>
                <a:srgbClr val="3366FF"/>
              </a:solidFill>
              <a:ea typeface="MS PGothic" charset="0"/>
            </a:endParaRPr>
          </a:p>
          <a:p>
            <a:pPr lvl="2"/>
            <a:r>
              <a:rPr lang="en-US" dirty="0">
                <a:ea typeface="MS PGothic" charset="0"/>
              </a:rPr>
              <a:t>An event acts much like a condition variable</a:t>
            </a:r>
          </a:p>
          <a:p>
            <a:pPr lvl="1"/>
            <a:r>
              <a:rPr lang="en-US" dirty="0">
                <a:ea typeface="MS PGothic" charset="0"/>
              </a:rPr>
              <a:t>Timers notify one or more thread when time </a:t>
            </a:r>
            <a:r>
              <a:rPr lang="en-US" dirty="0" smtClean="0">
                <a:ea typeface="MS PGothic" charset="0"/>
              </a:rPr>
              <a:t>expired</a:t>
            </a:r>
            <a:endParaRPr lang="en-US" dirty="0">
              <a:ea typeface="MS PGothic" charset="0"/>
            </a:endParaRPr>
          </a:p>
        </p:txBody>
      </p:sp>
    </p:spTree>
    <p:extLst>
      <p:ext uri="{BB962C8B-B14F-4D97-AF65-F5344CB8AC3E}">
        <p14:creationId xmlns:p14="http://schemas.microsoft.com/office/powerpoint/2010/main" val="3594826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42</a:t>
            </a:fld>
            <a:endParaRPr lang="en-US" dirty="0"/>
          </a:p>
        </p:txBody>
      </p:sp>
      <p:sp>
        <p:nvSpPr>
          <p:cNvPr id="3" name="Title 2"/>
          <p:cNvSpPr>
            <a:spLocks noGrp="1"/>
          </p:cNvSpPr>
          <p:nvPr>
            <p:ph type="title"/>
          </p:nvPr>
        </p:nvSpPr>
        <p:spPr/>
        <p:txBody>
          <a:bodyPr/>
          <a:lstStyle/>
          <a:p>
            <a:r>
              <a:rPr lang="en-US" dirty="0">
                <a:ea typeface="MS PGothic" charset="0"/>
              </a:rPr>
              <a:t>Linux Synchronization</a:t>
            </a:r>
            <a:endParaRPr lang="en-US" dirty="0"/>
          </a:p>
        </p:txBody>
      </p:sp>
      <p:sp>
        <p:nvSpPr>
          <p:cNvPr id="4" name="Content Placeholder 3"/>
          <p:cNvSpPr>
            <a:spLocks noGrp="1"/>
          </p:cNvSpPr>
          <p:nvPr>
            <p:ph idx="1"/>
          </p:nvPr>
        </p:nvSpPr>
        <p:spPr/>
        <p:txBody>
          <a:bodyPr>
            <a:normAutofit/>
          </a:bodyPr>
          <a:lstStyle/>
          <a:p>
            <a:r>
              <a:rPr lang="en-US" dirty="0" smtClean="0">
                <a:ea typeface="MS PGothic" charset="0"/>
              </a:rPr>
              <a:t>Prior </a:t>
            </a:r>
            <a:r>
              <a:rPr lang="en-US" dirty="0">
                <a:ea typeface="MS PGothic" charset="0"/>
              </a:rPr>
              <a:t>to kernel Version 2.6, </a:t>
            </a:r>
            <a:r>
              <a:rPr lang="en-US" dirty="0" smtClean="0">
                <a:ea typeface="MS PGothic" charset="0"/>
              </a:rPr>
              <a:t>Linux </a:t>
            </a:r>
            <a:r>
              <a:rPr lang="en-US" dirty="0" smtClean="0"/>
              <a:t>was </a:t>
            </a:r>
            <a:r>
              <a:rPr lang="en-US" dirty="0"/>
              <a:t>a </a:t>
            </a:r>
            <a:r>
              <a:rPr lang="en-US" dirty="0" err="1"/>
              <a:t>nonpreemptive</a:t>
            </a:r>
            <a:r>
              <a:rPr lang="en-US" dirty="0"/>
              <a:t> </a:t>
            </a:r>
            <a:r>
              <a:rPr lang="en-US" dirty="0" err="1"/>
              <a:t>kerne</a:t>
            </a:r>
            <a:r>
              <a:rPr lang="en-US" dirty="0"/>
              <a:t> </a:t>
            </a:r>
          </a:p>
          <a:p>
            <a:r>
              <a:rPr lang="en-US" dirty="0" smtClean="0">
                <a:ea typeface="MS PGothic" charset="0"/>
              </a:rPr>
              <a:t>Version </a:t>
            </a:r>
            <a:r>
              <a:rPr lang="en-US" dirty="0">
                <a:ea typeface="MS PGothic" charset="0"/>
              </a:rPr>
              <a:t>2.6 and later, fully </a:t>
            </a:r>
            <a:r>
              <a:rPr lang="en-US" dirty="0" smtClean="0">
                <a:ea typeface="MS PGothic" charset="0"/>
              </a:rPr>
              <a:t>preemptive</a:t>
            </a:r>
          </a:p>
          <a:p>
            <a:r>
              <a:rPr lang="en-US" dirty="0" smtClean="0">
                <a:ea typeface="MS PGothic" charset="0"/>
              </a:rPr>
              <a:t>Provides</a:t>
            </a:r>
            <a:endParaRPr lang="en-US" dirty="0">
              <a:ea typeface="MS PGothic" charset="0"/>
            </a:endParaRPr>
          </a:p>
          <a:p>
            <a:pPr lvl="1"/>
            <a:r>
              <a:rPr lang="en-US" dirty="0">
                <a:ea typeface="MS PGothic" charset="0"/>
              </a:rPr>
              <a:t>Semaphores</a:t>
            </a:r>
          </a:p>
          <a:p>
            <a:pPr lvl="1"/>
            <a:r>
              <a:rPr lang="en-US" dirty="0">
                <a:ea typeface="MS PGothic" charset="0"/>
              </a:rPr>
              <a:t>atomic integers</a:t>
            </a:r>
          </a:p>
          <a:p>
            <a:pPr lvl="1"/>
            <a:r>
              <a:rPr lang="en-US" dirty="0">
                <a:ea typeface="MS PGothic" charset="0"/>
              </a:rPr>
              <a:t>spinlocks</a:t>
            </a:r>
          </a:p>
          <a:p>
            <a:pPr lvl="1"/>
            <a:r>
              <a:rPr lang="en-US" dirty="0">
                <a:ea typeface="MS PGothic" charset="0"/>
              </a:rPr>
              <a:t>reader-writer versions of both</a:t>
            </a:r>
          </a:p>
          <a:p>
            <a:r>
              <a:rPr lang="en-US" dirty="0">
                <a:ea typeface="MS PGothic" charset="0"/>
              </a:rPr>
              <a:t>On single-</a:t>
            </a:r>
            <a:r>
              <a:rPr lang="en-US" dirty="0" err="1">
                <a:ea typeface="MS PGothic" charset="0"/>
              </a:rPr>
              <a:t>cpu</a:t>
            </a:r>
            <a:r>
              <a:rPr lang="en-US" dirty="0">
                <a:ea typeface="MS PGothic" charset="0"/>
              </a:rPr>
              <a:t> system, spinlocks replaced by enabling and disabling kernel </a:t>
            </a:r>
            <a:r>
              <a:rPr lang="en-US" dirty="0" smtClean="0">
                <a:ea typeface="MS PGothic" charset="0"/>
              </a:rPr>
              <a:t>preemption</a:t>
            </a:r>
            <a:endParaRPr lang="en-US" dirty="0">
              <a:ea typeface="MS PGothic" charset="0"/>
            </a:endParaRPr>
          </a:p>
        </p:txBody>
      </p:sp>
      <p:pic>
        <p:nvPicPr>
          <p:cNvPr id="5" name="Picture 4"/>
          <p:cNvPicPr>
            <a:picLocks noChangeAspect="1"/>
          </p:cNvPicPr>
          <p:nvPr/>
        </p:nvPicPr>
        <p:blipFill>
          <a:blip r:embed="rId3"/>
          <a:stretch>
            <a:fillRect/>
          </a:stretch>
        </p:blipFill>
        <p:spPr>
          <a:xfrm>
            <a:off x="2455333" y="5495549"/>
            <a:ext cx="4233334" cy="992821"/>
          </a:xfrm>
          <a:prstGeom prst="rect">
            <a:avLst/>
          </a:prstGeom>
        </p:spPr>
      </p:pic>
    </p:spTree>
    <p:extLst>
      <p:ext uri="{BB962C8B-B14F-4D97-AF65-F5344CB8AC3E}">
        <p14:creationId xmlns:p14="http://schemas.microsoft.com/office/powerpoint/2010/main" val="2141139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43</a:t>
            </a:fld>
            <a:endParaRPr lang="en-US" dirty="0"/>
          </a:p>
        </p:txBody>
      </p:sp>
      <p:sp>
        <p:nvSpPr>
          <p:cNvPr id="3" name="Title 2"/>
          <p:cNvSpPr>
            <a:spLocks noGrp="1"/>
          </p:cNvSpPr>
          <p:nvPr>
            <p:ph type="title"/>
          </p:nvPr>
        </p:nvSpPr>
        <p:spPr/>
        <p:txBody>
          <a:bodyPr/>
          <a:lstStyle/>
          <a:p>
            <a:r>
              <a:rPr lang="en-US" dirty="0" err="1">
                <a:ea typeface="MS PGothic" charset="0"/>
              </a:rPr>
              <a:t>Pthreads</a:t>
            </a:r>
            <a:r>
              <a:rPr lang="en-US" dirty="0">
                <a:ea typeface="MS PGothic" charset="0"/>
              </a:rPr>
              <a:t> Synchronization</a:t>
            </a:r>
            <a:endParaRPr lang="en-US" dirty="0"/>
          </a:p>
        </p:txBody>
      </p:sp>
      <p:sp>
        <p:nvSpPr>
          <p:cNvPr id="4" name="Content Placeholder 3"/>
          <p:cNvSpPr>
            <a:spLocks noGrp="1"/>
          </p:cNvSpPr>
          <p:nvPr>
            <p:ph idx="1"/>
          </p:nvPr>
        </p:nvSpPr>
        <p:spPr/>
        <p:txBody>
          <a:bodyPr/>
          <a:lstStyle/>
          <a:p>
            <a:r>
              <a:rPr lang="en-US" dirty="0" err="1"/>
              <a:t>Pthreads</a:t>
            </a:r>
            <a:r>
              <a:rPr lang="en-US" dirty="0"/>
              <a:t> API is available </a:t>
            </a:r>
            <a:r>
              <a:rPr lang="en-US" dirty="0" smtClean="0"/>
              <a:t>at </a:t>
            </a:r>
            <a:r>
              <a:rPr lang="en-US" dirty="0"/>
              <a:t>the user level and is not part of any particular kernel </a:t>
            </a:r>
          </a:p>
          <a:p>
            <a:pPr lvl="1"/>
            <a:r>
              <a:rPr lang="en-US" dirty="0" err="1" smtClean="0">
                <a:ea typeface="MS PGothic" charset="0"/>
              </a:rPr>
              <a:t>Pthreads</a:t>
            </a:r>
            <a:r>
              <a:rPr lang="en-US" dirty="0" smtClean="0">
                <a:ea typeface="MS PGothic" charset="0"/>
              </a:rPr>
              <a:t> </a:t>
            </a:r>
            <a:r>
              <a:rPr lang="en-US" dirty="0">
                <a:ea typeface="MS PGothic" charset="0"/>
              </a:rPr>
              <a:t>API is </a:t>
            </a:r>
            <a:r>
              <a:rPr lang="en-US" dirty="0" smtClean="0">
                <a:ea typeface="MS PGothic" charset="0"/>
              </a:rPr>
              <a:t>OS independent</a:t>
            </a:r>
            <a:endParaRPr lang="en-US" dirty="0">
              <a:ea typeface="MS PGothic" charset="0"/>
            </a:endParaRPr>
          </a:p>
          <a:p>
            <a:r>
              <a:rPr lang="en-US" dirty="0" smtClean="0">
                <a:ea typeface="MS PGothic" charset="0"/>
              </a:rPr>
              <a:t>Provides</a:t>
            </a:r>
            <a:endParaRPr lang="en-US" dirty="0">
              <a:ea typeface="MS PGothic" charset="0"/>
            </a:endParaRPr>
          </a:p>
          <a:p>
            <a:pPr lvl="1"/>
            <a:r>
              <a:rPr lang="en-US" dirty="0" err="1">
                <a:ea typeface="MS PGothic" charset="0"/>
              </a:rPr>
              <a:t>mutex</a:t>
            </a:r>
            <a:r>
              <a:rPr lang="en-US" dirty="0">
                <a:ea typeface="MS PGothic" charset="0"/>
              </a:rPr>
              <a:t> locks</a:t>
            </a:r>
          </a:p>
          <a:p>
            <a:pPr lvl="1"/>
            <a:r>
              <a:rPr lang="en-US" dirty="0">
                <a:ea typeface="MS PGothic" charset="0"/>
              </a:rPr>
              <a:t>condition variable</a:t>
            </a:r>
          </a:p>
          <a:p>
            <a:r>
              <a:rPr lang="en-US" dirty="0">
                <a:ea typeface="MS PGothic" charset="0"/>
              </a:rPr>
              <a:t>Non-portable extensions </a:t>
            </a:r>
            <a:r>
              <a:rPr lang="en-US" dirty="0" smtClean="0">
                <a:ea typeface="MS PGothic" charset="0"/>
              </a:rPr>
              <a:t>include</a:t>
            </a:r>
            <a:endParaRPr lang="en-US" dirty="0">
              <a:ea typeface="MS PGothic" charset="0"/>
            </a:endParaRPr>
          </a:p>
          <a:p>
            <a:pPr lvl="1"/>
            <a:r>
              <a:rPr lang="en-US" dirty="0">
                <a:ea typeface="MS PGothic" charset="0"/>
              </a:rPr>
              <a:t>read-write locks</a:t>
            </a:r>
          </a:p>
          <a:p>
            <a:pPr lvl="1"/>
            <a:r>
              <a:rPr lang="en-US" dirty="0" smtClean="0">
                <a:ea typeface="MS PGothic" charset="0"/>
              </a:rPr>
              <a:t>spinlocks</a:t>
            </a:r>
            <a:endParaRPr lang="en-US" dirty="0">
              <a:ea typeface="MS PGothic" charset="0"/>
            </a:endParaRPr>
          </a:p>
        </p:txBody>
      </p:sp>
    </p:spTree>
    <p:extLst>
      <p:ext uri="{BB962C8B-B14F-4D97-AF65-F5344CB8AC3E}">
        <p14:creationId xmlns:p14="http://schemas.microsoft.com/office/powerpoint/2010/main" val="2867126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i="1" dirty="0"/>
              <a:t>Operating System Concepts, 9th Edition, </a:t>
            </a:r>
            <a:r>
              <a:rPr lang="en-US" sz="2000" dirty="0"/>
              <a:t>Abraham </a:t>
            </a:r>
            <a:r>
              <a:rPr lang="en-US" sz="2000" dirty="0" err="1"/>
              <a:t>Silberschatz</a:t>
            </a:r>
            <a:r>
              <a:rPr lang="en-US" sz="2000" dirty="0"/>
              <a:t>, Peter Baer Galvin, Greg </a:t>
            </a:r>
            <a:r>
              <a:rPr lang="en-US" sz="2000" dirty="0" smtClean="0"/>
              <a:t>Gagne</a:t>
            </a:r>
          </a:p>
          <a:p>
            <a:pPr lvl="1"/>
            <a:r>
              <a:rPr lang="en-US" sz="1800" dirty="0" smtClean="0"/>
              <a:t>Chapter 5</a:t>
            </a:r>
            <a:endParaRPr lang="en-US" sz="1800"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44</a:t>
            </a:fld>
            <a:endParaRPr lang="en-US" dirty="0"/>
          </a:p>
        </p:txBody>
      </p:sp>
    </p:spTree>
    <p:extLst>
      <p:ext uri="{BB962C8B-B14F-4D97-AF65-F5344CB8AC3E}">
        <p14:creationId xmlns:p14="http://schemas.microsoft.com/office/powerpoint/2010/main" val="3824088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4800" dirty="0" smtClean="0">
                <a:latin typeface="+mn-lt"/>
                <a:ea typeface="Comic Sans MS"/>
                <a:cs typeface="Comic Sans MS"/>
                <a:sym typeface="Comic Sans MS"/>
              </a:rPr>
              <a:t>Bounded-Buffer Problem</a:t>
            </a:r>
            <a:endParaRPr lang="en-US" sz="4800" b="1" i="1" dirty="0">
              <a:latin typeface="+mn-lt"/>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4</a:t>
            </a:fld>
            <a:endParaRPr lang="en-US" dirty="0"/>
          </a:p>
        </p:txBody>
      </p:sp>
    </p:spTree>
    <p:extLst>
      <p:ext uri="{BB962C8B-B14F-4D97-AF65-F5344CB8AC3E}">
        <p14:creationId xmlns:p14="http://schemas.microsoft.com/office/powerpoint/2010/main" val="32302938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5</a:t>
            </a:fld>
            <a:endParaRPr lang="en-US" dirty="0"/>
          </a:p>
        </p:txBody>
      </p:sp>
      <p:sp>
        <p:nvSpPr>
          <p:cNvPr id="3" name="Title 2"/>
          <p:cNvSpPr>
            <a:spLocks noGrp="1"/>
          </p:cNvSpPr>
          <p:nvPr>
            <p:ph type="title"/>
          </p:nvPr>
        </p:nvSpPr>
        <p:spPr/>
        <p:txBody>
          <a:bodyPr>
            <a:normAutofit/>
          </a:bodyPr>
          <a:lstStyle/>
          <a:p>
            <a:r>
              <a:rPr lang="en-US" sz="3200" dirty="0">
                <a:solidFill>
                  <a:schemeClr val="tx1"/>
                </a:solidFill>
                <a:ea typeface="Comic Sans MS"/>
                <a:cs typeface="Comic Sans MS"/>
                <a:sym typeface="Comic Sans MS"/>
              </a:rPr>
              <a:t>Producer Consumer </a:t>
            </a:r>
            <a:r>
              <a:rPr lang="en-US" sz="3200" dirty="0" smtClean="0">
                <a:solidFill>
                  <a:schemeClr val="tx1"/>
                </a:solidFill>
                <a:ea typeface="Comic Sans MS"/>
                <a:cs typeface="Comic Sans MS"/>
                <a:sym typeface="Comic Sans MS"/>
              </a:rPr>
              <a:t>Race Condition Problem</a:t>
            </a:r>
            <a:endParaRPr lang="en-US" sz="3200" dirty="0">
              <a:solidFill>
                <a:schemeClr val="tx1"/>
              </a:solidFill>
            </a:endParaRPr>
          </a:p>
        </p:txBody>
      </p:sp>
      <p:sp>
        <p:nvSpPr>
          <p:cNvPr id="4" name="Content Placeholder 3"/>
          <p:cNvSpPr>
            <a:spLocks noGrp="1"/>
          </p:cNvSpPr>
          <p:nvPr>
            <p:ph idx="1"/>
          </p:nvPr>
        </p:nvSpPr>
        <p:spPr/>
        <p:txBody>
          <a:bodyPr>
            <a:normAutofit/>
          </a:bodyPr>
          <a:lstStyle/>
          <a:p>
            <a:r>
              <a:rPr lang="en-US" dirty="0">
                <a:solidFill>
                  <a:srgbClr val="0000FF"/>
                </a:solidFill>
                <a:ea typeface="Comic Sans MS"/>
                <a:cs typeface="Comic Sans MS"/>
                <a:sym typeface="Comic Sans MS"/>
              </a:rPr>
              <a:t>Bounded buffer </a:t>
            </a:r>
            <a:r>
              <a:rPr lang="en-US" dirty="0">
                <a:solidFill>
                  <a:schemeClr val="dk1"/>
                </a:solidFill>
                <a:ea typeface="Comic Sans MS"/>
                <a:cs typeface="Comic Sans MS"/>
                <a:sym typeface="Comic Sans MS"/>
              </a:rPr>
              <a:t>implementation (a wrap-around buffer</a:t>
            </a:r>
            <a:r>
              <a:rPr lang="en-US" dirty="0" smtClean="0">
                <a:solidFill>
                  <a:schemeClr val="dk1"/>
                </a:solidFill>
                <a:ea typeface="Comic Sans MS"/>
                <a:cs typeface="Comic Sans MS"/>
                <a:sym typeface="Comic Sans MS"/>
              </a:rPr>
              <a:t>)</a:t>
            </a:r>
          </a:p>
          <a:p>
            <a:pPr marL="579438" lvl="2" indent="0">
              <a:buNone/>
            </a:pPr>
            <a:endParaRPr lang="en-US" sz="1200" dirty="0" smtClean="0">
              <a:sym typeface="Comic Sans MS"/>
            </a:endParaRPr>
          </a:p>
          <a:p>
            <a:pPr marL="757152" lvl="1" indent="-342900">
              <a:spcBef>
                <a:spcPts val="440"/>
              </a:spcBef>
              <a:buClr>
                <a:schemeClr val="dk1"/>
              </a:buClr>
              <a:buSzPts val="2200"/>
              <a:buFont typeface="Wingdings" panose="05000000000000000000" pitchFamily="2" charset="2"/>
              <a:buChar char="§"/>
            </a:pPr>
            <a:r>
              <a:rPr lang="en-US" dirty="0">
                <a:solidFill>
                  <a:schemeClr val="dk1"/>
                </a:solidFill>
                <a:ea typeface="Comic Sans MS"/>
                <a:cs typeface="Comic Sans MS"/>
                <a:sym typeface="Comic Sans MS"/>
              </a:rPr>
              <a:t>Store the following variables in </a:t>
            </a:r>
            <a:r>
              <a:rPr lang="en-US" dirty="0">
                <a:solidFill>
                  <a:srgbClr val="0000FF"/>
                </a:solidFill>
                <a:ea typeface="Comic Sans MS"/>
                <a:cs typeface="Comic Sans MS"/>
                <a:sym typeface="Comic Sans MS"/>
              </a:rPr>
              <a:t>shared </a:t>
            </a:r>
            <a:r>
              <a:rPr lang="en-US" dirty="0" smtClean="0">
                <a:solidFill>
                  <a:srgbClr val="0000FF"/>
                </a:solidFill>
                <a:ea typeface="Comic Sans MS"/>
                <a:cs typeface="Comic Sans MS"/>
                <a:sym typeface="Comic Sans MS"/>
              </a:rPr>
              <a:t>memory</a:t>
            </a:r>
            <a:endParaRPr lang="en-US" dirty="0">
              <a:solidFill>
                <a:schemeClr val="dk1"/>
              </a:solidFill>
              <a:ea typeface="Comic Sans MS"/>
              <a:cs typeface="Comic Sans MS"/>
              <a:sym typeface="Comic Sans MS"/>
            </a:endParaRPr>
          </a:p>
          <a:p>
            <a:pPr marL="1143000" lvl="2">
              <a:spcBef>
                <a:spcPts val="440"/>
              </a:spcBef>
              <a:buClr>
                <a:srgbClr val="000000"/>
              </a:buClr>
              <a:buSzPts val="2200"/>
              <a:buNone/>
            </a:pPr>
            <a:r>
              <a:rPr lang="en-US" sz="2200" dirty="0">
                <a:ea typeface="Calibri"/>
                <a:cs typeface="Calibri"/>
                <a:sym typeface="Calibri"/>
              </a:rPr>
              <a:t>#define BUFFER_SIZE </a:t>
            </a:r>
            <a:r>
              <a:rPr lang="en-US" sz="2200" dirty="0">
                <a:solidFill>
                  <a:srgbClr val="0000FF"/>
                </a:solidFill>
                <a:ea typeface="Calibri"/>
                <a:cs typeface="Calibri"/>
                <a:sym typeface="Calibri"/>
              </a:rPr>
              <a:t>10</a:t>
            </a:r>
            <a:endParaRPr lang="en-US" dirty="0"/>
          </a:p>
          <a:p>
            <a:pPr marL="1143000" lvl="2">
              <a:spcBef>
                <a:spcPts val="440"/>
              </a:spcBef>
              <a:buClr>
                <a:srgbClr val="000000"/>
              </a:buClr>
              <a:buSzPts val="2200"/>
              <a:buNone/>
            </a:pPr>
            <a:r>
              <a:rPr lang="en-US" sz="2200" dirty="0" err="1">
                <a:ea typeface="Calibri"/>
                <a:cs typeface="Calibri"/>
                <a:sym typeface="Calibri"/>
              </a:rPr>
              <a:t>typedef</a:t>
            </a:r>
            <a:r>
              <a:rPr lang="en-US" sz="2200" dirty="0">
                <a:ea typeface="Calibri"/>
                <a:cs typeface="Calibri"/>
                <a:sym typeface="Calibri"/>
              </a:rPr>
              <a:t> </a:t>
            </a:r>
            <a:r>
              <a:rPr lang="en-US" sz="2200" dirty="0" err="1">
                <a:solidFill>
                  <a:srgbClr val="0000FF"/>
                </a:solidFill>
                <a:ea typeface="Calibri"/>
                <a:cs typeface="Calibri"/>
                <a:sym typeface="Calibri"/>
              </a:rPr>
              <a:t>struct</a:t>
            </a:r>
            <a:r>
              <a:rPr lang="en-US" sz="2200" dirty="0">
                <a:solidFill>
                  <a:srgbClr val="0000FF"/>
                </a:solidFill>
                <a:ea typeface="Calibri"/>
                <a:cs typeface="Calibri"/>
                <a:sym typeface="Calibri"/>
              </a:rPr>
              <a:t> </a:t>
            </a:r>
            <a:r>
              <a:rPr lang="en-US" sz="2200" dirty="0">
                <a:ea typeface="Calibri"/>
                <a:cs typeface="Calibri"/>
                <a:sym typeface="Calibri"/>
              </a:rPr>
              <a:t>{</a:t>
            </a:r>
            <a:endParaRPr lang="en-US" dirty="0"/>
          </a:p>
          <a:p>
            <a:pPr marL="1143000" lvl="2">
              <a:spcBef>
                <a:spcPts val="440"/>
              </a:spcBef>
              <a:buClr>
                <a:srgbClr val="000000"/>
              </a:buClr>
              <a:buSzPts val="2200"/>
              <a:buNone/>
            </a:pPr>
            <a:r>
              <a:rPr lang="en-US" sz="2200" dirty="0">
                <a:ea typeface="Calibri"/>
                <a:cs typeface="Calibri"/>
                <a:sym typeface="Calibri"/>
              </a:rPr>
              <a:t>	. . .</a:t>
            </a:r>
            <a:endParaRPr lang="en-US" dirty="0"/>
          </a:p>
          <a:p>
            <a:pPr marL="1143000" lvl="2">
              <a:spcBef>
                <a:spcPts val="440"/>
              </a:spcBef>
              <a:buClr>
                <a:srgbClr val="000000"/>
              </a:buClr>
              <a:buSzPts val="2200"/>
              <a:buNone/>
            </a:pPr>
            <a:r>
              <a:rPr lang="en-US" sz="2200" dirty="0">
                <a:ea typeface="Calibri"/>
                <a:cs typeface="Calibri"/>
                <a:sym typeface="Calibri"/>
              </a:rPr>
              <a:t>} item;</a:t>
            </a:r>
          </a:p>
          <a:p>
            <a:pPr marL="1143000" lvl="2">
              <a:spcBef>
                <a:spcPts val="440"/>
              </a:spcBef>
              <a:buClr>
                <a:srgbClr val="000000"/>
              </a:buClr>
              <a:buSzPts val="2200"/>
              <a:buNone/>
            </a:pPr>
            <a:r>
              <a:rPr lang="en-US" sz="2200" dirty="0">
                <a:ea typeface="Calibri"/>
                <a:cs typeface="Calibri"/>
                <a:sym typeface="Calibri"/>
              </a:rPr>
              <a:t>item buffer[BUFFER_SIZE];</a:t>
            </a:r>
            <a:endParaRPr lang="en-US" dirty="0"/>
          </a:p>
          <a:p>
            <a:pPr marL="1143000" lvl="2">
              <a:spcBef>
                <a:spcPts val="440"/>
              </a:spcBef>
              <a:buClr>
                <a:srgbClr val="0000FF"/>
              </a:buClr>
              <a:buSzPts val="2200"/>
              <a:buNone/>
            </a:pPr>
            <a:r>
              <a:rPr lang="en-US" sz="2200" dirty="0" err="1">
                <a:solidFill>
                  <a:srgbClr val="0000FF"/>
                </a:solidFill>
                <a:ea typeface="Calibri"/>
                <a:cs typeface="Calibri"/>
                <a:sym typeface="Calibri"/>
              </a:rPr>
              <a:t>int</a:t>
            </a:r>
            <a:r>
              <a:rPr lang="en-US" sz="2200" dirty="0">
                <a:solidFill>
                  <a:srgbClr val="0000FF"/>
                </a:solidFill>
                <a:ea typeface="Calibri"/>
                <a:cs typeface="Calibri"/>
                <a:sym typeface="Calibri"/>
              </a:rPr>
              <a:t> </a:t>
            </a:r>
            <a:r>
              <a:rPr lang="en-US" sz="2200" dirty="0">
                <a:ea typeface="Calibri"/>
                <a:cs typeface="Calibri"/>
                <a:sym typeface="Calibri"/>
              </a:rPr>
              <a:t>counter = 0</a:t>
            </a:r>
            <a:r>
              <a:rPr lang="en-US" sz="2200" dirty="0">
                <a:solidFill>
                  <a:srgbClr val="004C26"/>
                </a:solidFill>
                <a:ea typeface="Calibri"/>
                <a:cs typeface="Calibri"/>
                <a:sym typeface="Calibri"/>
              </a:rPr>
              <a:t>;  </a:t>
            </a:r>
            <a:r>
              <a:rPr lang="en-US" sz="2200" dirty="0" smtClean="0">
                <a:solidFill>
                  <a:srgbClr val="004C26"/>
                </a:solidFill>
                <a:ea typeface="Calibri"/>
                <a:cs typeface="Calibri"/>
                <a:sym typeface="Calibri"/>
              </a:rPr>
              <a:t>// Keeps </a:t>
            </a:r>
            <a:r>
              <a:rPr lang="en-US" sz="2200" dirty="0">
                <a:solidFill>
                  <a:srgbClr val="004C26"/>
                </a:solidFill>
                <a:ea typeface="Calibri"/>
                <a:cs typeface="Calibri"/>
                <a:sym typeface="Calibri"/>
              </a:rPr>
              <a:t>track of the # of available </a:t>
            </a:r>
            <a:r>
              <a:rPr lang="en-US" sz="2200" dirty="0" smtClean="0">
                <a:solidFill>
                  <a:srgbClr val="004C26"/>
                </a:solidFill>
                <a:ea typeface="Calibri"/>
                <a:cs typeface="Calibri"/>
                <a:sym typeface="Calibri"/>
              </a:rPr>
              <a:t>slots</a:t>
            </a:r>
            <a:endParaRPr lang="en-US" sz="2200" dirty="0">
              <a:solidFill>
                <a:srgbClr val="004C26"/>
              </a:solidFill>
              <a:ea typeface="Calibri"/>
              <a:cs typeface="Calibri"/>
              <a:sym typeface="Calibri"/>
            </a:endParaRPr>
          </a:p>
          <a:p>
            <a:pPr marL="1143000" lvl="2">
              <a:spcBef>
                <a:spcPts val="440"/>
              </a:spcBef>
              <a:buClr>
                <a:srgbClr val="0000FF"/>
              </a:buClr>
              <a:buSzPts val="2200"/>
              <a:buNone/>
            </a:pPr>
            <a:r>
              <a:rPr lang="en-US" sz="2200" dirty="0" err="1">
                <a:solidFill>
                  <a:srgbClr val="0000FF"/>
                </a:solidFill>
                <a:ea typeface="Calibri"/>
                <a:cs typeface="Calibri"/>
                <a:sym typeface="Calibri"/>
              </a:rPr>
              <a:t>int</a:t>
            </a:r>
            <a:r>
              <a:rPr lang="en-US" sz="2200" dirty="0">
                <a:solidFill>
                  <a:srgbClr val="0000FF"/>
                </a:solidFill>
                <a:ea typeface="Calibri"/>
                <a:cs typeface="Calibri"/>
                <a:sym typeface="Calibri"/>
              </a:rPr>
              <a:t> </a:t>
            </a:r>
            <a:r>
              <a:rPr lang="en-US" sz="2200" dirty="0">
                <a:ea typeface="Calibri"/>
                <a:cs typeface="Calibri"/>
                <a:sym typeface="Calibri"/>
              </a:rPr>
              <a:t>in = </a:t>
            </a:r>
            <a:r>
              <a:rPr lang="en-US" sz="2200" dirty="0">
                <a:solidFill>
                  <a:srgbClr val="0000FF"/>
                </a:solidFill>
                <a:ea typeface="Calibri"/>
                <a:cs typeface="Calibri"/>
                <a:sym typeface="Calibri"/>
              </a:rPr>
              <a:t>0</a:t>
            </a:r>
            <a:r>
              <a:rPr lang="en-US" sz="2200" dirty="0">
                <a:ea typeface="Calibri"/>
                <a:cs typeface="Calibri"/>
                <a:sym typeface="Calibri"/>
              </a:rPr>
              <a:t>;  </a:t>
            </a:r>
            <a:r>
              <a:rPr lang="en-US" sz="2200" dirty="0" smtClean="0">
                <a:ea typeface="Calibri"/>
                <a:cs typeface="Calibri"/>
                <a:sym typeface="Calibri"/>
              </a:rPr>
              <a:t>         </a:t>
            </a:r>
            <a:r>
              <a:rPr lang="en-US" sz="2200" dirty="0" smtClean="0">
                <a:solidFill>
                  <a:srgbClr val="004C26"/>
                </a:solidFill>
                <a:ea typeface="Calibri"/>
                <a:cs typeface="Calibri"/>
                <a:sym typeface="Calibri"/>
              </a:rPr>
              <a:t>// First </a:t>
            </a:r>
            <a:r>
              <a:rPr lang="en-US" sz="2200" dirty="0">
                <a:solidFill>
                  <a:srgbClr val="004C26"/>
                </a:solidFill>
                <a:ea typeface="Calibri"/>
                <a:cs typeface="Calibri"/>
                <a:sym typeface="Calibri"/>
              </a:rPr>
              <a:t>empty position in “buffer”</a:t>
            </a:r>
          </a:p>
          <a:p>
            <a:pPr marL="1143000" lvl="2">
              <a:spcBef>
                <a:spcPts val="440"/>
              </a:spcBef>
              <a:buClr>
                <a:srgbClr val="0000FF"/>
              </a:buClr>
              <a:buSzPts val="2200"/>
              <a:buNone/>
            </a:pPr>
            <a:r>
              <a:rPr lang="en-US" sz="2200" dirty="0" err="1">
                <a:solidFill>
                  <a:srgbClr val="0000FF"/>
                </a:solidFill>
                <a:ea typeface="Calibri"/>
                <a:cs typeface="Calibri"/>
                <a:sym typeface="Calibri"/>
              </a:rPr>
              <a:t>int</a:t>
            </a:r>
            <a:r>
              <a:rPr lang="en-US" sz="2200" dirty="0">
                <a:solidFill>
                  <a:srgbClr val="0000FF"/>
                </a:solidFill>
                <a:ea typeface="Calibri"/>
                <a:cs typeface="Calibri"/>
                <a:sym typeface="Calibri"/>
              </a:rPr>
              <a:t> </a:t>
            </a:r>
            <a:r>
              <a:rPr lang="en-US" sz="2200" dirty="0">
                <a:ea typeface="Calibri"/>
                <a:cs typeface="Calibri"/>
                <a:sym typeface="Calibri"/>
              </a:rPr>
              <a:t>out = </a:t>
            </a:r>
            <a:r>
              <a:rPr lang="en-US" sz="2200" dirty="0">
                <a:solidFill>
                  <a:srgbClr val="0000FF"/>
                </a:solidFill>
                <a:ea typeface="Calibri"/>
                <a:cs typeface="Calibri"/>
                <a:sym typeface="Calibri"/>
              </a:rPr>
              <a:t>0</a:t>
            </a:r>
            <a:r>
              <a:rPr lang="en-US" sz="2200" dirty="0">
                <a:ea typeface="Calibri"/>
                <a:cs typeface="Calibri"/>
                <a:sym typeface="Calibri"/>
              </a:rPr>
              <a:t>; </a:t>
            </a:r>
            <a:r>
              <a:rPr lang="en-US" sz="2200" dirty="0" smtClean="0">
                <a:ea typeface="Calibri"/>
                <a:cs typeface="Calibri"/>
                <a:sym typeface="Calibri"/>
              </a:rPr>
              <a:t>        </a:t>
            </a:r>
            <a:r>
              <a:rPr lang="en-US" sz="2200" dirty="0" smtClean="0">
                <a:solidFill>
                  <a:srgbClr val="004C26"/>
                </a:solidFill>
                <a:ea typeface="Calibri"/>
                <a:cs typeface="Calibri"/>
                <a:sym typeface="Calibri"/>
              </a:rPr>
              <a:t>// First </a:t>
            </a:r>
            <a:r>
              <a:rPr lang="en-US" sz="2200" dirty="0">
                <a:solidFill>
                  <a:srgbClr val="004C26"/>
                </a:solidFill>
                <a:ea typeface="Calibri"/>
                <a:cs typeface="Calibri"/>
                <a:sym typeface="Calibri"/>
              </a:rPr>
              <a:t>full position in “buffer”</a:t>
            </a:r>
            <a:endParaRPr lang="en-US" dirty="0"/>
          </a:p>
          <a:p>
            <a:pPr marL="1143000" lvl="2">
              <a:spcBef>
                <a:spcPts val="440"/>
              </a:spcBef>
              <a:buClr>
                <a:srgbClr val="004C26"/>
              </a:buClr>
              <a:buSzPts val="2200"/>
              <a:buNone/>
            </a:pPr>
            <a:r>
              <a:rPr lang="en-US" sz="2200" dirty="0" smtClean="0">
                <a:solidFill>
                  <a:srgbClr val="004C26"/>
                </a:solidFill>
                <a:ea typeface="Calibri"/>
                <a:cs typeface="Calibri"/>
                <a:sym typeface="Calibri"/>
              </a:rPr>
              <a:t>// The </a:t>
            </a:r>
            <a:r>
              <a:rPr lang="en-US" sz="2200" dirty="0">
                <a:solidFill>
                  <a:srgbClr val="004C26"/>
                </a:solidFill>
                <a:ea typeface="Calibri"/>
                <a:cs typeface="Calibri"/>
                <a:sym typeface="Calibri"/>
              </a:rPr>
              <a:t>buffer is empty when in == out</a:t>
            </a:r>
            <a:endParaRPr lang="en-US" dirty="0"/>
          </a:p>
          <a:p>
            <a:pPr marL="1143000" lvl="2">
              <a:spcBef>
                <a:spcPts val="440"/>
              </a:spcBef>
              <a:buClr>
                <a:srgbClr val="004C26"/>
              </a:buClr>
              <a:buSzPts val="2200"/>
              <a:buNone/>
            </a:pPr>
            <a:r>
              <a:rPr lang="en-US" sz="2200" dirty="0" smtClean="0">
                <a:solidFill>
                  <a:srgbClr val="004C26"/>
                </a:solidFill>
                <a:ea typeface="Calibri"/>
                <a:cs typeface="Calibri"/>
                <a:sym typeface="Calibri"/>
              </a:rPr>
              <a:t>// The </a:t>
            </a:r>
            <a:r>
              <a:rPr lang="en-US" sz="2200" dirty="0">
                <a:solidFill>
                  <a:srgbClr val="004C26"/>
                </a:solidFill>
                <a:ea typeface="Calibri"/>
                <a:cs typeface="Calibri"/>
                <a:sym typeface="Calibri"/>
              </a:rPr>
              <a:t>buffer is full when ((in+1) % BUFFER_SIZE) == </a:t>
            </a:r>
            <a:r>
              <a:rPr lang="en-US" sz="2200" dirty="0" smtClean="0">
                <a:solidFill>
                  <a:srgbClr val="004C26"/>
                </a:solidFill>
                <a:ea typeface="Calibri"/>
                <a:cs typeface="Calibri"/>
                <a:sym typeface="Calibri"/>
              </a:rPr>
              <a:t>out</a:t>
            </a:r>
            <a:endParaRPr lang="en-US" dirty="0"/>
          </a:p>
        </p:txBody>
      </p:sp>
    </p:spTree>
    <p:extLst>
      <p:ext uri="{BB962C8B-B14F-4D97-AF65-F5344CB8AC3E}">
        <p14:creationId xmlns:p14="http://schemas.microsoft.com/office/powerpoint/2010/main" val="24849713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6</a:t>
            </a:fld>
            <a:endParaRPr lang="en-US" dirty="0"/>
          </a:p>
        </p:txBody>
      </p:sp>
      <p:sp>
        <p:nvSpPr>
          <p:cNvPr id="5" name="Title 4"/>
          <p:cNvSpPr>
            <a:spLocks noGrp="1"/>
          </p:cNvSpPr>
          <p:nvPr>
            <p:ph type="title"/>
          </p:nvPr>
        </p:nvSpPr>
        <p:spPr/>
        <p:txBody>
          <a:bodyPr>
            <a:noAutofit/>
          </a:bodyPr>
          <a:lstStyle/>
          <a:p>
            <a:r>
              <a:rPr lang="en-US" sz="2900" dirty="0">
                <a:solidFill>
                  <a:schemeClr val="tx1"/>
                </a:solidFill>
                <a:ea typeface="Comic Sans MS"/>
                <a:cs typeface="Comic Sans MS"/>
                <a:sym typeface="Comic Sans MS"/>
              </a:rPr>
              <a:t>Producer Consumer Race Condition </a:t>
            </a:r>
            <a:r>
              <a:rPr lang="en-US" sz="2900" dirty="0" smtClean="0">
                <a:solidFill>
                  <a:schemeClr val="tx1"/>
                </a:solidFill>
                <a:ea typeface="Comic Sans MS"/>
                <a:cs typeface="Comic Sans MS"/>
                <a:sym typeface="Comic Sans MS"/>
              </a:rPr>
              <a:t>Problem (</a:t>
            </a:r>
            <a:r>
              <a:rPr lang="en-US" sz="2900" dirty="0" err="1" smtClean="0">
                <a:solidFill>
                  <a:schemeClr val="tx1"/>
                </a:solidFill>
                <a:ea typeface="Comic Sans MS"/>
                <a:cs typeface="Comic Sans MS"/>
                <a:sym typeface="Comic Sans MS"/>
              </a:rPr>
              <a:t>cont</a:t>
            </a:r>
            <a:r>
              <a:rPr lang="en-US" sz="2900" dirty="0" smtClean="0">
                <a:solidFill>
                  <a:schemeClr val="tx1"/>
                </a:solidFill>
                <a:ea typeface="Comic Sans MS"/>
                <a:cs typeface="Comic Sans MS"/>
                <a:sym typeface="Comic Sans MS"/>
              </a:rPr>
              <a:t>)</a:t>
            </a:r>
            <a:endParaRPr lang="en-US" sz="2900" dirty="0"/>
          </a:p>
        </p:txBody>
      </p:sp>
      <p:sp>
        <p:nvSpPr>
          <p:cNvPr id="6" name="Shape 176"/>
          <p:cNvSpPr txBox="1">
            <a:spLocks/>
          </p:cNvSpPr>
          <p:nvPr/>
        </p:nvSpPr>
        <p:spPr>
          <a:xfrm>
            <a:off x="256032" y="1029691"/>
            <a:ext cx="4544568" cy="4368014"/>
          </a:xfrm>
          <a:prstGeom prst="rect">
            <a:avLst/>
          </a:prstGeom>
          <a:noFill/>
          <a:ln w="9525" cap="flat" cmpd="sng">
            <a:solidFill>
              <a:srgbClr val="002060"/>
            </a:solidFill>
            <a:prstDash val="solid"/>
            <a:round/>
            <a:headEnd type="none" w="med" len="med"/>
            <a:tailEnd type="none" w="med" len="med"/>
          </a:ln>
        </p:spPr>
        <p:txBody>
          <a:bodyPr spcFirstLastPara="1" wrap="square" lIns="91325" tIns="45650" rIns="91325" bIns="45650" anchor="t" anchorCtr="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58738" lvl="1" indent="-58738" algn="ctr">
              <a:spcBef>
                <a:spcPts val="0"/>
              </a:spcBef>
              <a:buClr>
                <a:srgbClr val="FF0000"/>
              </a:buClr>
              <a:buSzPts val="1700"/>
              <a:buFont typeface="Noto Sans Symbols"/>
              <a:buNone/>
            </a:pPr>
            <a:r>
              <a:rPr lang="en-US" sz="1700" b="1" i="1" dirty="0" smtClean="0">
                <a:solidFill>
                  <a:srgbClr val="004620"/>
                </a:solidFill>
                <a:ea typeface="Comic Sans MS"/>
                <a:cs typeface="Comic Sans MS"/>
                <a:sym typeface="Comic Sans MS"/>
              </a:rPr>
              <a:t>Producer code</a:t>
            </a:r>
          </a:p>
          <a:p>
            <a:pPr marL="58738" lvl="1" indent="-58738" algn="ctr">
              <a:spcBef>
                <a:spcPts val="0"/>
              </a:spcBef>
              <a:buClr>
                <a:srgbClr val="FF0000"/>
              </a:buClr>
              <a:buSzPts val="1700"/>
              <a:buFont typeface="Noto Sans Symbols"/>
              <a:buNone/>
            </a:pPr>
            <a:endParaRPr lang="en-US" b="1" i="1" dirty="0" smtClean="0">
              <a:solidFill>
                <a:srgbClr val="004620"/>
              </a:solidFill>
            </a:endParaRP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r>
              <a:rPr lang="en-US" sz="1700" dirty="0" smtClean="0">
                <a:solidFill>
                  <a:srgbClr val="0000FF"/>
                </a:solidFill>
                <a:ea typeface="Arial"/>
                <a:cs typeface="Arial"/>
                <a:sym typeface="Arial"/>
              </a:rPr>
              <a:t>while</a:t>
            </a:r>
            <a:r>
              <a:rPr lang="en-US" sz="1700" dirty="0" smtClean="0">
                <a:solidFill>
                  <a:srgbClr val="000000"/>
                </a:solidFill>
                <a:ea typeface="Arial"/>
                <a:cs typeface="Arial"/>
                <a:sym typeface="Arial"/>
              </a:rPr>
              <a:t> (</a:t>
            </a:r>
            <a:r>
              <a:rPr lang="en-US" sz="1700" dirty="0" smtClean="0">
                <a:solidFill>
                  <a:srgbClr val="0000FF"/>
                </a:solidFill>
                <a:ea typeface="Arial"/>
                <a:cs typeface="Arial"/>
                <a:sym typeface="Arial"/>
              </a:rPr>
              <a:t>true</a:t>
            </a:r>
            <a:r>
              <a:rPr lang="en-US" sz="1700" dirty="0" smtClean="0">
                <a:solidFill>
                  <a:srgbClr val="000000"/>
                </a:solidFill>
                <a:ea typeface="Arial"/>
                <a:cs typeface="Arial"/>
                <a:sym typeface="Arial"/>
              </a:rPr>
              <a:t>) </a:t>
            </a:r>
            <a:endParaRPr lang="en-US" dirty="0" smtClean="0"/>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r>
              <a:rPr lang="en-US" sz="1700" dirty="0" smtClean="0">
                <a:solidFill>
                  <a:srgbClr val="004C26"/>
                </a:solidFill>
                <a:ea typeface="Arial"/>
                <a:cs typeface="Arial"/>
                <a:sym typeface="Arial"/>
              </a:rPr>
              <a:t>/* do nothing -- no free buffers */</a:t>
            </a:r>
            <a:endParaRPr lang="en-US" sz="1700" dirty="0" smtClean="0">
              <a:solidFill>
                <a:srgbClr val="000000"/>
              </a:solidFill>
              <a:ea typeface="Arial"/>
              <a:cs typeface="Arial"/>
              <a:sym typeface="Arial"/>
            </a:endParaRP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while (counter == BUFFER_SIZE);</a:t>
            </a: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r>
              <a:rPr lang="en-US" sz="1700" dirty="0" smtClean="0">
                <a:solidFill>
                  <a:srgbClr val="004C26"/>
                </a:solidFill>
                <a:ea typeface="Arial"/>
                <a:cs typeface="Arial"/>
                <a:sym typeface="Arial"/>
              </a:rPr>
              <a:t>// Produce an item</a:t>
            </a:r>
            <a:endParaRPr lang="en-US" dirty="0" smtClean="0"/>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endParaRPr lang="en-US" dirty="0" smtClean="0"/>
          </a:p>
          <a:p>
            <a:pPr marL="311085" indent="-311085">
              <a:spcBef>
                <a:spcPts val="340"/>
              </a:spcBef>
              <a:buClr>
                <a:srgbClr val="004C26"/>
              </a:buClr>
              <a:buSzPts val="1700"/>
              <a:buFont typeface="Arial"/>
              <a:buNone/>
            </a:pPr>
            <a:r>
              <a:rPr lang="en-US" sz="1700" dirty="0" smtClean="0">
                <a:solidFill>
                  <a:srgbClr val="004C26"/>
                </a:solidFill>
                <a:ea typeface="Arial"/>
                <a:cs typeface="Arial"/>
                <a:sym typeface="Arial"/>
              </a:rPr>
              <a:t>       // Save the produced item</a:t>
            </a: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buffer[in] = </a:t>
            </a:r>
            <a:r>
              <a:rPr lang="en-US" sz="1700" dirty="0" err="1">
                <a:solidFill>
                  <a:srgbClr val="000000"/>
                </a:solidFill>
                <a:ea typeface="Arial"/>
                <a:cs typeface="Arial"/>
              </a:rPr>
              <a:t>next_produced</a:t>
            </a:r>
            <a:r>
              <a:rPr lang="en-US" sz="1700" dirty="0">
                <a:solidFill>
                  <a:srgbClr val="000000"/>
                </a:solidFill>
                <a:ea typeface="Arial"/>
                <a:cs typeface="Arial"/>
                <a:sym typeface="Arial"/>
              </a:rPr>
              <a:t>;</a:t>
            </a:r>
          </a:p>
          <a:p>
            <a:pPr marL="311085" indent="-311085">
              <a:spcBef>
                <a:spcPts val="340"/>
              </a:spcBef>
              <a:buClr>
                <a:srgbClr val="004C26"/>
              </a:buClr>
              <a:buSzPts val="1700"/>
              <a:buFont typeface="Arial"/>
              <a:buNone/>
            </a:pPr>
            <a:r>
              <a:rPr lang="en-US" sz="1700" dirty="0">
                <a:solidFill>
                  <a:srgbClr val="000000"/>
                </a:solidFill>
                <a:ea typeface="Arial"/>
                <a:cs typeface="Arial"/>
                <a:sym typeface="Arial"/>
              </a:rPr>
              <a:t>       /</a:t>
            </a:r>
            <a:r>
              <a:rPr lang="en-US" sz="1700" dirty="0" smtClean="0">
                <a:solidFill>
                  <a:srgbClr val="000000"/>
                </a:solidFill>
                <a:ea typeface="Arial"/>
                <a:cs typeface="Arial"/>
                <a:sym typeface="Arial"/>
              </a:rPr>
              <a:t>/ Compute </a:t>
            </a:r>
            <a:r>
              <a:rPr lang="en-US" sz="1700" dirty="0">
                <a:solidFill>
                  <a:srgbClr val="000000"/>
                </a:solidFill>
                <a:ea typeface="Arial"/>
                <a:cs typeface="Arial"/>
                <a:sym typeface="Arial"/>
              </a:rPr>
              <a:t>the next free index</a:t>
            </a:r>
            <a:endParaRPr lang="en-US" sz="1700" dirty="0">
              <a:solidFill>
                <a:srgbClr val="000000"/>
              </a:solidFill>
              <a:ea typeface="Arial"/>
              <a:cs typeface="Arial"/>
            </a:endParaRP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in = (in + 1) % BUFFER_SIZE;</a:t>
            </a:r>
            <a:endParaRPr lang="en-US" dirty="0" smtClean="0"/>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counter++;</a:t>
            </a:r>
          </a:p>
          <a:p>
            <a:pPr marL="311085" indent="-311085">
              <a:spcBef>
                <a:spcPts val="340"/>
              </a:spcBef>
              <a:buClr>
                <a:srgbClr val="000000"/>
              </a:buClr>
              <a:buSzPts val="1700"/>
              <a:buFont typeface="Arial"/>
              <a:buNone/>
            </a:pPr>
            <a:r>
              <a:rPr lang="en-US" sz="1700" dirty="0" smtClean="0">
                <a:solidFill>
                  <a:srgbClr val="000000"/>
                </a:solidFill>
                <a:ea typeface="Arial"/>
                <a:cs typeface="Arial"/>
                <a:sym typeface="Arial"/>
              </a:rPr>
              <a:t>  }</a:t>
            </a:r>
          </a:p>
          <a:p>
            <a:pPr marL="674548" lvl="1" indent="-120596">
              <a:spcBef>
                <a:spcPts val="440"/>
              </a:spcBef>
              <a:buClr>
                <a:srgbClr val="000000"/>
              </a:buClr>
              <a:buSzPts val="2200"/>
              <a:buFont typeface="Noto Sans Symbols"/>
              <a:buNone/>
            </a:pPr>
            <a:endParaRPr lang="en-US" dirty="0">
              <a:solidFill>
                <a:srgbClr val="000000"/>
              </a:solidFill>
              <a:ea typeface="Comic Sans MS"/>
              <a:cs typeface="Comic Sans MS"/>
              <a:sym typeface="Comic Sans MS"/>
            </a:endParaRPr>
          </a:p>
        </p:txBody>
      </p:sp>
      <p:sp>
        <p:nvSpPr>
          <p:cNvPr id="7" name="Shape 177"/>
          <p:cNvSpPr txBox="1"/>
          <p:nvPr/>
        </p:nvSpPr>
        <p:spPr>
          <a:xfrm>
            <a:off x="4876800" y="1022431"/>
            <a:ext cx="4002024" cy="4368014"/>
          </a:xfrm>
          <a:prstGeom prst="rect">
            <a:avLst/>
          </a:prstGeom>
          <a:noFill/>
          <a:ln w="9525" cap="flat" cmpd="sng">
            <a:solidFill>
              <a:srgbClr val="002060"/>
            </a:solidFill>
            <a:prstDash val="solid"/>
            <a:miter lim="800000"/>
            <a:headEnd type="none" w="med" len="med"/>
            <a:tailEnd type="none" w="med" len="med"/>
          </a:ln>
        </p:spPr>
        <p:txBody>
          <a:bodyPr spcFirstLastPara="1" wrap="square" lIns="91325" tIns="45650" rIns="91325" bIns="45650" anchor="t" anchorCtr="0">
            <a:noAutofit/>
          </a:bodyPr>
          <a:lstStyle/>
          <a:p>
            <a:pPr marL="412750" marR="0" lvl="1" indent="-354013" algn="ctr" rtl="0">
              <a:spcBef>
                <a:spcPts val="0"/>
              </a:spcBef>
              <a:spcAft>
                <a:spcPts val="0"/>
              </a:spcAft>
              <a:buClr>
                <a:srgbClr val="FF0000"/>
              </a:buClr>
              <a:buSzPts val="1700"/>
              <a:buFont typeface="Noto Sans Symbols"/>
              <a:buNone/>
            </a:pPr>
            <a:r>
              <a:rPr lang="en-US" sz="1700" b="1" i="1" u="none" strike="noStrike" cap="none" dirty="0">
                <a:solidFill>
                  <a:srgbClr val="004620"/>
                </a:solidFill>
                <a:ea typeface="Comic Sans MS"/>
                <a:cs typeface="Comic Sans MS"/>
                <a:sym typeface="Comic Sans MS"/>
              </a:rPr>
              <a:t>Consumer </a:t>
            </a:r>
            <a:r>
              <a:rPr lang="en-US" sz="1700" b="1" i="1" u="none" strike="noStrike" cap="none" dirty="0" smtClean="0">
                <a:solidFill>
                  <a:srgbClr val="004620"/>
                </a:solidFill>
                <a:ea typeface="Comic Sans MS"/>
                <a:cs typeface="Comic Sans MS"/>
                <a:sym typeface="Comic Sans MS"/>
              </a:rPr>
              <a:t>code</a:t>
            </a:r>
          </a:p>
          <a:p>
            <a:pPr marL="412750" marR="0" lvl="1" indent="-354013" algn="ctr" rtl="0">
              <a:spcBef>
                <a:spcPts val="0"/>
              </a:spcBef>
              <a:spcAft>
                <a:spcPts val="0"/>
              </a:spcAft>
              <a:buClr>
                <a:srgbClr val="FF0000"/>
              </a:buClr>
              <a:buSzPts val="1700"/>
              <a:buFont typeface="Noto Sans Symbols"/>
              <a:buNone/>
            </a:pPr>
            <a:endParaRPr b="1" i="1" dirty="0">
              <a:solidFill>
                <a:srgbClr val="004620"/>
              </a:solidFill>
            </a:endParaRPr>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a:t>
            </a:r>
            <a:r>
              <a:rPr lang="en-US" sz="1700" b="0" i="0" u="none" strike="noStrike" cap="none" dirty="0">
                <a:solidFill>
                  <a:srgbClr val="0000FF"/>
                </a:solidFill>
                <a:ea typeface="Arial"/>
                <a:cs typeface="Arial"/>
                <a:sym typeface="Arial"/>
              </a:rPr>
              <a:t>while</a:t>
            </a:r>
            <a:r>
              <a:rPr lang="en-US" sz="1700" b="0" i="0" u="none" strike="noStrike" cap="none" dirty="0">
                <a:solidFill>
                  <a:srgbClr val="000000"/>
                </a:solidFill>
                <a:ea typeface="Arial"/>
                <a:cs typeface="Arial"/>
                <a:sym typeface="Arial"/>
              </a:rPr>
              <a:t> (</a:t>
            </a:r>
            <a:r>
              <a:rPr lang="en-US" sz="1700" b="0" i="0" u="none" strike="noStrike" cap="none" dirty="0">
                <a:solidFill>
                  <a:srgbClr val="0000FF"/>
                </a:solidFill>
                <a:ea typeface="Arial"/>
                <a:cs typeface="Arial"/>
                <a:sym typeface="Arial"/>
              </a:rPr>
              <a:t>true</a:t>
            </a:r>
            <a:r>
              <a:rPr lang="en-US" sz="1700" b="0" i="0" u="none" strike="noStrike" cap="none" dirty="0">
                <a:solidFill>
                  <a:srgbClr val="000000"/>
                </a:solidFill>
                <a:ea typeface="Arial"/>
                <a:cs typeface="Arial"/>
                <a:sym typeface="Arial"/>
              </a:rPr>
              <a:t>) </a:t>
            </a:r>
            <a:endParaRPr dirty="0"/>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a:t>
            </a:r>
            <a:endParaRPr dirty="0"/>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a:t>
            </a:r>
            <a:r>
              <a:rPr lang="en-US" sz="1700" b="0" i="0" u="none" strike="noStrike" cap="none" dirty="0" smtClean="0">
                <a:solidFill>
                  <a:srgbClr val="000000"/>
                </a:solidFill>
                <a:ea typeface="Arial"/>
                <a:cs typeface="Arial"/>
                <a:sym typeface="Arial"/>
              </a:rPr>
              <a:t> </a:t>
            </a:r>
            <a:r>
              <a:rPr lang="en-US" sz="1700" b="0" i="0" u="none" strike="noStrike" cap="none" dirty="0" smtClean="0">
                <a:solidFill>
                  <a:srgbClr val="004C26"/>
                </a:solidFill>
                <a:ea typeface="Arial"/>
                <a:cs typeface="Arial"/>
                <a:sym typeface="Arial"/>
              </a:rPr>
              <a:t>// No </a:t>
            </a:r>
            <a:r>
              <a:rPr lang="en-US" sz="1700" b="0" i="0" u="none" strike="noStrike" cap="none" dirty="0">
                <a:solidFill>
                  <a:srgbClr val="004C26"/>
                </a:solidFill>
                <a:ea typeface="Arial"/>
                <a:cs typeface="Arial"/>
                <a:sym typeface="Arial"/>
              </a:rPr>
              <a:t>items to consume</a:t>
            </a:r>
            <a:endParaRPr dirty="0"/>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a:t>
            </a:r>
            <a:r>
              <a:rPr lang="en-US" sz="1700" b="0" i="0" u="none" strike="noStrike" cap="none" dirty="0">
                <a:solidFill>
                  <a:srgbClr val="0000FF"/>
                </a:solidFill>
                <a:ea typeface="Arial"/>
                <a:cs typeface="Arial"/>
                <a:sym typeface="Arial"/>
              </a:rPr>
              <a:t>while</a:t>
            </a:r>
            <a:r>
              <a:rPr lang="en-US" sz="1700" b="0" i="0" u="none" strike="noStrike" cap="none" dirty="0">
                <a:solidFill>
                  <a:srgbClr val="000000"/>
                </a:solidFill>
                <a:ea typeface="Arial"/>
                <a:cs typeface="Arial"/>
                <a:sym typeface="Arial"/>
              </a:rPr>
              <a:t> </a:t>
            </a:r>
            <a:r>
              <a:rPr lang="en-US" sz="1700" b="0" i="0" u="none" strike="noStrike" cap="none" dirty="0" smtClean="0">
                <a:solidFill>
                  <a:srgbClr val="000000"/>
                </a:solidFill>
                <a:ea typeface="Arial"/>
                <a:cs typeface="Arial"/>
                <a:sym typeface="Arial"/>
              </a:rPr>
              <a:t>(counter =</a:t>
            </a:r>
            <a:r>
              <a:rPr lang="en-US" sz="1700" b="0" i="0" u="none" strike="noStrike" cap="none" dirty="0">
                <a:solidFill>
                  <a:srgbClr val="000000"/>
                </a:solidFill>
                <a:ea typeface="Arial"/>
                <a:cs typeface="Arial"/>
                <a:sym typeface="Arial"/>
              </a:rPr>
              <a:t>= </a:t>
            </a:r>
            <a:r>
              <a:rPr lang="en-US" sz="1700" b="0" i="0" u="none" strike="noStrike" cap="none" dirty="0" smtClean="0">
                <a:solidFill>
                  <a:srgbClr val="000000"/>
                </a:solidFill>
                <a:ea typeface="Arial"/>
                <a:cs typeface="Arial"/>
                <a:sym typeface="Arial"/>
              </a:rPr>
              <a:t>0)</a:t>
            </a:r>
            <a:r>
              <a:rPr lang="en-US" sz="1700" b="0" i="0" u="none" strike="noStrike" cap="none" dirty="0">
                <a:solidFill>
                  <a:srgbClr val="000000"/>
                </a:solidFill>
                <a:ea typeface="Arial"/>
                <a:cs typeface="Arial"/>
                <a:sym typeface="Arial"/>
              </a:rPr>
              <a:t>;</a:t>
            </a:r>
            <a:endParaRPr dirty="0"/>
          </a:p>
          <a:p>
            <a:pPr marL="311085" marR="0" lvl="0" indent="-311085" algn="l" rtl="0">
              <a:spcBef>
                <a:spcPts val="340"/>
              </a:spcBef>
              <a:spcAft>
                <a:spcPts val="0"/>
              </a:spcAft>
              <a:buClr>
                <a:srgbClr val="004C26"/>
              </a:buClr>
              <a:buSzPts val="1700"/>
              <a:buFont typeface="Arial"/>
              <a:buNone/>
            </a:pPr>
            <a:r>
              <a:rPr lang="en-US" sz="1700" b="0" i="0" u="none" strike="noStrike" cap="none" dirty="0">
                <a:solidFill>
                  <a:srgbClr val="004C26"/>
                </a:solidFill>
                <a:ea typeface="Arial"/>
                <a:cs typeface="Arial"/>
                <a:sym typeface="Arial"/>
              </a:rPr>
              <a:t>	 </a:t>
            </a:r>
            <a:r>
              <a:rPr lang="en-US" sz="1700" b="0" i="0" u="none" strike="noStrike" cap="none" dirty="0" smtClean="0">
                <a:solidFill>
                  <a:srgbClr val="004C26"/>
                </a:solidFill>
                <a:ea typeface="Arial"/>
                <a:cs typeface="Arial"/>
                <a:sym typeface="Arial"/>
              </a:rPr>
              <a:t>/</a:t>
            </a:r>
            <a:r>
              <a:rPr lang="en-US" sz="1700" b="0" i="0" u="none" strike="noStrike" cap="none" dirty="0">
                <a:solidFill>
                  <a:srgbClr val="004C26"/>
                </a:solidFill>
                <a:ea typeface="Arial"/>
                <a:cs typeface="Arial"/>
                <a:sym typeface="Arial"/>
              </a:rPr>
              <a:t>/ Consume an item</a:t>
            </a:r>
            <a:endParaRPr dirty="0"/>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a:t>
            </a:r>
            <a:r>
              <a:rPr lang="en-US" sz="1700" b="0" i="0" u="none" strike="noStrike" cap="none" dirty="0" err="1" smtClean="0">
                <a:solidFill>
                  <a:srgbClr val="000000"/>
                </a:solidFill>
                <a:ea typeface="Arial"/>
                <a:cs typeface="Arial"/>
                <a:sym typeface="Arial"/>
              </a:rPr>
              <a:t>next_consumed</a:t>
            </a:r>
            <a:r>
              <a:rPr lang="en-US" sz="1700" b="0" i="0" u="none" strike="noStrike" cap="none" dirty="0" smtClean="0">
                <a:solidFill>
                  <a:srgbClr val="000000"/>
                </a:solidFill>
                <a:ea typeface="Arial"/>
                <a:cs typeface="Arial"/>
                <a:sym typeface="Arial"/>
              </a:rPr>
              <a:t> = </a:t>
            </a:r>
            <a:r>
              <a:rPr lang="en-US" sz="1700" b="0" i="0" u="none" strike="noStrike" cap="none" dirty="0">
                <a:solidFill>
                  <a:srgbClr val="000000"/>
                </a:solidFill>
                <a:ea typeface="Arial"/>
                <a:cs typeface="Arial"/>
                <a:sym typeface="Arial"/>
              </a:rPr>
              <a:t>buffer[out]</a:t>
            </a:r>
            <a:r>
              <a:rPr lang="en-US" sz="1700" b="0" i="0" u="none" strike="noStrike" cap="none" dirty="0" smtClean="0">
                <a:solidFill>
                  <a:srgbClr val="000000"/>
                </a:solidFill>
                <a:ea typeface="Arial"/>
                <a:cs typeface="Arial"/>
                <a:sym typeface="Arial"/>
              </a:rPr>
              <a:t>;</a:t>
            </a:r>
          </a:p>
          <a:p>
            <a:pPr marL="311085" marR="0" lvl="0" indent="-311085" algn="l" rtl="0">
              <a:spcBef>
                <a:spcPts val="340"/>
              </a:spcBef>
              <a:spcAft>
                <a:spcPts val="0"/>
              </a:spcAft>
              <a:buClr>
                <a:srgbClr val="004C26"/>
              </a:buClr>
              <a:buSzPts val="1700"/>
              <a:buFont typeface="Arial"/>
              <a:buNone/>
            </a:pPr>
            <a:r>
              <a:rPr lang="en-US" sz="1700" b="0" i="0" u="none" strike="noStrike" cap="none" dirty="0">
                <a:solidFill>
                  <a:srgbClr val="004C26"/>
                </a:solidFill>
                <a:ea typeface="Arial"/>
                <a:cs typeface="Arial"/>
                <a:sym typeface="Arial"/>
              </a:rPr>
              <a:t>	 // Compute the index of the next </a:t>
            </a:r>
            <a:endParaRPr dirty="0"/>
          </a:p>
          <a:p>
            <a:pPr marL="311085" marR="0" lvl="0" indent="-311085" algn="l" rtl="0">
              <a:spcBef>
                <a:spcPts val="340"/>
              </a:spcBef>
              <a:spcAft>
                <a:spcPts val="0"/>
              </a:spcAft>
              <a:buClr>
                <a:srgbClr val="004C26"/>
              </a:buClr>
              <a:buSzPts val="1700"/>
              <a:buFont typeface="Arial"/>
              <a:buNone/>
            </a:pPr>
            <a:r>
              <a:rPr lang="en-US" sz="1700" b="0" i="0" u="none" strike="noStrike" cap="none" dirty="0">
                <a:solidFill>
                  <a:srgbClr val="004C26"/>
                </a:solidFill>
                <a:ea typeface="Arial"/>
                <a:cs typeface="Arial"/>
                <a:sym typeface="Arial"/>
              </a:rPr>
              <a:t>      // item to consume</a:t>
            </a:r>
            <a:r>
              <a:rPr lang="en-US" sz="1700" b="0" i="0" u="none" strike="noStrike" cap="none" dirty="0">
                <a:solidFill>
                  <a:srgbClr val="000000"/>
                </a:solidFill>
                <a:ea typeface="Arial"/>
                <a:cs typeface="Arial"/>
                <a:sym typeface="Arial"/>
              </a:rPr>
              <a:t> </a:t>
            </a:r>
            <a:endParaRPr dirty="0"/>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out = (out + 1) % BUFFER SIZE;</a:t>
            </a:r>
            <a:endParaRPr dirty="0">
              <a:solidFill>
                <a:srgbClr val="000000"/>
              </a:solidFill>
            </a:endParaRPr>
          </a:p>
          <a:p>
            <a:pPr marL="311085" marR="0" lvl="0" indent="-311085" algn="l" rtl="0">
              <a:spcBef>
                <a:spcPts val="340"/>
              </a:spcBef>
              <a:spcAft>
                <a:spcPts val="0"/>
              </a:spcAft>
              <a:buClr>
                <a:srgbClr val="000000"/>
              </a:buClr>
              <a:buSzPts val="1700"/>
              <a:buFont typeface="Arial"/>
              <a:buNone/>
            </a:pPr>
            <a:r>
              <a:rPr lang="en-US" sz="1700" b="0" i="0" u="none" strike="noStrike" cap="none" dirty="0">
                <a:solidFill>
                  <a:srgbClr val="000000"/>
                </a:solidFill>
                <a:ea typeface="Arial"/>
                <a:cs typeface="Arial"/>
                <a:sym typeface="Arial"/>
              </a:rPr>
              <a:t>      counter--</a:t>
            </a:r>
            <a:r>
              <a:rPr lang="en-US" sz="1700" b="0" i="0" u="none" strike="noStrike" cap="none" dirty="0" smtClean="0">
                <a:solidFill>
                  <a:srgbClr val="000000"/>
                </a:solidFill>
                <a:ea typeface="Arial"/>
                <a:cs typeface="Arial"/>
                <a:sym typeface="Arial"/>
              </a:rPr>
              <a:t>;</a:t>
            </a:r>
          </a:p>
          <a:p>
            <a:pPr marL="311085" marR="0" lvl="0" indent="-311085" algn="l" rtl="0">
              <a:spcBef>
                <a:spcPts val="340"/>
              </a:spcBef>
              <a:spcAft>
                <a:spcPts val="0"/>
              </a:spcAft>
              <a:buClr>
                <a:srgbClr val="000000"/>
              </a:buClr>
              <a:buSzPts val="1700"/>
              <a:buFont typeface="Arial"/>
              <a:buNone/>
            </a:pPr>
            <a:r>
              <a:rPr lang="en-US" sz="1700" b="0" i="0" u="none" strike="noStrike" cap="none" dirty="0" smtClean="0">
                <a:solidFill>
                  <a:srgbClr val="000000"/>
                </a:solidFill>
                <a:ea typeface="Arial"/>
                <a:cs typeface="Arial"/>
                <a:sym typeface="Arial"/>
              </a:rPr>
              <a:t>}</a:t>
            </a:r>
            <a:endParaRPr dirty="0"/>
          </a:p>
          <a:p>
            <a:pPr marL="311085" marR="0" lvl="0" indent="-311085" algn="l" rtl="0">
              <a:spcBef>
                <a:spcPts val="440"/>
              </a:spcBef>
              <a:spcAft>
                <a:spcPts val="0"/>
              </a:spcAft>
              <a:buClr>
                <a:srgbClr val="000000"/>
              </a:buClr>
              <a:buSzPts val="2200"/>
              <a:buFont typeface="Comic Sans MS"/>
              <a:buNone/>
            </a:pPr>
            <a:endParaRPr sz="2200" b="0" i="0" u="none" strike="noStrike" cap="none" dirty="0">
              <a:solidFill>
                <a:srgbClr val="000000"/>
              </a:solidFill>
              <a:ea typeface="Arial"/>
              <a:cs typeface="Arial"/>
              <a:sym typeface="Arial"/>
            </a:endParaRPr>
          </a:p>
          <a:p>
            <a:pPr marL="674548" marR="0" lvl="1" indent="-120596" algn="l" rtl="0">
              <a:spcBef>
                <a:spcPts val="440"/>
              </a:spcBef>
              <a:spcAft>
                <a:spcPts val="0"/>
              </a:spcAft>
              <a:buClr>
                <a:srgbClr val="000000"/>
              </a:buClr>
              <a:buSzPts val="2200"/>
              <a:buFont typeface="Noto Sans Symbols"/>
              <a:buNone/>
            </a:pPr>
            <a:endParaRPr sz="2200" b="0" i="0" u="none" strike="noStrike" cap="none" dirty="0">
              <a:solidFill>
                <a:srgbClr val="000000"/>
              </a:solidFill>
              <a:ea typeface="Comic Sans MS"/>
              <a:cs typeface="Comic Sans MS"/>
              <a:sym typeface="Comic Sans MS"/>
            </a:endParaRPr>
          </a:p>
        </p:txBody>
      </p:sp>
      <p:pic>
        <p:nvPicPr>
          <p:cNvPr id="8" name="Picture 7"/>
          <p:cNvPicPr>
            <a:picLocks noChangeAspect="1"/>
          </p:cNvPicPr>
          <p:nvPr/>
        </p:nvPicPr>
        <p:blipFill>
          <a:blip r:embed="rId2"/>
          <a:stretch>
            <a:fillRect/>
          </a:stretch>
        </p:blipFill>
        <p:spPr>
          <a:xfrm>
            <a:off x="2363611" y="5397705"/>
            <a:ext cx="4416778" cy="1175333"/>
          </a:xfrm>
          <a:prstGeom prst="rect">
            <a:avLst/>
          </a:prstGeom>
        </p:spPr>
      </p:pic>
      <p:sp>
        <p:nvSpPr>
          <p:cNvPr id="3" name="TextBox 2"/>
          <p:cNvSpPr txBox="1"/>
          <p:nvPr/>
        </p:nvSpPr>
        <p:spPr>
          <a:xfrm>
            <a:off x="508000" y="5953928"/>
            <a:ext cx="1763889" cy="461665"/>
          </a:xfrm>
          <a:prstGeom prst="rect">
            <a:avLst/>
          </a:prstGeom>
          <a:noFill/>
        </p:spPr>
        <p:txBody>
          <a:bodyPr wrap="square" rtlCol="0">
            <a:spAutoFit/>
          </a:bodyPr>
          <a:lstStyle/>
          <a:p>
            <a:r>
              <a:rPr lang="en-US" sz="1200" dirty="0" smtClean="0"/>
              <a:t>Shaded area </a:t>
            </a:r>
            <a:r>
              <a:rPr lang="en-US" sz="1200" dirty="0" smtClean="0">
                <a:sym typeface="Wingdings"/>
              </a:rPr>
              <a:t> portion of buffer is occupied</a:t>
            </a:r>
            <a:r>
              <a:rPr lang="en-US" sz="1200" dirty="0" smtClean="0"/>
              <a:t> </a:t>
            </a:r>
            <a:endParaRPr lang="en-US" sz="1200" dirty="0"/>
          </a:p>
        </p:txBody>
      </p:sp>
    </p:spTree>
    <p:extLst>
      <p:ext uri="{BB962C8B-B14F-4D97-AF65-F5344CB8AC3E}">
        <p14:creationId xmlns:p14="http://schemas.microsoft.com/office/powerpoint/2010/main" val="20879481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7</a:t>
            </a:fld>
            <a:endParaRPr lang="en-US" dirty="0"/>
          </a:p>
        </p:txBody>
      </p:sp>
      <p:sp>
        <p:nvSpPr>
          <p:cNvPr id="4" name="Title 3"/>
          <p:cNvSpPr>
            <a:spLocks noGrp="1"/>
          </p:cNvSpPr>
          <p:nvPr>
            <p:ph type="title"/>
          </p:nvPr>
        </p:nvSpPr>
        <p:spPr/>
        <p:txBody>
          <a:bodyPr>
            <a:noAutofit/>
          </a:bodyPr>
          <a:lstStyle/>
          <a:p>
            <a:r>
              <a:rPr lang="en-US" sz="3000" dirty="0">
                <a:solidFill>
                  <a:schemeClr val="tx1"/>
                </a:solidFill>
                <a:ea typeface="Comic Sans MS"/>
                <a:cs typeface="Comic Sans MS"/>
                <a:sym typeface="Comic Sans MS"/>
              </a:rPr>
              <a:t>Producer Consumer Race Condition Problem (</a:t>
            </a:r>
            <a:r>
              <a:rPr lang="en-US" sz="3000" dirty="0" err="1">
                <a:solidFill>
                  <a:schemeClr val="tx1"/>
                </a:solidFill>
                <a:ea typeface="Comic Sans MS"/>
                <a:cs typeface="Comic Sans MS"/>
                <a:sym typeface="Comic Sans MS"/>
              </a:rPr>
              <a:t>cont</a:t>
            </a:r>
            <a:r>
              <a:rPr lang="en-US" sz="3000" dirty="0">
                <a:solidFill>
                  <a:schemeClr val="tx1"/>
                </a:solidFill>
                <a:ea typeface="Comic Sans MS"/>
                <a:cs typeface="Comic Sans MS"/>
                <a:sym typeface="Comic Sans MS"/>
              </a:rPr>
              <a:t>)</a:t>
            </a:r>
            <a:endParaRPr lang="en-US" sz="3000" dirty="0"/>
          </a:p>
        </p:txBody>
      </p:sp>
      <p:sp>
        <p:nvSpPr>
          <p:cNvPr id="5" name="Content Placeholder 4"/>
          <p:cNvSpPr>
            <a:spLocks noGrp="1"/>
          </p:cNvSpPr>
          <p:nvPr>
            <p:ph idx="1"/>
          </p:nvPr>
        </p:nvSpPr>
        <p:spPr>
          <a:xfrm>
            <a:off x="277313" y="1030112"/>
            <a:ext cx="8589374" cy="502708"/>
          </a:xfrm>
        </p:spPr>
        <p:txBody>
          <a:bodyPr/>
          <a:lstStyle/>
          <a:p>
            <a:r>
              <a:rPr lang="en-US" sz="2000" dirty="0">
                <a:ea typeface="Comic Sans MS"/>
                <a:cs typeface="Calisto MT"/>
                <a:sym typeface="Comic Sans MS"/>
              </a:rPr>
              <a:t>Machine code for updating the counter</a:t>
            </a:r>
            <a:endParaRPr lang="en-US" dirty="0">
              <a:cs typeface="Calisto MT"/>
            </a:endParaRPr>
          </a:p>
        </p:txBody>
      </p:sp>
      <p:sp>
        <p:nvSpPr>
          <p:cNvPr id="6" name="Content Placeholder 4"/>
          <p:cNvSpPr txBox="1">
            <a:spLocks/>
          </p:cNvSpPr>
          <p:nvPr/>
        </p:nvSpPr>
        <p:spPr>
          <a:xfrm>
            <a:off x="277313" y="3678818"/>
            <a:ext cx="8589374" cy="200356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lvl="1"/>
            <a:r>
              <a:rPr lang="en-US" sz="1800" dirty="0">
                <a:solidFill>
                  <a:srgbClr val="004C26"/>
                </a:solidFill>
                <a:ea typeface="Comic Sans MS"/>
                <a:cs typeface="Calisto MT"/>
                <a:sym typeface="Comic Sans MS"/>
              </a:rPr>
              <a:t>PI</a:t>
            </a:r>
            <a:r>
              <a:rPr lang="en-US" sz="1800" dirty="0">
                <a:ea typeface="Comic Sans MS"/>
                <a:cs typeface="Calisto MT"/>
                <a:sym typeface="Comic Sans MS"/>
              </a:rPr>
              <a:t> = producer </a:t>
            </a:r>
            <a:r>
              <a:rPr lang="en-US" sz="1800" dirty="0" smtClean="0">
                <a:ea typeface="Comic Sans MS"/>
                <a:cs typeface="Calisto MT"/>
                <a:sym typeface="Comic Sans MS"/>
              </a:rPr>
              <a:t>instruction</a:t>
            </a:r>
          </a:p>
          <a:p>
            <a:pPr lvl="1"/>
            <a:r>
              <a:rPr lang="en-US" sz="2000" dirty="0">
                <a:solidFill>
                  <a:srgbClr val="7030A0"/>
                </a:solidFill>
                <a:ea typeface="Comic Sans MS"/>
                <a:cs typeface="Calisto MT"/>
                <a:sym typeface="Comic Sans MS"/>
              </a:rPr>
              <a:t>CI </a:t>
            </a:r>
            <a:r>
              <a:rPr lang="en-US" sz="2000" dirty="0">
                <a:ea typeface="Comic Sans MS"/>
                <a:cs typeface="Calisto MT"/>
                <a:sym typeface="Comic Sans MS"/>
              </a:rPr>
              <a:t>= consumer </a:t>
            </a:r>
            <a:r>
              <a:rPr lang="en-US" sz="2000" dirty="0" smtClean="0">
                <a:ea typeface="Comic Sans MS"/>
                <a:cs typeface="Calisto MT"/>
                <a:sym typeface="Comic Sans MS"/>
              </a:rPr>
              <a:t>instruction</a:t>
            </a:r>
          </a:p>
          <a:p>
            <a:pPr lvl="1"/>
            <a:r>
              <a:rPr lang="en-US" sz="2000" dirty="0">
                <a:solidFill>
                  <a:srgbClr val="0000FF"/>
                </a:solidFill>
                <a:ea typeface="Comic Sans MS"/>
                <a:cs typeface="Calisto MT"/>
                <a:sym typeface="Comic Sans MS"/>
              </a:rPr>
              <a:t>Co</a:t>
            </a:r>
            <a:r>
              <a:rPr lang="en-US" sz="2000" dirty="0" smtClean="0">
                <a:solidFill>
                  <a:srgbClr val="0000FF"/>
                </a:solidFill>
                <a:ea typeface="Comic Sans MS"/>
                <a:cs typeface="Calisto MT"/>
                <a:sym typeface="Comic Sans MS"/>
              </a:rPr>
              <a:t>ncurrent </a:t>
            </a:r>
            <a:r>
              <a:rPr lang="en-US" sz="2000" dirty="0">
                <a:ea typeface="Comic Sans MS"/>
                <a:cs typeface="Calisto MT"/>
                <a:sym typeface="Comic Sans MS"/>
              </a:rPr>
              <a:t>execution of the </a:t>
            </a:r>
            <a:r>
              <a:rPr lang="en-US" sz="2000" dirty="0" smtClean="0">
                <a:ea typeface="Comic Sans MS"/>
                <a:cs typeface="Calisto MT"/>
                <a:sym typeface="Comic Sans MS"/>
              </a:rPr>
              <a:t>statements above, </a:t>
            </a:r>
            <a:r>
              <a:rPr lang="en-US" sz="2000" dirty="0">
                <a:ea typeface="Comic Sans MS"/>
                <a:cs typeface="Calisto MT"/>
                <a:sym typeface="Comic Sans MS"/>
              </a:rPr>
              <a:t>may correspond to many different </a:t>
            </a:r>
            <a:r>
              <a:rPr lang="en-US" sz="2000" dirty="0">
                <a:solidFill>
                  <a:srgbClr val="0000FF"/>
                </a:solidFill>
                <a:ea typeface="Comic Sans MS"/>
                <a:cs typeface="Calisto MT"/>
                <a:sym typeface="Comic Sans MS"/>
              </a:rPr>
              <a:t>sequential </a:t>
            </a:r>
            <a:r>
              <a:rPr lang="en-US" sz="2000" dirty="0" smtClean="0">
                <a:solidFill>
                  <a:srgbClr val="0000FF"/>
                </a:solidFill>
                <a:ea typeface="Comic Sans MS"/>
                <a:cs typeface="Calisto MT"/>
                <a:sym typeface="Comic Sans MS"/>
              </a:rPr>
              <a:t>executions</a:t>
            </a:r>
          </a:p>
          <a:p>
            <a:pPr lvl="1">
              <a:buFont typeface="Wingdings" charset="2"/>
              <a:buChar char="Ø"/>
            </a:pPr>
            <a:r>
              <a:rPr lang="en-US" sz="2000" dirty="0" smtClean="0">
                <a:ea typeface="Comic Sans MS"/>
                <a:cs typeface="Calisto MT"/>
                <a:sym typeface="Comic Sans MS"/>
              </a:rPr>
              <a:t>Final </a:t>
            </a:r>
            <a:r>
              <a:rPr lang="en-US" sz="2000" dirty="0">
                <a:ea typeface="Comic Sans MS"/>
                <a:cs typeface="Calisto MT"/>
                <a:sym typeface="Comic Sans MS"/>
              </a:rPr>
              <a:t>value of the counter depends on the </a:t>
            </a:r>
            <a:r>
              <a:rPr lang="en-US" sz="2000" dirty="0">
                <a:solidFill>
                  <a:srgbClr val="0000FF"/>
                </a:solidFill>
                <a:ea typeface="Comic Sans MS"/>
                <a:cs typeface="Calisto MT"/>
                <a:sym typeface="Comic Sans MS"/>
              </a:rPr>
              <a:t>order of execution</a:t>
            </a:r>
            <a:endParaRPr lang="en-US" dirty="0">
              <a:cs typeface="Calisto MT"/>
            </a:endParaRPr>
          </a:p>
        </p:txBody>
      </p:sp>
      <p:sp>
        <p:nvSpPr>
          <p:cNvPr id="7" name="Shape 184"/>
          <p:cNvSpPr txBox="1"/>
          <p:nvPr/>
        </p:nvSpPr>
        <p:spPr>
          <a:xfrm>
            <a:off x="513248" y="1611912"/>
            <a:ext cx="4038600" cy="1836933"/>
          </a:xfrm>
          <a:prstGeom prst="rect">
            <a:avLst/>
          </a:prstGeom>
          <a:noFill/>
          <a:ln w="9525" cap="flat" cmpd="sng">
            <a:solidFill>
              <a:srgbClr val="00800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8000"/>
                </a:solidFill>
                <a:ea typeface="Comic Sans MS"/>
                <a:cs typeface="Comic Sans MS"/>
                <a:sym typeface="Comic Sans MS"/>
              </a:rPr>
              <a:t>Producer code:</a:t>
            </a:r>
            <a:endParaRPr dirty="0">
              <a:solidFill>
                <a:srgbClr val="00800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a:t>
            </a:r>
            <a:r>
              <a:rPr lang="en-US" sz="2400" b="0" i="0" u="none" strike="noStrike" cap="none" dirty="0">
                <a:solidFill>
                  <a:schemeClr val="dk1"/>
                </a:solidFill>
                <a:ea typeface="Arial"/>
                <a:cs typeface="Arial"/>
                <a:sym typeface="Arial"/>
              </a:rPr>
              <a:t>I</a:t>
            </a:r>
            <a:r>
              <a:rPr lang="en-US" sz="2400" b="0" i="0" u="none" strike="noStrike" cap="none" baseline="-25000" dirty="0">
                <a:solidFill>
                  <a:srgbClr val="004C26"/>
                </a:solidFill>
                <a:ea typeface="Arial"/>
                <a:cs typeface="Arial"/>
                <a:sym typeface="Arial"/>
              </a:rPr>
              <a:t>1</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2</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3</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counter = </a:t>
            </a:r>
            <a:r>
              <a:rPr lang="en-US" sz="2400" b="0" i="0" u="none" strike="noStrike" cap="none" dirty="0" smtClean="0">
                <a:solidFill>
                  <a:schemeClr val="dk1"/>
                </a:solidFill>
                <a:ea typeface="Arial"/>
                <a:cs typeface="Arial"/>
                <a:sym typeface="Arial"/>
              </a:rPr>
              <a:t>register</a:t>
            </a:r>
            <a:r>
              <a:rPr lang="en-US" sz="2400" b="0" i="0" u="none" strike="noStrike" cap="none" baseline="-25000" dirty="0" smtClean="0">
                <a:solidFill>
                  <a:schemeClr val="dk1"/>
                </a:solidFill>
                <a:ea typeface="Arial"/>
                <a:cs typeface="Arial"/>
                <a:sym typeface="Arial"/>
              </a:rPr>
              <a:t>1</a:t>
            </a:r>
            <a:endParaRPr dirty="0"/>
          </a:p>
        </p:txBody>
      </p:sp>
      <p:sp>
        <p:nvSpPr>
          <p:cNvPr id="8" name="Shape 185"/>
          <p:cNvSpPr txBox="1"/>
          <p:nvPr/>
        </p:nvSpPr>
        <p:spPr>
          <a:xfrm>
            <a:off x="4704248" y="1611912"/>
            <a:ext cx="3962400" cy="1816296"/>
          </a:xfrm>
          <a:prstGeom prst="rect">
            <a:avLst/>
          </a:prstGeom>
          <a:noFill/>
          <a:ln w="9525" cap="flat" cmpd="sng">
            <a:solidFill>
              <a:srgbClr val="00009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0090"/>
                </a:solidFill>
                <a:ea typeface="Comic Sans MS"/>
                <a:cs typeface="Comic Sans MS"/>
                <a:sym typeface="Comic Sans MS"/>
              </a:rPr>
              <a:t>Consumer code:</a:t>
            </a:r>
            <a:endParaRPr dirty="0">
              <a:solidFill>
                <a:srgbClr val="00009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1</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2</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3</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counter = </a:t>
            </a:r>
            <a:r>
              <a:rPr lang="en-US" sz="2400" b="0" i="0" u="none" strike="noStrike" cap="none" dirty="0" smtClean="0">
                <a:solidFill>
                  <a:schemeClr val="dk1"/>
                </a:solidFill>
                <a:ea typeface="Arial"/>
                <a:cs typeface="Arial"/>
                <a:sym typeface="Arial"/>
              </a:rPr>
              <a:t>register</a:t>
            </a:r>
            <a:r>
              <a:rPr lang="en-US" sz="2400" b="0" i="0" u="none" strike="noStrike" cap="none" baseline="-25000" dirty="0" smtClean="0">
                <a:solidFill>
                  <a:schemeClr val="dk1"/>
                </a:solidFill>
                <a:ea typeface="Arial"/>
                <a:cs typeface="Arial"/>
                <a:sym typeface="Arial"/>
              </a:rPr>
              <a:t>2</a:t>
            </a:r>
            <a:endParaRPr sz="2400" b="0" i="0" u="none" strike="noStrike" cap="none" baseline="-25000" dirty="0">
              <a:solidFill>
                <a:schemeClr val="dk1"/>
              </a:solidFill>
              <a:ea typeface="Arial"/>
              <a:cs typeface="Arial"/>
              <a:sym typeface="Arial"/>
            </a:endParaRPr>
          </a:p>
        </p:txBody>
      </p:sp>
    </p:spTree>
    <p:extLst>
      <p:ext uri="{BB962C8B-B14F-4D97-AF65-F5344CB8AC3E}">
        <p14:creationId xmlns:p14="http://schemas.microsoft.com/office/powerpoint/2010/main" val="28841082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8</a:t>
            </a:fld>
            <a:endParaRPr lang="en-US" dirty="0"/>
          </a:p>
        </p:txBody>
      </p:sp>
      <p:sp>
        <p:nvSpPr>
          <p:cNvPr id="3" name="Title 2"/>
          <p:cNvSpPr>
            <a:spLocks noGrp="1"/>
          </p:cNvSpPr>
          <p:nvPr>
            <p:ph type="title"/>
          </p:nvPr>
        </p:nvSpPr>
        <p:spPr/>
        <p:txBody>
          <a:bodyPr>
            <a:normAutofit/>
          </a:bodyPr>
          <a:lstStyle/>
          <a:p>
            <a:r>
              <a:rPr lang="en-US" sz="3000" dirty="0">
                <a:solidFill>
                  <a:schemeClr val="tx1"/>
                </a:solidFill>
                <a:ea typeface="Comic Sans MS"/>
                <a:cs typeface="Comic Sans MS"/>
                <a:sym typeface="Comic Sans MS"/>
              </a:rPr>
              <a:t>Producer Consumer Race Condition Problem (</a:t>
            </a:r>
            <a:r>
              <a:rPr lang="en-US" sz="3000" dirty="0" err="1">
                <a:solidFill>
                  <a:schemeClr val="tx1"/>
                </a:solidFill>
                <a:ea typeface="Comic Sans MS"/>
                <a:cs typeface="Comic Sans MS"/>
                <a:sym typeface="Comic Sans MS"/>
              </a:rPr>
              <a:t>cont</a:t>
            </a:r>
            <a:r>
              <a:rPr lang="en-US" sz="3000" dirty="0">
                <a:solidFill>
                  <a:schemeClr val="tx1"/>
                </a:solidFill>
                <a:ea typeface="Comic Sans MS"/>
                <a:cs typeface="Comic Sans MS"/>
                <a:sym typeface="Comic Sans MS"/>
              </a:rPr>
              <a:t>)</a:t>
            </a:r>
            <a:endParaRPr lang="en-US" sz="3000" dirty="0"/>
          </a:p>
        </p:txBody>
      </p:sp>
      <p:sp>
        <p:nvSpPr>
          <p:cNvPr id="4" name="Content Placeholder 3"/>
          <p:cNvSpPr>
            <a:spLocks noGrp="1"/>
          </p:cNvSpPr>
          <p:nvPr>
            <p:ph idx="1"/>
          </p:nvPr>
        </p:nvSpPr>
        <p:spPr>
          <a:xfrm>
            <a:off x="1761885" y="3842825"/>
            <a:ext cx="5729711" cy="2528765"/>
          </a:xfrm>
        </p:spPr>
        <p:txBody>
          <a:bodyPr>
            <a:normAutofit/>
          </a:bodyPr>
          <a:lstStyle/>
          <a:p>
            <a:pPr marL="3175" lvl="1" indent="-231775">
              <a:lnSpc>
                <a:spcPct val="120000"/>
              </a:lnSpc>
              <a:spcBef>
                <a:spcPts val="0"/>
              </a:spcBef>
              <a:buClr>
                <a:schemeClr val="tx1"/>
              </a:buClr>
              <a:buSzPts val="2400"/>
              <a:tabLst>
                <a:tab pos="339725" algn="l"/>
              </a:tabLst>
            </a:pPr>
            <a:r>
              <a:rPr lang="en-US" sz="1800" dirty="0">
                <a:solidFill>
                  <a:srgbClr val="004C26"/>
                </a:solidFill>
                <a:ea typeface="Comic Sans MS"/>
                <a:cs typeface="Comic Sans MS"/>
                <a:sym typeface="Comic Sans MS"/>
              </a:rPr>
              <a:t>PI</a:t>
            </a:r>
            <a:r>
              <a:rPr lang="en-US" sz="1800" baseline="-25000" dirty="0">
                <a:solidFill>
                  <a:srgbClr val="004C26"/>
                </a:solidFill>
                <a:ea typeface="Comic Sans MS"/>
                <a:cs typeface="Comic Sans MS"/>
                <a:sym typeface="Comic Sans MS"/>
              </a:rPr>
              <a:t>1</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counter   </a:t>
            </a:r>
            <a:r>
              <a:rPr lang="en-US" sz="1800" dirty="0">
                <a:ea typeface="Comic Sans MS"/>
                <a:cs typeface="Comic Sans MS"/>
                <a:sym typeface="Comic Sans MS"/>
              </a:rPr>
              <a:t>{register</a:t>
            </a:r>
            <a:r>
              <a:rPr lang="en-US" sz="1800" baseline="-25000" dirty="0">
                <a:ea typeface="Comic Sans MS"/>
                <a:cs typeface="Comic Sans MS"/>
                <a:sym typeface="Comic Sans MS"/>
              </a:rPr>
              <a:t>1</a:t>
            </a:r>
            <a:r>
              <a:rPr lang="en-US" sz="1800" dirty="0">
                <a:ea typeface="Comic Sans MS"/>
                <a:cs typeface="Comic Sans MS"/>
                <a:sym typeface="Comic Sans MS"/>
              </a:rPr>
              <a:t> = 5</a:t>
            </a:r>
            <a:r>
              <a:rPr lang="en-US" sz="1800" dirty="0" smtClean="0">
                <a:ea typeface="Comic Sans MS"/>
                <a:cs typeface="Comic Sans MS"/>
                <a:sym typeface="Comic Sans MS"/>
              </a:rPr>
              <a:t>}</a:t>
            </a:r>
            <a:endParaRPr lang="en-US" sz="1800" dirty="0" smtClean="0">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004C26"/>
                </a:solidFill>
                <a:ea typeface="Comic Sans MS"/>
                <a:cs typeface="Comic Sans MS"/>
                <a:sym typeface="Comic Sans MS"/>
              </a:rPr>
              <a:t>PI</a:t>
            </a:r>
            <a:r>
              <a:rPr lang="en-US" sz="1800" baseline="-25000" dirty="0" smtClean="0">
                <a:solidFill>
                  <a:srgbClr val="004C26"/>
                </a:solidFill>
                <a:ea typeface="Comic Sans MS"/>
                <a:cs typeface="Comic Sans MS"/>
                <a:sym typeface="Comic Sans MS"/>
              </a:rPr>
              <a:t>2</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+ 1   </a:t>
            </a:r>
            <a:r>
              <a:rPr lang="en-US" sz="1800" dirty="0">
                <a:ea typeface="Comic Sans MS"/>
                <a:cs typeface="Comic Sans MS"/>
                <a:sym typeface="Comic Sans MS"/>
              </a:rPr>
              <a:t>{register</a:t>
            </a:r>
            <a:r>
              <a:rPr lang="en-US" sz="1800" baseline="-25000" dirty="0">
                <a:ea typeface="Comic Sans MS"/>
                <a:cs typeface="Comic Sans MS"/>
                <a:sym typeface="Comic Sans MS"/>
              </a:rPr>
              <a:t>1</a:t>
            </a:r>
            <a:r>
              <a:rPr lang="en-US" sz="1800" dirty="0">
                <a:ea typeface="Comic Sans MS"/>
                <a:cs typeface="Comic Sans MS"/>
                <a:sym typeface="Comic Sans MS"/>
              </a:rPr>
              <a:t> = 6} </a:t>
            </a:r>
            <a:endParaRPr lang="en-US" sz="1800" dirty="0" smtClean="0">
              <a:ea typeface="Comic Sans MS"/>
              <a:cs typeface="Comic Sans MS"/>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1</a:t>
            </a:r>
            <a:r>
              <a:rPr lang="en-US" sz="1800" dirty="0">
                <a:ea typeface="Comic Sans MS"/>
                <a:cs typeface="Comic Sans MS"/>
                <a:sym typeface="Comic Sans MS"/>
              </a:rPr>
              <a:t>: consumer: </a:t>
            </a:r>
            <a:r>
              <a:rPr lang="en-US" sz="1800" dirty="0">
                <a:solidFill>
                  <a:srgbClr val="7030A0"/>
                </a:solidFill>
                <a:ea typeface="Comic Sans MS"/>
                <a:cs typeface="Comic Sans MS"/>
                <a:sym typeface="Comic Sans MS"/>
              </a:rPr>
              <a:t>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counter   </a:t>
            </a:r>
            <a:r>
              <a:rPr lang="en-US" sz="1800" dirty="0">
                <a:ea typeface="Comic Sans MS"/>
                <a:cs typeface="Comic Sans MS"/>
                <a:sym typeface="Comic Sans MS"/>
              </a:rPr>
              <a:t>{register</a:t>
            </a:r>
            <a:r>
              <a:rPr lang="en-US" sz="1800" baseline="-25000" dirty="0">
                <a:ea typeface="Comic Sans MS"/>
                <a:cs typeface="Comic Sans MS"/>
                <a:sym typeface="Comic Sans MS"/>
              </a:rPr>
              <a:t>2</a:t>
            </a:r>
            <a:r>
              <a:rPr lang="en-US" sz="1800" dirty="0">
                <a:ea typeface="Comic Sans MS"/>
                <a:cs typeface="Comic Sans MS"/>
                <a:sym typeface="Comic Sans MS"/>
              </a:rPr>
              <a:t> = 5} </a:t>
            </a:r>
            <a:endParaRPr lang="en-US" sz="1800" dirty="0" smtClean="0">
              <a:ea typeface="Comic Sans MS"/>
              <a:cs typeface="Comic Sans MS"/>
              <a:sym typeface="Comic Sans MS"/>
            </a:endParaRPr>
          </a:p>
          <a:p>
            <a:pPr marL="3175" lvl="1" indent="-231775">
              <a:lnSpc>
                <a:spcPct val="120000"/>
              </a:lnSpc>
              <a:spcBef>
                <a:spcPts val="0"/>
              </a:spcBef>
              <a:buClr>
                <a:schemeClr val="tx1"/>
              </a:buClr>
              <a:buSzPts val="2400"/>
              <a:tabLst>
                <a:tab pos="339725" algn="l"/>
              </a:tabLst>
            </a:pP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2</a:t>
            </a:r>
            <a:r>
              <a:rPr lang="en-US" sz="1800" dirty="0">
                <a:ea typeface="Comic Sans MS"/>
                <a:cs typeface="Comic Sans MS"/>
                <a:sym typeface="Comic Sans MS"/>
              </a:rPr>
              <a:t>: consumer: </a:t>
            </a:r>
            <a:r>
              <a:rPr lang="en-US" sz="1800" dirty="0">
                <a:solidFill>
                  <a:srgbClr val="7030A0"/>
                </a:solidFill>
                <a:ea typeface="Comic Sans MS"/>
                <a:cs typeface="Comic Sans MS"/>
                <a:sym typeface="Comic Sans MS"/>
              </a:rPr>
              <a:t>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register</a:t>
            </a:r>
            <a:r>
              <a:rPr lang="en-US" sz="1800" baseline="-25000" dirty="0">
                <a:solidFill>
                  <a:srgbClr val="7030A0"/>
                </a:solidFill>
                <a:ea typeface="Comic Sans MS"/>
                <a:cs typeface="Comic Sans MS"/>
                <a:sym typeface="Comic Sans MS"/>
              </a:rPr>
              <a:t>2</a:t>
            </a:r>
            <a:r>
              <a:rPr lang="en-US" sz="1800" dirty="0">
                <a:solidFill>
                  <a:srgbClr val="7030A0"/>
                </a:solidFill>
                <a:ea typeface="Comic Sans MS"/>
                <a:cs typeface="Comic Sans MS"/>
                <a:sym typeface="Comic Sans MS"/>
              </a:rPr>
              <a:t> - 1   </a:t>
            </a:r>
            <a:r>
              <a:rPr lang="en-US" sz="1800" dirty="0">
                <a:ea typeface="Comic Sans MS"/>
                <a:cs typeface="Comic Sans MS"/>
                <a:sym typeface="Comic Sans MS"/>
              </a:rPr>
              <a:t>{register</a:t>
            </a:r>
            <a:r>
              <a:rPr lang="en-US" sz="1800" baseline="-25000" dirty="0">
                <a:ea typeface="Comic Sans MS"/>
                <a:cs typeface="Comic Sans MS"/>
                <a:sym typeface="Comic Sans MS"/>
              </a:rPr>
              <a:t>2</a:t>
            </a:r>
            <a:r>
              <a:rPr lang="en-US" sz="1800" dirty="0">
                <a:ea typeface="Comic Sans MS"/>
                <a:cs typeface="Comic Sans MS"/>
                <a:sym typeface="Comic Sans MS"/>
              </a:rPr>
              <a:t> = 4</a:t>
            </a:r>
            <a:r>
              <a:rPr lang="en-US" sz="1800" dirty="0" smtClean="0">
                <a:ea typeface="Comic Sans MS"/>
                <a:cs typeface="Comic Sans MS"/>
                <a:sym typeface="Comic Sans MS"/>
              </a:rPr>
              <a:t>}</a:t>
            </a:r>
          </a:p>
          <a:p>
            <a:pPr marL="3175" lvl="1" indent="-231775">
              <a:lnSpc>
                <a:spcPct val="120000"/>
              </a:lnSpc>
              <a:spcBef>
                <a:spcPts val="0"/>
              </a:spcBef>
              <a:buClr>
                <a:schemeClr val="tx1"/>
              </a:buClr>
              <a:buSzPts val="2400"/>
              <a:tabLst>
                <a:tab pos="339725" algn="l"/>
              </a:tabLst>
            </a:pPr>
            <a:r>
              <a:rPr lang="en-US" sz="1800" dirty="0" smtClean="0">
                <a:solidFill>
                  <a:srgbClr val="004C26"/>
                </a:solidFill>
                <a:ea typeface="Comic Sans MS"/>
                <a:cs typeface="Comic Sans MS"/>
                <a:sym typeface="Comic Sans MS"/>
              </a:rPr>
              <a:t>PI</a:t>
            </a:r>
            <a:r>
              <a:rPr lang="en-US" sz="1800" baseline="-25000" dirty="0" smtClean="0">
                <a:solidFill>
                  <a:srgbClr val="004C26"/>
                </a:solidFill>
                <a:ea typeface="Comic Sans MS"/>
                <a:cs typeface="Comic Sans MS"/>
                <a:sym typeface="Comic Sans MS"/>
              </a:rPr>
              <a:t>3</a:t>
            </a:r>
            <a:r>
              <a:rPr lang="en-US" sz="1800" dirty="0">
                <a:ea typeface="Comic Sans MS"/>
                <a:cs typeface="Comic Sans MS"/>
                <a:sym typeface="Comic Sans MS"/>
              </a:rPr>
              <a:t>: producer: </a:t>
            </a:r>
            <a:r>
              <a:rPr lang="en-US" sz="1800" dirty="0">
                <a:solidFill>
                  <a:srgbClr val="004C26"/>
                </a:solidFill>
                <a:ea typeface="Comic Sans MS"/>
                <a:cs typeface="Comic Sans MS"/>
                <a:sym typeface="Comic Sans MS"/>
              </a:rPr>
              <a:t>counter = register</a:t>
            </a:r>
            <a:r>
              <a:rPr lang="en-US" sz="1800" baseline="-25000" dirty="0">
                <a:solidFill>
                  <a:srgbClr val="004C26"/>
                </a:solidFill>
                <a:ea typeface="Comic Sans MS"/>
                <a:cs typeface="Comic Sans MS"/>
                <a:sym typeface="Comic Sans MS"/>
              </a:rPr>
              <a:t>1</a:t>
            </a:r>
            <a:r>
              <a:rPr lang="en-US" sz="1800" dirty="0">
                <a:solidFill>
                  <a:srgbClr val="004C26"/>
                </a:solidFill>
                <a:ea typeface="Comic Sans MS"/>
                <a:cs typeface="Comic Sans MS"/>
                <a:sym typeface="Comic Sans MS"/>
              </a:rPr>
              <a:t>   </a:t>
            </a:r>
            <a:r>
              <a:rPr lang="en-US" sz="1800" dirty="0">
                <a:ea typeface="Comic Sans MS"/>
                <a:cs typeface="Comic Sans MS"/>
                <a:sym typeface="Comic Sans MS"/>
              </a:rPr>
              <a:t>{counter = </a:t>
            </a:r>
            <a:r>
              <a:rPr lang="en-US" sz="1800" dirty="0" smtClean="0">
                <a:ea typeface="Comic Sans MS"/>
                <a:cs typeface="Comic Sans MS"/>
                <a:sym typeface="Comic Sans MS"/>
              </a:rPr>
              <a:t>6 }</a:t>
            </a:r>
          </a:p>
          <a:p>
            <a:pPr marL="3175" lvl="1" indent="-231775">
              <a:lnSpc>
                <a:spcPct val="120000"/>
              </a:lnSpc>
              <a:spcBef>
                <a:spcPts val="0"/>
              </a:spcBef>
              <a:buClr>
                <a:schemeClr val="tx1"/>
              </a:buClr>
              <a:buSzPts val="2400"/>
              <a:tabLst>
                <a:tab pos="339725" algn="l"/>
              </a:tabLst>
            </a:pP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3</a:t>
            </a:r>
            <a:r>
              <a:rPr lang="en-US" sz="1800" dirty="0" smtClean="0">
                <a:ea typeface="Comic Sans MS"/>
                <a:cs typeface="Comic Sans MS"/>
                <a:sym typeface="Comic Sans MS"/>
              </a:rPr>
              <a:t>: consumer: </a:t>
            </a:r>
            <a:r>
              <a:rPr lang="en-US" sz="1800" dirty="0" smtClean="0">
                <a:solidFill>
                  <a:srgbClr val="7030A0"/>
                </a:solidFill>
                <a:ea typeface="Comic Sans MS"/>
                <a:cs typeface="Comic Sans MS"/>
                <a:sym typeface="Comic Sans MS"/>
              </a:rPr>
              <a:t>counter </a:t>
            </a:r>
            <a:r>
              <a:rPr lang="en-US" sz="1800" dirty="0" smtClean="0">
                <a:solidFill>
                  <a:srgbClr val="7030A0"/>
                </a:solidFill>
                <a:ea typeface="Comic Sans MS"/>
                <a:cs typeface="Comic Sans MS"/>
                <a:sym typeface="Comic Sans MS"/>
              </a:rPr>
              <a:t>= register</a:t>
            </a:r>
            <a:r>
              <a:rPr lang="en-US" sz="1800" baseline="-25000" dirty="0" smtClean="0">
                <a:solidFill>
                  <a:srgbClr val="7030A0"/>
                </a:solidFill>
                <a:ea typeface="Comic Sans MS"/>
                <a:cs typeface="Comic Sans MS"/>
                <a:sym typeface="Comic Sans MS"/>
              </a:rPr>
              <a:t>2</a:t>
            </a:r>
            <a:r>
              <a:rPr lang="en-US" sz="1800" dirty="0" smtClean="0">
                <a:solidFill>
                  <a:srgbClr val="7030A0"/>
                </a:solidFill>
                <a:ea typeface="Comic Sans MS"/>
                <a:cs typeface="Comic Sans MS"/>
                <a:sym typeface="Comic Sans MS"/>
              </a:rPr>
              <a:t>   </a:t>
            </a:r>
            <a:r>
              <a:rPr lang="en-US" sz="1800" dirty="0" smtClean="0">
                <a:ea typeface="Comic Sans MS"/>
                <a:cs typeface="Comic Sans MS"/>
                <a:sym typeface="Comic Sans MS"/>
              </a:rPr>
              <a:t>{counter = 4}</a:t>
            </a:r>
            <a:endParaRPr lang="en-US" sz="1800" dirty="0">
              <a:sym typeface="Comic Sans MS"/>
            </a:endParaRPr>
          </a:p>
          <a:p>
            <a:pPr marL="3175" lvl="1" indent="-231775">
              <a:lnSpc>
                <a:spcPct val="120000"/>
              </a:lnSpc>
              <a:spcBef>
                <a:spcPts val="0"/>
              </a:spcBef>
              <a:buClr>
                <a:schemeClr val="tx1"/>
              </a:buClr>
              <a:buSzPts val="2400"/>
              <a:tabLst>
                <a:tab pos="339725" algn="l"/>
              </a:tabLst>
            </a:pPr>
            <a:r>
              <a:rPr lang="en-US" sz="1800" dirty="0" smtClean="0">
                <a:ea typeface="Comic Sans MS"/>
                <a:cs typeface="Comic Sans MS"/>
                <a:sym typeface="Comic Sans MS"/>
              </a:rPr>
              <a:t>What if the order of </a:t>
            </a:r>
            <a:r>
              <a:rPr lang="en-US" sz="1800" dirty="0" smtClean="0">
                <a:solidFill>
                  <a:srgbClr val="004C26"/>
                </a:solidFill>
                <a:ea typeface="Comic Sans MS"/>
                <a:cs typeface="Comic Sans MS"/>
                <a:sym typeface="Comic Sans MS"/>
              </a:rPr>
              <a:t>PI</a:t>
            </a:r>
            <a:r>
              <a:rPr lang="en-US" sz="1800" baseline="-25000" dirty="0" smtClean="0">
                <a:solidFill>
                  <a:srgbClr val="004C26"/>
                </a:solidFill>
                <a:ea typeface="Comic Sans MS"/>
                <a:cs typeface="Comic Sans MS"/>
                <a:sym typeface="Comic Sans MS"/>
              </a:rPr>
              <a:t>3</a:t>
            </a:r>
            <a:r>
              <a:rPr lang="en-US" sz="1800" dirty="0" smtClean="0">
                <a:ea typeface="Comic Sans MS"/>
                <a:cs typeface="Comic Sans MS"/>
                <a:sym typeface="Comic Sans MS"/>
              </a:rPr>
              <a:t> and </a:t>
            </a:r>
            <a:r>
              <a:rPr lang="en-US" sz="1800" dirty="0" smtClean="0">
                <a:solidFill>
                  <a:srgbClr val="7030A0"/>
                </a:solidFill>
                <a:ea typeface="Comic Sans MS"/>
                <a:cs typeface="Comic Sans MS"/>
                <a:sym typeface="Comic Sans MS"/>
              </a:rPr>
              <a:t>CI</a:t>
            </a:r>
            <a:r>
              <a:rPr lang="en-US" sz="1800" baseline="-25000" dirty="0" smtClean="0">
                <a:solidFill>
                  <a:srgbClr val="7030A0"/>
                </a:solidFill>
                <a:ea typeface="Comic Sans MS"/>
                <a:cs typeface="Comic Sans MS"/>
                <a:sym typeface="Comic Sans MS"/>
              </a:rPr>
              <a:t>3</a:t>
            </a:r>
            <a:r>
              <a:rPr lang="en-US" sz="1800" dirty="0" smtClean="0">
                <a:ea typeface="Comic Sans MS"/>
                <a:cs typeface="Comic Sans MS"/>
                <a:sym typeface="Comic Sans MS"/>
              </a:rPr>
              <a:t> is swapped?</a:t>
            </a:r>
            <a:endParaRPr lang="en-US" sz="1800" dirty="0"/>
          </a:p>
        </p:txBody>
      </p:sp>
      <p:grpSp>
        <p:nvGrpSpPr>
          <p:cNvPr id="8" name="Group 7"/>
          <p:cNvGrpSpPr/>
          <p:nvPr/>
        </p:nvGrpSpPr>
        <p:grpSpPr>
          <a:xfrm>
            <a:off x="495300" y="1058509"/>
            <a:ext cx="8153400" cy="1828800"/>
            <a:chOff x="304800" y="1058509"/>
            <a:chExt cx="8153400" cy="1828800"/>
          </a:xfrm>
        </p:grpSpPr>
        <p:sp>
          <p:nvSpPr>
            <p:cNvPr id="5" name="Shape 192"/>
            <p:cNvSpPr txBox="1"/>
            <p:nvPr/>
          </p:nvSpPr>
          <p:spPr>
            <a:xfrm>
              <a:off x="304800" y="1058509"/>
              <a:ext cx="4038600" cy="1828800"/>
            </a:xfrm>
            <a:prstGeom prst="rect">
              <a:avLst/>
            </a:prstGeom>
            <a:noFill/>
            <a:ln w="9525" cap="flat" cmpd="sng">
              <a:solidFill>
                <a:srgbClr val="00800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8000"/>
                  </a:solidFill>
                  <a:ea typeface="Comic Sans MS"/>
                  <a:cs typeface="Comic Sans MS"/>
                  <a:sym typeface="Comic Sans MS"/>
                </a:rPr>
                <a:t>Producer code:</a:t>
              </a:r>
              <a:endParaRPr dirty="0">
                <a:solidFill>
                  <a:srgbClr val="00800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a:t>
              </a:r>
              <a:r>
                <a:rPr lang="en-US" sz="2400" b="0" i="0" u="none" strike="noStrike" cap="none" dirty="0">
                  <a:solidFill>
                    <a:schemeClr val="dk1"/>
                  </a:solidFill>
                  <a:ea typeface="Arial"/>
                  <a:cs typeface="Arial"/>
                  <a:sym typeface="Arial"/>
                </a:rPr>
                <a:t>I</a:t>
              </a:r>
              <a:r>
                <a:rPr lang="en-US" sz="2400" b="0" i="0" u="none" strike="noStrike" cap="none" baseline="-25000" dirty="0">
                  <a:solidFill>
                    <a:srgbClr val="004C26"/>
                  </a:solidFill>
                  <a:ea typeface="Arial"/>
                  <a:cs typeface="Arial"/>
                  <a:sym typeface="Arial"/>
                </a:rPr>
                <a:t>1</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2</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1</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004C26"/>
                  </a:solidFill>
                  <a:ea typeface="Arial"/>
                  <a:cs typeface="Arial"/>
                  <a:sym typeface="Arial"/>
                </a:rPr>
                <a:t>PI</a:t>
              </a:r>
              <a:r>
                <a:rPr lang="en-US" sz="2400" b="0" i="0" u="none" strike="noStrike" cap="none" baseline="-25000" dirty="0">
                  <a:solidFill>
                    <a:srgbClr val="004C26"/>
                  </a:solidFill>
                  <a:ea typeface="Arial"/>
                  <a:cs typeface="Arial"/>
                  <a:sym typeface="Arial"/>
                </a:rPr>
                <a:t>3</a:t>
              </a:r>
              <a:r>
                <a:rPr lang="en-US" sz="2400" b="0" i="0" u="none" strike="noStrike" cap="none" dirty="0">
                  <a:solidFill>
                    <a:srgbClr val="004C26"/>
                  </a:solidFill>
                  <a:ea typeface="Arial"/>
                  <a:cs typeface="Arial"/>
                  <a:sym typeface="Arial"/>
                </a:rPr>
                <a:t>. </a:t>
              </a:r>
              <a:r>
                <a:rPr lang="en-US" sz="2400" b="0" i="0" u="none" strike="noStrike" cap="none" dirty="0">
                  <a:solidFill>
                    <a:schemeClr val="dk1"/>
                  </a:solidFill>
                  <a:ea typeface="Arial"/>
                  <a:cs typeface="Arial"/>
                  <a:sym typeface="Arial"/>
                </a:rPr>
                <a:t>counter = register</a:t>
              </a:r>
              <a:r>
                <a:rPr lang="en-US" sz="2400" b="0" i="0" u="none" strike="noStrike" cap="none" baseline="-25000" dirty="0">
                  <a:solidFill>
                    <a:schemeClr val="dk1"/>
                  </a:solidFill>
                  <a:ea typeface="Arial"/>
                  <a:cs typeface="Arial"/>
                  <a:sym typeface="Arial"/>
                </a:rPr>
                <a:t>1</a:t>
              </a:r>
              <a:endParaRPr dirty="0"/>
            </a:p>
            <a:p>
              <a:pPr marL="674548" marR="0" lvl="1" indent="-120596" algn="l" rtl="0">
                <a:spcBef>
                  <a:spcPts val="440"/>
                </a:spcBef>
                <a:spcAft>
                  <a:spcPts val="0"/>
                </a:spcAft>
                <a:buClr>
                  <a:srgbClr val="000000"/>
                </a:buClr>
                <a:buSzPts val="2200"/>
                <a:buFont typeface="Noto Sans Symbols"/>
                <a:buNone/>
              </a:pPr>
              <a:endParaRPr sz="2200" b="0" i="0" u="none" strike="noStrike" cap="none" dirty="0">
                <a:solidFill>
                  <a:srgbClr val="000000"/>
                </a:solidFill>
                <a:ea typeface="Comic Sans MS"/>
                <a:cs typeface="Comic Sans MS"/>
                <a:sym typeface="Comic Sans MS"/>
              </a:endParaRPr>
            </a:p>
          </p:txBody>
        </p:sp>
        <p:sp>
          <p:nvSpPr>
            <p:cNvPr id="6" name="Shape 193"/>
            <p:cNvSpPr txBox="1"/>
            <p:nvPr/>
          </p:nvSpPr>
          <p:spPr>
            <a:xfrm>
              <a:off x="4495800" y="1058509"/>
              <a:ext cx="3962400" cy="1808163"/>
            </a:xfrm>
            <a:prstGeom prst="rect">
              <a:avLst/>
            </a:prstGeom>
            <a:noFill/>
            <a:ln w="9525" cap="flat" cmpd="sng">
              <a:solidFill>
                <a:srgbClr val="000090"/>
              </a:solidFill>
              <a:prstDash val="solid"/>
              <a:round/>
              <a:headEnd type="none" w="med" len="med"/>
              <a:tailEnd type="none" w="med" len="med"/>
            </a:ln>
          </p:spPr>
          <p:txBody>
            <a:bodyPr spcFirstLastPara="1" wrap="square" lIns="91325" tIns="45650" rIns="91325" bIns="45650" anchor="t" anchorCtr="0">
              <a:noAutofit/>
            </a:bodyPr>
            <a:lstStyle/>
            <a:p>
              <a:pPr marL="58738" marR="0" lvl="1" indent="-58738" algn="l" rtl="0">
                <a:spcBef>
                  <a:spcPts val="0"/>
                </a:spcBef>
                <a:spcAft>
                  <a:spcPts val="0"/>
                </a:spcAft>
                <a:buClr>
                  <a:srgbClr val="FF0000"/>
                </a:buClr>
                <a:buSzPts val="2400"/>
                <a:buFont typeface="Noto Sans Symbols"/>
                <a:buNone/>
              </a:pPr>
              <a:r>
                <a:rPr lang="en-US" sz="2400" b="0" i="0" u="none" strike="noStrike" cap="none" dirty="0">
                  <a:solidFill>
                    <a:srgbClr val="000090"/>
                  </a:solidFill>
                  <a:ea typeface="Comic Sans MS"/>
                  <a:cs typeface="Comic Sans MS"/>
                  <a:sym typeface="Comic Sans MS"/>
                </a:rPr>
                <a:t>Consumer code:</a:t>
              </a:r>
              <a:endParaRPr dirty="0">
                <a:solidFill>
                  <a:srgbClr val="000090"/>
                </a:solidFill>
              </a:endParaRPr>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1</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counter</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2</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register</a:t>
              </a:r>
              <a:r>
                <a:rPr lang="en-US" sz="2400" b="0" i="0" u="none" strike="noStrike" cap="none" baseline="-25000" dirty="0">
                  <a:solidFill>
                    <a:schemeClr val="dk1"/>
                  </a:solidFill>
                  <a:ea typeface="Arial"/>
                  <a:cs typeface="Arial"/>
                  <a:sym typeface="Arial"/>
                </a:rPr>
                <a:t>2</a:t>
              </a:r>
              <a:r>
                <a:rPr lang="en-US" sz="2400" b="0" i="0" u="none" strike="noStrike" cap="none" dirty="0">
                  <a:solidFill>
                    <a:schemeClr val="dk1"/>
                  </a:solidFill>
                  <a:ea typeface="Arial"/>
                  <a:cs typeface="Arial"/>
                  <a:sym typeface="Arial"/>
                </a:rPr>
                <a:t> - 1</a:t>
              </a:r>
              <a:endParaRPr dirty="0"/>
            </a:p>
            <a:p>
              <a:pPr marL="311085" marR="0" lvl="0" indent="-311085" algn="l" rtl="0">
                <a:spcBef>
                  <a:spcPts val="480"/>
                </a:spcBef>
                <a:spcAft>
                  <a:spcPts val="0"/>
                </a:spcAft>
                <a:buClr>
                  <a:schemeClr val="dk1"/>
                </a:buClr>
                <a:buSzPts val="2400"/>
                <a:buFont typeface="Arial"/>
                <a:buNone/>
              </a:pPr>
              <a:r>
                <a:rPr lang="en-US" sz="2400" b="0" i="0" u="none" strike="noStrike" cap="none" dirty="0">
                  <a:solidFill>
                    <a:schemeClr val="dk1"/>
                  </a:solidFill>
                  <a:ea typeface="Arial"/>
                  <a:cs typeface="Arial"/>
                  <a:sym typeface="Arial"/>
                </a:rPr>
                <a:t> </a:t>
              </a:r>
              <a:r>
                <a:rPr lang="en-US" sz="2400" b="0" i="0" u="none" strike="noStrike" cap="none" dirty="0">
                  <a:solidFill>
                    <a:srgbClr val="7030A0"/>
                  </a:solidFill>
                  <a:ea typeface="Arial"/>
                  <a:cs typeface="Arial"/>
                  <a:sym typeface="Arial"/>
                </a:rPr>
                <a:t>CI</a:t>
              </a:r>
              <a:r>
                <a:rPr lang="en-US" sz="2400" b="0" i="0" u="none" strike="noStrike" cap="none" baseline="-25000" dirty="0">
                  <a:solidFill>
                    <a:srgbClr val="7030A0"/>
                  </a:solidFill>
                  <a:ea typeface="Arial"/>
                  <a:cs typeface="Arial"/>
                  <a:sym typeface="Arial"/>
                </a:rPr>
                <a:t>3</a:t>
              </a:r>
              <a:r>
                <a:rPr lang="en-US" sz="2400" b="0" i="0" u="none" strike="noStrike" cap="none" dirty="0">
                  <a:solidFill>
                    <a:srgbClr val="7030A0"/>
                  </a:solidFill>
                  <a:ea typeface="Arial"/>
                  <a:cs typeface="Arial"/>
                  <a:sym typeface="Arial"/>
                </a:rPr>
                <a:t>. </a:t>
              </a:r>
              <a:r>
                <a:rPr lang="en-US" sz="2400" b="0" i="0" u="none" strike="noStrike" cap="none" dirty="0">
                  <a:solidFill>
                    <a:schemeClr val="dk1"/>
                  </a:solidFill>
                  <a:ea typeface="Arial"/>
                  <a:cs typeface="Arial"/>
                  <a:sym typeface="Arial"/>
                </a:rPr>
                <a:t>counter = register</a:t>
              </a:r>
              <a:r>
                <a:rPr lang="en-US" sz="2400" b="0" i="0" u="none" strike="noStrike" cap="none" baseline="-25000" dirty="0">
                  <a:solidFill>
                    <a:schemeClr val="dk1"/>
                  </a:solidFill>
                  <a:ea typeface="Arial"/>
                  <a:cs typeface="Arial"/>
                  <a:sym typeface="Arial"/>
                </a:rPr>
                <a:t>2</a:t>
              </a:r>
              <a:endParaRPr sz="2400" b="0" i="0" u="none" strike="noStrike" cap="none" baseline="-25000" dirty="0">
                <a:solidFill>
                  <a:schemeClr val="dk1"/>
                </a:solidFill>
                <a:ea typeface="Arial"/>
                <a:cs typeface="Arial"/>
                <a:sym typeface="Arial"/>
              </a:endParaRPr>
            </a:p>
            <a:p>
              <a:pPr marL="674548" marR="0" lvl="1" indent="-120596" algn="l" rtl="0">
                <a:spcBef>
                  <a:spcPts val="440"/>
                </a:spcBef>
                <a:spcAft>
                  <a:spcPts val="0"/>
                </a:spcAft>
                <a:buClr>
                  <a:srgbClr val="000000"/>
                </a:buClr>
                <a:buSzPts val="2200"/>
                <a:buFont typeface="Noto Sans Symbols"/>
                <a:buNone/>
              </a:pPr>
              <a:endParaRPr sz="2200" b="0" i="0" u="none" strike="noStrike" cap="none" dirty="0">
                <a:solidFill>
                  <a:srgbClr val="000000"/>
                </a:solidFill>
                <a:ea typeface="Comic Sans MS"/>
                <a:cs typeface="Comic Sans MS"/>
                <a:sym typeface="Comic Sans MS"/>
              </a:endParaRPr>
            </a:p>
          </p:txBody>
        </p:sp>
      </p:grpSp>
      <p:sp>
        <p:nvSpPr>
          <p:cNvPr id="7" name="Shape 194"/>
          <p:cNvSpPr/>
          <p:nvPr/>
        </p:nvSpPr>
        <p:spPr>
          <a:xfrm>
            <a:off x="3036792" y="3016570"/>
            <a:ext cx="3158001"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rgbClr val="004C26"/>
                </a:solidFill>
                <a:ea typeface="Comic Sans MS"/>
                <a:cs typeface="Comic Sans MS"/>
                <a:sym typeface="Comic Sans MS"/>
              </a:rPr>
              <a:t>PI</a:t>
            </a:r>
            <a:r>
              <a:rPr lang="en-US" sz="2000" b="0" i="0" u="none" strike="noStrike" cap="none" dirty="0">
                <a:solidFill>
                  <a:schemeClr val="dk1"/>
                </a:solidFill>
                <a:ea typeface="Comic Sans MS"/>
                <a:cs typeface="Comic Sans MS"/>
                <a:sym typeface="Comic Sans MS"/>
              </a:rPr>
              <a:t> = producer instruction</a:t>
            </a:r>
            <a:endParaRPr dirty="0"/>
          </a:p>
          <a:p>
            <a:pPr marL="0" marR="0" lvl="0" indent="0" algn="l" rtl="0">
              <a:spcBef>
                <a:spcPts val="0"/>
              </a:spcBef>
              <a:spcAft>
                <a:spcPts val="0"/>
              </a:spcAft>
              <a:buNone/>
            </a:pPr>
            <a:endParaRPr sz="200" dirty="0">
              <a:solidFill>
                <a:schemeClr val="dk1"/>
              </a:solidFill>
              <a:ea typeface="Comic Sans MS"/>
              <a:cs typeface="Comic Sans MS"/>
              <a:sym typeface="Comic Sans MS"/>
            </a:endParaRPr>
          </a:p>
          <a:p>
            <a:pPr marL="0" marR="0" lvl="0" indent="0" algn="l" rtl="0">
              <a:spcBef>
                <a:spcPts val="0"/>
              </a:spcBef>
              <a:spcAft>
                <a:spcPts val="0"/>
              </a:spcAft>
              <a:buNone/>
            </a:pPr>
            <a:r>
              <a:rPr lang="en-US" sz="2000" dirty="0">
                <a:solidFill>
                  <a:srgbClr val="7030A0"/>
                </a:solidFill>
                <a:ea typeface="Comic Sans MS"/>
                <a:cs typeface="Comic Sans MS"/>
                <a:sym typeface="Comic Sans MS"/>
              </a:rPr>
              <a:t>CI </a:t>
            </a:r>
            <a:r>
              <a:rPr lang="en-US" sz="2000" dirty="0">
                <a:solidFill>
                  <a:schemeClr val="dk1"/>
                </a:solidFill>
                <a:ea typeface="Comic Sans MS"/>
                <a:cs typeface="Comic Sans MS"/>
                <a:sym typeface="Comic Sans MS"/>
              </a:rPr>
              <a:t>= consumer instruction</a:t>
            </a:r>
            <a:endParaRPr dirty="0"/>
          </a:p>
        </p:txBody>
      </p:sp>
    </p:spTree>
    <p:extLst>
      <p:ext uri="{BB962C8B-B14F-4D97-AF65-F5344CB8AC3E}">
        <p14:creationId xmlns:p14="http://schemas.microsoft.com/office/powerpoint/2010/main" val="67432227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48314</TotalTime>
  <Words>4791</Words>
  <Application>Microsoft Macintosh PowerPoint</Application>
  <PresentationFormat>On-screen Show (4:3)</PresentationFormat>
  <Paragraphs>705</Paragraphs>
  <Slides>45</Slides>
  <Notes>10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Capital</vt:lpstr>
      <vt:lpstr>CPSC 351</vt:lpstr>
      <vt:lpstr>Agenda</vt:lpstr>
      <vt:lpstr>Classical Problems in Synchronization</vt:lpstr>
      <vt:lpstr>Classical Problems of Synchronization</vt:lpstr>
      <vt:lpstr>Bounded-Buffer Problem</vt:lpstr>
      <vt:lpstr>Producer Consumer Race Condition Problem</vt:lpstr>
      <vt:lpstr>Producer Consumer Race Condition Problem (cont)</vt:lpstr>
      <vt:lpstr>Producer Consumer Race Condition Problem (cont)</vt:lpstr>
      <vt:lpstr>Producer Consumer Race Condition Problem (cont)</vt:lpstr>
      <vt:lpstr>Producer Consumer Race Condition Problem (cont)</vt:lpstr>
      <vt:lpstr>The Bounded Buffer Problem</vt:lpstr>
      <vt:lpstr>The Bounded Buffer Problem (cont)</vt:lpstr>
      <vt:lpstr>Readers-Writers Problem</vt:lpstr>
      <vt:lpstr>The Readers Writers Problem</vt:lpstr>
      <vt:lpstr>Inefficient Solution for Readers-Writers Problem </vt:lpstr>
      <vt:lpstr>First Readers-Writers Problem</vt:lpstr>
      <vt:lpstr>First Readers-Writers Problem (cont)</vt:lpstr>
      <vt:lpstr>Readers-Writers Problem Variations</vt:lpstr>
      <vt:lpstr>Dining-Philosophers Problem</vt:lpstr>
      <vt:lpstr>The Dining-Philosophers Problem</vt:lpstr>
      <vt:lpstr>The Dining-Philosophers Problem (cont)</vt:lpstr>
      <vt:lpstr>Dining-Philosophers Problem: Semaphore Based Solution</vt:lpstr>
      <vt:lpstr>Dining-Philosophers Problem: Deadlock Handling</vt:lpstr>
      <vt:lpstr>Problems with Semaphores</vt:lpstr>
      <vt:lpstr>Monitors</vt:lpstr>
      <vt:lpstr>Monitors</vt:lpstr>
      <vt:lpstr>Monitor Characteristics</vt:lpstr>
      <vt:lpstr>Monitor pseudo code</vt:lpstr>
      <vt:lpstr>Condition Variables</vt:lpstr>
      <vt:lpstr>Monitors: Solving the Dining Philosophers Problem</vt:lpstr>
      <vt:lpstr>Monitors: Solving the Dining Philosophers Problem (cont)</vt:lpstr>
      <vt:lpstr>Monitors: Solving the Dining Philosophers Problem (cont)</vt:lpstr>
      <vt:lpstr>Monitors: Solving the Dining Philosophers Problem (cont)</vt:lpstr>
      <vt:lpstr>Monitors: Solving the Dining Philosophers Problem Example</vt:lpstr>
      <vt:lpstr>Monitors: Solving the Dining Philosophers Problem Example (cont)</vt:lpstr>
      <vt:lpstr>Monitors: Solving the Dining Philosophers Problem Example (cont)</vt:lpstr>
      <vt:lpstr>Monitors: Solving the Dining Philosophers Problem Example (cont)</vt:lpstr>
      <vt:lpstr>Monitors: Solving the Dining Philosophers Problem Example (cont)</vt:lpstr>
      <vt:lpstr>Monitors: Solving the Dining Philosophers Problem Example (cont)</vt:lpstr>
      <vt:lpstr>Monitors: Solving the Dining Philosophers Problem Summary</vt:lpstr>
      <vt:lpstr>Operating System Synchronization Examples</vt:lpstr>
      <vt:lpstr>Windows Synchronization</vt:lpstr>
      <vt:lpstr>Linux Synchronization</vt:lpstr>
      <vt:lpstr>Pthreads Synchronization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Object-Oriented Analysis and Design Iterative and Agile Process </dc:title>
  <dc:creator>Gina Ackerman</dc:creator>
  <cp:lastModifiedBy>Gina Ackerman</cp:lastModifiedBy>
  <cp:revision>1043</cp:revision>
  <dcterms:created xsi:type="dcterms:W3CDTF">2015-01-12T05:55:10Z</dcterms:created>
  <dcterms:modified xsi:type="dcterms:W3CDTF">2018-03-24T16:00:51Z</dcterms:modified>
</cp:coreProperties>
</file>