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0" r:id="rId13"/>
    <p:sldId id="284" r:id="rId14"/>
    <p:sldId id="285" r:id="rId15"/>
    <p:sldId id="287" r:id="rId16"/>
    <p:sldId id="288" r:id="rId17"/>
    <p:sldId id="290" r:id="rId18"/>
    <p:sldId id="286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5116" autoAdjust="0"/>
  </p:normalViewPr>
  <p:slideViewPr>
    <p:cSldViewPr snapToGrid="0" snapToObjects="1">
      <p:cViewPr>
        <p:scale>
          <a:sx n="90" d="100"/>
          <a:sy n="90" d="100"/>
        </p:scale>
        <p:origin x="-109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library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threads onto available LWPs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mean that the threads are actually running on a CPU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That would require the operating system to schedule the kernel thread onto a physical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multiple processors trying to access and update a common data structure, the scheduler must be programmed carefully and must ensure that two separate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do not choose to schedule the same process and that processes are not lost from the queue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Processor affinity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most recently accessed by the process populate the cache for the processor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process migrates to another processor. The contents of cache memory must be invalidated for the first processor, and the cache for the second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must be repopulated. Because of the high cost of invalidating and repopulating caches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Most SMP systems try to avoid migration of processes from one processor to another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instead attempt to keep a process running on the same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5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 is used to protect critical sections of code—that is, a thread acquires the lock before entering a critical section and releases it upon exiting the critical section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data type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1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 is unavailable when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lock() is invoked, the calling thread is blocked until the owner invokes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unlock()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 is used to protect critical sections of code—that is, a thread acquires the lock before entering a critical section and releases it upon exiting the critical section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data type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56032" y="269668"/>
            <a:ext cx="4273635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227667"/>
            <a:ext cx="4273635" cy="4847696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556" y="269668"/>
            <a:ext cx="4236267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642556" y="1227667"/>
            <a:ext cx="4236267" cy="486047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71590"/>
            <a:ext cx="541824" cy="201447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5286704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4/6/18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4/6/18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4/6/18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4/6/18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4/6/18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4/6/18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4/6/18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4/6/18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4/6/18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351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/>
              <a:t>Operating Systems Concepts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3600" dirty="0" err="1" smtClean="0"/>
              <a:t>Pthreads</a:t>
            </a:r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CPU Scheduling on NUMA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3"/>
            <a:ext cx="8589374" cy="199975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Non-Uniform memory access systems (</a:t>
            </a:r>
            <a:r>
              <a:rPr lang="en-US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NUMA)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comprises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combined CPU and memory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boards</a:t>
            </a:r>
          </a:p>
          <a:p>
            <a:r>
              <a:rPr lang="en-US" dirty="0" smtClean="0">
                <a:ea typeface="Comic Sans MS"/>
                <a:cs typeface="Comic Sans MS"/>
                <a:sym typeface="Comic Sans MS"/>
              </a:rPr>
              <a:t>CPUs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on the board can access the memory on that board with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less latency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than on the other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boards</a:t>
            </a:r>
          </a:p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Scheduling goal: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schedule a process on the CPU attached to the memory bank containing the process data</a:t>
            </a:r>
            <a:endParaRPr lang="en-US" dirty="0"/>
          </a:p>
        </p:txBody>
      </p:sp>
      <p:sp>
        <p:nvSpPr>
          <p:cNvPr id="5" name="Shape 536"/>
          <p:cNvSpPr/>
          <p:nvPr/>
        </p:nvSpPr>
        <p:spPr>
          <a:xfrm>
            <a:off x="762000" y="3107421"/>
            <a:ext cx="7467600" cy="3447402"/>
          </a:xfrm>
          <a:prstGeom prst="rect">
            <a:avLst/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537"/>
          <p:cNvSpPr/>
          <p:nvPr/>
        </p:nvSpPr>
        <p:spPr>
          <a:xfrm>
            <a:off x="1219200" y="3364152"/>
            <a:ext cx="1752600" cy="12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DBAC"/>
              </a:gs>
              <a:gs pos="35000">
                <a:srgbClr val="C8E6C4"/>
              </a:gs>
              <a:gs pos="100000">
                <a:srgbClr val="EBF6E8"/>
              </a:gs>
            </a:gsLst>
            <a:lin ang="16200000" scaled="0"/>
          </a:gradFill>
          <a:ln w="9525" cap="flat" cmpd="sng">
            <a:solidFill>
              <a:srgbClr val="37802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CPU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Shape 538"/>
          <p:cNvSpPr/>
          <p:nvPr/>
        </p:nvSpPr>
        <p:spPr>
          <a:xfrm>
            <a:off x="5638800" y="3364152"/>
            <a:ext cx="1752600" cy="12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DBAC"/>
              </a:gs>
              <a:gs pos="35000">
                <a:srgbClr val="C8E6C4"/>
              </a:gs>
              <a:gs pos="100000">
                <a:srgbClr val="EBF6E8"/>
              </a:gs>
            </a:gsLst>
            <a:lin ang="16200000" scaled="0"/>
          </a:gradFill>
          <a:ln w="9525" cap="flat" cmpd="sng">
            <a:solidFill>
              <a:srgbClr val="37802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CPU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hape 539"/>
          <p:cNvSpPr/>
          <p:nvPr/>
        </p:nvSpPr>
        <p:spPr>
          <a:xfrm>
            <a:off x="1143000" y="5249396"/>
            <a:ext cx="1828800" cy="685800"/>
          </a:xfrm>
          <a:prstGeom prst="rect">
            <a:avLst/>
          </a:prstGeom>
          <a:gradFill>
            <a:gsLst>
              <a:gs pos="0">
                <a:srgbClr val="B07AD8"/>
              </a:gs>
              <a:gs pos="35000">
                <a:srgbClr val="BB8FDD"/>
              </a:gs>
              <a:gs pos="100000">
                <a:srgbClr val="F6EEFB"/>
              </a:gs>
            </a:gsLst>
            <a:lin ang="16200000" scaled="0"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540"/>
          <p:cNvSpPr/>
          <p:nvPr/>
        </p:nvSpPr>
        <p:spPr>
          <a:xfrm>
            <a:off x="2942520" y="4807555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Memory</a:t>
            </a:r>
            <a:endParaRPr/>
          </a:p>
        </p:txBody>
      </p:sp>
      <p:cxnSp>
        <p:nvCxnSpPr>
          <p:cNvPr id="10" name="Shape 541"/>
          <p:cNvCxnSpPr/>
          <p:nvPr/>
        </p:nvCxnSpPr>
        <p:spPr>
          <a:xfrm>
            <a:off x="1143000" y="5407630"/>
            <a:ext cx="182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542"/>
          <p:cNvCxnSpPr/>
          <p:nvPr/>
        </p:nvCxnSpPr>
        <p:spPr>
          <a:xfrm>
            <a:off x="1154289" y="5573952"/>
            <a:ext cx="182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543"/>
          <p:cNvCxnSpPr/>
          <p:nvPr/>
        </p:nvCxnSpPr>
        <p:spPr>
          <a:xfrm>
            <a:off x="1162755" y="5726352"/>
            <a:ext cx="180904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544"/>
          <p:cNvCxnSpPr/>
          <p:nvPr/>
        </p:nvCxnSpPr>
        <p:spPr>
          <a:xfrm>
            <a:off x="1162050" y="5850177"/>
            <a:ext cx="180904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545"/>
          <p:cNvSpPr/>
          <p:nvPr/>
        </p:nvSpPr>
        <p:spPr>
          <a:xfrm>
            <a:off x="5703711" y="5269152"/>
            <a:ext cx="1828800" cy="685800"/>
          </a:xfrm>
          <a:prstGeom prst="rect">
            <a:avLst/>
          </a:prstGeom>
          <a:gradFill>
            <a:gsLst>
              <a:gs pos="0">
                <a:srgbClr val="B07AD8"/>
              </a:gs>
              <a:gs pos="35000">
                <a:srgbClr val="BB8FDD"/>
              </a:gs>
              <a:gs pos="100000">
                <a:srgbClr val="F6EEFB"/>
              </a:gs>
            </a:gsLst>
            <a:lin ang="16200000" scaled="0"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" name="Shape 546"/>
          <p:cNvCxnSpPr/>
          <p:nvPr/>
        </p:nvCxnSpPr>
        <p:spPr>
          <a:xfrm>
            <a:off x="5703711" y="5427386"/>
            <a:ext cx="182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547"/>
          <p:cNvCxnSpPr/>
          <p:nvPr/>
        </p:nvCxnSpPr>
        <p:spPr>
          <a:xfrm>
            <a:off x="5715000" y="5593708"/>
            <a:ext cx="182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548"/>
          <p:cNvCxnSpPr/>
          <p:nvPr/>
        </p:nvCxnSpPr>
        <p:spPr>
          <a:xfrm>
            <a:off x="5723466" y="5746108"/>
            <a:ext cx="180904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549"/>
          <p:cNvCxnSpPr/>
          <p:nvPr/>
        </p:nvCxnSpPr>
        <p:spPr>
          <a:xfrm>
            <a:off x="5722761" y="5869933"/>
            <a:ext cx="180904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550"/>
          <p:cNvSpPr/>
          <p:nvPr/>
        </p:nvSpPr>
        <p:spPr>
          <a:xfrm>
            <a:off x="1066800" y="3211752"/>
            <a:ext cx="2979187" cy="2895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Shape 551"/>
          <p:cNvSpPr/>
          <p:nvPr/>
        </p:nvSpPr>
        <p:spPr>
          <a:xfrm>
            <a:off x="5486400" y="3211752"/>
            <a:ext cx="2667000" cy="2895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" name="Shape 552"/>
          <p:cNvSpPr/>
          <p:nvPr/>
        </p:nvSpPr>
        <p:spPr>
          <a:xfrm>
            <a:off x="7086600" y="4811952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Memory</a:t>
            </a:r>
            <a:endParaRPr/>
          </a:p>
        </p:txBody>
      </p:sp>
      <p:cxnSp>
        <p:nvCxnSpPr>
          <p:cNvPr id="22" name="Shape 553"/>
          <p:cNvCxnSpPr/>
          <p:nvPr/>
        </p:nvCxnSpPr>
        <p:spPr>
          <a:xfrm>
            <a:off x="2057400" y="4583352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3" name="Shape 554"/>
          <p:cNvCxnSpPr/>
          <p:nvPr/>
        </p:nvCxnSpPr>
        <p:spPr>
          <a:xfrm>
            <a:off x="6562725" y="4583352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4" name="Shape 555"/>
          <p:cNvCxnSpPr/>
          <p:nvPr/>
        </p:nvCxnSpPr>
        <p:spPr>
          <a:xfrm>
            <a:off x="2983089" y="3973752"/>
            <a:ext cx="2808111" cy="128516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Shape 556"/>
          <p:cNvSpPr/>
          <p:nvPr/>
        </p:nvSpPr>
        <p:spPr>
          <a:xfrm>
            <a:off x="1036087" y="4612590"/>
            <a:ext cx="1059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Fast Access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557"/>
          <p:cNvSpPr/>
          <p:nvPr/>
        </p:nvSpPr>
        <p:spPr>
          <a:xfrm>
            <a:off x="5619750" y="4546621"/>
            <a:ext cx="1059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Fast Access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Shape 558"/>
          <p:cNvSpPr/>
          <p:nvPr/>
        </p:nvSpPr>
        <p:spPr>
          <a:xfrm>
            <a:off x="4130145" y="3973752"/>
            <a:ext cx="1059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Slow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Access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Shape 559"/>
          <p:cNvSpPr/>
          <p:nvPr/>
        </p:nvSpPr>
        <p:spPr>
          <a:xfrm>
            <a:off x="4188177" y="6119020"/>
            <a:ext cx="1215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Computer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244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Multiple-Processor Scheduling – Load Balancing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SMP systems, important </a:t>
            </a:r>
            <a:r>
              <a:rPr lang="en-US" altLang="en-US" dirty="0" smtClean="0"/>
              <a:t>to keep </a:t>
            </a:r>
            <a:r>
              <a:rPr lang="en-US" dirty="0"/>
              <a:t>the workload balanced among </a:t>
            </a:r>
            <a:r>
              <a:rPr lang="en-US" dirty="0" smtClean="0"/>
              <a:t>all processors </a:t>
            </a:r>
            <a:r>
              <a:rPr lang="en-US" altLang="en-US" dirty="0" smtClean="0"/>
              <a:t>for efficiency</a:t>
            </a:r>
          </a:p>
          <a:p>
            <a:r>
              <a:rPr lang="en-US" altLang="en-US" dirty="0">
                <a:solidFill>
                  <a:srgbClr val="0000FF"/>
                </a:solidFill>
                <a:ea typeface="Comic Sans MS"/>
                <a:cs typeface="Comic Sans MS"/>
              </a:rPr>
              <a:t>Load balancing </a:t>
            </a:r>
            <a:r>
              <a:rPr lang="en-US" altLang="en-US" dirty="0"/>
              <a:t>attempts to keep workload evenly </a:t>
            </a:r>
            <a:r>
              <a:rPr lang="en-US" altLang="en-US" dirty="0" smtClean="0"/>
              <a:t>distributed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Comic Sans MS"/>
                <a:cs typeface="Comic Sans MS"/>
              </a:rPr>
              <a:t>2 general approaches for load balancing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>
                <a:solidFill>
                  <a:srgbClr val="0000FF"/>
                </a:solidFill>
                <a:ea typeface="Comic Sans MS"/>
                <a:cs typeface="Comic Sans MS"/>
              </a:rPr>
              <a:t>Push </a:t>
            </a:r>
            <a:r>
              <a:rPr lang="en-US" altLang="en-US" dirty="0">
                <a:solidFill>
                  <a:srgbClr val="0000FF"/>
                </a:solidFill>
                <a:ea typeface="Comic Sans MS"/>
                <a:cs typeface="Comic Sans MS"/>
              </a:rPr>
              <a:t>migration </a:t>
            </a:r>
            <a:r>
              <a:rPr lang="en-US" altLang="en-US" dirty="0"/>
              <a:t>– periodic task checks load on each processor, and if found pushes task from overloaded CPU to other </a:t>
            </a:r>
            <a:r>
              <a:rPr lang="en-US" altLang="en-US" dirty="0" smtClean="0"/>
              <a:t>CPUs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>
                <a:solidFill>
                  <a:srgbClr val="0000FF"/>
                </a:solidFill>
                <a:ea typeface="Comic Sans MS"/>
                <a:cs typeface="Comic Sans MS"/>
              </a:rPr>
              <a:t>Pull </a:t>
            </a:r>
            <a:r>
              <a:rPr lang="en-US" altLang="en-US" dirty="0">
                <a:solidFill>
                  <a:srgbClr val="0000FF"/>
                </a:solidFill>
                <a:ea typeface="Comic Sans MS"/>
                <a:cs typeface="Comic Sans MS"/>
              </a:rPr>
              <a:t>migration </a:t>
            </a:r>
            <a:r>
              <a:rPr lang="en-US" altLang="en-US" dirty="0"/>
              <a:t>– idle processors pulls waiting task from busy processor</a:t>
            </a:r>
          </a:p>
          <a:p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balancing often counteracts the benefits of </a:t>
            </a:r>
            <a:r>
              <a:rPr lang="en-US" dirty="0" smtClean="0"/>
              <a:t>processor affinity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/>
            </a:r>
            <a:br>
              <a:rPr lang="en-US" sz="40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</a:br>
            <a:r>
              <a:rPr lang="en-US" sz="4000" b="1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Synchronization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omic Sans MS"/>
                <a:cs typeface="Comic Sans MS"/>
                <a:sym typeface="Comic Sans MS"/>
              </a:rPr>
              <a:t>Pthreads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endParaRPr lang="en-US" dirty="0" smtClean="0">
              <a:ea typeface="Comic Sans MS"/>
              <a:cs typeface="Comic Sans MS"/>
              <a:sym typeface="Comic Sans MS"/>
            </a:endParaRPr>
          </a:p>
          <a:p>
            <a:r>
              <a:rPr lang="en-US" dirty="0" smtClean="0">
                <a:ea typeface="Comic Sans MS"/>
                <a:cs typeface="Comic Sans MS"/>
                <a:sym typeface="Comic Sans MS"/>
              </a:rPr>
              <a:t>Semaphores</a:t>
            </a:r>
            <a:r>
              <a:rPr lang="en-US" dirty="0">
                <a:ea typeface="Comic Sans MS"/>
                <a:cs typeface="Comic Sans MS"/>
                <a:sym typeface="Comic Sans MS"/>
              </a:rPr>
              <a:t/>
            </a:r>
            <a:br>
              <a:rPr lang="en-US" dirty="0">
                <a:ea typeface="Comic Sans MS"/>
                <a:cs typeface="Comic Sans MS"/>
                <a:sym typeface="Comic Sans MS"/>
              </a:rPr>
            </a:br>
            <a:r>
              <a:rPr lang="en-US" dirty="0">
                <a:ea typeface="Comic Sans MS"/>
                <a:cs typeface="Comic Sans MS"/>
                <a:sym typeface="Comic Sans MS"/>
              </a:rPr>
              <a:t>Condition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/>
              <a:t>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5339" y="1030110"/>
            <a:ext cx="8589374" cy="2652889"/>
          </a:xfrm>
        </p:spPr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API is available </a:t>
            </a:r>
            <a:r>
              <a:rPr lang="en-US" dirty="0" smtClean="0"/>
              <a:t>at </a:t>
            </a:r>
            <a:r>
              <a:rPr lang="en-US" dirty="0"/>
              <a:t>the user level </a:t>
            </a:r>
            <a:endParaRPr lang="en-US" dirty="0" smtClean="0"/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part of any particular kernel </a:t>
            </a:r>
            <a:endParaRPr lang="en-US" dirty="0" smtClean="0"/>
          </a:p>
          <a:p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/>
              <a:t>provides </a:t>
            </a:r>
            <a:endParaRPr lang="en-US" dirty="0" smtClean="0"/>
          </a:p>
          <a:p>
            <a:pPr lvl="1"/>
            <a:r>
              <a:rPr lang="en-US" sz="2000" dirty="0" err="1" smtClean="0"/>
              <a:t>mutex</a:t>
            </a:r>
            <a:r>
              <a:rPr lang="en-US" sz="2000" dirty="0" smtClean="0"/>
              <a:t> locks (</a:t>
            </a:r>
            <a:r>
              <a:rPr lang="en-US" sz="2000" dirty="0"/>
              <a:t>fundamental synchronization </a:t>
            </a:r>
            <a:r>
              <a:rPr lang="en-US" sz="2000" dirty="0" smtClean="0"/>
              <a:t>technique)</a:t>
            </a:r>
            <a:endParaRPr lang="en-US" sz="2000" dirty="0"/>
          </a:p>
          <a:p>
            <a:pPr lvl="1"/>
            <a:r>
              <a:rPr lang="en-US" sz="2000" dirty="0" smtClean="0"/>
              <a:t>condition variables</a:t>
            </a:r>
            <a:endParaRPr lang="en-US" sz="2000" dirty="0"/>
          </a:p>
          <a:p>
            <a:pPr lvl="1"/>
            <a:r>
              <a:rPr lang="en-US" sz="2000" dirty="0" smtClean="0"/>
              <a:t>read</a:t>
            </a:r>
            <a:r>
              <a:rPr lang="en-US" sz="2000" dirty="0"/>
              <a:t>–write </a:t>
            </a:r>
            <a:r>
              <a:rPr lang="en-US" sz="2000" dirty="0" smtClean="0"/>
              <a:t>locks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000" y="4021669"/>
            <a:ext cx="3899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B4261A"/>
                </a:solidFill>
                <a:ea typeface="Menlo"/>
                <a:cs typeface="Menlo"/>
              </a:rPr>
              <a:t>pthread.h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&gt;</a:t>
            </a:r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r>
              <a:rPr lang="en-US" dirty="0">
                <a:solidFill>
                  <a:srgbClr val="008F00"/>
                </a:solidFill>
                <a:ea typeface="Menlo"/>
                <a:cs typeface="Menlo"/>
              </a:rPr>
              <a:t>/* data type for </a:t>
            </a:r>
            <a:r>
              <a:rPr lang="en-US" dirty="0" err="1">
                <a:solidFill>
                  <a:srgbClr val="008F00"/>
                </a:solidFill>
                <a:ea typeface="Menlo"/>
                <a:cs typeface="Menlo"/>
              </a:rPr>
              <a:t>mutex</a:t>
            </a:r>
            <a:r>
              <a:rPr lang="en-US" dirty="0">
                <a:solidFill>
                  <a:srgbClr val="008F00"/>
                </a:solidFill>
                <a:ea typeface="Menlo"/>
                <a:cs typeface="Menlo"/>
              </a:rPr>
              <a:t> locks */</a:t>
            </a:r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pthread_mutex_t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mutex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r>
              <a:rPr lang="en-US" dirty="0">
                <a:solidFill>
                  <a:srgbClr val="008F00"/>
                </a:solidFill>
                <a:ea typeface="Menlo"/>
                <a:cs typeface="Menlo"/>
              </a:rPr>
              <a:t>/* create the </a:t>
            </a:r>
            <a:r>
              <a:rPr lang="en-US" dirty="0" err="1">
                <a:solidFill>
                  <a:srgbClr val="008F00"/>
                </a:solidFill>
                <a:ea typeface="Menlo"/>
                <a:cs typeface="Menlo"/>
              </a:rPr>
              <a:t>mutex</a:t>
            </a:r>
            <a:r>
              <a:rPr lang="en-US" dirty="0">
                <a:solidFill>
                  <a:srgbClr val="008F00"/>
                </a:solidFill>
                <a:ea typeface="Menlo"/>
                <a:cs typeface="Menlo"/>
              </a:rPr>
              <a:t> lock */</a:t>
            </a:r>
            <a:endParaRPr lang="en-US" dirty="0">
              <a:solidFill>
                <a:srgbClr val="000000"/>
              </a:solidFill>
              <a:ea typeface="Helvetica"/>
              <a:cs typeface="Helvetica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pthread_mutex</a:t>
            </a:r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ea typeface="Menlo"/>
                <a:cs typeface="Menlo"/>
              </a:rPr>
              <a:t>init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(&amp;</a:t>
            </a:r>
            <a:r>
              <a:rPr lang="en-US" dirty="0" err="1">
                <a:solidFill>
                  <a:srgbClr val="000000"/>
                </a:solidFill>
                <a:ea typeface="Menlo"/>
                <a:cs typeface="Menlo"/>
              </a:rPr>
              <a:t>mutex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0432FF"/>
                </a:solidFill>
                <a:ea typeface="Menlo"/>
                <a:cs typeface="Menlo"/>
              </a:rPr>
              <a:t>NULL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);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931831" y="4938889"/>
            <a:ext cx="3563058" cy="705554"/>
          </a:xfrm>
          <a:prstGeom prst="borderCallout1">
            <a:avLst>
              <a:gd name="adj1" fmla="val 47564"/>
              <a:gd name="adj2" fmla="val -1204"/>
              <a:gd name="adj3" fmla="val 98941"/>
              <a:gd name="adj4" fmla="val -27640"/>
            </a:avLst>
          </a:prstGeom>
          <a:noFill/>
          <a:ln>
            <a:solidFill>
              <a:srgbClr val="00009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60066"/>
                </a:solidFill>
              </a:rPr>
              <a:t>passing NULL as a second parameter </a:t>
            </a:r>
            <a:r>
              <a:rPr lang="en-US" sz="1400" dirty="0">
                <a:solidFill>
                  <a:srgbClr val="660066"/>
                </a:solidFill>
                <a:sym typeface="Wingdings"/>
              </a:rPr>
              <a:t> </a:t>
            </a:r>
            <a:r>
              <a:rPr lang="en-US" sz="1400" dirty="0">
                <a:solidFill>
                  <a:srgbClr val="660066"/>
                </a:solidFill>
              </a:rPr>
              <a:t>initialize the </a:t>
            </a:r>
            <a:r>
              <a:rPr lang="en-US" sz="1400" dirty="0" err="1">
                <a:solidFill>
                  <a:srgbClr val="660066"/>
                </a:solidFill>
              </a:rPr>
              <a:t>mutex</a:t>
            </a:r>
            <a:r>
              <a:rPr lang="en-US" sz="1400" dirty="0">
                <a:solidFill>
                  <a:srgbClr val="660066"/>
                </a:solidFill>
              </a:rPr>
              <a:t> to its default </a:t>
            </a:r>
            <a:r>
              <a:rPr lang="en-US" sz="1400" dirty="0" smtClean="0">
                <a:solidFill>
                  <a:srgbClr val="660066"/>
                </a:solidFill>
              </a:rPr>
              <a:t>attributes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6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a typeface="Comic Sans MS"/>
                <a:cs typeface="Comic Sans MS"/>
                <a:sym typeface="Comic Sans MS"/>
              </a:rPr>
              <a:t>Pthreads</a:t>
            </a:r>
            <a:r>
              <a:rPr lang="en-US" sz="24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 err="1" smtClean="0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400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smtClean="0">
                <a:ea typeface="Comic Sans MS"/>
                <a:cs typeface="Comic Sans MS"/>
                <a:sym typeface="Comic Sans MS"/>
              </a:rPr>
              <a:t>Acquisition and Release</a:t>
            </a:r>
            <a:endParaRPr lang="en-US" sz="2400" dirty="0"/>
          </a:p>
        </p:txBody>
      </p:sp>
      <p:sp>
        <p:nvSpPr>
          <p:cNvPr id="5" name="Shape 158"/>
          <p:cNvSpPr/>
          <p:nvPr/>
        </p:nvSpPr>
        <p:spPr>
          <a:xfrm>
            <a:off x="1476552" y="2413001"/>
            <a:ext cx="6190897" cy="2215444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lang="en-US" b="0" i="0" u="none" strike="noStrike" cap="none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b="0" i="0" u="none" strike="noStrike" cap="none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; </a:t>
            </a: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/* acquire the </a:t>
            </a:r>
            <a:r>
              <a:rPr lang="en-US" dirty="0" err="1">
                <a:solidFill>
                  <a:srgbClr val="008000"/>
                </a:solidFill>
                <a:ea typeface="Comic Sans MS"/>
                <a:cs typeface="Comic Sans MS"/>
              </a:rPr>
              <a:t>mutex</a:t>
            </a: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 lock */ </a:t>
            </a:r>
            <a:endParaRPr lang="en-US" dirty="0">
              <a:solidFill>
                <a:srgbClr val="008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8000"/>
              </a:solidFill>
              <a:ea typeface="Comic Sans MS"/>
              <a:cs typeface="Comic Sans MS"/>
            </a:endParaRPr>
          </a:p>
          <a:p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/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</a:rPr>
              <a:t>* </a:t>
            </a:r>
            <a:r>
              <a:rPr lang="en-US" b="1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Critical </a:t>
            </a:r>
            <a:r>
              <a:rPr lang="en-US" b="1" dirty="0" smtClean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section </a:t>
            </a: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*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</a:rPr>
              <a:t>/</a:t>
            </a:r>
            <a:endParaRPr b="1" dirty="0">
              <a:solidFill>
                <a:srgbClr val="008000"/>
              </a:solidFill>
              <a:ea typeface="Comic Sans MS"/>
              <a:cs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; </a:t>
            </a: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/* release the </a:t>
            </a:r>
            <a:r>
              <a:rPr lang="en-US" dirty="0" err="1">
                <a:solidFill>
                  <a:srgbClr val="008000"/>
                </a:solidFill>
                <a:ea typeface="Comic Sans MS"/>
                <a:cs typeface="Comic Sans MS"/>
              </a:rPr>
              <a:t>mutex</a:t>
            </a: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</a:rPr>
              <a:t> lock */ </a:t>
            </a:r>
            <a:endParaRPr dirty="0">
              <a:solidFill>
                <a:srgbClr val="008000"/>
              </a:solidFill>
              <a:ea typeface="Comic Sans MS"/>
              <a:cs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7313" y="1072445"/>
            <a:ext cx="8589374" cy="931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Acquire the </a:t>
            </a:r>
            <a:r>
              <a:rPr lang="en-US" sz="2000" dirty="0" err="1" smtClean="0"/>
              <a:t>mutex</a:t>
            </a:r>
            <a:r>
              <a:rPr lang="en-US" sz="2000" dirty="0" smtClean="0"/>
              <a:t> with </a:t>
            </a:r>
            <a:r>
              <a:rPr lang="en-US" sz="2000" dirty="0" err="1" smtClean="0"/>
              <a:t>pthread_mutex_lock</a:t>
            </a:r>
            <a:r>
              <a:rPr lang="en-US" sz="2000" dirty="0" smtClean="0"/>
              <a:t>() </a:t>
            </a:r>
          </a:p>
          <a:p>
            <a:r>
              <a:rPr lang="en-US" sz="2000" dirty="0" smtClean="0"/>
              <a:t>Release the </a:t>
            </a:r>
            <a:r>
              <a:rPr lang="en-US" sz="2000" dirty="0" err="1" smtClean="0"/>
              <a:t>mutex</a:t>
            </a:r>
            <a:r>
              <a:rPr lang="en-US" sz="2000" dirty="0" smtClean="0"/>
              <a:t> with </a:t>
            </a:r>
            <a:r>
              <a:rPr lang="en-US" sz="2000" dirty="0" err="1" smtClean="0"/>
              <a:t>pthread</a:t>
            </a:r>
            <a:r>
              <a:rPr lang="en-US" sz="2000" dirty="0" smtClean="0"/>
              <a:t> </a:t>
            </a:r>
            <a:r>
              <a:rPr lang="en-US" sz="2000" dirty="0" err="1" smtClean="0"/>
              <a:t>mutex_unlock</a:t>
            </a:r>
            <a:r>
              <a:rPr lang="en-US" sz="2000" dirty="0" smtClean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39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319" y="3039836"/>
            <a:ext cx="7345362" cy="778329"/>
          </a:xfrm>
        </p:spPr>
        <p:txBody>
          <a:bodyPr/>
          <a:lstStyle/>
          <a:p>
            <a:r>
              <a:rPr lang="en-US" altLang="en-US" sz="3600" b="1" i="1" dirty="0" smtClean="0"/>
              <a:t>Semaphores</a:t>
            </a:r>
            <a:endParaRPr lang="en-US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2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with Semaphores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5339" y="1030113"/>
            <a:ext cx="8589374" cy="20178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 part of the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sz="2100" dirty="0" smtClean="0"/>
              <a:t>Belongs </a:t>
            </a:r>
            <a:r>
              <a:rPr lang="en-US" sz="2100" dirty="0"/>
              <a:t>to the POSIX SEM </a:t>
            </a:r>
            <a:r>
              <a:rPr lang="en-US" sz="2100" dirty="0" smtClean="0"/>
              <a:t>extension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</a:t>
            </a:r>
            <a:r>
              <a:rPr lang="en-US" dirty="0" smtClean="0"/>
              <a:t>semaphores</a:t>
            </a:r>
          </a:p>
          <a:p>
            <a:pPr lvl="1"/>
            <a:r>
              <a:rPr lang="en-US" sz="2100" dirty="0"/>
              <a:t>N</a:t>
            </a:r>
            <a:r>
              <a:rPr lang="en-US" sz="2100" dirty="0" smtClean="0"/>
              <a:t>amed semaphore has </a:t>
            </a:r>
            <a:r>
              <a:rPr lang="en-US" sz="2100" dirty="0"/>
              <a:t>an actual name in the file system and can be shared by multiple unrelated processes </a:t>
            </a:r>
            <a:endParaRPr lang="en-US" sz="2100" dirty="0" smtClean="0"/>
          </a:p>
          <a:p>
            <a:pPr lvl="1"/>
            <a:r>
              <a:rPr lang="en-US" sz="2100" dirty="0" smtClean="0"/>
              <a:t>Unnamed </a:t>
            </a:r>
            <a:r>
              <a:rPr lang="en-US" sz="2100" dirty="0"/>
              <a:t>semaphores can </a:t>
            </a:r>
            <a:r>
              <a:rPr lang="en-US" sz="2100" dirty="0" smtClean="0"/>
              <a:t>only be </a:t>
            </a:r>
            <a:r>
              <a:rPr lang="en-US" sz="2100" dirty="0"/>
              <a:t>used </a:t>
            </a:r>
            <a:r>
              <a:rPr lang="en-US" sz="2100" dirty="0" smtClean="0"/>
              <a:t>by </a:t>
            </a:r>
            <a:r>
              <a:rPr lang="en-US" sz="2100" dirty="0"/>
              <a:t>threads </a:t>
            </a:r>
            <a:r>
              <a:rPr lang="en-US" sz="2100" dirty="0" smtClean="0"/>
              <a:t>within </a:t>
            </a:r>
            <a:r>
              <a:rPr lang="en-US" sz="2100" dirty="0"/>
              <a:t>the same process 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2088445" y="3181952"/>
            <a:ext cx="4967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B4261A"/>
                </a:solidFill>
                <a:ea typeface="Menlo"/>
                <a:cs typeface="Menlo"/>
              </a:rPr>
              <a:t>semaphore.h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&gt;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em_t</a:t>
            </a:r>
            <a:r>
              <a:rPr lang="en-US" dirty="0" smtClean="0"/>
              <a:t> </a:t>
            </a:r>
            <a:r>
              <a:rPr lang="en-US" dirty="0" err="1"/>
              <a:t>sem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8F00"/>
                </a:solidFill>
                <a:ea typeface="Menlo"/>
                <a:cs typeface="Menlo"/>
              </a:rPr>
              <a:t>/* Create the semaphore and initialize it to 1 */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em_init</a:t>
            </a:r>
            <a:r>
              <a:rPr lang="en-US" dirty="0"/>
              <a:t>(&amp;</a:t>
            </a:r>
            <a:r>
              <a:rPr lang="en-US" dirty="0" err="1"/>
              <a:t>sem</a:t>
            </a:r>
            <a:r>
              <a:rPr lang="en-US" dirty="0"/>
              <a:t>, 0, 1);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475" y="4760710"/>
            <a:ext cx="80276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Arguments:</a:t>
            </a:r>
          </a:p>
          <a:p>
            <a:pPr marL="282575" indent="-282575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pointer to the </a:t>
            </a:r>
            <a:r>
              <a:rPr lang="en-US" dirty="0" smtClean="0"/>
              <a:t>semaphore</a:t>
            </a:r>
          </a:p>
          <a:p>
            <a:pPr marL="282575" indent="-282575">
              <a:buFontTx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flag indicating the level of </a:t>
            </a:r>
            <a:r>
              <a:rPr lang="en-US" dirty="0" smtClean="0"/>
              <a:t>sharing</a:t>
            </a:r>
          </a:p>
          <a:p>
            <a:pPr marL="577850" lvl="1" indent="-234950">
              <a:buFont typeface="Wingdings" charset="2"/>
              <a:buChar char="§"/>
            </a:pPr>
            <a:r>
              <a:rPr lang="en-US" dirty="0" smtClean="0"/>
              <a:t>0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semaphore are </a:t>
            </a:r>
            <a:r>
              <a:rPr lang="en-US" dirty="0"/>
              <a:t>shared only by threads belonging to </a:t>
            </a:r>
            <a:r>
              <a:rPr lang="en-US" dirty="0" smtClean="0"/>
              <a:t>process created it</a:t>
            </a:r>
          </a:p>
          <a:p>
            <a:pPr marL="577850" lvl="1" indent="-234950">
              <a:buFont typeface="Wingdings" charset="2"/>
              <a:buChar char="§"/>
            </a:pPr>
            <a:r>
              <a:rPr lang="en-US" dirty="0" smtClean="0"/>
              <a:t>Non-zero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 allow </a:t>
            </a:r>
            <a:r>
              <a:rPr lang="en-US" dirty="0"/>
              <a:t>other processes to access the semaphore </a:t>
            </a:r>
          </a:p>
          <a:p>
            <a:pPr marL="282575" indent="-282575">
              <a:buFontTx/>
              <a:buAutoNum type="arabicPeriod"/>
            </a:pPr>
            <a:r>
              <a:rPr lang="en-US" dirty="0"/>
              <a:t>The semaphore’s initial value </a:t>
            </a:r>
          </a:p>
        </p:txBody>
      </p:sp>
    </p:spTree>
    <p:extLst>
      <p:ext uri="{BB962C8B-B14F-4D97-AF65-F5344CB8AC3E}">
        <p14:creationId xmlns:p14="http://schemas.microsoft.com/office/powerpoint/2010/main" val="260049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em_wait</a:t>
            </a:r>
            <a:r>
              <a:rPr lang="en-US" dirty="0" smtClean="0"/>
              <a:t> &amp; </a:t>
            </a:r>
            <a:r>
              <a:rPr lang="en-US" dirty="0" err="1" smtClean="0"/>
              <a:t>sem_post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0901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ea typeface="Menlo"/>
                <a:cs typeface="Menlo"/>
              </a:rPr>
              <a:t>/* acquire the semaphore */</a:t>
            </a:r>
            <a:endParaRPr lang="en-US" sz="2400" dirty="0"/>
          </a:p>
          <a:p>
            <a:r>
              <a:rPr lang="en-US" sz="2400" dirty="0" err="1"/>
              <a:t>sem_wait</a:t>
            </a:r>
            <a:r>
              <a:rPr lang="en-US" sz="2400" dirty="0"/>
              <a:t>(&amp;</a:t>
            </a:r>
            <a:r>
              <a:rPr lang="en-US" sz="2400" dirty="0" err="1"/>
              <a:t>sem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8F00"/>
                </a:solidFill>
                <a:ea typeface="Menlo"/>
                <a:cs typeface="Menlo"/>
              </a:rPr>
              <a:t>/* </a:t>
            </a:r>
            <a:r>
              <a:rPr lang="en-US" sz="2400" b="1" dirty="0">
                <a:solidFill>
                  <a:srgbClr val="008F00"/>
                </a:solidFill>
                <a:ea typeface="Menlo"/>
                <a:cs typeface="Menlo"/>
              </a:rPr>
              <a:t>critical section</a:t>
            </a:r>
            <a:r>
              <a:rPr lang="en-US" sz="2400" dirty="0">
                <a:solidFill>
                  <a:srgbClr val="008F00"/>
                </a:solidFill>
                <a:ea typeface="Menlo"/>
                <a:cs typeface="Menlo"/>
              </a:rPr>
              <a:t> */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8F00"/>
                </a:solidFill>
                <a:ea typeface="Menlo"/>
                <a:cs typeface="Menlo"/>
              </a:rPr>
              <a:t>/* release the semaphore */</a:t>
            </a:r>
            <a:endParaRPr lang="en-US" sz="2400" dirty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em_post</a:t>
            </a:r>
            <a:r>
              <a:rPr lang="en-US" sz="2400" dirty="0"/>
              <a:t>(&amp;</a:t>
            </a:r>
            <a:r>
              <a:rPr lang="en-US" sz="2400" dirty="0" err="1"/>
              <a:t>sem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9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319" y="3039836"/>
            <a:ext cx="7345362" cy="778329"/>
          </a:xfrm>
        </p:spPr>
        <p:txBody>
          <a:bodyPr/>
          <a:lstStyle/>
          <a:p>
            <a:r>
              <a:rPr lang="en-US" altLang="en-US" sz="3600" b="1" i="1" dirty="0" smtClean="0"/>
              <a:t>Condition Variables</a:t>
            </a:r>
            <a:endParaRPr lang="en-US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a typeface="Comic Sans MS"/>
                <a:cs typeface="Comic Sans MS"/>
                <a:sym typeface="Comic Sans MS"/>
              </a:rPr>
              <a:t>Pthreads</a:t>
            </a:r>
            <a:r>
              <a:rPr lang="en-US" sz="24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 smtClean="0"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2400" dirty="0">
                <a:ea typeface="Comic Sans MS"/>
                <a:cs typeface="Comic Sans MS"/>
                <a:sym typeface="Comic Sans MS"/>
              </a:rPr>
              <a:t>Variables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7313" y="4614335"/>
            <a:ext cx="8589374" cy="15804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Condition variables</a:t>
            </a:r>
            <a:r>
              <a:rPr lang="en-US" sz="2000" dirty="0">
                <a:solidFill>
                  <a:srgbClr val="C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allow threads to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sleep inside critical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sections</a:t>
            </a:r>
          </a:p>
          <a:p>
            <a:pPr lvl="1"/>
            <a:r>
              <a:rPr lang="en-US" sz="2000" dirty="0">
                <a:ea typeface="Comic Sans MS"/>
                <a:cs typeface="Comic Sans MS"/>
                <a:sym typeface="Comic Sans MS"/>
              </a:rPr>
              <a:t>Allow a thread to atomically release the lock protecting the critical section and go to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sleep</a:t>
            </a:r>
          </a:p>
        </p:txBody>
      </p:sp>
      <p:sp>
        <p:nvSpPr>
          <p:cNvPr id="5" name="Shape 158"/>
          <p:cNvSpPr/>
          <p:nvPr/>
        </p:nvSpPr>
        <p:spPr>
          <a:xfrm>
            <a:off x="1598436" y="1778002"/>
            <a:ext cx="5947128" cy="2215444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lang="en-US" sz="1600" b="0" i="0" u="none" strike="noStrike" cap="none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0" i="0" u="none" strike="noStrike" cap="none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; </a:t>
            </a:r>
            <a:r>
              <a:rPr lang="en-US" sz="1600" dirty="0">
                <a:solidFill>
                  <a:srgbClr val="008000"/>
                </a:solidFill>
                <a:ea typeface="Comic Sans MS"/>
                <a:cs typeface="Comic Sans MS"/>
              </a:rPr>
              <a:t>/* acquire the </a:t>
            </a:r>
            <a:r>
              <a:rPr lang="en-US" sz="1600" dirty="0" err="1">
                <a:solidFill>
                  <a:srgbClr val="008000"/>
                </a:solidFill>
                <a:ea typeface="Comic Sans MS"/>
                <a:cs typeface="Comic Sans MS"/>
              </a:rPr>
              <a:t>mutex</a:t>
            </a:r>
            <a:r>
              <a:rPr lang="en-US" sz="1600" dirty="0">
                <a:solidFill>
                  <a:srgbClr val="008000"/>
                </a:solidFill>
                <a:ea typeface="Comic Sans MS"/>
                <a:cs typeface="Comic Sans MS"/>
              </a:rPr>
              <a:t> lock */ </a:t>
            </a:r>
            <a:endParaRPr lang="en-US" sz="1600" dirty="0">
              <a:solidFill>
                <a:srgbClr val="008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8000"/>
              </a:solidFill>
              <a:ea typeface="Comic Sans MS"/>
              <a:cs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f (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//Critical section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Atomically unlock the 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and go to </a:t>
            </a:r>
            <a:r>
              <a:rPr lang="en-US" sz="1600" b="1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sleep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When woken up, atomically lock the 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and </a:t>
            </a:r>
            <a:r>
              <a:rPr lang="en-US" sz="1600" b="1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proceed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; </a:t>
            </a:r>
            <a:r>
              <a:rPr lang="en-US" sz="1600" dirty="0">
                <a:solidFill>
                  <a:srgbClr val="008000"/>
                </a:solidFill>
                <a:ea typeface="Comic Sans MS"/>
                <a:cs typeface="Comic Sans MS"/>
              </a:rPr>
              <a:t>/* release the </a:t>
            </a:r>
            <a:r>
              <a:rPr lang="en-US" sz="1600" dirty="0" err="1">
                <a:solidFill>
                  <a:srgbClr val="008000"/>
                </a:solidFill>
                <a:ea typeface="Comic Sans MS"/>
                <a:cs typeface="Comic Sans MS"/>
              </a:rPr>
              <a:t>mutex</a:t>
            </a:r>
            <a:r>
              <a:rPr lang="en-US" sz="1600" dirty="0">
                <a:solidFill>
                  <a:srgbClr val="008000"/>
                </a:solidFill>
                <a:ea typeface="Comic Sans MS"/>
                <a:cs typeface="Comic Sans MS"/>
              </a:rPr>
              <a:t> lock */ </a:t>
            </a:r>
            <a:endParaRPr sz="1600" dirty="0">
              <a:solidFill>
                <a:srgbClr val="008000"/>
              </a:solidFill>
              <a:ea typeface="Comic Sans MS"/>
              <a:cs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4467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319" y="3039836"/>
            <a:ext cx="7345362" cy="778329"/>
          </a:xfrm>
        </p:spPr>
        <p:txBody>
          <a:bodyPr/>
          <a:lstStyle/>
          <a:p>
            <a:r>
              <a:rPr lang="en-US" altLang="en-US" sz="3600" b="1" i="1" dirty="0" err="1" smtClean="0"/>
              <a:t>Pthreads</a:t>
            </a:r>
            <a:r>
              <a:rPr lang="en-US" altLang="en-US" sz="3600" b="1" i="1" dirty="0" smtClean="0"/>
              <a:t> Scheduling</a:t>
            </a:r>
            <a:endParaRPr lang="en-US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Declaring and Initializing </a:t>
            </a:r>
            <a:r>
              <a:rPr lang="en-US" sz="2800" dirty="0" err="1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sz="2800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Condition Variable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Declaration</a:t>
            </a:r>
            <a:endParaRPr lang="en-US" dirty="0">
              <a:solidFill>
                <a:srgbClr val="008000"/>
              </a:solidFill>
              <a:ea typeface="Comic Sans MS"/>
              <a:cs typeface="Comic Sans MS"/>
              <a:sym typeface="Comic Sans MS"/>
            </a:endParaRPr>
          </a:p>
          <a:p>
            <a:pPr lvl="1"/>
            <a:r>
              <a:rPr lang="en-US" sz="20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pthread_cond_t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 err="1"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Initialization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Static: </a:t>
            </a:r>
            <a:r>
              <a:rPr lang="en-US" sz="20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pthread_cond_t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 err="1"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 = PTHREAD_COND_INITIALIZER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(sets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default attributes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Dynamic: </a:t>
            </a:r>
            <a:r>
              <a:rPr lang="en-US" sz="2000" b="1" dirty="0" err="1">
                <a:ea typeface="Comic Sans MS"/>
                <a:cs typeface="Comic Sans MS"/>
                <a:sym typeface="Comic Sans MS"/>
              </a:rPr>
              <a:t>pthread_cond_init</a:t>
            </a:r>
            <a:r>
              <a:rPr lang="en-US" sz="2000" b="1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2000" dirty="0" err="1"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ondVar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, &amp;</a:t>
            </a:r>
            <a:r>
              <a:rPr lang="en-US" sz="2000" dirty="0" err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pPr marL="1036423" lvl="2" indent="-207919">
              <a:spcBef>
                <a:spcPts val="400"/>
              </a:spcBef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pthread_cond_t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 *</a:t>
            </a:r>
            <a:r>
              <a:rPr lang="en-US" i="1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– the condition variable to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initialize</a:t>
            </a:r>
            <a:endParaRPr lang="en-US" dirty="0"/>
          </a:p>
          <a:p>
            <a:pPr marL="1036423" lvl="2" indent="-182519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ea typeface="Comic Sans MS"/>
              <a:cs typeface="Comic Sans MS"/>
              <a:sym typeface="Comic Sans MS"/>
            </a:endParaRPr>
          </a:p>
          <a:p>
            <a:pPr marL="1036423" lvl="2" indent="-207919">
              <a:spcBef>
                <a:spcPts val="400"/>
              </a:spcBef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pthread_condattr_t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 *</a:t>
            </a:r>
            <a:r>
              <a:rPr lang="en-US" dirty="0" err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 –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condition variable attributes (if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want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default attributes, leave as NULL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</a:t>
            </a:r>
            <a:endParaRPr lang="en-US" dirty="0"/>
          </a:p>
          <a:p>
            <a:pPr marL="1036423" lvl="2" indent="-182519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ea typeface="Comic Sans MS"/>
              <a:cs typeface="Comic Sans MS"/>
              <a:sym typeface="Comic Sans MS"/>
            </a:endParaRPr>
          </a:p>
          <a:p>
            <a:pPr marL="1036423" lvl="2" indent="-207919">
              <a:spcBef>
                <a:spcPts val="400"/>
              </a:spcBef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pthread_cond_init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must be followed by </a:t>
            </a: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pthread_cond_destroy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ea typeface="Comic Sans MS"/>
                <a:cs typeface="Comic Sans MS"/>
                <a:sym typeface="Comic Sans MS"/>
              </a:rPr>
              <a:t>condVar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which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deallocates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the condition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Sleeping on a Condition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&amp;</a:t>
            </a:r>
            <a:r>
              <a:rPr lang="en-US" dirty="0" err="1">
                <a:solidFill>
                  <a:srgbClr val="27561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pPr lvl="1"/>
            <a:r>
              <a:rPr lang="en-US" dirty="0" err="1">
                <a:ea typeface="Comic Sans MS"/>
                <a:cs typeface="Comic Sans MS"/>
                <a:sym typeface="Comic Sans MS"/>
              </a:rPr>
              <a:t>pthread_cond_t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– the condition variable on which to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sleep</a:t>
            </a:r>
          </a:p>
          <a:p>
            <a:pPr lvl="1"/>
            <a:r>
              <a:rPr lang="en-US" dirty="0" err="1">
                <a:ea typeface="Comic Sans MS"/>
                <a:cs typeface="Comic Sans MS"/>
                <a:sym typeface="Comic Sans MS"/>
              </a:rPr>
              <a:t>pthread_mutex_t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1A3A15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: the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protecting condition variable from race conditions (will see later why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a </a:t>
            </a:r>
            <a:r>
              <a:rPr lang="en-US" dirty="0" err="1" smtClean="0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 is needed)</a:t>
            </a:r>
            <a:endParaRPr lang="en-US" dirty="0" smtClean="0">
              <a:ea typeface="Comic Sans MS"/>
              <a:cs typeface="Comic Sans MS"/>
              <a:sym typeface="Comic Sans MS"/>
            </a:endParaRPr>
          </a:p>
          <a:p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Calling</a:t>
            </a:r>
            <a:r>
              <a:rPr lang="en-US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 err="1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b="1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()</a:t>
            </a:r>
            <a:r>
              <a:rPr lang="en-US" b="1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will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Suspend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the caller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thread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Unlock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(if locked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 another thread calls </a:t>
            </a:r>
            <a:r>
              <a:rPr lang="en-US" b="1" dirty="0" err="1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pPr lvl="1"/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will be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locked</a:t>
            </a:r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The awakened thread continues executing with the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line following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486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Basic Usage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Comic Sans MS"/>
                <a:cs typeface="Comic Sans MS"/>
                <a:sym typeface="Comic Sans MS"/>
              </a:rPr>
              <a:t>Assume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and condition variable </a:t>
            </a:r>
            <a:r>
              <a:rPr lang="en-US" dirty="0" err="1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endParaRPr lang="en-US" dirty="0" smtClean="0">
              <a:solidFill>
                <a:srgbClr val="7030A0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dirty="0">
                <a:ea typeface="Comic Sans MS"/>
                <a:cs typeface="Comic Sans MS"/>
                <a:sym typeface="Comic Sans MS"/>
              </a:rPr>
              <a:t>Waiting on a condition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variable</a:t>
            </a:r>
          </a:p>
          <a:p>
            <a:pPr marL="350838" lvl="1" indent="0">
              <a:buNone/>
            </a:pPr>
            <a:endParaRPr lang="en-US" sz="900" dirty="0">
              <a:ea typeface="Comic Sans MS"/>
              <a:cs typeface="Comic Sans MS"/>
              <a:sym typeface="Comic Sans MS"/>
            </a:endParaRPr>
          </a:p>
          <a:p>
            <a:pPr marL="350838" lvl="1" indent="0">
              <a:buNone/>
            </a:pPr>
            <a:r>
              <a:rPr lang="en-US" dirty="0" err="1" smtClean="0"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);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    while(some condition </a:t>
            </a:r>
            <a:r>
              <a:rPr lang="en-US" b="1" dirty="0">
                <a:solidFill>
                  <a:srgbClr val="003319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does does not hold)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, &amp;</a:t>
            </a:r>
            <a:r>
              <a:rPr lang="en-US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);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   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)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endParaRPr lang="en-US" sz="900" dirty="0" smtClean="0"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Waking up a thread (called by another thread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) </a:t>
            </a:r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endParaRPr lang="en-US" sz="900" dirty="0">
              <a:solidFill>
                <a:schemeClr val="tx1"/>
              </a:solidFill>
              <a:ea typeface="Comic Sans MS"/>
              <a:cs typeface="Comic Sans MS"/>
              <a:sym typeface="Comic Sans MS"/>
            </a:endParaRPr>
          </a:p>
          <a:p>
            <a:pPr marL="282575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 err="1" smtClean="0"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);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   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if (</a:t>
            </a:r>
            <a:r>
              <a:rPr lang="en-US" dirty="0"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b="1" dirty="0">
                <a:solidFill>
                  <a:srgbClr val="003319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is true)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b="1" dirty="0">
                <a:ea typeface="Comic Sans MS"/>
                <a:cs typeface="Comic Sans MS"/>
                <a:sym typeface="Comic Sans MS"/>
              </a:rPr>
              <a:t>	</a:t>
            </a: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);</a:t>
            </a:r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    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)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endParaRPr lang="en-US" sz="900" dirty="0" smtClean="0"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Key idea:</a:t>
            </a:r>
            <a:r>
              <a:rPr lang="en-US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protects the condition variable from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race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2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8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8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/signal?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ea typeface="Comic Sans MS"/>
                <a:cs typeface="Comic Sans MS"/>
                <a:sym typeface="Comic Sans MS"/>
              </a:rPr>
              <a:t>Key idea: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protects the condition variable from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race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conditions</a:t>
            </a:r>
          </a:p>
          <a:p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Example: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assume that we omit </a:t>
            </a:r>
            <a:r>
              <a:rPr lang="en-US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(</a:t>
            </a:r>
            <a:r>
              <a:rPr lang="en-US" b="1" i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cannot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do in practice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</a:p>
          <a:p>
            <a:r>
              <a:rPr lang="en-US" dirty="0">
                <a:ea typeface="Comic Sans MS"/>
                <a:cs typeface="Comic Sans MS"/>
                <a:sym typeface="Comic Sans MS"/>
              </a:rPr>
              <a:t>Sleeper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thread</a:t>
            </a:r>
          </a:p>
          <a:p>
            <a:pPr marL="350838" lvl="1" indent="0">
              <a:buNone/>
            </a:pP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(Condition </a:t>
            </a:r>
            <a:r>
              <a:rPr lang="en-US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true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</a:p>
          <a:p>
            <a:pPr marL="350838" lvl="1" indent="0">
              <a:buNone/>
            </a:pPr>
            <a:r>
              <a:rPr lang="en-US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b="1" dirty="0" err="1" smtClean="0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b="1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, </a:t>
            </a:r>
            <a:r>
              <a:rPr lang="en-US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)</a:t>
            </a:r>
            <a:r>
              <a:rPr lang="en-US" b="1" dirty="0" smtClean="0">
                <a:ea typeface="Comic Sans MS"/>
                <a:cs typeface="Comic Sans MS"/>
                <a:sym typeface="Comic Sans MS"/>
              </a:rPr>
              <a:t>;</a:t>
            </a:r>
          </a:p>
          <a:p>
            <a:r>
              <a:rPr lang="en-US" dirty="0">
                <a:ea typeface="Comic Sans MS"/>
                <a:cs typeface="Comic Sans MS"/>
                <a:sym typeface="Comic Sans MS"/>
              </a:rPr>
              <a:t>Waking up a thread (called by another thread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)</a:t>
            </a:r>
          </a:p>
          <a:p>
            <a:pPr marL="350838" lvl="1" indent="0">
              <a:buNone/>
            </a:pPr>
            <a:r>
              <a:rPr lang="en-US" dirty="0">
                <a:ea typeface="Comic Sans MS"/>
                <a:cs typeface="Comic Sans MS"/>
                <a:sym typeface="Comic Sans MS"/>
              </a:rPr>
              <a:t>i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f (</a:t>
            </a:r>
            <a:r>
              <a:rPr lang="en-US" dirty="0"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is true)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    </a:t>
            </a:r>
            <a:endParaRPr lang="en-US" dirty="0"/>
          </a:p>
          <a:p>
            <a:pPr marL="0" lv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b="1" dirty="0">
                <a:ea typeface="Comic Sans MS"/>
                <a:cs typeface="Comic Sans MS"/>
                <a:sym typeface="Comic Sans MS"/>
              </a:rPr>
              <a:t>   	</a:t>
            </a:r>
            <a:r>
              <a:rPr lang="en-US" b="1" dirty="0" err="1"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3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</a:t>
            </a:r>
            <a:r>
              <a:rPr lang="en-US" sz="2600" dirty="0" smtClean="0">
                <a:ea typeface="Comic Sans MS"/>
                <a:cs typeface="Comic Sans MS"/>
                <a:sym typeface="Comic Sans MS"/>
              </a:rPr>
              <a:t>? (</a:t>
            </a:r>
            <a:r>
              <a:rPr lang="en-US" sz="2600" dirty="0" err="1" smtClean="0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 smtClean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4" name="Shape 188"/>
          <p:cNvSpPr/>
          <p:nvPr/>
        </p:nvSpPr>
        <p:spPr>
          <a:xfrm>
            <a:off x="304799" y="1360310"/>
            <a:ext cx="4069631" cy="2774246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</a:t>
            </a:r>
            <a:r>
              <a:rPr lang="en-US" sz="16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hile (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,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935757"/>
            <a:ext cx="271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omit </a:t>
            </a:r>
            <a:r>
              <a:rPr lang="en-US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endParaRPr lang="en-US" dirty="0"/>
          </a:p>
        </p:txBody>
      </p:sp>
      <p:sp>
        <p:nvSpPr>
          <p:cNvPr id="6" name="Shape 189"/>
          <p:cNvSpPr/>
          <p:nvPr/>
        </p:nvSpPr>
        <p:spPr>
          <a:xfrm>
            <a:off x="4614354" y="3269958"/>
            <a:ext cx="3657600" cy="861774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pthread_cond_signal(&amp;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191"/>
          <p:cNvCxnSpPr/>
          <p:nvPr/>
        </p:nvCxnSpPr>
        <p:spPr>
          <a:xfrm>
            <a:off x="8477956" y="1350240"/>
            <a:ext cx="0" cy="2784316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192"/>
          <p:cNvSpPr/>
          <p:nvPr/>
        </p:nvSpPr>
        <p:spPr>
          <a:xfrm>
            <a:off x="8121929" y="992576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194"/>
          <p:cNvSpPr/>
          <p:nvPr/>
        </p:nvSpPr>
        <p:spPr>
          <a:xfrm>
            <a:off x="4658464" y="2192865"/>
            <a:ext cx="3613490" cy="646331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 sz="180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Shape 193"/>
          <p:cNvSpPr/>
          <p:nvPr/>
        </p:nvSpPr>
        <p:spPr>
          <a:xfrm>
            <a:off x="476969" y="4306712"/>
            <a:ext cx="8190063" cy="21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checks condition C and sees that it’s not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true</a:t>
            </a:r>
            <a:endParaRPr dirty="0"/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"/>
              <a:buFont typeface="+mj-lt"/>
              <a:buAutoNum type="arabicPeriod"/>
            </a:pPr>
            <a:endParaRPr sz="4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Condition C changes to true</a:t>
            </a:r>
            <a:endParaRPr dirty="0"/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"/>
              <a:buFont typeface="+mj-lt"/>
              <a:buAutoNum type="arabicPeriod"/>
            </a:pPr>
            <a:endParaRPr sz="4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2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checks if condition C and sees that it’s now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true</a:t>
            </a:r>
            <a:endParaRPr dirty="0"/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"/>
              <a:buFont typeface="+mj-lt"/>
              <a:buAutoNum type="arabicPeriod"/>
            </a:pPr>
            <a:endParaRPr sz="4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2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signals the condition variable (nobody is waiting on it, so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the </a:t>
            </a:r>
            <a:r>
              <a:rPr lang="en-US" i="0" u="none" strike="noStrike" cap="none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signaling </a:t>
            </a:r>
            <a:r>
              <a:rPr lang="en-US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has no effect)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sz="40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goes to sleep on the condition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variable</a:t>
            </a:r>
            <a:endParaRPr dirty="0"/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omic Sans MS"/>
              <a:buNone/>
            </a:pPr>
            <a:endParaRPr sz="4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ea typeface="Comic Sans MS"/>
                <a:cs typeface="Comic Sans MS"/>
                <a:sym typeface="Comic Sans MS"/>
              </a:rPr>
              <a:t>Problem:</a:t>
            </a:r>
            <a:r>
              <a:rPr lang="en-US" dirty="0">
                <a:solidFill>
                  <a:srgbClr val="C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b="1" i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misses the signal!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95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ea typeface="Comic Sans MS"/>
                <a:cs typeface="Comic Sans MS"/>
                <a:sym typeface="Comic Sans MS"/>
              </a:rPr>
              <a:t>Why 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Lock</a:t>
            </a:r>
            <a:r>
              <a:rPr lang="en-US" sz="25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25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5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5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500" dirty="0">
                <a:ea typeface="Comic Sans MS"/>
                <a:cs typeface="Comic Sans MS"/>
                <a:sym typeface="Comic Sans MS"/>
              </a:rPr>
              <a:t>/signal</a:t>
            </a:r>
            <a:r>
              <a:rPr lang="en-US" sz="2500" dirty="0" smtClean="0">
                <a:ea typeface="Comic Sans MS"/>
                <a:cs typeface="Comic Sans MS"/>
                <a:sym typeface="Comic Sans MS"/>
              </a:rPr>
              <a:t>? (</a:t>
            </a:r>
            <a:r>
              <a:rPr lang="en-US" sz="2500" dirty="0" err="1" smtClean="0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500" dirty="0" smtClean="0">
                <a:ea typeface="Comic Sans MS"/>
                <a:cs typeface="Comic Sans MS"/>
                <a:sym typeface="Comic Sans MS"/>
              </a:rPr>
              <a:t>)</a:t>
            </a:r>
            <a:endParaRPr lang="en-US" sz="2500" dirty="0"/>
          </a:p>
        </p:txBody>
      </p:sp>
      <p:sp>
        <p:nvSpPr>
          <p:cNvPr id="4" name="Shape 200"/>
          <p:cNvSpPr/>
          <p:nvPr/>
        </p:nvSpPr>
        <p:spPr>
          <a:xfrm>
            <a:off x="304800" y="1557864"/>
            <a:ext cx="3733800" cy="3785652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                  &amp;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201"/>
          <p:cNvSpPr/>
          <p:nvPr/>
        </p:nvSpPr>
        <p:spPr>
          <a:xfrm>
            <a:off x="4419600" y="3311476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2 </a:t>
            </a:r>
            <a:endParaRPr sz="1600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202"/>
          <p:cNvSpPr/>
          <p:nvPr/>
        </p:nvSpPr>
        <p:spPr>
          <a:xfrm>
            <a:off x="277999" y="1061532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203"/>
          <p:cNvCxnSpPr/>
          <p:nvPr/>
        </p:nvCxnSpPr>
        <p:spPr>
          <a:xfrm>
            <a:off x="8534400" y="1430864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04"/>
          <p:cNvSpPr/>
          <p:nvPr/>
        </p:nvSpPr>
        <p:spPr>
          <a:xfrm>
            <a:off x="8178373" y="1036132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205"/>
          <p:cNvSpPr/>
          <p:nvPr/>
        </p:nvSpPr>
        <p:spPr>
          <a:xfrm>
            <a:off x="4381893" y="2243664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/>
          </a:p>
        </p:txBody>
      </p:sp>
      <p:sp>
        <p:nvSpPr>
          <p:cNvPr id="10" name="Shape 206"/>
          <p:cNvSpPr/>
          <p:nvPr/>
        </p:nvSpPr>
        <p:spPr>
          <a:xfrm>
            <a:off x="4559300" y="1256834"/>
            <a:ext cx="3352800" cy="505599"/>
          </a:xfrm>
          <a:prstGeom prst="wedgeRoundRectCallout">
            <a:avLst>
              <a:gd name="adj1" fmla="val -86562"/>
              <a:gd name="adj2" fmla="val 66267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1. </a:t>
            </a:r>
            <a:r>
              <a:rPr lang="en-US" sz="18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grabs the mutex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163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/signal? (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4" name="Shape 212"/>
          <p:cNvSpPr/>
          <p:nvPr/>
        </p:nvSpPr>
        <p:spPr>
          <a:xfrm>
            <a:off x="304800" y="1741307"/>
            <a:ext cx="3733800" cy="3785652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pthread_mutex_lock(&amp;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pthread_cond_wait(&amp;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                  &amp;mutex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pthread_mutex_unlock(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213"/>
          <p:cNvSpPr/>
          <p:nvPr/>
        </p:nvSpPr>
        <p:spPr>
          <a:xfrm>
            <a:off x="4419600" y="3494919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2 </a:t>
            </a:r>
            <a:endParaRPr sz="160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pthread_mutex_lock(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pthread_cond_signal(&amp;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pthread_mutex_unlock(&amp;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214"/>
          <p:cNvSpPr/>
          <p:nvPr/>
        </p:nvSpPr>
        <p:spPr>
          <a:xfrm>
            <a:off x="277999" y="1244975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215"/>
          <p:cNvCxnSpPr/>
          <p:nvPr/>
        </p:nvCxnSpPr>
        <p:spPr>
          <a:xfrm>
            <a:off x="8534400" y="1392573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16"/>
          <p:cNvSpPr/>
          <p:nvPr/>
        </p:nvSpPr>
        <p:spPr>
          <a:xfrm>
            <a:off x="8178373" y="1034909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81893" y="2427107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/>
          </a:p>
        </p:txBody>
      </p:sp>
      <p:sp>
        <p:nvSpPr>
          <p:cNvPr id="10" name="Shape 218"/>
          <p:cNvSpPr/>
          <p:nvPr/>
        </p:nvSpPr>
        <p:spPr>
          <a:xfrm>
            <a:off x="4572000" y="1108708"/>
            <a:ext cx="1676400" cy="1011198"/>
          </a:xfrm>
          <a:prstGeom prst="wedgeRoundRectCallout">
            <a:avLst>
              <a:gd name="adj1" fmla="val 47150"/>
              <a:gd name="adj2" fmla="val 91386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2. Condition C changes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422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/signal? (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4" name="Shape 224"/>
          <p:cNvSpPr/>
          <p:nvPr/>
        </p:nvSpPr>
        <p:spPr>
          <a:xfrm>
            <a:off x="304800" y="1713085"/>
            <a:ext cx="3733800" cy="4031873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pthread_mutex_lock(&amp;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pthread_cond_wait(&amp;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&amp;mutex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pthread_mutex_unlock(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225"/>
          <p:cNvSpPr/>
          <p:nvPr/>
        </p:nvSpPr>
        <p:spPr>
          <a:xfrm>
            <a:off x="4419600" y="3466697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2 </a:t>
            </a:r>
            <a:endParaRPr sz="160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pthread_mutex_lock(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pthread_cond_signal(&amp;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pthread_mutex_unlock(&amp;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226"/>
          <p:cNvSpPr/>
          <p:nvPr/>
        </p:nvSpPr>
        <p:spPr>
          <a:xfrm>
            <a:off x="277999" y="1216753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227"/>
          <p:cNvCxnSpPr/>
          <p:nvPr/>
        </p:nvCxnSpPr>
        <p:spPr>
          <a:xfrm>
            <a:off x="8534400" y="1364351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28"/>
          <p:cNvSpPr/>
          <p:nvPr/>
        </p:nvSpPr>
        <p:spPr>
          <a:xfrm>
            <a:off x="8178373" y="1006687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229"/>
          <p:cNvSpPr/>
          <p:nvPr/>
        </p:nvSpPr>
        <p:spPr>
          <a:xfrm>
            <a:off x="4381893" y="2398885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/>
          </a:p>
        </p:txBody>
      </p:sp>
      <p:sp>
        <p:nvSpPr>
          <p:cNvPr id="10" name="Shape 230"/>
          <p:cNvSpPr/>
          <p:nvPr/>
        </p:nvSpPr>
        <p:spPr>
          <a:xfrm>
            <a:off x="417223" y="5744958"/>
            <a:ext cx="3733800" cy="1216799"/>
          </a:xfrm>
          <a:prstGeom prst="wedgeRoundRectCallout">
            <a:avLst>
              <a:gd name="adj1" fmla="val 120218"/>
              <a:gd name="adj2" fmla="val -190072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3. </a:t>
            </a:r>
            <a:r>
              <a:rPr lang="en-US" sz="1800" b="1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2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attempts to grab the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but is blocked because </a:t>
            </a:r>
            <a:r>
              <a:rPr lang="en-US" sz="18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already grabbed the </a:t>
            </a:r>
            <a:r>
              <a:rPr lang="en-US" sz="1800" dirty="0" err="1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9102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/signal? (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11" name="Shape 236"/>
          <p:cNvSpPr/>
          <p:nvPr/>
        </p:nvSpPr>
        <p:spPr>
          <a:xfrm>
            <a:off x="304800" y="1543753"/>
            <a:ext cx="3733800" cy="3785652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&amp;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Shape 237"/>
          <p:cNvSpPr/>
          <p:nvPr/>
        </p:nvSpPr>
        <p:spPr>
          <a:xfrm>
            <a:off x="4631265" y="3297365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2 </a:t>
            </a:r>
            <a:endParaRPr sz="1600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f (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Shape 238"/>
          <p:cNvSpPr/>
          <p:nvPr/>
        </p:nvSpPr>
        <p:spPr>
          <a:xfrm>
            <a:off x="277999" y="1047421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" name="Shape 239"/>
          <p:cNvCxnSpPr/>
          <p:nvPr/>
        </p:nvCxnSpPr>
        <p:spPr>
          <a:xfrm>
            <a:off x="8534400" y="1543753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Shape 240"/>
          <p:cNvSpPr/>
          <p:nvPr/>
        </p:nvSpPr>
        <p:spPr>
          <a:xfrm>
            <a:off x="8158572" y="1053255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Shape 241"/>
          <p:cNvSpPr/>
          <p:nvPr/>
        </p:nvSpPr>
        <p:spPr>
          <a:xfrm>
            <a:off x="4580504" y="2285990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 dirty="0"/>
          </a:p>
        </p:txBody>
      </p:sp>
      <p:sp>
        <p:nvSpPr>
          <p:cNvPr id="17" name="Shape 242"/>
          <p:cNvSpPr/>
          <p:nvPr/>
        </p:nvSpPr>
        <p:spPr>
          <a:xfrm>
            <a:off x="842444" y="5626287"/>
            <a:ext cx="3733800" cy="946751"/>
          </a:xfrm>
          <a:prstGeom prst="wedgeRoundRectCallout">
            <a:avLst>
              <a:gd name="adj1" fmla="val 20710"/>
              <a:gd name="adj2" fmla="val -150721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4. </a:t>
            </a:r>
            <a:r>
              <a:rPr lang="en-US" sz="1700" b="1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calls </a:t>
            </a:r>
            <a:r>
              <a:rPr lang="en-US" sz="17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pthred_cond_wait</a:t>
            </a: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() which sends </a:t>
            </a:r>
            <a:r>
              <a:rPr lang="en-US" sz="1700" b="1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7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sleep and unlocks the </a:t>
            </a:r>
            <a:r>
              <a:rPr lang="en-US" sz="1700" dirty="0" err="1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endParaRPr sz="17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7082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/signal? (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4" name="Shape 248"/>
          <p:cNvSpPr/>
          <p:nvPr/>
        </p:nvSpPr>
        <p:spPr>
          <a:xfrm>
            <a:off x="304800" y="1262755"/>
            <a:ext cx="3733800" cy="3746689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	&amp;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249"/>
          <p:cNvSpPr/>
          <p:nvPr/>
        </p:nvSpPr>
        <p:spPr>
          <a:xfrm>
            <a:off x="4419600" y="2789369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</a:t>
            </a:r>
            <a:r>
              <a:rPr lang="en-US" sz="16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 Thread </a:t>
            </a: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2 </a:t>
            </a:r>
            <a:endParaRPr sz="1600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pthread_cond_signal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250"/>
          <p:cNvSpPr/>
          <p:nvPr/>
        </p:nvSpPr>
        <p:spPr>
          <a:xfrm>
            <a:off x="277999" y="892200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251"/>
          <p:cNvCxnSpPr/>
          <p:nvPr/>
        </p:nvCxnSpPr>
        <p:spPr>
          <a:xfrm>
            <a:off x="8483600" y="1424491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52"/>
          <p:cNvSpPr/>
          <p:nvPr/>
        </p:nvSpPr>
        <p:spPr>
          <a:xfrm>
            <a:off x="8178373" y="893423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253"/>
          <p:cNvSpPr/>
          <p:nvPr/>
        </p:nvSpPr>
        <p:spPr>
          <a:xfrm>
            <a:off x="4381893" y="1890889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/>
          </a:p>
        </p:txBody>
      </p:sp>
      <p:sp>
        <p:nvSpPr>
          <p:cNvPr id="10" name="Shape 254"/>
          <p:cNvSpPr/>
          <p:nvPr/>
        </p:nvSpPr>
        <p:spPr>
          <a:xfrm>
            <a:off x="277998" y="5108224"/>
            <a:ext cx="3913001" cy="1447800"/>
          </a:xfrm>
          <a:prstGeom prst="wedgeRoundRectCallout">
            <a:avLst>
              <a:gd name="adj1" fmla="val 61891"/>
              <a:gd name="adj2" fmla="val -53830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5. Because </a:t>
            </a:r>
            <a:r>
              <a:rPr lang="en-US" sz="17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7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released the mutex, </a:t>
            </a:r>
            <a:r>
              <a:rPr lang="en-US" sz="17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Thread 2 </a:t>
            </a:r>
            <a:r>
              <a:rPr lang="en-US" sz="17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proceeds sees the condition C is true, and signals the condition variable on which </a:t>
            </a:r>
            <a:r>
              <a:rPr lang="en-US" sz="1700" b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1 </a:t>
            </a:r>
            <a:r>
              <a:rPr lang="en-US" sz="17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is sleeping</a:t>
            </a:r>
            <a:endParaRPr sz="17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6079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542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Multithreading is multitasking within a single </a:t>
            </a:r>
            <a:r>
              <a:rPr lang="en-US" dirty="0" smtClean="0"/>
              <a:t>process</a:t>
            </a:r>
          </a:p>
          <a:p>
            <a:pPr lvl="1"/>
            <a:r>
              <a:rPr lang="en-US" sz="2000" dirty="0" smtClean="0"/>
              <a:t>Example: A word </a:t>
            </a:r>
            <a:r>
              <a:rPr lang="en-US" sz="2000" dirty="0"/>
              <a:t>processing program has separate threads:</a:t>
            </a:r>
            <a:endParaRPr lang="en-US" dirty="0"/>
          </a:p>
          <a:p>
            <a:pPr lvl="2"/>
            <a:r>
              <a:rPr lang="en-US" sz="1800" dirty="0"/>
              <a:t>A thread for displaying graphics</a:t>
            </a:r>
          </a:p>
          <a:p>
            <a:pPr lvl="2"/>
            <a:r>
              <a:rPr lang="en-US" sz="1800" dirty="0"/>
              <a:t>Another thread for reading in keystrokes from the user</a:t>
            </a:r>
          </a:p>
          <a:p>
            <a:pPr lvl="2"/>
            <a:r>
              <a:rPr lang="en-US" sz="1800" dirty="0"/>
              <a:t>Another thread for performing spelling and grammar checking in the background</a:t>
            </a:r>
          </a:p>
          <a:p>
            <a:r>
              <a:rPr lang="en-US" dirty="0" smtClean="0"/>
              <a:t>Threads can be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</a:rPr>
              <a:t>user</a:t>
            </a:r>
            <a:r>
              <a:rPr lang="en-US" dirty="0" smtClean="0"/>
              <a:t> level or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</a:rPr>
              <a:t>kernel</a:t>
            </a:r>
            <a:r>
              <a:rPr lang="en-US" dirty="0" smtClean="0"/>
              <a:t> level</a:t>
            </a:r>
          </a:p>
          <a:p>
            <a:pPr lvl="1"/>
            <a:r>
              <a:rPr lang="en-US" dirty="0" smtClean="0"/>
              <a:t>User threads supported and managed by some thread library without intervention from OS</a:t>
            </a:r>
          </a:p>
          <a:p>
            <a:pPr lvl="1"/>
            <a:r>
              <a:rPr lang="en-US" dirty="0" smtClean="0"/>
              <a:t>Kernel threads supported and managed directly by OS</a:t>
            </a:r>
          </a:p>
          <a:p>
            <a:pPr lvl="1"/>
            <a:r>
              <a:rPr lang="en-US" dirty="0" smtClean="0"/>
              <a:t>Relationship exists between user threads and kernel threads</a:t>
            </a:r>
          </a:p>
          <a:p>
            <a:pPr lvl="2"/>
            <a:r>
              <a:rPr lang="en-US" dirty="0" smtClean="0"/>
              <a:t>Many-to-one maps many user threads to a single kernel thread</a:t>
            </a:r>
          </a:p>
          <a:p>
            <a:pPr lvl="2"/>
            <a:r>
              <a:rPr lang="en-US" dirty="0" smtClean="0"/>
              <a:t>One-to-one maps a single user thread to a single kernel thread</a:t>
            </a:r>
          </a:p>
          <a:p>
            <a:pPr lvl="2"/>
            <a:r>
              <a:rPr lang="en-US" dirty="0" smtClean="0"/>
              <a:t>Many-to-many maps many user threads to smaller or equal number of kernel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a typeface="Comic Sans MS"/>
                <a:cs typeface="Comic Sans MS"/>
                <a:sym typeface="Comic Sans MS"/>
              </a:rPr>
              <a:t>Why Lock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Mutex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 Before 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/signal? (</a:t>
            </a:r>
            <a:r>
              <a:rPr lang="en-US" sz="2600" dirty="0" err="1">
                <a:ea typeface="Comic Sans MS"/>
                <a:cs typeface="Comic Sans MS"/>
                <a:sym typeface="Comic Sans MS"/>
              </a:rPr>
              <a:t>cont</a:t>
            </a:r>
            <a:r>
              <a:rPr lang="en-US" sz="2600" dirty="0">
                <a:ea typeface="Comic Sans MS"/>
                <a:cs typeface="Comic Sans MS"/>
                <a:sym typeface="Comic Sans MS"/>
              </a:rPr>
              <a:t>)</a:t>
            </a:r>
            <a:endParaRPr lang="en-US" sz="2600" dirty="0"/>
          </a:p>
        </p:txBody>
      </p:sp>
      <p:sp>
        <p:nvSpPr>
          <p:cNvPr id="4" name="Shape 260"/>
          <p:cNvSpPr/>
          <p:nvPr/>
        </p:nvSpPr>
        <p:spPr>
          <a:xfrm>
            <a:off x="333022" y="1459087"/>
            <a:ext cx="3733800" cy="3776135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while(Condition </a:t>
            </a:r>
            <a:r>
              <a:rPr lang="en-US" sz="1600" b="1" dirty="0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not 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	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</a:t>
            </a:r>
            <a:r>
              <a:rPr lang="en-US" sz="1600" b="1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600" b="1" dirty="0" err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		&amp;</a:t>
            </a:r>
            <a:r>
              <a:rPr lang="en-US" sz="1600" b="1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b="1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6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</a:t>
            </a:r>
            <a:r>
              <a:rPr lang="en-US" sz="16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261"/>
          <p:cNvSpPr/>
          <p:nvPr/>
        </p:nvSpPr>
        <p:spPr>
          <a:xfrm>
            <a:off x="4419600" y="3212699"/>
            <a:ext cx="3657600" cy="3046988"/>
          </a:xfrm>
          <a:prstGeom prst="rect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//Thread 2 </a:t>
            </a:r>
            <a:endParaRPr sz="160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pthread_mutex_lock(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&amp;mutex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600" b="1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if(condition </a:t>
            </a:r>
            <a:r>
              <a:rPr lang="en-US" sz="1600" b="1">
                <a:solidFill>
                  <a:schemeClr val="dk2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is 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 pthread_cond_signal(&amp;</a:t>
            </a:r>
            <a:r>
              <a:rPr lang="en-US" sz="1600" b="1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condVar</a:t>
            </a:r>
            <a:r>
              <a:rPr lang="en-US" sz="1600" b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pthread_mutex_unlock(&amp;</a:t>
            </a:r>
            <a:r>
              <a:rPr lang="en-US" sz="16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6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hape 262"/>
          <p:cNvSpPr/>
          <p:nvPr/>
        </p:nvSpPr>
        <p:spPr>
          <a:xfrm>
            <a:off x="277999" y="962755"/>
            <a:ext cx="3365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Now 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with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mutexes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…</a:t>
            </a:r>
            <a:endParaRPr sz="1800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263"/>
          <p:cNvCxnSpPr/>
          <p:nvPr/>
        </p:nvCxnSpPr>
        <p:spPr>
          <a:xfrm>
            <a:off x="8534400" y="1491353"/>
            <a:ext cx="0" cy="4082534"/>
          </a:xfrm>
          <a:prstGeom prst="straightConnector1">
            <a:avLst/>
          </a:prstGeom>
          <a:noFill/>
          <a:ln w="9525" cap="flat" cmpd="sng">
            <a:solidFill>
              <a:srgbClr val="00009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64"/>
          <p:cNvSpPr/>
          <p:nvPr/>
        </p:nvSpPr>
        <p:spPr>
          <a:xfrm>
            <a:off x="8178373" y="1089755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Time</a:t>
            </a:r>
            <a:endParaRPr sz="180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hape 265"/>
          <p:cNvSpPr/>
          <p:nvPr/>
        </p:nvSpPr>
        <p:spPr>
          <a:xfrm>
            <a:off x="4381893" y="2144887"/>
            <a:ext cx="3700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Meanwhile condition </a:t>
            </a:r>
            <a:r>
              <a:rPr lang="en-US" sz="1800" b="1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 changes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true…</a:t>
            </a:r>
            <a:endParaRPr/>
          </a:p>
        </p:txBody>
      </p:sp>
      <p:sp>
        <p:nvSpPr>
          <p:cNvPr id="10" name="Shape 266"/>
          <p:cNvSpPr/>
          <p:nvPr/>
        </p:nvSpPr>
        <p:spPr>
          <a:xfrm>
            <a:off x="277998" y="5489221"/>
            <a:ext cx="3913001" cy="999151"/>
          </a:xfrm>
          <a:prstGeom prst="wedgeRoundRectCallout">
            <a:avLst>
              <a:gd name="adj1" fmla="val -35766"/>
              <a:gd name="adj2" fmla="val -101116"/>
              <a:gd name="adj3" fmla="val 16667"/>
            </a:avLst>
          </a:prstGeom>
          <a:gradFill>
            <a:gsLst>
              <a:gs pos="0">
                <a:srgbClr val="FFD88D"/>
              </a:gs>
              <a:gs pos="35000">
                <a:srgbClr val="FFE3B0"/>
              </a:gs>
              <a:gs pos="100000">
                <a:srgbClr val="FFF4DF"/>
              </a:gs>
            </a:gsLst>
            <a:lin ang="16200000" scaled="0"/>
          </a:gradFill>
          <a:ln w="9525" cap="flat" cmpd="sng">
            <a:solidFill>
              <a:srgbClr val="CB97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6. When the signal is received,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pthread_cond_wait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() locks the </a:t>
            </a:r>
            <a:r>
              <a:rPr lang="en-US" sz="18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mutex</a:t>
            </a:r>
            <a:r>
              <a:rPr lang="en-US" sz="18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and wakes up </a:t>
            </a:r>
            <a:r>
              <a:rPr lang="en-US" sz="1800" b="1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Thread </a:t>
            </a:r>
            <a:r>
              <a:rPr lang="en-US" sz="1800" b="1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1</a:t>
            </a:r>
            <a:endParaRPr sz="1800" b="1" dirty="0">
              <a:solidFill>
                <a:srgbClr val="0000FF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020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Operating System Concepts, 9th Edition, </a:t>
            </a:r>
            <a:r>
              <a:rPr lang="en-US" sz="2000" dirty="0"/>
              <a:t>Abraham </a:t>
            </a:r>
            <a:r>
              <a:rPr lang="en-US" sz="2000" dirty="0" err="1"/>
              <a:t>Silberschatz</a:t>
            </a:r>
            <a:r>
              <a:rPr lang="en-US" sz="2000" dirty="0"/>
              <a:t>, Peter Baer Galvin, Greg </a:t>
            </a:r>
            <a:r>
              <a:rPr lang="en-US" sz="2000" dirty="0" smtClean="0"/>
              <a:t>Gagne</a:t>
            </a:r>
          </a:p>
          <a:p>
            <a:pPr lvl="1"/>
            <a:r>
              <a:rPr lang="en-US" sz="1800" smtClean="0"/>
              <a:t>Chapter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Scheduling: </a:t>
            </a:r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User-level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and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kernel-level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threads are scheduled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differently</a:t>
            </a:r>
          </a:p>
          <a:p>
            <a:r>
              <a:rPr lang="en-US" dirty="0">
                <a:ea typeface="Comic Sans MS"/>
                <a:cs typeface="Comic Sans MS"/>
                <a:sym typeface="Comic Sans MS"/>
              </a:rPr>
              <a:t>Many-to-one and many-to-many models, thread libraries schedule user-level threads to run on a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light weight process (LWP)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– a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virtual processor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on which the thread can be scheduled to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run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Process-contention scope (PCS):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User thread of a process competes for execution on a LWP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with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other user threads of the same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process</a:t>
            </a:r>
          </a:p>
          <a:p>
            <a:pPr lvl="1"/>
            <a:r>
              <a:rPr lang="en-US" dirty="0">
                <a:ea typeface="Comic Sans MS"/>
                <a:cs typeface="Comic Sans MS"/>
              </a:rPr>
              <a:t>Typically done via priority set by programmer</a:t>
            </a:r>
            <a:endParaRPr lang="en-US" dirty="0">
              <a:ea typeface="Comic Sans MS"/>
              <a:cs typeface="Comic Sans MS"/>
              <a:sym typeface="Comic Sans MS"/>
            </a:endParaRPr>
          </a:p>
          <a:p>
            <a:r>
              <a:rPr lang="en-US" dirty="0"/>
              <a:t>K</a:t>
            </a:r>
            <a:r>
              <a:rPr lang="en-US" dirty="0" smtClean="0"/>
              <a:t>ernel decides which kernel-level thread </a:t>
            </a:r>
            <a:r>
              <a:rPr lang="en-US" dirty="0"/>
              <a:t>to schedule onto a </a:t>
            </a:r>
            <a:r>
              <a:rPr lang="en-US" dirty="0" smtClean="0"/>
              <a:t>CPU and uses </a:t>
            </a:r>
            <a:r>
              <a:rPr lang="en-US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System-contention </a:t>
            </a:r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scope (</a:t>
            </a:r>
            <a:r>
              <a:rPr lang="en-US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SCS)</a:t>
            </a:r>
          </a:p>
          <a:p>
            <a:pPr lvl="1"/>
            <a:r>
              <a:rPr lang="en-US" dirty="0" smtClean="0"/>
              <a:t>Competition </a:t>
            </a:r>
            <a:r>
              <a:rPr lang="en-US" dirty="0"/>
              <a:t>for the CPU with SCS scheduling takes place among all </a:t>
            </a:r>
            <a:r>
              <a:rPr lang="en-US" dirty="0" smtClean="0"/>
              <a:t>threads </a:t>
            </a:r>
            <a:r>
              <a:rPr lang="en-US" dirty="0"/>
              <a:t>in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Systems using the one-to-one </a:t>
            </a:r>
            <a:r>
              <a:rPr lang="en-US" dirty="0" smtClean="0"/>
              <a:t>model schedule </a:t>
            </a:r>
            <a:r>
              <a:rPr lang="en-US" dirty="0"/>
              <a:t>threads using only </a:t>
            </a:r>
            <a:r>
              <a:rPr lang="en-US" dirty="0" smtClean="0"/>
              <a:t>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7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 API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enables the developers to specify either PCS or SCS during thread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creation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PTHREAD_SCOPE_PROCESS: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schedules threads using PCS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scheduling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PTHREAD_SCOPE_SYSTEM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: </a:t>
            </a:r>
            <a:r>
              <a:rPr lang="en-US" sz="2000" dirty="0">
                <a:ea typeface="Comic Sans MS"/>
                <a:cs typeface="Comic Sans MS"/>
                <a:sym typeface="Comic Sans MS"/>
              </a:rPr>
              <a:t>schedules threads using SCS </a:t>
            </a:r>
            <a:r>
              <a:rPr lang="en-US" sz="2000" dirty="0" smtClean="0">
                <a:ea typeface="Comic Sans MS"/>
                <a:cs typeface="Comic Sans MS"/>
                <a:sym typeface="Comic Sans MS"/>
              </a:rPr>
              <a:t>scheduling</a:t>
            </a:r>
          </a:p>
          <a:p>
            <a:pPr lvl="1"/>
            <a:r>
              <a:rPr lang="en-US" sz="2000" dirty="0" smtClean="0">
                <a:ea typeface="Comic Sans MS"/>
                <a:cs typeface="Comic Sans MS"/>
                <a:sym typeface="Comic Sans MS"/>
              </a:rPr>
              <a:t>On many-to-many systems</a:t>
            </a:r>
          </a:p>
          <a:p>
            <a:pPr lvl="2"/>
            <a:r>
              <a:rPr lang="en-US" sz="1800" dirty="0" smtClean="0"/>
              <a:t>PTHREAD </a:t>
            </a:r>
            <a:r>
              <a:rPr lang="en-US" sz="1800" dirty="0"/>
              <a:t>SCOPE PROCESS policy schedules user-level threads onto </a:t>
            </a:r>
            <a:r>
              <a:rPr lang="en-US" sz="1800" dirty="0" smtClean="0"/>
              <a:t>available LWPS</a:t>
            </a:r>
          </a:p>
          <a:p>
            <a:pPr lvl="3"/>
            <a:r>
              <a:rPr lang="en-US" sz="1600" dirty="0"/>
              <a:t>N</a:t>
            </a:r>
            <a:r>
              <a:rPr lang="en-US" sz="1600" dirty="0" smtClean="0"/>
              <a:t>umber </a:t>
            </a:r>
            <a:r>
              <a:rPr lang="en-US" sz="1600" dirty="0"/>
              <a:t>of LWPs </a:t>
            </a:r>
            <a:r>
              <a:rPr lang="en-US" sz="1600" dirty="0" smtClean="0"/>
              <a:t>is maintained </a:t>
            </a:r>
            <a:r>
              <a:rPr lang="en-US" sz="1600" dirty="0"/>
              <a:t>by the thread library</a:t>
            </a:r>
            <a:endParaRPr lang="en-US" sz="1600" dirty="0" smtClean="0"/>
          </a:p>
          <a:p>
            <a:pPr lvl="2"/>
            <a:r>
              <a:rPr lang="en-US" sz="1800" dirty="0"/>
              <a:t>PTHREAD SCOPE </a:t>
            </a:r>
            <a:r>
              <a:rPr lang="en-US" sz="1800" dirty="0" smtClean="0"/>
              <a:t>SYSTEM policy </a:t>
            </a:r>
            <a:r>
              <a:rPr lang="en-US" dirty="0" smtClean="0"/>
              <a:t>creates </a:t>
            </a:r>
            <a:r>
              <a:rPr lang="en-US" dirty="0"/>
              <a:t>and </a:t>
            </a:r>
            <a:r>
              <a:rPr lang="en-US" dirty="0" smtClean="0"/>
              <a:t>binds </a:t>
            </a:r>
            <a:r>
              <a:rPr lang="en-US" dirty="0"/>
              <a:t>an LWP for each user-level thread</a:t>
            </a:r>
            <a:endParaRPr lang="en-US" dirty="0" smtClean="0">
              <a:ea typeface="Comic Sans MS"/>
              <a:cs typeface="Comic Sans MS"/>
              <a:sym typeface="Comic Sans MS"/>
            </a:endParaRPr>
          </a:p>
          <a:p>
            <a:r>
              <a:rPr lang="en-US" altLang="en-US" dirty="0"/>
              <a:t>Can be limited by </a:t>
            </a:r>
            <a:r>
              <a:rPr lang="en-US" altLang="en-US" dirty="0" smtClean="0"/>
              <a:t>OS – Linux </a:t>
            </a:r>
            <a:r>
              <a:rPr lang="en-US" altLang="en-US" dirty="0"/>
              <a:t>and Mac OS X only allow </a:t>
            </a:r>
            <a:r>
              <a:rPr lang="en-US" altLang="en-US" dirty="0" smtClean="0"/>
              <a:t>PTHREAD_SCOPE_SYSTEM</a:t>
            </a:r>
          </a:p>
        </p:txBody>
      </p:sp>
    </p:spTree>
    <p:extLst>
      <p:ext uri="{BB962C8B-B14F-4D97-AF65-F5344CB8AC3E}">
        <p14:creationId xmlns:p14="http://schemas.microsoft.com/office/powerpoint/2010/main" val="254187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 smtClean="0"/>
              <a:t>API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two functions for </a:t>
            </a:r>
            <a:r>
              <a:rPr lang="en-US" dirty="0" smtClean="0"/>
              <a:t>getting and setting the</a:t>
            </a:r>
            <a:r>
              <a:rPr lang="en-US" dirty="0"/>
              <a:t> </a:t>
            </a:r>
            <a:r>
              <a:rPr lang="en-US" dirty="0" smtClean="0"/>
              <a:t>contention </a:t>
            </a:r>
            <a:r>
              <a:rPr lang="en-US" dirty="0"/>
              <a:t>scope </a:t>
            </a:r>
            <a:r>
              <a:rPr lang="en-US" dirty="0" smtClean="0"/>
              <a:t>policy: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thread_attr_setscope</a:t>
            </a:r>
            <a:r>
              <a:rPr lang="en-US" sz="2000" dirty="0" smtClean="0"/>
              <a:t>(</a:t>
            </a:r>
            <a:r>
              <a:rPr lang="en-US" sz="2000" dirty="0" err="1" smtClean="0"/>
              <a:t>pthread_attr_t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attr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scope)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thread_attr_getscope</a:t>
            </a:r>
            <a:r>
              <a:rPr lang="en-US" sz="2000" dirty="0" smtClean="0"/>
              <a:t>(</a:t>
            </a:r>
            <a:r>
              <a:rPr lang="en-US" sz="2000" dirty="0" err="1" smtClean="0"/>
              <a:t>pthread_attr_t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attr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smtClean="0"/>
              <a:t>scope)</a:t>
            </a:r>
          </a:p>
          <a:p>
            <a:pPr marL="350838" lvl="1" indent="0">
              <a:buNone/>
            </a:pPr>
            <a:endParaRPr lang="en-US" dirty="0"/>
          </a:p>
          <a:p>
            <a:pPr marL="350838" lvl="1" indent="0">
              <a:buNone/>
            </a:pPr>
            <a:r>
              <a:rPr lang="en-US" sz="2000" dirty="0" smtClean="0"/>
              <a:t>where </a:t>
            </a:r>
            <a:endParaRPr lang="en-US" dirty="0" smtClean="0"/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solidFill>
                  <a:srgbClr val="00B050"/>
                </a:solidFill>
              </a:rPr>
              <a:t>attr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is the pointer </a:t>
            </a:r>
            <a:r>
              <a:rPr lang="en-US" sz="2000" dirty="0"/>
              <a:t>to the attribute set </a:t>
            </a:r>
            <a:r>
              <a:rPr lang="en-US" sz="2000" dirty="0" smtClean="0"/>
              <a:t>for the thread</a:t>
            </a:r>
          </a:p>
          <a:p>
            <a:pPr marL="914400" lvl="1" indent="-563563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scope </a:t>
            </a:r>
            <a:r>
              <a:rPr lang="en-US" sz="2000" dirty="0" smtClean="0"/>
              <a:t>for </a:t>
            </a:r>
            <a:r>
              <a:rPr lang="en-US" sz="2000" dirty="0" err="1"/>
              <a:t>pthread_attr_</a:t>
            </a:r>
            <a:r>
              <a:rPr lang="en-US" sz="2000" dirty="0" err="1" smtClean="0"/>
              <a:t>setscope</a:t>
            </a:r>
            <a:r>
              <a:rPr lang="en-US" sz="2000" dirty="0" smtClean="0"/>
              <a:t> is either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</a:rPr>
              <a:t>PTHREAD SCOPE SYSTEM 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</a:rPr>
              <a:t>PTHREAD </a:t>
            </a:r>
            <a:r>
              <a:rPr lang="en-US" sz="2000" dirty="0">
                <a:solidFill>
                  <a:srgbClr val="0000FF"/>
                </a:solidFill>
                <a:ea typeface="Comic Sans MS"/>
                <a:cs typeface="Comic Sans MS"/>
              </a:rPr>
              <a:t>SCOPE </a:t>
            </a:r>
            <a:r>
              <a:rPr lang="en-US" sz="2000" dirty="0" smtClean="0">
                <a:solidFill>
                  <a:srgbClr val="0000FF"/>
                </a:solidFill>
                <a:ea typeface="Comic Sans MS"/>
                <a:cs typeface="Comic Sans MS"/>
              </a:rPr>
              <a:t>PROCESS</a:t>
            </a:r>
          </a:p>
          <a:p>
            <a:pPr marL="91440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scope </a:t>
            </a:r>
            <a:r>
              <a:rPr lang="en-US" sz="2000" dirty="0"/>
              <a:t>for </a:t>
            </a:r>
            <a:r>
              <a:rPr lang="en-US" sz="2000" dirty="0" err="1" smtClean="0"/>
              <a:t>pthread_attr_getscope</a:t>
            </a:r>
            <a:r>
              <a:rPr lang="en-US" sz="2000" dirty="0" smtClean="0"/>
              <a:t> is the pointer to an integer value that will be set </a:t>
            </a:r>
            <a:r>
              <a:rPr lang="en-US" sz="2000" dirty="0"/>
              <a:t>to the current value of the contention </a:t>
            </a:r>
            <a:r>
              <a:rPr lang="en-US" sz="2000" dirty="0" smtClean="0"/>
              <a:t>scope</a:t>
            </a:r>
          </a:p>
          <a:p>
            <a:pPr marL="914400" lvl="1" indent="0">
              <a:buNone/>
            </a:pPr>
            <a:endParaRPr lang="en-US" dirty="0" smtClean="0"/>
          </a:p>
          <a:p>
            <a:pPr marL="339725" lvl="1" indent="0">
              <a:buNone/>
            </a:pPr>
            <a:r>
              <a:rPr lang="en-US" sz="2000" dirty="0" smtClean="0">
                <a:solidFill>
                  <a:schemeClr val="tx1"/>
                </a:solidFill>
                <a:ea typeface="Comic Sans MS"/>
                <a:cs typeface="Comic Sans MS"/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nonzero </a:t>
            </a:r>
            <a:r>
              <a:rPr lang="en-US" sz="2000" dirty="0" smtClean="0"/>
              <a:t>value is returned if an </a:t>
            </a:r>
            <a:r>
              <a:rPr lang="en-US" sz="2000" dirty="0" smtClean="0">
                <a:solidFill>
                  <a:schemeClr val="tx1"/>
                </a:solidFill>
                <a:ea typeface="Comic Sans MS"/>
                <a:cs typeface="Comic Sans MS"/>
              </a:rPr>
              <a:t>error occurs</a:t>
            </a:r>
            <a:endParaRPr lang="en-US" sz="2000" dirty="0">
              <a:solidFill>
                <a:schemeClr val="tx1"/>
              </a:solidFill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721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: Contention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hape 505"/>
          <p:cNvSpPr txBox="1">
            <a:spLocks/>
          </p:cNvSpPr>
          <p:nvPr/>
        </p:nvSpPr>
        <p:spPr>
          <a:xfrm>
            <a:off x="285216" y="1002573"/>
            <a:ext cx="4724530" cy="557046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325" tIns="45650" rIns="91325" bIns="4565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85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#include &lt;</a:t>
            </a:r>
            <a:r>
              <a:rPr lang="en-US" sz="1400" dirty="0" err="1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pthread.h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&gt;</a:t>
            </a:r>
            <a:endParaRPr lang="en-US" sz="1800" dirty="0" smtClean="0"/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4C26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#include &lt;</a:t>
            </a:r>
            <a:r>
              <a:rPr lang="en-US" sz="1400" dirty="0" err="1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stdio.h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&gt;</a:t>
            </a:r>
            <a:endParaRPr lang="en-US" sz="1800" dirty="0" smtClean="0"/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4C26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#define NUM_THREADS 5</a:t>
            </a:r>
            <a:endParaRPr lang="en-US" sz="1800" dirty="0" smtClean="0"/>
          </a:p>
          <a:p>
            <a:pPr marL="311085" indent="-311085">
              <a:lnSpc>
                <a:spcPct val="80000"/>
              </a:lnSpc>
              <a:spcBef>
                <a:spcPts val="80"/>
              </a:spcBef>
              <a:buClr>
                <a:srgbClr val="000000"/>
              </a:buClr>
              <a:buSzPts val="400"/>
              <a:buFont typeface="Arial"/>
              <a:buNone/>
            </a:pPr>
            <a:endParaRPr lang="en-US" sz="200" dirty="0" smtClean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FF"/>
              </a:buClr>
              <a:buSzPts val="1800"/>
              <a:buFont typeface="Arial"/>
              <a:buNone/>
            </a:pP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main(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*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[])</a:t>
            </a:r>
            <a:r>
              <a:rPr lang="en-US" sz="1800" dirty="0">
                <a:sym typeface="Comic Sans M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{</a:t>
            </a:r>
            <a:endParaRPr lang="en-US" sz="1800" dirty="0" smtClean="0"/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;</a:t>
            </a:r>
            <a:endParaRPr lang="en-US" sz="100" dirty="0" smtClean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20"/>
              </a:spcBef>
              <a:buClr>
                <a:srgbClr val="000000"/>
              </a:buClr>
              <a:buSzPts val="100"/>
              <a:buFont typeface="Arial"/>
              <a:buNone/>
            </a:pPr>
            <a:endParaRPr lang="en-US" sz="100" dirty="0" smtClean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pthread_t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[NUM THREADS];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pthread_attr_t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;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</a:t>
            </a:r>
            <a:endParaRPr lang="en-US" sz="200" dirty="0" smtClean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4C26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	// Get the default attributes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pthread_attr_init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None/>
            </a:pPr>
            <a:endParaRPr lang="en-US" sz="10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	//Set the scheduling algorithm to 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//PROCESS or SYSTEM </a:t>
            </a:r>
            <a:endParaRPr lang="en-US" sz="200" dirty="0" smtClean="0">
              <a:solidFill>
                <a:srgbClr val="00B05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pthread_attr_setscope</a:t>
            </a:r>
            <a:r>
              <a:rPr lang="en-US" sz="14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400" dirty="0" err="1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,  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ea typeface="Comic Sans MS"/>
                <a:cs typeface="Comic Sans MS"/>
                <a:sym typeface="Comic Sans MS"/>
              </a:rPr>
              <a:t>                                   PTHREAD_SCOPE_SYSTEM);</a:t>
            </a:r>
            <a:endParaRPr lang="en-US" sz="2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None/>
            </a:pPr>
            <a:endParaRPr lang="en-US" sz="105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4C26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	// Create the threads</a:t>
            </a:r>
            <a:endParaRPr lang="en-US" sz="200" dirty="0" smtClean="0">
              <a:solidFill>
                <a:srgbClr val="00B050"/>
              </a:solidFill>
              <a:ea typeface="Comic Sans MS"/>
              <a:cs typeface="Comic Sans MS"/>
              <a:sym typeface="Comic Sans MS"/>
            </a:endParaRP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for (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&lt; NUM _THREADS; 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++)</a:t>
            </a:r>
            <a:endParaRPr lang="en-US" sz="1800" dirty="0" smtClean="0"/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400"/>
              <a:buFont typeface="Arial"/>
              <a:buNone/>
            </a:pPr>
            <a:r>
              <a:rPr lang="en-US" sz="2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pthread_create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], &amp;</a:t>
            </a:r>
            <a:r>
              <a:rPr lang="en-US" sz="1400" dirty="0" err="1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runner, NULL);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400"/>
              <a:buFont typeface="Arial"/>
              <a:buNone/>
            </a:pPr>
            <a:endParaRPr lang="en-US" sz="1000" dirty="0" smtClean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311085" lvl="0" indent="-311085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800"/>
              <a:buNone/>
            </a:pPr>
            <a:r>
              <a:rPr lang="en-US" sz="20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// Now join on each thread </a:t>
            </a:r>
            <a:endParaRPr lang="en-US" sz="1400" dirty="0">
              <a:solidFill>
                <a:srgbClr val="00B050"/>
              </a:solidFill>
              <a:ea typeface="Comic Sans MS"/>
              <a:cs typeface="Comic Sans MS"/>
            </a:endParaRPr>
          </a:p>
          <a:p>
            <a:pPr marL="311085" lvl="0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None/>
            </a:pPr>
            <a:r>
              <a:rPr lang="en-US" sz="20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for (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&lt; NUM_THREADS;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++)</a:t>
            </a:r>
            <a:endParaRPr lang="en-US" sz="1400" dirty="0">
              <a:solidFill>
                <a:srgbClr val="000000"/>
              </a:solidFill>
              <a:ea typeface="Comic Sans MS"/>
              <a:cs typeface="Comic Sans MS"/>
            </a:endParaRPr>
          </a:p>
          <a:p>
            <a:pPr marL="311085" lvl="0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1800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pthread_join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[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], NULL);</a:t>
            </a:r>
            <a:endParaRPr lang="en-US" sz="1400" dirty="0">
              <a:solidFill>
                <a:srgbClr val="000000"/>
              </a:solidFill>
              <a:ea typeface="Comic Sans MS"/>
              <a:cs typeface="Comic Sans MS"/>
            </a:endParaRPr>
          </a:p>
          <a:p>
            <a:pPr marL="311085" lvl="0" indent="-311085">
              <a:lnSpc>
                <a:spcPct val="80000"/>
              </a:lnSpc>
              <a:spcBef>
                <a:spcPts val="360"/>
              </a:spcBef>
              <a:buClr>
                <a:srgbClr val="0000FF"/>
              </a:buClr>
              <a:buSzPts val="1800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}</a:t>
            </a:r>
          </a:p>
          <a:p>
            <a:pPr marL="311085" indent="-31108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ts val="400"/>
              <a:buFont typeface="Arial"/>
              <a:buNone/>
            </a:pPr>
            <a:endParaRPr lang="en-US" sz="1800" dirty="0" smtClean="0"/>
          </a:p>
        </p:txBody>
      </p:sp>
      <p:sp>
        <p:nvSpPr>
          <p:cNvPr id="6" name="Shape 506"/>
          <p:cNvSpPr txBox="1"/>
          <p:nvPr/>
        </p:nvSpPr>
        <p:spPr>
          <a:xfrm>
            <a:off x="5058631" y="1027891"/>
            <a:ext cx="3791009" cy="1705581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311085" marR="0" lvl="0" indent="-311085" defTabSz="9144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sym typeface="Comic Sans MS"/>
            </a:endParaRPr>
          </a:p>
          <a:p>
            <a:pPr marL="311085" marR="0" lvl="0" indent="-311085" defTabSz="9144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//</a:t>
            </a:r>
            <a:r>
              <a:rPr lang="en-US" sz="14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Each thread will begin </a:t>
            </a: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control</a:t>
            </a:r>
            <a:r>
              <a:rPr lang="en-US" sz="14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in </a:t>
            </a:r>
            <a:r>
              <a:rPr lang="en-US" sz="1400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this function </a:t>
            </a:r>
            <a:endParaRPr sz="1400" dirty="0">
              <a:solidFill>
                <a:srgbClr val="00B050"/>
              </a:solidFill>
              <a:ea typeface="Comic Sans MS"/>
              <a:cs typeface="Comic Sans MS"/>
            </a:endParaRPr>
          </a:p>
          <a:p>
            <a:pPr marL="311085" marR="0" lvl="0" indent="-31108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mic Sans MS"/>
              <a:buNone/>
            </a:pP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void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*runner(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void 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*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sz="1400" dirty="0">
                <a:sym typeface="Comic Sans M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{ </a:t>
            </a:r>
            <a:endParaRPr sz="1400" dirty="0">
              <a:solidFill>
                <a:srgbClr val="000000"/>
              </a:solidFill>
              <a:ea typeface="Comic Sans MS"/>
              <a:cs typeface="Comic Sans MS"/>
            </a:endParaRPr>
          </a:p>
          <a:p>
            <a:pPr marL="311085" marR="0" lvl="0" indent="-31108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lang="en-US" sz="16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printf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("I am a thread\n");</a:t>
            </a:r>
            <a:endParaRPr sz="1400" dirty="0">
              <a:solidFill>
                <a:srgbClr val="000000"/>
              </a:solidFill>
              <a:ea typeface="Comic Sans MS"/>
              <a:cs typeface="Comic Sans MS"/>
            </a:endParaRPr>
          </a:p>
          <a:p>
            <a:pPr marL="311085" marR="0" lvl="0" indent="-31108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lang="en-US" sz="16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exit(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400" dirty="0"/>
          </a:p>
          <a:p>
            <a:pPr marL="311085" marR="0" lvl="0" indent="-311085" defTabSz="9144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}</a:t>
            </a:r>
            <a:endParaRPr sz="1400" dirty="0">
              <a:solidFill>
                <a:srgbClr val="000000"/>
              </a:solidFill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7461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Multiple-Processor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CPU scheduling </a:t>
            </a:r>
            <a:r>
              <a:rPr lang="en-US" altLang="en-US" dirty="0" smtClean="0"/>
              <a:t>is more </a:t>
            </a:r>
            <a:r>
              <a:rPr lang="en-US" altLang="en-US" dirty="0"/>
              <a:t>complex when multiple CPUs are </a:t>
            </a:r>
            <a:r>
              <a:rPr lang="en-US" altLang="en-US" dirty="0" smtClean="0"/>
              <a:t>available</a:t>
            </a:r>
          </a:p>
          <a:p>
            <a:r>
              <a:rPr lang="en-US" sz="22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Homogeneous processors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within a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multiprocessor</a:t>
            </a:r>
            <a:endParaRPr lang="en-US" dirty="0" smtClean="0">
              <a:sym typeface="Comic Sans MS"/>
            </a:endParaRPr>
          </a:p>
          <a:p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Asymmetric multiprocessing</a:t>
            </a:r>
            <a:r>
              <a:rPr lang="en-US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:</a:t>
            </a:r>
          </a:p>
          <a:p>
            <a:pPr lvl="1"/>
            <a:r>
              <a:rPr lang="en-US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One </a:t>
            </a:r>
            <a:r>
              <a:rPr lang="en-US" dirty="0" smtClean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(the </a:t>
            </a:r>
            <a:r>
              <a:rPr lang="en-US" dirty="0"/>
              <a:t>master </a:t>
            </a:r>
            <a:r>
              <a:rPr lang="en-US" dirty="0" smtClean="0"/>
              <a:t>server)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handles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all scheduling, I/O processing</a:t>
            </a:r>
            <a:r>
              <a:rPr lang="en-US" dirty="0"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smtClean="0"/>
              <a:t>and </a:t>
            </a:r>
            <a:r>
              <a:rPr lang="en-US" dirty="0"/>
              <a:t>other system </a:t>
            </a:r>
            <a:r>
              <a:rPr lang="en-US" dirty="0" smtClean="0"/>
              <a:t>activities</a:t>
            </a:r>
            <a:endParaRPr lang="en-US" dirty="0">
              <a:sym typeface="Comic Sans MS"/>
            </a:endParaRPr>
          </a:p>
          <a:p>
            <a:pPr lvl="1"/>
            <a:r>
              <a:rPr lang="en-US" dirty="0" smtClean="0">
                <a:ea typeface="Comic Sans MS"/>
                <a:cs typeface="Comic Sans MS"/>
                <a:sym typeface="Comic Sans MS"/>
              </a:rPr>
              <a:t>All other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processors only execute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user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code</a:t>
            </a:r>
          </a:p>
          <a:p>
            <a:pPr lvl="1"/>
            <a:r>
              <a:rPr lang="en-US" dirty="0">
                <a:ea typeface="Comic Sans MS"/>
                <a:cs typeface="Comic Sans MS"/>
                <a:sym typeface="Comic Sans MS"/>
              </a:rPr>
              <a:t>Advantage: only one processor accesses the system data structures – don’t need to worry about data sharing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issues</a:t>
            </a:r>
          </a:p>
          <a:p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Symmetric multiprocessing </a:t>
            </a:r>
            <a:r>
              <a:rPr lang="en-US" dirty="0" smtClean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SMP):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each processor is self-scheduling, all processes in common ready queue, or each has its own private queue of ready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processes</a:t>
            </a:r>
          </a:p>
          <a:p>
            <a:r>
              <a:rPr lang="en-US" dirty="0">
                <a:solidFill>
                  <a:srgbClr val="00B050"/>
                </a:solidFill>
                <a:ea typeface="Comic Sans MS"/>
                <a:cs typeface="Comic Sans MS"/>
                <a:sym typeface="Comic Sans MS"/>
              </a:rPr>
              <a:t>Processor affinity:</a:t>
            </a:r>
            <a:r>
              <a:rPr lang="en-US" b="1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process has affinity for processor on which it is currently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running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Soft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affinity: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a process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can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migrate between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processors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Hard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affinity: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a process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cannot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migrate between processors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43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mic Sans MS"/>
                <a:cs typeface="Comic Sans MS"/>
                <a:sym typeface="Comic Sans MS"/>
              </a:rPr>
              <a:t>Process affinities in Windows</a:t>
            </a:r>
            <a:endParaRPr lang="en-US" dirty="0"/>
          </a:p>
        </p:txBody>
      </p:sp>
      <p:pic>
        <p:nvPicPr>
          <p:cNvPr id="6" name="Shape 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415" y="1225682"/>
            <a:ext cx="7615171" cy="469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0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42869</TotalTime>
  <Words>2332</Words>
  <Application>Microsoft Macintosh PowerPoint</Application>
  <PresentationFormat>On-screen Show (4:3)</PresentationFormat>
  <Paragraphs>503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Capital</vt:lpstr>
      <vt:lpstr>CPSC 351</vt:lpstr>
      <vt:lpstr>Pthreads Scheduling</vt:lpstr>
      <vt:lpstr>Review of Threads</vt:lpstr>
      <vt:lpstr>Thread Scheduling: Pthreads</vt:lpstr>
      <vt:lpstr>Pthreads API</vt:lpstr>
      <vt:lpstr>Pthreads API (cont)</vt:lpstr>
      <vt:lpstr>Pthreads: Contention Scope</vt:lpstr>
      <vt:lpstr>Multiple-Processor Scheduling</vt:lpstr>
      <vt:lpstr>Process affinities in Windows</vt:lpstr>
      <vt:lpstr>CPU Scheduling on NUMA Systems</vt:lpstr>
      <vt:lpstr>Multiple-Processor Scheduling – Load Balancing</vt:lpstr>
      <vt:lpstr>      Synchronization</vt:lpstr>
      <vt:lpstr>Pthreads Synchronization</vt:lpstr>
      <vt:lpstr>Pthreads Mutex Acquisition and Release</vt:lpstr>
      <vt:lpstr>Semaphores</vt:lpstr>
      <vt:lpstr>Pthreads with Semaphores</vt:lpstr>
      <vt:lpstr>sem_wait &amp; sem_post</vt:lpstr>
      <vt:lpstr>Condition Variables</vt:lpstr>
      <vt:lpstr>Pthreads Condition Variables</vt:lpstr>
      <vt:lpstr>Declaring and Initializing Pthreads Condition Variable</vt:lpstr>
      <vt:lpstr>Sleeping on a Condition Variable</vt:lpstr>
      <vt:lpstr>Basic Usage</vt:lpstr>
      <vt:lpstr>Why Lock Mutex Before pthread_cond_wait/signal?</vt:lpstr>
      <vt:lpstr>Why Lock Mutex Before pthread_cond_wait/signal? (cont)</vt:lpstr>
      <vt:lpstr>Why Lock Mutex Before pthread_cond_wait/signal? (cont)</vt:lpstr>
      <vt:lpstr>Why Lock Mutex Before pthread_cond_wait/signal? (cont)</vt:lpstr>
      <vt:lpstr>Why Lock Mutex Before pthread_cond_wait/signal? (cont)</vt:lpstr>
      <vt:lpstr>Why Lock Mutex Before pthread_cond_wait/signal? (cont)</vt:lpstr>
      <vt:lpstr>Why Lock Mutex Before pthread_cond_wait/signal? (cont)</vt:lpstr>
      <vt:lpstr>Why Lock Mutex Before pthread_cond_wait/signal? (cont)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Gina Ackerman</cp:lastModifiedBy>
  <cp:revision>905</cp:revision>
  <dcterms:created xsi:type="dcterms:W3CDTF">2015-01-12T05:55:10Z</dcterms:created>
  <dcterms:modified xsi:type="dcterms:W3CDTF">2018-04-07T04:54:02Z</dcterms:modified>
</cp:coreProperties>
</file>