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89" r:id="rId3"/>
    <p:sldId id="319" r:id="rId4"/>
    <p:sldId id="290" r:id="rId5"/>
    <p:sldId id="318" r:id="rId6"/>
    <p:sldId id="32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907" autoAdjust="0"/>
  </p:normalViewPr>
  <p:slideViewPr>
    <p:cSldViewPr snapToGrid="0" snapToObjects="1">
      <p:cViewPr varScale="1">
        <p:scale>
          <a:sx n="58" d="100"/>
          <a:sy n="58" d="100"/>
        </p:scale>
        <p:origin x="-2264" y="-1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https://</a:t>
            </a:r>
            <a:r>
              <a:rPr lang="en-US" sz="800" dirty="0" err="1" smtClean="0"/>
              <a:t>randu.org</a:t>
            </a:r>
            <a:r>
              <a:rPr lang="en-US" sz="800" dirty="0" smtClean="0"/>
              <a:t>/tutorials/threads/</a:t>
            </a:r>
          </a:p>
          <a:p>
            <a:endParaRPr lang="en-US" sz="800" dirty="0" smtClean="0"/>
          </a:p>
          <a:p>
            <a:r>
              <a:rPr lang="en-US" sz="800" dirty="0" smtClean="0"/>
              <a:t>http://</a:t>
            </a:r>
            <a:r>
              <a:rPr lang="en-US" sz="800" dirty="0" err="1" smtClean="0"/>
              <a:t>www.yolinux.com</a:t>
            </a:r>
            <a:r>
              <a:rPr lang="en-US" sz="800" dirty="0" smtClean="0"/>
              <a:t>/TUTORIALS/</a:t>
            </a:r>
            <a:r>
              <a:rPr lang="en-US" sz="800" dirty="0" err="1" smtClean="0"/>
              <a:t>LinuxTutorialPosixThreads.html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3/16/18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56032" y="269668"/>
            <a:ext cx="4273635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227667"/>
            <a:ext cx="4273635" cy="4847696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556" y="269668"/>
            <a:ext cx="4236267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642556" y="1227667"/>
            <a:ext cx="4236267" cy="486047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71590"/>
            <a:ext cx="541824" cy="201447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5286704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3/16/18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3/16/18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3/16/18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3/16/18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3/16/18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3/16/18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3/16/18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3/16/18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3/16/18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3/16/18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3/16/18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3/16/18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5" r:id="rId10"/>
    <p:sldLayoutId id="214748370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CPSC 351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/>
              <a:t>Operating Systems Concepts</a:t>
            </a:r>
          </a:p>
          <a:p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Review of Threads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b="1" dirty="0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–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POSIX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specification for thread behavior (not an implementation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!) </a:t>
            </a:r>
          </a:p>
          <a:p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pthread_t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 err="1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b="1" dirty="0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declares a </a:t>
            </a:r>
            <a:r>
              <a:rPr lang="en-US" dirty="0" err="1">
                <a:ea typeface="Comic Sans MS"/>
                <a:cs typeface="Comic Sans MS"/>
                <a:sym typeface="Comic Sans MS"/>
              </a:rPr>
              <a:t>pthread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identifier</a:t>
            </a:r>
          </a:p>
          <a:p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pthread_attr_t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 err="1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dirty="0" smtClean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declares a set of thread </a:t>
            </a:r>
            <a:r>
              <a:rPr lang="en-US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attributes</a:t>
            </a:r>
            <a:endParaRPr lang="en-US" dirty="0">
              <a:ea typeface="Comic Sans MS"/>
              <a:cs typeface="Comic Sans MS"/>
              <a:sym typeface="Comic Sans MS"/>
            </a:endParaRPr>
          </a:p>
          <a:p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pthread_attr_init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b="1" dirty="0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)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gets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default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thread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attributes</a:t>
            </a:r>
          </a:p>
          <a:p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pthread_create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, &amp;</a:t>
            </a:r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, runner, &amp;</a:t>
            </a:r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arg</a:t>
            </a:r>
            <a:r>
              <a:rPr lang="en-US" b="1" dirty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)</a:t>
            </a:r>
            <a:r>
              <a:rPr lang="en-US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creates</a:t>
            </a:r>
            <a:r>
              <a:rPr lang="en-US" dirty="0">
                <a:ea typeface="Comic Sans MS"/>
                <a:cs typeface="Comic Sans MS"/>
                <a:sym typeface="Comic Sans MS"/>
              </a:rPr>
              <a:t> the actual thread</a:t>
            </a:r>
            <a:endParaRPr lang="en-US" dirty="0"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identifier of the thread</a:t>
            </a:r>
            <a:endParaRPr lang="en-US" dirty="0"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set of thread attributes</a:t>
            </a:r>
            <a:endParaRPr lang="en-US" dirty="0"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runner: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function a thread should execute (runner())</a:t>
            </a:r>
            <a:endParaRPr lang="en-US" dirty="0">
              <a:sym typeface="Comic Sans MS"/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arg</a:t>
            </a:r>
            <a:r>
              <a:rPr lang="en-US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: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the argument to pass to the function</a:t>
            </a:r>
          </a:p>
          <a:p>
            <a:r>
              <a:rPr lang="en-US" b="1" dirty="0" err="1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pthread_join</a:t>
            </a:r>
            <a:r>
              <a:rPr lang="en-US" b="1" dirty="0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()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is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used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by a parent thread to wait for a child thread to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complete</a:t>
            </a:r>
          </a:p>
          <a:p>
            <a:r>
              <a:rPr lang="en-US" b="1" dirty="0" err="1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pthread_exit</a:t>
            </a:r>
            <a:r>
              <a:rPr lang="en-US" b="1" dirty="0" smtClean="0">
                <a:solidFill>
                  <a:srgbClr val="2C6023"/>
                </a:solidFill>
                <a:ea typeface="Comic Sans MS"/>
                <a:cs typeface="Comic Sans MS"/>
                <a:sym typeface="Comic Sans MS"/>
              </a:rPr>
              <a:t>() </a:t>
            </a:r>
            <a:r>
              <a:rPr lang="en-US" dirty="0">
                <a:ea typeface="Comic Sans MS"/>
                <a:cs typeface="Comic Sans MS"/>
                <a:sym typeface="Comic Sans MS"/>
              </a:rPr>
              <a:t>terminates the calling </a:t>
            </a:r>
            <a:r>
              <a:rPr lang="en-US" dirty="0" smtClean="0">
                <a:ea typeface="Comic Sans MS"/>
                <a:cs typeface="Comic Sans MS"/>
                <a:sym typeface="Comic Sans MS"/>
              </a:rPr>
              <a:t>thread</a:t>
            </a:r>
            <a:endParaRPr lang="en-US" dirty="0"/>
          </a:p>
          <a:p>
            <a:pPr marL="311085" lvl="0" indent="-285685">
              <a:spcBef>
                <a:spcPts val="80"/>
              </a:spcBef>
              <a:buClr>
                <a:srgbClr val="000000"/>
              </a:buClr>
              <a:buSzPts val="400"/>
              <a:buNone/>
            </a:pPr>
            <a:endParaRPr lang="en-US" sz="400" dirty="0"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9702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Pthreads</a:t>
            </a:r>
            <a:r>
              <a:rPr lang="en-US" dirty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Library (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cont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0432FF"/>
                </a:solidFill>
                <a:ea typeface="Menlo"/>
                <a:cs typeface="Menlo"/>
              </a:rPr>
              <a:t>#</a:t>
            </a:r>
            <a:r>
              <a:rPr lang="en-US" dirty="0">
                <a:solidFill>
                  <a:srgbClr val="0432FF"/>
                </a:solidFill>
                <a:ea typeface="Menlo"/>
                <a:cs typeface="Menlo"/>
              </a:rPr>
              <a:t>include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B4261A"/>
                </a:solidFill>
                <a:ea typeface="Menlo"/>
                <a:cs typeface="Menlo"/>
              </a:rPr>
              <a:t>pthread.h</a:t>
            </a:r>
            <a:r>
              <a:rPr lang="en-US" dirty="0" smtClean="0">
                <a:solidFill>
                  <a:srgbClr val="B4261A"/>
                </a:solidFill>
                <a:ea typeface="Menlo"/>
                <a:cs typeface="Menlo"/>
              </a:rPr>
              <a:t>&gt;</a:t>
            </a:r>
          </a:p>
          <a:p>
            <a:r>
              <a:rPr lang="en-US" dirty="0" err="1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pthread_join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pthread_t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thead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, void **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value_ptr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) suspends the calling thread to wait for the termination of thread specified in the 1</a:t>
            </a:r>
            <a:r>
              <a:rPr lang="en-US" baseline="30000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st</a:t>
            </a:r>
            <a:r>
              <a:rPr lang="en-US" dirty="0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 argument with an optional *data passed from the terminating thread’s call to </a:t>
            </a:r>
            <a:r>
              <a:rPr lang="en-US" dirty="0" err="1" smtClean="0">
                <a:solidFill>
                  <a:schemeClr val="tx1"/>
                </a:solidFill>
                <a:ea typeface="Comic Sans MS"/>
                <a:cs typeface="Comic Sans MS"/>
                <a:sym typeface="Comic Sans MS"/>
              </a:rPr>
              <a:t>pthread_exit</a:t>
            </a:r>
            <a:endParaRPr lang="en-US" dirty="0">
              <a:solidFill>
                <a:schemeClr val="tx1"/>
              </a:solidFill>
              <a:ea typeface="Comic Sans MS"/>
              <a:cs typeface="Comic Sans MS"/>
              <a:sym typeface="Comic Sans MS"/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pthread_exit</a:t>
            </a:r>
            <a:r>
              <a:rPr lang="en-US" dirty="0" smtClean="0">
                <a:solidFill>
                  <a:schemeClr val="tx1"/>
                </a:solidFill>
              </a:rPr>
              <a:t>(void *</a:t>
            </a:r>
            <a:r>
              <a:rPr lang="en-US" dirty="0" err="1" smtClean="0">
                <a:solidFill>
                  <a:schemeClr val="tx1"/>
                </a:solidFill>
              </a:rPr>
              <a:t>value_ptr</a:t>
            </a:r>
            <a:r>
              <a:rPr lang="en-US" dirty="0" smtClean="0">
                <a:solidFill>
                  <a:schemeClr val="tx1"/>
                </a:solidFill>
              </a:rPr>
              <a:t>) terminates the thread and provides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5339" y="1030112"/>
            <a:ext cx="8589374" cy="443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ea typeface="Comic Sans MS"/>
                <a:cs typeface="Comic Sans MS"/>
                <a:sym typeface="Comic Sans MS"/>
              </a:rPr>
              <a:t>A program using </a:t>
            </a:r>
            <a:r>
              <a:rPr lang="en-US" sz="1600" dirty="0" err="1" smtClean="0">
                <a:ea typeface="Comic Sans MS"/>
                <a:cs typeface="Comic Sans MS"/>
                <a:sym typeface="Comic Sans MS"/>
              </a:rPr>
              <a:t>Pthreads</a:t>
            </a:r>
            <a:r>
              <a:rPr lang="en-US" sz="1600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sz="1600" dirty="0">
                <a:ea typeface="Comic Sans MS"/>
                <a:cs typeface="Comic Sans MS"/>
                <a:sym typeface="Comic Sans MS"/>
              </a:rPr>
              <a:t>to compute a sum of n consecutive integers starting with 0</a:t>
            </a:r>
            <a:endParaRPr lang="en-US" sz="1600" dirty="0"/>
          </a:p>
        </p:txBody>
      </p:sp>
      <p:sp>
        <p:nvSpPr>
          <p:cNvPr id="7" name="Shape 329"/>
          <p:cNvSpPr txBox="1">
            <a:spLocks/>
          </p:cNvSpPr>
          <p:nvPr/>
        </p:nvSpPr>
        <p:spPr>
          <a:xfrm>
            <a:off x="275338" y="1600200"/>
            <a:ext cx="4449061" cy="477139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325" tIns="45650" rIns="91325" bIns="4565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q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Tx/>
              <a:buFont typeface="Wingdings" charset="2"/>
              <a:buChar char="§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Tx/>
              <a:buFont typeface="Courier New"/>
              <a:buChar char="o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v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004C26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#include &lt;</a:t>
            </a:r>
            <a:r>
              <a:rPr lang="en-US" sz="1400" dirty="0" err="1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pthread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. h&gt;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4C26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#include &lt;</a:t>
            </a:r>
            <a:r>
              <a:rPr lang="en-US" sz="1400" dirty="0" err="1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stdio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. h&gt;</a:t>
            </a:r>
            <a:endParaRPr lang="en-US" sz="1400" dirty="0" smtClean="0"/>
          </a:p>
          <a:p>
            <a:pPr marL="311085" indent="-227265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endParaRPr lang="en-US" sz="1400" dirty="0" smtClean="0"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FF"/>
              </a:buClr>
              <a:buSzPts val="1320"/>
              <a:buFont typeface="Comic Sans MS"/>
              <a:buNone/>
            </a:pP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sum; 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/* this data is shared by the thread(s) */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FF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void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*runner(void *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param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); 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/* the thread */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endParaRPr lang="en-US" sz="1400" dirty="0" smtClean="0">
              <a:ea typeface="Comic Sans MS"/>
              <a:cs typeface="Comic Sans MS"/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FF"/>
              </a:buClr>
              <a:buSzPts val="1320"/>
              <a:buFont typeface="Comic Sans MS"/>
              <a:buNone/>
            </a:pP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main(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argc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char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*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argv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[] )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{</a:t>
            </a:r>
            <a:endParaRPr lang="en-US" sz="1400" dirty="0"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pthread_t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; 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/* the thread identifier */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pthread_attr_t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; 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/* set of thread attributes */</a:t>
            </a:r>
            <a:endParaRPr lang="en-US" sz="1400" dirty="0" smtClean="0"/>
          </a:p>
          <a:p>
            <a:pPr marL="311085" indent="-227265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if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argc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! =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2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) </a:t>
            </a:r>
            <a:r>
              <a:rPr lang="en-US" sz="1400" dirty="0">
                <a:sym typeface="Comic Sans MS"/>
              </a:rPr>
              <a:t>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fprintf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stderr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, "usage: a. out &lt;integer value&gt;\n");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   return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-1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;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}</a:t>
            </a:r>
            <a:endParaRPr lang="en-US" sz="1400" dirty="0">
              <a:sym typeface="Comic Sans MS"/>
            </a:endParaRP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  </a:t>
            </a: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  if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atoi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argv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1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] ) &lt;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0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) {  </a:t>
            </a:r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 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fprintf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stderr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, "%d must be &gt;= 0\n", 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atoi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 smtClean="0">
                <a:ea typeface="Comic Sans MS"/>
                <a:cs typeface="Comic Sans MS"/>
                <a:sym typeface="Comic Sans MS"/>
              </a:rPr>
              <a:t>argv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1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] ));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   return </a:t>
            </a:r>
            <a:r>
              <a:rPr lang="en-US" sz="1400" dirty="0" smtClean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-1</a:t>
            </a:r>
            <a:r>
              <a:rPr lang="en-US" sz="1400" dirty="0" smtClean="0">
                <a:ea typeface="Comic Sans MS"/>
                <a:cs typeface="Comic Sans MS"/>
                <a:sym typeface="Comic Sans MS"/>
              </a:rPr>
              <a:t>;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r>
              <a:rPr lang="en-US" sz="1400" dirty="0" smtClean="0">
                <a:ea typeface="Comic Sans MS"/>
                <a:cs typeface="Comic Sans MS"/>
                <a:sym typeface="Comic Sans MS"/>
              </a:rPr>
              <a:t>   }</a:t>
            </a:r>
            <a:endParaRPr lang="en-US" sz="1400" dirty="0" smtClean="0"/>
          </a:p>
          <a:p>
            <a:pPr marL="0" indent="0">
              <a:lnSpc>
                <a:spcPct val="80000"/>
              </a:lnSpc>
              <a:spcBef>
                <a:spcPts val="264"/>
              </a:spcBef>
              <a:buClr>
                <a:srgbClr val="000000"/>
              </a:buClr>
              <a:buSzPts val="1320"/>
              <a:buFont typeface="Comic Sans MS"/>
              <a:buNone/>
            </a:pPr>
            <a:endParaRPr lang="en-US" sz="1320" dirty="0"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hape 330"/>
          <p:cNvSpPr txBox="1"/>
          <p:nvPr/>
        </p:nvSpPr>
        <p:spPr>
          <a:xfrm>
            <a:off x="4851401" y="1600200"/>
            <a:ext cx="4002024" cy="477139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26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  /* </a:t>
            </a: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get the default attributes */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pthread_attr_init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400" dirty="0"/>
          </a:p>
          <a:p>
            <a:pPr marL="311085" marR="0" lvl="0" indent="-230122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4C26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   /* create the thread */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pthread_create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&amp;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attr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runner,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argv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[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1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] );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4C26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   /* wait for the thread to exit */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pthread_join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tid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NULL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printf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("sum = %d\n", sum);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} </a:t>
            </a: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//End of main()</a:t>
            </a:r>
            <a:endParaRPr sz="1400" dirty="0">
              <a:solidFill>
                <a:srgbClr val="004C26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4C26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4C26"/>
                </a:solidFill>
                <a:ea typeface="Comic Sans MS"/>
                <a:cs typeface="Comic Sans MS"/>
                <a:sym typeface="Comic Sans MS"/>
              </a:rPr>
              <a:t>/* The thread will begin control in this function */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FF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void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*runner(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void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*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param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{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int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, upper =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atoi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param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sum = 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;</a:t>
            </a: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for (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= 1;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&lt;= upper;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++) {</a:t>
            </a:r>
            <a:endParaRPr sz="1400" dirty="0"/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sum 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+=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}</a:t>
            </a: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pthread_exit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(</a:t>
            </a:r>
            <a:r>
              <a:rPr lang="en-US" sz="1400" dirty="0">
                <a:solidFill>
                  <a:srgbClr val="0000FF"/>
                </a:solidFill>
                <a:ea typeface="Comic Sans MS"/>
                <a:cs typeface="Comic Sans MS"/>
                <a:sym typeface="Comic Sans MS"/>
              </a:rPr>
              <a:t>0</a:t>
            </a:r>
            <a:r>
              <a:rPr lang="en-US" sz="14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);</a:t>
            </a:r>
            <a:endParaRPr sz="14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Comic Sans MS"/>
              <a:buNone/>
            </a:pPr>
            <a:r>
              <a:rPr lang="en-US" sz="14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}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9677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Pthreads</a:t>
            </a:r>
            <a:r>
              <a:rPr lang="en-US" altLang="en-US" sz="3600" dirty="0"/>
              <a:t> Code for Joining 10 Threads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3622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4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Problem 4.21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 </a:t>
            </a:r>
            <a:r>
              <a:rPr lang="en-US" dirty="0"/>
              <a:t>a multithreaded program that calculates </a:t>
            </a:r>
            <a:r>
              <a:rPr lang="en-US" dirty="0" smtClean="0"/>
              <a:t>the maximum and minimum values of an array</a:t>
            </a:r>
          </a:p>
          <a:p>
            <a:r>
              <a:rPr lang="en-US" dirty="0" smtClean="0"/>
              <a:t>The program creates two separate </a:t>
            </a:r>
            <a:r>
              <a:rPr lang="en-US" dirty="0"/>
              <a:t>worker </a:t>
            </a:r>
            <a:r>
              <a:rPr lang="en-US" dirty="0" smtClean="0"/>
              <a:t>threads</a:t>
            </a:r>
          </a:p>
          <a:p>
            <a:pPr lvl="1"/>
            <a:r>
              <a:rPr lang="en-US" dirty="0"/>
              <a:t>One thread will determine the maximum value </a:t>
            </a:r>
          </a:p>
          <a:p>
            <a:pPr lvl="1"/>
            <a:r>
              <a:rPr lang="en-US" dirty="0" smtClean="0"/>
              <a:t>Another thread </a:t>
            </a:r>
            <a:r>
              <a:rPr lang="en-US" dirty="0"/>
              <a:t>will determine the minimum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Given the following integers</a:t>
            </a:r>
          </a:p>
          <a:p>
            <a:pPr marL="350838" lvl="1" indent="0">
              <a:buNone/>
            </a:pPr>
            <a:r>
              <a:rPr lang="cs-CZ" dirty="0" smtClean="0"/>
              <a:t>	90 </a:t>
            </a:r>
            <a:r>
              <a:rPr lang="cs-CZ" dirty="0"/>
              <a:t>81 78 95 79 72 85 </a:t>
            </a:r>
            <a:endParaRPr lang="en-US" dirty="0" smtClean="0"/>
          </a:p>
          <a:p>
            <a:pPr lvl="1"/>
            <a:r>
              <a:rPr lang="en-US" dirty="0" smtClean="0"/>
              <a:t>The program will display</a:t>
            </a:r>
          </a:p>
          <a:p>
            <a:pPr marL="906463" lvl="1" indent="0">
              <a:buNone/>
            </a:pPr>
            <a:r>
              <a:rPr lang="en-US" dirty="0"/>
              <a:t>The minimum value is 72 </a:t>
            </a:r>
            <a:endParaRPr lang="en-US" dirty="0" smtClean="0"/>
          </a:p>
          <a:p>
            <a:pPr marL="906463" lvl="1" indent="0">
              <a:buNone/>
            </a:pPr>
            <a:r>
              <a:rPr lang="en-US" dirty="0" smtClean="0"/>
              <a:t>The </a:t>
            </a:r>
            <a:r>
              <a:rPr lang="en-US" dirty="0"/>
              <a:t>maximum value is </a:t>
            </a:r>
            <a:r>
              <a:rPr lang="en-US" dirty="0" smtClean="0"/>
              <a:t>95</a:t>
            </a:r>
          </a:p>
          <a:p>
            <a:pPr marL="334963" indent="-334963"/>
            <a:r>
              <a:rPr lang="en-US" dirty="0"/>
              <a:t>The </a:t>
            </a:r>
            <a:r>
              <a:rPr lang="en-US" dirty="0" smtClean="0"/>
              <a:t>minimum </a:t>
            </a:r>
            <a:r>
              <a:rPr lang="en-US" dirty="0"/>
              <a:t>and maximum variables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globally</a:t>
            </a:r>
          </a:p>
          <a:p>
            <a:pPr lvl="1" indent="-244475"/>
            <a:r>
              <a:rPr lang="en-US" dirty="0" smtClean="0"/>
              <a:t>The </a:t>
            </a:r>
            <a:r>
              <a:rPr lang="en-US" dirty="0"/>
              <a:t>worker threads will set these </a:t>
            </a:r>
            <a:r>
              <a:rPr lang="en-US" dirty="0" smtClean="0"/>
              <a:t>values</a:t>
            </a:r>
            <a:endParaRPr lang="en-US" dirty="0"/>
          </a:p>
          <a:p>
            <a:pPr lvl="1" indent="-244475"/>
            <a:r>
              <a:rPr lang="en-US" dirty="0" smtClean="0"/>
              <a:t>The </a:t>
            </a:r>
            <a:r>
              <a:rPr lang="en-US" dirty="0"/>
              <a:t>parent thread will output the values once the workers have </a:t>
            </a:r>
            <a:r>
              <a:rPr lang="en-US" dirty="0" smtClean="0"/>
              <a:t>exited</a:t>
            </a:r>
            <a:endParaRPr lang="en-US" dirty="0"/>
          </a:p>
          <a:p>
            <a:pPr marL="579438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46888</TotalTime>
  <Words>596</Words>
  <Application>Microsoft Macintosh PowerPoint</Application>
  <PresentationFormat>On-screen Show 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CPSC 351</vt:lpstr>
      <vt:lpstr>Pthreads Library</vt:lpstr>
      <vt:lpstr>Pthreads Library (cont)</vt:lpstr>
      <vt:lpstr>Pthreads Example </vt:lpstr>
      <vt:lpstr>Pthreads Code for Joining 10 Threads</vt:lpstr>
      <vt:lpstr>Modified Problem 4.21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Gina Ackerman</cp:lastModifiedBy>
  <cp:revision>1058</cp:revision>
  <dcterms:created xsi:type="dcterms:W3CDTF">2015-01-12T05:55:10Z</dcterms:created>
  <dcterms:modified xsi:type="dcterms:W3CDTF">2018-03-17T05:30:19Z</dcterms:modified>
</cp:coreProperties>
</file>