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73" r:id="rId12"/>
    <p:sldId id="274" r:id="rId13"/>
    <p:sldId id="265" r:id="rId14"/>
    <p:sldId id="267" r:id="rId15"/>
    <p:sldId id="275" r:id="rId16"/>
    <p:sldId id="266" r:id="rId17"/>
    <p:sldId id="268" r:id="rId18"/>
    <p:sldId id="269" r:id="rId19"/>
    <p:sldId id="270" r:id="rId20"/>
    <p:sldId id="276" r:id="rId21"/>
    <p:sldId id="271" r:id="rId2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8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F0C2-4302-4039-9FFD-041E2B18E5ED}" type="datetimeFigureOut">
              <a:rPr lang="uk-UA" smtClean="0"/>
              <a:t>24.05.2018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AED2-1A28-444E-B9D9-22EF6C0AB7A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F0C2-4302-4039-9FFD-041E2B18E5ED}" type="datetimeFigureOut">
              <a:rPr lang="uk-UA" smtClean="0"/>
              <a:t>24.05.2018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AED2-1A28-444E-B9D9-22EF6C0AB7A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F0C2-4302-4039-9FFD-041E2B18E5ED}" type="datetimeFigureOut">
              <a:rPr lang="uk-UA" smtClean="0"/>
              <a:t>24.05.2018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AED2-1A28-444E-B9D9-22EF6C0AB7A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F0C2-4302-4039-9FFD-041E2B18E5ED}" type="datetimeFigureOut">
              <a:rPr lang="uk-UA" smtClean="0"/>
              <a:t>24.05.2018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AED2-1A28-444E-B9D9-22EF6C0AB7A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F0C2-4302-4039-9FFD-041E2B18E5ED}" type="datetimeFigureOut">
              <a:rPr lang="uk-UA" smtClean="0"/>
              <a:t>24.05.2018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AED2-1A28-444E-B9D9-22EF6C0AB7A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F0C2-4302-4039-9FFD-041E2B18E5ED}" type="datetimeFigureOut">
              <a:rPr lang="uk-UA" smtClean="0"/>
              <a:t>24.05.2018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AED2-1A28-444E-B9D9-22EF6C0AB7A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F0C2-4302-4039-9FFD-041E2B18E5ED}" type="datetimeFigureOut">
              <a:rPr lang="uk-UA" smtClean="0"/>
              <a:t>24.05.2018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AED2-1A28-444E-B9D9-22EF6C0AB7A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F0C2-4302-4039-9FFD-041E2B18E5ED}" type="datetimeFigureOut">
              <a:rPr lang="uk-UA" smtClean="0"/>
              <a:t>24.05.2018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AED2-1A28-444E-B9D9-22EF6C0AB7A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F0C2-4302-4039-9FFD-041E2B18E5ED}" type="datetimeFigureOut">
              <a:rPr lang="uk-UA" smtClean="0"/>
              <a:t>24.05.2018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AED2-1A28-444E-B9D9-22EF6C0AB7A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F0C2-4302-4039-9FFD-041E2B18E5ED}" type="datetimeFigureOut">
              <a:rPr lang="uk-UA" smtClean="0"/>
              <a:t>24.05.2018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AED2-1A28-444E-B9D9-22EF6C0AB7A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F0C2-4302-4039-9FFD-041E2B18E5ED}" type="datetimeFigureOut">
              <a:rPr lang="uk-UA" smtClean="0"/>
              <a:t>24.05.2018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AED2-1A28-444E-B9D9-22EF6C0AB7A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BF0C2-4302-4039-9FFD-041E2B18E5ED}" type="datetimeFigureOut">
              <a:rPr lang="uk-UA" smtClean="0"/>
              <a:t>24.05.2018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AED2-1A28-444E-B9D9-22EF6C0AB7A1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Основи</a:t>
            </a:r>
            <a:r>
              <a:rPr lang="en-US" dirty="0" smtClean="0"/>
              <a:t> Java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/>
              <a:t>Порозрядні </a:t>
            </a:r>
            <a:r>
              <a:rPr lang="uk-UA" b="1" dirty="0" smtClean="0"/>
              <a:t>оператори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4662" t="31125" r="28334" b="43281"/>
          <a:stretch>
            <a:fillRect/>
          </a:stretch>
        </p:blipFill>
        <p:spPr bwMode="auto">
          <a:xfrm>
            <a:off x="-1" y="1484784"/>
            <a:ext cx="9128399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27622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6672"/>
            <a:ext cx="495108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3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28600"/>
            <a:ext cx="8756295" cy="46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uk-UA" b="1" dirty="0"/>
              <a:t>Оператори </a:t>
            </a:r>
            <a:r>
              <a:rPr lang="uk-UA" b="1" dirty="0" smtClean="0"/>
              <a:t>відношення</a:t>
            </a: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4109" t="40969" r="70395" b="32453"/>
          <a:stretch>
            <a:fillRect/>
          </a:stretch>
        </p:blipFill>
        <p:spPr bwMode="auto">
          <a:xfrm>
            <a:off x="2483768" y="836712"/>
            <a:ext cx="4104456" cy="395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323528" y="4725144"/>
            <a:ext cx="8229600" cy="168478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uk-UA" dirty="0"/>
              <a:t>Результатом операції порівняння є результат типу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uk-UA" dirty="0"/>
              <a:t>із значеннями </a:t>
            </a:r>
            <a:r>
              <a:rPr lang="en-US" dirty="0"/>
              <a:t>true </a:t>
            </a:r>
            <a:r>
              <a:rPr lang="uk-UA" dirty="0"/>
              <a:t>або </a:t>
            </a:r>
            <a:r>
              <a:rPr lang="en-US" dirty="0"/>
              <a:t>false. </a:t>
            </a:r>
            <a:r>
              <a:rPr lang="uk-UA" dirty="0"/>
              <a:t>Найчастіше оператори відношення використовуються у виразах, що застосовуються в умовних інструкціях (</a:t>
            </a:r>
            <a:r>
              <a:rPr lang="en-US" dirty="0"/>
              <a:t>IF) </a:t>
            </a:r>
            <a:r>
              <a:rPr lang="uk-UA" dirty="0"/>
              <a:t>та у циклах.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 err="1"/>
              <a:t>Булеві</a:t>
            </a:r>
            <a:r>
              <a:rPr lang="uk-UA" b="1" dirty="0"/>
              <a:t> логічні </a:t>
            </a:r>
            <a:r>
              <a:rPr lang="uk-UA" b="1" dirty="0" smtClean="0"/>
              <a:t>оператори</a:t>
            </a:r>
            <a:endParaRPr lang="uk-U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4662" t="37031" r="48258" b="15719"/>
          <a:stretch>
            <a:fillRect/>
          </a:stretch>
        </p:blipFill>
        <p:spPr bwMode="auto">
          <a:xfrm>
            <a:off x="1115616" y="1340768"/>
            <a:ext cx="6912768" cy="4952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96733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9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dirty="0" err="1"/>
              <a:t>Наступна</a:t>
            </a:r>
            <a:r>
              <a:rPr lang="ru-RU" sz="2000" dirty="0"/>
              <a:t> программа </a:t>
            </a:r>
            <a:r>
              <a:rPr lang="ru-RU" sz="2000" dirty="0" err="1"/>
              <a:t>демонструє</a:t>
            </a:r>
            <a:r>
              <a:rPr lang="ru-RU" sz="2000" dirty="0"/>
              <a:t> </a:t>
            </a:r>
            <a:r>
              <a:rPr lang="ru-RU" sz="2000" dirty="0" err="1"/>
              <a:t>використання</a:t>
            </a:r>
            <a:r>
              <a:rPr lang="ru-RU" sz="2000" dirty="0"/>
              <a:t> </a:t>
            </a:r>
            <a:r>
              <a:rPr lang="ru-RU" sz="2000" dirty="0" err="1"/>
              <a:t>логічних</a:t>
            </a:r>
            <a:r>
              <a:rPr lang="ru-RU" sz="2000" dirty="0"/>
              <a:t> </a:t>
            </a:r>
            <a:r>
              <a:rPr lang="ru-RU" sz="2000" dirty="0" err="1"/>
              <a:t>булевих</a:t>
            </a:r>
            <a:r>
              <a:rPr lang="ru-RU" sz="2000" dirty="0"/>
              <a:t> </a:t>
            </a:r>
            <a:r>
              <a:rPr lang="ru-RU" sz="2000" dirty="0" err="1"/>
              <a:t>операторів</a:t>
            </a:r>
            <a:r>
              <a:rPr lang="ru-RU" sz="2000" dirty="0"/>
              <a:t>.</a:t>
            </a:r>
            <a:endParaRPr lang="uk-UA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4109" t="9469" r="52685" b="48233"/>
          <a:stretch/>
        </p:blipFill>
        <p:spPr bwMode="auto">
          <a:xfrm>
            <a:off x="971600" y="382081"/>
            <a:ext cx="6840760" cy="489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"/>
            <a:ext cx="9144000" cy="1628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/>
              <a:t>Два </a:t>
            </a:r>
            <a:r>
              <a:rPr lang="ru-RU" dirty="0" err="1"/>
              <a:t>короткі</a:t>
            </a:r>
            <a:r>
              <a:rPr lang="ru-RU" dirty="0"/>
              <a:t> </a:t>
            </a:r>
            <a:r>
              <a:rPr lang="ru-RU" dirty="0" err="1"/>
              <a:t>оператори</a:t>
            </a:r>
            <a:r>
              <a:rPr lang="ru-RU" dirty="0"/>
              <a:t> АБО(||) та І(&amp;&amp;)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здійснити</a:t>
            </a:r>
            <a:r>
              <a:rPr lang="ru-RU" dirty="0"/>
              <a:t> </a:t>
            </a:r>
            <a:r>
              <a:rPr lang="ru-RU" dirty="0" err="1"/>
              <a:t>перевірку</a:t>
            </a:r>
            <a:r>
              <a:rPr lang="ru-RU" dirty="0"/>
              <a:t> </a:t>
            </a:r>
            <a:r>
              <a:rPr lang="ru-RU" dirty="0" err="1"/>
              <a:t>першої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якщо</a:t>
            </a:r>
            <a:r>
              <a:rPr lang="ru-RU" dirty="0"/>
              <a:t> вона не </a:t>
            </a:r>
            <a:r>
              <a:rPr lang="ru-RU" dirty="0" err="1"/>
              <a:t>вірна</a:t>
            </a:r>
            <a:r>
              <a:rPr lang="ru-RU" dirty="0"/>
              <a:t> (</a:t>
            </a:r>
            <a:r>
              <a:rPr lang="ru-RU" dirty="0" err="1"/>
              <a:t>false</a:t>
            </a:r>
            <a:r>
              <a:rPr lang="ru-RU" dirty="0"/>
              <a:t>), то друга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виразу</a:t>
            </a:r>
            <a:r>
              <a:rPr lang="ru-RU" dirty="0"/>
              <a:t> не буде </a:t>
            </a:r>
            <a:r>
              <a:rPr lang="ru-RU" dirty="0" err="1"/>
              <a:t>розглядатися</a:t>
            </a:r>
            <a:r>
              <a:rPr lang="ru-RU" dirty="0"/>
              <a:t>.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оператори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сенс</a:t>
            </a:r>
            <a:r>
              <a:rPr lang="ru-RU" dirty="0"/>
              <a:t> в </a:t>
            </a:r>
            <a:r>
              <a:rPr lang="ru-RU" dirty="0" err="1"/>
              <a:t>певних</a:t>
            </a:r>
            <a:r>
              <a:rPr lang="ru-RU" dirty="0"/>
              <a:t> </a:t>
            </a:r>
            <a:r>
              <a:rPr lang="ru-RU" dirty="0" err="1"/>
              <a:t>ситуаціях</a:t>
            </a:r>
            <a:r>
              <a:rPr lang="ru-RU" dirty="0"/>
              <a:t>. </a:t>
            </a:r>
            <a:r>
              <a:rPr lang="ru-RU" dirty="0" err="1"/>
              <a:t>Наприклад</a:t>
            </a:r>
            <a:r>
              <a:rPr lang="ru-RU" dirty="0"/>
              <a:t>:</a:t>
            </a:r>
            <a:endParaRPr lang="uk-U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4662" t="39000" r="22800" b="51156"/>
          <a:stretch>
            <a:fillRect/>
          </a:stretch>
        </p:blipFill>
        <p:spPr bwMode="auto">
          <a:xfrm>
            <a:off x="0" y="1844824"/>
            <a:ext cx="9144000" cy="80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/>
              <a:t>Оператор </a:t>
            </a:r>
            <a:r>
              <a:rPr lang="uk-UA" b="1" dirty="0" smtClean="0"/>
              <a:t>присвоєння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/>
              <a:t>int</a:t>
            </a:r>
            <a:r>
              <a:rPr lang="sv-SE" dirty="0" smtClean="0"/>
              <a:t> x </a:t>
            </a:r>
            <a:r>
              <a:rPr lang="sv-SE" dirty="0"/>
              <a:t>=</a:t>
            </a:r>
            <a:r>
              <a:rPr lang="sv-SE" dirty="0" smtClean="0"/>
              <a:t> </a:t>
            </a:r>
            <a:r>
              <a:rPr lang="sv-SE" dirty="0"/>
              <a:t>5;</a:t>
            </a:r>
            <a:r>
              <a:rPr lang="sv-SE" dirty="0" smtClean="0"/>
              <a:t> </a:t>
            </a:r>
          </a:p>
          <a:p>
            <a:pPr>
              <a:buNone/>
            </a:pPr>
            <a:r>
              <a:rPr lang="sv-SE" dirty="0" smtClean="0"/>
              <a:t>int k </a:t>
            </a:r>
            <a:r>
              <a:rPr lang="sv-SE" dirty="0"/>
              <a:t>=</a:t>
            </a:r>
            <a:r>
              <a:rPr lang="sv-SE" dirty="0" smtClean="0"/>
              <a:t> x </a:t>
            </a:r>
            <a:r>
              <a:rPr lang="sv-SE" dirty="0"/>
              <a:t>+</a:t>
            </a:r>
            <a:r>
              <a:rPr lang="sv-SE" dirty="0" smtClean="0"/>
              <a:t> </a:t>
            </a:r>
            <a:r>
              <a:rPr lang="sv-SE" dirty="0"/>
              <a:t>8</a:t>
            </a:r>
            <a:r>
              <a:rPr lang="sv-SE" dirty="0" smtClean="0"/>
              <a:t>;</a:t>
            </a:r>
          </a:p>
          <a:p>
            <a:pPr>
              <a:buNone/>
            </a:pPr>
            <a:r>
              <a:rPr lang="uk-UA" dirty="0" smtClean="0"/>
              <a:t>х </a:t>
            </a:r>
            <a:r>
              <a:rPr lang="uk-UA" dirty="0"/>
              <a:t>=</a:t>
            </a:r>
            <a:r>
              <a:rPr lang="uk-UA" dirty="0" smtClean="0"/>
              <a:t> </a:t>
            </a:r>
            <a:r>
              <a:rPr lang="en-US" dirty="0" smtClean="0"/>
              <a:t>k </a:t>
            </a:r>
            <a:r>
              <a:rPr lang="en-US" dirty="0"/>
              <a:t>=</a:t>
            </a:r>
            <a:r>
              <a:rPr lang="en-US" dirty="0" smtClean="0"/>
              <a:t> z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100;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/>
              <a:t>Оператор </a:t>
            </a:r>
            <a:r>
              <a:rPr lang="uk-UA" b="1" dirty="0" smtClean="0"/>
              <a:t>?: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sz="2400" dirty="0"/>
              <a:t>?: -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тернарний</a:t>
            </a:r>
            <a:r>
              <a:rPr lang="ru-RU" sz="2400" dirty="0"/>
              <a:t> оператор, </a:t>
            </a:r>
            <a:r>
              <a:rPr lang="ru-RU" sz="2400" dirty="0" err="1"/>
              <a:t>який</a:t>
            </a:r>
            <a:r>
              <a:rPr lang="ru-RU" sz="2400" dirty="0"/>
              <a:t> </a:t>
            </a:r>
            <a:r>
              <a:rPr lang="ru-RU" sz="2400" dirty="0" err="1"/>
              <a:t>має</a:t>
            </a:r>
            <a:r>
              <a:rPr lang="ru-RU" sz="2400" dirty="0"/>
              <a:t> три </a:t>
            </a:r>
            <a:r>
              <a:rPr lang="ru-RU" sz="2400" dirty="0" err="1"/>
              <a:t>операнди</a:t>
            </a:r>
            <a:r>
              <a:rPr lang="ru-RU" sz="2400" dirty="0"/>
              <a:t>. </a:t>
            </a:r>
            <a:r>
              <a:rPr lang="ru-RU" sz="2400" dirty="0" err="1"/>
              <a:t>Він</a:t>
            </a:r>
            <a:r>
              <a:rPr lang="ru-RU" sz="2400" dirty="0"/>
              <a:t> </a:t>
            </a:r>
            <a:r>
              <a:rPr lang="ru-RU" sz="2400" dirty="0" err="1"/>
              <a:t>може</a:t>
            </a:r>
            <a:r>
              <a:rPr lang="ru-RU" sz="2400" dirty="0"/>
              <a:t> </a:t>
            </a:r>
            <a:r>
              <a:rPr lang="ru-RU" sz="2400" dirty="0" err="1"/>
              <a:t>заміняти</a:t>
            </a:r>
            <a:r>
              <a:rPr lang="ru-RU" sz="2400" dirty="0"/>
              <a:t> в </a:t>
            </a:r>
            <a:r>
              <a:rPr lang="ru-RU" sz="2400" dirty="0" err="1"/>
              <a:t>певних</a:t>
            </a:r>
            <a:r>
              <a:rPr lang="ru-RU" sz="2400" dirty="0"/>
              <a:t> </a:t>
            </a:r>
            <a:r>
              <a:rPr lang="ru-RU" sz="2400" dirty="0" err="1"/>
              <a:t>випадках</a:t>
            </a:r>
            <a:r>
              <a:rPr lang="ru-RU" sz="2400" dirty="0"/>
              <a:t> </a:t>
            </a:r>
            <a:r>
              <a:rPr lang="ru-RU" sz="2400" dirty="0" err="1"/>
              <a:t>умовну</a:t>
            </a:r>
            <a:r>
              <a:rPr lang="ru-RU" sz="2400" dirty="0"/>
              <a:t> </a:t>
            </a:r>
            <a:r>
              <a:rPr lang="ru-RU" sz="2400" dirty="0" err="1"/>
              <a:t>інструкцію</a:t>
            </a:r>
            <a:r>
              <a:rPr lang="ru-RU" sz="2400" dirty="0"/>
              <a:t> виду </a:t>
            </a:r>
            <a:r>
              <a:rPr lang="ru-RU" sz="2400" dirty="0" err="1"/>
              <a:t>if-then-else</a:t>
            </a:r>
            <a:r>
              <a:rPr lang="ru-RU" sz="2400" dirty="0"/>
              <a:t> та </a:t>
            </a:r>
            <a:r>
              <a:rPr lang="ru-RU" sz="2400" dirty="0" err="1"/>
              <a:t>має</a:t>
            </a:r>
            <a:r>
              <a:rPr lang="ru-RU" sz="2400" dirty="0"/>
              <a:t> </a:t>
            </a:r>
            <a:r>
              <a:rPr lang="ru-RU" sz="2400" dirty="0" err="1"/>
              <a:t>наступний</a:t>
            </a:r>
            <a:r>
              <a:rPr lang="ru-RU" sz="2400" dirty="0"/>
              <a:t> </a:t>
            </a:r>
            <a:r>
              <a:rPr lang="ru-RU" sz="2400" dirty="0" err="1"/>
              <a:t>вигляд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>
              <a:buNone/>
            </a:pPr>
            <a:r>
              <a:rPr lang="uk-UA" sz="2400" dirty="0" smtClean="0"/>
              <a:t>Вираз1 ? вираз2 : вираз3;</a:t>
            </a:r>
            <a:endParaRPr lang="en-US" sz="2400" dirty="0" smtClean="0"/>
          </a:p>
          <a:p>
            <a:pPr>
              <a:buNone/>
            </a:pPr>
            <a:r>
              <a:rPr lang="uk-UA" sz="2400" dirty="0"/>
              <a:t>Розглянемо такий приклад</a:t>
            </a:r>
            <a:r>
              <a:rPr lang="uk-UA" sz="2400" dirty="0" smtClean="0"/>
              <a:t>:</a:t>
            </a:r>
            <a:endParaRPr lang="en-US" sz="2400" dirty="0" smtClean="0"/>
          </a:p>
          <a:p>
            <a:pPr>
              <a:buNone/>
            </a:pPr>
            <a:r>
              <a:rPr lang="fr-FR" sz="2400" dirty="0"/>
              <a:t>int</a:t>
            </a:r>
            <a:r>
              <a:rPr lang="fr-FR" sz="2400" dirty="0" smtClean="0"/>
              <a:t> x </a:t>
            </a:r>
            <a:r>
              <a:rPr lang="fr-FR" sz="2400" dirty="0"/>
              <a:t>=</a:t>
            </a:r>
            <a:r>
              <a:rPr lang="fr-FR" sz="2400" dirty="0" smtClean="0"/>
              <a:t> </a:t>
            </a:r>
            <a:r>
              <a:rPr lang="fr-FR" sz="2400" dirty="0"/>
              <a:t>0;</a:t>
            </a:r>
            <a:r>
              <a:rPr lang="fr-FR" sz="2400" dirty="0" smtClean="0"/>
              <a:t> </a:t>
            </a:r>
          </a:p>
          <a:p>
            <a:pPr>
              <a:buNone/>
            </a:pPr>
            <a:r>
              <a:rPr lang="fr-FR" sz="2400" dirty="0" smtClean="0"/>
              <a:t>int y </a:t>
            </a:r>
            <a:r>
              <a:rPr lang="fr-FR" sz="2400" dirty="0"/>
              <a:t>=</a:t>
            </a:r>
            <a:r>
              <a:rPr lang="fr-FR" sz="2400" dirty="0" smtClean="0"/>
              <a:t> x</a:t>
            </a:r>
            <a:r>
              <a:rPr lang="fr-FR" sz="2400" dirty="0"/>
              <a:t>==0</a:t>
            </a:r>
            <a:r>
              <a:rPr lang="fr-FR" sz="2400" dirty="0" smtClean="0"/>
              <a:t> </a:t>
            </a:r>
            <a:r>
              <a:rPr lang="fr-FR" sz="2400" dirty="0"/>
              <a:t>?</a:t>
            </a:r>
            <a:r>
              <a:rPr lang="fr-FR" sz="2400" dirty="0" smtClean="0"/>
              <a:t> </a:t>
            </a:r>
            <a:r>
              <a:rPr lang="fr-FR" sz="2400" dirty="0"/>
              <a:t>++</a:t>
            </a:r>
            <a:r>
              <a:rPr lang="fr-FR" sz="2400" dirty="0" smtClean="0"/>
              <a:t>x </a:t>
            </a:r>
            <a:r>
              <a:rPr lang="fr-FR" sz="2400" dirty="0"/>
              <a:t>:</a:t>
            </a:r>
            <a:r>
              <a:rPr lang="fr-FR" sz="2400" dirty="0" smtClean="0"/>
              <a:t> x;</a:t>
            </a:r>
          </a:p>
          <a:p>
            <a:pPr>
              <a:buNone/>
            </a:pPr>
            <a:r>
              <a:rPr lang="ru-RU" sz="2400" dirty="0"/>
              <a:t>у данному </a:t>
            </a:r>
            <a:r>
              <a:rPr lang="ru-RU" sz="2400" dirty="0" err="1"/>
              <a:t>випадку</a:t>
            </a:r>
            <a:r>
              <a:rPr lang="ru-RU" sz="2400" dirty="0"/>
              <a:t> </a:t>
            </a:r>
            <a:r>
              <a:rPr lang="ru-RU" sz="2400" dirty="0" err="1"/>
              <a:t>перевіряється</a:t>
            </a:r>
            <a:r>
              <a:rPr lang="ru-RU" sz="2400" dirty="0"/>
              <a:t> </a:t>
            </a:r>
            <a:r>
              <a:rPr lang="ru-RU" sz="2400" dirty="0" err="1"/>
              <a:t>значення</a:t>
            </a:r>
            <a:r>
              <a:rPr lang="ru-RU" sz="2400" dirty="0"/>
              <a:t> </a:t>
            </a:r>
            <a:r>
              <a:rPr lang="ru-RU" sz="2400" dirty="0" err="1"/>
              <a:t>х</a:t>
            </a:r>
            <a:r>
              <a:rPr lang="ru-RU" sz="2400" dirty="0"/>
              <a:t>, </a:t>
            </a:r>
            <a:r>
              <a:rPr lang="ru-RU" sz="2400" dirty="0" err="1"/>
              <a:t>якщо</a:t>
            </a:r>
            <a:r>
              <a:rPr lang="ru-RU" sz="2400" dirty="0"/>
              <a:t> </a:t>
            </a:r>
            <a:r>
              <a:rPr lang="ru-RU" sz="2400" dirty="0" err="1"/>
              <a:t>воно</a:t>
            </a:r>
            <a:r>
              <a:rPr lang="ru-RU" sz="2400" dirty="0"/>
              <a:t> </a:t>
            </a:r>
            <a:r>
              <a:rPr lang="ru-RU" sz="2400" dirty="0" err="1"/>
              <a:t>рівне</a:t>
            </a:r>
            <a:r>
              <a:rPr lang="ru-RU" sz="2400" dirty="0"/>
              <a:t> 0, то </a:t>
            </a:r>
            <a:r>
              <a:rPr lang="ru-RU" sz="2400" dirty="0" err="1"/>
              <a:t>х</a:t>
            </a:r>
            <a:r>
              <a:rPr lang="ru-RU" sz="2400" dirty="0"/>
              <a:t> </a:t>
            </a:r>
            <a:r>
              <a:rPr lang="ru-RU" sz="2400" dirty="0" err="1"/>
              <a:t>збільшується</a:t>
            </a:r>
            <a:r>
              <a:rPr lang="ru-RU" sz="2400" dirty="0"/>
              <a:t> на </a:t>
            </a:r>
            <a:r>
              <a:rPr lang="ru-RU" sz="2400" dirty="0" err="1"/>
              <a:t>одиницю</a:t>
            </a:r>
            <a:r>
              <a:rPr lang="ru-RU" sz="2400" dirty="0"/>
              <a:t> </a:t>
            </a:r>
            <a:r>
              <a:rPr lang="ru-RU" sz="2400" dirty="0" err="1"/>
              <a:t>і</a:t>
            </a:r>
            <a:r>
              <a:rPr lang="ru-RU" sz="2400" dirty="0"/>
              <a:t> результат </a:t>
            </a:r>
            <a:r>
              <a:rPr lang="ru-RU" sz="2400" dirty="0" err="1"/>
              <a:t>присвоюється</a:t>
            </a:r>
            <a:r>
              <a:rPr lang="ru-RU" sz="2400" dirty="0"/>
              <a:t> </a:t>
            </a:r>
            <a:r>
              <a:rPr lang="ru-RU" sz="2400" dirty="0" err="1"/>
              <a:t>y</a:t>
            </a:r>
            <a:r>
              <a:rPr lang="ru-RU" sz="2400" dirty="0"/>
              <a:t>, </a:t>
            </a:r>
            <a:r>
              <a:rPr lang="ru-RU" sz="2400" dirty="0" err="1"/>
              <a:t>якщо</a:t>
            </a:r>
            <a:r>
              <a:rPr lang="ru-RU" sz="2400" dirty="0"/>
              <a:t> </a:t>
            </a:r>
            <a:r>
              <a:rPr lang="ru-RU" sz="2400" dirty="0" err="1"/>
              <a:t>ні</a:t>
            </a:r>
            <a:r>
              <a:rPr lang="ru-RU" sz="2400" dirty="0"/>
              <a:t>, то </a:t>
            </a:r>
            <a:r>
              <a:rPr lang="ru-RU" sz="2400" dirty="0" err="1"/>
              <a:t>значення</a:t>
            </a:r>
            <a:r>
              <a:rPr lang="ru-RU" sz="2400" dirty="0"/>
              <a:t> </a:t>
            </a:r>
            <a:r>
              <a:rPr lang="ru-RU" sz="2400" dirty="0" err="1"/>
              <a:t>змінної</a:t>
            </a:r>
            <a:r>
              <a:rPr lang="ru-RU" sz="2400" dirty="0"/>
              <a:t> </a:t>
            </a:r>
            <a:r>
              <a:rPr lang="ru-RU" sz="2400" dirty="0" err="1"/>
              <a:t>х</a:t>
            </a:r>
            <a:r>
              <a:rPr lang="ru-RU" sz="2400" dirty="0"/>
              <a:t> просто </a:t>
            </a:r>
            <a:r>
              <a:rPr lang="ru-RU" sz="2400" dirty="0" err="1"/>
              <a:t>присвоюється</a:t>
            </a:r>
            <a:r>
              <a:rPr lang="ru-RU" sz="2400" dirty="0"/>
              <a:t> </a:t>
            </a:r>
            <a:r>
              <a:rPr lang="ru-RU" sz="2400" dirty="0" err="1"/>
              <a:t>змінній</a:t>
            </a:r>
            <a:r>
              <a:rPr lang="ru-RU" sz="2400" dirty="0"/>
              <a:t> </a:t>
            </a:r>
            <a:r>
              <a:rPr lang="ru-RU" sz="2400" dirty="0" err="1"/>
              <a:t>y</a:t>
            </a:r>
            <a:r>
              <a:rPr lang="ru-RU" sz="2400" dirty="0"/>
              <a:t>. </a:t>
            </a:r>
            <a:r>
              <a:rPr lang="ru-RU" sz="2400" dirty="0" err="1"/>
              <a:t>Варто</a:t>
            </a:r>
            <a:r>
              <a:rPr lang="ru-RU" sz="2400" dirty="0"/>
              <a:t> </a:t>
            </a:r>
            <a:r>
              <a:rPr lang="ru-RU" sz="2400" dirty="0" err="1"/>
              <a:t>звернути</a:t>
            </a:r>
            <a:r>
              <a:rPr lang="ru-RU" sz="2400" dirty="0"/>
              <a:t> </a:t>
            </a:r>
            <a:r>
              <a:rPr lang="ru-RU" sz="2400" dirty="0" err="1"/>
              <a:t>увагу</a:t>
            </a:r>
            <a:r>
              <a:rPr lang="ru-RU" sz="2400" dirty="0"/>
              <a:t> на те, як </a:t>
            </a:r>
            <a:r>
              <a:rPr lang="ru-RU" sz="2400" dirty="0" err="1"/>
              <a:t>спочатку</a:t>
            </a:r>
            <a:r>
              <a:rPr lang="ru-RU" sz="2400" dirty="0"/>
              <a:t> </a:t>
            </a:r>
            <a:r>
              <a:rPr lang="ru-RU" sz="2400" dirty="0" err="1"/>
              <a:t>х</a:t>
            </a:r>
            <a:r>
              <a:rPr lang="ru-RU" sz="2400" dirty="0"/>
              <a:t> </a:t>
            </a:r>
            <a:r>
              <a:rPr lang="ru-RU" sz="2400" dirty="0" err="1"/>
              <a:t>збільшується</a:t>
            </a:r>
            <a:r>
              <a:rPr lang="ru-RU" sz="2400" dirty="0"/>
              <a:t> на </a:t>
            </a:r>
            <a:r>
              <a:rPr lang="ru-RU" sz="2400" dirty="0" err="1"/>
              <a:t>одиницю</a:t>
            </a:r>
            <a:r>
              <a:rPr lang="ru-RU" sz="2400" dirty="0"/>
              <a:t> (++</a:t>
            </a:r>
            <a:r>
              <a:rPr lang="ru-RU" sz="2400" dirty="0" err="1"/>
              <a:t>х</a:t>
            </a:r>
            <a:r>
              <a:rPr lang="ru-RU" sz="2400" dirty="0"/>
              <a:t>), а </a:t>
            </a:r>
            <a:r>
              <a:rPr lang="ru-RU" sz="2400" dirty="0" err="1"/>
              <a:t>потім</a:t>
            </a:r>
            <a:r>
              <a:rPr lang="ru-RU" sz="2400" dirty="0"/>
              <a:t> </a:t>
            </a:r>
            <a:r>
              <a:rPr lang="ru-RU" sz="2400" dirty="0" err="1" smtClean="0"/>
              <a:t>присвоюється</a:t>
            </a:r>
            <a:r>
              <a:rPr lang="en-US" sz="2400" dirty="0"/>
              <a:t>.</a:t>
            </a:r>
            <a:endParaRPr lang="fr-FR" sz="2400" dirty="0"/>
          </a:p>
          <a:p>
            <a:pPr>
              <a:buNone/>
            </a:pPr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Коментарі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1800" b="1" dirty="0"/>
              <a:t>однорядкові</a:t>
            </a:r>
            <a:r>
              <a:rPr lang="uk-UA" sz="1800" dirty="0"/>
              <a:t> з застосуванням двох похилих рисок (//). Все що йде в рядку після них вважається коментарем.</a:t>
            </a:r>
          </a:p>
          <a:p>
            <a:pPr>
              <a:buNone/>
            </a:pPr>
            <a:r>
              <a:rPr lang="uk-UA" sz="1800" i="1" dirty="0"/>
              <a:t>// це коментар</a:t>
            </a:r>
            <a:r>
              <a:rPr lang="uk-UA" sz="1800" dirty="0"/>
              <a:t> </a:t>
            </a: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System.out.println</a:t>
            </a:r>
            <a:r>
              <a:rPr lang="en-US" sz="1800" dirty="0"/>
              <a:t>("</a:t>
            </a:r>
            <a:r>
              <a:rPr lang="uk-UA" sz="1800" dirty="0"/>
              <a:t>Вивчаємо коментарі"); </a:t>
            </a:r>
            <a:r>
              <a:rPr lang="uk-UA" sz="1800" i="1" dirty="0"/>
              <a:t>// виводимо на </a:t>
            </a:r>
            <a:r>
              <a:rPr lang="uk-UA" sz="1800" i="1" dirty="0" smtClean="0"/>
              <a:t>екран</a:t>
            </a:r>
            <a:endParaRPr lang="en-US" sz="1800" i="1" dirty="0" smtClean="0"/>
          </a:p>
          <a:p>
            <a:r>
              <a:rPr lang="ru-RU" sz="1800" b="1" dirty="0" err="1" smtClean="0"/>
              <a:t>багаторядкові</a:t>
            </a:r>
            <a:r>
              <a:rPr lang="ru-RU" sz="1800" dirty="0"/>
              <a:t> — текст </a:t>
            </a:r>
            <a:r>
              <a:rPr lang="ru-RU" sz="1800" dirty="0" err="1"/>
              <a:t>можна</a:t>
            </a:r>
            <a:r>
              <a:rPr lang="ru-RU" sz="1800" dirty="0"/>
              <a:t> </a:t>
            </a:r>
            <a:r>
              <a:rPr lang="ru-RU" sz="1800" dirty="0" err="1"/>
              <a:t>вказувати</a:t>
            </a:r>
            <a:r>
              <a:rPr lang="ru-RU" sz="1800" dirty="0"/>
              <a:t> в </a:t>
            </a:r>
            <a:r>
              <a:rPr lang="ru-RU" sz="1800" dirty="0" err="1"/>
              <a:t>кілька</a:t>
            </a:r>
            <a:r>
              <a:rPr lang="ru-RU" sz="1800" dirty="0"/>
              <a:t> </a:t>
            </a:r>
            <a:r>
              <a:rPr lang="ru-RU" sz="1800" dirty="0" err="1"/>
              <a:t>рядків</a:t>
            </a:r>
            <a:r>
              <a:rPr lang="ru-RU" sz="1800" dirty="0"/>
              <a:t>, </a:t>
            </a:r>
            <a:r>
              <a:rPr lang="ru-RU" sz="1800" dirty="0" err="1"/>
              <a:t>також</a:t>
            </a:r>
            <a:r>
              <a:rPr lang="ru-RU" sz="1800" dirty="0"/>
              <a:t> </a:t>
            </a:r>
            <a:r>
              <a:rPr lang="ru-RU" sz="1800" dirty="0" err="1"/>
              <a:t>зручно</a:t>
            </a:r>
            <a:r>
              <a:rPr lang="ru-RU" sz="1800" dirty="0"/>
              <a:t>, </a:t>
            </a:r>
            <a:r>
              <a:rPr lang="ru-RU" sz="1800" dirty="0" err="1"/>
              <a:t>якщо</a:t>
            </a:r>
            <a:r>
              <a:rPr lang="ru-RU" sz="1800" dirty="0"/>
              <a:t> </a:t>
            </a:r>
            <a:r>
              <a:rPr lang="ru-RU" sz="1800" dirty="0" err="1"/>
              <a:t>потрібно</a:t>
            </a:r>
            <a:r>
              <a:rPr lang="ru-RU" sz="1800" dirty="0"/>
              <a:t> </a:t>
            </a:r>
            <a:r>
              <a:rPr lang="ru-RU" sz="1800" dirty="0" err="1"/>
              <a:t>усунути</a:t>
            </a:r>
            <a:r>
              <a:rPr lang="ru-RU" sz="1800" dirty="0"/>
              <a:t> </a:t>
            </a:r>
            <a:r>
              <a:rPr lang="ru-RU" sz="1800" dirty="0" err="1"/>
              <a:t>кілька</a:t>
            </a:r>
            <a:r>
              <a:rPr lang="ru-RU" sz="1800" dirty="0"/>
              <a:t> </a:t>
            </a:r>
            <a:r>
              <a:rPr lang="ru-RU" sz="1800" dirty="0" err="1"/>
              <a:t>рядків</a:t>
            </a:r>
            <a:r>
              <a:rPr lang="ru-RU" sz="1800" dirty="0"/>
              <a:t> тексту </a:t>
            </a:r>
            <a:r>
              <a:rPr lang="ru-RU" sz="1800" dirty="0" err="1"/>
              <a:t>під</a:t>
            </a:r>
            <a:r>
              <a:rPr lang="ru-RU" sz="1800" dirty="0"/>
              <a:t> час </a:t>
            </a:r>
            <a:r>
              <a:rPr lang="ru-RU" sz="1800" dirty="0" err="1"/>
              <a:t>зневадження</a:t>
            </a:r>
            <a:r>
              <a:rPr lang="ru-RU" sz="1800" dirty="0"/>
              <a:t> </a:t>
            </a:r>
            <a:r>
              <a:rPr lang="ru-RU" sz="1800" dirty="0" err="1"/>
              <a:t>програми</a:t>
            </a:r>
            <a:r>
              <a:rPr lang="ru-RU" sz="1800" dirty="0"/>
              <a:t>. Для </a:t>
            </a:r>
            <a:r>
              <a:rPr lang="ru-RU" sz="1800" dirty="0" err="1"/>
              <a:t>відкриття</a:t>
            </a:r>
            <a:r>
              <a:rPr lang="ru-RU" sz="1800" dirty="0"/>
              <a:t> </a:t>
            </a:r>
            <a:r>
              <a:rPr lang="ru-RU" sz="1800" dirty="0" err="1"/>
              <a:t>коментаря</a:t>
            </a:r>
            <a:r>
              <a:rPr lang="ru-RU" sz="1800" dirty="0"/>
              <a:t> </a:t>
            </a:r>
            <a:r>
              <a:rPr lang="ru-RU" sz="1800" dirty="0" err="1"/>
              <a:t>використовується</a:t>
            </a:r>
            <a:r>
              <a:rPr lang="ru-RU" sz="1800" dirty="0"/>
              <a:t> /*, а для </a:t>
            </a:r>
            <a:r>
              <a:rPr lang="ru-RU" sz="1800" dirty="0" err="1"/>
              <a:t>закриття</a:t>
            </a:r>
            <a:r>
              <a:rPr lang="ru-RU" sz="1800" dirty="0"/>
              <a:t> </a:t>
            </a:r>
            <a:r>
              <a:rPr lang="ru-RU" sz="1800" dirty="0" smtClean="0"/>
              <a:t>*/.</a:t>
            </a:r>
            <a:endParaRPr lang="en-US" sz="1800" dirty="0" smtClean="0"/>
          </a:p>
          <a:p>
            <a:pPr>
              <a:buNone/>
            </a:pPr>
            <a:r>
              <a:rPr lang="uk-UA" sz="1800" i="1" dirty="0"/>
              <a:t>/* Це багаторядковий коментар</a:t>
            </a:r>
            <a:r>
              <a:rPr lang="uk-UA" sz="1800" dirty="0" smtClean="0"/>
              <a:t> </a:t>
            </a:r>
            <a:r>
              <a:rPr lang="en-US" sz="1800" i="1" dirty="0" err="1"/>
              <a:t>System.out.println</a:t>
            </a:r>
            <a:r>
              <a:rPr lang="en-US" sz="1800" i="1" dirty="0"/>
              <a:t>("</a:t>
            </a:r>
            <a:r>
              <a:rPr lang="uk-UA" sz="1800" i="1" dirty="0"/>
              <a:t>Це не буде виведено на екрані"); </a:t>
            </a:r>
            <a:r>
              <a:rPr lang="en-US" sz="1800" i="1" dirty="0" err="1"/>
              <a:t>System.out.println</a:t>
            </a:r>
            <a:r>
              <a:rPr lang="en-US" sz="1800" i="1" dirty="0"/>
              <a:t>("</a:t>
            </a:r>
            <a:r>
              <a:rPr lang="uk-UA" sz="1800" i="1" dirty="0"/>
              <a:t>І це також не буде виведено на екрані");</a:t>
            </a:r>
            <a:r>
              <a:rPr lang="uk-UA" sz="1800" dirty="0" smtClean="0"/>
              <a:t> </a:t>
            </a:r>
            <a:r>
              <a:rPr lang="uk-UA" sz="1800" i="1" dirty="0"/>
              <a:t>*/</a:t>
            </a:r>
            <a:r>
              <a:rPr lang="uk-UA" sz="1800" dirty="0" smtClean="0"/>
              <a:t> </a:t>
            </a: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System.out.println</a:t>
            </a:r>
            <a:r>
              <a:rPr lang="en-US" sz="1800" dirty="0"/>
              <a:t>("</a:t>
            </a:r>
            <a:r>
              <a:rPr lang="uk-UA" sz="1800" dirty="0"/>
              <a:t>А це буде виведено");</a:t>
            </a:r>
          </a:p>
          <a:p>
            <a:r>
              <a:rPr lang="ru-RU" sz="1800" b="1" dirty="0"/>
              <a:t>для </a:t>
            </a:r>
            <a:r>
              <a:rPr lang="ru-RU" sz="1800" b="1" dirty="0" err="1"/>
              <a:t>автоматичної</a:t>
            </a:r>
            <a:r>
              <a:rPr lang="ru-RU" sz="1800" b="1" dirty="0"/>
              <a:t> </a:t>
            </a:r>
            <a:r>
              <a:rPr lang="ru-RU" sz="1800" b="1" dirty="0" err="1"/>
              <a:t>генерації</a:t>
            </a:r>
            <a:r>
              <a:rPr lang="ru-RU" sz="1800" b="1" dirty="0"/>
              <a:t> </a:t>
            </a:r>
            <a:r>
              <a:rPr lang="ru-RU" sz="1800" b="1" dirty="0" err="1"/>
              <a:t>документації</a:t>
            </a:r>
            <a:r>
              <a:rPr lang="ru-RU" sz="1800" dirty="0"/>
              <a:t> — </a:t>
            </a:r>
            <a:r>
              <a:rPr lang="ru-RU" sz="1800" dirty="0" err="1"/>
              <a:t>розпочинаються</a:t>
            </a:r>
            <a:r>
              <a:rPr lang="ru-RU" sz="1800" dirty="0"/>
              <a:t> символами /** </a:t>
            </a:r>
            <a:r>
              <a:rPr lang="ru-RU" sz="1800" dirty="0" err="1"/>
              <a:t>і</a:t>
            </a:r>
            <a:r>
              <a:rPr lang="ru-RU" sz="1800" dirty="0"/>
              <a:t> </a:t>
            </a:r>
            <a:r>
              <a:rPr lang="ru-RU" sz="1800" dirty="0" err="1"/>
              <a:t>закінчуються</a:t>
            </a:r>
            <a:r>
              <a:rPr lang="ru-RU" sz="1800" dirty="0"/>
              <a:t> */. </a:t>
            </a:r>
            <a:r>
              <a:rPr lang="ru-RU" sz="1800" dirty="0" err="1"/>
              <a:t>Використовуються</a:t>
            </a:r>
            <a:r>
              <a:rPr lang="ru-RU" sz="1800" dirty="0"/>
              <a:t> для </a:t>
            </a:r>
            <a:r>
              <a:rPr lang="ru-RU" sz="1800" dirty="0" err="1"/>
              <a:t>додавання</a:t>
            </a:r>
            <a:r>
              <a:rPr lang="ru-RU" sz="1800" dirty="0"/>
              <a:t> </a:t>
            </a:r>
            <a:r>
              <a:rPr lang="ru-RU" sz="1800" dirty="0" err="1"/>
              <a:t>додаткової</a:t>
            </a:r>
            <a:r>
              <a:rPr lang="ru-RU" sz="1800" dirty="0"/>
              <a:t> </a:t>
            </a:r>
            <a:r>
              <a:rPr lang="ru-RU" sz="1800" dirty="0" err="1"/>
              <a:t>інформації</a:t>
            </a:r>
            <a:r>
              <a:rPr lang="ru-RU" sz="1800" dirty="0"/>
              <a:t> про </a:t>
            </a:r>
            <a:r>
              <a:rPr lang="ru-RU" sz="1800" dirty="0" err="1"/>
              <a:t>класи</a:t>
            </a:r>
            <a:r>
              <a:rPr lang="ru-RU" sz="1800" dirty="0"/>
              <a:t> та </a:t>
            </a:r>
            <a:r>
              <a:rPr lang="ru-RU" sz="1800" dirty="0" err="1"/>
              <a:t>методи</a:t>
            </a:r>
            <a:r>
              <a:rPr lang="ru-RU" sz="1800" dirty="0"/>
              <a:t>, </a:t>
            </a:r>
            <a:r>
              <a:rPr lang="ru-RU" sz="1800" dirty="0" err="1"/>
              <a:t>їх</a:t>
            </a:r>
            <a:r>
              <a:rPr lang="ru-RU" sz="1800" dirty="0"/>
              <a:t> </a:t>
            </a:r>
            <a:r>
              <a:rPr lang="ru-RU" sz="1800" dirty="0" err="1"/>
              <a:t>призначення</a:t>
            </a:r>
            <a:r>
              <a:rPr lang="ru-RU" sz="1800" dirty="0"/>
              <a:t>, </a:t>
            </a:r>
            <a:r>
              <a:rPr lang="ru-RU" sz="1800" dirty="0" err="1"/>
              <a:t>параметри</a:t>
            </a:r>
            <a:r>
              <a:rPr lang="ru-RU" sz="1800" dirty="0"/>
              <a:t>.</a:t>
            </a:r>
            <a:endParaRPr lang="uk-UA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7633477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5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/>
              <a:t>Першочерговість </a:t>
            </a:r>
            <a:r>
              <a:rPr lang="uk-UA" b="1" dirty="0" smtClean="0"/>
              <a:t>операторів</a:t>
            </a:r>
            <a:endParaRPr lang="uk-U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4662" t="22266" r="48811" b="24564"/>
          <a:stretch/>
        </p:blipFill>
        <p:spPr bwMode="auto">
          <a:xfrm>
            <a:off x="1259632" y="1289382"/>
            <a:ext cx="6336704" cy="518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Типи </a:t>
            </a:r>
            <a:r>
              <a:rPr lang="uk-UA" dirty="0" smtClean="0"/>
              <a:t>даних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158417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Java — </a:t>
            </a:r>
            <a:r>
              <a:rPr lang="uk-UA" sz="2000" dirty="0"/>
              <a:t>строго типізована мова. Тобто, на відміну від, наприклад, </a:t>
            </a:r>
            <a:r>
              <a:rPr lang="en-US" sz="2000" dirty="0"/>
              <a:t>PHP </a:t>
            </a:r>
            <a:r>
              <a:rPr lang="uk-UA" sz="2000" dirty="0"/>
              <a:t>в </a:t>
            </a:r>
            <a:r>
              <a:rPr lang="en-US" sz="2000" dirty="0"/>
              <a:t>Java </a:t>
            </a:r>
            <a:r>
              <a:rPr lang="uk-UA" sz="2000" dirty="0"/>
              <a:t>потрібно вказувати тип змінної при її оголошенні. В </a:t>
            </a:r>
            <a:r>
              <a:rPr lang="en-US" sz="2000" dirty="0"/>
              <a:t>Java </a:t>
            </a:r>
            <a:r>
              <a:rPr lang="uk-UA" sz="2000" dirty="0"/>
              <a:t>є вісім основних (примітивних) типів даних. П'ять із них — </a:t>
            </a:r>
            <a:r>
              <a:rPr lang="uk-UA" sz="2000" dirty="0" err="1"/>
              <a:t>цілочисельні</a:t>
            </a:r>
            <a:r>
              <a:rPr lang="uk-UA" sz="2000" dirty="0"/>
              <a:t> (включаючи символьний тип </a:t>
            </a:r>
            <a:r>
              <a:rPr lang="en-US" sz="2000" dirty="0" smtClean="0"/>
              <a:t>char</a:t>
            </a:r>
            <a:r>
              <a:rPr lang="en-US" sz="2000" dirty="0"/>
              <a:t>), </a:t>
            </a:r>
            <a:r>
              <a:rPr lang="uk-UA" sz="2000" dirty="0"/>
              <a:t>два — дійсні (</a:t>
            </a:r>
            <a:r>
              <a:rPr lang="en-US" sz="2000" dirty="0" smtClean="0"/>
              <a:t>float</a:t>
            </a:r>
            <a:r>
              <a:rPr lang="en-US" sz="2000" dirty="0"/>
              <a:t>, </a:t>
            </a:r>
            <a:r>
              <a:rPr lang="en-US" sz="2000" dirty="0" smtClean="0"/>
              <a:t>double</a:t>
            </a:r>
            <a:r>
              <a:rPr lang="en-US" sz="2000" dirty="0"/>
              <a:t>) </a:t>
            </a:r>
            <a:r>
              <a:rPr lang="uk-UA" sz="2000" dirty="0"/>
              <a:t>і один логічний (</a:t>
            </a:r>
            <a:r>
              <a:rPr lang="uk-UA" sz="2000" dirty="0" err="1"/>
              <a:t>булевий</a:t>
            </a:r>
            <a:r>
              <a:rPr lang="uk-UA" sz="2000" dirty="0"/>
              <a:t>) тип даних.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4662" t="32110" r="26121" b="35406"/>
          <a:stretch>
            <a:fillRect/>
          </a:stretch>
        </p:blipFill>
        <p:spPr bwMode="auto">
          <a:xfrm>
            <a:off x="0" y="2924944"/>
            <a:ext cx="9105739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Змінні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uk-UA" sz="2400" dirty="0"/>
              <a:t>Оголошення змінних розпочинаються з обов'язкового </a:t>
            </a:r>
            <a:r>
              <a:rPr lang="uk-UA" sz="2400" dirty="0" err="1"/>
              <a:t>вказання</a:t>
            </a:r>
            <a:r>
              <a:rPr lang="uk-UA" sz="2400" dirty="0"/>
              <a:t> типу даних, після чого йде назва змінної. Оголошення змінної завершується крапкою з комою, оскільки оголошення в </a:t>
            </a:r>
            <a:r>
              <a:rPr lang="en-US" sz="2400" dirty="0"/>
              <a:t>Java </a:t>
            </a:r>
            <a:r>
              <a:rPr lang="uk-UA" sz="2400" dirty="0"/>
              <a:t>вважається інструкцією</a:t>
            </a:r>
            <a:r>
              <a:rPr lang="uk-UA" sz="2400" dirty="0" smtClean="0"/>
              <a:t>.</a:t>
            </a:r>
            <a:endParaRPr lang="en-US" sz="2400" dirty="0" smtClean="0"/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 smtClean="0"/>
              <a:t> k</a:t>
            </a:r>
            <a:r>
              <a:rPr lang="en-US" sz="2400" dirty="0"/>
              <a:t>;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double salary</a:t>
            </a:r>
            <a:r>
              <a:rPr lang="en-US" sz="2400" dirty="0"/>
              <a:t>;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char </a:t>
            </a:r>
            <a:r>
              <a:rPr lang="en-US" sz="2400" dirty="0" err="1" smtClean="0"/>
              <a:t>ourChar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k</a:t>
            </a:r>
            <a:r>
              <a:rPr lang="en-US" sz="2400" dirty="0" err="1"/>
              <a:t>,</a:t>
            </a:r>
            <a:r>
              <a:rPr lang="en-US" sz="2400" dirty="0" err="1" smtClean="0"/>
              <a:t>i</a:t>
            </a:r>
            <a:r>
              <a:rPr lang="en-US" sz="2400" dirty="0"/>
              <a:t>,</a:t>
            </a:r>
            <a:r>
              <a:rPr lang="en-US" sz="2400" dirty="0" smtClean="0"/>
              <a:t> num;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ru-RU" sz="2400" dirty="0"/>
              <a:t>в </a:t>
            </a:r>
            <a:r>
              <a:rPr lang="ru-RU" sz="2400" dirty="0" err="1"/>
              <a:t>Java</a:t>
            </a:r>
            <a:r>
              <a:rPr lang="ru-RU" sz="2400" dirty="0"/>
              <a:t> </a:t>
            </a:r>
            <a:r>
              <a:rPr lang="ru-RU" sz="2400" dirty="0" err="1"/>
              <a:t>використовується</a:t>
            </a:r>
            <a:r>
              <a:rPr lang="ru-RU" sz="2400" dirty="0"/>
              <a:t> </a:t>
            </a:r>
            <a:r>
              <a:rPr lang="ru-RU" sz="2400" dirty="0" err="1"/>
              <a:t>Unicode</a:t>
            </a:r>
            <a:r>
              <a:rPr lang="ru-RU" sz="2400" dirty="0"/>
              <a:t>, то </a:t>
            </a:r>
            <a:r>
              <a:rPr lang="ru-RU" sz="2400" dirty="0" err="1"/>
              <a:t>змінні</a:t>
            </a:r>
            <a:r>
              <a:rPr lang="ru-RU" sz="2400" dirty="0"/>
              <a:t> </a:t>
            </a:r>
            <a:r>
              <a:rPr lang="ru-RU" sz="2400" dirty="0" err="1"/>
              <a:t>можуть</a:t>
            </a:r>
            <a:r>
              <a:rPr lang="ru-RU" sz="2400" dirty="0"/>
              <a:t> бути </a:t>
            </a:r>
            <a:r>
              <a:rPr lang="ru-RU" sz="2400" dirty="0" err="1"/>
              <a:t>написані</a:t>
            </a:r>
            <a:r>
              <a:rPr lang="ru-RU" sz="2400" dirty="0"/>
              <a:t> </a:t>
            </a:r>
            <a:r>
              <a:rPr lang="ru-RU" sz="2400" dirty="0" err="1"/>
              <a:t>навіть</a:t>
            </a:r>
            <a:r>
              <a:rPr lang="ru-RU" sz="2400" dirty="0"/>
              <a:t> </a:t>
            </a:r>
            <a:r>
              <a:rPr lang="ru-RU" sz="2400" dirty="0" err="1"/>
              <a:t>кирилицею</a:t>
            </a:r>
            <a:r>
              <a:rPr lang="ru-RU" sz="2400" dirty="0"/>
              <a:t>, </a:t>
            </a:r>
            <a:r>
              <a:rPr lang="ru-RU" sz="2400" dirty="0" err="1"/>
              <a:t>проте</a:t>
            </a:r>
            <a:r>
              <a:rPr lang="ru-RU" sz="2400" dirty="0"/>
              <a:t> в такому </a:t>
            </a:r>
            <a:r>
              <a:rPr lang="ru-RU" sz="2400" dirty="0" err="1"/>
              <a:t>разі</a:t>
            </a:r>
            <a:r>
              <a:rPr lang="ru-RU" sz="2400" dirty="0"/>
              <a:t> ваша </a:t>
            </a:r>
            <a:r>
              <a:rPr lang="ru-RU" sz="2400" dirty="0" err="1"/>
              <a:t>програма</a:t>
            </a:r>
            <a:r>
              <a:rPr lang="ru-RU" sz="2400" dirty="0"/>
              <a:t> буде </a:t>
            </a:r>
            <a:r>
              <a:rPr lang="ru-RU" sz="2400" dirty="0" err="1"/>
              <a:t>важко</a:t>
            </a:r>
            <a:r>
              <a:rPr lang="ru-RU" sz="2400" dirty="0"/>
              <a:t> читабельною для </a:t>
            </a:r>
            <a:r>
              <a:rPr lang="ru-RU" sz="2400" dirty="0" err="1"/>
              <a:t>іноземців</a:t>
            </a:r>
            <a:r>
              <a:rPr lang="ru-RU" sz="2400" dirty="0"/>
              <a:t>.</a:t>
            </a:r>
            <a:endParaRPr lang="uk-U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Змінні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/>
              <a:t>В </a:t>
            </a:r>
            <a:r>
              <a:rPr lang="ru-RU" sz="2000" dirty="0" err="1"/>
              <a:t>мові</a:t>
            </a:r>
            <a:r>
              <a:rPr lang="ru-RU" sz="2000" dirty="0"/>
              <a:t> </a:t>
            </a:r>
            <a:r>
              <a:rPr lang="ru-RU" sz="2000" dirty="0" err="1"/>
              <a:t>враховується</a:t>
            </a:r>
            <a:r>
              <a:rPr lang="ru-RU" sz="2000" dirty="0"/>
              <a:t> </a:t>
            </a:r>
            <a:r>
              <a:rPr lang="ru-RU" sz="2000" dirty="0" err="1"/>
              <a:t>регістр</a:t>
            </a:r>
            <a:r>
              <a:rPr lang="ru-RU" sz="2000" dirty="0"/>
              <a:t> </a:t>
            </a:r>
            <a:r>
              <a:rPr lang="ru-RU" sz="2000" dirty="0" err="1"/>
              <a:t>символів</a:t>
            </a:r>
            <a:r>
              <a:rPr lang="ru-RU" sz="2000" dirty="0"/>
              <a:t>. Тому K та </a:t>
            </a:r>
            <a:r>
              <a:rPr lang="ru-RU" sz="2000" dirty="0" err="1"/>
              <a:t>k</a:t>
            </a:r>
            <a:r>
              <a:rPr lang="ru-RU" sz="2000" dirty="0"/>
              <a:t> —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різні</a:t>
            </a:r>
            <a:r>
              <a:rPr lang="ru-RU" sz="2000" dirty="0"/>
              <a:t> </a:t>
            </a:r>
            <a:r>
              <a:rPr lang="ru-RU" sz="2000" dirty="0" err="1"/>
              <a:t>змінні</a:t>
            </a:r>
            <a:r>
              <a:rPr lang="ru-RU" sz="2000" dirty="0"/>
              <a:t>. Не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як </a:t>
            </a:r>
            <a:r>
              <a:rPr lang="ru-RU" sz="2000" dirty="0" err="1"/>
              <a:t>назви</a:t>
            </a:r>
            <a:r>
              <a:rPr lang="ru-RU" sz="2000" dirty="0"/>
              <a:t> </a:t>
            </a:r>
            <a:r>
              <a:rPr lang="ru-RU" sz="2000" dirty="0" err="1"/>
              <a:t>зарезервовані</a:t>
            </a:r>
            <a:r>
              <a:rPr lang="ru-RU" sz="2000" dirty="0"/>
              <a:t> слова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>
              <a:buNone/>
            </a:pPr>
            <a:r>
              <a:rPr lang="ru-RU" sz="2000" dirty="0" err="1"/>
              <a:t>Ініціалізацію</a:t>
            </a:r>
            <a:r>
              <a:rPr lang="ru-RU" sz="2000" dirty="0"/>
              <a:t> </a:t>
            </a:r>
            <a:r>
              <a:rPr lang="ru-RU" sz="2000" dirty="0" err="1"/>
              <a:t>змінної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здійснити</a:t>
            </a:r>
            <a:r>
              <a:rPr lang="ru-RU" sz="2000" dirty="0"/>
              <a:t> як при </a:t>
            </a:r>
            <a:r>
              <a:rPr lang="ru-RU" sz="2000" dirty="0" err="1"/>
              <a:t>оголошенні</a:t>
            </a:r>
            <a:r>
              <a:rPr lang="ru-RU" sz="2000" dirty="0"/>
              <a:t> так </a:t>
            </a:r>
            <a:r>
              <a:rPr lang="ru-RU" sz="2000" dirty="0" err="1"/>
              <a:t>і</a:t>
            </a:r>
            <a:r>
              <a:rPr lang="ru-RU" sz="2000" dirty="0"/>
              <a:t> в </a:t>
            </a:r>
            <a:r>
              <a:rPr lang="ru-RU" sz="2000" dirty="0" err="1"/>
              <a:t>подальшому</a:t>
            </a:r>
            <a:r>
              <a:rPr lang="ru-RU" sz="2000" dirty="0"/>
              <a:t> </a:t>
            </a:r>
            <a:r>
              <a:rPr lang="ru-RU" sz="2000" dirty="0" err="1"/>
              <a:t>в</a:t>
            </a:r>
            <a:r>
              <a:rPr lang="ru-RU" sz="2000" dirty="0"/>
              <a:t> </a:t>
            </a:r>
            <a:r>
              <a:rPr lang="ru-RU" sz="2000" dirty="0" err="1" smtClean="0"/>
              <a:t>програмі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/>
              <a:t>;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j</a:t>
            </a:r>
            <a:r>
              <a:rPr lang="en-US" sz="2000" dirty="0"/>
              <a:t>=1;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char key</a:t>
            </a:r>
            <a:r>
              <a:rPr lang="en-US" sz="2000" dirty="0"/>
              <a:t>;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i="1" dirty="0" smtClean="0"/>
              <a:t>/* </a:t>
            </a:r>
            <a:r>
              <a:rPr lang="uk-UA" sz="2000" i="1" dirty="0"/>
              <a:t>решту </a:t>
            </a:r>
            <a:r>
              <a:rPr lang="uk-UA" sz="2000" i="1" dirty="0" err="1"/>
              <a:t>ініціалізуємо</a:t>
            </a:r>
            <a:r>
              <a:rPr lang="uk-UA" sz="2000" i="1" dirty="0"/>
              <a:t> будь-де в програмі,</a:t>
            </a:r>
            <a:r>
              <a:rPr lang="uk-UA" sz="2000" dirty="0" smtClean="0"/>
              <a:t> </a:t>
            </a:r>
            <a:r>
              <a:rPr lang="uk-UA" sz="2000" i="1" dirty="0"/>
              <a:t>бажано </a:t>
            </a:r>
            <a:r>
              <a:rPr lang="uk-UA" sz="2000" i="1" dirty="0" err="1"/>
              <a:t>ініціалізувати</a:t>
            </a:r>
            <a:r>
              <a:rPr lang="uk-UA" sz="2000" i="1" dirty="0"/>
              <a:t>, якомога ближче до місця використання змінної</a:t>
            </a:r>
            <a:r>
              <a:rPr lang="uk-UA" sz="2000" dirty="0" smtClean="0"/>
              <a:t> </a:t>
            </a:r>
            <a:r>
              <a:rPr lang="uk-UA" sz="2000" i="1" dirty="0"/>
              <a:t>*/</a:t>
            </a:r>
            <a:r>
              <a:rPr lang="uk-UA" sz="2000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key</a:t>
            </a:r>
            <a:r>
              <a:rPr lang="en-US" sz="2000" dirty="0"/>
              <a:t>='Y';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err="1" smtClean="0"/>
              <a:t>i</a:t>
            </a:r>
            <a:r>
              <a:rPr lang="en-US" sz="2000" dirty="0" smtClean="0"/>
              <a:t>=0</a:t>
            </a:r>
            <a:r>
              <a:rPr lang="en-US" sz="2000" dirty="0"/>
              <a:t>;</a:t>
            </a:r>
            <a:endParaRPr lang="uk-U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Оператори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Оператор (</a:t>
            </a:r>
            <a:r>
              <a:rPr lang="ru-RU" sz="2400" i="1" dirty="0"/>
              <a:t>англ. </a:t>
            </a:r>
            <a:r>
              <a:rPr lang="ru-RU" sz="2400" i="1" dirty="0" err="1"/>
              <a:t>operator</a:t>
            </a:r>
            <a:r>
              <a:rPr lang="ru-RU" sz="2400" dirty="0"/>
              <a:t>) -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спеціальний</a:t>
            </a:r>
            <a:r>
              <a:rPr lang="ru-RU" sz="2400" dirty="0"/>
              <a:t> символ, </a:t>
            </a:r>
            <a:r>
              <a:rPr lang="ru-RU" sz="2400" dirty="0" err="1"/>
              <a:t>який</a:t>
            </a:r>
            <a:r>
              <a:rPr lang="ru-RU" sz="2400" dirty="0"/>
              <a:t> </a:t>
            </a:r>
            <a:r>
              <a:rPr lang="ru-RU" sz="2400" dirty="0" err="1"/>
              <a:t>повідомляє</a:t>
            </a:r>
            <a:r>
              <a:rPr lang="ru-RU" sz="2400" dirty="0"/>
              <a:t> транслятору про те,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ви</a:t>
            </a:r>
            <a:r>
              <a:rPr lang="ru-RU" sz="2400" dirty="0"/>
              <a:t> </a:t>
            </a:r>
            <a:r>
              <a:rPr lang="ru-RU" sz="2400" dirty="0" err="1"/>
              <a:t>хочете</a:t>
            </a:r>
            <a:r>
              <a:rPr lang="ru-RU" sz="2400" dirty="0"/>
              <a:t> </a:t>
            </a:r>
            <a:r>
              <a:rPr lang="ru-RU" sz="2400" dirty="0" err="1"/>
              <a:t>виконати</a:t>
            </a:r>
            <a:r>
              <a:rPr lang="ru-RU" sz="2400" dirty="0"/>
              <a:t> </a:t>
            </a:r>
            <a:r>
              <a:rPr lang="ru-RU" sz="2400" dirty="0" err="1"/>
              <a:t>операцію</a:t>
            </a:r>
            <a:r>
              <a:rPr lang="ru-RU" sz="2400" dirty="0"/>
              <a:t> </a:t>
            </a:r>
            <a:r>
              <a:rPr lang="ru-RU" sz="2400" dirty="0" err="1"/>
              <a:t>з</a:t>
            </a:r>
            <a:r>
              <a:rPr lang="ru-RU" sz="2400" dirty="0"/>
              <a:t> </a:t>
            </a:r>
            <a:r>
              <a:rPr lang="ru-RU" sz="2400" dirty="0" err="1" smtClean="0"/>
              <a:t>деякими</a:t>
            </a:r>
            <a:r>
              <a:rPr lang="ru-RU" sz="2400" dirty="0" smtClean="0"/>
              <a:t> </a:t>
            </a:r>
            <a:r>
              <a:rPr lang="ru-RU" sz="2400" dirty="0"/>
              <a:t>операндами (</a:t>
            </a:r>
            <a:r>
              <a:rPr lang="ru-RU" sz="2400" dirty="0" err="1"/>
              <a:t>наприклад</a:t>
            </a:r>
            <a:r>
              <a:rPr lang="ru-RU" sz="2400" dirty="0"/>
              <a:t>, +,-,%, &lt;&lt;). 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Java </a:t>
            </a:r>
            <a:r>
              <a:rPr lang="uk-UA" sz="2400" dirty="0"/>
              <a:t>надає багате операторами середовище. Більшість операторів можна поділити на 4 групи: </a:t>
            </a:r>
            <a:r>
              <a:rPr lang="uk-UA" sz="2400" b="1" dirty="0"/>
              <a:t>арифметичні</a:t>
            </a:r>
            <a:r>
              <a:rPr lang="uk-UA" sz="2400" dirty="0"/>
              <a:t>, </a:t>
            </a:r>
            <a:r>
              <a:rPr lang="uk-UA" sz="2400" b="1" dirty="0"/>
              <a:t>розрядні(бітові)</a:t>
            </a:r>
            <a:r>
              <a:rPr lang="uk-UA" sz="2400" dirty="0"/>
              <a:t>, </a:t>
            </a:r>
            <a:r>
              <a:rPr lang="uk-UA" sz="2400" b="1" dirty="0"/>
              <a:t>відношення</a:t>
            </a:r>
            <a:r>
              <a:rPr lang="uk-UA" sz="2400" dirty="0"/>
              <a:t>, </a:t>
            </a:r>
            <a:r>
              <a:rPr lang="uk-UA" sz="2400" b="1" dirty="0"/>
              <a:t>логічні(</a:t>
            </a:r>
            <a:r>
              <a:rPr lang="uk-UA" sz="2400" b="1" dirty="0" err="1"/>
              <a:t>булеві</a:t>
            </a:r>
            <a:r>
              <a:rPr lang="uk-UA" sz="2400" b="1" dirty="0"/>
              <a:t>)</a:t>
            </a:r>
            <a:r>
              <a:rPr lang="uk-UA" sz="2400" dirty="0"/>
              <a:t>. Інколи окремо виділяють ще оператори </a:t>
            </a:r>
            <a:r>
              <a:rPr lang="uk-UA" sz="2400" b="1" dirty="0"/>
              <a:t>присвоєння</a:t>
            </a:r>
            <a:r>
              <a:rPr lang="uk-UA" sz="2400" dirty="0"/>
              <a:t>, представники якої є у всіх інших групах.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/>
              <a:t>Арифметичні </a:t>
            </a:r>
            <a:r>
              <a:rPr lang="uk-UA" b="1" dirty="0" smtClean="0"/>
              <a:t>оператори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4662" t="45891" r="33315" b="28516"/>
          <a:stretch>
            <a:fillRect/>
          </a:stretch>
        </p:blipFill>
        <p:spPr bwMode="auto">
          <a:xfrm>
            <a:off x="0" y="1700808"/>
            <a:ext cx="911178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0487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5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 err="1"/>
              <a:t>Інкремент</a:t>
            </a:r>
            <a:r>
              <a:rPr lang="uk-UA" b="1" dirty="0"/>
              <a:t> та </a:t>
            </a:r>
            <a:r>
              <a:rPr lang="uk-UA" b="1" dirty="0" err="1" smtClean="0"/>
              <a:t>декремент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арифметичних</a:t>
            </a:r>
            <a:r>
              <a:rPr lang="ru-RU" dirty="0"/>
              <a:t> </a:t>
            </a:r>
            <a:r>
              <a:rPr lang="ru-RU" dirty="0" err="1"/>
              <a:t>операторів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виділити</a:t>
            </a:r>
            <a:r>
              <a:rPr lang="ru-RU" dirty="0"/>
              <a:t> </a:t>
            </a:r>
            <a:r>
              <a:rPr lang="ru-RU" dirty="0" err="1"/>
              <a:t>оператори</a:t>
            </a:r>
            <a:r>
              <a:rPr lang="ru-RU" dirty="0"/>
              <a:t> </a:t>
            </a:r>
            <a:r>
              <a:rPr lang="ru-RU" dirty="0" err="1" smtClean="0"/>
              <a:t>інкременту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 err="1"/>
              <a:t>збільшення</a:t>
            </a:r>
            <a:r>
              <a:rPr lang="ru-RU" dirty="0"/>
              <a:t> на 1) </a:t>
            </a:r>
            <a:r>
              <a:rPr lang="ru-RU" dirty="0" err="1"/>
              <a:t>і</a:t>
            </a:r>
            <a:r>
              <a:rPr lang="ru-RU" dirty="0"/>
              <a:t> декременту (</a:t>
            </a:r>
            <a:r>
              <a:rPr lang="ru-RU" dirty="0" err="1"/>
              <a:t>зменшення</a:t>
            </a:r>
            <a:r>
              <a:rPr lang="ru-RU" dirty="0"/>
              <a:t> на 1).</a:t>
            </a:r>
            <a:endParaRPr lang="uk-U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072"/>
            <a:ext cx="1969476" cy="92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462</Words>
  <Application>Microsoft Office PowerPoint</Application>
  <PresentationFormat>Экран (4:3)</PresentationFormat>
  <Paragraphs>52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Основи Java</vt:lpstr>
      <vt:lpstr>Коментарі</vt:lpstr>
      <vt:lpstr>Типи даних</vt:lpstr>
      <vt:lpstr>Змінні</vt:lpstr>
      <vt:lpstr>Змінні</vt:lpstr>
      <vt:lpstr>Оператори</vt:lpstr>
      <vt:lpstr>Арифметичні оператори</vt:lpstr>
      <vt:lpstr>Презентация PowerPoint</vt:lpstr>
      <vt:lpstr>Інкремент та декремент</vt:lpstr>
      <vt:lpstr>Порозрядні оператори</vt:lpstr>
      <vt:lpstr>Презентация PowerPoint</vt:lpstr>
      <vt:lpstr>Презентация PowerPoint</vt:lpstr>
      <vt:lpstr>Оператори відношення</vt:lpstr>
      <vt:lpstr>Булеві логічні оператори</vt:lpstr>
      <vt:lpstr>Презентация PowerPoint</vt:lpstr>
      <vt:lpstr>Презентация PowerPoint</vt:lpstr>
      <vt:lpstr>Презентация PowerPoint</vt:lpstr>
      <vt:lpstr>Оператор присвоєння</vt:lpstr>
      <vt:lpstr>Оператор ?:</vt:lpstr>
      <vt:lpstr>Презентация PowerPoint</vt:lpstr>
      <vt:lpstr>Першочерговість операторів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хом</dc:creator>
  <cp:lastModifiedBy>Админ</cp:lastModifiedBy>
  <cp:revision>7</cp:revision>
  <dcterms:created xsi:type="dcterms:W3CDTF">2017-01-25T17:08:31Z</dcterms:created>
  <dcterms:modified xsi:type="dcterms:W3CDTF">2018-05-24T06:01:15Z</dcterms:modified>
</cp:coreProperties>
</file>