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CE3B-67DC-4113-838E-E80BD8E8F8E2}" type="datetimeFigureOut">
              <a:rPr lang="uk-UA" smtClean="0"/>
              <a:t>04.06.2018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396C-AD71-423A-A995-29AD74C1B02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Масиви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Для </a:t>
            </a:r>
            <a:r>
              <a:rPr lang="ru-RU" dirty="0" err="1"/>
              <a:t>двовимірного</a:t>
            </a:r>
            <a:r>
              <a:rPr lang="ru-RU" dirty="0"/>
              <a:t> </a:t>
            </a:r>
            <a:r>
              <a:rPr lang="ru-RU" dirty="0" err="1"/>
              <a:t>лівий</a:t>
            </a:r>
            <a:r>
              <a:rPr lang="ru-RU" dirty="0"/>
              <a:t> </a:t>
            </a:r>
            <a:r>
              <a:rPr lang="ru-RU" dirty="0" err="1"/>
              <a:t>індекс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номер рядка, а </a:t>
            </a:r>
            <a:r>
              <a:rPr lang="ru-RU" dirty="0" err="1"/>
              <a:t>правий</a:t>
            </a:r>
            <a:r>
              <a:rPr lang="ru-RU" dirty="0"/>
              <a:t> номер </a:t>
            </a:r>
            <a:r>
              <a:rPr lang="ru-RU" dirty="0" err="1"/>
              <a:t>стовпця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уявити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чином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[0,0][0,1][0,2][0,3][0,4] </a:t>
            </a:r>
          </a:p>
          <a:p>
            <a:pPr>
              <a:buNone/>
            </a:pPr>
            <a:r>
              <a:rPr lang="uk-UA" dirty="0" smtClean="0"/>
              <a:t>[1,0][1,1][1,2][1,3][1,4] </a:t>
            </a:r>
          </a:p>
          <a:p>
            <a:pPr>
              <a:buNone/>
            </a:pPr>
            <a:r>
              <a:rPr lang="uk-UA" dirty="0" smtClean="0"/>
              <a:t>[2,0][2,1][2,2][2,3][2,4] </a:t>
            </a:r>
          </a:p>
          <a:p>
            <a:pPr>
              <a:buNone/>
            </a:pPr>
            <a:r>
              <a:rPr lang="uk-UA" dirty="0" smtClean="0"/>
              <a:t>[3,0][3,1][3,2][3,3][3,4]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ru-RU" dirty="0" err="1"/>
              <a:t>Трьохвимірний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уявити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куба. </a:t>
            </a:r>
            <a:r>
              <a:rPr lang="ru-RU" dirty="0" err="1"/>
              <a:t>Крім</a:t>
            </a:r>
            <a:r>
              <a:rPr lang="ru-RU" dirty="0"/>
              <a:t> номера рядка </a:t>
            </a:r>
            <a:r>
              <a:rPr lang="ru-RU" dirty="0" err="1"/>
              <a:t>і</a:t>
            </a:r>
            <a:r>
              <a:rPr lang="ru-RU" dirty="0"/>
              <a:t> номера </a:t>
            </a:r>
            <a:r>
              <a:rPr lang="ru-RU" dirty="0" err="1"/>
              <a:t>стовпця</a:t>
            </a:r>
            <a:r>
              <a:rPr lang="ru-RU" dirty="0"/>
              <a:t>, </a:t>
            </a:r>
            <a:r>
              <a:rPr lang="ru-RU" dirty="0" err="1"/>
              <a:t>додається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індекс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вглибину</a:t>
            </a:r>
            <a:r>
              <a:rPr lang="ru-RU" dirty="0"/>
              <a:t>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"/>
            <a:ext cx="9144000" cy="8367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err="1"/>
              <a:t>Наступна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5 на 4, </a:t>
            </a:r>
            <a:r>
              <a:rPr lang="ru-RU" dirty="0" err="1"/>
              <a:t>заповнює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випадковими</a:t>
            </a:r>
            <a:r>
              <a:rPr lang="ru-RU" dirty="0"/>
              <a:t> числами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виводить</a:t>
            </a:r>
            <a:r>
              <a:rPr lang="ru-RU" dirty="0"/>
              <a:t> на </a:t>
            </a:r>
            <a:r>
              <a:rPr lang="ru-RU" dirty="0" err="1"/>
              <a:t>екран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216" t="24235" r="23353" b="15719"/>
          <a:stretch>
            <a:fillRect/>
          </a:stretch>
        </p:blipFill>
        <p:spPr bwMode="auto">
          <a:xfrm>
            <a:off x="1" y="980728"/>
            <a:ext cx="9144000" cy="502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79715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В </a:t>
            </a:r>
            <a:r>
              <a:rPr lang="ru-RU" dirty="0" err="1"/>
              <a:t>наведеному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в</a:t>
            </a:r>
            <a:r>
              <a:rPr lang="ru-RU" dirty="0"/>
              <a:t> кожному рядку </a:t>
            </a:r>
            <a:r>
              <a:rPr lang="ru-RU" dirty="0" err="1"/>
              <a:t>однакова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(</a:t>
            </a:r>
            <a:r>
              <a:rPr lang="ru-RU" dirty="0" err="1"/>
              <a:t>стовбців</a:t>
            </a:r>
            <a:r>
              <a:rPr lang="ru-RU" dirty="0"/>
              <a:t>). В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двовимірні</a:t>
            </a:r>
            <a:r>
              <a:rPr lang="ru-RU" dirty="0"/>
              <a:t> </a:t>
            </a:r>
            <a:r>
              <a:rPr lang="ru-RU" dirty="0" err="1"/>
              <a:t>масиви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різною</a:t>
            </a:r>
            <a:r>
              <a:rPr lang="ru-RU" dirty="0"/>
              <a:t>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в</a:t>
            </a:r>
            <a:r>
              <a:rPr lang="ru-RU" dirty="0"/>
              <a:t> рядках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/>
              <a:t>Використання</a:t>
            </a:r>
            <a:r>
              <a:rPr lang="ru-RU" dirty="0"/>
              <a:t> таких </a:t>
            </a:r>
            <a:r>
              <a:rPr lang="ru-RU" dirty="0" err="1"/>
              <a:t>нерівних</a:t>
            </a:r>
            <a:r>
              <a:rPr lang="ru-RU" dirty="0"/>
              <a:t> (</a:t>
            </a:r>
            <a:r>
              <a:rPr lang="ru-RU" dirty="0" err="1"/>
              <a:t>нерегулярних</a:t>
            </a:r>
            <a:r>
              <a:rPr lang="ru-RU" dirty="0"/>
              <a:t>) </a:t>
            </a:r>
            <a:r>
              <a:rPr lang="ru-RU" dirty="0" err="1"/>
              <a:t>масивів</a:t>
            </a:r>
            <a:r>
              <a:rPr lang="ru-RU" dirty="0"/>
              <a:t> не </a:t>
            </a:r>
            <a:r>
              <a:rPr lang="ru-RU" dirty="0" err="1"/>
              <a:t>рекомендується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ними </a:t>
            </a:r>
            <a:r>
              <a:rPr lang="ru-RU" dirty="0" err="1"/>
              <a:t>важче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припуститися</a:t>
            </a:r>
            <a:r>
              <a:rPr lang="ru-RU" dirty="0"/>
              <a:t> ряд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в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ситуаціях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доволі</a:t>
            </a:r>
            <a:r>
              <a:rPr lang="ru-RU" dirty="0"/>
              <a:t> </a:t>
            </a:r>
            <a:r>
              <a:rPr lang="ru-RU" dirty="0" err="1"/>
              <a:t>корисними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Як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одновимірними</a:t>
            </a:r>
            <a:r>
              <a:rPr lang="ru-RU" dirty="0"/>
              <a:t> </a:t>
            </a:r>
            <a:r>
              <a:rPr lang="ru-RU" dirty="0" err="1"/>
              <a:t>масивами</a:t>
            </a:r>
            <a:r>
              <a:rPr lang="ru-RU" dirty="0"/>
              <a:t>. Ми </a:t>
            </a:r>
            <a:r>
              <a:rPr lang="ru-RU" dirty="0" err="1"/>
              <a:t>можемо</a:t>
            </a:r>
            <a:r>
              <a:rPr lang="ru-RU" dirty="0"/>
              <a:t> зразу ж </a:t>
            </a:r>
            <a:r>
              <a:rPr lang="ru-RU" dirty="0" err="1"/>
              <a:t>ініціалізувати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</a:t>
            </a:r>
            <a:r>
              <a:rPr lang="ru-RU" dirty="0" err="1"/>
              <a:t>необхідними</a:t>
            </a:r>
            <a:r>
              <a:rPr lang="ru-RU" dirty="0"/>
              <a:t> </a:t>
            </a:r>
            <a:r>
              <a:rPr lang="ru-RU" dirty="0" err="1"/>
              <a:t>значеннями</a:t>
            </a:r>
            <a:r>
              <a:rPr lang="ru-RU" dirty="0"/>
              <a:t> при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оголошенні</a:t>
            </a:r>
            <a:r>
              <a:rPr lang="ru-RU" dirty="0"/>
              <a:t>.</a:t>
            </a:r>
          </a:p>
          <a:p>
            <a:pPr>
              <a:buNone/>
            </a:pP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5216" t="23250" r="38296" b="60016"/>
          <a:stretch>
            <a:fillRect/>
          </a:stretch>
        </p:blipFill>
        <p:spPr bwMode="auto">
          <a:xfrm>
            <a:off x="0" y="2060848"/>
            <a:ext cx="889510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4109" t="13407" r="50471" b="25563"/>
          <a:stretch>
            <a:fillRect/>
          </a:stretch>
        </p:blipFill>
        <p:spPr bwMode="auto">
          <a:xfrm>
            <a:off x="755576" y="0"/>
            <a:ext cx="7092280" cy="68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6391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628650"/>
            <a:ext cx="85153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61938"/>
            <a:ext cx="862965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8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7272808" cy="64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65373"/>
            <a:ext cx="86010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7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6120680" cy="66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b="1" dirty="0"/>
              <a:t>Масив</a:t>
            </a:r>
            <a:r>
              <a:rPr lang="uk-UA" dirty="0"/>
              <a:t> - це впорядкований набір однотипних елементів, на які посилаються по спільному імені. Це доволі зручний засіб групування інформації. Масиви можна створювати з елементів будь-якого типу. До конкретного елементу в масиві звертаються по індексу (номеру). Вони можуть бути як одновимірні так і багатовимірні.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6676"/>
          <a:stretch/>
        </p:blipFill>
        <p:spPr>
          <a:xfrm>
            <a:off x="263227" y="1101012"/>
            <a:ext cx="8696351" cy="211196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7943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32656"/>
            <a:ext cx="86582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2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Одновимірні </a:t>
            </a:r>
            <a:r>
              <a:rPr lang="uk-UA" dirty="0" smtClean="0"/>
              <a:t>масиви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err="1"/>
              <a:t>Одновимірні</a:t>
            </a:r>
            <a:r>
              <a:rPr lang="ru-RU" dirty="0"/>
              <a:t> </a:t>
            </a:r>
            <a:r>
              <a:rPr lang="ru-RU" dirty="0" err="1"/>
              <a:t>масиви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список </a:t>
            </a:r>
            <a:r>
              <a:rPr lang="ru-RU" dirty="0" err="1"/>
              <a:t>однотипних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 </a:t>
            </a:r>
            <a:r>
              <a:rPr lang="ru-RU" dirty="0" err="1"/>
              <a:t>Загальний</a:t>
            </a:r>
            <a:r>
              <a:rPr lang="ru-RU" dirty="0"/>
              <a:t> формат </a:t>
            </a:r>
            <a:r>
              <a:rPr lang="ru-RU" dirty="0" err="1"/>
              <a:t>оголошення</a:t>
            </a:r>
            <a:r>
              <a:rPr lang="ru-RU" dirty="0"/>
              <a:t> такого </a:t>
            </a:r>
            <a:r>
              <a:rPr lang="ru-RU" dirty="0" err="1"/>
              <a:t>масиву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uk-UA" dirty="0" smtClean="0"/>
              <a:t>тип-елементів назва-масиву[];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dirty="0"/>
              <a:t>Наприклад</a:t>
            </a:r>
            <a:r>
              <a:rPr lang="uk-UA" dirty="0" smtClean="0"/>
              <a:t>: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month_days</a:t>
            </a:r>
            <a:r>
              <a:rPr lang="en-US" dirty="0"/>
              <a:t>[];</a:t>
            </a:r>
            <a:r>
              <a:rPr lang="en-US" dirty="0" smtClean="0"/>
              <a:t> </a:t>
            </a:r>
            <a:r>
              <a:rPr lang="en-US" i="1" dirty="0"/>
              <a:t>// </a:t>
            </a:r>
            <a:r>
              <a:rPr lang="en-US" i="1" dirty="0" err="1"/>
              <a:t>масив</a:t>
            </a:r>
            <a:r>
              <a:rPr lang="en-US" i="1" dirty="0"/>
              <a:t> </a:t>
            </a:r>
            <a:r>
              <a:rPr lang="en-US" i="1" dirty="0" err="1"/>
              <a:t>цілих</a:t>
            </a:r>
            <a:r>
              <a:rPr lang="en-US" i="1" dirty="0"/>
              <a:t> </a:t>
            </a:r>
            <a:r>
              <a:rPr lang="en-US" i="1" dirty="0" err="1"/>
              <a:t>чисел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90465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інша</a:t>
            </a:r>
            <a:r>
              <a:rPr lang="ru-RU" dirty="0"/>
              <a:t> форма </a:t>
            </a:r>
            <a:r>
              <a:rPr lang="ru-RU" dirty="0" err="1"/>
              <a:t>оголошення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</a:t>
            </a:r>
            <a:r>
              <a:rPr lang="en-US" dirty="0" smtClean="0"/>
              <a:t> </a:t>
            </a:r>
            <a:r>
              <a:rPr lang="en-US" dirty="0" err="1" smtClean="0"/>
              <a:t>month_days</a:t>
            </a:r>
            <a:r>
              <a:rPr lang="en-US" dirty="0" smtClean="0"/>
              <a:t>;</a:t>
            </a:r>
            <a:endParaRPr lang="uk-UA" dirty="0" smtClean="0"/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ru-RU" dirty="0" err="1"/>
              <a:t>Проте</a:t>
            </a:r>
            <a:r>
              <a:rPr lang="ru-RU" dirty="0"/>
              <a:t>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почав </a:t>
            </a:r>
            <a:r>
              <a:rPr lang="ru-RU" dirty="0" err="1"/>
              <a:t>існувати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виділити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пам'ять</a:t>
            </a:r>
            <a:r>
              <a:rPr lang="ru-RU" dirty="0"/>
              <a:t>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 </a:t>
            </a:r>
            <a:r>
              <a:rPr lang="ru-RU" i="1" dirty="0" err="1"/>
              <a:t>new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uk-UA" dirty="0" smtClean="0"/>
              <a:t>назва-масиву = </a:t>
            </a:r>
            <a:r>
              <a:rPr lang="en-US" dirty="0" smtClean="0"/>
              <a:t>new </a:t>
            </a:r>
            <a:r>
              <a:rPr lang="uk-UA" dirty="0" smtClean="0"/>
              <a:t>тип-елементів [розмір];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ru-RU" dirty="0"/>
              <a:t>де </a:t>
            </a:r>
            <a:r>
              <a:rPr lang="ru-RU" i="1" dirty="0" err="1"/>
              <a:t>розмір</a:t>
            </a:r>
            <a:r>
              <a:rPr lang="ru-RU" dirty="0"/>
              <a:t> - </a:t>
            </a:r>
            <a:r>
              <a:rPr lang="ru-RU" dirty="0" err="1"/>
              <a:t>планована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у </a:t>
            </a:r>
            <a:r>
              <a:rPr lang="ru-RU" dirty="0" err="1"/>
              <a:t>масиві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err="1" smtClean="0"/>
              <a:t>month_days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/>
              <a:t>new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[12</a:t>
            </a:r>
            <a:r>
              <a:rPr lang="en-US" dirty="0" smtClean="0"/>
              <a:t>];</a:t>
            </a:r>
            <a:endParaRPr lang="uk-UA" dirty="0" smtClean="0"/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dirty="0"/>
              <a:t>або зразу ж</a:t>
            </a:r>
            <a:r>
              <a:rPr lang="uk-UA" dirty="0" smtClean="0"/>
              <a:t>: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month_days</a:t>
            </a:r>
            <a:r>
              <a:rPr lang="en-US" dirty="0"/>
              <a:t>[]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/>
              <a:t>new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[12</a:t>
            </a:r>
            <a:r>
              <a:rPr lang="en-US" dirty="0" smtClean="0"/>
              <a:t>];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dirty="0"/>
              <a:t>Таким чином відбувається виділення пам'яті під масив і ініціалізації елементів масиву нулями. </a:t>
            </a:r>
            <a:endParaRPr lang="uk-UA" dirty="0" smtClean="0"/>
          </a:p>
          <a:p>
            <a:pPr>
              <a:buNone/>
            </a:pPr>
            <a:r>
              <a:rPr lang="uk-UA" dirty="0" smtClean="0"/>
              <a:t>В </a:t>
            </a:r>
            <a:r>
              <a:rPr lang="uk-UA" dirty="0"/>
              <a:t>подальшому можна напряму звертатися до елементів масиву вказуючи індекс у квадратних дужках. </a:t>
            </a:r>
            <a:endParaRPr lang="uk-UA" dirty="0" smtClean="0"/>
          </a:p>
          <a:p>
            <a:pPr>
              <a:buNone/>
            </a:pPr>
            <a:r>
              <a:rPr lang="uk-UA" dirty="0" smtClean="0"/>
              <a:t>Нумерація </a:t>
            </a:r>
            <a:r>
              <a:rPr lang="uk-UA" dirty="0"/>
              <a:t>елементів в масиві в </a:t>
            </a:r>
            <a:r>
              <a:rPr lang="en-US" dirty="0"/>
              <a:t>java </a:t>
            </a:r>
            <a:r>
              <a:rPr lang="uk-UA" dirty="0"/>
              <a:t>відбувається з нуля. Тобто в наведеному прикладі звернення до першого(нульового) елемента - </a:t>
            </a:r>
            <a:r>
              <a:rPr lang="en-US" dirty="0" err="1"/>
              <a:t>month_days</a:t>
            </a:r>
            <a:r>
              <a:rPr lang="en-US" dirty="0"/>
              <a:t>[0], </a:t>
            </a:r>
            <a:r>
              <a:rPr lang="uk-UA" dirty="0"/>
              <a:t>а до останнього - </a:t>
            </a:r>
            <a:r>
              <a:rPr lang="en-US" dirty="0" err="1"/>
              <a:t>month_days</a:t>
            </a:r>
            <a:r>
              <a:rPr lang="en-US" dirty="0"/>
              <a:t>[11]. </a:t>
            </a:r>
            <a:endParaRPr lang="uk-UA" dirty="0" smtClean="0"/>
          </a:p>
          <a:p>
            <a:pPr>
              <a:buNone/>
            </a:pPr>
            <a:r>
              <a:rPr lang="en-US" dirty="0" smtClean="0"/>
              <a:t>Java </a:t>
            </a:r>
            <a:r>
              <a:rPr lang="uk-UA" dirty="0"/>
              <a:t>не дозволить програмі звернутися поза межі масиву, щоправда помилка буде вказана лише на етапі виконання програми через викидання винятку(виключення</a:t>
            </a:r>
            <a:r>
              <a:rPr lang="uk-UA" dirty="0" smtClean="0"/>
              <a:t>).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dirty="0" err="1" smtClean="0"/>
              <a:t>month_days</a:t>
            </a:r>
            <a:r>
              <a:rPr lang="en-US" dirty="0"/>
              <a:t>[5]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30;</a:t>
            </a:r>
            <a:r>
              <a:rPr lang="en-US" dirty="0" smtClean="0"/>
              <a:t> </a:t>
            </a:r>
            <a:endParaRPr lang="uk-UA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month_days</a:t>
            </a:r>
            <a:r>
              <a:rPr lang="en-US" dirty="0" smtClean="0"/>
              <a:t>[5</a:t>
            </a:r>
            <a:r>
              <a:rPr lang="en-US" dirty="0"/>
              <a:t>]);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33670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uk-UA" dirty="0"/>
              <a:t>Масиви також можна </a:t>
            </a:r>
            <a:r>
              <a:rPr lang="uk-UA" dirty="0" err="1"/>
              <a:t>ініціалізувати</a:t>
            </a:r>
            <a:r>
              <a:rPr lang="uk-UA" dirty="0"/>
              <a:t> зразу ж при їхньому оголошенні, не використовуючи операції </a:t>
            </a:r>
            <a:r>
              <a:rPr lang="en-US" dirty="0"/>
              <a:t>new, </a:t>
            </a:r>
            <a:r>
              <a:rPr lang="uk-UA" dirty="0"/>
              <a:t>аналогічно як це відбувається при роботі з простими типами даних.</a:t>
            </a:r>
          </a:p>
          <a:p>
            <a:pPr>
              <a:buNone/>
            </a:pPr>
            <a:r>
              <a:rPr lang="uk-UA" dirty="0"/>
              <a:t>Наступний приклад зразу ж при оголошенні </a:t>
            </a:r>
            <a:r>
              <a:rPr lang="uk-UA" dirty="0" err="1"/>
              <a:t>ініціалізує</a:t>
            </a:r>
            <a:r>
              <a:rPr lang="uk-UA" dirty="0"/>
              <a:t> масив </a:t>
            </a:r>
            <a:r>
              <a:rPr lang="en-US" dirty="0" err="1"/>
              <a:t>month_days</a:t>
            </a:r>
            <a:r>
              <a:rPr lang="en-US" dirty="0"/>
              <a:t>[] </a:t>
            </a:r>
            <a:r>
              <a:rPr lang="uk-UA" dirty="0"/>
              <a:t>кількістю днів в місяцях</a:t>
            </a:r>
            <a:r>
              <a:rPr lang="uk-UA" dirty="0" smtClean="0"/>
              <a:t>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 smtClean="0"/>
              <a:t> </a:t>
            </a:r>
            <a:r>
              <a:rPr lang="en-US" b="1" dirty="0"/>
              <a:t>class</a:t>
            </a:r>
            <a:r>
              <a:rPr lang="en-US" dirty="0" smtClean="0"/>
              <a:t> </a:t>
            </a:r>
            <a:r>
              <a:rPr lang="en-US" b="1" dirty="0" err="1"/>
              <a:t>DaysOfMonth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  <a:r>
              <a:rPr lang="en-US" b="1" dirty="0"/>
              <a:t>public</a:t>
            </a:r>
            <a:r>
              <a:rPr lang="en-US" dirty="0" smtClean="0"/>
              <a:t> </a:t>
            </a:r>
            <a:r>
              <a:rPr lang="en-US" b="1" dirty="0"/>
              <a:t>static</a:t>
            </a:r>
            <a:r>
              <a:rPr lang="en-US" dirty="0" smtClean="0"/>
              <a:t> </a:t>
            </a:r>
            <a:r>
              <a:rPr lang="en-US" dirty="0"/>
              <a:t>void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smtClean="0"/>
              <a:t>String</a:t>
            </a:r>
            <a:r>
              <a:rPr lang="en-US" dirty="0"/>
              <a:t>[]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  <a:endParaRPr lang="uk-UA" dirty="0" smtClean="0"/>
          </a:p>
          <a:p>
            <a:pPr>
              <a:buNone/>
            </a:pPr>
            <a:r>
              <a:rPr lang="uk-UA" dirty="0"/>
              <a:t>	</a:t>
            </a:r>
            <a:r>
              <a:rPr lang="uk-UA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month_days</a:t>
            </a:r>
            <a:r>
              <a:rPr lang="en-US" dirty="0"/>
              <a:t>[]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{31,</a:t>
            </a:r>
            <a:r>
              <a:rPr lang="en-US" dirty="0" smtClean="0"/>
              <a:t> </a:t>
            </a:r>
            <a:r>
              <a:rPr lang="en-US" dirty="0"/>
              <a:t>28,</a:t>
            </a:r>
            <a:r>
              <a:rPr lang="en-US" dirty="0" smtClean="0"/>
              <a:t> </a:t>
            </a:r>
            <a:r>
              <a:rPr lang="en-US" dirty="0"/>
              <a:t>31,</a:t>
            </a:r>
            <a:r>
              <a:rPr lang="en-US" dirty="0" smtClean="0"/>
              <a:t> </a:t>
            </a:r>
            <a:r>
              <a:rPr lang="en-US" dirty="0"/>
              <a:t>30,</a:t>
            </a:r>
            <a:r>
              <a:rPr lang="en-US" dirty="0" smtClean="0"/>
              <a:t> </a:t>
            </a:r>
            <a:r>
              <a:rPr lang="en-US" dirty="0"/>
              <a:t>31,</a:t>
            </a:r>
            <a:r>
              <a:rPr lang="en-US" dirty="0" smtClean="0"/>
              <a:t> </a:t>
            </a:r>
            <a:r>
              <a:rPr lang="en-US" dirty="0"/>
              <a:t>30,</a:t>
            </a:r>
            <a:r>
              <a:rPr lang="en-US" dirty="0" smtClean="0"/>
              <a:t> </a:t>
            </a:r>
            <a:r>
              <a:rPr lang="en-US" dirty="0"/>
              <a:t>31,</a:t>
            </a:r>
            <a:r>
              <a:rPr lang="en-US" dirty="0" smtClean="0"/>
              <a:t> </a:t>
            </a:r>
            <a:r>
              <a:rPr lang="en-US" dirty="0"/>
              <a:t>31,</a:t>
            </a:r>
            <a:r>
              <a:rPr lang="en-US" dirty="0" smtClean="0"/>
              <a:t> </a:t>
            </a:r>
            <a:r>
              <a:rPr lang="uk-UA" dirty="0" smtClean="0"/>
              <a:t>	</a:t>
            </a:r>
            <a:r>
              <a:rPr lang="en-US" dirty="0" smtClean="0"/>
              <a:t>30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31,</a:t>
            </a:r>
            <a:r>
              <a:rPr lang="en-US" dirty="0" smtClean="0"/>
              <a:t> </a:t>
            </a:r>
            <a:r>
              <a:rPr lang="en-US" dirty="0"/>
              <a:t>30,</a:t>
            </a:r>
            <a:r>
              <a:rPr lang="en-US" dirty="0" smtClean="0"/>
              <a:t> </a:t>
            </a:r>
            <a:r>
              <a:rPr lang="en-US" dirty="0"/>
              <a:t>31};</a:t>
            </a:r>
            <a:r>
              <a:rPr lang="en-US" dirty="0" smtClean="0"/>
              <a:t> </a:t>
            </a:r>
            <a:r>
              <a:rPr lang="en-US" i="1" dirty="0"/>
              <a:t>//</a:t>
            </a:r>
            <a:r>
              <a:rPr lang="uk-UA" i="1" dirty="0"/>
              <a:t>оголошуємо та </a:t>
            </a:r>
            <a:r>
              <a:rPr lang="uk-UA" i="1" dirty="0" err="1"/>
              <a:t>ініціалізуємо</a:t>
            </a:r>
            <a:r>
              <a:rPr lang="uk-UA" i="1" dirty="0"/>
              <a:t> масив</a:t>
            </a:r>
            <a:r>
              <a:rPr lang="uk-UA" dirty="0" smtClean="0"/>
              <a:t> </a:t>
            </a:r>
          </a:p>
          <a:p>
            <a:pPr>
              <a:buNone/>
            </a:pPr>
            <a:r>
              <a:rPr lang="uk-UA" dirty="0"/>
              <a:t>	</a:t>
            </a:r>
            <a:r>
              <a:rPr lang="uk-UA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uk-UA" dirty="0"/>
              <a:t>Травень має "</a:t>
            </a:r>
            <a:r>
              <a:rPr lang="uk-UA" dirty="0" smtClean="0"/>
              <a:t> </a:t>
            </a:r>
            <a:r>
              <a:rPr lang="uk-UA" dirty="0"/>
              <a:t>+</a:t>
            </a:r>
            <a:r>
              <a:rPr lang="uk-UA" dirty="0" smtClean="0"/>
              <a:t> </a:t>
            </a:r>
            <a:r>
              <a:rPr lang="en-US" dirty="0" err="1" smtClean="0"/>
              <a:t>month_days</a:t>
            </a:r>
            <a:r>
              <a:rPr lang="en-US" dirty="0"/>
              <a:t>[4]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/>
              <a:t>" </a:t>
            </a:r>
            <a:r>
              <a:rPr lang="uk-UA" dirty="0"/>
              <a:t>день");</a:t>
            </a:r>
            <a:r>
              <a:rPr lang="uk-UA" dirty="0" smtClean="0"/>
              <a:t> </a:t>
            </a:r>
            <a:r>
              <a:rPr lang="uk-UA" i="1" dirty="0"/>
              <a:t>// вивід на консоль</a:t>
            </a:r>
            <a:r>
              <a:rPr lang="uk-UA" dirty="0" smtClean="0"/>
              <a:t> </a:t>
            </a:r>
          </a:p>
          <a:p>
            <a:pPr>
              <a:buNone/>
            </a:pPr>
            <a:r>
              <a:rPr lang="uk-UA" dirty="0" smtClean="0"/>
              <a:t>} </a:t>
            </a:r>
          </a:p>
          <a:p>
            <a:pPr>
              <a:buNone/>
            </a:pPr>
            <a:r>
              <a:rPr lang="uk-UA" dirty="0" smtClean="0"/>
              <a:t>}</a:t>
            </a:r>
            <a:endParaRPr lang="uk-UA" dirty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30243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err="1"/>
              <a:t>Наступний</a:t>
            </a:r>
            <a:r>
              <a:rPr lang="ru-RU" dirty="0"/>
              <a:t> приклад </a:t>
            </a:r>
            <a:r>
              <a:rPr lang="ru-RU" dirty="0" err="1"/>
              <a:t>демонструє</a:t>
            </a:r>
            <a:r>
              <a:rPr lang="ru-RU" dirty="0"/>
              <a:t> </a:t>
            </a:r>
            <a:r>
              <a:rPr lang="ru-RU" dirty="0" err="1"/>
              <a:t>знаходження</a:t>
            </a:r>
            <a:r>
              <a:rPr lang="ru-RU" dirty="0"/>
              <a:t> максимального числа в </a:t>
            </a:r>
            <a:r>
              <a:rPr lang="ru-RU" dirty="0" err="1"/>
              <a:t>одновимірному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uk-UA" dirty="0"/>
              <a:t>Як бачимо спочатку змінній </a:t>
            </a:r>
            <a:r>
              <a:rPr lang="en-US" dirty="0"/>
              <a:t>max </a:t>
            </a:r>
            <a:r>
              <a:rPr lang="uk-UA" dirty="0"/>
              <a:t>присвоюється значення нульового елементу масиву, після чого в циклі іде послідовне порівняння з кожним наступним числом до останнього. Якщо при порівнянні чергове значення в масиві більше за максимальне в змінній </a:t>
            </a:r>
            <a:r>
              <a:rPr lang="en-US" dirty="0"/>
              <a:t>max, </a:t>
            </a:r>
            <a:r>
              <a:rPr lang="uk-UA" dirty="0"/>
              <a:t>то змінній </a:t>
            </a:r>
            <a:r>
              <a:rPr lang="en-US" dirty="0"/>
              <a:t>max </a:t>
            </a:r>
            <a:r>
              <a:rPr lang="uk-UA" dirty="0"/>
              <a:t>присвоюється дане значення. Як Ви уже зрозуміли, по закінченню циклу у змінній </a:t>
            </a:r>
            <a:r>
              <a:rPr lang="en-US" dirty="0"/>
              <a:t>max </a:t>
            </a:r>
            <a:r>
              <a:rPr lang="uk-UA" dirty="0"/>
              <a:t>міститиметься максимальне значення, яке і буде виведене на консоль: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216" t="43922" r="44937" b="27532"/>
          <a:stretch>
            <a:fillRect/>
          </a:stretch>
        </p:blipFill>
        <p:spPr bwMode="auto">
          <a:xfrm>
            <a:off x="395536" y="3284984"/>
            <a:ext cx="840258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76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dirty="0"/>
              <a:t>М</a:t>
            </a:r>
            <a:r>
              <a:rPr lang="uk-UA" dirty="0" smtClean="0"/>
              <a:t>ожна </a:t>
            </a:r>
            <a:r>
              <a:rPr lang="uk-UA" dirty="0"/>
              <a:t>дізнатися довжину масиву таким чином </a:t>
            </a:r>
            <a:r>
              <a:rPr lang="en-US" dirty="0" err="1"/>
              <a:t>array.length</a:t>
            </a:r>
            <a:r>
              <a:rPr lang="en-US" dirty="0"/>
              <a:t>. </a:t>
            </a:r>
            <a:r>
              <a:rPr lang="uk-UA" dirty="0"/>
              <a:t>Для вищенаведеного прикладу можна замінити рядок з циклом таким чином</a:t>
            </a:r>
            <a:r>
              <a:rPr lang="uk-UA" dirty="0" smtClean="0"/>
              <a:t>: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nn-NO" b="1" dirty="0"/>
              <a:t>for</a:t>
            </a:r>
            <a:r>
              <a:rPr lang="nn-NO" dirty="0" smtClean="0"/>
              <a:t> </a:t>
            </a:r>
            <a:r>
              <a:rPr lang="nn-NO" dirty="0"/>
              <a:t>(int</a:t>
            </a:r>
            <a:r>
              <a:rPr lang="nn-NO" dirty="0" smtClean="0"/>
              <a:t> i </a:t>
            </a:r>
            <a:r>
              <a:rPr lang="nn-NO" dirty="0"/>
              <a:t>=0;</a:t>
            </a:r>
            <a:r>
              <a:rPr lang="nn-NO" dirty="0" smtClean="0"/>
              <a:t> i </a:t>
            </a:r>
            <a:r>
              <a:rPr lang="nn-NO" dirty="0"/>
              <a:t>&lt;</a:t>
            </a:r>
            <a:r>
              <a:rPr lang="nn-NO" dirty="0" smtClean="0"/>
              <a:t> array</a:t>
            </a:r>
            <a:r>
              <a:rPr lang="nn-NO" dirty="0"/>
              <a:t>.length;</a:t>
            </a:r>
            <a:r>
              <a:rPr lang="nn-NO" dirty="0" smtClean="0"/>
              <a:t> i</a:t>
            </a:r>
            <a:r>
              <a:rPr lang="nn-NO" dirty="0"/>
              <a:t>++)</a:t>
            </a:r>
            <a:endParaRPr lang="uk-UA" dirty="0" smtClean="0"/>
          </a:p>
          <a:p>
            <a:pPr>
              <a:buNone/>
            </a:pPr>
            <a:endParaRPr lang="uk-UA" dirty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Багатовимірні </a:t>
            </a:r>
            <a:r>
              <a:rPr lang="uk-UA" dirty="0" smtClean="0"/>
              <a:t>масиви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uk-UA" dirty="0"/>
              <a:t>Багатовимірні масиви по суті – це масив масивів. Робота з багатовимірними масивами подібна до роботи з одновимірними. Відмінність лише в тому, що використовуються додаткові квадратні дужки. Переважно використовуються двовимірні масиви, які служать для роботи з табличними даними та трьохвимірні масиви. Двовимірний масив та трьохвимірний, можна оголосити наступним чином</a:t>
            </a:r>
            <a:r>
              <a:rPr lang="uk-UA" dirty="0" smtClean="0"/>
              <a:t>: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/>
              <a:t>[][]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/>
              <a:t>new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/>
              <a:t>[4][5];</a:t>
            </a:r>
            <a:r>
              <a:rPr lang="en-US" dirty="0" smtClean="0"/>
              <a:t> </a:t>
            </a:r>
            <a:r>
              <a:rPr lang="en-US" i="1" dirty="0"/>
              <a:t>//</a:t>
            </a:r>
            <a:r>
              <a:rPr lang="uk-UA" i="1" dirty="0"/>
              <a:t>створення масиву 4</a:t>
            </a:r>
            <a:r>
              <a:rPr lang="en-US" i="1" dirty="0"/>
              <a:t>x5</a:t>
            </a:r>
            <a:r>
              <a:rPr lang="en-US" dirty="0" smtClean="0"/>
              <a:t> </a:t>
            </a:r>
            <a:endParaRPr lang="uk-UA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threeD</a:t>
            </a:r>
            <a:r>
              <a:rPr lang="en-US" dirty="0"/>
              <a:t>[][][]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/>
              <a:t>new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[5][5][5];</a:t>
            </a:r>
            <a:r>
              <a:rPr lang="en-US" dirty="0" smtClean="0"/>
              <a:t> </a:t>
            </a:r>
            <a:r>
              <a:rPr lang="en-US" i="1" dirty="0"/>
              <a:t>//</a:t>
            </a:r>
            <a:r>
              <a:rPr lang="uk-UA" i="1" dirty="0"/>
              <a:t>створення масиву 5х5х5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566</Words>
  <Application>Microsoft Office PowerPoint</Application>
  <PresentationFormat>Экран (4:3)</PresentationFormat>
  <Paragraphs>69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Масиви</vt:lpstr>
      <vt:lpstr>Презентация PowerPoint</vt:lpstr>
      <vt:lpstr>Одновимірні масиви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Багатовимірні масиви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creator>хом</dc:creator>
  <cp:lastModifiedBy>Админ</cp:lastModifiedBy>
  <cp:revision>5</cp:revision>
  <dcterms:created xsi:type="dcterms:W3CDTF">2017-02-09T10:51:22Z</dcterms:created>
  <dcterms:modified xsi:type="dcterms:W3CDTF">2018-06-04T12:54:56Z</dcterms:modified>
</cp:coreProperties>
</file>