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2" r:id="rId16"/>
    <p:sldId id="321" r:id="rId17"/>
    <p:sldId id="283" r:id="rId18"/>
    <p:sldId id="281" r:id="rId19"/>
    <p:sldId id="284" r:id="rId20"/>
    <p:sldId id="322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323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24" r:id="rId38"/>
    <p:sldId id="301" r:id="rId39"/>
    <p:sldId id="300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270" r:id="rId57"/>
    <p:sldId id="271" r:id="rId58"/>
    <p:sldId id="272" r:id="rId59"/>
    <p:sldId id="273" r:id="rId60"/>
    <p:sldId id="274" r:id="rId61"/>
    <p:sldId id="275" r:id="rId62"/>
    <p:sldId id="276" r:id="rId63"/>
    <p:sldId id="277" r:id="rId64"/>
    <p:sldId id="278" r:id="rId65"/>
    <p:sldId id="279" r:id="rId66"/>
    <p:sldId id="280" r:id="rId67"/>
    <p:sldId id="319" r:id="rId68"/>
    <p:sldId id="320" r:id="rId6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74" autoAdjust="0"/>
  </p:normalViewPr>
  <p:slideViewPr>
    <p:cSldViewPr snapToGrid="0">
      <p:cViewPr varScale="1">
        <p:scale>
          <a:sx n="100" d="100"/>
          <a:sy n="100" d="100"/>
        </p:scale>
        <p:origin x="-87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77D2-1946-43E7-A068-C50CAB5183D6}" type="datetimeFigureOut">
              <a:rPr lang="ru-RU" smtClean="0"/>
              <a:pPr/>
              <a:t>05.06.2018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C4D0-279A-45A9-9699-89ABC3580BE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12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77D2-1946-43E7-A068-C50CAB5183D6}" type="datetimeFigureOut">
              <a:rPr lang="ru-RU" smtClean="0"/>
              <a:pPr/>
              <a:t>05.06.2018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C4D0-279A-45A9-9699-89ABC3580BE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25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77D2-1946-43E7-A068-C50CAB5183D6}" type="datetimeFigureOut">
              <a:rPr lang="ru-RU" smtClean="0"/>
              <a:pPr/>
              <a:t>05.06.2018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C4D0-279A-45A9-9699-89ABC3580BE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742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77D2-1946-43E7-A068-C50CAB5183D6}" type="datetimeFigureOut">
              <a:rPr lang="ru-RU" smtClean="0"/>
              <a:pPr/>
              <a:t>05.06.2018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C4D0-279A-45A9-9699-89ABC3580BE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96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77D2-1946-43E7-A068-C50CAB5183D6}" type="datetimeFigureOut">
              <a:rPr lang="ru-RU" smtClean="0"/>
              <a:pPr/>
              <a:t>05.06.2018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C4D0-279A-45A9-9699-89ABC3580BE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44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77D2-1946-43E7-A068-C50CAB5183D6}" type="datetimeFigureOut">
              <a:rPr lang="ru-RU" smtClean="0"/>
              <a:pPr/>
              <a:t>05.06.2018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C4D0-279A-45A9-9699-89ABC3580BE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82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77D2-1946-43E7-A068-C50CAB5183D6}" type="datetimeFigureOut">
              <a:rPr lang="ru-RU" smtClean="0"/>
              <a:pPr/>
              <a:t>05.06.2018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C4D0-279A-45A9-9699-89ABC3580BE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22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77D2-1946-43E7-A068-C50CAB5183D6}" type="datetimeFigureOut">
              <a:rPr lang="ru-RU" smtClean="0"/>
              <a:pPr/>
              <a:t>05.06.2018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C4D0-279A-45A9-9699-89ABC3580BE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68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77D2-1946-43E7-A068-C50CAB5183D6}" type="datetimeFigureOut">
              <a:rPr lang="ru-RU" smtClean="0"/>
              <a:pPr/>
              <a:t>05.06.2018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C4D0-279A-45A9-9699-89ABC3580BE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59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77D2-1946-43E7-A068-C50CAB5183D6}" type="datetimeFigureOut">
              <a:rPr lang="ru-RU" smtClean="0"/>
              <a:pPr/>
              <a:t>05.06.2018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C4D0-279A-45A9-9699-89ABC3580BE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35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77D2-1946-43E7-A068-C50CAB5183D6}" type="datetimeFigureOut">
              <a:rPr lang="ru-RU" smtClean="0"/>
              <a:pPr/>
              <a:t>05.06.2018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C4D0-279A-45A9-9699-89ABC3580BE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46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477D2-1946-43E7-A068-C50CAB5183D6}" type="datetimeFigureOut">
              <a:rPr lang="ru-RU" smtClean="0"/>
              <a:pPr/>
              <a:t>05.06.2018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4C4D0-279A-45A9-9699-89ABC3580BE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79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://docs.oracle.com/javase/7/docs/api/java/lang/String.html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uk.wikipedia.org/wiki/%D0%BD%D0%B8%D1%82%D1%8C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Рядки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12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Порівняння рядків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Для того,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порівняти</a:t>
            </a:r>
            <a:r>
              <a:rPr lang="ru-RU" dirty="0" smtClean="0"/>
              <a:t> два рядки на </a:t>
            </a:r>
            <a:r>
              <a:rPr lang="ru-RU" dirty="0" err="1" smtClean="0"/>
              <a:t>рівність</a:t>
            </a:r>
            <a:r>
              <a:rPr lang="ru-RU" dirty="0" smtClean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скористатися</a:t>
            </a:r>
            <a:r>
              <a:rPr lang="ru-RU" dirty="0" smtClean="0"/>
              <a:t> методом </a:t>
            </a:r>
            <a:r>
              <a:rPr lang="ru-RU" dirty="0" err="1" smtClean="0"/>
              <a:t>equals</a:t>
            </a:r>
            <a:r>
              <a:rPr lang="ru-RU" dirty="0" smtClean="0"/>
              <a:t>():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str1.equals(str2);</a:t>
            </a:r>
            <a:endParaRPr lang="uk-UA" dirty="0" smtClean="0"/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r>
              <a:rPr lang="uk-UA" dirty="0" smtClean="0"/>
              <a:t>Метод повертає </a:t>
            </a:r>
            <a:r>
              <a:rPr lang="en-US" dirty="0" smtClean="0"/>
              <a:t>true, </a:t>
            </a:r>
            <a:r>
              <a:rPr lang="uk-UA" dirty="0" smtClean="0"/>
              <a:t>якщо </a:t>
            </a:r>
            <a:r>
              <a:rPr lang="en-US" dirty="0" smtClean="0"/>
              <a:t>str1 </a:t>
            </a:r>
            <a:r>
              <a:rPr lang="uk-UA" dirty="0" smtClean="0"/>
              <a:t>та </a:t>
            </a:r>
            <a:r>
              <a:rPr lang="en-US" dirty="0" smtClean="0"/>
              <a:t>str2 </a:t>
            </a:r>
            <a:r>
              <a:rPr lang="uk-UA" dirty="0" smtClean="0"/>
              <a:t>рівні, інакше </a:t>
            </a:r>
            <a:r>
              <a:rPr lang="en-US" dirty="0" smtClean="0"/>
              <a:t>false. </a:t>
            </a:r>
            <a:r>
              <a:rPr lang="uk-UA" dirty="0" smtClean="0"/>
              <a:t>Можна також, замість змінних </a:t>
            </a:r>
            <a:r>
              <a:rPr lang="en-US" dirty="0" smtClean="0"/>
              <a:t>str1, str2 </a:t>
            </a:r>
            <a:r>
              <a:rPr lang="uk-UA" dirty="0" smtClean="0"/>
              <a:t>застосовувати рядкові константи. Наприклад:</a:t>
            </a:r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r>
              <a:rPr lang="en-US" dirty="0" smtClean="0"/>
              <a:t>«</a:t>
            </a:r>
            <a:r>
              <a:rPr lang="en-US" dirty="0" err="1" smtClean="0"/>
              <a:t>Hello».equals</a:t>
            </a:r>
            <a:r>
              <a:rPr lang="en-US" dirty="0" smtClean="0"/>
              <a:t>(greeting);</a:t>
            </a:r>
            <a:endParaRPr lang="uk-UA" dirty="0" smtClean="0"/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r>
              <a:rPr lang="uk-UA" dirty="0" smtClean="0"/>
              <a:t>Згаданий метод порівнює рядки з врахування регістру символів. Для того, щоб не враховувався регістр при порівнянні існує метод </a:t>
            </a:r>
            <a:r>
              <a:rPr lang="en-US" dirty="0" err="1" smtClean="0"/>
              <a:t>equalsIgnoreCase</a:t>
            </a:r>
            <a:r>
              <a:rPr lang="en-US" dirty="0" smtClean="0"/>
              <a:t>().</a:t>
            </a:r>
            <a:endParaRPr lang="uk-UA" dirty="0" smtClean="0"/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r>
              <a:rPr lang="en-US" dirty="0" smtClean="0"/>
              <a:t>"</a:t>
            </a:r>
            <a:r>
              <a:rPr lang="en-US" dirty="0" err="1" smtClean="0"/>
              <a:t>Hello".equalsIgnoreCase</a:t>
            </a:r>
            <a:r>
              <a:rPr lang="en-US" dirty="0" smtClean="0"/>
              <a:t>("hello").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749508"/>
            <a:ext cx="10515600" cy="5427455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Не </a:t>
            </a:r>
            <a:r>
              <a:rPr lang="ru-RU" dirty="0" err="1" smtClean="0"/>
              <a:t>використовуйте</a:t>
            </a:r>
            <a:r>
              <a:rPr lang="ru-RU" dirty="0" smtClean="0"/>
              <a:t> оператор ==,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перевірити</a:t>
            </a:r>
            <a:r>
              <a:rPr lang="ru-RU" dirty="0" smtClean="0"/>
              <a:t> рядки на </a:t>
            </a:r>
            <a:r>
              <a:rPr lang="ru-RU" dirty="0" err="1" smtClean="0"/>
              <a:t>рівність</a:t>
            </a:r>
            <a:r>
              <a:rPr lang="ru-RU" dirty="0" smtClean="0"/>
              <a:t>. Таким чином </a:t>
            </a:r>
            <a:r>
              <a:rPr lang="ru-RU" dirty="0" err="1" smtClean="0"/>
              <a:t>лише</a:t>
            </a:r>
            <a:r>
              <a:rPr lang="ru-RU" dirty="0" smtClean="0"/>
              <a:t> </a:t>
            </a:r>
            <a:r>
              <a:rPr lang="ru-RU" dirty="0" err="1" smtClean="0"/>
              <a:t>перевіряється</a:t>
            </a:r>
            <a:r>
              <a:rPr lang="ru-RU" dirty="0" smtClean="0"/>
              <a:t>, </a:t>
            </a:r>
            <a:r>
              <a:rPr lang="ru-RU" dirty="0" err="1" smtClean="0"/>
              <a:t>чи</a:t>
            </a:r>
            <a:r>
              <a:rPr lang="ru-RU" dirty="0" smtClean="0"/>
              <a:t> рядки </a:t>
            </a:r>
            <a:r>
              <a:rPr lang="ru-RU" dirty="0" err="1" smtClean="0"/>
              <a:t>розташовуються</a:t>
            </a:r>
            <a:r>
              <a:rPr lang="ru-RU" dirty="0" smtClean="0"/>
              <a:t> за одним </a:t>
            </a:r>
            <a:r>
              <a:rPr lang="ru-RU" dirty="0" err="1" smtClean="0"/>
              <a:t>місцем</a:t>
            </a:r>
            <a:r>
              <a:rPr lang="ru-RU" dirty="0" smtClean="0"/>
              <a:t> в </a:t>
            </a:r>
            <a:r>
              <a:rPr lang="ru-RU" dirty="0" err="1" smtClean="0"/>
              <a:t>пам’яті</a:t>
            </a:r>
            <a:r>
              <a:rPr lang="ru-RU" dirty="0" smtClean="0"/>
              <a:t>, </a:t>
            </a:r>
            <a:r>
              <a:rPr lang="ru-RU" dirty="0" err="1" smtClean="0"/>
              <a:t>крім</a:t>
            </a:r>
            <a:r>
              <a:rPr lang="ru-RU" dirty="0" smtClean="0"/>
              <a:t> того, результат </a:t>
            </a:r>
            <a:r>
              <a:rPr lang="ru-RU" dirty="0" err="1" smtClean="0"/>
              <a:t>може</a:t>
            </a:r>
            <a:r>
              <a:rPr lang="ru-RU" dirty="0" smtClean="0"/>
              <a:t> бути </a:t>
            </a:r>
            <a:r>
              <a:rPr lang="ru-RU" dirty="0" err="1" smtClean="0"/>
              <a:t>неоднозначним</a:t>
            </a:r>
            <a:r>
              <a:rPr lang="ru-RU" dirty="0" smtClean="0"/>
              <a:t>. Так, </a:t>
            </a:r>
            <a:r>
              <a:rPr lang="ru-RU" dirty="0" err="1" smtClean="0"/>
              <a:t>якщо</a:t>
            </a:r>
            <a:r>
              <a:rPr lang="ru-RU" dirty="0" smtClean="0"/>
              <a:t> ми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String str1 = "Hello"; </a:t>
            </a:r>
            <a:endParaRPr lang="uk-UA" dirty="0" smtClean="0"/>
          </a:p>
          <a:p>
            <a:pPr>
              <a:buNone/>
            </a:pPr>
            <a:r>
              <a:rPr lang="en-US" dirty="0" smtClean="0"/>
              <a:t>String str2 = "Hello"; </a:t>
            </a:r>
            <a:endParaRPr lang="uk-UA" dirty="0" smtClean="0"/>
          </a:p>
          <a:p>
            <a:pPr>
              <a:buNone/>
            </a:pPr>
            <a:r>
              <a:rPr lang="en-US" b="1" dirty="0" smtClean="0"/>
              <a:t>if</a:t>
            </a:r>
            <a:r>
              <a:rPr lang="en-US" dirty="0" smtClean="0"/>
              <a:t> (str1 == str2)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uk-UA" dirty="0" smtClean="0"/>
              <a:t>рівні"); </a:t>
            </a:r>
          </a:p>
          <a:p>
            <a:pPr>
              <a:buNone/>
            </a:pPr>
            <a:r>
              <a:rPr lang="en-US" b="1" dirty="0" smtClean="0"/>
              <a:t>else</a:t>
            </a:r>
            <a:r>
              <a:rPr lang="en-US" dirty="0" smtClean="0"/>
              <a:t>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uk-UA" dirty="0" smtClean="0"/>
              <a:t>не рівні"); </a:t>
            </a:r>
            <a:r>
              <a:rPr lang="uk-UA" i="1" dirty="0" smtClean="0"/>
              <a:t>//скоріше всього на екрані отримаємо напис «рівні».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509666"/>
            <a:ext cx="10515600" cy="5667297"/>
          </a:xfrm>
        </p:spPr>
        <p:txBody>
          <a:bodyPr/>
          <a:lstStyle/>
          <a:p>
            <a:pPr>
              <a:buNone/>
            </a:pPr>
            <a:r>
              <a:rPr lang="uk-UA" dirty="0" smtClean="0"/>
              <a:t>Неоднозначність результату пов’язана з тим, що константні рядки в </a:t>
            </a:r>
            <a:r>
              <a:rPr lang="en-US" dirty="0" smtClean="0"/>
              <a:t>java </a:t>
            </a:r>
            <a:r>
              <a:rPr lang="uk-UA" dirty="0" smtClean="0"/>
              <a:t>можуть специфічним чином розподілятися (</a:t>
            </a:r>
            <a:r>
              <a:rPr lang="en-US" dirty="0" smtClean="0"/>
              <a:t>share) </a:t>
            </a:r>
            <a:r>
              <a:rPr lang="uk-UA" dirty="0" smtClean="0"/>
              <a:t>в пам'яті для спільного використання змінними. Хоча може бути, що існуватиме багато копій однакових рядків.</a:t>
            </a:r>
          </a:p>
          <a:p>
            <a:pPr>
              <a:buNone/>
            </a:pPr>
            <a:r>
              <a:rPr lang="uk-UA" dirty="0" smtClean="0"/>
              <a:t>Зауважте, що це не відноситься до рядків, які створені в результаті операцій «+» чи </a:t>
            </a:r>
            <a:r>
              <a:rPr lang="en-US" dirty="0" smtClean="0"/>
              <a:t>substring:</a:t>
            </a:r>
            <a:endParaRPr lang="uk-UA" dirty="0" smtClean="0"/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r>
              <a:rPr lang="en-US" dirty="0" smtClean="0"/>
              <a:t>String str1 = "Hello"; </a:t>
            </a:r>
            <a:endParaRPr lang="uk-UA" dirty="0" smtClean="0"/>
          </a:p>
          <a:p>
            <a:pPr>
              <a:buNone/>
            </a:pPr>
            <a:r>
              <a:rPr lang="en-US" dirty="0" smtClean="0"/>
              <a:t>String str2 = str1.substring(0,3) + "lo"; </a:t>
            </a:r>
            <a:endParaRPr lang="uk-UA" dirty="0" smtClean="0"/>
          </a:p>
          <a:p>
            <a:pPr>
              <a:buNone/>
            </a:pPr>
            <a:r>
              <a:rPr lang="en-US" b="1" dirty="0" smtClean="0"/>
              <a:t>if</a:t>
            </a:r>
            <a:r>
              <a:rPr lang="en-US" dirty="0" smtClean="0"/>
              <a:t> (str1 == str2)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uk-UA" dirty="0" smtClean="0"/>
              <a:t>рівні"); </a:t>
            </a:r>
          </a:p>
          <a:p>
            <a:pPr>
              <a:buNone/>
            </a:pPr>
            <a:r>
              <a:rPr lang="en-US" b="1" dirty="0" smtClean="0"/>
              <a:t>else</a:t>
            </a:r>
            <a:r>
              <a:rPr lang="en-US" dirty="0" smtClean="0"/>
              <a:t>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uk-UA" dirty="0" smtClean="0"/>
              <a:t>не рівні"); </a:t>
            </a:r>
            <a:r>
              <a:rPr lang="uk-UA" i="1" dirty="0" smtClean="0"/>
              <a:t>//скоріше всього на екрані отримаємо напис «не рівні».</a:t>
            </a:r>
            <a:endParaRPr lang="en-US" dirty="0" smtClean="0"/>
          </a:p>
          <a:p>
            <a:pPr>
              <a:buNone/>
            </a:pP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Приведення до типу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uk-UA" dirty="0" smtClean="0"/>
              <a:t>Часто постає необхідність явного приведення типу </a:t>
            </a:r>
            <a:r>
              <a:rPr lang="en-US" dirty="0" smtClean="0"/>
              <a:t>String </a:t>
            </a:r>
            <a:r>
              <a:rPr lang="uk-UA" dirty="0" smtClean="0"/>
              <a:t>до інших типів і навпаки. Наприклад, ви вводите з клавіатури певне число, воно буде у вигляді рядка символів, а для проведення обчислень його потрібно привести або до типу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uk-UA" dirty="0" smtClean="0"/>
              <a:t>якщо це </a:t>
            </a:r>
            <a:r>
              <a:rPr lang="uk-UA" dirty="0" err="1" smtClean="0"/>
              <a:t>цілочисельне</a:t>
            </a:r>
            <a:r>
              <a:rPr lang="uk-UA" dirty="0" smtClean="0"/>
              <a:t> число, або ж до </a:t>
            </a:r>
            <a:r>
              <a:rPr lang="en-US" dirty="0" smtClean="0"/>
              <a:t>float </a:t>
            </a:r>
            <a:r>
              <a:rPr lang="uk-UA" dirty="0" smtClean="0"/>
              <a:t>чи </a:t>
            </a:r>
            <a:r>
              <a:rPr lang="en-US" dirty="0" smtClean="0"/>
              <a:t>double, </a:t>
            </a:r>
            <a:r>
              <a:rPr lang="uk-UA" dirty="0" smtClean="0"/>
              <a:t>якщо дробове. Для таких випадків слугує ряд статичних методів </a:t>
            </a:r>
            <a:r>
              <a:rPr lang="en-US" dirty="0" err="1" smtClean="0"/>
              <a:t>valueOf</a:t>
            </a:r>
            <a:r>
              <a:rPr lang="en-US" dirty="0" smtClean="0"/>
              <a:t>(), </a:t>
            </a:r>
            <a:r>
              <a:rPr lang="uk-UA" dirty="0" smtClean="0"/>
              <a:t>які наявні в класі </a:t>
            </a:r>
            <a:r>
              <a:rPr lang="en-US" dirty="0" smtClean="0"/>
              <a:t>String, </a:t>
            </a:r>
            <a:r>
              <a:rPr lang="uk-UA" dirty="0" smtClean="0"/>
              <a:t>а також в класах, які реалізовують числові типи </a:t>
            </a:r>
            <a:r>
              <a:rPr lang="en-US" dirty="0" smtClean="0"/>
              <a:t>Float, Double </a:t>
            </a:r>
            <a:r>
              <a:rPr lang="uk-UA" dirty="0" smtClean="0"/>
              <a:t>та ін.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764905" y="-1"/>
            <a:ext cx="4427094" cy="4377129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err="1" smtClean="0"/>
              <a:t>Наступна</a:t>
            </a:r>
            <a:r>
              <a:rPr lang="ru-RU" dirty="0" smtClean="0"/>
              <a:t> </a:t>
            </a:r>
            <a:r>
              <a:rPr lang="ru-RU" dirty="0" err="1" smtClean="0"/>
              <a:t>програма</a:t>
            </a:r>
            <a:r>
              <a:rPr lang="ru-RU" dirty="0" smtClean="0"/>
              <a:t> </a:t>
            </a:r>
            <a:r>
              <a:rPr lang="ru-RU" dirty="0" err="1" smtClean="0"/>
              <a:t>вимагає</a:t>
            </a:r>
            <a:r>
              <a:rPr lang="ru-RU" dirty="0" smtClean="0"/>
              <a:t> </a:t>
            </a:r>
            <a:r>
              <a:rPr lang="ru-RU" dirty="0" err="1" smtClean="0"/>
              <a:t>введення</a:t>
            </a:r>
            <a:r>
              <a:rPr lang="ru-RU" dirty="0" smtClean="0"/>
              <a:t> числа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клавіатури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виводить</a:t>
            </a:r>
            <a:r>
              <a:rPr lang="ru-RU" dirty="0" smtClean="0"/>
              <a:t> результат </a:t>
            </a:r>
            <a:r>
              <a:rPr lang="ru-RU" dirty="0" err="1" smtClean="0"/>
              <a:t>перемноження</a:t>
            </a:r>
            <a:r>
              <a:rPr lang="ru-RU" dirty="0" smtClean="0"/>
              <a:t> </a:t>
            </a:r>
            <a:r>
              <a:rPr lang="ru-RU" dirty="0" err="1" smtClean="0"/>
              <a:t>введеного</a:t>
            </a:r>
            <a:r>
              <a:rPr lang="ru-RU" dirty="0" smtClean="0"/>
              <a:t> </a:t>
            </a:r>
            <a:r>
              <a:rPr lang="ru-RU" smtClean="0"/>
              <a:t>числа на </a:t>
            </a:r>
            <a:r>
              <a:rPr lang="ru-RU" dirty="0" smtClean="0"/>
              <a:t>36:</a:t>
            </a:r>
          </a:p>
          <a:p>
            <a:pPr>
              <a:buNone/>
            </a:pPr>
            <a:r>
              <a:rPr lang="uk-UA" dirty="0" smtClean="0"/>
              <a:t>У наведеному прикладі для знаходження коми використано метод 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indexOf</a:t>
            </a:r>
            <a:r>
              <a:rPr lang="en-US" dirty="0" smtClean="0"/>
              <a:t>(String </a:t>
            </a:r>
            <a:r>
              <a:rPr lang="en-US" dirty="0" err="1" smtClean="0"/>
              <a:t>str</a:t>
            </a:r>
            <a:r>
              <a:rPr lang="en-US" dirty="0" smtClean="0"/>
              <a:t>), </a:t>
            </a:r>
            <a:r>
              <a:rPr lang="uk-UA" dirty="0" smtClean="0"/>
              <a:t>а для заміни коми на крапку метод </a:t>
            </a:r>
            <a:r>
              <a:rPr lang="en-US" dirty="0" smtClean="0"/>
              <a:t>String replace(char </a:t>
            </a:r>
            <a:r>
              <a:rPr lang="en-US" dirty="0" err="1" smtClean="0"/>
              <a:t>oldChar</a:t>
            </a:r>
            <a:r>
              <a:rPr lang="en-US" dirty="0" smtClean="0"/>
              <a:t>, char </a:t>
            </a:r>
            <a:r>
              <a:rPr lang="en-US" dirty="0" err="1" smtClean="0"/>
              <a:t>newChar</a:t>
            </a:r>
            <a:r>
              <a:rPr lang="en-US" dirty="0" smtClean="0"/>
              <a:t>). </a:t>
            </a:r>
            <a:r>
              <a:rPr lang="uk-UA" dirty="0" smtClean="0"/>
              <a:t>Якщо не зробити таку заміну, то при приведенні типу </a:t>
            </a:r>
            <a:r>
              <a:rPr lang="en-US" dirty="0" smtClean="0"/>
              <a:t>String </a:t>
            </a:r>
            <a:r>
              <a:rPr lang="uk-UA" dirty="0" smtClean="0"/>
              <a:t>до </a:t>
            </a:r>
            <a:r>
              <a:rPr lang="en-US" dirty="0" smtClean="0"/>
              <a:t>Double </a:t>
            </a:r>
            <a:r>
              <a:rPr lang="uk-UA" dirty="0" smtClean="0"/>
              <a:t>виникне помилка виконання і програма завершиться аварійно.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4862" t="12909" r="34215" b="6353"/>
          <a:stretch>
            <a:fillRect/>
          </a:stretch>
        </p:blipFill>
        <p:spPr bwMode="auto">
          <a:xfrm>
            <a:off x="0" y="0"/>
            <a:ext cx="769349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14056" t="31557" r="71658" b="50410"/>
          <a:stretch>
            <a:fillRect/>
          </a:stretch>
        </p:blipFill>
        <p:spPr bwMode="auto">
          <a:xfrm>
            <a:off x="8643421" y="4339652"/>
            <a:ext cx="3548579" cy="2518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19554" y="44262"/>
            <a:ext cx="9144000" cy="574308"/>
          </a:xfrm>
        </p:spPr>
        <p:txBody>
          <a:bodyPr/>
          <a:lstStyle/>
          <a:p>
            <a:r>
              <a:rPr lang="uk-UA" b="1" dirty="0"/>
              <a:t>Метод </a:t>
            </a:r>
            <a:r>
              <a:rPr lang="en-US" b="1" dirty="0" err="1"/>
              <a:t>charAt</a:t>
            </a:r>
            <a:r>
              <a:rPr lang="en-US" b="1" dirty="0"/>
              <a:t>()</a:t>
            </a:r>
          </a:p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8972" b="39245"/>
          <a:stretch/>
        </p:blipFill>
        <p:spPr>
          <a:xfrm>
            <a:off x="271829" y="494467"/>
            <a:ext cx="11131373" cy="583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5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69924" r="44891"/>
          <a:stretch/>
        </p:blipFill>
        <p:spPr>
          <a:xfrm>
            <a:off x="290879" y="323849"/>
            <a:ext cx="11365029" cy="486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69" y="300770"/>
            <a:ext cx="899160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9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2" y="223837"/>
            <a:ext cx="7085525" cy="634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5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45057"/>
          <a:stretch/>
        </p:blipFill>
        <p:spPr>
          <a:xfrm>
            <a:off x="105507" y="1"/>
            <a:ext cx="11985177" cy="555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9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/>
              <a:t>Рядок</a:t>
            </a:r>
            <a:r>
              <a:rPr lang="ru-RU" dirty="0" smtClean="0"/>
              <a:t> (англ. </a:t>
            </a:r>
            <a:r>
              <a:rPr lang="en-US" dirty="0" smtClean="0"/>
              <a:t>string) </a:t>
            </a:r>
            <a:r>
              <a:rPr lang="ru-RU" dirty="0" smtClean="0"/>
              <a:t>в </a:t>
            </a:r>
            <a:r>
              <a:rPr lang="en-US" dirty="0" smtClean="0"/>
              <a:t>java —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послідовність</a:t>
            </a:r>
            <a:r>
              <a:rPr lang="ru-RU" dirty="0" smtClean="0"/>
              <a:t> </a:t>
            </a:r>
            <a:r>
              <a:rPr lang="ru-RU" dirty="0" err="1" smtClean="0"/>
              <a:t>символів</a:t>
            </a:r>
            <a:r>
              <a:rPr lang="ru-RU" dirty="0" smtClean="0"/>
              <a:t> </a:t>
            </a:r>
            <a:r>
              <a:rPr lang="ru-RU" dirty="0" err="1" smtClean="0"/>
              <a:t>Юнікоду</a:t>
            </a:r>
            <a:r>
              <a:rPr lang="ru-RU" dirty="0" smtClean="0"/>
              <a:t>. </a:t>
            </a:r>
            <a:r>
              <a:rPr lang="ru-RU" dirty="0" err="1" smtClean="0"/>
              <a:t>Наприклад</a:t>
            </a:r>
            <a:r>
              <a:rPr lang="ru-RU" dirty="0" smtClean="0"/>
              <a:t>: "</a:t>
            </a:r>
            <a:r>
              <a:rPr lang="ru-RU" dirty="0" err="1" smtClean="0"/>
              <a:t>Абвгґд</a:t>
            </a:r>
            <a:r>
              <a:rPr lang="ru-RU" dirty="0" smtClean="0"/>
              <a:t>". В </a:t>
            </a:r>
            <a:r>
              <a:rPr lang="ru-RU" dirty="0" err="1" smtClean="0"/>
              <a:t>багатьох</a:t>
            </a:r>
            <a:r>
              <a:rPr lang="ru-RU" dirty="0" smtClean="0"/>
              <a:t> </a:t>
            </a:r>
            <a:r>
              <a:rPr lang="ru-RU" dirty="0" err="1" smtClean="0"/>
              <a:t>мовах</a:t>
            </a:r>
            <a:r>
              <a:rPr lang="ru-RU" dirty="0" smtClean="0"/>
              <a:t> </a:t>
            </a:r>
            <a:r>
              <a:rPr lang="ru-RU" dirty="0" err="1" smtClean="0"/>
              <a:t>програмування</a:t>
            </a:r>
            <a:r>
              <a:rPr lang="ru-RU" dirty="0" smtClean="0"/>
              <a:t> рядки </a:t>
            </a:r>
            <a:r>
              <a:rPr lang="ru-RU" dirty="0" err="1" smtClean="0"/>
              <a:t>зберігаються</a:t>
            </a:r>
            <a:r>
              <a:rPr lang="ru-RU" dirty="0" smtClean="0"/>
              <a:t> у </a:t>
            </a:r>
            <a:r>
              <a:rPr lang="ru-RU" dirty="0" err="1" smtClean="0"/>
              <a:t>масивах</a:t>
            </a:r>
            <a:r>
              <a:rPr lang="ru-RU" dirty="0" smtClean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ru-RU" dirty="0" err="1" smtClean="0"/>
              <a:t>Проте</a:t>
            </a:r>
            <a:r>
              <a:rPr lang="ru-RU" dirty="0" smtClean="0"/>
              <a:t> в </a:t>
            </a:r>
            <a:r>
              <a:rPr lang="en-US" dirty="0" smtClean="0"/>
              <a:t>java </a:t>
            </a:r>
            <a:r>
              <a:rPr lang="ru-RU" dirty="0" smtClean="0"/>
              <a:t>рядки </a:t>
            </a:r>
            <a:r>
              <a:rPr lang="ru-RU" dirty="0" err="1" smtClean="0"/>
              <a:t>представляють</a:t>
            </a:r>
            <a:r>
              <a:rPr lang="ru-RU" dirty="0" smtClean="0"/>
              <a:t> собою </a:t>
            </a:r>
            <a:r>
              <a:rPr lang="ru-RU" dirty="0" err="1" smtClean="0"/>
              <a:t>окремий</a:t>
            </a:r>
            <a:r>
              <a:rPr lang="ru-RU" dirty="0" smtClean="0"/>
              <a:t> </a:t>
            </a:r>
            <a:r>
              <a:rPr lang="ru-RU" dirty="0" err="1" smtClean="0"/>
              <a:t>об'єктний</a:t>
            </a:r>
            <a:r>
              <a:rPr lang="ru-RU" dirty="0" smtClean="0"/>
              <a:t> тип. Для </a:t>
            </a:r>
            <a:r>
              <a:rPr lang="ru-RU" dirty="0" err="1" smtClean="0"/>
              <a:t>рядків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використовуватись</a:t>
            </a:r>
            <a:r>
              <a:rPr lang="ru-RU" dirty="0" smtClean="0"/>
              <a:t> оператор "+",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здійснює</a:t>
            </a:r>
            <a:r>
              <a:rPr lang="ru-RU" dirty="0" smtClean="0"/>
              <a:t> </a:t>
            </a:r>
            <a:r>
              <a:rPr lang="ru-RU" dirty="0" err="1" smtClean="0"/>
              <a:t>конкатенацію</a:t>
            </a:r>
            <a:r>
              <a:rPr lang="ru-RU" dirty="0" smtClean="0"/>
              <a:t>(</a:t>
            </a:r>
            <a:r>
              <a:rPr lang="ru-RU" dirty="0" err="1" smtClean="0"/>
              <a:t>з'єднання</a:t>
            </a:r>
            <a:r>
              <a:rPr lang="ru-RU" dirty="0" smtClean="0"/>
              <a:t>) </a:t>
            </a:r>
            <a:r>
              <a:rPr lang="ru-RU" dirty="0" err="1" smtClean="0"/>
              <a:t>двох</a:t>
            </a:r>
            <a:r>
              <a:rPr lang="ru-RU" dirty="0" smtClean="0"/>
              <a:t> </a:t>
            </a:r>
            <a:r>
              <a:rPr lang="ru-RU" dirty="0" err="1" smtClean="0"/>
              <a:t>окремих</a:t>
            </a:r>
            <a:r>
              <a:rPr lang="ru-RU" dirty="0" smtClean="0"/>
              <a:t> </a:t>
            </a:r>
            <a:r>
              <a:rPr lang="ru-RU" dirty="0" err="1" smtClean="0"/>
              <a:t>рядків</a:t>
            </a:r>
            <a:r>
              <a:rPr lang="ru-RU" dirty="0" smtClean="0"/>
              <a:t>. Так в </a:t>
            </a:r>
            <a:r>
              <a:rPr lang="ru-RU" dirty="0" err="1" smtClean="0"/>
              <a:t>розглянутих</a:t>
            </a:r>
            <a:r>
              <a:rPr lang="ru-RU" dirty="0" smtClean="0"/>
              <a:t> </a:t>
            </a:r>
            <a:r>
              <a:rPr lang="ru-RU" dirty="0" err="1" smtClean="0"/>
              <a:t>навчальних</a:t>
            </a:r>
            <a:r>
              <a:rPr lang="ru-RU" dirty="0" smtClean="0"/>
              <a:t> прикладах </a:t>
            </a:r>
            <a:r>
              <a:rPr lang="ru-RU" dirty="0" err="1" smtClean="0"/>
              <a:t>конкатенація</a:t>
            </a:r>
            <a:r>
              <a:rPr lang="ru-RU" dirty="0" smtClean="0"/>
              <a:t> </a:t>
            </a:r>
            <a:r>
              <a:rPr lang="ru-RU" dirty="0" err="1" smtClean="0"/>
              <a:t>використовується</a:t>
            </a:r>
            <a:r>
              <a:rPr lang="ru-RU" dirty="0" smtClean="0"/>
              <a:t> при </a:t>
            </a:r>
            <a:r>
              <a:rPr lang="ru-RU" dirty="0" err="1" smtClean="0"/>
              <a:t>виводі</a:t>
            </a:r>
            <a:r>
              <a:rPr lang="ru-RU" dirty="0" smtClean="0"/>
              <a:t> на консоль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ru-RU" dirty="0" smtClean="0"/>
              <a:t>Один" + "два" + "=" + "Три").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 err="1" smtClean="0"/>
              <a:t>здійснення</a:t>
            </a:r>
            <a:r>
              <a:rPr lang="ru-RU" dirty="0" smtClean="0"/>
              <a:t> </a:t>
            </a:r>
            <a:r>
              <a:rPr lang="ru-RU" dirty="0" err="1" smtClean="0"/>
              <a:t>інших</a:t>
            </a:r>
            <a:r>
              <a:rPr lang="ru-RU" dirty="0" smtClean="0"/>
              <a:t> </a:t>
            </a:r>
            <a:r>
              <a:rPr lang="ru-RU" dirty="0" err="1" smtClean="0"/>
              <a:t>дій</a:t>
            </a:r>
            <a:r>
              <a:rPr lang="ru-RU" dirty="0" smtClean="0"/>
              <a:t> з рядками, як то </a:t>
            </a:r>
            <a:r>
              <a:rPr lang="ru-RU" dirty="0" err="1" smtClean="0"/>
              <a:t>пошук</a:t>
            </a:r>
            <a:r>
              <a:rPr lang="ru-RU" dirty="0" smtClean="0"/>
              <a:t> </a:t>
            </a:r>
            <a:r>
              <a:rPr lang="ru-RU" dirty="0" err="1" smtClean="0"/>
              <a:t>символів</a:t>
            </a:r>
            <a:r>
              <a:rPr lang="ru-RU" dirty="0" smtClean="0"/>
              <a:t> та </a:t>
            </a:r>
            <a:r>
              <a:rPr lang="ru-RU" dirty="0" err="1" smtClean="0"/>
              <a:t>буквосполучень</a:t>
            </a:r>
            <a:r>
              <a:rPr lang="ru-RU" dirty="0" smtClean="0"/>
              <a:t>, </a:t>
            </a:r>
            <a:r>
              <a:rPr lang="ru-RU" dirty="0" err="1" smtClean="0"/>
              <a:t>використовуються</a:t>
            </a:r>
            <a:r>
              <a:rPr lang="ru-RU" dirty="0" smtClean="0"/>
              <a:t> </a:t>
            </a:r>
            <a:r>
              <a:rPr lang="ru-RU" dirty="0" err="1" smtClean="0"/>
              <a:t>методи</a:t>
            </a:r>
            <a:r>
              <a:rPr lang="ru-RU" dirty="0" smtClean="0"/>
              <a:t> </a:t>
            </a:r>
            <a:r>
              <a:rPr lang="ru-RU" dirty="0" err="1" smtClean="0"/>
              <a:t>класу</a:t>
            </a:r>
            <a:r>
              <a:rPr lang="ru-RU" dirty="0" smtClean="0"/>
              <a:t> </a:t>
            </a:r>
            <a:r>
              <a:rPr lang="en-US" dirty="0" smtClean="0"/>
              <a:t>String.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855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61582" r="56178"/>
          <a:stretch/>
        </p:blipFill>
        <p:spPr>
          <a:xfrm>
            <a:off x="105507" y="171449"/>
            <a:ext cx="8619393" cy="637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1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38" y="73172"/>
            <a:ext cx="7951910" cy="655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6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9" y="246917"/>
            <a:ext cx="11773073" cy="578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4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65520" cy="575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0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16" y="139577"/>
            <a:ext cx="9208476" cy="657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4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03" y="152399"/>
            <a:ext cx="10630595" cy="598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5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55" y="173647"/>
            <a:ext cx="11268614" cy="625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6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13714"/>
          <a:stretch/>
        </p:blipFill>
        <p:spPr>
          <a:xfrm>
            <a:off x="132250" y="180974"/>
            <a:ext cx="11053197" cy="579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43012"/>
          <a:stretch/>
        </p:blipFill>
        <p:spPr>
          <a:xfrm>
            <a:off x="0" y="-1"/>
            <a:ext cx="11932552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64464" r="35499"/>
          <a:stretch/>
        </p:blipFill>
        <p:spPr>
          <a:xfrm>
            <a:off x="0" y="133349"/>
            <a:ext cx="11827768" cy="568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Спецсимволи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err="1"/>
              <a:t>Оголошення</a:t>
            </a:r>
            <a:r>
              <a:rPr lang="ru-RU" dirty="0"/>
              <a:t> </a:t>
            </a:r>
            <a:r>
              <a:rPr lang="ru-RU" dirty="0" err="1"/>
              <a:t>змінної</a:t>
            </a:r>
            <a:r>
              <a:rPr lang="ru-RU" dirty="0"/>
              <a:t> і </a:t>
            </a:r>
            <a:r>
              <a:rPr lang="ru-RU" dirty="0" err="1"/>
              <a:t>присвоєння</a:t>
            </a:r>
            <a:r>
              <a:rPr lang="ru-RU" dirty="0"/>
              <a:t> </a:t>
            </a:r>
            <a:r>
              <a:rPr lang="ru-RU" dirty="0" err="1"/>
              <a:t>їй</a:t>
            </a:r>
            <a:r>
              <a:rPr lang="ru-RU" dirty="0"/>
              <a:t> рядка </a:t>
            </a:r>
            <a:r>
              <a:rPr lang="ru-RU" dirty="0" err="1"/>
              <a:t>відбувається</a:t>
            </a:r>
            <a:r>
              <a:rPr lang="ru-RU" dirty="0"/>
              <a:t> </a:t>
            </a:r>
            <a:r>
              <a:rPr lang="ru-RU" dirty="0" err="1"/>
              <a:t>наступним</a:t>
            </a:r>
            <a:r>
              <a:rPr lang="ru-RU" dirty="0"/>
              <a:t> чином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str</a:t>
            </a:r>
            <a:r>
              <a:rPr lang="en-US" dirty="0" smtClean="0"/>
              <a:t> = "</a:t>
            </a:r>
            <a:r>
              <a:rPr lang="ru-RU" dirty="0" err="1" smtClean="0"/>
              <a:t>Це</a:t>
            </a:r>
            <a:r>
              <a:rPr lang="ru-RU" dirty="0" smtClean="0"/>
              <a:t> рядок";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Для того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створити</a:t>
            </a:r>
            <a:r>
              <a:rPr lang="ru-RU" dirty="0" smtClean="0"/>
              <a:t> рядок, </a:t>
            </a:r>
            <a:r>
              <a:rPr lang="ru-RU" dirty="0" err="1" smtClean="0"/>
              <a:t>необхідно</a:t>
            </a:r>
            <a:r>
              <a:rPr lang="ru-RU" dirty="0" smtClean="0"/>
              <a:t> </a:t>
            </a:r>
            <a:r>
              <a:rPr lang="ru-RU" dirty="0" err="1" smtClean="0"/>
              <a:t>взяти</a:t>
            </a:r>
            <a:r>
              <a:rPr lang="ru-RU" dirty="0" smtClean="0"/>
              <a:t> </a:t>
            </a:r>
            <a:r>
              <a:rPr lang="ru-RU" dirty="0" err="1" smtClean="0"/>
              <a:t>літери</a:t>
            </a:r>
            <a:r>
              <a:rPr lang="ru-RU" dirty="0" smtClean="0"/>
              <a:t> в </a:t>
            </a:r>
            <a:r>
              <a:rPr lang="ru-RU" dirty="0" err="1" smtClean="0"/>
              <a:t>подвійні</a:t>
            </a:r>
            <a:r>
              <a:rPr lang="ru-RU" dirty="0" smtClean="0"/>
              <a:t> лапки: "</a:t>
            </a:r>
            <a:r>
              <a:rPr lang="ru-RU" dirty="0" err="1" smtClean="0"/>
              <a:t>це</a:t>
            </a:r>
            <a:r>
              <a:rPr lang="ru-RU" dirty="0" smtClean="0"/>
              <a:t> рядок". </a:t>
            </a:r>
            <a:r>
              <a:rPr lang="ru-RU" dirty="0" err="1" smtClean="0"/>
              <a:t>Також</a:t>
            </a:r>
            <a:r>
              <a:rPr lang="ru-RU" dirty="0" smtClean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створити</a:t>
            </a:r>
            <a:r>
              <a:rPr lang="ru-RU" dirty="0" smtClean="0"/>
              <a:t> </a:t>
            </a:r>
            <a:r>
              <a:rPr lang="ru-RU" dirty="0" err="1" smtClean="0"/>
              <a:t>пустий</a:t>
            </a:r>
            <a:r>
              <a:rPr lang="ru-RU" dirty="0" smtClean="0"/>
              <a:t> рядок "". </a:t>
            </a:r>
            <a:endParaRPr lang="en-US" dirty="0" smtClean="0"/>
          </a:p>
          <a:p>
            <a:pPr marL="0" indent="0">
              <a:buNone/>
            </a:pPr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 err="1" smtClean="0"/>
              <a:t>необхідно</a:t>
            </a:r>
            <a:r>
              <a:rPr lang="ru-RU" dirty="0" smtClean="0"/>
              <a:t> </a:t>
            </a:r>
            <a:r>
              <a:rPr lang="ru-RU" dirty="0" err="1" smtClean="0"/>
              <a:t>використати</a:t>
            </a:r>
            <a:r>
              <a:rPr lang="ru-RU" dirty="0" smtClean="0"/>
              <a:t> </a:t>
            </a:r>
            <a:r>
              <a:rPr lang="ru-RU" dirty="0" err="1" smtClean="0"/>
              <a:t>спецсимволи</a:t>
            </a:r>
            <a:r>
              <a:rPr lang="ru-RU" dirty="0" smtClean="0"/>
              <a:t>, то </a:t>
            </a:r>
            <a:r>
              <a:rPr lang="ru-RU" dirty="0" err="1" smtClean="0"/>
              <a:t>застосовують</a:t>
            </a:r>
            <a:r>
              <a:rPr lang="ru-RU" dirty="0" smtClean="0"/>
              <a:t> </a:t>
            </a:r>
            <a:r>
              <a:rPr lang="ru-RU" dirty="0" err="1" smtClean="0"/>
              <a:t>зворотню</a:t>
            </a:r>
            <a:r>
              <a:rPr lang="ru-RU" dirty="0" smtClean="0"/>
              <a:t> косу (</a:t>
            </a:r>
            <a:r>
              <a:rPr lang="ru-RU" dirty="0" err="1" smtClean="0"/>
              <a:t>backslash</a:t>
            </a:r>
            <a:r>
              <a:rPr lang="ru-RU" dirty="0" smtClean="0"/>
              <a:t>) "\". </a:t>
            </a:r>
            <a:endParaRPr lang="en-US" dirty="0" smtClean="0"/>
          </a:p>
          <a:p>
            <a:pPr marL="0" indent="0">
              <a:buNone/>
            </a:pPr>
            <a:r>
              <a:rPr lang="ru-RU" dirty="0" err="1" smtClean="0"/>
              <a:t>Наприклад</a:t>
            </a:r>
            <a:r>
              <a:rPr lang="ru-RU" dirty="0" smtClean="0"/>
              <a:t>, </a:t>
            </a:r>
            <a:r>
              <a:rPr lang="ru-RU" dirty="0" err="1" smtClean="0"/>
              <a:t>помістити</a:t>
            </a:r>
            <a:r>
              <a:rPr lang="ru-RU" dirty="0" smtClean="0"/>
              <a:t> в рядок </a:t>
            </a:r>
            <a:r>
              <a:rPr lang="ru-RU" dirty="0" err="1" smtClean="0"/>
              <a:t>внутрішні</a:t>
            </a:r>
            <a:r>
              <a:rPr lang="ru-RU" dirty="0" smtClean="0"/>
              <a:t> </a:t>
            </a:r>
            <a:r>
              <a:rPr lang="ru-RU" dirty="0" err="1" smtClean="0"/>
              <a:t>подвійні</a:t>
            </a:r>
            <a:r>
              <a:rPr lang="ru-RU" dirty="0" smtClean="0"/>
              <a:t> лапки </a:t>
            </a:r>
            <a:r>
              <a:rPr lang="ru-RU" dirty="0" err="1" smtClean="0"/>
              <a:t>можна</a:t>
            </a:r>
            <a:r>
              <a:rPr lang="ru-RU" dirty="0" smtClean="0"/>
              <a:t> таким чином "\" - </a:t>
            </a:r>
            <a:r>
              <a:rPr lang="ru-RU" dirty="0" err="1" smtClean="0"/>
              <a:t>це</a:t>
            </a:r>
            <a:r>
              <a:rPr lang="ru-RU" dirty="0" smtClean="0"/>
              <a:t> лапка". </a:t>
            </a:r>
            <a:r>
              <a:rPr lang="ru-RU" dirty="0" err="1" smtClean="0"/>
              <a:t>Аналогічно</a:t>
            </a:r>
            <a:r>
              <a:rPr lang="ru-RU" dirty="0" smtClean="0"/>
              <a:t> для </a:t>
            </a:r>
            <a:r>
              <a:rPr lang="ru-RU" dirty="0" err="1" smtClean="0"/>
              <a:t>одинарних</a:t>
            </a:r>
            <a:r>
              <a:rPr lang="ru-RU" dirty="0" smtClean="0"/>
              <a:t> лапок, </a:t>
            </a:r>
            <a:r>
              <a:rPr lang="ru-RU" dirty="0" err="1" smtClean="0"/>
              <a:t>недрукованих</a:t>
            </a:r>
            <a:r>
              <a:rPr lang="ru-RU" dirty="0" smtClean="0"/>
              <a:t> </a:t>
            </a:r>
            <a:r>
              <a:rPr lang="ru-RU" dirty="0" err="1" smtClean="0"/>
              <a:t>символів</a:t>
            </a:r>
            <a:r>
              <a:rPr lang="ru-RU" dirty="0" smtClean="0"/>
              <a:t>, </a:t>
            </a:r>
            <a:r>
              <a:rPr lang="ru-RU" dirty="0" err="1" smtClean="0"/>
              <a:t>тощо</a:t>
            </a:r>
            <a:r>
              <a:rPr lang="ru-RU" dirty="0" smtClean="0"/>
              <a:t>. </a:t>
            </a:r>
            <a:r>
              <a:rPr lang="ru-RU" dirty="0" err="1" smtClean="0"/>
              <a:t>Найчастіше</a:t>
            </a:r>
            <a:r>
              <a:rPr lang="ru-RU" dirty="0" smtClean="0"/>
              <a:t> коса </a:t>
            </a:r>
            <a:r>
              <a:rPr lang="ru-RU" dirty="0" err="1" smtClean="0"/>
              <a:t>застосовується</a:t>
            </a:r>
            <a:r>
              <a:rPr lang="ru-RU" dirty="0" smtClean="0"/>
              <a:t> для символу нового рядка: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err="1" smtClean="0"/>
              <a:t>System.out.println</a:t>
            </a:r>
            <a:r>
              <a:rPr lang="ru-RU" dirty="0" smtClean="0"/>
              <a:t>("</a:t>
            </a:r>
            <a:r>
              <a:rPr lang="ru-RU" dirty="0" err="1" smtClean="0"/>
              <a:t>Це</a:t>
            </a:r>
            <a:r>
              <a:rPr lang="ru-RU" dirty="0" smtClean="0"/>
              <a:t> перший рядок тексту, \n а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другий</a:t>
            </a:r>
            <a:r>
              <a:rPr lang="ru-RU" dirty="0" smtClean="0"/>
              <a:t> </a:t>
            </a:r>
            <a:r>
              <a:rPr lang="ru-RU" dirty="0" err="1" smtClean="0"/>
              <a:t>текстовий</a:t>
            </a:r>
            <a:r>
              <a:rPr lang="ru-RU" dirty="0" smtClean="0"/>
              <a:t> рядок.");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Таким чином рядок (</a:t>
            </a:r>
            <a:r>
              <a:rPr lang="en-US" dirty="0"/>
              <a:t>string)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містити</a:t>
            </a:r>
            <a:r>
              <a:rPr lang="ru-RU" dirty="0"/>
              <a:t> текст з </a:t>
            </a:r>
            <a:r>
              <a:rPr lang="ru-RU" dirty="0" err="1"/>
              <a:t>кількома</a:t>
            </a:r>
            <a:r>
              <a:rPr lang="ru-RU" dirty="0"/>
              <a:t> </a:t>
            </a:r>
            <a:r>
              <a:rPr lang="ru-RU" dirty="0" err="1"/>
              <a:t>текстовими</a:t>
            </a:r>
            <a:r>
              <a:rPr lang="ru-RU" dirty="0"/>
              <a:t> рядками (в англ. </a:t>
            </a:r>
            <a:r>
              <a:rPr lang="ru-RU" dirty="0" err="1"/>
              <a:t>застосовують</a:t>
            </a:r>
            <a:r>
              <a:rPr lang="ru-RU" dirty="0"/>
              <a:t> </a:t>
            </a:r>
            <a:r>
              <a:rPr lang="ru-RU" dirty="0" err="1"/>
              <a:t>термін</a:t>
            </a:r>
            <a:r>
              <a:rPr lang="ru-RU" dirty="0"/>
              <a:t> </a:t>
            </a:r>
            <a:r>
              <a:rPr lang="en-US" dirty="0" err="1"/>
              <a:t>multyline</a:t>
            </a:r>
            <a:r>
              <a:rPr lang="en-US" dirty="0"/>
              <a:t> string — </a:t>
            </a:r>
            <a:r>
              <a:rPr lang="ru-RU" i="1" dirty="0" err="1"/>
              <a:t>багатолінійний</a:t>
            </a:r>
            <a:r>
              <a:rPr lang="ru-RU" i="1" dirty="0"/>
              <a:t> рядок</a:t>
            </a:r>
            <a:r>
              <a:rPr lang="ru-RU" dirty="0"/>
              <a:t>, </a:t>
            </a:r>
            <a:r>
              <a:rPr lang="ru-RU" i="1" dirty="0" err="1"/>
              <a:t>багаторядковий</a:t>
            </a:r>
            <a:r>
              <a:rPr lang="ru-RU" i="1" dirty="0"/>
              <a:t> рядок</a:t>
            </a:r>
            <a:r>
              <a:rPr lang="ru-RU" dirty="0"/>
              <a:t> </a:t>
            </a:r>
            <a:r>
              <a:rPr lang="ru-RU" dirty="0" err="1"/>
              <a:t>або</a:t>
            </a:r>
            <a:r>
              <a:rPr lang="ru-RU" dirty="0"/>
              <a:t> ж </a:t>
            </a:r>
            <a:r>
              <a:rPr lang="ru-RU" i="1" dirty="0" err="1"/>
              <a:t>багаторядкова</a:t>
            </a:r>
            <a:r>
              <a:rPr lang="ru-RU" i="1" dirty="0"/>
              <a:t> </a:t>
            </a:r>
            <a:r>
              <a:rPr lang="ru-RU" i="1" dirty="0" err="1"/>
              <a:t>стрічка</a:t>
            </a:r>
            <a:r>
              <a:rPr lang="ru-RU" dirty="0"/>
              <a:t>). </a:t>
            </a:r>
            <a:r>
              <a:rPr lang="ru-RU" dirty="0" err="1"/>
              <a:t>Проте</a:t>
            </a:r>
            <a:r>
              <a:rPr lang="ru-RU" dirty="0"/>
              <a:t> </a:t>
            </a:r>
            <a:r>
              <a:rPr lang="ru-RU" dirty="0" err="1"/>
              <a:t>власне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en-US" dirty="0"/>
              <a:t>String </a:t>
            </a:r>
            <a:r>
              <a:rPr lang="ru-RU" dirty="0"/>
              <a:t>не </a:t>
            </a:r>
            <a:r>
              <a:rPr lang="ru-RU" dirty="0" err="1"/>
              <a:t>дуже</a:t>
            </a:r>
            <a:r>
              <a:rPr lang="ru-RU" dirty="0"/>
              <a:t> </a:t>
            </a:r>
            <a:r>
              <a:rPr lang="ru-RU" dirty="0" err="1"/>
              <a:t>підходить</a:t>
            </a:r>
            <a:r>
              <a:rPr lang="ru-RU" dirty="0"/>
              <a:t> для </a:t>
            </a:r>
            <a:r>
              <a:rPr lang="ru-RU" dirty="0" err="1"/>
              <a:t>зберігання</a:t>
            </a:r>
            <a:r>
              <a:rPr lang="ru-RU" dirty="0"/>
              <a:t> великих </a:t>
            </a:r>
            <a:r>
              <a:rPr lang="ru-RU" dirty="0" err="1"/>
              <a:t>об'ємів</a:t>
            </a:r>
            <a:r>
              <a:rPr lang="ru-RU" dirty="0"/>
              <a:t> </a:t>
            </a:r>
            <a:r>
              <a:rPr lang="ru-RU" dirty="0" err="1"/>
              <a:t>текстових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та </a:t>
            </a:r>
            <a:r>
              <a:rPr lang="ru-RU" dirty="0" err="1"/>
              <a:t>маніпуляцій</a:t>
            </a:r>
            <a:r>
              <a:rPr lang="ru-RU" dirty="0"/>
              <a:t> з ними. Для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краще</a:t>
            </a:r>
            <a:r>
              <a:rPr lang="ru-RU" dirty="0"/>
              <a:t> </a:t>
            </a:r>
            <a:r>
              <a:rPr lang="ru-RU" dirty="0" err="1"/>
              <a:t>застосовувати</a:t>
            </a:r>
            <a:r>
              <a:rPr lang="ru-RU" dirty="0"/>
              <a:t> </a:t>
            </a:r>
            <a:r>
              <a:rPr lang="ru-RU" dirty="0" err="1"/>
              <a:t>класи</a:t>
            </a:r>
            <a:r>
              <a:rPr lang="ru-RU" dirty="0"/>
              <a:t> </a:t>
            </a:r>
            <a:r>
              <a:rPr lang="en-US" dirty="0" err="1"/>
              <a:t>StringBuilder</a:t>
            </a:r>
            <a:r>
              <a:rPr lang="en-US" dirty="0"/>
              <a:t> </a:t>
            </a:r>
            <a:r>
              <a:rPr lang="ru-RU" dirty="0" err="1"/>
              <a:t>або</a:t>
            </a:r>
            <a:r>
              <a:rPr lang="ru-RU" dirty="0"/>
              <a:t> ж </a:t>
            </a:r>
            <a:r>
              <a:rPr lang="en-US" dirty="0" err="1"/>
              <a:t>StringBuffer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759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95" y="116497"/>
            <a:ext cx="11230014" cy="615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5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7041"/>
            <a:ext cx="9309643" cy="636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6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35" y="98912"/>
            <a:ext cx="9758527" cy="647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11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42638" cy="674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8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03" y="95616"/>
            <a:ext cx="8534053" cy="663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5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6" y="-1"/>
            <a:ext cx="8534392" cy="672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9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29306"/>
          <a:stretch/>
        </p:blipFill>
        <p:spPr>
          <a:xfrm>
            <a:off x="0" y="1"/>
            <a:ext cx="11191604" cy="658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0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79167" r="46274"/>
          <a:stretch/>
        </p:blipFill>
        <p:spPr>
          <a:xfrm>
            <a:off x="95250" y="219074"/>
            <a:ext cx="11781467" cy="3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83068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1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737231" cy="680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9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Конкатенація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Як </a:t>
            </a:r>
            <a:r>
              <a:rPr lang="ru-RU" dirty="0" err="1"/>
              <a:t>вже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сказано </a:t>
            </a:r>
            <a:r>
              <a:rPr lang="ru-RU" dirty="0" err="1"/>
              <a:t>конкатенація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поєднання</a:t>
            </a:r>
            <a:r>
              <a:rPr lang="ru-RU" dirty="0"/>
              <a:t> </a:t>
            </a:r>
            <a:r>
              <a:rPr lang="ru-RU" dirty="0" err="1"/>
              <a:t>двох</a:t>
            </a:r>
            <a:r>
              <a:rPr lang="ru-RU" dirty="0"/>
              <a:t> </a:t>
            </a:r>
            <a:r>
              <a:rPr lang="ru-RU" dirty="0" err="1"/>
              <a:t>рядків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здійснюється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оператора "+". Таким чином </a:t>
            </a:r>
            <a:r>
              <a:rPr lang="ru-RU" dirty="0" err="1"/>
              <a:t>наступні</a:t>
            </a:r>
            <a:r>
              <a:rPr lang="ru-RU" dirty="0"/>
              <a:t> рядки </a:t>
            </a:r>
            <a:r>
              <a:rPr lang="ru-RU" dirty="0" err="1"/>
              <a:t>здійснюють</a:t>
            </a:r>
            <a:r>
              <a:rPr lang="ru-RU" dirty="0"/>
              <a:t> </a:t>
            </a:r>
            <a:r>
              <a:rPr lang="ru-RU" dirty="0" err="1"/>
              <a:t>одне</a:t>
            </a:r>
            <a:r>
              <a:rPr lang="ru-RU" dirty="0"/>
              <a:t> й те </a:t>
            </a:r>
            <a:r>
              <a:rPr lang="ru-RU" dirty="0" err="1"/>
              <a:t>саме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nb-NO" dirty="0" smtClean="0"/>
              <a:t>String str = "Це рядок"; </a:t>
            </a:r>
          </a:p>
          <a:p>
            <a:pPr marL="0" indent="0">
              <a:buNone/>
            </a:pPr>
            <a:r>
              <a:rPr lang="nb-NO" dirty="0" smtClean="0"/>
              <a:t>String str = "Це"+" рядок";</a:t>
            </a:r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ru-RU" dirty="0"/>
              <a:t>При </a:t>
            </a:r>
            <a:r>
              <a:rPr lang="ru-RU" dirty="0" err="1"/>
              <a:t>використанні</a:t>
            </a:r>
            <a:r>
              <a:rPr lang="ru-RU" dirty="0"/>
              <a:t> </a:t>
            </a:r>
            <a:r>
              <a:rPr lang="ru-RU" dirty="0" err="1"/>
              <a:t>конкатенації</a:t>
            </a:r>
            <a:r>
              <a:rPr lang="ru-RU" dirty="0"/>
              <a:t> </a:t>
            </a:r>
            <a:r>
              <a:rPr lang="ru-RU" dirty="0" err="1"/>
              <a:t>рядків</a:t>
            </a:r>
            <a:r>
              <a:rPr lang="ru-RU" dirty="0"/>
              <a:t> з </a:t>
            </a:r>
            <a:r>
              <a:rPr lang="ru-RU" dirty="0" err="1"/>
              <a:t>іншими</a:t>
            </a:r>
            <a:r>
              <a:rPr lang="ru-RU" dirty="0"/>
              <a:t> типами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відбувається</a:t>
            </a:r>
            <a:r>
              <a:rPr lang="ru-RU" dirty="0"/>
              <a:t> </a:t>
            </a:r>
            <a:r>
              <a:rPr lang="ru-RU" dirty="0" err="1"/>
              <a:t>автоматичне</a:t>
            </a:r>
            <a:r>
              <a:rPr lang="ru-RU" dirty="0"/>
              <a:t> </a:t>
            </a:r>
            <a:r>
              <a:rPr lang="ru-RU" dirty="0" err="1"/>
              <a:t>приведення</a:t>
            </a:r>
            <a:r>
              <a:rPr lang="ru-RU" dirty="0"/>
              <a:t> до типу </a:t>
            </a:r>
            <a:r>
              <a:rPr lang="ru-RU" dirty="0" err="1"/>
              <a:t>String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(2 + "+" + 2 + "=" + "4 (</a:t>
            </a:r>
            <a:r>
              <a:rPr lang="ru-RU" dirty="0" err="1" smtClean="0"/>
              <a:t>чотири</a:t>
            </a:r>
            <a:r>
              <a:rPr lang="ru-RU" dirty="0" smtClean="0"/>
              <a:t>)");</a:t>
            </a:r>
          </a:p>
          <a:p>
            <a:pPr marL="0" indent="0">
              <a:buNone/>
            </a:pPr>
            <a:r>
              <a:rPr lang="en-US" dirty="0" smtClean="0"/>
              <a:t>String str3 = "</a:t>
            </a:r>
            <a:r>
              <a:rPr lang="ru-RU" dirty="0" smtClean="0"/>
              <a:t>цифра " + 5; //</a:t>
            </a:r>
            <a:r>
              <a:rPr lang="en-US" dirty="0" smtClean="0"/>
              <a:t>String +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ru-RU" dirty="0" err="1" smtClean="0"/>
              <a:t>дає</a:t>
            </a:r>
            <a:r>
              <a:rPr lang="ru-RU" dirty="0" smtClean="0"/>
              <a:t> </a:t>
            </a:r>
            <a:r>
              <a:rPr lang="en-US" dirty="0" smtClean="0"/>
              <a:t>String "</a:t>
            </a:r>
            <a:r>
              <a:rPr lang="ru-RU" dirty="0" smtClean="0"/>
              <a:t>цифра 5“</a:t>
            </a:r>
            <a:endParaRPr lang="en-US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з'єднання</a:t>
            </a:r>
            <a:r>
              <a:rPr lang="ru-RU" dirty="0"/>
              <a:t> </a:t>
            </a:r>
            <a:r>
              <a:rPr lang="ru-RU" dirty="0" err="1"/>
              <a:t>двох</a:t>
            </a:r>
            <a:r>
              <a:rPr lang="ru-RU" dirty="0"/>
              <a:t> </a:t>
            </a:r>
            <a:r>
              <a:rPr lang="ru-RU" dirty="0" err="1"/>
              <a:t>рядків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здійснити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методу </a:t>
            </a:r>
            <a:r>
              <a:rPr lang="ru-RU" dirty="0" err="1"/>
              <a:t>concat</a:t>
            </a:r>
            <a:r>
              <a:rPr lang="ru-RU" dirty="0" smtClean="0"/>
              <a:t>():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strEnd</a:t>
            </a:r>
            <a:r>
              <a:rPr lang="en-US" dirty="0" smtClean="0"/>
              <a:t> = "</a:t>
            </a:r>
            <a:r>
              <a:rPr lang="ru-RU" dirty="0" smtClean="0"/>
              <a:t>рулить";</a:t>
            </a:r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str</a:t>
            </a:r>
            <a:r>
              <a:rPr lang="en-US" dirty="0" smtClean="0"/>
              <a:t> = "Java ".</a:t>
            </a:r>
            <a:r>
              <a:rPr lang="en-US" dirty="0" err="1" smtClean="0"/>
              <a:t>concat</a:t>
            </a:r>
            <a:r>
              <a:rPr lang="en-US" dirty="0" smtClean="0"/>
              <a:t>(</a:t>
            </a:r>
            <a:r>
              <a:rPr lang="en-US" dirty="0" err="1" smtClean="0"/>
              <a:t>strEnd</a:t>
            </a:r>
            <a:r>
              <a:rPr lang="en-US" dirty="0" smtClean="0"/>
              <a:t>); //</a:t>
            </a:r>
            <a:r>
              <a:rPr lang="ru-RU" dirty="0" smtClean="0"/>
              <a:t>в </a:t>
            </a:r>
            <a:r>
              <a:rPr lang="ru-RU" dirty="0" err="1" smtClean="0"/>
              <a:t>результаті</a:t>
            </a:r>
            <a:r>
              <a:rPr lang="ru-RU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="Java </a:t>
            </a:r>
            <a:r>
              <a:rPr lang="ru-RU" dirty="0" smtClean="0"/>
              <a:t>рулить"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356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4" y="8341"/>
            <a:ext cx="7919671" cy="684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4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468"/>
            <a:ext cx="7810653" cy="678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0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6446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7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966989" cy="667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8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68" y="210120"/>
            <a:ext cx="7925533" cy="664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6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95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1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540502" cy="675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7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0415176" cy="649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1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35952" cy="662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8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9" y="127466"/>
            <a:ext cx="8398396" cy="486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Робота з рядками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В </a:t>
            </a:r>
            <a:r>
              <a:rPr lang="ru-RU" dirty="0" err="1" smtClean="0"/>
              <a:t>java</a:t>
            </a:r>
            <a:r>
              <a:rPr lang="ru-RU" dirty="0" smtClean="0"/>
              <a:t> </a:t>
            </a:r>
            <a:r>
              <a:rPr lang="ru-RU" dirty="0" err="1" smtClean="0"/>
              <a:t>об'єкти</a:t>
            </a:r>
            <a:r>
              <a:rPr lang="ru-RU" dirty="0" smtClean="0"/>
              <a:t> </a:t>
            </a:r>
            <a:r>
              <a:rPr lang="ru-RU" dirty="0" err="1" smtClean="0"/>
              <a:t>класу</a:t>
            </a:r>
            <a:r>
              <a:rPr lang="ru-RU" dirty="0" smtClean="0"/>
              <a:t> </a:t>
            </a:r>
            <a:r>
              <a:rPr lang="ru-RU" dirty="0" err="1" smtClean="0"/>
              <a:t>String</a:t>
            </a:r>
            <a:r>
              <a:rPr lang="ru-RU" dirty="0" smtClean="0"/>
              <a:t> не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змінювати</a:t>
            </a:r>
            <a:r>
              <a:rPr lang="ru-RU" dirty="0" smtClean="0"/>
              <a:t>. На перший </a:t>
            </a:r>
            <a:r>
              <a:rPr lang="ru-RU" dirty="0" err="1" smtClean="0"/>
              <a:t>погляд</a:t>
            </a:r>
            <a:r>
              <a:rPr lang="ru-RU" dirty="0" smtClean="0"/>
              <a:t> —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додає</a:t>
            </a:r>
            <a:r>
              <a:rPr lang="ru-RU" dirty="0" smtClean="0"/>
              <a:t> проблем при </a:t>
            </a:r>
            <a:r>
              <a:rPr lang="ru-RU" dirty="0" err="1" smtClean="0"/>
              <a:t>роботі</a:t>
            </a:r>
            <a:r>
              <a:rPr lang="ru-RU" dirty="0" smtClean="0"/>
              <a:t>, </a:t>
            </a:r>
            <a:r>
              <a:rPr lang="ru-RU" dirty="0" err="1" smtClean="0"/>
              <a:t>але</a:t>
            </a:r>
            <a:r>
              <a:rPr lang="ru-RU" dirty="0" smtClean="0"/>
              <a:t> </a:t>
            </a:r>
            <a:r>
              <a:rPr lang="ru-RU" dirty="0" err="1" smtClean="0"/>
              <a:t>насправді</a:t>
            </a:r>
            <a:r>
              <a:rPr lang="ru-RU" dirty="0" smtClean="0"/>
              <a:t> </a:t>
            </a:r>
            <a:r>
              <a:rPr lang="ru-RU" dirty="0" err="1" smtClean="0"/>
              <a:t>це</a:t>
            </a:r>
            <a:r>
              <a:rPr lang="ru-RU" dirty="0" smtClean="0"/>
              <a:t> не так. Не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змінювати</a:t>
            </a:r>
            <a:r>
              <a:rPr lang="ru-RU" dirty="0" smtClean="0"/>
              <a:t> сам рядок в </a:t>
            </a:r>
            <a:r>
              <a:rPr lang="ru-RU" dirty="0" err="1" smtClean="0"/>
              <a:t>пам'яті</a:t>
            </a:r>
            <a:r>
              <a:rPr lang="ru-RU" dirty="0" smtClean="0"/>
              <a:t> </a:t>
            </a:r>
            <a:r>
              <a:rPr lang="ru-RU" dirty="0" err="1" smtClean="0"/>
              <a:t>комп'ютера</a:t>
            </a:r>
            <a:r>
              <a:rPr lang="ru-RU" dirty="0" smtClean="0"/>
              <a:t>, </a:t>
            </a:r>
            <a:r>
              <a:rPr lang="ru-RU" dirty="0" err="1" smtClean="0"/>
              <a:t>але</a:t>
            </a:r>
            <a:r>
              <a:rPr lang="ru-RU" dirty="0" smtClean="0"/>
              <a:t> </a:t>
            </a:r>
            <a:r>
              <a:rPr lang="ru-RU" dirty="0" err="1" smtClean="0"/>
              <a:t>змінній</a:t>
            </a:r>
            <a:r>
              <a:rPr lang="ru-RU" dirty="0" smtClean="0"/>
              <a:t>, яка </a:t>
            </a:r>
            <a:r>
              <a:rPr lang="ru-RU" dirty="0" err="1" smtClean="0"/>
              <a:t>посилається</a:t>
            </a:r>
            <a:r>
              <a:rPr lang="ru-RU" dirty="0" smtClean="0"/>
              <a:t> на </a:t>
            </a:r>
            <a:r>
              <a:rPr lang="ru-RU" dirty="0" err="1" smtClean="0"/>
              <a:t>певний</a:t>
            </a:r>
            <a:r>
              <a:rPr lang="ru-RU" dirty="0" smtClean="0"/>
              <a:t> рядок,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призначити</a:t>
            </a:r>
            <a:r>
              <a:rPr lang="ru-RU" dirty="0" smtClean="0"/>
              <a:t> </a:t>
            </a:r>
            <a:r>
              <a:rPr lang="ru-RU" dirty="0" err="1" smtClean="0"/>
              <a:t>інший</a:t>
            </a:r>
            <a:r>
              <a:rPr lang="ru-RU" dirty="0" smtClean="0"/>
              <a:t> рядок.</a:t>
            </a:r>
          </a:p>
          <a:p>
            <a:pPr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str</a:t>
            </a:r>
            <a:r>
              <a:rPr lang="en-US" dirty="0" smtClean="0"/>
              <a:t> = "</a:t>
            </a:r>
            <a:r>
              <a:rPr lang="uk-UA" dirty="0" smtClean="0"/>
              <a:t>Це"; </a:t>
            </a:r>
          </a:p>
          <a:p>
            <a:pPr>
              <a:buNone/>
            </a:pPr>
            <a:r>
              <a:rPr lang="en-US" dirty="0" smtClean="0"/>
              <a:t>String str2 = "</a:t>
            </a:r>
            <a:r>
              <a:rPr lang="uk-UA" dirty="0" smtClean="0"/>
              <a:t>рядок"; </a:t>
            </a:r>
          </a:p>
          <a:p>
            <a:pPr>
              <a:buNone/>
            </a:pPr>
            <a:r>
              <a:rPr lang="en-US" dirty="0" smtClean="0"/>
              <a:t>String str3 = "555"; </a:t>
            </a:r>
            <a:endParaRPr lang="uk-UA" dirty="0" smtClean="0"/>
          </a:p>
          <a:p>
            <a:pPr>
              <a:buNone/>
            </a:pPr>
            <a:r>
              <a:rPr lang="en-US" dirty="0" err="1" smtClean="0"/>
              <a:t>str</a:t>
            </a:r>
            <a:r>
              <a:rPr lang="en-US" dirty="0" smtClean="0"/>
              <a:t> = str3; </a:t>
            </a:r>
            <a:r>
              <a:rPr lang="en-US" i="1" dirty="0" smtClean="0"/>
              <a:t>//</a:t>
            </a:r>
            <a:r>
              <a:rPr lang="uk-UA" i="1" dirty="0" smtClean="0"/>
              <a:t>так можна</a:t>
            </a:r>
            <a:r>
              <a:rPr lang="uk-UA" dirty="0" smtClean="0"/>
              <a:t> </a:t>
            </a:r>
          </a:p>
          <a:p>
            <a:pPr>
              <a:buNone/>
            </a:pPr>
            <a:r>
              <a:rPr lang="en-US" dirty="0" err="1" smtClean="0"/>
              <a:t>str</a:t>
            </a:r>
            <a:r>
              <a:rPr lang="en-US" dirty="0" smtClean="0"/>
              <a:t> = </a:t>
            </a:r>
            <a:r>
              <a:rPr lang="en-US" dirty="0" err="1" smtClean="0"/>
              <a:t>str</a:t>
            </a:r>
            <a:r>
              <a:rPr lang="en-US" dirty="0" smtClean="0"/>
              <a:t> + " " + str2; </a:t>
            </a:r>
            <a:r>
              <a:rPr lang="en-US" i="1" dirty="0" smtClean="0"/>
              <a:t>//</a:t>
            </a:r>
            <a:r>
              <a:rPr lang="uk-UA" i="1" dirty="0" smtClean="0"/>
              <a:t>і так можна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82164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3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166308" cy="660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82821" cy="565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0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58" y="0"/>
            <a:ext cx="492442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863806" cy="644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1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7271"/>
            <a:ext cx="10025765" cy="643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3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78240" y="236668"/>
            <a:ext cx="10515600" cy="1352289"/>
          </a:xfrm>
        </p:spPr>
        <p:txBody>
          <a:bodyPr/>
          <a:lstStyle/>
          <a:p>
            <a:pPr>
              <a:buNone/>
            </a:pPr>
            <a:r>
              <a:rPr lang="uk-UA" dirty="0" smtClean="0"/>
              <a:t>Клас </a:t>
            </a:r>
            <a:r>
              <a:rPr lang="en-US" dirty="0" smtClean="0"/>
              <a:t>String </a:t>
            </a:r>
            <a:r>
              <a:rPr lang="uk-UA" dirty="0" smtClean="0"/>
              <a:t>в </a:t>
            </a:r>
            <a:r>
              <a:rPr lang="en-US" dirty="0" smtClean="0"/>
              <a:t>Java </a:t>
            </a:r>
            <a:r>
              <a:rPr lang="uk-UA" dirty="0" smtClean="0"/>
              <a:t>містить понад 50 методів, які можуть бути корисні при програмуванні. Нижче наведено список з найбільш корисних методів. Детальніше про методи дивіться у </a:t>
            </a:r>
            <a:r>
              <a:rPr lang="uk-UA" dirty="0" smtClean="0">
                <a:hlinkClick r:id="rId2"/>
              </a:rPr>
              <a:t>документації по </a:t>
            </a:r>
            <a:r>
              <a:rPr lang="en-US" dirty="0" smtClean="0">
                <a:hlinkClick r:id="rId2"/>
              </a:rPr>
              <a:t>String</a:t>
            </a: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4056" t="10451" r="18533" b="34016"/>
          <a:stretch>
            <a:fillRect/>
          </a:stretch>
        </p:blipFill>
        <p:spPr bwMode="auto">
          <a:xfrm>
            <a:off x="0" y="1379095"/>
            <a:ext cx="11829453" cy="5478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4516" t="13320" r="3684" b="18033"/>
          <a:stretch>
            <a:fillRect/>
          </a:stretch>
        </p:blipFill>
        <p:spPr bwMode="auto">
          <a:xfrm>
            <a:off x="-7756" y="284813"/>
            <a:ext cx="12199756" cy="575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4401" t="16393" r="4920" b="24795"/>
          <a:stretch>
            <a:fillRect/>
          </a:stretch>
        </p:blipFill>
        <p:spPr bwMode="auto">
          <a:xfrm>
            <a:off x="0" y="434715"/>
            <a:ext cx="12192000" cy="4996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4286" t="9221" r="9752" b="48976"/>
          <a:stretch>
            <a:fillRect/>
          </a:stretch>
        </p:blipFill>
        <p:spPr bwMode="auto">
          <a:xfrm>
            <a:off x="1" y="359765"/>
            <a:ext cx="12192000" cy="3772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03288" y="896234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uk-UA" dirty="0" smtClean="0"/>
              <a:t>Дію обмеження ви відчуєте, лише коли захочете, наприклад, замінити букву "е" на якусь іншу, або змінити її регістр. В інших мовах - це можна зробити без проблем. В </a:t>
            </a:r>
            <a:r>
              <a:rPr lang="en-US" dirty="0" smtClean="0"/>
              <a:t>java </a:t>
            </a:r>
            <a:r>
              <a:rPr lang="uk-UA" dirty="0" smtClean="0"/>
              <a:t>потрібно утворити новий рядок. Скопіювавши, наприклад, букву "Ц" і додавши до неї "Е". Рядок, на який вже не посилається жодна змінна, буде видалений з пам'яті комп'ютера автоматичним прибиральником сміття </a:t>
            </a:r>
            <a:r>
              <a:rPr lang="en-US" dirty="0" smtClean="0"/>
              <a:t>java.</a:t>
            </a:r>
          </a:p>
          <a:p>
            <a:pPr>
              <a:buNone/>
            </a:pPr>
            <a:r>
              <a:rPr lang="uk-UA" dirty="0" smtClean="0"/>
              <a:t>В разі, якщо ж все ж таки необхідна маніпуляція з рядком напряму, то для таких цілей існують споріднені із </a:t>
            </a:r>
            <a:r>
              <a:rPr lang="en-US" dirty="0" smtClean="0"/>
              <a:t>String </a:t>
            </a:r>
            <a:r>
              <a:rPr lang="uk-UA" dirty="0" smtClean="0"/>
              <a:t>класи. Зокрема, </a:t>
            </a:r>
            <a:r>
              <a:rPr lang="en-US" dirty="0" err="1" smtClean="0"/>
              <a:t>StringBuffer</a:t>
            </a:r>
            <a:r>
              <a:rPr lang="en-US" dirty="0" smtClean="0"/>
              <a:t> — </a:t>
            </a:r>
            <a:r>
              <a:rPr lang="uk-UA" dirty="0" smtClean="0"/>
              <a:t>корисний, при роботі з великими об'ємами текстових даних, читання з файлу і т.п.</a:t>
            </a:r>
          </a:p>
          <a:p>
            <a:pPr>
              <a:buNone/>
            </a:pP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StringBuilder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uk-UA" dirty="0" smtClean="0"/>
              <a:t>Якщо необхідно часто змінювати рядок, то використовувати </a:t>
            </a:r>
            <a:r>
              <a:rPr lang="en-US" dirty="0" smtClean="0"/>
              <a:t>String </a:t>
            </a:r>
            <a:r>
              <a:rPr lang="uk-UA" dirty="0" smtClean="0"/>
              <a:t>доволі неефективно, для цього слугує клас </a:t>
            </a:r>
            <a:r>
              <a:rPr lang="en-US" dirty="0" err="1" smtClean="0"/>
              <a:t>StringBuilder</a:t>
            </a:r>
            <a:r>
              <a:rPr lang="en-US" dirty="0" smtClean="0"/>
              <a:t> (</a:t>
            </a:r>
            <a:r>
              <a:rPr lang="uk-UA" dirty="0" smtClean="0"/>
              <a:t>можна перекл. як будівник рядка). Об’єкти </a:t>
            </a:r>
            <a:r>
              <a:rPr lang="en-US" dirty="0" err="1" smtClean="0"/>
              <a:t>StringBuilder</a:t>
            </a:r>
            <a:r>
              <a:rPr lang="en-US" dirty="0" smtClean="0"/>
              <a:t> </a:t>
            </a:r>
            <a:r>
              <a:rPr lang="uk-UA" dirty="0" smtClean="0"/>
              <a:t>подібні до об’єктів </a:t>
            </a:r>
            <a:r>
              <a:rPr lang="en-US" dirty="0" smtClean="0"/>
              <a:t>String, </a:t>
            </a:r>
            <a:r>
              <a:rPr lang="uk-UA" dirty="0" smtClean="0"/>
              <a:t>лише з тією різницею, що їх можна модифікувати. По суті </a:t>
            </a:r>
            <a:r>
              <a:rPr lang="en-US" dirty="0" err="1" smtClean="0"/>
              <a:t>StringBuilder</a:t>
            </a:r>
            <a:r>
              <a:rPr lang="en-US" dirty="0" smtClean="0"/>
              <a:t> </a:t>
            </a:r>
            <a:r>
              <a:rPr lang="uk-UA" dirty="0" smtClean="0"/>
              <a:t>розроблений для роботи з великими рядками, в які часто необхідно вносити зміни. </a:t>
            </a:r>
            <a:r>
              <a:rPr lang="en-US" dirty="0" err="1" smtClean="0"/>
              <a:t>StringBuilder</a:t>
            </a:r>
            <a:r>
              <a:rPr lang="en-US" dirty="0" smtClean="0"/>
              <a:t> </a:t>
            </a:r>
            <a:r>
              <a:rPr lang="uk-UA" dirty="0" smtClean="0"/>
              <a:t>з’явився у </a:t>
            </a:r>
            <a:r>
              <a:rPr lang="en-US" dirty="0" smtClean="0"/>
              <a:t>JDK 5.0. </a:t>
            </a:r>
            <a:r>
              <a:rPr lang="uk-UA" dirty="0" smtClean="0"/>
              <a:t>Він майже повністю заміняє більш ранній клас </a:t>
            </a:r>
            <a:r>
              <a:rPr lang="en-US" dirty="0" err="1" smtClean="0"/>
              <a:t>StringBuffer</a:t>
            </a:r>
            <a:r>
              <a:rPr lang="en-US" dirty="0" smtClean="0"/>
              <a:t>, </a:t>
            </a:r>
            <a:r>
              <a:rPr lang="uk-UA" dirty="0" smtClean="0"/>
              <a:t>який дещо менш ефективний при роботі з рядками. Щоправда, новий клас </a:t>
            </a:r>
            <a:r>
              <a:rPr lang="en-US" dirty="0" err="1" smtClean="0"/>
              <a:t>StringBuilder</a:t>
            </a:r>
            <a:r>
              <a:rPr lang="en-US" dirty="0" smtClean="0"/>
              <a:t> </a:t>
            </a:r>
            <a:r>
              <a:rPr lang="uk-UA" dirty="0" smtClean="0"/>
              <a:t>орієнтований на роботу з одною ниттю (</a:t>
            </a:r>
            <a:r>
              <a:rPr lang="en-US" dirty="0" smtClean="0"/>
              <a:t>thread –</a:t>
            </a:r>
            <a:r>
              <a:rPr lang="uk-UA" dirty="0" smtClean="0">
                <a:hlinkClick r:id="rId2" tooltip="w:нить"/>
              </a:rPr>
              <a:t>нить</a:t>
            </a:r>
            <a:r>
              <a:rPr lang="uk-UA" dirty="0" smtClean="0"/>
              <a:t> або ж програмний потік). Якщо ж необхідна підтримка </a:t>
            </a:r>
            <a:r>
              <a:rPr lang="uk-UA" dirty="0" err="1" smtClean="0"/>
              <a:t>багатонитевості</a:t>
            </a:r>
            <a:r>
              <a:rPr lang="uk-UA" dirty="0" smtClean="0"/>
              <a:t> при роботі з рядком тексту, то слід використовувати </a:t>
            </a:r>
            <a:r>
              <a:rPr lang="en-US" dirty="0" err="1" smtClean="0"/>
              <a:t>StringBuffer</a:t>
            </a:r>
            <a:r>
              <a:rPr lang="en-US" dirty="0" smtClean="0"/>
              <a:t>. </a:t>
            </a:r>
            <a:r>
              <a:rPr lang="uk-UA" dirty="0" smtClean="0"/>
              <a:t>Робота з </a:t>
            </a:r>
            <a:r>
              <a:rPr lang="en-US" dirty="0" err="1" smtClean="0"/>
              <a:t>StringBuffer</a:t>
            </a:r>
            <a:r>
              <a:rPr lang="en-US" dirty="0" smtClean="0"/>
              <a:t> </a:t>
            </a:r>
            <a:r>
              <a:rPr lang="uk-UA" dirty="0" smtClean="0"/>
              <a:t>практично ідентична. Щоб використовувати клас </a:t>
            </a:r>
            <a:r>
              <a:rPr lang="en-US" dirty="0" err="1" smtClean="0"/>
              <a:t>StringBuilder</a:t>
            </a:r>
            <a:r>
              <a:rPr lang="en-US" dirty="0" smtClean="0"/>
              <a:t>, </a:t>
            </a:r>
            <a:r>
              <a:rPr lang="uk-UA" dirty="0" smtClean="0"/>
              <a:t>спочатку необхідно створити відповідний об’єкт:</a:t>
            </a:r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r>
              <a:rPr lang="en-US" dirty="0" err="1" smtClean="0"/>
              <a:t>StringBuilder</a:t>
            </a:r>
            <a:r>
              <a:rPr lang="en-US" dirty="0" smtClean="0"/>
              <a:t> builder = 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StringBuilder</a:t>
            </a:r>
            <a:r>
              <a:rPr lang="en-US" dirty="0" smtClean="0"/>
              <a:t>();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93229" y="386569"/>
            <a:ext cx="10515600" cy="5549535"/>
          </a:xfrm>
        </p:spPr>
        <p:txBody>
          <a:bodyPr/>
          <a:lstStyle/>
          <a:p>
            <a:pPr>
              <a:buNone/>
            </a:pPr>
            <a:r>
              <a:rPr lang="ru-RU" dirty="0" err="1" smtClean="0"/>
              <a:t>Кожен</a:t>
            </a:r>
            <a:r>
              <a:rPr lang="ru-RU" dirty="0" smtClean="0"/>
              <a:t> раз, коли </a:t>
            </a:r>
            <a:r>
              <a:rPr lang="ru-RU" dirty="0" err="1" smtClean="0"/>
              <a:t>необхідно</a:t>
            </a:r>
            <a:r>
              <a:rPr lang="ru-RU" dirty="0" smtClean="0"/>
              <a:t> </a:t>
            </a:r>
            <a:r>
              <a:rPr lang="ru-RU" dirty="0" err="1" smtClean="0"/>
              <a:t>додати</a:t>
            </a:r>
            <a:r>
              <a:rPr lang="ru-RU" dirty="0" smtClean="0"/>
              <a:t> </a:t>
            </a:r>
            <a:r>
              <a:rPr lang="ru-RU" dirty="0" err="1" smtClean="0"/>
              <a:t>нову</a:t>
            </a:r>
            <a:r>
              <a:rPr lang="ru-RU" dirty="0" smtClean="0"/>
              <a:t> </a:t>
            </a:r>
            <a:r>
              <a:rPr lang="ru-RU" dirty="0" err="1" smtClean="0"/>
              <a:t>частину</a:t>
            </a:r>
            <a:r>
              <a:rPr lang="ru-RU" dirty="0" smtClean="0"/>
              <a:t> рядка, просто </a:t>
            </a:r>
            <a:r>
              <a:rPr lang="ru-RU" dirty="0" err="1" smtClean="0"/>
              <a:t>викличте</a:t>
            </a:r>
            <a:r>
              <a:rPr lang="ru-RU" dirty="0" smtClean="0"/>
              <a:t> метод </a:t>
            </a:r>
            <a:r>
              <a:rPr lang="ru-RU" dirty="0" err="1" smtClean="0"/>
              <a:t>append</a:t>
            </a:r>
            <a:r>
              <a:rPr lang="ru-RU" dirty="0" smtClean="0"/>
              <a:t> ():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err="1" smtClean="0"/>
              <a:t>builder.append</a:t>
            </a:r>
            <a:r>
              <a:rPr lang="en-US" dirty="0" smtClean="0"/>
              <a:t>(</a:t>
            </a:r>
            <a:r>
              <a:rPr lang="en-US" dirty="0" err="1" smtClean="0"/>
              <a:t>ch</a:t>
            </a:r>
            <a:r>
              <a:rPr lang="en-US" dirty="0" smtClean="0"/>
              <a:t>); </a:t>
            </a:r>
            <a:r>
              <a:rPr lang="en-US" i="1" dirty="0" smtClean="0"/>
              <a:t>// </a:t>
            </a:r>
            <a:r>
              <a:rPr lang="uk-UA" i="1" dirty="0" smtClean="0"/>
              <a:t>додаємо символ</a:t>
            </a:r>
            <a:r>
              <a:rPr lang="uk-UA" dirty="0" smtClean="0"/>
              <a:t> </a:t>
            </a:r>
          </a:p>
          <a:p>
            <a:pPr>
              <a:buNone/>
            </a:pPr>
            <a:r>
              <a:rPr lang="en-US" dirty="0" err="1" smtClean="0"/>
              <a:t>builder.append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); </a:t>
            </a:r>
            <a:r>
              <a:rPr lang="en-US" i="1" dirty="0" smtClean="0"/>
              <a:t>// </a:t>
            </a:r>
            <a:r>
              <a:rPr lang="uk-UA" i="1" dirty="0" smtClean="0"/>
              <a:t>додаємо рядок</a:t>
            </a:r>
          </a:p>
          <a:p>
            <a:pPr>
              <a:buNone/>
            </a:pPr>
            <a:endParaRPr lang="uk-UA" i="1" dirty="0" smtClean="0"/>
          </a:p>
          <a:p>
            <a:pPr>
              <a:buNone/>
            </a:pP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передати</a:t>
            </a:r>
            <a:r>
              <a:rPr lang="ru-RU" dirty="0" smtClean="0"/>
              <a:t> результат у </a:t>
            </a:r>
            <a:r>
              <a:rPr lang="ru-RU" dirty="0" err="1" smtClean="0"/>
              <a:t>String</a:t>
            </a:r>
            <a:r>
              <a:rPr lang="ru-RU" dirty="0" smtClean="0"/>
              <a:t>: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completedString</a:t>
            </a:r>
            <a:r>
              <a:rPr lang="en-US" dirty="0" smtClean="0"/>
              <a:t> = </a:t>
            </a:r>
            <a:r>
              <a:rPr lang="en-US" dirty="0" err="1" smtClean="0"/>
              <a:t>builder.toString</a:t>
            </a:r>
            <a:r>
              <a:rPr lang="en-US" dirty="0" smtClean="0"/>
              <a:t>();</a:t>
            </a:r>
            <a:endParaRPr lang="uk-UA" dirty="0" smtClean="0"/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68180" y="296628"/>
            <a:ext cx="10515600" cy="213177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uk-UA" dirty="0" smtClean="0"/>
              <a:t>Клас </a:t>
            </a:r>
            <a:r>
              <a:rPr lang="en-US" dirty="0" err="1" smtClean="0"/>
              <a:t>StringBuilder</a:t>
            </a:r>
            <a:r>
              <a:rPr lang="en-US" dirty="0" smtClean="0"/>
              <a:t>, </a:t>
            </a:r>
            <a:r>
              <a:rPr lang="uk-UA" dirty="0" smtClean="0"/>
              <a:t>як і клас </a:t>
            </a:r>
            <a:r>
              <a:rPr lang="en-US" dirty="0" smtClean="0"/>
              <a:t>String </a:t>
            </a:r>
            <a:r>
              <a:rPr lang="uk-UA" dirty="0" smtClean="0"/>
              <a:t>має метод </a:t>
            </a:r>
            <a:r>
              <a:rPr lang="en-US" dirty="0" smtClean="0"/>
              <a:t>length(), </a:t>
            </a:r>
            <a:r>
              <a:rPr lang="uk-UA" dirty="0" smtClean="0"/>
              <a:t>що повертає довжину символьної послідовності в будівнику. Проте крім довжини будівник також має </a:t>
            </a:r>
            <a:r>
              <a:rPr lang="uk-UA" i="1" dirty="0" smtClean="0"/>
              <a:t>ємність</a:t>
            </a:r>
            <a:r>
              <a:rPr lang="uk-UA" dirty="0" smtClean="0"/>
              <a:t> — кількість символів, яку він може вмістити. Ємність можна одержати методом </a:t>
            </a:r>
            <a:r>
              <a:rPr lang="en-US" dirty="0" err="1" smtClean="0"/>
              <a:t>Capasity</a:t>
            </a:r>
            <a:r>
              <a:rPr lang="en-US" dirty="0" smtClean="0"/>
              <a:t>(). </a:t>
            </a:r>
            <a:r>
              <a:rPr lang="uk-UA" dirty="0" smtClean="0"/>
              <a:t>Загалом вона дорівнює довжині, або ж більша за неї. При збільшенні рядка ємність автоматично збільшується.</a:t>
            </a:r>
            <a:endParaRPr lang="uk-U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14171" t="33197" r="26381" b="36885"/>
          <a:stretch>
            <a:fillRect/>
          </a:stretch>
        </p:blipFill>
        <p:spPr bwMode="auto">
          <a:xfrm>
            <a:off x="389744" y="2368446"/>
            <a:ext cx="11549414" cy="3267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23210" y="311618"/>
            <a:ext cx="10515600" cy="1067477"/>
          </a:xfrm>
        </p:spPr>
        <p:txBody>
          <a:bodyPr/>
          <a:lstStyle/>
          <a:p>
            <a:pPr>
              <a:buNone/>
            </a:pPr>
            <a:r>
              <a:rPr lang="uk-UA" dirty="0" smtClean="0"/>
              <a:t>Клас </a:t>
            </a:r>
            <a:r>
              <a:rPr lang="en-US" dirty="0" err="1" smtClean="0"/>
              <a:t>StringBuilder</a:t>
            </a:r>
            <a:r>
              <a:rPr lang="en-US" dirty="0" smtClean="0"/>
              <a:t> </a:t>
            </a:r>
            <a:r>
              <a:rPr lang="uk-UA" dirty="0" smtClean="0"/>
              <a:t>має ряд методів пов’язаних з довжиною і ємністю, яких немає у класі </a:t>
            </a:r>
            <a:r>
              <a:rPr lang="en-US" dirty="0" smtClean="0"/>
              <a:t>String.</a:t>
            </a:r>
            <a:endParaRPr lang="uk-U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14286" t="30533" r="3684" b="35246"/>
          <a:stretch>
            <a:fillRect/>
          </a:stretch>
        </p:blipFill>
        <p:spPr bwMode="auto">
          <a:xfrm>
            <a:off x="0" y="1169232"/>
            <a:ext cx="12206841" cy="2863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14632" t="8402" r="6296" b="39344"/>
          <a:stretch>
            <a:fillRect/>
          </a:stretch>
        </p:blipFill>
        <p:spPr bwMode="auto">
          <a:xfrm>
            <a:off x="0" y="629586"/>
            <a:ext cx="12184516" cy="452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14517" t="21311" r="5182" b="12910"/>
          <a:stretch>
            <a:fillRect/>
          </a:stretch>
        </p:blipFill>
        <p:spPr bwMode="auto">
          <a:xfrm>
            <a:off x="0" y="284813"/>
            <a:ext cx="12205776" cy="562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431541"/>
            <a:ext cx="10515600" cy="144223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uk-UA" dirty="0" smtClean="0"/>
              <a:t>Якщо Вам необхідні використати методи </a:t>
            </a:r>
            <a:r>
              <a:rPr lang="en-US" dirty="0" smtClean="0"/>
              <a:t>String, </a:t>
            </a:r>
            <a:r>
              <a:rPr lang="uk-UA" dirty="0" smtClean="0"/>
              <a:t>то можна просто перетворити </a:t>
            </a:r>
            <a:r>
              <a:rPr lang="en-US" dirty="0" err="1" smtClean="0"/>
              <a:t>StringBuilder</a:t>
            </a:r>
            <a:r>
              <a:rPr lang="en-US" dirty="0" smtClean="0"/>
              <a:t> </a:t>
            </a:r>
            <a:r>
              <a:rPr lang="uk-UA" dirty="0" smtClean="0"/>
              <a:t>у звичний </a:t>
            </a:r>
            <a:r>
              <a:rPr lang="en-US" dirty="0" smtClean="0"/>
              <a:t>String </a:t>
            </a:r>
            <a:r>
              <a:rPr lang="uk-UA" dirty="0" smtClean="0"/>
              <a:t>використовуючи метод </a:t>
            </a:r>
            <a:r>
              <a:rPr lang="en-US" dirty="0" err="1" smtClean="0"/>
              <a:t>toString</a:t>
            </a:r>
            <a:r>
              <a:rPr lang="en-US" dirty="0" smtClean="0"/>
              <a:t>. </a:t>
            </a:r>
            <a:r>
              <a:rPr lang="uk-UA" dirty="0" smtClean="0"/>
              <a:t>Згодом можна зробити </a:t>
            </a:r>
            <a:r>
              <a:rPr lang="uk-UA" dirty="0" err="1" smtClean="0"/>
              <a:t>зворотнє</a:t>
            </a:r>
            <a:r>
              <a:rPr lang="uk-UA" dirty="0" smtClean="0"/>
              <a:t> перетворення </a:t>
            </a:r>
            <a:r>
              <a:rPr lang="en-US" dirty="0" smtClean="0"/>
              <a:t>String </a:t>
            </a:r>
            <a:r>
              <a:rPr lang="uk-UA" dirty="0" smtClean="0"/>
              <a:t>у </a:t>
            </a:r>
            <a:r>
              <a:rPr lang="en-US" dirty="0" err="1" smtClean="0"/>
              <a:t>StringBuilder</a:t>
            </a:r>
            <a:r>
              <a:rPr lang="en-US" dirty="0" smtClean="0"/>
              <a:t> </a:t>
            </a:r>
            <a:r>
              <a:rPr lang="uk-UA" dirty="0" smtClean="0"/>
              <a:t>з використанням конструктора </a:t>
            </a:r>
            <a:r>
              <a:rPr lang="en-US" dirty="0" err="1" smtClean="0"/>
              <a:t>StringBuilder</a:t>
            </a:r>
            <a:r>
              <a:rPr lang="en-US" dirty="0" smtClean="0"/>
              <a:t>(String </a:t>
            </a:r>
            <a:r>
              <a:rPr lang="en-US" dirty="0" err="1" smtClean="0"/>
              <a:t>str</a:t>
            </a:r>
            <a:r>
              <a:rPr lang="en-US" dirty="0" smtClean="0"/>
              <a:t>).</a:t>
            </a:r>
            <a:endParaRPr lang="uk-U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l="14286" t="36066" r="37441" b="26434"/>
          <a:stretch>
            <a:fillRect/>
          </a:stretch>
        </p:blipFill>
        <p:spPr bwMode="auto">
          <a:xfrm>
            <a:off x="734518" y="2023672"/>
            <a:ext cx="9953307" cy="4347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2475" y="277813"/>
            <a:ext cx="9144000" cy="493712"/>
          </a:xfrm>
        </p:spPr>
        <p:txBody>
          <a:bodyPr/>
          <a:lstStyle/>
          <a:p>
            <a:r>
              <a:rPr lang="uk-UA" dirty="0" smtClean="0"/>
              <a:t>Завдання</a:t>
            </a: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190625"/>
            <a:ext cx="11363325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464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-1"/>
            <a:ext cx="9351819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794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23210" y="821284"/>
            <a:ext cx="10515600" cy="50548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uk-UA" dirty="0" smtClean="0"/>
              <a:t>Щоб здійснити такі дії як пошук, заміна і т.п. в класі </a:t>
            </a:r>
            <a:r>
              <a:rPr lang="en-US" dirty="0" smtClean="0"/>
              <a:t>String </a:t>
            </a:r>
            <a:r>
              <a:rPr lang="uk-UA" dirty="0" smtClean="0"/>
              <a:t>існує чималий набір методів. Так, щоб дізнатися довжину рядка можна скористатися методом </a:t>
            </a:r>
            <a:r>
              <a:rPr lang="en-US" dirty="0" smtClean="0"/>
              <a:t>length():</a:t>
            </a:r>
            <a:endParaRPr lang="uk-UA" dirty="0" smtClean="0"/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str</a:t>
            </a:r>
            <a:r>
              <a:rPr lang="en-US" dirty="0" smtClean="0"/>
              <a:t> = "</a:t>
            </a:r>
            <a:r>
              <a:rPr lang="uk-UA" dirty="0" smtClean="0"/>
              <a:t>Це рядок";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strLength</a:t>
            </a:r>
            <a:r>
              <a:rPr lang="en-US" dirty="0" smtClean="0"/>
              <a:t> = </a:t>
            </a:r>
            <a:r>
              <a:rPr lang="en-US" dirty="0" err="1" smtClean="0"/>
              <a:t>str.length</a:t>
            </a:r>
            <a:r>
              <a:rPr lang="en-US" dirty="0" smtClean="0"/>
              <a:t>(); </a:t>
            </a:r>
            <a:endParaRPr lang="uk-UA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str2Length = "</a:t>
            </a:r>
            <a:r>
              <a:rPr lang="uk-UA" dirty="0" smtClean="0"/>
              <a:t>Це рядок".</a:t>
            </a:r>
            <a:r>
              <a:rPr lang="en-US" dirty="0" smtClean="0"/>
              <a:t>length(); </a:t>
            </a:r>
            <a:r>
              <a:rPr lang="en-US" i="1" dirty="0" smtClean="0"/>
              <a:t>//</a:t>
            </a:r>
            <a:r>
              <a:rPr lang="uk-UA" i="1" dirty="0" smtClean="0"/>
              <a:t>можна і так</a:t>
            </a:r>
          </a:p>
          <a:p>
            <a:pPr>
              <a:buNone/>
            </a:pPr>
            <a:endParaRPr lang="uk-UA" i="1" dirty="0" smtClean="0"/>
          </a:p>
          <a:p>
            <a:pPr>
              <a:buNone/>
            </a:pPr>
            <a:r>
              <a:rPr lang="uk-UA" dirty="0" smtClean="0"/>
              <a:t>Як бачимо виклик методів відбувається як при роботі із класами, з використанням оператору «.» (точка): «</a:t>
            </a:r>
            <a:r>
              <a:rPr lang="uk-UA" dirty="0" err="1" smtClean="0"/>
              <a:t>об'єкт.метод</a:t>
            </a:r>
            <a:r>
              <a:rPr lang="uk-UA" dirty="0" smtClean="0"/>
              <a:t>()» або </a:t>
            </a:r>
            <a:r>
              <a:rPr lang="uk-UA" dirty="0" err="1" smtClean="0"/>
              <a:t>«об'єктна_змінна.метод</a:t>
            </a:r>
            <a:r>
              <a:rPr lang="uk-UA" dirty="0" smtClean="0"/>
              <a:t>()».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Підрядки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Для того,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одержати</a:t>
            </a:r>
            <a:r>
              <a:rPr lang="ru-RU" dirty="0" smtClean="0"/>
              <a:t> </a:t>
            </a:r>
            <a:r>
              <a:rPr lang="ru-RU" dirty="0" err="1" smtClean="0"/>
              <a:t>частину</a:t>
            </a:r>
            <a:r>
              <a:rPr lang="ru-RU" dirty="0" smtClean="0"/>
              <a:t> рядка (</a:t>
            </a:r>
            <a:r>
              <a:rPr lang="ru-RU" dirty="0" err="1" smtClean="0"/>
              <a:t>підрядок</a:t>
            </a:r>
            <a:r>
              <a:rPr lang="ru-RU" dirty="0" smtClean="0"/>
              <a:t>)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іншого</a:t>
            </a:r>
            <a:r>
              <a:rPr lang="ru-RU" dirty="0" smtClean="0"/>
              <a:t> </a:t>
            </a:r>
            <a:r>
              <a:rPr lang="ru-RU" dirty="0" err="1" smtClean="0"/>
              <a:t>більшого</a:t>
            </a:r>
            <a:r>
              <a:rPr lang="ru-RU" dirty="0" smtClean="0"/>
              <a:t> </a:t>
            </a:r>
            <a:r>
              <a:rPr lang="ru-RU" dirty="0" err="1" smtClean="0"/>
              <a:t>рядка</a:t>
            </a:r>
            <a:r>
              <a:rPr lang="ru-RU" dirty="0" smtClean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скористатися</a:t>
            </a:r>
            <a:r>
              <a:rPr lang="ru-RU" dirty="0" smtClean="0"/>
              <a:t> методом </a:t>
            </a:r>
            <a:r>
              <a:rPr lang="ru-RU" dirty="0" err="1" smtClean="0"/>
              <a:t>substring</a:t>
            </a:r>
            <a:r>
              <a:rPr lang="ru-RU" dirty="0" smtClean="0"/>
              <a:t>(pos1, pos2) </a:t>
            </a:r>
            <a:r>
              <a:rPr lang="ru-RU" dirty="0" err="1" smtClean="0"/>
              <a:t>класу</a:t>
            </a:r>
            <a:r>
              <a:rPr lang="ru-RU" dirty="0" smtClean="0"/>
              <a:t> </a:t>
            </a:r>
            <a:r>
              <a:rPr lang="ru-RU" dirty="0" err="1" smtClean="0"/>
              <a:t>String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err="1" smtClean="0"/>
              <a:t>Наприклад</a:t>
            </a:r>
            <a:r>
              <a:rPr lang="ru-RU" dirty="0" smtClean="0"/>
              <a:t>: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String greeting = "Hello"; </a:t>
            </a:r>
            <a:endParaRPr lang="uk-UA" dirty="0" smtClean="0"/>
          </a:p>
          <a:p>
            <a:pPr>
              <a:buNone/>
            </a:pPr>
            <a:r>
              <a:rPr lang="en-US" dirty="0" smtClean="0"/>
              <a:t>String s = </a:t>
            </a:r>
            <a:r>
              <a:rPr lang="en-US" dirty="0" err="1" smtClean="0"/>
              <a:t>greeting.substring</a:t>
            </a:r>
            <a:r>
              <a:rPr lang="en-US" dirty="0" smtClean="0"/>
              <a:t>(0,3); </a:t>
            </a:r>
            <a:r>
              <a:rPr lang="en-US" i="1" dirty="0" smtClean="0"/>
              <a:t>//</a:t>
            </a:r>
            <a:r>
              <a:rPr lang="uk-UA" i="1" dirty="0" smtClean="0"/>
              <a:t>скопіювати з </a:t>
            </a:r>
            <a:r>
              <a:rPr lang="en-US" i="1" dirty="0" smtClean="0"/>
              <a:t>greeting </a:t>
            </a:r>
            <a:r>
              <a:rPr lang="uk-UA" i="1" dirty="0" smtClean="0"/>
              <a:t>символи з 0 до 3, тобто 0, 1 та 2 – “</a:t>
            </a:r>
            <a:r>
              <a:rPr lang="en-US" i="1" dirty="0" smtClean="0"/>
              <a:t>Hel”</a:t>
            </a:r>
            <a:endParaRPr lang="ru-RU" dirty="0" smtClean="0"/>
          </a:p>
          <a:p>
            <a:pPr>
              <a:buNone/>
            </a:pP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554636"/>
            <a:ext cx="10515600" cy="5622327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В </a:t>
            </a:r>
            <a:r>
              <a:rPr lang="ru-RU" dirty="0" err="1" smtClean="0"/>
              <a:t>результаті</a:t>
            </a:r>
            <a:r>
              <a:rPr lang="ru-RU" dirty="0" smtClean="0"/>
              <a:t> </a:t>
            </a:r>
            <a:r>
              <a:rPr lang="ru-RU" dirty="0" err="1" smtClean="0"/>
              <a:t>було</a:t>
            </a:r>
            <a:r>
              <a:rPr lang="ru-RU" dirty="0" smtClean="0"/>
              <a:t> </a:t>
            </a:r>
            <a:r>
              <a:rPr lang="ru-RU" dirty="0" err="1" smtClean="0"/>
              <a:t>скопійовано</a:t>
            </a:r>
            <a:r>
              <a:rPr lang="ru-RU" dirty="0" smtClean="0"/>
              <a:t> перших три </a:t>
            </a:r>
            <a:r>
              <a:rPr lang="ru-RU" dirty="0" err="1" smtClean="0"/>
              <a:t>символи</a:t>
            </a:r>
            <a:r>
              <a:rPr lang="ru-RU" dirty="0" smtClean="0"/>
              <a:t>. </a:t>
            </a:r>
            <a:r>
              <a:rPr lang="ru-RU" dirty="0" err="1" smtClean="0"/>
              <a:t>Символи</a:t>
            </a:r>
            <a:r>
              <a:rPr lang="ru-RU" dirty="0" smtClean="0"/>
              <a:t> в рядку </a:t>
            </a:r>
            <a:r>
              <a:rPr lang="ru-RU" dirty="0" err="1" smtClean="0"/>
              <a:t>нумеруються</a:t>
            </a:r>
            <a:r>
              <a:rPr lang="ru-RU" dirty="0" smtClean="0"/>
              <a:t> </a:t>
            </a:r>
            <a:r>
              <a:rPr lang="ru-RU" dirty="0" err="1" smtClean="0"/>
              <a:t>починаючи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нуля.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розрахувати</a:t>
            </a:r>
            <a:r>
              <a:rPr lang="ru-RU" dirty="0" smtClean="0"/>
              <a:t> </a:t>
            </a:r>
            <a:r>
              <a:rPr lang="ru-RU" dirty="0" err="1" smtClean="0"/>
              <a:t>довжину</a:t>
            </a:r>
            <a:r>
              <a:rPr lang="ru-RU" dirty="0" smtClean="0"/>
              <a:t> </a:t>
            </a:r>
            <a:r>
              <a:rPr lang="ru-RU" dirty="0" err="1" smtClean="0"/>
              <a:t>отриманого</a:t>
            </a:r>
            <a:r>
              <a:rPr lang="ru-RU" dirty="0" smtClean="0"/>
              <a:t> рядка: pos2-pos1. В </a:t>
            </a:r>
            <a:r>
              <a:rPr lang="ru-RU" dirty="0" err="1" smtClean="0"/>
              <a:t>даному</a:t>
            </a:r>
            <a:r>
              <a:rPr lang="ru-RU" dirty="0" smtClean="0"/>
              <a:t> </a:t>
            </a:r>
            <a:r>
              <a:rPr lang="ru-RU" dirty="0" err="1" smtClean="0"/>
              <a:t>випадку</a:t>
            </a:r>
            <a:r>
              <a:rPr lang="ru-RU" dirty="0" smtClean="0"/>
              <a:t> 3-0=3;</a:t>
            </a:r>
          </a:p>
          <a:p>
            <a:pPr>
              <a:buNone/>
            </a:pPr>
            <a:r>
              <a:rPr lang="ru-RU" dirty="0" smtClean="0"/>
              <a:t>Як </a:t>
            </a:r>
            <a:r>
              <a:rPr lang="ru-RU" dirty="0" err="1" smtClean="0"/>
              <a:t>вже</a:t>
            </a:r>
            <a:r>
              <a:rPr lang="ru-RU" dirty="0" smtClean="0"/>
              <a:t> </a:t>
            </a:r>
            <a:r>
              <a:rPr lang="ru-RU" dirty="0" err="1" smtClean="0"/>
              <a:t>згадувалось</a:t>
            </a:r>
            <a:r>
              <a:rPr lang="ru-RU" dirty="0" smtClean="0"/>
              <a:t> ми, не </a:t>
            </a:r>
            <a:r>
              <a:rPr lang="ru-RU" dirty="0" err="1" smtClean="0"/>
              <a:t>можемо</a:t>
            </a:r>
            <a:r>
              <a:rPr lang="ru-RU" dirty="0" smtClean="0"/>
              <a:t> </a:t>
            </a:r>
            <a:r>
              <a:rPr lang="ru-RU" dirty="0" err="1" smtClean="0"/>
              <a:t>змінювати</a:t>
            </a:r>
            <a:r>
              <a:rPr lang="ru-RU" dirty="0" smtClean="0"/>
              <a:t> рядки. Тому, </a:t>
            </a:r>
            <a:r>
              <a:rPr lang="ru-RU" dirty="0" err="1" smtClean="0"/>
              <a:t>якщо</a:t>
            </a:r>
            <a:r>
              <a:rPr lang="ru-RU" dirty="0" smtClean="0"/>
              <a:t> ми, </a:t>
            </a:r>
            <a:r>
              <a:rPr lang="ru-RU" dirty="0" err="1" smtClean="0"/>
              <a:t>наприклад</a:t>
            </a:r>
            <a:r>
              <a:rPr lang="ru-RU" dirty="0" smtClean="0"/>
              <a:t>, </a:t>
            </a:r>
            <a:r>
              <a:rPr lang="ru-RU" dirty="0" err="1" smtClean="0"/>
              <a:t>захочемо</a:t>
            </a:r>
            <a:r>
              <a:rPr lang="ru-RU" dirty="0" smtClean="0"/>
              <a:t> </a:t>
            </a:r>
            <a:r>
              <a:rPr lang="ru-RU" dirty="0" err="1" smtClean="0"/>
              <a:t>змінити</a:t>
            </a:r>
            <a:r>
              <a:rPr lang="ru-RU" dirty="0" smtClean="0"/>
              <a:t> рядок </a:t>
            </a:r>
            <a:r>
              <a:rPr lang="ru-RU" dirty="0" err="1" smtClean="0"/>
              <a:t>Hello</a:t>
            </a:r>
            <a:r>
              <a:rPr lang="ru-RU" dirty="0" smtClean="0"/>
              <a:t> на </a:t>
            </a:r>
            <a:r>
              <a:rPr lang="ru-RU" dirty="0" err="1" smtClean="0"/>
              <a:t>Help</a:t>
            </a:r>
            <a:r>
              <a:rPr lang="ru-RU" dirty="0" smtClean="0"/>
              <a:t> без </a:t>
            </a:r>
            <a:r>
              <a:rPr lang="ru-RU" dirty="0" err="1" smtClean="0"/>
              <a:t>застосування</a:t>
            </a:r>
            <a:r>
              <a:rPr lang="ru-RU" dirty="0" smtClean="0"/>
              <a:t> </a:t>
            </a:r>
            <a:r>
              <a:rPr lang="ru-RU" dirty="0" err="1" smtClean="0"/>
              <a:t>додаткової</a:t>
            </a:r>
            <a:r>
              <a:rPr lang="ru-RU" dirty="0" smtClean="0"/>
              <a:t> </a:t>
            </a:r>
            <a:r>
              <a:rPr lang="ru-RU" dirty="0" err="1" smtClean="0"/>
              <a:t>змінної</a:t>
            </a:r>
            <a:r>
              <a:rPr lang="ru-RU" dirty="0" smtClean="0"/>
              <a:t>,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скористатися</a:t>
            </a:r>
            <a:r>
              <a:rPr lang="ru-RU" dirty="0" smtClean="0"/>
              <a:t> методом </a:t>
            </a:r>
            <a:r>
              <a:rPr lang="ru-RU" dirty="0" err="1" smtClean="0"/>
              <a:t>substring</a:t>
            </a:r>
            <a:r>
              <a:rPr lang="ru-RU" dirty="0" smtClean="0"/>
              <a:t>() та оператором </a:t>
            </a:r>
            <a:r>
              <a:rPr lang="ru-RU" dirty="0" err="1" smtClean="0"/>
              <a:t>конкатенації</a:t>
            </a:r>
            <a:r>
              <a:rPr lang="ru-RU" dirty="0" smtClean="0"/>
              <a:t> «+»: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greeting = </a:t>
            </a:r>
            <a:r>
              <a:rPr lang="en-US" dirty="0" err="1" smtClean="0"/>
              <a:t>greeting.substring</a:t>
            </a:r>
            <a:r>
              <a:rPr lang="en-US" dirty="0" smtClean="0"/>
              <a:t>(0, 3) + "p!";</a:t>
            </a:r>
            <a:endParaRPr lang="uk-UA" dirty="0" smtClean="0"/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r>
              <a:rPr lang="ru-RU" dirty="0" smtClean="0"/>
              <a:t>В </a:t>
            </a:r>
            <a:r>
              <a:rPr lang="ru-RU" dirty="0" err="1" smtClean="0"/>
              <a:t>результаті</a:t>
            </a:r>
            <a:r>
              <a:rPr lang="ru-RU" dirty="0" smtClean="0"/>
              <a:t> </a:t>
            </a:r>
            <a:r>
              <a:rPr lang="ru-RU" dirty="0" err="1" smtClean="0"/>
              <a:t>в</a:t>
            </a:r>
            <a:r>
              <a:rPr lang="ru-RU" dirty="0" smtClean="0"/>
              <a:t> </a:t>
            </a:r>
            <a:r>
              <a:rPr lang="ru-RU" dirty="0" err="1" smtClean="0"/>
              <a:t>greeting=</a:t>
            </a:r>
            <a:r>
              <a:rPr lang="ru-RU" dirty="0" smtClean="0"/>
              <a:t>“</a:t>
            </a:r>
            <a:r>
              <a:rPr lang="ru-RU" dirty="0" err="1" smtClean="0"/>
              <a:t>Help</a:t>
            </a:r>
            <a:r>
              <a:rPr lang="ru-RU" dirty="0" smtClean="0"/>
              <a:t>!”. Таким чином ми не </a:t>
            </a:r>
            <a:r>
              <a:rPr lang="ru-RU" dirty="0" err="1" smtClean="0"/>
              <a:t>змінюємо</a:t>
            </a:r>
            <a:r>
              <a:rPr lang="ru-RU" dirty="0" smtClean="0"/>
              <a:t> сам рядок, а </a:t>
            </a:r>
            <a:r>
              <a:rPr lang="ru-RU" dirty="0" err="1" smtClean="0"/>
              <a:t>присвоюємо</a:t>
            </a:r>
            <a:r>
              <a:rPr lang="ru-RU" dirty="0" smtClean="0"/>
              <a:t> </a:t>
            </a:r>
            <a:r>
              <a:rPr lang="ru-RU" dirty="0" err="1" smtClean="0"/>
              <a:t>змінній</a:t>
            </a:r>
            <a:r>
              <a:rPr lang="ru-RU" dirty="0" smtClean="0"/>
              <a:t> </a:t>
            </a:r>
            <a:r>
              <a:rPr lang="ru-RU" dirty="0" err="1" smtClean="0"/>
              <a:t>інший</a:t>
            </a:r>
            <a:r>
              <a:rPr lang="ru-RU" dirty="0" smtClean="0"/>
              <a:t> рядок.</a:t>
            </a:r>
          </a:p>
          <a:p>
            <a:pPr>
              <a:buNone/>
            </a:pP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1343</Words>
  <Application>Microsoft Office PowerPoint</Application>
  <PresentationFormat>Произвольный</PresentationFormat>
  <Paragraphs>106</Paragraphs>
  <Slides>68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68</vt:i4>
      </vt:variant>
    </vt:vector>
  </HeadingPairs>
  <TitlesOfParts>
    <vt:vector size="69" baseType="lpstr">
      <vt:lpstr>Тема Office</vt:lpstr>
      <vt:lpstr>Рядки</vt:lpstr>
      <vt:lpstr>Презентация PowerPoint</vt:lpstr>
      <vt:lpstr>Спецсимволи</vt:lpstr>
      <vt:lpstr>Конкатенація</vt:lpstr>
      <vt:lpstr>Робота з рядками</vt:lpstr>
      <vt:lpstr>Презентация PowerPoint</vt:lpstr>
      <vt:lpstr>Презентация PowerPoint</vt:lpstr>
      <vt:lpstr>Підрядки</vt:lpstr>
      <vt:lpstr>Презентация PowerPoint</vt:lpstr>
      <vt:lpstr>Порівняння рядків</vt:lpstr>
      <vt:lpstr>Презентация PowerPoint</vt:lpstr>
      <vt:lpstr>Презентация PowerPoint</vt:lpstr>
      <vt:lpstr>Приведення до типу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StringBuilder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Рядки</dc:title>
  <dc:creator>gnatyukvo@outlook.com</dc:creator>
  <cp:lastModifiedBy>Админ</cp:lastModifiedBy>
  <cp:revision>17</cp:revision>
  <dcterms:created xsi:type="dcterms:W3CDTF">2017-02-11T14:49:02Z</dcterms:created>
  <dcterms:modified xsi:type="dcterms:W3CDTF">2018-06-05T12:04:55Z</dcterms:modified>
</cp:coreProperties>
</file>