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B9"/>
    <a:srgbClr val="FE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3A2A-0A9C-6E26-144B-17AFB12C8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D46A9-A8D5-E451-EEE2-854DAC203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F5FE-327C-76FD-ECDF-12EE7013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38B1-0655-EBD3-D09B-EBCAC171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4CEE-E01E-910F-D3BD-C1E782E5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2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63B4-48B7-4331-E75A-1D33967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BFB27-3625-8EB2-67B1-E19BBB7AB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2408-3A4B-86EF-FD3E-318E6172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9D7CE-AFF3-115B-F157-8128FE35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05B4-6ADC-A74F-1769-3743DCD5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89560-54C8-9A3D-7E02-D9B365026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DC53-5479-4EB4-F54C-A8969DCB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5DB9-9336-A2D8-6CB0-14583501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18BF4-82F4-4435-0BD1-F7751667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E4CD-0979-B959-A482-601CA278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8597-A542-C38E-E01D-C1A0928F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2CE8-59DE-0A4A-A5D1-D35BED152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D6CE-C963-4D5E-B1FA-4B2593BD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8980-8AB9-59BE-3DB1-05EFDD8E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B501-DC07-88F2-E4A5-6AD0F0FA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0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5221-09F1-5E80-4DAB-D53C674F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F77B-BC56-D224-DA01-75C1D4FE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63E7B-DD8F-F0F7-F5B4-E41354D5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B953-DDD1-80E7-0A2C-01653315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055C-D3B3-118D-6131-D559FB8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8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C4F8-7CB1-FC33-34A1-1FC7B86C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92134-CBC5-540C-CDAC-C05F26D6E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1E3EA-7E4E-4200-30C7-30F0E35FA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A9B55-6948-AD11-BFF5-E7C2FDA1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7C2C1-B771-BC8F-0F57-94947FFC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1A53C-63F8-3CD0-8E66-24E7058BB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62E2-E25E-E511-30F4-CDE33C9E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4B26F-A0F3-D254-A9FA-5B6A6FF5E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26983-8EEF-3617-D1D7-45F69290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F9476-9F85-ECF1-0CFE-23C624DE6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B57F7-FE47-0877-FCA6-F2DA83436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8C554-2872-4209-C862-B78CED45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1753B-733F-6855-D8B8-EC7B3D6F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C6607-2CF0-8DAF-18FE-89C9F64A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7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639A-F099-F25F-9CC4-3EB00B64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14BA1-B266-E25B-2AD1-21F921D5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674A5-BAFE-CE3A-6639-10806FF14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C92A9-9163-8B3A-24C3-63E525E8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0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28878-1F6E-4833-F776-352CF3F7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E2821-3EF4-FA23-469D-531D34A5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626C0-427B-15DE-6CA7-BF46BF5E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6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F4E-69E2-1368-8B3B-68E7B9E1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DE16-2BE1-53B1-1C4C-D689C4DD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2A407-DBC5-3248-13BC-A947C436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7B9F0-6F2C-4B9A-7975-A84EC19D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FFFD1-59D2-BDBF-7DBA-6D326290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E86A-CBAD-CB86-DA8A-3EDBAA0C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F7E6-9D86-482A-5E3F-BDDD538C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032D1-73D1-87A8-9ECE-740B92A05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DEDBC-5E35-3C81-01AE-10F3D834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F7DA8-66E2-56BE-28A9-4F99FAC7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C008D-541C-AC7B-235C-E22F562A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C6884-540E-DCFF-6CFE-F1DADE23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16826-E9B1-2441-302A-1CD2FC31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6B2B4-1E73-DF36-DE7B-2582E74A6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23A8B-7139-2CC8-95A4-35FA791A6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601E2-E678-46AE-BDBB-028FC738FBFA}" type="datetimeFigureOut">
              <a:rPr lang="en-US" smtClean="0"/>
              <a:t>2025-05-03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63131-89C8-9B9B-ACC6-B92CC9598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6A8D-E465-4467-8968-EF57709EE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019B3-477E-4F13-AB44-C6E76B85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1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7BF156-6F76-9F79-57DB-70F49C891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328892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Lemon Tea" panose="02000600000000000000" pitchFamily="2" charset="0"/>
              </a:rPr>
              <a:t>Making</a:t>
            </a:r>
            <a:br>
              <a:rPr lang="en-US" dirty="0">
                <a:latin typeface="Lemon Tea" panose="02000600000000000000" pitchFamily="2" charset="0"/>
              </a:rPr>
            </a:br>
            <a:r>
              <a:rPr lang="en-US" dirty="0">
                <a:latin typeface="Lemon Tea" panose="02000600000000000000" pitchFamily="2" charset="0"/>
              </a:rPr>
              <a:t>Comparisons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02D0EF1-8167-1C79-EF83-2C3F2A55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44953"/>
            <a:ext cx="9144000" cy="1655762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GRAMMAR PRESENTATION BY MR. STEFANO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8BC7831-1A79-FF83-EB8D-1348042C9D9B}"/>
              </a:ext>
            </a:extLst>
          </p:cNvPr>
          <p:cNvSpPr/>
          <p:nvPr/>
        </p:nvSpPr>
        <p:spPr>
          <a:xfrm>
            <a:off x="2915362" y="4701875"/>
            <a:ext cx="6361275" cy="341919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95D4F-DE72-ED48-52AB-AEE941D699A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6C83D-903C-22DB-B509-58B8D30B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600C5A-6245-BDB5-FF1B-5CA71AEF7F88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A76ED-7EE5-7BB4-6AF1-13259D53A920}"/>
              </a:ext>
            </a:extLst>
          </p:cNvPr>
          <p:cNvSpPr txBox="1"/>
          <p:nvPr/>
        </p:nvSpPr>
        <p:spPr>
          <a:xfrm>
            <a:off x="4013544" y="614362"/>
            <a:ext cx="416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Three main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7C9FA-2C82-F372-5121-A37C922FDCA9}"/>
              </a:ext>
            </a:extLst>
          </p:cNvPr>
          <p:cNvSpPr/>
          <p:nvPr/>
        </p:nvSpPr>
        <p:spPr>
          <a:xfrm>
            <a:off x="1000125" y="1728788"/>
            <a:ext cx="2457450" cy="245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AAADC7-B0C0-F7AB-3FAA-A200BA1A1B71}"/>
              </a:ext>
            </a:extLst>
          </p:cNvPr>
          <p:cNvSpPr/>
          <p:nvPr/>
        </p:nvSpPr>
        <p:spPr>
          <a:xfrm>
            <a:off x="4867275" y="1728788"/>
            <a:ext cx="2457450" cy="245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D41E0-C980-092C-6870-C8CD37BF3D1B}"/>
              </a:ext>
            </a:extLst>
          </p:cNvPr>
          <p:cNvSpPr/>
          <p:nvPr/>
        </p:nvSpPr>
        <p:spPr>
          <a:xfrm>
            <a:off x="8734425" y="1728788"/>
            <a:ext cx="2457450" cy="2457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5FDDF-C0E6-7A04-195B-7B406DBDBD04}"/>
              </a:ext>
            </a:extLst>
          </p:cNvPr>
          <p:cNvSpPr txBox="1"/>
          <p:nvPr/>
        </p:nvSpPr>
        <p:spPr>
          <a:xfrm>
            <a:off x="1184333" y="4214813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Comparatives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CB6F6-3FF5-1B52-FC35-4F2319ECC9ED}"/>
              </a:ext>
            </a:extLst>
          </p:cNvPr>
          <p:cNvSpPr txBox="1"/>
          <p:nvPr/>
        </p:nvSpPr>
        <p:spPr>
          <a:xfrm>
            <a:off x="5171708" y="4214813"/>
            <a:ext cx="1848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Superlatives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E262F-0EC0-7656-72BC-C62BD54FE126}"/>
              </a:ext>
            </a:extLst>
          </p:cNvPr>
          <p:cNvSpPr txBox="1"/>
          <p:nvPr/>
        </p:nvSpPr>
        <p:spPr>
          <a:xfrm>
            <a:off x="9425983" y="4214813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Others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7BA1A-22DB-D2C9-1130-6D906F99666D}"/>
              </a:ext>
            </a:extLst>
          </p:cNvPr>
          <p:cNvSpPr txBox="1"/>
          <p:nvPr/>
        </p:nvSpPr>
        <p:spPr>
          <a:xfrm>
            <a:off x="3900488" y="5311617"/>
            <a:ext cx="574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Replace the blue boxes with a cartoon image</a:t>
            </a:r>
            <a:b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related to the topic}</a:t>
            </a:r>
          </a:p>
        </p:txBody>
      </p:sp>
    </p:spTree>
    <p:extLst>
      <p:ext uri="{BB962C8B-B14F-4D97-AF65-F5344CB8AC3E}">
        <p14:creationId xmlns:p14="http://schemas.microsoft.com/office/powerpoint/2010/main" val="211940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FF47DD-9E3B-C3BF-2735-DABF0329A118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26948-8104-3066-C790-D4DAE448F93D}"/>
              </a:ext>
            </a:extLst>
          </p:cNvPr>
          <p:cNvSpPr txBox="1"/>
          <p:nvPr/>
        </p:nvSpPr>
        <p:spPr>
          <a:xfrm>
            <a:off x="6317691" y="542925"/>
            <a:ext cx="41168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comparatives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C1CF5-B245-A473-DF9A-21436F6D946C}"/>
              </a:ext>
            </a:extLst>
          </p:cNvPr>
          <p:cNvSpPr txBox="1"/>
          <p:nvPr/>
        </p:nvSpPr>
        <p:spPr>
          <a:xfrm>
            <a:off x="5272088" y="1557338"/>
            <a:ext cx="561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We use the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comparative form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of adjectives and adverbs to compare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two things or actions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34F38-A631-F90C-FEEA-E913F7A24CD0}"/>
              </a:ext>
            </a:extLst>
          </p:cNvPr>
          <p:cNvSpPr/>
          <p:nvPr/>
        </p:nvSpPr>
        <p:spPr>
          <a:xfrm>
            <a:off x="5386388" y="2443163"/>
            <a:ext cx="5614987" cy="2371725"/>
          </a:xfrm>
          <a:prstGeom prst="rect">
            <a:avLst/>
          </a:prstGeom>
          <a:solidFill>
            <a:srgbClr val="FEFFD9"/>
          </a:solidFill>
          <a:ln>
            <a:solidFill>
              <a:srgbClr val="FDFF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Jake is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taller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Blake.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I can drive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faster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you.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She looks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happier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before.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It’s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hotter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today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yesterday.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AEEA3-9A67-62A9-86CA-631D79AC22D3}"/>
              </a:ext>
            </a:extLst>
          </p:cNvPr>
          <p:cNvSpPr txBox="1"/>
          <p:nvPr/>
        </p:nvSpPr>
        <p:spPr>
          <a:xfrm>
            <a:off x="871538" y="2967305"/>
            <a:ext cx="3386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Add an image of two cartoon characters, with one taller than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the other for the sentence (Jake is taller than Blake).</a:t>
            </a:r>
          </a:p>
        </p:txBody>
      </p:sp>
    </p:spTree>
    <p:extLst>
      <p:ext uri="{BB962C8B-B14F-4D97-AF65-F5344CB8AC3E}">
        <p14:creationId xmlns:p14="http://schemas.microsoft.com/office/powerpoint/2010/main" val="316035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47C0D-3CD4-8BD0-564A-36527651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9097D6-C4A3-A3A4-55FF-5F3D7F1942F7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EA2B8-D503-723D-37A2-2E449C24C63C}"/>
              </a:ext>
            </a:extLst>
          </p:cNvPr>
          <p:cNvSpPr txBox="1"/>
          <p:nvPr/>
        </p:nvSpPr>
        <p:spPr>
          <a:xfrm>
            <a:off x="6468376" y="542925"/>
            <a:ext cx="38154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superlatives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F41D9-C078-47E8-F42B-DF7DD4854338}"/>
              </a:ext>
            </a:extLst>
          </p:cNvPr>
          <p:cNvSpPr txBox="1"/>
          <p:nvPr/>
        </p:nvSpPr>
        <p:spPr>
          <a:xfrm>
            <a:off x="5272088" y="1557338"/>
            <a:ext cx="5614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We use the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superlative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form </a:t>
            </a: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of adjectives and adverbs to compare 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one thing or action with a group of things or actions.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FAC162-3485-7400-14D2-0586BAF69D54}"/>
              </a:ext>
            </a:extLst>
          </p:cNvPr>
          <p:cNvSpPr/>
          <p:nvPr/>
        </p:nvSpPr>
        <p:spPr>
          <a:xfrm>
            <a:off x="5386388" y="2671767"/>
            <a:ext cx="5614987" cy="2371725"/>
          </a:xfrm>
          <a:prstGeom prst="rect">
            <a:avLst/>
          </a:prstGeom>
          <a:solidFill>
            <a:srgbClr val="FEFFD9"/>
          </a:solidFill>
          <a:ln>
            <a:solidFill>
              <a:srgbClr val="FDFF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Jake is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 tallest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his family.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He’s my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best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friend.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Yesterday was the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hottest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95A91-CFD7-8A77-BC59-5475DD9D9ED7}"/>
              </a:ext>
            </a:extLst>
          </p:cNvPr>
          <p:cNvSpPr txBox="1"/>
          <p:nvPr/>
        </p:nvSpPr>
        <p:spPr>
          <a:xfrm>
            <a:off x="871538" y="2967305"/>
            <a:ext cx="33861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Add an image of two cartoon characters, with one taller than</a:t>
            </a:r>
            <a:b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the other for the sentence (Jake is taller than Blake).</a:t>
            </a:r>
          </a:p>
          <a:p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Add a shorter guy in this slide ***</a:t>
            </a:r>
          </a:p>
        </p:txBody>
      </p:sp>
    </p:spTree>
    <p:extLst>
      <p:ext uri="{BB962C8B-B14F-4D97-AF65-F5344CB8AC3E}">
        <p14:creationId xmlns:p14="http://schemas.microsoft.com/office/powerpoint/2010/main" val="13218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BCD95-2B7E-865A-4AA9-3AB4107CB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FF2311-C986-F936-5B54-CBDF656CA85C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8A823-C7D2-258B-A23B-07374BCEB42B}"/>
              </a:ext>
            </a:extLst>
          </p:cNvPr>
          <p:cNvSpPr txBox="1"/>
          <p:nvPr/>
        </p:nvSpPr>
        <p:spPr>
          <a:xfrm>
            <a:off x="5659663" y="542925"/>
            <a:ext cx="5432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Other expressions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79EFC1-9CBF-BDB6-6CC7-8B6D777C0555}"/>
              </a:ext>
            </a:extLst>
          </p:cNvPr>
          <p:cNvSpPr/>
          <p:nvPr/>
        </p:nvSpPr>
        <p:spPr>
          <a:xfrm>
            <a:off x="5477575" y="1971677"/>
            <a:ext cx="5614987" cy="457200"/>
          </a:xfrm>
          <a:prstGeom prst="rect">
            <a:avLst/>
          </a:prstGeom>
          <a:solidFill>
            <a:srgbClr val="FEFFD9"/>
          </a:solidFill>
          <a:ln>
            <a:solidFill>
              <a:srgbClr val="FDFF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bike is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fast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 car.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27BAE-01B8-FBFA-47CC-AEBB7FF6E14D}"/>
              </a:ext>
            </a:extLst>
          </p:cNvPr>
          <p:cNvSpPr txBox="1"/>
          <p:nvPr/>
        </p:nvSpPr>
        <p:spPr>
          <a:xfrm>
            <a:off x="5477575" y="1602345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(not) as/so .. as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439A0-281B-D64F-1E06-61825526EB98}"/>
              </a:ext>
            </a:extLst>
          </p:cNvPr>
          <p:cNvSpPr/>
          <p:nvPr/>
        </p:nvSpPr>
        <p:spPr>
          <a:xfrm>
            <a:off x="5477575" y="2945372"/>
            <a:ext cx="5614987" cy="457200"/>
          </a:xfrm>
          <a:prstGeom prst="rect">
            <a:avLst/>
          </a:prstGeom>
          <a:solidFill>
            <a:srgbClr val="FEFFD9"/>
          </a:solidFill>
          <a:ln>
            <a:solidFill>
              <a:srgbClr val="FDFF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Mike is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just as smart as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Sarah.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EC7BA-BE08-0B55-3903-422E7DD07D70}"/>
              </a:ext>
            </a:extLst>
          </p:cNvPr>
          <p:cNvSpPr txBox="1"/>
          <p:nvPr/>
        </p:nvSpPr>
        <p:spPr>
          <a:xfrm>
            <a:off x="5477575" y="2576040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just as … 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73AE30-E381-00E2-5C74-49D483FB2A63}"/>
              </a:ext>
            </a:extLst>
          </p:cNvPr>
          <p:cNvSpPr/>
          <p:nvPr/>
        </p:nvSpPr>
        <p:spPr>
          <a:xfrm>
            <a:off x="5477575" y="3919067"/>
            <a:ext cx="5614987" cy="457200"/>
          </a:xfrm>
          <a:prstGeom prst="rect">
            <a:avLst/>
          </a:prstGeom>
          <a:solidFill>
            <a:srgbClr val="FEFFD9"/>
          </a:solidFill>
          <a:ln>
            <a:solidFill>
              <a:srgbClr val="FDFF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higher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you climb,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the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dizzier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you feel.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C44FB9-D7CA-6BC2-BADF-46B89259FD68}"/>
              </a:ext>
            </a:extLst>
          </p:cNvPr>
          <p:cNvSpPr txBox="1"/>
          <p:nvPr/>
        </p:nvSpPr>
        <p:spPr>
          <a:xfrm>
            <a:off x="5477575" y="3549735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the … the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6C7FFD-6680-C1C0-4D2B-A76017F62135}"/>
              </a:ext>
            </a:extLst>
          </p:cNvPr>
          <p:cNvSpPr/>
          <p:nvPr/>
        </p:nvSpPr>
        <p:spPr>
          <a:xfrm>
            <a:off x="5477575" y="4889542"/>
            <a:ext cx="5614987" cy="457200"/>
          </a:xfrm>
          <a:prstGeom prst="rect">
            <a:avLst/>
          </a:prstGeom>
          <a:solidFill>
            <a:srgbClr val="FEFFD9"/>
          </a:solidFill>
          <a:ln>
            <a:solidFill>
              <a:srgbClr val="FDFF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Home is getting </a:t>
            </a:r>
            <a:r>
              <a:rPr lang="en-US" sz="20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more and more </a:t>
            </a:r>
            <a:r>
              <a:rPr lang="en-US" sz="20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difficult.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91C5F-4EBA-9603-62C8-8D9A26086CD3}"/>
              </a:ext>
            </a:extLst>
          </p:cNvPr>
          <p:cNvSpPr txBox="1"/>
          <p:nvPr/>
        </p:nvSpPr>
        <p:spPr>
          <a:xfrm>
            <a:off x="5477575" y="452021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more … and more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8474E-2CDA-45B5-EDFF-3B45DA4056BA}"/>
              </a:ext>
            </a:extLst>
          </p:cNvPr>
          <p:cNvSpPr txBox="1"/>
          <p:nvPr/>
        </p:nvSpPr>
        <p:spPr>
          <a:xfrm>
            <a:off x="871538" y="2967305"/>
            <a:ext cx="3386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Any cartoon image of a character will do.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Choose whatever fits best</a:t>
            </a:r>
          </a:p>
        </p:txBody>
      </p:sp>
    </p:spTree>
    <p:extLst>
      <p:ext uri="{BB962C8B-B14F-4D97-AF65-F5344CB8AC3E}">
        <p14:creationId xmlns:p14="http://schemas.microsoft.com/office/powerpoint/2010/main" val="374123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366E0-E17D-9EF3-3EA9-DC85EB4B6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ED44D-AF43-C928-9F8C-981EC2A67DEB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E8204-BCEA-C2D6-EADB-34FFA3213BDD}"/>
              </a:ext>
            </a:extLst>
          </p:cNvPr>
          <p:cNvSpPr txBox="1"/>
          <p:nvPr/>
        </p:nvSpPr>
        <p:spPr>
          <a:xfrm>
            <a:off x="5118972" y="528637"/>
            <a:ext cx="1920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Forms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6FB8DB-909B-40A8-0FA3-4A8C5A37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0509"/>
              </p:ext>
            </p:extLst>
          </p:nvPr>
        </p:nvGraphicFramePr>
        <p:xfrm>
          <a:off x="485777" y="1870620"/>
          <a:ext cx="111299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108">
                  <a:extLst>
                    <a:ext uri="{9D8B030D-6E8A-4147-A177-3AD203B41FA5}">
                      <a16:colId xmlns:a16="http://schemas.microsoft.com/office/drawing/2014/main" val="3227149269"/>
                    </a:ext>
                  </a:extLst>
                </a:gridCol>
                <a:gridCol w="1341881">
                  <a:extLst>
                    <a:ext uri="{9D8B030D-6E8A-4147-A177-3AD203B41FA5}">
                      <a16:colId xmlns:a16="http://schemas.microsoft.com/office/drawing/2014/main" val="3140057757"/>
                    </a:ext>
                  </a:extLst>
                </a:gridCol>
                <a:gridCol w="1589994">
                  <a:extLst>
                    <a:ext uri="{9D8B030D-6E8A-4147-A177-3AD203B41FA5}">
                      <a16:colId xmlns:a16="http://schemas.microsoft.com/office/drawing/2014/main" val="778374575"/>
                    </a:ext>
                  </a:extLst>
                </a:gridCol>
                <a:gridCol w="1589994">
                  <a:extLst>
                    <a:ext uri="{9D8B030D-6E8A-4147-A177-3AD203B41FA5}">
                      <a16:colId xmlns:a16="http://schemas.microsoft.com/office/drawing/2014/main" val="3254381869"/>
                    </a:ext>
                  </a:extLst>
                </a:gridCol>
                <a:gridCol w="1589994">
                  <a:extLst>
                    <a:ext uri="{9D8B030D-6E8A-4147-A177-3AD203B41FA5}">
                      <a16:colId xmlns:a16="http://schemas.microsoft.com/office/drawing/2014/main" val="1668742543"/>
                    </a:ext>
                  </a:extLst>
                </a:gridCol>
                <a:gridCol w="1589994">
                  <a:extLst>
                    <a:ext uri="{9D8B030D-6E8A-4147-A177-3AD203B41FA5}">
                      <a16:colId xmlns:a16="http://schemas.microsoft.com/office/drawing/2014/main" val="202855098"/>
                    </a:ext>
                  </a:extLst>
                </a:gridCol>
                <a:gridCol w="1589994">
                  <a:extLst>
                    <a:ext uri="{9D8B030D-6E8A-4147-A177-3AD203B41FA5}">
                      <a16:colId xmlns:a16="http://schemas.microsoft.com/office/drawing/2014/main" val="2081321763"/>
                    </a:ext>
                  </a:extLst>
                </a:gridCol>
              </a:tblGrid>
              <a:tr h="10389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syllable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syllable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syllable</a:t>
                      </a:r>
                      <a:br>
                        <a:rPr lang="en-US" dirty="0"/>
                      </a:br>
                      <a:r>
                        <a:rPr lang="en-US" dirty="0"/>
                        <a:t>ending in –e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syllable </a:t>
                      </a:r>
                      <a:br>
                        <a:rPr lang="en-US" dirty="0"/>
                      </a:br>
                      <a:r>
                        <a:rPr lang="en-US" dirty="0"/>
                        <a:t>ending consonant-vowel-consonant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or more syllables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Irregular (good/well – bad/badly – far – old**)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946700"/>
                  </a:ext>
                </a:extLst>
              </a:tr>
              <a:tr h="1038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Lemon Tea" panose="02000600000000000000" pitchFamily="2" charset="0"/>
                          <a:cs typeface="Poppins" panose="00000500000000000000" pitchFamily="2" charset="0"/>
                        </a:rPr>
                        <a:t>Comparative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ier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double-consonant + -er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</a:t>
                      </a:r>
                      <a:br>
                        <a:rPr lang="en-US" dirty="0"/>
                      </a:br>
                      <a:r>
                        <a:rPr lang="en-US" dirty="0"/>
                        <a:t>worse</a:t>
                      </a:r>
                      <a:br>
                        <a:rPr lang="en-US" dirty="0"/>
                      </a:br>
                      <a:r>
                        <a:rPr lang="en-US" dirty="0"/>
                        <a:t>farther/further</a:t>
                      </a:r>
                      <a:br>
                        <a:rPr lang="en-US" dirty="0"/>
                      </a:br>
                      <a:r>
                        <a:rPr lang="en-US" dirty="0"/>
                        <a:t>elder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3752461"/>
                  </a:ext>
                </a:extLst>
              </a:tr>
              <a:tr h="1038920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Lemon Tea" panose="02000600000000000000" pitchFamily="2" charset="0"/>
                          <a:cs typeface="Poppins" panose="00000500000000000000" pitchFamily="2" charset="0"/>
                        </a:rPr>
                        <a:t>Superlative</a:t>
                      </a:r>
                      <a:endParaRPr lang="en-US" b="0" dirty="0">
                        <a:latin typeface="Lemon Tea" panose="020006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iest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double-consonant + -</a:t>
                      </a:r>
                      <a:r>
                        <a:rPr lang="en-US" dirty="0" err="1"/>
                        <a:t>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most..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best</a:t>
                      </a:r>
                      <a:br>
                        <a:rPr lang="en-US" dirty="0"/>
                      </a:br>
                      <a:r>
                        <a:rPr lang="en-US" dirty="0"/>
                        <a:t>the worst</a:t>
                      </a:r>
                      <a:br>
                        <a:rPr lang="en-US" dirty="0"/>
                      </a:br>
                      <a:r>
                        <a:rPr lang="en-US" dirty="0"/>
                        <a:t>the farthest/ the furthest</a:t>
                      </a:r>
                      <a:br>
                        <a:rPr lang="en-US" dirty="0"/>
                      </a:br>
                      <a:r>
                        <a:rPr lang="en-US" dirty="0"/>
                        <a:t>the eldest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062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1A7AF3-9149-0366-EC77-59C10236C62D}"/>
              </a:ext>
            </a:extLst>
          </p:cNvPr>
          <p:cNvSpPr txBox="1"/>
          <p:nvPr/>
        </p:nvSpPr>
        <p:spPr>
          <a:xfrm>
            <a:off x="944999" y="872580"/>
            <a:ext cx="3386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Fix colors a bit and add a cartoon character in the corner</a:t>
            </a:r>
          </a:p>
        </p:txBody>
      </p:sp>
    </p:spTree>
    <p:extLst>
      <p:ext uri="{BB962C8B-B14F-4D97-AF65-F5344CB8AC3E}">
        <p14:creationId xmlns:p14="http://schemas.microsoft.com/office/powerpoint/2010/main" val="94758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5DDAF-90DE-95EC-B2A7-E02C66795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34A45A-7289-A1E9-0D99-413558F43956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7B27E-6DBD-85C2-2144-37E3557F17C5}"/>
              </a:ext>
            </a:extLst>
          </p:cNvPr>
          <p:cNvSpPr txBox="1"/>
          <p:nvPr/>
        </p:nvSpPr>
        <p:spPr>
          <a:xfrm>
            <a:off x="5118972" y="528637"/>
            <a:ext cx="1920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Lemon Tea" panose="02000600000000000000" pitchFamily="2" charset="0"/>
              </a:rPr>
              <a:t>Forms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3C135-F4CB-2213-F931-51098A07B70E}"/>
              </a:ext>
            </a:extLst>
          </p:cNvPr>
          <p:cNvSpPr/>
          <p:nvPr/>
        </p:nvSpPr>
        <p:spPr>
          <a:xfrm>
            <a:off x="914401" y="2028829"/>
            <a:ext cx="10178162" cy="457200"/>
          </a:xfrm>
          <a:prstGeom prst="rect">
            <a:avLst/>
          </a:prstGeom>
          <a:solidFill>
            <a:srgbClr val="FEFFD9"/>
          </a:solidFill>
          <a:ln>
            <a:solidFill>
              <a:srgbClr val="FDFF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Cars are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less dangerous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than motorcycles.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1B36E-6B62-2FAB-045D-454396373725}"/>
              </a:ext>
            </a:extLst>
          </p:cNvPr>
          <p:cNvSpPr txBox="1"/>
          <p:nvPr/>
        </p:nvSpPr>
        <p:spPr>
          <a:xfrm>
            <a:off x="914401" y="1602345"/>
            <a:ext cx="6748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Less/the least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are the opposites of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more/the most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B20361-200D-0972-5947-1374DF2BCDB3}"/>
              </a:ext>
            </a:extLst>
          </p:cNvPr>
          <p:cNvSpPr/>
          <p:nvPr/>
        </p:nvSpPr>
        <p:spPr>
          <a:xfrm>
            <a:off x="914401" y="3581941"/>
            <a:ext cx="10178162" cy="457200"/>
          </a:xfrm>
          <a:prstGeom prst="rect">
            <a:avLst/>
          </a:prstGeom>
          <a:solidFill>
            <a:srgbClr val="FEFFD9"/>
          </a:solidFill>
          <a:ln>
            <a:solidFill>
              <a:srgbClr val="FDFF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Your car is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much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faster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than mine.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396A19-0766-4EF7-7F19-C4F6BF9B4870}"/>
              </a:ext>
            </a:extLst>
          </p:cNvPr>
          <p:cNvSpPr txBox="1"/>
          <p:nvPr/>
        </p:nvSpPr>
        <p:spPr>
          <a:xfrm>
            <a:off x="914401" y="3155457"/>
            <a:ext cx="781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Before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comparatives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we can use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much/a lot/a bit/no/any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6F8183-9368-31C3-17E8-5E778DFA4FBD}"/>
              </a:ext>
            </a:extLst>
          </p:cNvPr>
          <p:cNvSpPr/>
          <p:nvPr/>
        </p:nvSpPr>
        <p:spPr>
          <a:xfrm>
            <a:off x="914401" y="5561537"/>
            <a:ext cx="10178162" cy="457200"/>
          </a:xfrm>
          <a:prstGeom prst="rect">
            <a:avLst/>
          </a:prstGeom>
          <a:solidFill>
            <a:srgbClr val="FEFFD9"/>
          </a:solidFill>
          <a:ln>
            <a:solidFill>
              <a:srgbClr val="FDFF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   This is the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biggest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hamburger I have </a:t>
            </a:r>
            <a:r>
              <a: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ever </a:t>
            </a:r>
            <a:r>
              <a:rPr lang="en-US" b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eaten</a:t>
            </a:r>
            <a:r>
              <a:rPr lang="en-US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3ED0F-25CF-2A02-2F3E-D9EF533B5D05}"/>
              </a:ext>
            </a:extLst>
          </p:cNvPr>
          <p:cNvSpPr txBox="1"/>
          <p:nvPr/>
        </p:nvSpPr>
        <p:spPr>
          <a:xfrm>
            <a:off x="914401" y="5135053"/>
            <a:ext cx="6764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Superlatives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are common in expressions with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ever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01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3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415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Lemon Tea</vt:lpstr>
      <vt:lpstr>Poppins</vt:lpstr>
      <vt:lpstr>Office Theme</vt:lpstr>
      <vt:lpstr>Making Comparisons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ntrk ⠀</dc:creator>
  <cp:lastModifiedBy>ntrk ⠀</cp:lastModifiedBy>
  <cp:revision>1</cp:revision>
  <dcterms:created xsi:type="dcterms:W3CDTF">2025-05-03T14:21:28Z</dcterms:created>
  <dcterms:modified xsi:type="dcterms:W3CDTF">2025-05-03T14:45:28Z</dcterms:modified>
</cp:coreProperties>
</file>