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A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3419-FCD3-E96E-D1C0-81EECD7A6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11650-2673-00CF-335E-EF2B8DC15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B934A-E2E2-6415-F405-2C2221A1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40E8-23CF-4C4F-944F-5AD26A4CB3EC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5580F-3ADD-CF1A-549B-1E3D06AC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C9689-AF12-D2CD-7469-757235A8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8283-1A54-46D0-A1F4-474C0923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3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C162-C9DF-2DFD-E69B-57D47E15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3A2E2-C7F9-DE0F-9577-B8D4BCE53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A5B0C-C46B-CDA8-71B2-16DCE533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40E8-23CF-4C4F-944F-5AD26A4CB3EC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49811-6EE2-8416-DFE3-001C9AE4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4D3D2-057C-9137-CD9C-B6D57482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8283-1A54-46D0-A1F4-474C0923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4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56A7C-825E-017A-AC86-893A59C81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921CA-D755-C4AA-C5EC-760393887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9915-C67E-89CE-CACF-A38CA5D7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40E8-23CF-4C4F-944F-5AD26A4CB3EC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D0F5-C271-0AD7-9F04-A4DFFC082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CD78E-55F3-1D8E-E17F-4E2E26FF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8283-1A54-46D0-A1F4-474C0923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6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3875-3B7E-A7E5-ABF9-F842782B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58C0-E716-961C-3A28-5E5B9FAE5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362ED-E0C7-BF1E-C78D-54D430E5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40E8-23CF-4C4F-944F-5AD26A4CB3EC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621E2-BEF4-94C6-CC15-998C7162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EAC8B-EBE6-53A3-A16A-5BC4C90C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8283-1A54-46D0-A1F4-474C0923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8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4358C-AF04-9A7B-247A-B4971F32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B8855-8B28-696E-CAAD-EEFA55324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D6A87-5962-A074-7F54-A1CD2A3A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40E8-23CF-4C4F-944F-5AD26A4CB3EC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8EE98-C14E-38E5-3315-1BDCEACE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047A5-78F8-BA74-BF9F-7246723C5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8283-1A54-46D0-A1F4-474C0923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5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4C6D-3AD9-F881-80F1-0E3943F3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DAB3B-E618-2DC5-FDF4-CA754DDAE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D2CF7-C5D9-D162-D1C8-C6D996369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AF433-5E1D-6D14-E782-AB9C2EAF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40E8-23CF-4C4F-944F-5AD26A4CB3EC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9A3BB-EEEF-FF60-AB77-42344C39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4F7D4-172F-ECFD-99FA-AF4D41B3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8283-1A54-46D0-A1F4-474C0923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2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F88F2-DAE4-3E81-C280-21176964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9D2E3-59F5-27F8-4D21-C915EDA2D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0FD2D-E2F8-744C-7823-C3CE87E69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8C12B-421E-93DD-1587-6D94907B1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A47C4-FC10-AE99-D884-8854EC79E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11D04-B354-6F83-A6A9-06A7FA0F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40E8-23CF-4C4F-944F-5AD26A4CB3EC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CF92C-B5CD-CA27-4B66-A89E3D40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A4A6A-5F27-2439-4178-5099C3E8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8283-1A54-46D0-A1F4-474C0923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4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027F-4575-1858-A662-F0E84DC3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0E52C-3928-D25A-5DB9-C9D56BFF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40E8-23CF-4C4F-944F-5AD26A4CB3EC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5C78E-7E04-8EBB-9C0F-C54ED8C2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A2401-835F-B5B0-3D6D-C9C1364D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8283-1A54-46D0-A1F4-474C0923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55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60A15-1966-83AC-E7DA-ED96A543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40E8-23CF-4C4F-944F-5AD26A4CB3EC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C813C-5760-29CB-5F96-EB401450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2D9DC-1957-8EB8-95D0-7B33D532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8283-1A54-46D0-A1F4-474C0923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5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67B9-3ED7-6D39-9597-802BA4690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B27F5-D561-BF84-925B-B3AE2CDD0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7B6CB-3A52-AA3A-D434-060AEE6C4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3E28-F4CA-7A0B-1A2D-4D882379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40E8-23CF-4C4F-944F-5AD26A4CB3EC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9D9E7-3AA3-8E0B-33BA-94D481C8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D080A-A971-A60D-204F-76550D20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8283-1A54-46D0-A1F4-474C0923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7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9FE0-3E27-3C93-9852-58839FC2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790FA-66E0-E6C2-0DAE-1EB064B870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FB2E6-46CD-515E-E3B8-2594733BA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1BAF2-8139-49B7-3F3B-56D834DF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40E8-23CF-4C4F-944F-5AD26A4CB3EC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C7D45-C0DC-5DE3-1B36-AB7C7589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D4860-F575-63E5-7BC3-F294E6FB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F8283-1A54-46D0-A1F4-474C0923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8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861198-FA4F-9EF1-78B3-5D4E3BA1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2DD7D-7CE0-2767-B733-D9BA9370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3D8E0-C6AA-D7C0-F4C7-4A5FEFE61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BB40E8-23CF-4C4F-944F-5AD26A4CB3EC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D3215-5721-C00C-8E50-7EF2DD672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4B098-4A21-E7AD-920D-F0A6E20FD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1F8283-1A54-46D0-A1F4-474C0923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9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AC118B0-0AF0-08C5-6CB9-55F32DA42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57353"/>
            <a:ext cx="9144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Lemon Tea" panose="02000600000000000000" pitchFamily="2" charset="0"/>
              </a:rPr>
              <a:t>simple</a:t>
            </a:r>
            <a:br>
              <a:rPr lang="en-US" dirty="0">
                <a:latin typeface="Lemon Tea" panose="02000600000000000000" pitchFamily="2" charset="0"/>
              </a:rPr>
            </a:br>
            <a:r>
              <a:rPr lang="en-US" dirty="0">
                <a:latin typeface="Lemon Tea" panose="02000600000000000000" pitchFamily="2" charset="0"/>
              </a:rPr>
              <a:t>past Tense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ED7BA8E-74AF-65A1-EBFA-4659F2935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44953"/>
            <a:ext cx="9144000" cy="1655762"/>
          </a:xfrm>
        </p:spPr>
        <p:txBody>
          <a:bodyPr/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GRAMMAR PRESENTATION BY MR. STEFANO</a:t>
            </a: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A53A375D-CBC9-A4F4-95A9-4967D44F75C9}"/>
              </a:ext>
            </a:extLst>
          </p:cNvPr>
          <p:cNvSpPr/>
          <p:nvPr/>
        </p:nvSpPr>
        <p:spPr>
          <a:xfrm>
            <a:off x="2915361" y="4530915"/>
            <a:ext cx="6361275" cy="341919"/>
          </a:xfrm>
          <a:custGeom>
            <a:avLst/>
            <a:gdLst/>
            <a:ahLst/>
            <a:cxnLst/>
            <a:rect l="l" t="t" r="r" b="b"/>
            <a:pathLst>
              <a:path w="6361275" h="341919">
                <a:moveTo>
                  <a:pt x="0" y="0"/>
                </a:moveTo>
                <a:lnTo>
                  <a:pt x="6361275" y="0"/>
                </a:lnTo>
                <a:lnTo>
                  <a:pt x="6361275" y="341918"/>
                </a:lnTo>
                <a:lnTo>
                  <a:pt x="0" y="341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E2B63E-D1B1-5B49-4C90-71EC56964BDA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74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39D65-264D-9874-AE1F-E4237FB90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1729FDE-023F-E9D4-F55F-0664171B6D4D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349F08-34DF-9D1D-844C-DA0CE5DBF7FA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Structure – regular verbs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3D6338A-DEA6-1F4E-C41E-E30511B7D43E}"/>
              </a:ext>
            </a:extLst>
          </p:cNvPr>
          <p:cNvSpPr/>
          <p:nvPr/>
        </p:nvSpPr>
        <p:spPr>
          <a:xfrm>
            <a:off x="946484" y="1636572"/>
            <a:ext cx="617997" cy="617997"/>
          </a:xfrm>
          <a:prstGeom prst="ellipse">
            <a:avLst/>
          </a:prstGeom>
          <a:solidFill>
            <a:srgbClr val="FFFFCC"/>
          </a:solidFill>
          <a:ln w="28575">
            <a:solidFill>
              <a:srgbClr val="FFFF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9716D6-1603-30B0-1EDB-A1BBE8FEDC8B}"/>
              </a:ext>
            </a:extLst>
          </p:cNvPr>
          <p:cNvSpPr txBox="1"/>
          <p:nvPr/>
        </p:nvSpPr>
        <p:spPr>
          <a:xfrm>
            <a:off x="1763514" y="1714737"/>
            <a:ext cx="847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For most verbs: add “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-ed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” to the base form of the verb.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E3126C-3DAC-D8F2-D523-AA9801B77857}"/>
              </a:ext>
            </a:extLst>
          </p:cNvPr>
          <p:cNvSpPr txBox="1"/>
          <p:nvPr/>
        </p:nvSpPr>
        <p:spPr>
          <a:xfrm>
            <a:off x="3378327" y="3136610"/>
            <a:ext cx="5727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emon Tea" panose="02000600000000000000" pitchFamily="2" charset="0"/>
              </a:rPr>
              <a:t>Walk		walked</a:t>
            </a:r>
          </a:p>
        </p:txBody>
      </p:sp>
      <p:pic>
        <p:nvPicPr>
          <p:cNvPr id="15" name="Picture 4" descr="Black Arrow PNG: Free Transparent Pics">
            <a:extLst>
              <a:ext uri="{FF2B5EF4-FFF2-40B4-BE49-F238E27FC236}">
                <a16:creationId xmlns:a16="http://schemas.microsoft.com/office/drawing/2014/main" id="{727533F0-BB40-08EF-9066-A2C228917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236" y="3052553"/>
            <a:ext cx="1339528" cy="7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641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A0104-EAED-C02F-7524-3DCE2825C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02613CB-22B9-0DF7-EE74-B7D51058C8DC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67FE6D-760E-77FF-4575-AD1F05B6FE31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Structure – regular verbs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6D62DBE-916D-04D4-5128-4F5A606F95DA}"/>
              </a:ext>
            </a:extLst>
          </p:cNvPr>
          <p:cNvSpPr/>
          <p:nvPr/>
        </p:nvSpPr>
        <p:spPr>
          <a:xfrm>
            <a:off x="946484" y="1636572"/>
            <a:ext cx="617997" cy="617997"/>
          </a:xfrm>
          <a:prstGeom prst="ellipse">
            <a:avLst/>
          </a:prstGeom>
          <a:solidFill>
            <a:srgbClr val="FFFFCC"/>
          </a:solidFill>
          <a:ln w="28575">
            <a:solidFill>
              <a:srgbClr val="FFFF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35F62-2674-66CC-D8C5-7D4465E2B73C}"/>
              </a:ext>
            </a:extLst>
          </p:cNvPr>
          <p:cNvSpPr txBox="1"/>
          <p:nvPr/>
        </p:nvSpPr>
        <p:spPr>
          <a:xfrm>
            <a:off x="1763514" y="1714737"/>
            <a:ext cx="9302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Verbs ending in 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“e”: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add “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-d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” to the base form of the verb.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4B870B-3B40-A4FB-113B-8B2B7999E782}"/>
              </a:ext>
            </a:extLst>
          </p:cNvPr>
          <p:cNvSpPr txBox="1"/>
          <p:nvPr/>
        </p:nvSpPr>
        <p:spPr>
          <a:xfrm>
            <a:off x="3378327" y="3136610"/>
            <a:ext cx="5727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emon Tea" panose="02000600000000000000" pitchFamily="2" charset="0"/>
              </a:rPr>
              <a:t>Dance			danced</a:t>
            </a:r>
          </a:p>
        </p:txBody>
      </p:sp>
      <p:pic>
        <p:nvPicPr>
          <p:cNvPr id="15" name="Picture 4" descr="Black Arrow PNG: Free Transparent Pics">
            <a:extLst>
              <a:ext uri="{FF2B5EF4-FFF2-40B4-BE49-F238E27FC236}">
                <a16:creationId xmlns:a16="http://schemas.microsoft.com/office/drawing/2014/main" id="{B366E563-CB73-54FE-C25F-F2F9C2F5A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236" y="3052553"/>
            <a:ext cx="1339528" cy="7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584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691B8-C9C2-2FD3-B493-1FF9851DA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5427D33-5EEB-4D99-4F07-AE3A5D78780F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79F238-C7F8-33AB-E4AD-B246166131E8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Structure – regular verbs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2EE6F3-9311-DF9F-D655-EFAB06FE992C}"/>
              </a:ext>
            </a:extLst>
          </p:cNvPr>
          <p:cNvSpPr/>
          <p:nvPr/>
        </p:nvSpPr>
        <p:spPr>
          <a:xfrm>
            <a:off x="946484" y="1636572"/>
            <a:ext cx="617997" cy="617997"/>
          </a:xfrm>
          <a:prstGeom prst="ellipse">
            <a:avLst/>
          </a:prstGeom>
          <a:solidFill>
            <a:srgbClr val="FFFFCC"/>
          </a:solidFill>
          <a:ln w="28575">
            <a:solidFill>
              <a:srgbClr val="FFFF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8DF90-7751-9A4A-A109-13C4A19B1B57}"/>
              </a:ext>
            </a:extLst>
          </p:cNvPr>
          <p:cNvSpPr txBox="1"/>
          <p:nvPr/>
        </p:nvSpPr>
        <p:spPr>
          <a:xfrm>
            <a:off x="1763514" y="1714737"/>
            <a:ext cx="8680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Verbs ending in a 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consonant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+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“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y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”: Change the “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y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” to “</a:t>
            </a:r>
            <a:r>
              <a:rPr lang="en-US" sz="2400" b="1" dirty="0" err="1">
                <a:latin typeface="Poppins" panose="00000500000000000000" pitchFamily="2" charset="0"/>
                <a:cs typeface="Poppins" panose="00000500000000000000" pitchFamily="2" charset="0"/>
              </a:rPr>
              <a:t>i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”</a:t>
            </a:r>
            <a:b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and add “-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ed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99E6B-0E3B-7910-90F5-E3AE57B2B69C}"/>
              </a:ext>
            </a:extLst>
          </p:cNvPr>
          <p:cNvSpPr txBox="1"/>
          <p:nvPr/>
        </p:nvSpPr>
        <p:spPr>
          <a:xfrm>
            <a:off x="3378327" y="3136610"/>
            <a:ext cx="5727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emon Tea" panose="02000600000000000000" pitchFamily="2" charset="0"/>
              </a:rPr>
              <a:t>carry			carried</a:t>
            </a:r>
          </a:p>
        </p:txBody>
      </p:sp>
      <p:pic>
        <p:nvPicPr>
          <p:cNvPr id="15" name="Picture 4" descr="Black Arrow PNG: Free Transparent Pics">
            <a:extLst>
              <a:ext uri="{FF2B5EF4-FFF2-40B4-BE49-F238E27FC236}">
                <a16:creationId xmlns:a16="http://schemas.microsoft.com/office/drawing/2014/main" id="{1A7C55C3-F657-E9FA-EC0C-8F36407BF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236" y="3052553"/>
            <a:ext cx="1339528" cy="7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2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00E38-8D70-23B7-2F30-AA5EC7E01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F061CD4-7D5E-2473-E2F1-600F51E614C5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E5F5ED-364D-495D-F5D9-E8E19AE7BA8B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Structure – regular verbs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C69C5FD-E11A-F076-68EC-F00DA550D9A8}"/>
              </a:ext>
            </a:extLst>
          </p:cNvPr>
          <p:cNvSpPr/>
          <p:nvPr/>
        </p:nvSpPr>
        <p:spPr>
          <a:xfrm>
            <a:off x="946484" y="1636572"/>
            <a:ext cx="617997" cy="617997"/>
          </a:xfrm>
          <a:prstGeom prst="ellipse">
            <a:avLst/>
          </a:prstGeom>
          <a:solidFill>
            <a:srgbClr val="FFFFCC"/>
          </a:solidFill>
          <a:ln w="28575">
            <a:solidFill>
              <a:srgbClr val="FFFF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144C07-7584-950D-9948-413666E4C586}"/>
              </a:ext>
            </a:extLst>
          </p:cNvPr>
          <p:cNvSpPr txBox="1"/>
          <p:nvPr/>
        </p:nvSpPr>
        <p:spPr>
          <a:xfrm>
            <a:off x="1763514" y="1714737"/>
            <a:ext cx="87142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Verbs ending in a vowel + a consonant: Double the final</a:t>
            </a:r>
            <a:b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consonant and add “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-ed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1DFB02-B738-7D1B-EBF1-D1C9EA0F7884}"/>
              </a:ext>
            </a:extLst>
          </p:cNvPr>
          <p:cNvSpPr txBox="1"/>
          <p:nvPr/>
        </p:nvSpPr>
        <p:spPr>
          <a:xfrm>
            <a:off x="3378327" y="3136610"/>
            <a:ext cx="5727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Lemon Tea" panose="02000600000000000000" pitchFamily="2" charset="0"/>
              </a:rPr>
              <a:t>stop			stopped</a:t>
            </a:r>
          </a:p>
        </p:txBody>
      </p:sp>
      <p:pic>
        <p:nvPicPr>
          <p:cNvPr id="15" name="Picture 4" descr="Black Arrow PNG: Free Transparent Pics">
            <a:extLst>
              <a:ext uri="{FF2B5EF4-FFF2-40B4-BE49-F238E27FC236}">
                <a16:creationId xmlns:a16="http://schemas.microsoft.com/office/drawing/2014/main" id="{9E179228-96AE-6B91-C24A-846E38038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236" y="3052553"/>
            <a:ext cx="1339528" cy="7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15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E3AF5-846F-8095-F2E8-FA7888990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4CC05C7-1039-7B66-EB5E-1EF86EBC67D7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B9EDB9-AC20-10E1-14F4-C287C41F0B20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Irregular verbs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79F952-644E-C056-0142-D32FBC1415C7}"/>
              </a:ext>
            </a:extLst>
          </p:cNvPr>
          <p:cNvSpPr txBox="1"/>
          <p:nvPr/>
        </p:nvSpPr>
        <p:spPr>
          <a:xfrm>
            <a:off x="1763514" y="1714737"/>
            <a:ext cx="9029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Irregular verbs have unique forms for the simple past tense that must be memorized individually. Here are some examples: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13672B-E528-F677-85FC-2FC04D44F1C2}"/>
              </a:ext>
            </a:extLst>
          </p:cNvPr>
          <p:cNvSpPr txBox="1"/>
          <p:nvPr/>
        </p:nvSpPr>
        <p:spPr>
          <a:xfrm>
            <a:off x="894716" y="2997948"/>
            <a:ext cx="57270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Lemon Tea" panose="02000600000000000000" pitchFamily="2" charset="0"/>
              </a:rPr>
              <a:t>	go			went</a:t>
            </a:r>
          </a:p>
          <a:p>
            <a:pPr algn="just"/>
            <a:r>
              <a:rPr lang="en-US" sz="3200" dirty="0">
                <a:latin typeface="Lemon Tea" panose="02000600000000000000" pitchFamily="2" charset="0"/>
              </a:rPr>
              <a:t>	eat			ate</a:t>
            </a:r>
          </a:p>
          <a:p>
            <a:pPr algn="just"/>
            <a:r>
              <a:rPr lang="en-US" sz="3200" dirty="0">
                <a:latin typeface="Lemon Tea" panose="02000600000000000000" pitchFamily="2" charset="0"/>
              </a:rPr>
              <a:t>	drink		drank</a:t>
            </a:r>
          </a:p>
        </p:txBody>
      </p:sp>
      <p:pic>
        <p:nvPicPr>
          <p:cNvPr id="15" name="Picture 4" descr="Black Arrow PNG: Free Transparent Pics">
            <a:extLst>
              <a:ext uri="{FF2B5EF4-FFF2-40B4-BE49-F238E27FC236}">
                <a16:creationId xmlns:a16="http://schemas.microsoft.com/office/drawing/2014/main" id="{6FD2BF76-7E3B-866C-5706-DE44C6F8E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625" y="2913891"/>
            <a:ext cx="1339528" cy="7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Black Arrow PNG: Free Transparent Pics">
            <a:extLst>
              <a:ext uri="{FF2B5EF4-FFF2-40B4-BE49-F238E27FC236}">
                <a16:creationId xmlns:a16="http://schemas.microsoft.com/office/drawing/2014/main" id="{E519750A-D2A3-DEB6-4589-42A521A3F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955" y="3364303"/>
            <a:ext cx="1339528" cy="7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lack Arrow PNG: Free Transparent Pics">
            <a:extLst>
              <a:ext uri="{FF2B5EF4-FFF2-40B4-BE49-F238E27FC236}">
                <a16:creationId xmlns:a16="http://schemas.microsoft.com/office/drawing/2014/main" id="{496ADF95-5057-4D77-78CE-9A8B29447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425" y="3823262"/>
            <a:ext cx="1339528" cy="7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5C3DD3-3BCD-B963-88DA-A6120385857F}"/>
              </a:ext>
            </a:extLst>
          </p:cNvPr>
          <p:cNvSpPr txBox="1"/>
          <p:nvPr/>
        </p:nvSpPr>
        <p:spPr>
          <a:xfrm>
            <a:off x="1763514" y="4941560"/>
            <a:ext cx="902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Example: He drank a bottle of water.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885A50-6CF9-1B87-D14D-0ED66D1AF32E}"/>
              </a:ext>
            </a:extLst>
          </p:cNvPr>
          <p:cNvSpPr txBox="1"/>
          <p:nvPr/>
        </p:nvSpPr>
        <p:spPr>
          <a:xfrm>
            <a:off x="8096426" y="3553376"/>
            <a:ext cx="356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Insert big cartoon</a:t>
            </a:r>
          </a:p>
          <a:p>
            <a:r>
              <a:rPr lang="en-US" dirty="0">
                <a:latin typeface="Consolas" panose="020B0609020204030204" pitchFamily="49" charset="0"/>
              </a:rPr>
              <a:t>Image here</a:t>
            </a:r>
          </a:p>
        </p:txBody>
      </p:sp>
    </p:spTree>
    <p:extLst>
      <p:ext uri="{BB962C8B-B14F-4D97-AF65-F5344CB8AC3E}">
        <p14:creationId xmlns:p14="http://schemas.microsoft.com/office/powerpoint/2010/main" val="248332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6832B-4A6B-C89B-2D48-B87376E87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8898534-A152-7FA0-F5D2-6F600C2010B4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1BD6BD-E578-4877-FBB5-E04434DCB5FD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Negative 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8F3B3E-A2D3-69E5-A5F8-585E5464296B}"/>
              </a:ext>
            </a:extLst>
          </p:cNvPr>
          <p:cNvSpPr txBox="1"/>
          <p:nvPr/>
        </p:nvSpPr>
        <p:spPr>
          <a:xfrm>
            <a:off x="1763514" y="1714737"/>
            <a:ext cx="9029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To form a negative sentence in the simple past tense, we use the auxiliary verb "did" and add the word "not" before the main verb. Here's the structure: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FB495D-A22C-9B13-A31A-2DFFC814E950}"/>
              </a:ext>
            </a:extLst>
          </p:cNvPr>
          <p:cNvSpPr txBox="1"/>
          <p:nvPr/>
        </p:nvSpPr>
        <p:spPr>
          <a:xfrm>
            <a:off x="1763514" y="4941560"/>
            <a:ext cx="9029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b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He 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didn’t go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to the party.</a:t>
            </a:r>
          </a:p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She 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didn’t watch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the movie.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BE4AB-3F69-A247-9B5A-A75C114E45B1}"/>
              </a:ext>
            </a:extLst>
          </p:cNvPr>
          <p:cNvSpPr txBox="1"/>
          <p:nvPr/>
        </p:nvSpPr>
        <p:spPr>
          <a:xfrm>
            <a:off x="8837863" y="5172392"/>
            <a:ext cx="356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Insert big cartoon</a:t>
            </a:r>
          </a:p>
          <a:p>
            <a:r>
              <a:rPr lang="en-US" dirty="0">
                <a:latin typeface="Consolas" panose="020B0609020204030204" pitchFamily="49" charset="0"/>
              </a:rPr>
              <a:t>Image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866CD-0ACC-D245-B280-ADCB8E56DD62}"/>
              </a:ext>
            </a:extLst>
          </p:cNvPr>
          <p:cNvSpPr txBox="1"/>
          <p:nvPr/>
        </p:nvSpPr>
        <p:spPr>
          <a:xfrm>
            <a:off x="1048785" y="3253670"/>
            <a:ext cx="10094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Subject + did not (didn’t) + base form of the main verb</a:t>
            </a:r>
          </a:p>
        </p:txBody>
      </p:sp>
    </p:spTree>
    <p:extLst>
      <p:ext uri="{BB962C8B-B14F-4D97-AF65-F5344CB8AC3E}">
        <p14:creationId xmlns:p14="http://schemas.microsoft.com/office/powerpoint/2010/main" val="283321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0BD21-B774-4FBD-843C-F5A5728B4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D1D9322-8781-896C-86CA-3C24BFFD7727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78F1CC-BCAB-B8D7-3781-F0BCB2E2571A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interrogative 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ACEE89-743B-509D-8C16-977D5E7F5B22}"/>
              </a:ext>
            </a:extLst>
          </p:cNvPr>
          <p:cNvSpPr txBox="1"/>
          <p:nvPr/>
        </p:nvSpPr>
        <p:spPr>
          <a:xfrm>
            <a:off x="1763514" y="1714737"/>
            <a:ext cx="9029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To form an interrogative sentence in the simple past tense, we use the auxiliary verb "did" before the subject. Here's the structure: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85E9D6-1AE8-08DC-5BB4-640F8A4E1C09}"/>
              </a:ext>
            </a:extLst>
          </p:cNvPr>
          <p:cNvSpPr txBox="1"/>
          <p:nvPr/>
        </p:nvSpPr>
        <p:spPr>
          <a:xfrm>
            <a:off x="1763514" y="4941560"/>
            <a:ext cx="9029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Example: </a:t>
            </a:r>
            <a:b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Did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you 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go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to the party.</a:t>
            </a:r>
          </a:p>
          <a:p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Did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you 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take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your vitamins?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42326-7CE4-D396-BB3C-6511E3F7E834}"/>
              </a:ext>
            </a:extLst>
          </p:cNvPr>
          <p:cNvSpPr txBox="1"/>
          <p:nvPr/>
        </p:nvSpPr>
        <p:spPr>
          <a:xfrm>
            <a:off x="8837863" y="5172392"/>
            <a:ext cx="356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Insert big cartoon</a:t>
            </a:r>
          </a:p>
          <a:p>
            <a:r>
              <a:rPr lang="en-US" dirty="0">
                <a:latin typeface="Consolas" panose="020B0609020204030204" pitchFamily="49" charset="0"/>
              </a:rPr>
              <a:t>Image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C7742-ECAC-295F-20EA-6C8BF2210C4E}"/>
              </a:ext>
            </a:extLst>
          </p:cNvPr>
          <p:cNvSpPr txBox="1"/>
          <p:nvPr/>
        </p:nvSpPr>
        <p:spPr>
          <a:xfrm>
            <a:off x="2125363" y="3143483"/>
            <a:ext cx="7907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Did + Subject + base form of the main verb</a:t>
            </a:r>
          </a:p>
        </p:txBody>
      </p:sp>
    </p:spTree>
    <p:extLst>
      <p:ext uri="{BB962C8B-B14F-4D97-AF65-F5344CB8AC3E}">
        <p14:creationId xmlns:p14="http://schemas.microsoft.com/office/powerpoint/2010/main" val="1005563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3449F-AFC7-1BD9-8AB7-905D297BF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71BDAD6-D701-3A2B-75A4-A60BB7BCF89D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FAE51F-CDB4-610E-64BC-97A27B4F6163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Past time expressions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0197C-8B08-0712-E8CA-D0A79F55DDD4}"/>
              </a:ext>
            </a:extLst>
          </p:cNvPr>
          <p:cNvSpPr txBox="1"/>
          <p:nvPr/>
        </p:nvSpPr>
        <p:spPr>
          <a:xfrm>
            <a:off x="8116952" y="3428999"/>
            <a:ext cx="356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Insert big cartoon</a:t>
            </a:r>
          </a:p>
          <a:p>
            <a:r>
              <a:rPr lang="en-US" dirty="0">
                <a:latin typeface="Consolas" panose="020B0609020204030204" pitchFamily="49" charset="0"/>
              </a:rPr>
              <a:t>Image here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7414E2-6A37-530D-932A-A1B465B3BF09}"/>
              </a:ext>
            </a:extLst>
          </p:cNvPr>
          <p:cNvSpPr/>
          <p:nvPr/>
        </p:nvSpPr>
        <p:spPr>
          <a:xfrm>
            <a:off x="747451" y="3120002"/>
            <a:ext cx="617997" cy="617997"/>
          </a:xfrm>
          <a:prstGeom prst="ellipse">
            <a:avLst/>
          </a:prstGeom>
          <a:solidFill>
            <a:srgbClr val="FFFFCC"/>
          </a:solidFill>
          <a:ln w="28575">
            <a:solidFill>
              <a:srgbClr val="FFFF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3D508-1AD3-50AC-440B-86BA34E7BBBD}"/>
              </a:ext>
            </a:extLst>
          </p:cNvPr>
          <p:cNvSpPr txBox="1"/>
          <p:nvPr/>
        </p:nvSpPr>
        <p:spPr>
          <a:xfrm>
            <a:off x="1564481" y="3198167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Yesterday</a:t>
            </a:r>
            <a:r>
              <a:rPr lang="en-US" sz="24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83DD5F-7C72-A5B4-5C54-08DDFE018092}"/>
              </a:ext>
            </a:extLst>
          </p:cNvPr>
          <p:cNvSpPr txBox="1"/>
          <p:nvPr/>
        </p:nvSpPr>
        <p:spPr>
          <a:xfrm>
            <a:off x="1564481" y="3737999"/>
            <a:ext cx="4517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I went to the park yesterday.</a:t>
            </a:r>
          </a:p>
        </p:txBody>
      </p:sp>
    </p:spTree>
    <p:extLst>
      <p:ext uri="{BB962C8B-B14F-4D97-AF65-F5344CB8AC3E}">
        <p14:creationId xmlns:p14="http://schemas.microsoft.com/office/powerpoint/2010/main" val="2205397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2865B-D398-E5E3-693E-9E5AFDC1E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67B67BB-1071-92D9-91E1-4D38686742F2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097653-1C29-9031-FAE5-6EAF6D0CF3B4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Past time expressions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35783-45E2-EDA6-7711-C0F199F67EE0}"/>
              </a:ext>
            </a:extLst>
          </p:cNvPr>
          <p:cNvSpPr txBox="1"/>
          <p:nvPr/>
        </p:nvSpPr>
        <p:spPr>
          <a:xfrm>
            <a:off x="8116952" y="3428999"/>
            <a:ext cx="356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Insert big cartoon</a:t>
            </a:r>
          </a:p>
          <a:p>
            <a:r>
              <a:rPr lang="en-US" dirty="0">
                <a:latin typeface="Consolas" panose="020B0609020204030204" pitchFamily="49" charset="0"/>
              </a:rPr>
              <a:t>Image here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AC0B09-72D7-159D-E457-4C7EB8A9282D}"/>
              </a:ext>
            </a:extLst>
          </p:cNvPr>
          <p:cNvSpPr/>
          <p:nvPr/>
        </p:nvSpPr>
        <p:spPr>
          <a:xfrm>
            <a:off x="747451" y="3120002"/>
            <a:ext cx="617997" cy="617997"/>
          </a:xfrm>
          <a:prstGeom prst="ellipse">
            <a:avLst/>
          </a:prstGeom>
          <a:solidFill>
            <a:srgbClr val="FFFFCC"/>
          </a:solidFill>
          <a:ln w="28575">
            <a:solidFill>
              <a:srgbClr val="FFFF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39C7C-0B7C-B456-82BF-085C98CF3A78}"/>
              </a:ext>
            </a:extLst>
          </p:cNvPr>
          <p:cNvSpPr txBox="1"/>
          <p:nvPr/>
        </p:nvSpPr>
        <p:spPr>
          <a:xfrm>
            <a:off x="1564481" y="3198167"/>
            <a:ext cx="491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Last (day/week/month/year)</a:t>
            </a:r>
            <a:r>
              <a:rPr lang="en-US" sz="24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8B2BAC-23DA-BB1F-4BA0-C384B1F0A0DF}"/>
              </a:ext>
            </a:extLst>
          </p:cNvPr>
          <p:cNvSpPr txBox="1"/>
          <p:nvPr/>
        </p:nvSpPr>
        <p:spPr>
          <a:xfrm>
            <a:off x="1564481" y="3737999"/>
            <a:ext cx="540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She traveled to Paris last summer.</a:t>
            </a:r>
          </a:p>
        </p:txBody>
      </p:sp>
    </p:spTree>
    <p:extLst>
      <p:ext uri="{BB962C8B-B14F-4D97-AF65-F5344CB8AC3E}">
        <p14:creationId xmlns:p14="http://schemas.microsoft.com/office/powerpoint/2010/main" val="1409317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24450-D9E5-92E0-8979-0D11D72E3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4C88A3-7CD4-F3D6-9B4D-CB1A30180812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3DE7E-FD91-936B-1FD8-24F2079F19F0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Past time expressions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2E186-3A6A-BA38-1C5D-A6E13E245963}"/>
              </a:ext>
            </a:extLst>
          </p:cNvPr>
          <p:cNvSpPr txBox="1"/>
          <p:nvPr/>
        </p:nvSpPr>
        <p:spPr>
          <a:xfrm>
            <a:off x="8116952" y="3428999"/>
            <a:ext cx="356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Insert big cartoon</a:t>
            </a:r>
          </a:p>
          <a:p>
            <a:r>
              <a:rPr lang="en-US" dirty="0">
                <a:latin typeface="Consolas" panose="020B0609020204030204" pitchFamily="49" charset="0"/>
              </a:rPr>
              <a:t>Image here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BED8A45-9B6B-83FF-3DA4-E26F109A5FB0}"/>
              </a:ext>
            </a:extLst>
          </p:cNvPr>
          <p:cNvSpPr/>
          <p:nvPr/>
        </p:nvSpPr>
        <p:spPr>
          <a:xfrm>
            <a:off x="747451" y="3120002"/>
            <a:ext cx="617997" cy="617997"/>
          </a:xfrm>
          <a:prstGeom prst="ellipse">
            <a:avLst/>
          </a:prstGeom>
          <a:solidFill>
            <a:srgbClr val="FFFFCC"/>
          </a:solidFill>
          <a:ln w="28575">
            <a:solidFill>
              <a:srgbClr val="FFFF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DA20D-449B-02C3-E357-CF77309E47F3}"/>
              </a:ext>
            </a:extLst>
          </p:cNvPr>
          <p:cNvSpPr txBox="1"/>
          <p:nvPr/>
        </p:nvSpPr>
        <p:spPr>
          <a:xfrm>
            <a:off x="1564481" y="3198167"/>
            <a:ext cx="433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 (year/decade/century)</a:t>
            </a:r>
            <a:r>
              <a:rPr lang="en-US" sz="2400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E808E9-81B7-9F04-96AC-10F999BBDA23}"/>
              </a:ext>
            </a:extLst>
          </p:cNvPr>
          <p:cNvSpPr txBox="1"/>
          <p:nvPr/>
        </p:nvSpPr>
        <p:spPr>
          <a:xfrm>
            <a:off x="1564481" y="3737999"/>
            <a:ext cx="3020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I was born in 2008.</a:t>
            </a:r>
          </a:p>
        </p:txBody>
      </p:sp>
    </p:spTree>
    <p:extLst>
      <p:ext uri="{BB962C8B-B14F-4D97-AF65-F5344CB8AC3E}">
        <p14:creationId xmlns:p14="http://schemas.microsoft.com/office/powerpoint/2010/main" val="355996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AD3D1-6913-95E5-925D-3821FF7EF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42CEC89-22C3-7F86-BB52-9E7E84CE5D4D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7F0CA-BB8E-DCAB-49B7-1B834C62AAE3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What is simple past tense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8BF90-BEA1-8D7B-1702-BF350F16C966}"/>
              </a:ext>
            </a:extLst>
          </p:cNvPr>
          <p:cNvSpPr txBox="1"/>
          <p:nvPr/>
        </p:nvSpPr>
        <p:spPr>
          <a:xfrm>
            <a:off x="5959642" y="2828835"/>
            <a:ext cx="5398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We use simple past tense to talk about actions and events that took place in the past.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DD2E8-05BE-6857-0A30-25F56C4CAFF1}"/>
              </a:ext>
            </a:extLst>
          </p:cNvPr>
          <p:cNvSpPr txBox="1"/>
          <p:nvPr/>
        </p:nvSpPr>
        <p:spPr>
          <a:xfrm>
            <a:off x="1564481" y="3105833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Insert cartoon</a:t>
            </a:r>
          </a:p>
          <a:p>
            <a:r>
              <a:rPr lang="en-US" dirty="0">
                <a:latin typeface="Consolas" panose="020B0609020204030204" pitchFamily="49" charset="0"/>
              </a:rPr>
              <a:t>Image here</a:t>
            </a:r>
          </a:p>
        </p:txBody>
      </p:sp>
    </p:spTree>
    <p:extLst>
      <p:ext uri="{BB962C8B-B14F-4D97-AF65-F5344CB8AC3E}">
        <p14:creationId xmlns:p14="http://schemas.microsoft.com/office/powerpoint/2010/main" val="869240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0B626-65F3-2EB7-3402-39ADBE92A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33AC15-EB86-D67F-9793-E3612588DCF0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61EE78-B5E7-D5DC-6165-079F90953564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Past time expressions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3B4779-E998-E672-8DAD-3ED0CDAE85ED}"/>
              </a:ext>
            </a:extLst>
          </p:cNvPr>
          <p:cNvSpPr txBox="1"/>
          <p:nvPr/>
        </p:nvSpPr>
        <p:spPr>
          <a:xfrm>
            <a:off x="8116952" y="3428999"/>
            <a:ext cx="356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Insert big cartoon</a:t>
            </a:r>
          </a:p>
          <a:p>
            <a:r>
              <a:rPr lang="en-US" dirty="0">
                <a:latin typeface="Consolas" panose="020B0609020204030204" pitchFamily="49" charset="0"/>
              </a:rPr>
              <a:t>Image here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231E896-C62A-295E-AE66-D2CC4B3E540D}"/>
              </a:ext>
            </a:extLst>
          </p:cNvPr>
          <p:cNvSpPr/>
          <p:nvPr/>
        </p:nvSpPr>
        <p:spPr>
          <a:xfrm>
            <a:off x="747451" y="3120002"/>
            <a:ext cx="617997" cy="617997"/>
          </a:xfrm>
          <a:prstGeom prst="ellipse">
            <a:avLst/>
          </a:prstGeom>
          <a:solidFill>
            <a:srgbClr val="FFFFCC"/>
          </a:solidFill>
          <a:ln w="28575">
            <a:solidFill>
              <a:srgbClr val="FFFF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08A1C-DFFC-A330-727C-42C7A89A96E9}"/>
              </a:ext>
            </a:extLst>
          </p:cNvPr>
          <p:cNvSpPr txBox="1"/>
          <p:nvPr/>
        </p:nvSpPr>
        <p:spPr>
          <a:xfrm>
            <a:off x="1564481" y="3198167"/>
            <a:ext cx="5085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(A week/two days/a year) ago:</a:t>
            </a:r>
            <a:endParaRPr lang="en-US" sz="2400" dirty="0">
              <a:solidFill>
                <a:srgbClr val="00206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44B34-3326-3D81-2519-E12B9E7FCBD7}"/>
              </a:ext>
            </a:extLst>
          </p:cNvPr>
          <p:cNvSpPr txBox="1"/>
          <p:nvPr/>
        </p:nvSpPr>
        <p:spPr>
          <a:xfrm>
            <a:off x="1564481" y="3737999"/>
            <a:ext cx="4998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She got married two years ago.</a:t>
            </a:r>
          </a:p>
        </p:txBody>
      </p:sp>
    </p:spTree>
    <p:extLst>
      <p:ext uri="{BB962C8B-B14F-4D97-AF65-F5344CB8AC3E}">
        <p14:creationId xmlns:p14="http://schemas.microsoft.com/office/powerpoint/2010/main" val="343792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1ADAE-9DCA-AC94-8DAA-75474D949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A8BDC28-C5E1-01D4-9C9F-4FD5D0D03592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EE6AEA-8A7B-2EB1-E652-50228E48D290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What is simple past tense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08A7D-3423-A3C5-9837-35251C8F1C20}"/>
              </a:ext>
            </a:extLst>
          </p:cNvPr>
          <p:cNvSpPr txBox="1"/>
          <p:nvPr/>
        </p:nvSpPr>
        <p:spPr>
          <a:xfrm>
            <a:off x="3380246" y="1383771"/>
            <a:ext cx="5398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It is a key tool for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0BC56-32A0-380E-4E0D-795D890A8E85}"/>
              </a:ext>
            </a:extLst>
          </p:cNvPr>
          <p:cNvSpPr txBox="1"/>
          <p:nvPr/>
        </p:nvSpPr>
        <p:spPr>
          <a:xfrm>
            <a:off x="1564481" y="3105833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Insert cartoon</a:t>
            </a:r>
          </a:p>
          <a:p>
            <a:r>
              <a:rPr lang="en-US" dirty="0">
                <a:latin typeface="Consolas" panose="020B0609020204030204" pitchFamily="49" charset="0"/>
              </a:rPr>
              <a:t>Image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86A714-F1C4-0D99-2E37-668827FD81A1}"/>
              </a:ext>
            </a:extLst>
          </p:cNvPr>
          <p:cNvSpPr txBox="1"/>
          <p:nvPr/>
        </p:nvSpPr>
        <p:spPr>
          <a:xfrm>
            <a:off x="5100536" y="3105833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Insert cartoon</a:t>
            </a:r>
          </a:p>
          <a:p>
            <a:r>
              <a:rPr lang="en-US" dirty="0">
                <a:latin typeface="Consolas" panose="020B0609020204030204" pitchFamily="49" charset="0"/>
              </a:rPr>
              <a:t>Image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08BFF-679E-C7CF-E111-EEA9D5BF736D}"/>
              </a:ext>
            </a:extLst>
          </p:cNvPr>
          <p:cNvSpPr txBox="1"/>
          <p:nvPr/>
        </p:nvSpPr>
        <p:spPr>
          <a:xfrm>
            <a:off x="8636591" y="3105833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Insert cartoon</a:t>
            </a:r>
          </a:p>
          <a:p>
            <a:r>
              <a:rPr lang="en-US" dirty="0">
                <a:latin typeface="Consolas" panose="020B0609020204030204" pitchFamily="49" charset="0"/>
              </a:rPr>
              <a:t>Image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26CE16-6943-25B7-38F8-B8E3428248E8}"/>
              </a:ext>
            </a:extLst>
          </p:cNvPr>
          <p:cNvSpPr txBox="1"/>
          <p:nvPr/>
        </p:nvSpPr>
        <p:spPr>
          <a:xfrm>
            <a:off x="-297632" y="4167983"/>
            <a:ext cx="5398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expressing</a:t>
            </a:r>
            <a:b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past experiences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C5ABC4-B5C1-640C-E6C6-C251D8C91A7F}"/>
              </a:ext>
            </a:extLst>
          </p:cNvPr>
          <p:cNvSpPr txBox="1"/>
          <p:nvPr/>
        </p:nvSpPr>
        <p:spPr>
          <a:xfrm>
            <a:off x="3238423" y="4157525"/>
            <a:ext cx="5398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narrating</a:t>
            </a:r>
            <a:b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stories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ACA22F-0142-6496-D586-9F77C1C900A2}"/>
              </a:ext>
            </a:extLst>
          </p:cNvPr>
          <p:cNvSpPr txBox="1"/>
          <p:nvPr/>
        </p:nvSpPr>
        <p:spPr>
          <a:xfrm>
            <a:off x="6793832" y="3972860"/>
            <a:ext cx="5398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discussing</a:t>
            </a:r>
            <a:b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past habits or</a:t>
            </a:r>
            <a:b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routines</a:t>
            </a:r>
          </a:p>
        </p:txBody>
      </p:sp>
    </p:spTree>
    <p:extLst>
      <p:ext uri="{BB962C8B-B14F-4D97-AF65-F5344CB8AC3E}">
        <p14:creationId xmlns:p14="http://schemas.microsoft.com/office/powerpoint/2010/main" val="6169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71E2D-437C-2FBF-8B52-39FBC34E4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C5EBC74-AE9F-348D-5106-C66C5449F5F6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04443D-D94A-3623-4211-0081F0395E5A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Using simple past tense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B18878-5739-9BA0-571D-11E4F3601B67}"/>
              </a:ext>
            </a:extLst>
          </p:cNvPr>
          <p:cNvSpPr/>
          <p:nvPr/>
        </p:nvSpPr>
        <p:spPr>
          <a:xfrm>
            <a:off x="946484" y="1636572"/>
            <a:ext cx="617997" cy="617997"/>
          </a:xfrm>
          <a:prstGeom prst="ellipse">
            <a:avLst/>
          </a:prstGeom>
          <a:solidFill>
            <a:srgbClr val="FFFFCC"/>
          </a:solidFill>
          <a:ln w="28575">
            <a:solidFill>
              <a:srgbClr val="FFFF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8D44B-3F06-1555-DCE8-F3977323D3E5}"/>
              </a:ext>
            </a:extLst>
          </p:cNvPr>
          <p:cNvSpPr txBox="1"/>
          <p:nvPr/>
        </p:nvSpPr>
        <p:spPr>
          <a:xfrm>
            <a:off x="1763514" y="1714737"/>
            <a:ext cx="4945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Expressing completed 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1462D-1A84-9E7E-7D50-C1C62162503C}"/>
              </a:ext>
            </a:extLst>
          </p:cNvPr>
          <p:cNvSpPr txBox="1"/>
          <p:nvPr/>
        </p:nvSpPr>
        <p:spPr>
          <a:xfrm>
            <a:off x="946484" y="3519636"/>
            <a:ext cx="5335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I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visited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my grandparents last weekend.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4125BA-021B-05D0-43A7-6BE99EA59579}"/>
              </a:ext>
            </a:extLst>
          </p:cNvPr>
          <p:cNvSpPr txBox="1"/>
          <p:nvPr/>
        </p:nvSpPr>
        <p:spPr>
          <a:xfrm>
            <a:off x="7683815" y="3002755"/>
            <a:ext cx="356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Insert big cartoon</a:t>
            </a:r>
          </a:p>
          <a:p>
            <a:r>
              <a:rPr lang="en-US" dirty="0">
                <a:latin typeface="Consolas" panose="020B0609020204030204" pitchFamily="49" charset="0"/>
              </a:rPr>
              <a:t>Image here</a:t>
            </a:r>
          </a:p>
        </p:txBody>
      </p:sp>
    </p:spTree>
    <p:extLst>
      <p:ext uri="{BB962C8B-B14F-4D97-AF65-F5344CB8AC3E}">
        <p14:creationId xmlns:p14="http://schemas.microsoft.com/office/powerpoint/2010/main" val="204514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A30A2-3FE5-7CFE-E692-83487E968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CD13641-10DF-612A-7884-9E9EED06D7EE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6F0B7C-9091-2E06-6F6F-075D2CD88192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Using simple past tense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0669EE-F6BD-4F29-9863-C8974C968BE7}"/>
              </a:ext>
            </a:extLst>
          </p:cNvPr>
          <p:cNvSpPr/>
          <p:nvPr/>
        </p:nvSpPr>
        <p:spPr>
          <a:xfrm>
            <a:off x="946484" y="1636572"/>
            <a:ext cx="617997" cy="617997"/>
          </a:xfrm>
          <a:prstGeom prst="ellipse">
            <a:avLst/>
          </a:prstGeom>
          <a:solidFill>
            <a:srgbClr val="FFFFCC"/>
          </a:solidFill>
          <a:ln w="28575">
            <a:solidFill>
              <a:srgbClr val="FFFF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6BFEDE-3FB7-8D2E-9465-09A472301A8E}"/>
              </a:ext>
            </a:extLst>
          </p:cNvPr>
          <p:cNvSpPr txBox="1"/>
          <p:nvPr/>
        </p:nvSpPr>
        <p:spPr>
          <a:xfrm>
            <a:off x="1763514" y="1714737"/>
            <a:ext cx="6005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Talking about past habits or routines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86D010-4FB2-B1F0-6191-2056EC72E522}"/>
              </a:ext>
            </a:extLst>
          </p:cNvPr>
          <p:cNvSpPr txBox="1"/>
          <p:nvPr/>
        </p:nvSpPr>
        <p:spPr>
          <a:xfrm>
            <a:off x="946484" y="3519636"/>
            <a:ext cx="4951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I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used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to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play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soccer every Saturday.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B80010-2061-4E7A-3277-409CA71372DF}"/>
              </a:ext>
            </a:extLst>
          </p:cNvPr>
          <p:cNvSpPr txBox="1"/>
          <p:nvPr/>
        </p:nvSpPr>
        <p:spPr>
          <a:xfrm>
            <a:off x="7683815" y="3002755"/>
            <a:ext cx="356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Insert big cartoon</a:t>
            </a:r>
          </a:p>
          <a:p>
            <a:r>
              <a:rPr lang="en-US" dirty="0">
                <a:latin typeface="Consolas" panose="020B0609020204030204" pitchFamily="49" charset="0"/>
              </a:rPr>
              <a:t>Image here</a:t>
            </a:r>
          </a:p>
        </p:txBody>
      </p:sp>
    </p:spTree>
    <p:extLst>
      <p:ext uri="{BB962C8B-B14F-4D97-AF65-F5344CB8AC3E}">
        <p14:creationId xmlns:p14="http://schemas.microsoft.com/office/powerpoint/2010/main" val="332381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A9AE8-D33D-2F3E-C61D-D3AB4A08F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4F1DB4C-660D-F55E-E152-B2EEF634AA22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70BA48-5F1C-E5E3-40D3-88624C559677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Using simple past tense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E5B1D6-5F05-548F-09EB-461CCA742103}"/>
              </a:ext>
            </a:extLst>
          </p:cNvPr>
          <p:cNvSpPr/>
          <p:nvPr/>
        </p:nvSpPr>
        <p:spPr>
          <a:xfrm>
            <a:off x="946484" y="1636572"/>
            <a:ext cx="617997" cy="617997"/>
          </a:xfrm>
          <a:prstGeom prst="ellipse">
            <a:avLst/>
          </a:prstGeom>
          <a:solidFill>
            <a:srgbClr val="FFFFCC"/>
          </a:solidFill>
          <a:ln w="28575">
            <a:solidFill>
              <a:srgbClr val="FFFF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3D2AD-BC8B-D980-9103-F79EC9BCD5D1}"/>
              </a:ext>
            </a:extLst>
          </p:cNvPr>
          <p:cNvSpPr txBox="1"/>
          <p:nvPr/>
        </p:nvSpPr>
        <p:spPr>
          <a:xfrm>
            <a:off x="1763514" y="1714737"/>
            <a:ext cx="3645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Narrating past events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0394F-E97B-D051-25A4-91B9DA34152E}"/>
              </a:ext>
            </a:extLst>
          </p:cNvPr>
          <p:cNvSpPr txBox="1"/>
          <p:nvPr/>
        </p:nvSpPr>
        <p:spPr>
          <a:xfrm>
            <a:off x="946484" y="3519636"/>
            <a:ext cx="4166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Once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upon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time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, there was a</a:t>
            </a:r>
            <a:b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brave knight.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C25C56-AF81-BB23-CC07-8618C95EC5B4}"/>
              </a:ext>
            </a:extLst>
          </p:cNvPr>
          <p:cNvSpPr txBox="1"/>
          <p:nvPr/>
        </p:nvSpPr>
        <p:spPr>
          <a:xfrm>
            <a:off x="7683815" y="3002755"/>
            <a:ext cx="356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Insert big cartoon</a:t>
            </a:r>
          </a:p>
          <a:p>
            <a:r>
              <a:rPr lang="en-US" dirty="0">
                <a:latin typeface="Consolas" panose="020B0609020204030204" pitchFamily="49" charset="0"/>
              </a:rPr>
              <a:t>Image here</a:t>
            </a:r>
          </a:p>
        </p:txBody>
      </p:sp>
    </p:spTree>
    <p:extLst>
      <p:ext uri="{BB962C8B-B14F-4D97-AF65-F5344CB8AC3E}">
        <p14:creationId xmlns:p14="http://schemas.microsoft.com/office/powerpoint/2010/main" val="221810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07452-3996-B209-5E56-06076EA1C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8DBAE11-EC95-F8E7-56A5-A95AD10E721E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1D8B05-2EED-E0D7-3F74-620CA6CD2DB1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Using simple past tense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68DF5E-2573-9A07-186D-5632C304334E}"/>
              </a:ext>
            </a:extLst>
          </p:cNvPr>
          <p:cNvSpPr/>
          <p:nvPr/>
        </p:nvSpPr>
        <p:spPr>
          <a:xfrm>
            <a:off x="946484" y="1636572"/>
            <a:ext cx="617997" cy="617997"/>
          </a:xfrm>
          <a:prstGeom prst="ellipse">
            <a:avLst/>
          </a:prstGeom>
          <a:solidFill>
            <a:srgbClr val="FFFFCC"/>
          </a:solidFill>
          <a:ln w="28575">
            <a:solidFill>
              <a:srgbClr val="FFFF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947369-4E6E-0C52-11F2-6404ECC2EBA2}"/>
              </a:ext>
            </a:extLst>
          </p:cNvPr>
          <p:cNvSpPr txBox="1"/>
          <p:nvPr/>
        </p:nvSpPr>
        <p:spPr>
          <a:xfrm>
            <a:off x="1763514" y="1714737"/>
            <a:ext cx="5952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Describing past states or conditions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A1AC4-63BF-84AE-97E1-3C3FB5C32F20}"/>
              </a:ext>
            </a:extLst>
          </p:cNvPr>
          <p:cNvSpPr txBox="1"/>
          <p:nvPr/>
        </p:nvSpPr>
        <p:spPr>
          <a:xfrm>
            <a:off x="946484" y="3519636"/>
            <a:ext cx="5107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She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was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tired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after a long day of work.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E3E22A-C5D8-CA48-86A1-B2106EC5BA5D}"/>
              </a:ext>
            </a:extLst>
          </p:cNvPr>
          <p:cNvSpPr txBox="1"/>
          <p:nvPr/>
        </p:nvSpPr>
        <p:spPr>
          <a:xfrm>
            <a:off x="7683815" y="3002755"/>
            <a:ext cx="356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Insert big cartoon</a:t>
            </a:r>
          </a:p>
          <a:p>
            <a:r>
              <a:rPr lang="en-US" dirty="0">
                <a:latin typeface="Consolas" panose="020B0609020204030204" pitchFamily="49" charset="0"/>
              </a:rPr>
              <a:t>Image here</a:t>
            </a:r>
          </a:p>
        </p:txBody>
      </p:sp>
    </p:spTree>
    <p:extLst>
      <p:ext uri="{BB962C8B-B14F-4D97-AF65-F5344CB8AC3E}">
        <p14:creationId xmlns:p14="http://schemas.microsoft.com/office/powerpoint/2010/main" val="1160551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73F4B-75F0-553B-5E92-E0A5A049E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DEEBA3A-EDC1-0944-AE37-9F47A12FCA4F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A49735-A3B9-E144-E9AB-0F9C537F37B6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structure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4205A-CC90-4A7C-B998-9D6290AF03F0}"/>
              </a:ext>
            </a:extLst>
          </p:cNvPr>
          <p:cNvSpPr txBox="1"/>
          <p:nvPr/>
        </p:nvSpPr>
        <p:spPr>
          <a:xfrm>
            <a:off x="1564481" y="3105834"/>
            <a:ext cx="356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Insert big cartoon</a:t>
            </a:r>
          </a:p>
          <a:p>
            <a:r>
              <a:rPr lang="en-US" dirty="0">
                <a:latin typeface="Consolas" panose="020B0609020204030204" pitchFamily="49" charset="0"/>
              </a:rPr>
              <a:t>Image 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934068-D56F-C706-6F37-CECD90B1B5D9}"/>
              </a:ext>
            </a:extLst>
          </p:cNvPr>
          <p:cNvSpPr txBox="1"/>
          <p:nvPr/>
        </p:nvSpPr>
        <p:spPr>
          <a:xfrm>
            <a:off x="6326410" y="2806171"/>
            <a:ext cx="53981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The simple past tense can be formed in two main ways, depending on whether the verb is </a:t>
            </a:r>
            <a:b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regular</a:t>
            </a:r>
            <a:r>
              <a:rPr lang="en-US" sz="2400" dirty="0">
                <a:latin typeface="Poppins" panose="00000500000000000000" pitchFamily="2" charset="0"/>
                <a:cs typeface="Poppins" panose="00000500000000000000" pitchFamily="2" charset="0"/>
              </a:rPr>
              <a:t> or </a:t>
            </a:r>
            <a:r>
              <a:rPr lang="en-US" sz="2400" b="1" dirty="0">
                <a:latin typeface="Poppins" panose="00000500000000000000" pitchFamily="2" charset="0"/>
                <a:cs typeface="Poppins" panose="00000500000000000000" pitchFamily="2" charset="0"/>
              </a:rPr>
              <a:t>irregular.</a:t>
            </a:r>
            <a:endParaRPr lang="en-US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55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C0C56-90B1-0BCE-18F1-45990309E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3DA277A-5FEA-43B5-F7E9-7F85A20ACAC4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AB63B7-22FD-AF2B-4A39-565CBDFDBC6C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Structure – regular verbs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89CD46-8702-E412-F896-755BF2B2B3E2}"/>
              </a:ext>
            </a:extLst>
          </p:cNvPr>
          <p:cNvSpPr txBox="1"/>
          <p:nvPr/>
        </p:nvSpPr>
        <p:spPr>
          <a:xfrm>
            <a:off x="1025236" y="1383771"/>
            <a:ext cx="7753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For regular verbs, we add “-ed” to the base form of the verb. For example,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F0194-C72D-7E26-A688-49F37B1E40AF}"/>
              </a:ext>
            </a:extLst>
          </p:cNvPr>
          <p:cNvSpPr txBox="1"/>
          <p:nvPr/>
        </p:nvSpPr>
        <p:spPr>
          <a:xfrm>
            <a:off x="4901825" y="2470275"/>
            <a:ext cx="77531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stop			stopped</a:t>
            </a:r>
          </a:p>
          <a:p>
            <a:endParaRPr lang="en-US" sz="20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cook			cooked</a:t>
            </a:r>
          </a:p>
          <a:p>
            <a:endParaRPr lang="en-US" sz="2000" b="1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dance 			danced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D0E50-642C-3EB0-694F-01F70A8A324D}"/>
              </a:ext>
            </a:extLst>
          </p:cNvPr>
          <p:cNvSpPr txBox="1"/>
          <p:nvPr/>
        </p:nvSpPr>
        <p:spPr>
          <a:xfrm>
            <a:off x="1025236" y="3105834"/>
            <a:ext cx="356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Insert big cartoon</a:t>
            </a:r>
          </a:p>
          <a:p>
            <a:r>
              <a:rPr lang="en-US" dirty="0">
                <a:latin typeface="Consolas" panose="020B0609020204030204" pitchFamily="49" charset="0"/>
              </a:rPr>
              <a:t>Image here</a:t>
            </a:r>
          </a:p>
        </p:txBody>
      </p:sp>
      <p:pic>
        <p:nvPicPr>
          <p:cNvPr id="7" name="Picture 4" descr="Black Arrow PNG: Free Transparent Pics">
            <a:extLst>
              <a:ext uri="{FF2B5EF4-FFF2-40B4-BE49-F238E27FC236}">
                <a16:creationId xmlns:a16="http://schemas.microsoft.com/office/drawing/2014/main" id="{792B6647-8FFA-FBF8-D96D-954AC5CE7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52943"/>
            <a:ext cx="1339528" cy="7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lack Arrow PNG: Free Transparent Pics">
            <a:extLst>
              <a:ext uri="{FF2B5EF4-FFF2-40B4-BE49-F238E27FC236}">
                <a16:creationId xmlns:a16="http://schemas.microsoft.com/office/drawing/2014/main" id="{FE860BDC-B870-B7E3-DE91-A0F9C97D0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905" y="2909437"/>
            <a:ext cx="1339528" cy="7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Black Arrow PNG: Free Transparent Pics">
            <a:extLst>
              <a:ext uri="{FF2B5EF4-FFF2-40B4-BE49-F238E27FC236}">
                <a16:creationId xmlns:a16="http://schemas.microsoft.com/office/drawing/2014/main" id="{B06DD308-AA05-3A1A-FAFB-E70F1102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96483"/>
            <a:ext cx="1339528" cy="7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A87D74-667A-C55A-B68D-225F26770635}"/>
              </a:ext>
            </a:extLst>
          </p:cNvPr>
          <p:cNvSpPr txBox="1"/>
          <p:nvPr/>
        </p:nvSpPr>
        <p:spPr>
          <a:xfrm>
            <a:off x="5388689" y="4600149"/>
            <a:ext cx="7753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Example: He </a:t>
            </a:r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cooked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 a salad for lunch yesterday.</a:t>
            </a:r>
          </a:p>
        </p:txBody>
      </p:sp>
    </p:spTree>
    <p:extLst>
      <p:ext uri="{BB962C8B-B14F-4D97-AF65-F5344CB8AC3E}">
        <p14:creationId xmlns:p14="http://schemas.microsoft.com/office/powerpoint/2010/main" val="415679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651</Words>
  <Application>Microsoft Office PowerPoint</Application>
  <PresentationFormat>Widescreen</PresentationFormat>
  <Paragraphs>117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Aptos Display</vt:lpstr>
      <vt:lpstr>Arial</vt:lpstr>
      <vt:lpstr>Consolas</vt:lpstr>
      <vt:lpstr>Lemon Tea</vt:lpstr>
      <vt:lpstr>Poppins</vt:lpstr>
      <vt:lpstr>Office Theme</vt:lpstr>
      <vt:lpstr>simple past Tense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ntrk ⠀</dc:creator>
  <cp:lastModifiedBy>ntrk ⠀</cp:lastModifiedBy>
  <cp:revision>1</cp:revision>
  <dcterms:created xsi:type="dcterms:W3CDTF">2025-05-04T11:35:32Z</dcterms:created>
  <dcterms:modified xsi:type="dcterms:W3CDTF">2025-05-04T12:01:08Z</dcterms:modified>
</cp:coreProperties>
</file>