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4856-F897-2826-5D5F-F1A05AEBF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C5F38-CDEF-8082-9C36-E4281C89B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DF1C-6362-67EE-55D3-2A636173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C358-CD5F-1EA6-85CC-4BFB66FC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B99F-ABE8-BC34-32C2-1AE5621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EDB-060A-9B21-31F9-093071DC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C115-533F-B8B1-FF4E-E293695F9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F61B-D98B-A177-8E8C-7803A91E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24B1-1AEE-C839-3766-A7EB5ECB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19A8-6E8C-FC6E-8F1F-00F516DC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CC8F7-8B5D-130E-7570-FE8A9183B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C6CEF-1678-F829-0A30-2576CFD26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3653-436A-BCB7-98F6-BD8E7947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3D8F-E6DE-4A74-B959-E7111637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8B15-9E9F-EB78-EC87-46FC4DC8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3F54-510B-7B4F-6EB4-67570811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9347-0AD8-49A7-8A8C-C1F3E673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4331-51DE-97BD-E365-617422EC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AEF2-417C-6DFD-6B31-CC83CE2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3CE8-489C-F46D-1459-0B920CE2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A34F-B1F8-C3EC-8988-4A3B5A11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6093-9056-77BF-4133-515A97B8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2CD0-D0CA-7D2E-261F-4693BC22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7B8F-66AE-C08A-9A6F-B1B899B1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E54D-4418-3FD7-D09A-1411DC1C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5FFF-8DB8-B4C6-3687-C5DD5B0F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5465-BD05-DC76-4426-69643E6E5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9291-0DE4-0644-FE30-E7E3FA4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A3BAC-0B0C-90C6-4A4B-9DF753B1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D74C-0D21-858C-EFB7-8C04F1D1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4716-AE4E-328C-852F-006A4977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434-65FC-A752-9450-FBCF3795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A0100-1C16-D3E5-58C9-63EC7ACA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B8199-8FE1-79BB-C29B-910ECC5D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36080-DD66-77F7-31DC-D3E41C85D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A377C-3735-B8AA-4FFA-3F47ED9FC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E3422-6C9B-5C6C-284D-372AA846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83ECF-014C-9174-CFF8-1E9678B4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E2FD7-5D5A-9400-F349-31B940E8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3D83-B467-82F6-F504-85D33C34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33F59-3173-D0FA-2839-2BA4882A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2101F-52B3-F090-1688-1EFD39CD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3A0C-CA4D-FF87-BE88-4FA020C9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6154-BFAE-6650-7E9C-AF58E671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604CC-BB6B-B13F-E3D6-1D262D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4574-5D20-3118-2C42-F25F379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0A7-AA5E-AD81-1530-39A984D1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DF6F-72AE-2161-3837-7963CD8D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266AA-FEB6-871F-A91F-0A487F06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EA43-1C2D-1580-3048-012C4670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B60C7-7032-6860-80EA-32E2E72D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418C-BFA5-0F31-8CE2-16A2FC33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FE4B-E8CF-8677-E56F-B8A1A6A1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11EE8-ABCA-62BC-3B22-4B32F618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52055-C16A-9F11-640A-FEE51420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4CCE7-3AFB-654F-562F-6F017DFC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A160A-DAD6-E7D1-A8AD-ECD2D5E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7348-0DB5-144B-DD90-6B43454A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FA69F-BB39-1A91-B738-7A0E7461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736AD-214F-DD0C-4F91-2413ECF2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1F76-EA7A-24C1-F307-BAA02682F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79AE5-3D8E-43A5-B00A-D69E24667C0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A036-1BF1-F822-00DA-7B73E2D46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30D1-82E5-2500-08E3-0527C209C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56E3B-3C58-4961-92FD-557E94DF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56C12B-5369-1C6C-CF3A-6F5FF139197F}"/>
              </a:ext>
            </a:extLst>
          </p:cNvPr>
          <p:cNvSpPr txBox="1">
            <a:spLocks/>
          </p:cNvSpPr>
          <p:nvPr/>
        </p:nvSpPr>
        <p:spPr>
          <a:xfrm>
            <a:off x="1523999" y="1657353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dirty="0">
                <a:latin typeface="Lemon Tea" panose="02000600000000000000" pitchFamily="2" charset="0"/>
              </a:rPr>
              <a:t>Modal</a:t>
            </a:r>
          </a:p>
          <a:p>
            <a:pPr algn="ctr">
              <a:lnSpc>
                <a:spcPct val="100000"/>
              </a:lnSpc>
            </a:pPr>
            <a:r>
              <a:rPr lang="en-US" sz="6000" dirty="0">
                <a:latin typeface="Lemon Tea" panose="02000600000000000000" pitchFamily="2" charset="0"/>
              </a:rPr>
              <a:t>verbs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4A0844F-1DA5-FAEF-B3B4-F8EB08293933}"/>
              </a:ext>
            </a:extLst>
          </p:cNvPr>
          <p:cNvSpPr txBox="1">
            <a:spLocks/>
          </p:cNvSpPr>
          <p:nvPr/>
        </p:nvSpPr>
        <p:spPr>
          <a:xfrm>
            <a:off x="1523999" y="404495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GRAMMAR PRESENTATION BY MR. STEFANO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6D55770-ADE1-8534-3BFC-DE947705786D}"/>
              </a:ext>
            </a:extLst>
          </p:cNvPr>
          <p:cNvSpPr/>
          <p:nvPr/>
        </p:nvSpPr>
        <p:spPr>
          <a:xfrm>
            <a:off x="2915361" y="4530915"/>
            <a:ext cx="6361275" cy="341919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11D33-0D4A-04A9-FC40-D78728A81AFB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EEC22-348A-980E-115A-0659A14BB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31D662-C04E-501A-0392-1B555A77ECB2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B00F2-B61E-EFCA-0A10-501FEDB92822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Modal verb – must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AEE29-ADD4-DF7D-6BE7-812C408856ED}"/>
              </a:ext>
            </a:extLst>
          </p:cNvPr>
          <p:cNvSpPr txBox="1"/>
          <p:nvPr/>
        </p:nvSpPr>
        <p:spPr>
          <a:xfrm>
            <a:off x="879361" y="2982717"/>
            <a:ext cx="163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emon Tea" panose="02000600000000000000" pitchFamily="2" charset="0"/>
              </a:rPr>
              <a:t>must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C6DAB3-5D84-CBD7-EB04-054FBD3F3E9E}"/>
              </a:ext>
            </a:extLst>
          </p:cNvPr>
          <p:cNvSpPr/>
          <p:nvPr/>
        </p:nvSpPr>
        <p:spPr>
          <a:xfrm>
            <a:off x="4865914" y="3105839"/>
            <a:ext cx="6167760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must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go to the hospital.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94522-44DF-F7F0-F93E-D47F326980C5}"/>
              </a:ext>
            </a:extLst>
          </p:cNvPr>
          <p:cNvSpPr txBox="1"/>
          <p:nvPr/>
        </p:nvSpPr>
        <p:spPr>
          <a:xfrm>
            <a:off x="4865914" y="2490274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Strong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898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E036-F49F-73CD-2828-6FD2E1989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4D3BA5-FD57-9710-62E6-8C4D1BD4809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FE2BB-B8DD-F824-9D16-7DE629D8AADA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Modal verb -- can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4C33B-0BE9-CC05-5C68-F84F004B2EA4}"/>
              </a:ext>
            </a:extLst>
          </p:cNvPr>
          <p:cNvSpPr txBox="1"/>
          <p:nvPr/>
        </p:nvSpPr>
        <p:spPr>
          <a:xfrm>
            <a:off x="1564481" y="3044279"/>
            <a:ext cx="1205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emon Tea" panose="02000600000000000000" pitchFamily="2" charset="0"/>
              </a:rPr>
              <a:t>can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D1BE10-4764-5F6F-020F-A0097E939DBB}"/>
              </a:ext>
            </a:extLst>
          </p:cNvPr>
          <p:cNvSpPr/>
          <p:nvPr/>
        </p:nvSpPr>
        <p:spPr>
          <a:xfrm>
            <a:off x="4865914" y="3105839"/>
            <a:ext cx="6167760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can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speak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three languages.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B1F6F-1A49-A33D-622A-B1E629C56E19}"/>
              </a:ext>
            </a:extLst>
          </p:cNvPr>
          <p:cNvSpPr txBox="1"/>
          <p:nvPr/>
        </p:nvSpPr>
        <p:spPr>
          <a:xfrm>
            <a:off x="4865914" y="2644169"/>
            <a:ext cx="4067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General ability in the present.</a:t>
            </a:r>
          </a:p>
        </p:txBody>
      </p:sp>
    </p:spTree>
    <p:extLst>
      <p:ext uri="{BB962C8B-B14F-4D97-AF65-F5344CB8AC3E}">
        <p14:creationId xmlns:p14="http://schemas.microsoft.com/office/powerpoint/2010/main" val="369513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8604F-702B-93CE-01E4-E873E2EE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3DE374-E0B7-AAB9-2A4B-F1034E7196C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1E7D0-82C3-F67E-06C6-33CDECB08FCB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Modal verb – be able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AF0DA-B653-8423-5568-AA0A414444AA}"/>
              </a:ext>
            </a:extLst>
          </p:cNvPr>
          <p:cNvSpPr txBox="1"/>
          <p:nvPr/>
        </p:nvSpPr>
        <p:spPr>
          <a:xfrm>
            <a:off x="764377" y="3044279"/>
            <a:ext cx="2986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emon Tea" panose="02000600000000000000" pitchFamily="2" charset="0"/>
              </a:rPr>
              <a:t>Be able to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8BCE7A-C113-7CCB-5672-25BAE95D7D2F}"/>
              </a:ext>
            </a:extLst>
          </p:cNvPr>
          <p:cNvSpPr/>
          <p:nvPr/>
        </p:nvSpPr>
        <p:spPr>
          <a:xfrm>
            <a:off x="4865914" y="3105839"/>
            <a:ext cx="6167760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will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 able to speak 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five languages next year.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DDE3F-B256-2C18-A2AE-207A81027BDF}"/>
              </a:ext>
            </a:extLst>
          </p:cNvPr>
          <p:cNvSpPr txBox="1"/>
          <p:nvPr/>
        </p:nvSpPr>
        <p:spPr>
          <a:xfrm>
            <a:off x="4865914" y="2644169"/>
            <a:ext cx="525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General ability in the present or future.</a:t>
            </a:r>
          </a:p>
        </p:txBody>
      </p:sp>
    </p:spTree>
    <p:extLst>
      <p:ext uri="{BB962C8B-B14F-4D97-AF65-F5344CB8AC3E}">
        <p14:creationId xmlns:p14="http://schemas.microsoft.com/office/powerpoint/2010/main" val="326356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FDFB5-D30A-9F33-9555-C555916AE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4D9393-3BB1-31BF-6B32-9340D290893D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552B6-A201-16FE-7065-F1FB3D782DD9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Modal verb – be able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6006D-ADC7-D5D8-4024-A092AF91D29D}"/>
              </a:ext>
            </a:extLst>
          </p:cNvPr>
          <p:cNvSpPr txBox="1"/>
          <p:nvPr/>
        </p:nvSpPr>
        <p:spPr>
          <a:xfrm>
            <a:off x="1158326" y="3044279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emon Tea" panose="02000600000000000000" pitchFamily="2" charset="0"/>
              </a:rPr>
              <a:t>could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D4042-4502-B7B5-AD9F-2211137E064D}"/>
              </a:ext>
            </a:extLst>
          </p:cNvPr>
          <p:cNvSpPr/>
          <p:nvPr/>
        </p:nvSpPr>
        <p:spPr>
          <a:xfrm>
            <a:off x="4865914" y="3105839"/>
            <a:ext cx="6167760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could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read when I was five.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2BC43-18D9-40E7-198F-96E4E1C9CC73}"/>
              </a:ext>
            </a:extLst>
          </p:cNvPr>
          <p:cNvSpPr txBox="1"/>
          <p:nvPr/>
        </p:nvSpPr>
        <p:spPr>
          <a:xfrm>
            <a:off x="4865914" y="2644169"/>
            <a:ext cx="3642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General ability in the past.</a:t>
            </a:r>
          </a:p>
        </p:txBody>
      </p:sp>
    </p:spTree>
    <p:extLst>
      <p:ext uri="{BB962C8B-B14F-4D97-AF65-F5344CB8AC3E}">
        <p14:creationId xmlns:p14="http://schemas.microsoft.com/office/powerpoint/2010/main" val="42824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2EFEE-81D8-92FD-BCC6-8530C3E6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B37A9B-300A-ABAC-5803-AC8D1BC8D42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1078B-16C5-3F2B-BAF7-E4E464180924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Modal verb – was/were able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0DAC3-61D8-5AA0-CFFC-6A000A525539}"/>
              </a:ext>
            </a:extLst>
          </p:cNvPr>
          <p:cNvSpPr txBox="1"/>
          <p:nvPr/>
        </p:nvSpPr>
        <p:spPr>
          <a:xfrm>
            <a:off x="926008" y="2900374"/>
            <a:ext cx="31710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emon Tea" panose="02000600000000000000" pitchFamily="2" charset="0"/>
              </a:rPr>
              <a:t>Was/were</a:t>
            </a:r>
          </a:p>
          <a:p>
            <a:r>
              <a:rPr lang="en-US" sz="4400" dirty="0">
                <a:latin typeface="Lemon Tea" panose="02000600000000000000" pitchFamily="2" charset="0"/>
              </a:rPr>
              <a:t>Able to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EBF83E-997F-CC82-4DD3-9D6E4EBAB702}"/>
              </a:ext>
            </a:extLst>
          </p:cNvPr>
          <p:cNvSpPr/>
          <p:nvPr/>
        </p:nvSpPr>
        <p:spPr>
          <a:xfrm>
            <a:off x="4865914" y="3105839"/>
            <a:ext cx="6167760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wasn’t able to 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open the door because I lost my key.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BFA0A-57C9-47C1-8858-79507B8E0B1A}"/>
              </a:ext>
            </a:extLst>
          </p:cNvPr>
          <p:cNvSpPr txBox="1"/>
          <p:nvPr/>
        </p:nvSpPr>
        <p:spPr>
          <a:xfrm>
            <a:off x="4865914" y="2397953"/>
            <a:ext cx="6210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Ability to do something on a specific occasion</a:t>
            </a:r>
            <a:b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 in the past</a:t>
            </a:r>
          </a:p>
        </p:txBody>
      </p:sp>
    </p:spTree>
    <p:extLst>
      <p:ext uri="{BB962C8B-B14F-4D97-AF65-F5344CB8AC3E}">
        <p14:creationId xmlns:p14="http://schemas.microsoft.com/office/powerpoint/2010/main" val="23548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B974-67E1-C136-BE9D-74F43AF0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3C4639-EE9D-CE1F-8EBD-40080FB29CD8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2876A-BE50-8226-F362-4C6D60C54260}"/>
              </a:ext>
            </a:extLst>
          </p:cNvPr>
          <p:cNvSpPr txBox="1"/>
          <p:nvPr/>
        </p:nvSpPr>
        <p:spPr>
          <a:xfrm>
            <a:off x="1564481" y="550068"/>
            <a:ext cx="9029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Modal verb – should/</a:t>
            </a:r>
            <a:b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</a:br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ought to/had better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F07AE-E00F-A44D-E317-669CE48D6BCA}"/>
              </a:ext>
            </a:extLst>
          </p:cNvPr>
          <p:cNvSpPr txBox="1"/>
          <p:nvPr/>
        </p:nvSpPr>
        <p:spPr>
          <a:xfrm>
            <a:off x="873911" y="2690329"/>
            <a:ext cx="32752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emon Tea" panose="02000600000000000000" pitchFamily="2" charset="0"/>
              </a:rPr>
              <a:t>Should</a:t>
            </a:r>
            <a:br>
              <a:rPr lang="en-US" sz="4400" dirty="0">
                <a:latin typeface="Lemon Tea" panose="02000600000000000000" pitchFamily="2" charset="0"/>
              </a:rPr>
            </a:br>
            <a:r>
              <a:rPr lang="en-US" sz="4400" dirty="0">
                <a:latin typeface="Lemon Tea" panose="02000600000000000000" pitchFamily="2" charset="0"/>
              </a:rPr>
              <a:t>ought to</a:t>
            </a:r>
          </a:p>
          <a:p>
            <a:r>
              <a:rPr lang="en-US" sz="4400" dirty="0">
                <a:latin typeface="Lemon Tea" panose="02000600000000000000" pitchFamily="2" charset="0"/>
              </a:rPr>
              <a:t>Had better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CF7FC-F9EE-CA06-08AA-BC2CC215B4F4}"/>
              </a:ext>
            </a:extLst>
          </p:cNvPr>
          <p:cNvSpPr/>
          <p:nvPr/>
        </p:nvSpPr>
        <p:spPr>
          <a:xfrm>
            <a:off x="4865914" y="3105839"/>
            <a:ext cx="6167760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should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help your grandparents more.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D5ACC-F2DC-9CA2-E13E-3258C212A016}"/>
              </a:ext>
            </a:extLst>
          </p:cNvPr>
          <p:cNvSpPr txBox="1"/>
          <p:nvPr/>
        </p:nvSpPr>
        <p:spPr>
          <a:xfrm>
            <a:off x="4865914" y="2490274"/>
            <a:ext cx="4754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Saying what is the right thing to do</a:t>
            </a:r>
          </a:p>
        </p:txBody>
      </p:sp>
    </p:spTree>
    <p:extLst>
      <p:ext uri="{BB962C8B-B14F-4D97-AF65-F5344CB8AC3E}">
        <p14:creationId xmlns:p14="http://schemas.microsoft.com/office/powerpoint/2010/main" val="6810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9F48A-55B6-A187-C1A2-3D9ACF23C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627238-470A-68C1-F16E-C61446E6FD8D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B0C3D-C9B5-543A-5057-9727335EC96A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Modal verb – have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A1102-C2B6-3D38-74BA-D851685DE6BB}"/>
              </a:ext>
            </a:extLst>
          </p:cNvPr>
          <p:cNvSpPr txBox="1"/>
          <p:nvPr/>
        </p:nvSpPr>
        <p:spPr>
          <a:xfrm>
            <a:off x="824925" y="3044277"/>
            <a:ext cx="2408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emon Tea" panose="02000600000000000000" pitchFamily="2" charset="0"/>
              </a:rPr>
              <a:t>Have to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8D106B-E2CB-3C45-EED6-79B74984F4AA}"/>
              </a:ext>
            </a:extLst>
          </p:cNvPr>
          <p:cNvSpPr/>
          <p:nvPr/>
        </p:nvSpPr>
        <p:spPr>
          <a:xfrm>
            <a:off x="4865914" y="3105839"/>
            <a:ext cx="6167760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have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talk to the principal about that.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06879-600F-D338-9AC9-FB5377D1DB5B}"/>
              </a:ext>
            </a:extLst>
          </p:cNvPr>
          <p:cNvSpPr txBox="1"/>
          <p:nvPr/>
        </p:nvSpPr>
        <p:spPr>
          <a:xfrm>
            <a:off x="4865914" y="2490274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Expressing necessity</a:t>
            </a:r>
          </a:p>
        </p:txBody>
      </p:sp>
    </p:spTree>
    <p:extLst>
      <p:ext uri="{BB962C8B-B14F-4D97-AF65-F5344CB8AC3E}">
        <p14:creationId xmlns:p14="http://schemas.microsoft.com/office/powerpoint/2010/main" val="270528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24E65-D7D1-0E86-D43D-18985387A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A6E3C2-525E-AC76-D91C-BD6B24E243F0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935E7-C5AE-37C9-62D4-CB19251F1282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Modal verb – don’t need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017BB-480C-8997-ECBD-D50B5687BE55}"/>
              </a:ext>
            </a:extLst>
          </p:cNvPr>
          <p:cNvSpPr txBox="1"/>
          <p:nvPr/>
        </p:nvSpPr>
        <p:spPr>
          <a:xfrm>
            <a:off x="928311" y="2825297"/>
            <a:ext cx="23583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emon Tea" panose="02000600000000000000" pitchFamily="2" charset="0"/>
              </a:rPr>
              <a:t>Don’t</a:t>
            </a:r>
          </a:p>
          <a:p>
            <a:r>
              <a:rPr lang="en-US" sz="4400" dirty="0">
                <a:latin typeface="Lemon Tea" panose="02000600000000000000" pitchFamily="2" charset="0"/>
              </a:rPr>
              <a:t>Need to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BD8D95-D577-2950-2851-7820B0EF2E5D}"/>
              </a:ext>
            </a:extLst>
          </p:cNvPr>
          <p:cNvSpPr/>
          <p:nvPr/>
        </p:nvSpPr>
        <p:spPr>
          <a:xfrm>
            <a:off x="4865914" y="3105839"/>
            <a:ext cx="6167760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don’t need to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get up early tomorrow.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B49A-9104-3E6E-DDFB-9454445B22A7}"/>
              </a:ext>
            </a:extLst>
          </p:cNvPr>
          <p:cNvSpPr txBox="1"/>
          <p:nvPr/>
        </p:nvSpPr>
        <p:spPr>
          <a:xfrm>
            <a:off x="4865914" y="2490274"/>
            <a:ext cx="3882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Expressing lack of necessity</a:t>
            </a:r>
          </a:p>
        </p:txBody>
      </p:sp>
    </p:spTree>
    <p:extLst>
      <p:ext uri="{BB962C8B-B14F-4D97-AF65-F5344CB8AC3E}">
        <p14:creationId xmlns:p14="http://schemas.microsoft.com/office/powerpoint/2010/main" val="181021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6ACBD-DAD7-B3C1-2D0D-D6DB0E919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E3B5A3-D69D-A791-8BC9-FA604A788D4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3A54E-80BA-E686-9DE2-C7B42BB850E0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Modal verb – must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BD7A6-A6A5-7412-90E3-683696C34FA5}"/>
              </a:ext>
            </a:extLst>
          </p:cNvPr>
          <p:cNvSpPr txBox="1"/>
          <p:nvPr/>
        </p:nvSpPr>
        <p:spPr>
          <a:xfrm>
            <a:off x="879361" y="2982717"/>
            <a:ext cx="163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emon Tea" panose="02000600000000000000" pitchFamily="2" charset="0"/>
              </a:rPr>
              <a:t>must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B6D4A2-800D-ED00-4E5D-E33ACC6837EC}"/>
              </a:ext>
            </a:extLst>
          </p:cNvPr>
          <p:cNvSpPr/>
          <p:nvPr/>
        </p:nvSpPr>
        <p:spPr>
          <a:xfrm>
            <a:off x="4865914" y="3105839"/>
            <a:ext cx="6167760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must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go to the hospital.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D60E-AD0E-8973-ECBA-8F7D2E6F4F55}"/>
              </a:ext>
            </a:extLst>
          </p:cNvPr>
          <p:cNvSpPr txBox="1"/>
          <p:nvPr/>
        </p:nvSpPr>
        <p:spPr>
          <a:xfrm>
            <a:off x="4865914" y="2490274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Strong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09398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Lemon Tea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ntrk ⠀</dc:creator>
  <cp:lastModifiedBy>ntrk ⠀</cp:lastModifiedBy>
  <cp:revision>1</cp:revision>
  <dcterms:created xsi:type="dcterms:W3CDTF">2025-05-11T08:00:52Z</dcterms:created>
  <dcterms:modified xsi:type="dcterms:W3CDTF">2025-05-11T08:11:48Z</dcterms:modified>
</cp:coreProperties>
</file>