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78" r:id="rId7"/>
    <p:sldId id="384" r:id="rId8"/>
    <p:sldId id="386" r:id="rId9"/>
    <p:sldId id="385" r:id="rId10"/>
    <p:sldId id="279" r:id="rId11"/>
    <p:sldId id="280" r:id="rId12"/>
    <p:sldId id="281" r:id="rId13"/>
    <p:sldId id="282" r:id="rId14"/>
    <p:sldId id="283" r:id="rId15"/>
    <p:sldId id="376" r:id="rId16"/>
    <p:sldId id="284" r:id="rId17"/>
    <p:sldId id="370" r:id="rId18"/>
    <p:sldId id="371" r:id="rId19"/>
    <p:sldId id="372" r:id="rId20"/>
    <p:sldId id="388" r:id="rId21"/>
    <p:sldId id="387" r:id="rId22"/>
    <p:sldId id="389" r:id="rId23"/>
    <p:sldId id="390" r:id="rId24"/>
    <p:sldId id="391" r:id="rId25"/>
    <p:sldId id="392" r:id="rId26"/>
    <p:sldId id="393" r:id="rId27"/>
    <p:sldId id="395" r:id="rId28"/>
    <p:sldId id="286" r:id="rId29"/>
    <p:sldId id="39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14" autoAdjust="0"/>
  </p:normalViewPr>
  <p:slideViewPr>
    <p:cSldViewPr snapToGrid="0">
      <p:cViewPr>
        <p:scale>
          <a:sx n="66" d="100"/>
          <a:sy n="66" d="100"/>
        </p:scale>
        <p:origin x="-1662" y="-396"/>
      </p:cViewPr>
      <p:guideLst>
        <p:guide orient="horz" pos="2162"/>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1.</a:t>
            </a:r>
            <a:r>
              <a:rPr lang="zh-CN" altLang="en-US">
                <a:sym typeface="+mn-ea"/>
              </a:rPr>
              <a:t>物体坐标系向世界空间坐标系的转换，平移，旋转，缩放</a:t>
            </a:r>
            <a:endParaRPr lang="zh-CN" altLang="en-US"/>
          </a:p>
          <a:p>
            <a:r>
              <a:rPr lang="en-US" altLang="zh-CN">
                <a:sym typeface="+mn-ea"/>
              </a:rPr>
              <a:t>2.</a:t>
            </a:r>
            <a:r>
              <a:rPr lang="zh-CN" altLang="en-US">
                <a:sym typeface="+mn-ea"/>
              </a:rPr>
              <a:t>世界坐标系到相机坐标系的转换，通过一个仿射变换设置一个相机位置和朝向，逆这个变换，把物体从世界坐标系转换到相机坐标系</a:t>
            </a:r>
            <a:endParaRPr lang="zh-CN" altLang="en-US"/>
          </a:p>
          <a:p>
            <a:r>
              <a:rPr lang="en-US" altLang="zh-CN">
                <a:sym typeface="+mn-ea"/>
              </a:rPr>
              <a:t>3.</a:t>
            </a:r>
            <a:r>
              <a:rPr lang="zh-CN" altLang="en-US">
                <a:sym typeface="+mn-ea"/>
              </a:rPr>
              <a:t>根据照明和反射率计算光照，算出颜色</a:t>
            </a:r>
            <a:endParaRPr lang="zh-CN" altLang="en-US"/>
          </a:p>
          <a:p>
            <a:r>
              <a:rPr lang="en-US" altLang="zh-CN">
                <a:sym typeface="+mn-ea"/>
              </a:rPr>
              <a:t>4.</a:t>
            </a:r>
            <a:r>
              <a:rPr lang="zh-CN" altLang="en-US">
                <a:sym typeface="+mn-ea"/>
              </a:rPr>
              <a:t>相机坐标系转换到裁剪坐标系，</a:t>
            </a:r>
            <a:r>
              <a:rPr lang="en-US" altLang="zh-CN">
                <a:sym typeface="+mn-ea"/>
              </a:rPr>
              <a:t>2D</a:t>
            </a:r>
            <a:r>
              <a:rPr lang="zh-CN" altLang="en-US">
                <a:sym typeface="+mn-ea"/>
              </a:rPr>
              <a:t>坐标，透视投影，模仿真实世界的观察</a:t>
            </a:r>
            <a:endParaRPr lang="zh-CN" altLang="en-US"/>
          </a:p>
          <a:p>
            <a:r>
              <a:rPr lang="en-US" altLang="zh-CN">
                <a:sym typeface="+mn-ea"/>
              </a:rPr>
              <a:t>5.</a:t>
            </a:r>
            <a:r>
              <a:rPr lang="zh-CN" altLang="en-US">
                <a:sym typeface="+mn-ea"/>
              </a:rPr>
              <a:t>把在屏幕视窗外的物体裁剪</a:t>
            </a:r>
            <a:endParaRPr lang="zh-CN" altLang="en-US"/>
          </a:p>
          <a:p>
            <a:r>
              <a:rPr lang="en-US" altLang="zh-CN">
                <a:sym typeface="+mn-ea"/>
              </a:rPr>
              <a:t>6.</a:t>
            </a:r>
            <a:r>
              <a:rPr lang="zh-CN" altLang="en-US">
                <a:sym typeface="+mn-ea"/>
              </a:rPr>
              <a:t>绘制像素，采样，光栅化，包括纹理，影藏面等等。</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dist</a:t>
            </a:r>
            <a:r>
              <a:rPr lang="zh-CN" altLang="zh-CN" dirty="0">
                <a:sym typeface="+mn-ea"/>
              </a:rPr>
              <a:t>表示到观察点到投影平面的距离。</a:t>
            </a:r>
            <a:endParaRPr lang="zh-CN" altLang="zh-CN" dirty="0">
              <a:sym typeface="+mn-ea"/>
            </a:endParaRPr>
          </a:p>
          <a:p>
            <a:r>
              <a:rPr lang="zh-CN" altLang="zh-CN" dirty="0">
                <a:sym typeface="+mn-ea"/>
              </a:rPr>
              <a:t>不能对投影矩阵求逆，即不能通过</a:t>
            </a:r>
            <a:r>
              <a:rPr lang="en-US" altLang="zh-CN" dirty="0">
                <a:sym typeface="+mn-ea"/>
              </a:rPr>
              <a:t>ndc</a:t>
            </a:r>
            <a:r>
              <a:rPr lang="zh-CN" altLang="en-US" dirty="0">
                <a:sym typeface="+mn-ea"/>
              </a:rPr>
              <a:t>坐标求的</a:t>
            </a:r>
            <a:r>
              <a:rPr lang="en-US" altLang="zh-CN" dirty="0">
                <a:sym typeface="+mn-ea"/>
              </a:rPr>
              <a:t>view</a:t>
            </a:r>
            <a:r>
              <a:rPr lang="zh-CN" altLang="en-US" dirty="0">
                <a:sym typeface="+mn-ea"/>
              </a:rPr>
              <a:t>的坐标。</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sym typeface="+mn-ea"/>
              </a:rPr>
              <a:t>括号里面是常量</a:t>
            </a:r>
            <a:endParaRPr lang="zh-CN" altLang="en-US" dirty="0" smtClean="0">
              <a:sym typeface="+mn-ea"/>
            </a:endParaRPr>
          </a:p>
          <a:p>
            <a:r>
              <a:rPr lang="zh-CN" altLang="en-US" dirty="0" smtClean="0">
                <a:sym typeface="+mn-ea"/>
              </a:rPr>
              <a:t>可以写成仿射变换</a:t>
            </a:r>
            <a:endParaRPr lang="zh-CN" altLang="en-US" dirty="0" smtClean="0">
              <a:sym typeface="+mn-ea"/>
            </a:endParaRPr>
          </a:p>
          <a:p>
            <a:r>
              <a:rPr lang="zh-CN" altLang="zh-CN" dirty="0" smtClean="0">
                <a:sym typeface="+mn-ea"/>
              </a:rPr>
              <a:t>是</a:t>
            </a:r>
            <a:r>
              <a:rPr lang="en-US" altLang="zh-CN" dirty="0" smtClean="0">
                <a:sym typeface="+mn-ea"/>
              </a:rPr>
              <a:t>InvZ(xndx, yndc)</a:t>
            </a:r>
            <a:r>
              <a:rPr lang="zh-CN" altLang="zh-CN" dirty="0" smtClean="0">
                <a:sym typeface="+mn-ea"/>
              </a:rPr>
              <a:t>的一个仿射变换，直接使用</a:t>
            </a:r>
            <a:r>
              <a:rPr lang="en-US" altLang="zh-CN" dirty="0" smtClean="0">
                <a:sym typeface="+mn-ea"/>
              </a:rPr>
              <a:t>zndc</a:t>
            </a:r>
            <a:endParaRPr lang="en-US" altLang="zh-CN" dirty="0" smtClean="0">
              <a:sym typeface="+mn-ea"/>
            </a:endParaRPr>
          </a:p>
          <a:p>
            <a:r>
              <a:rPr lang="en-US" altLang="zh-CN" dirty="0" smtClean="0">
                <a:sym typeface="+mn-ea"/>
              </a:rPr>
              <a:t>16</a:t>
            </a:r>
            <a:r>
              <a:rPr lang="zh-CN" altLang="zh-CN" dirty="0" smtClean="0">
                <a:sym typeface="+mn-ea"/>
              </a:rPr>
              <a:t>位的浮点数表示</a:t>
            </a:r>
            <a:r>
              <a:rPr lang="en-US" altLang="zh-CN" dirty="0" smtClean="0">
                <a:sym typeface="+mn-ea"/>
              </a:rPr>
              <a:t>65535</a:t>
            </a:r>
            <a:r>
              <a:rPr lang="zh-CN" altLang="en-US" dirty="0" smtClean="0">
                <a:sym typeface="+mn-ea"/>
              </a:rPr>
              <a:t>个数</a:t>
            </a:r>
            <a:endParaRPr lang="zh-CN" altLang="en-US" dirty="0" smtClean="0">
              <a:sym typeface="+mn-ea"/>
            </a:endParaRPr>
          </a:p>
          <a:p>
            <a:r>
              <a:rPr lang="en-US" altLang="zh-CN" dirty="0" smtClean="0">
                <a:sym typeface="+mn-ea"/>
              </a:rPr>
              <a:t>20</a:t>
            </a:r>
            <a:r>
              <a:rPr lang="zh-CN" altLang="en-US" dirty="0" smtClean="0">
                <a:sym typeface="+mn-ea"/>
              </a:rPr>
              <a:t>的时候用掉了</a:t>
            </a:r>
            <a:r>
              <a:rPr lang="en-US" altLang="zh-CN" dirty="0" smtClean="0">
                <a:sym typeface="+mn-ea"/>
              </a:rPr>
              <a:t>50%</a:t>
            </a:r>
            <a:r>
              <a:rPr lang="zh-CN" altLang="en-US" dirty="0" smtClean="0">
                <a:sym typeface="+mn-ea"/>
              </a:rPr>
              <a:t>的精度，</a:t>
            </a:r>
            <a:r>
              <a:rPr lang="en-US" altLang="zh-CN" dirty="0" smtClean="0">
                <a:sym typeface="+mn-ea"/>
              </a:rPr>
              <a:t>100</a:t>
            </a:r>
            <a:r>
              <a:rPr lang="zh-CN" altLang="en-US" dirty="0" smtClean="0">
                <a:sym typeface="+mn-ea"/>
              </a:rPr>
              <a:t>的时候还剩下</a:t>
            </a:r>
            <a:r>
              <a:rPr lang="en-US" altLang="zh-CN" dirty="0" smtClean="0">
                <a:sym typeface="+mn-ea"/>
              </a:rPr>
              <a:t>10%</a:t>
            </a:r>
            <a:r>
              <a:rPr lang="zh-CN" altLang="en-US" dirty="0" smtClean="0">
                <a:sym typeface="+mn-ea"/>
              </a:rPr>
              <a:t>的精度</a:t>
            </a:r>
            <a:endParaRPr lang="zh-CN" altLang="en-US" dirty="0" smtClean="0">
              <a:sym typeface="+mn-ea"/>
            </a:endParaRPr>
          </a:p>
          <a:p>
            <a:endParaRPr lang="zh-CN" altLang="en-US" dirty="0" smtClean="0">
              <a:sym typeface="+mn-ea"/>
            </a:endParaRPr>
          </a:p>
          <a:p>
            <a:endParaRPr lang="zh-CN" altLang="en-US" dirty="0">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规格化设备坐标</a:t>
            </a:r>
            <a:endParaRPr lang="zh-CN" altLang="en-US"/>
          </a:p>
          <a:p>
            <a:r>
              <a:rPr lang="zh-CN" altLang="en-US"/>
              <a:t>最后，</a:t>
            </a:r>
            <a:endParaRPr lang="zh-CN" altLang="en-US"/>
          </a:p>
          <a:p>
            <a:r>
              <a:rPr lang="zh-CN" altLang="en-US"/>
              <a:t>属性处理，纹理，反走样</a:t>
            </a:r>
            <a:endParaRPr lang="zh-CN" altLang="en-US"/>
          </a:p>
          <a:p>
            <a:r>
              <a:rPr lang="zh-CN" altLang="en-US"/>
              <a:t>剪切测试，透明度测试，深度与模版测试等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sym typeface="+mn-ea"/>
              </a:rPr>
              <a:t>光栅化，通常每个像素点会计算几次，费时间</a:t>
            </a:r>
            <a:endParaRPr lang="zh-CN" altLang="en-US" dirty="0">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sym typeface="+mn-ea"/>
              </a:rPr>
              <a:t>光栅化，通常每个像素点会计算几次，费时间</a:t>
            </a:r>
            <a:endParaRPr lang="zh-CN" altLang="en-US" dirty="0">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sym typeface="+mn-ea"/>
              </a:rPr>
              <a:t>光栅化，通常每个像素点会计算几次，费时间</a:t>
            </a:r>
            <a:endParaRPr lang="zh-CN" altLang="en-US" dirty="0">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sym typeface="+mn-ea"/>
              </a:rPr>
              <a:t>光栅化，通常每个像素点会计算几次，费时间</a:t>
            </a:r>
            <a:endParaRPr lang="zh-CN" altLang="en-US" dirty="0">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smtClean="0">
                <a:sym typeface="+mn-ea"/>
              </a:rPr>
              <a:t>Framebuffer</a:t>
            </a:r>
            <a:r>
              <a:rPr lang="zh-CN" altLang="en-US" dirty="0" smtClean="0">
                <a:sym typeface="+mn-ea"/>
              </a:rPr>
              <a:t>是一个</a:t>
            </a:r>
            <a:r>
              <a:rPr lang="en-US" altLang="zh-CN" dirty="0" smtClean="0">
                <a:sym typeface="+mn-ea"/>
              </a:rPr>
              <a:t>2D</a:t>
            </a:r>
            <a:r>
              <a:rPr lang="zh-CN" altLang="en-US" dirty="0" smtClean="0">
                <a:sym typeface="+mn-ea"/>
              </a:rPr>
              <a:t>的图像，每个像素点都有颜色值</a:t>
            </a:r>
            <a:endParaRPr lang="zh-CN" altLang="en-US" dirty="0">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ym typeface="+mn-ea"/>
              </a:rPr>
              <a:t>黑色的代表完整的片元，灰色的代表不完整的片元</a:t>
            </a:r>
            <a:endParaRPr lang="zh-CN" altLang="zh-CN" dirty="0">
              <a:sym typeface="+mn-ea"/>
            </a:endParaRPr>
          </a:p>
          <a:p>
            <a:r>
              <a:rPr lang="zh-CN" altLang="zh-CN" dirty="0">
                <a:sym typeface="+mn-ea"/>
              </a:rPr>
              <a:t>如何把三角形变成片元，扫描线，三角形凸的性质，水平扫描线从一段进入，另一端出去，在边缘和上下顶点处是部分片元。</a:t>
            </a:r>
            <a:r>
              <a:rPr lang="en-US" altLang="zh-CN" dirty="0">
                <a:sym typeface="+mn-ea"/>
              </a:rPr>
              <a:t>y</a:t>
            </a:r>
            <a:r>
              <a:rPr lang="zh-CN" altLang="zh-CN" dirty="0">
                <a:sym typeface="+mn-ea"/>
              </a:rPr>
              <a:t>最大值，最小值是三个顶点的最大值和最小值。</a:t>
            </a:r>
            <a:endParaRPr lang="en-US" altLang="zh-CN" dirty="0" smtClean="0">
              <a:sym typeface="+mn-ea"/>
            </a:endParaRPr>
          </a:p>
          <a:p>
            <a:r>
              <a:rPr lang="zh-CN" altLang="zh-CN" dirty="0">
                <a:sym typeface="+mn-ea"/>
              </a:rPr>
              <a:t>填写公约，如果公约不一致，那么会导致在边缘点不画（连续的面破裂），或者画二次（在混合模式中图像的变化）。</a:t>
            </a:r>
            <a:endParaRPr lang="zh-CN" altLang="zh-CN" dirty="0">
              <a:sym typeface="+mn-ea"/>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ym typeface="+mn-ea"/>
              </a:rPr>
              <a:t>深度缓存用来确定可见的三角片</a:t>
            </a:r>
            <a:endParaRPr lang="zh-CN" altLang="zh-CN" dirty="0">
              <a:sym typeface="+mn-ea"/>
            </a:endParaRPr>
          </a:p>
          <a:p>
            <a:r>
              <a:rPr lang="zh-CN" altLang="zh-CN" dirty="0">
                <a:sym typeface="+mn-ea"/>
              </a:rPr>
              <a:t>如果当前片元比原来的近，替换，否则不替换。但是当二个深度是一样时，会有显示问题。</a:t>
            </a:r>
            <a:endParaRPr lang="zh-CN" altLang="zh-CN" dirty="0">
              <a:sym typeface="+mn-ea"/>
            </a:endParaRPr>
          </a:p>
          <a:p>
            <a:r>
              <a:rPr lang="zh-CN" altLang="zh-CN" dirty="0">
                <a:sym typeface="+mn-ea"/>
              </a:rPr>
              <a:t>缺点</a:t>
            </a:r>
            <a:r>
              <a:rPr lang="en-US" altLang="zh-CN" dirty="0">
                <a:sym typeface="+mn-ea"/>
              </a:rPr>
              <a:t>:</a:t>
            </a:r>
            <a:r>
              <a:rPr lang="zh-CN" altLang="en-US" dirty="0">
                <a:sym typeface="+mn-ea"/>
              </a:rPr>
              <a:t>每个像素点有一个深度数组，</a:t>
            </a:r>
            <a:r>
              <a:rPr lang="en-US" altLang="zh-CN" dirty="0">
                <a:sym typeface="+mn-ea"/>
              </a:rPr>
              <a:t>2</a:t>
            </a:r>
            <a:r>
              <a:rPr lang="zh-CN" altLang="en-US" dirty="0">
                <a:sym typeface="+mn-ea"/>
              </a:rPr>
              <a:t>在每一帧需要初始化为背景颜色</a:t>
            </a:r>
            <a:r>
              <a:rPr lang="en-US" altLang="zh-CN" dirty="0">
                <a:sym typeface="+mn-ea"/>
              </a:rPr>
              <a:t>,</a:t>
            </a:r>
            <a:r>
              <a:rPr lang="zh-CN" altLang="en-US" dirty="0">
                <a:sym typeface="+mn-ea"/>
              </a:rPr>
              <a:t>深度缓存为背景深度，以上二个硬件实现，现在不是问题。对每一个片元的额外操作</a:t>
            </a:r>
            <a:r>
              <a:rPr lang="en-US" altLang="zh-CN" dirty="0">
                <a:sym typeface="+mn-ea"/>
              </a:rPr>
              <a:t>,</a:t>
            </a:r>
            <a:r>
              <a:rPr lang="zh-CN" altLang="zh-CN" dirty="0">
                <a:sym typeface="+mn-ea"/>
              </a:rPr>
              <a:t>计算深度值，查找深度缓存表，比较，写入如果符合。</a:t>
            </a:r>
            <a:endParaRPr lang="zh-CN" altLang="zh-CN" dirty="0">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oleObject" Target="../embeddings/oleObject8.bin"/><Relationship Id="rId7" Type="http://schemas.openxmlformats.org/officeDocument/2006/relationships/image" Target="../media/image17.wmf"/><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 Id="rId3" Type="http://schemas.openxmlformats.org/officeDocument/2006/relationships/image" Target="../media/image15.wmf"/><Relationship Id="rId2" Type="http://schemas.openxmlformats.org/officeDocument/2006/relationships/oleObject" Target="../embeddings/oleObject5.bin"/><Relationship Id="rId14" Type="http://schemas.openxmlformats.org/officeDocument/2006/relationships/notesSlide" Target="../notesSlides/notesSlide10.xml"/><Relationship Id="rId13" Type="http://schemas.openxmlformats.org/officeDocument/2006/relationships/vmlDrawing" Target="../drawings/vmlDrawing3.vml"/><Relationship Id="rId12" Type="http://schemas.openxmlformats.org/officeDocument/2006/relationships/slideLayout" Target="../slideLayouts/slideLayout1.xml"/><Relationship Id="rId11" Type="http://schemas.openxmlformats.org/officeDocument/2006/relationships/image" Target="../media/image19.wmf"/><Relationship Id="rId10" Type="http://schemas.openxmlformats.org/officeDocument/2006/relationships/oleObject" Target="../embeddings/oleObject9.bin"/><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23.wmf"/><Relationship Id="rId7" Type="http://schemas.openxmlformats.org/officeDocument/2006/relationships/oleObject" Target="../embeddings/oleObject13.bin"/><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21.wmf"/><Relationship Id="rId3" Type="http://schemas.openxmlformats.org/officeDocument/2006/relationships/oleObject" Target="../embeddings/oleObject11.bin"/><Relationship Id="rId2" Type="http://schemas.openxmlformats.org/officeDocument/2006/relationships/image" Target="../media/image20.wmf"/><Relationship Id="rId13" Type="http://schemas.openxmlformats.org/officeDocument/2006/relationships/notesSlide" Target="../notesSlides/notesSlide11.xml"/><Relationship Id="rId12" Type="http://schemas.openxmlformats.org/officeDocument/2006/relationships/vmlDrawing" Target="../drawings/vmlDrawing4.vml"/><Relationship Id="rId11" Type="http://schemas.openxmlformats.org/officeDocument/2006/relationships/slideLayout" Target="../slideLayouts/slideLayout1.xml"/><Relationship Id="rId10" Type="http://schemas.openxmlformats.org/officeDocument/2006/relationships/image" Target="../media/image24.wmf"/><Relationship Id="rId1"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wmf"/><Relationship Id="rId3" Type="http://schemas.openxmlformats.org/officeDocument/2006/relationships/oleObject" Target="../embeddings/oleObject16.bin"/><Relationship Id="rId2" Type="http://schemas.openxmlformats.org/officeDocument/2006/relationships/image" Target="../media/image25.wmf"/><Relationship Id="rId1"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emf"/></Relationships>
</file>

<file path=ppt/slides/_rels/slide17.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1.xml"/><Relationship Id="rId5" Type="http://schemas.openxmlformats.org/officeDocument/2006/relationships/image" Target="../media/image37.wmf"/><Relationship Id="rId4" Type="http://schemas.openxmlformats.org/officeDocument/2006/relationships/oleObject" Target="../embeddings/oleObject18.bin"/><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1.xml"/><Relationship Id="rId5" Type="http://schemas.openxmlformats.org/officeDocument/2006/relationships/image" Target="../media/image38.wmf"/><Relationship Id="rId4" Type="http://schemas.openxmlformats.org/officeDocument/2006/relationships/oleObject" Target="../embeddings/oleObject20.bin"/><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1.xml"/><Relationship Id="rId5" Type="http://schemas.openxmlformats.org/officeDocument/2006/relationships/image" Target="../media/image39.wmf"/><Relationship Id="rId4" Type="http://schemas.openxmlformats.org/officeDocument/2006/relationships/oleObject" Target="../embeddings/oleObject22.bin"/><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xml"/><Relationship Id="rId2" Type="http://schemas.openxmlformats.org/officeDocument/2006/relationships/image" Target="../media/image35.wmf"/><Relationship Id="rId1"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1.xml"/><Relationship Id="rId5" Type="http://schemas.openxmlformats.org/officeDocument/2006/relationships/image" Target="../media/image41.emf"/><Relationship Id="rId4" Type="http://schemas.openxmlformats.org/officeDocument/2006/relationships/image" Target="../media/image40.wmf"/><Relationship Id="rId3" Type="http://schemas.openxmlformats.org/officeDocument/2006/relationships/oleObject" Target="../embeddings/oleObject25.bin"/><Relationship Id="rId2" Type="http://schemas.openxmlformats.org/officeDocument/2006/relationships/image" Target="../media/image35.wmf"/><Relationship Id="rId1"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5.emf"/><Relationship Id="rId7" Type="http://schemas.openxmlformats.org/officeDocument/2006/relationships/image" Target="../media/image44.png"/><Relationship Id="rId6" Type="http://schemas.openxmlformats.org/officeDocument/2006/relationships/image" Target="../media/image43.wmf"/><Relationship Id="rId5" Type="http://schemas.openxmlformats.org/officeDocument/2006/relationships/oleObject" Target="../embeddings/oleObject28.bin"/><Relationship Id="rId4" Type="http://schemas.openxmlformats.org/officeDocument/2006/relationships/image" Target="../media/image42.wmf"/><Relationship Id="rId3" Type="http://schemas.openxmlformats.org/officeDocument/2006/relationships/oleObject" Target="../embeddings/oleObject27.bin"/><Relationship Id="rId2" Type="http://schemas.openxmlformats.org/officeDocument/2006/relationships/image" Target="../media/image35.wmf"/><Relationship Id="rId10" Type="http://schemas.openxmlformats.org/officeDocument/2006/relationships/vmlDrawing" Target="../drawings/vmlDrawing11.vml"/><Relationship Id="rId1"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1.xml"/><Relationship Id="rId3" Type="http://schemas.openxmlformats.org/officeDocument/2006/relationships/image" Target="../media/image46.png"/><Relationship Id="rId2" Type="http://schemas.openxmlformats.org/officeDocument/2006/relationships/image" Target="../media/image35.wmf"/><Relationship Id="rId1"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33.bin"/><Relationship Id="rId7" Type="http://schemas.openxmlformats.org/officeDocument/2006/relationships/image" Target="../media/image49.wmf"/><Relationship Id="rId6" Type="http://schemas.openxmlformats.org/officeDocument/2006/relationships/oleObject" Target="../embeddings/oleObject32.bin"/><Relationship Id="rId5" Type="http://schemas.openxmlformats.org/officeDocument/2006/relationships/image" Target="../media/image48.wmf"/><Relationship Id="rId4" Type="http://schemas.openxmlformats.org/officeDocument/2006/relationships/oleObject" Target="../embeddings/oleObject31.bin"/><Relationship Id="rId3" Type="http://schemas.openxmlformats.org/officeDocument/2006/relationships/image" Target="../media/image47.png"/><Relationship Id="rId2" Type="http://schemas.openxmlformats.org/officeDocument/2006/relationships/image" Target="../media/image35.wmf"/><Relationship Id="rId11" Type="http://schemas.openxmlformats.org/officeDocument/2006/relationships/vmlDrawing" Target="../drawings/vmlDrawing13.vml"/><Relationship Id="rId10" Type="http://schemas.openxmlformats.org/officeDocument/2006/relationships/slideLayout" Target="../slideLayouts/slideLayout1.xml"/><Relationship Id="rId1"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oleObject" Target="../embeddings/oleObject37.bin"/><Relationship Id="rId7" Type="http://schemas.openxmlformats.org/officeDocument/2006/relationships/image" Target="../media/image52.wmf"/><Relationship Id="rId6" Type="http://schemas.openxmlformats.org/officeDocument/2006/relationships/oleObject" Target="../embeddings/oleObject36.bin"/><Relationship Id="rId5" Type="http://schemas.openxmlformats.org/officeDocument/2006/relationships/image" Target="../media/image51.wmf"/><Relationship Id="rId4" Type="http://schemas.openxmlformats.org/officeDocument/2006/relationships/oleObject" Target="../embeddings/oleObject35.bin"/><Relationship Id="rId3" Type="http://schemas.openxmlformats.org/officeDocument/2006/relationships/image" Target="../media/image47.png"/><Relationship Id="rId2" Type="http://schemas.openxmlformats.org/officeDocument/2006/relationships/image" Target="../media/image35.wmf"/><Relationship Id="rId11" Type="http://schemas.openxmlformats.org/officeDocument/2006/relationships/vmlDrawing" Target="../drawings/vmlDrawing14.vml"/><Relationship Id="rId10" Type="http://schemas.openxmlformats.org/officeDocument/2006/relationships/slideLayout" Target="../slideLayouts/slideLayout1.xml"/><Relationship Id="rId1"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xml"/><Relationship Id="rId7" Type="http://schemas.openxmlformats.org/officeDocument/2006/relationships/image" Target="../media/image6.wmf"/><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3" Type="http://schemas.openxmlformats.org/officeDocument/2006/relationships/image" Target="../media/image4.wmf"/><Relationship Id="rId2" Type="http://schemas.openxmlformats.org/officeDocument/2006/relationships/oleObject" Target="../embeddings/oleObject2.bin"/><Relationship Id="rId10" Type="http://schemas.openxmlformats.org/officeDocument/2006/relationships/notesSlide" Target="../notesSlides/notesSlide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938"/>
            <a:ext cx="6227763" cy="346076"/>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charset="-122"/>
            </a:endParaRPr>
          </a:p>
        </p:txBody>
      </p:sp>
      <p:grpSp>
        <p:nvGrpSpPr>
          <p:cNvPr id="5" name="组合 11"/>
          <p:cNvGrpSpPr/>
          <p:nvPr/>
        </p:nvGrpSpPr>
        <p:grpSpPr bwMode="auto">
          <a:xfrm>
            <a:off x="3566478" y="5481638"/>
            <a:ext cx="5516562" cy="1293812"/>
            <a:chOff x="6675238" y="5164687"/>
            <a:chExt cx="5516762" cy="1293778"/>
          </a:xfrm>
          <a:solidFill>
            <a:srgbClr val="6CAE43"/>
          </a:solidFill>
        </p:grpSpPr>
        <p:sp>
          <p:nvSpPr>
            <p:cNvPr id="6" name="直角三角形 7"/>
            <p:cNvSpPr/>
            <p:nvPr/>
          </p:nvSpPr>
          <p:spPr>
            <a:xfrm rot="5136230" flipH="1" flipV="1">
              <a:off x="6660962" y="5178963"/>
              <a:ext cx="403214" cy="374664"/>
            </a:xfrm>
            <a:custGeom>
              <a:avLst/>
              <a:gdLst>
                <a:gd name="connsiteX0" fmla="*/ 0 w 222367"/>
                <a:gd name="connsiteY0" fmla="*/ 179604 h 179604"/>
                <a:gd name="connsiteX1" fmla="*/ 0 w 222367"/>
                <a:gd name="connsiteY1" fmla="*/ 0 h 179604"/>
                <a:gd name="connsiteX2" fmla="*/ 222367 w 222367"/>
                <a:gd name="connsiteY2" fmla="*/ 179604 h 179604"/>
                <a:gd name="connsiteX3" fmla="*/ 0 w 222367"/>
                <a:gd name="connsiteY3" fmla="*/ 179604 h 179604"/>
                <a:gd name="connsiteX0-1" fmla="*/ 15525 w 237892"/>
                <a:gd name="connsiteY0-2" fmla="*/ 226175 h 226175"/>
                <a:gd name="connsiteX1-3" fmla="*/ 0 w 237892"/>
                <a:gd name="connsiteY1-4" fmla="*/ 0 h 226175"/>
                <a:gd name="connsiteX2-5" fmla="*/ 237892 w 237892"/>
                <a:gd name="connsiteY2-6" fmla="*/ 226175 h 226175"/>
                <a:gd name="connsiteX3-7" fmla="*/ 15525 w 237892"/>
                <a:gd name="connsiteY3-8" fmla="*/ 226175 h 226175"/>
                <a:gd name="connsiteX0-9" fmla="*/ 0 w 255970"/>
                <a:gd name="connsiteY0-10" fmla="*/ 259416 h 259416"/>
                <a:gd name="connsiteX1-11" fmla="*/ 18078 w 255970"/>
                <a:gd name="connsiteY1-12" fmla="*/ 0 h 259416"/>
                <a:gd name="connsiteX2-13" fmla="*/ 255970 w 255970"/>
                <a:gd name="connsiteY2-14" fmla="*/ 226175 h 259416"/>
                <a:gd name="connsiteX3-15" fmla="*/ 0 w 255970"/>
                <a:gd name="connsiteY3-16" fmla="*/ 259416 h 259416"/>
                <a:gd name="connsiteX0-17" fmla="*/ 0 w 255970"/>
                <a:gd name="connsiteY0-18" fmla="*/ 152133 h 152133"/>
                <a:gd name="connsiteX1-19" fmla="*/ 15205 w 255970"/>
                <a:gd name="connsiteY1-20" fmla="*/ 0 h 152133"/>
                <a:gd name="connsiteX2-21" fmla="*/ 255970 w 255970"/>
                <a:gd name="connsiteY2-22" fmla="*/ 118892 h 152133"/>
                <a:gd name="connsiteX3-23" fmla="*/ 0 w 255970"/>
                <a:gd name="connsiteY3-24" fmla="*/ 152133 h 152133"/>
                <a:gd name="connsiteX0-25" fmla="*/ 0 w 255970"/>
                <a:gd name="connsiteY0-26" fmla="*/ 156141 h 156141"/>
                <a:gd name="connsiteX1-27" fmla="*/ 15513 w 255970"/>
                <a:gd name="connsiteY1-28" fmla="*/ 0 h 156141"/>
                <a:gd name="connsiteX2-29" fmla="*/ 255970 w 255970"/>
                <a:gd name="connsiteY2-30" fmla="*/ 122900 h 156141"/>
                <a:gd name="connsiteX3-31" fmla="*/ 0 w 255970"/>
                <a:gd name="connsiteY3-32" fmla="*/ 156141 h 156141"/>
                <a:gd name="connsiteX0-33" fmla="*/ 0 w 255970"/>
                <a:gd name="connsiteY0-34" fmla="*/ 156141 h 156141"/>
                <a:gd name="connsiteX1-35" fmla="*/ 15513 w 255970"/>
                <a:gd name="connsiteY1-36" fmla="*/ 0 h 156141"/>
                <a:gd name="connsiteX2-37" fmla="*/ 255970 w 255970"/>
                <a:gd name="connsiteY2-38" fmla="*/ 122900 h 156141"/>
                <a:gd name="connsiteX3-39" fmla="*/ 0 w 255970"/>
                <a:gd name="connsiteY3-40" fmla="*/ 156141 h 156141"/>
                <a:gd name="connsiteX0-41" fmla="*/ 0 w 170731"/>
                <a:gd name="connsiteY0-42" fmla="*/ 156141 h 156141"/>
                <a:gd name="connsiteX1-43" fmla="*/ 15513 w 170731"/>
                <a:gd name="connsiteY1-44" fmla="*/ 0 h 156141"/>
                <a:gd name="connsiteX2-45" fmla="*/ 170731 w 170731"/>
                <a:gd name="connsiteY2-46" fmla="*/ 130457 h 156141"/>
                <a:gd name="connsiteX3-47" fmla="*/ 0 w 170731"/>
                <a:gd name="connsiteY3-48" fmla="*/ 156141 h 156141"/>
                <a:gd name="connsiteX0-49" fmla="*/ 0 w 170269"/>
                <a:gd name="connsiteY0-50" fmla="*/ 156141 h 156141"/>
                <a:gd name="connsiteX1-51" fmla="*/ 15513 w 170269"/>
                <a:gd name="connsiteY1-52" fmla="*/ 0 h 156141"/>
                <a:gd name="connsiteX2-53" fmla="*/ 170269 w 170269"/>
                <a:gd name="connsiteY2-54" fmla="*/ 136468 h 156141"/>
                <a:gd name="connsiteX3-55" fmla="*/ 0 w 170269"/>
                <a:gd name="connsiteY3-56" fmla="*/ 156141 h 156141"/>
                <a:gd name="connsiteX0-57" fmla="*/ 0 w 170423"/>
                <a:gd name="connsiteY0-58" fmla="*/ 158145 h 158145"/>
                <a:gd name="connsiteX1-59" fmla="*/ 15667 w 170423"/>
                <a:gd name="connsiteY1-60" fmla="*/ 0 h 158145"/>
                <a:gd name="connsiteX2-61" fmla="*/ 170423 w 170423"/>
                <a:gd name="connsiteY2-62" fmla="*/ 136468 h 158145"/>
                <a:gd name="connsiteX3-63" fmla="*/ 0 w 170423"/>
                <a:gd name="connsiteY3-64" fmla="*/ 158145 h 158145"/>
              </a:gdLst>
              <a:ahLst/>
              <a:cxnLst>
                <a:cxn ang="0">
                  <a:pos x="connsiteX0-1" y="connsiteY0-2"/>
                </a:cxn>
                <a:cxn ang="0">
                  <a:pos x="connsiteX1-3" y="connsiteY1-4"/>
                </a:cxn>
                <a:cxn ang="0">
                  <a:pos x="connsiteX2-5" y="connsiteY2-6"/>
                </a:cxn>
                <a:cxn ang="0">
                  <a:pos x="connsiteX3-7" y="connsiteY3-8"/>
                </a:cxn>
              </a:cxnLst>
              <a:rect l="l" t="t" r="r" b="b"/>
              <a:pathLst>
                <a:path w="170423" h="158145">
                  <a:moveTo>
                    <a:pt x="0" y="158145"/>
                  </a:moveTo>
                  <a:lnTo>
                    <a:pt x="15667" y="0"/>
                  </a:lnTo>
                  <a:lnTo>
                    <a:pt x="170423" y="136468"/>
                  </a:lnTo>
                  <a:lnTo>
                    <a:pt x="0" y="15814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charset="-122"/>
              </a:endParaRPr>
            </a:p>
          </p:txBody>
        </p:sp>
        <p:sp>
          <p:nvSpPr>
            <p:cNvPr id="7" name="任意多边形 6"/>
            <p:cNvSpPr/>
            <p:nvPr/>
          </p:nvSpPr>
          <p:spPr>
            <a:xfrm>
              <a:off x="6680000" y="5520278"/>
              <a:ext cx="5512000" cy="938187"/>
            </a:xfrm>
            <a:custGeom>
              <a:avLst/>
              <a:gdLst>
                <a:gd name="connsiteX0" fmla="*/ 5512354 w 5512354"/>
                <a:gd name="connsiteY0" fmla="*/ 0 h 938485"/>
                <a:gd name="connsiteX1" fmla="*/ 5512354 w 5512354"/>
                <a:gd name="connsiteY1" fmla="*/ 938485 h 938485"/>
                <a:gd name="connsiteX2" fmla="*/ 580622 w 5512354"/>
                <a:gd name="connsiteY2" fmla="*/ 938485 h 938485"/>
                <a:gd name="connsiteX3" fmla="*/ 0 w 5512354"/>
                <a:gd name="connsiteY3" fmla="*/ 17066 h 938485"/>
              </a:gdLst>
              <a:ahLst/>
              <a:cxnLst>
                <a:cxn ang="0">
                  <a:pos x="connsiteX0" y="connsiteY0"/>
                </a:cxn>
                <a:cxn ang="0">
                  <a:pos x="connsiteX1" y="connsiteY1"/>
                </a:cxn>
                <a:cxn ang="0">
                  <a:pos x="connsiteX2" y="connsiteY2"/>
                </a:cxn>
                <a:cxn ang="0">
                  <a:pos x="connsiteX3" y="connsiteY3"/>
                </a:cxn>
              </a:cxnLst>
              <a:rect l="l" t="t" r="r" b="b"/>
              <a:pathLst>
                <a:path w="5512354" h="938485">
                  <a:moveTo>
                    <a:pt x="5512354" y="0"/>
                  </a:moveTo>
                  <a:lnTo>
                    <a:pt x="5512354" y="938485"/>
                  </a:lnTo>
                  <a:lnTo>
                    <a:pt x="580622" y="938485"/>
                  </a:lnTo>
                  <a:lnTo>
                    <a:pt x="0" y="170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charset="-122"/>
              </a:endParaRPr>
            </a:p>
          </p:txBody>
        </p:sp>
      </p:grpSp>
      <p:sp>
        <p:nvSpPr>
          <p:cNvPr id="8" name="文本框 15"/>
          <p:cNvSpPr txBox="1">
            <a:spLocks noChangeArrowheads="1"/>
          </p:cNvSpPr>
          <p:nvPr/>
        </p:nvSpPr>
        <p:spPr bwMode="auto">
          <a:xfrm>
            <a:off x="897255" y="2484438"/>
            <a:ext cx="7498080" cy="1266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7200" b="1" dirty="0">
                <a:solidFill>
                  <a:srgbClr val="242B33"/>
                </a:solidFill>
                <a:latin typeface="Arial" panose="020B0604020202020204" pitchFamily="34" charset="0"/>
                <a:ea typeface="微软雅黑" panose="020B0503020204020204" charset="-122"/>
              </a:rPr>
              <a:t>渲染管线深入理解</a:t>
            </a:r>
            <a:endParaRPr lang="zh-CN" altLang="en-US" sz="7200" b="1" dirty="0">
              <a:solidFill>
                <a:srgbClr val="242B33"/>
              </a:solidFill>
              <a:latin typeface="Arial" panose="020B0604020202020204" pitchFamily="34" charset="0"/>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solidFill>
                  <a:schemeClr val="tx1"/>
                </a:solidFill>
              </a:rPr>
              <a:t>3.</a:t>
            </a:r>
            <a:r>
              <a:rPr lang="zh-CN" altLang="en-US">
                <a:solidFill>
                  <a:schemeClr val="tx1"/>
                </a:solidFill>
              </a:rPr>
              <a:t>深度缓存</a:t>
            </a:r>
            <a:endParaRPr lang="zh-CN" altLang="en-US">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pic>
        <p:nvPicPr>
          <p:cNvPr id="8" name="图片 7"/>
          <p:cNvPicPr>
            <a:picLocks noChangeAspect="1"/>
          </p:cNvPicPr>
          <p:nvPr/>
        </p:nvPicPr>
        <p:blipFill>
          <a:blip r:embed="rId1"/>
          <a:stretch>
            <a:fillRect/>
          </a:stretch>
        </p:blipFill>
        <p:spPr>
          <a:xfrm>
            <a:off x="2317750" y="1801495"/>
            <a:ext cx="4844415" cy="4338955"/>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442585" y="776605"/>
            <a:ext cx="3657600" cy="2839720"/>
          </a:xfrm>
          <a:prstGeom prst="rect">
            <a:avLst/>
          </a:prstGeom>
        </p:spPr>
      </p:pic>
      <p:sp>
        <p:nvSpPr>
          <p:cNvPr id="3" name="文本占位符 2"/>
          <p:cNvSpPr>
            <a:spLocks noGrp="1"/>
          </p:cNvSpPr>
          <p:nvPr>
            <p:ph type="body" idx="1"/>
          </p:nvPr>
        </p:nvSpPr>
        <p:spPr>
          <a:xfrm>
            <a:off x="623888" y="1332000"/>
            <a:ext cx="7886700" cy="4946400"/>
          </a:xfrm>
        </p:spPr>
        <p:txBody>
          <a:bodyPr/>
          <a:lstStyle/>
          <a:p>
            <a:pPr marL="0" indent="0">
              <a:buNone/>
            </a:pPr>
            <a:r>
              <a:rPr lang="en-US">
                <a:solidFill>
                  <a:schemeClr val="tx1"/>
                </a:solidFill>
                <a:sym typeface="+mn-ea"/>
              </a:rPr>
              <a:t>3.</a:t>
            </a:r>
            <a:r>
              <a:rPr lang="zh-CN" altLang="en-US">
                <a:solidFill>
                  <a:schemeClr val="tx1"/>
                </a:solidFill>
                <a:sym typeface="+mn-ea"/>
              </a:rPr>
              <a:t>深度缓存</a:t>
            </a:r>
            <a:endParaRPr lang="zh-CN" altLang="en-US">
              <a:solidFill>
                <a:schemeClr val="tx1"/>
              </a:solidFill>
            </a:endParaRPr>
          </a:p>
          <a:p>
            <a:pPr marL="0" indent="0">
              <a:buNone/>
            </a:pPr>
            <a:r>
              <a:rPr lang="en-US" altLang="zh-CN" sz="1800">
                <a:solidFill>
                  <a:schemeClr val="tx1"/>
                </a:solidFill>
              </a:rPr>
              <a:t>z</a:t>
            </a:r>
            <a:r>
              <a:rPr lang="en-US" altLang="zh-CN" sz="1800" baseline="-25000">
                <a:solidFill>
                  <a:schemeClr val="tx1"/>
                </a:solidFill>
              </a:rPr>
              <a:t>ndc</a:t>
            </a:r>
            <a:r>
              <a:rPr lang="zh-CN" altLang="en-US" sz="1800">
                <a:solidFill>
                  <a:schemeClr val="tx1"/>
                </a:solidFill>
              </a:rPr>
              <a:t>可以用来做深度值</a:t>
            </a:r>
            <a:endParaRPr lang="zh-CN" altLang="en-US" sz="1800">
              <a:solidFill>
                <a:schemeClr val="tx1"/>
              </a:solidFill>
            </a:endParaRPr>
          </a:p>
          <a:p>
            <a:pPr marL="0" indent="0">
              <a:buNone/>
            </a:pPr>
            <a:r>
              <a:rPr lang="zh-CN" altLang="zh-CN" sz="1800">
                <a:solidFill>
                  <a:schemeClr val="tx1"/>
                </a:solidFill>
              </a:rPr>
              <a:t>假设视图空间一个三角形三角平面法向量</a:t>
            </a:r>
            <a:r>
              <a:rPr lang="en-US" altLang="zh-CN" sz="1800">
                <a:solidFill>
                  <a:schemeClr val="tx1"/>
                </a:solidFill>
              </a:rPr>
              <a:t>	      ,</a:t>
            </a:r>
            <a:r>
              <a:rPr lang="zh-CN" altLang="zh-CN" sz="1800">
                <a:solidFill>
                  <a:schemeClr val="tx1"/>
                </a:solidFill>
              </a:rPr>
              <a:t>平面可以表示成</a:t>
            </a:r>
            <a:r>
              <a:rPr lang="en-US" altLang="zh-CN" sz="1800">
                <a:solidFill>
                  <a:schemeClr val="tx1"/>
                </a:solidFill>
              </a:rPr>
              <a:t>ax+by+cz+d=0</a:t>
            </a:r>
            <a:r>
              <a:rPr lang="zh-CN" altLang="zh-CN" sz="1800">
                <a:solidFill>
                  <a:schemeClr val="tx1"/>
                </a:solidFill>
              </a:rPr>
              <a:t>，</a:t>
            </a:r>
            <a:r>
              <a:rPr lang="en-US" altLang="zh-CN" sz="1800">
                <a:solidFill>
                  <a:schemeClr val="tx1"/>
                </a:solidFill>
              </a:rPr>
              <a:t>d</a:t>
            </a:r>
            <a:r>
              <a:rPr lang="zh-CN" altLang="en-US" sz="1800">
                <a:solidFill>
                  <a:schemeClr val="tx1"/>
                </a:solidFill>
              </a:rPr>
              <a:t>是一个固定常量。</a:t>
            </a:r>
            <a:endParaRPr lang="zh-CN" altLang="en-US" sz="1800">
              <a:solidFill>
                <a:schemeClr val="tx1"/>
              </a:solidFill>
            </a:endParaRPr>
          </a:p>
          <a:p>
            <a:pPr marL="0" indent="0">
              <a:buNone/>
            </a:pPr>
            <a:r>
              <a:rPr lang="zh-CN" altLang="en-US" sz="1800">
                <a:solidFill>
                  <a:schemeClr val="tx1"/>
                </a:solidFill>
              </a:rPr>
              <a:t>平面上一点</a:t>
            </a:r>
            <a:r>
              <a:rPr lang="en-US" altLang="zh-CN" sz="1800">
                <a:solidFill>
                  <a:schemeClr val="tx1"/>
                </a:solidFill>
              </a:rPr>
              <a:t>(x</a:t>
            </a:r>
            <a:r>
              <a:rPr lang="en-US" altLang="zh-CN" sz="1800" baseline="-25000">
                <a:solidFill>
                  <a:schemeClr val="tx1"/>
                </a:solidFill>
              </a:rPr>
              <a:t>view</a:t>
            </a:r>
            <a:r>
              <a:rPr lang="en-US" altLang="zh-CN" sz="1800">
                <a:solidFill>
                  <a:schemeClr val="tx1"/>
                </a:solidFill>
              </a:rPr>
              <a:t>,y</a:t>
            </a:r>
            <a:r>
              <a:rPr lang="en-US" altLang="zh-CN" sz="1800" baseline="-25000">
                <a:solidFill>
                  <a:schemeClr val="tx1"/>
                </a:solidFill>
              </a:rPr>
              <a:t>view</a:t>
            </a:r>
            <a:r>
              <a:rPr lang="en-US" altLang="zh-CN" sz="1800">
                <a:solidFill>
                  <a:schemeClr val="tx1"/>
                </a:solidFill>
              </a:rPr>
              <a:t>,z</a:t>
            </a:r>
            <a:r>
              <a:rPr lang="en-US" altLang="zh-CN" sz="1800" baseline="-25000">
                <a:solidFill>
                  <a:schemeClr val="tx1"/>
                </a:solidFill>
              </a:rPr>
              <a:t>view</a:t>
            </a:r>
            <a:r>
              <a:rPr lang="en-US" altLang="zh-CN" sz="1800">
                <a:solidFill>
                  <a:schemeClr val="tx1"/>
                </a:solidFill>
              </a:rPr>
              <a:t>)</a:t>
            </a:r>
            <a:endParaRPr lang="en-US" altLang="zh-CN" sz="1800">
              <a:solidFill>
                <a:schemeClr val="tx1"/>
              </a:solidFill>
            </a:endParaRPr>
          </a:p>
          <a:p>
            <a:endParaRPr lang="en-US" altLang="zh-CN" sz="1800">
              <a:solidFill>
                <a:schemeClr val="tx1"/>
              </a:solidFill>
            </a:endParaRPr>
          </a:p>
          <a:p>
            <a:endParaRPr lang="en-US" altLang="zh-CN" sz="1800">
              <a:solidFill>
                <a:schemeClr val="tx1"/>
              </a:solidFill>
            </a:endParaRPr>
          </a:p>
          <a:p>
            <a:pPr marL="0" indent="0">
              <a:buNone/>
            </a:pPr>
            <a:r>
              <a:rPr lang="zh-CN" altLang="zh-CN" sz="1800">
                <a:solidFill>
                  <a:schemeClr val="tx1"/>
                </a:solidFill>
              </a:rPr>
              <a:t>在</a:t>
            </a:r>
            <a:r>
              <a:rPr lang="en-US" altLang="zh-CN" sz="1800">
                <a:solidFill>
                  <a:schemeClr val="tx1"/>
                </a:solidFill>
              </a:rPr>
              <a:t>NDC</a:t>
            </a:r>
            <a:r>
              <a:rPr lang="zh-CN" altLang="en-US" sz="1800">
                <a:solidFill>
                  <a:schemeClr val="tx1"/>
                </a:solidFill>
              </a:rPr>
              <a:t>坐标中点</a:t>
            </a:r>
            <a:r>
              <a:rPr lang="en-US" altLang="zh-CN" sz="1800">
                <a:solidFill>
                  <a:schemeClr val="tx1"/>
                </a:solidFill>
              </a:rPr>
              <a:t>(x</a:t>
            </a:r>
            <a:r>
              <a:rPr lang="en-US" altLang="zh-CN" sz="1800" baseline="-25000">
                <a:solidFill>
                  <a:schemeClr val="tx1"/>
                </a:solidFill>
              </a:rPr>
              <a:t>ndc</a:t>
            </a:r>
            <a:r>
              <a:rPr lang="en-US" altLang="zh-CN" sz="1800">
                <a:solidFill>
                  <a:schemeClr val="tx1"/>
                </a:solidFill>
              </a:rPr>
              <a:t>, y</a:t>
            </a:r>
            <a:r>
              <a:rPr lang="en-US" altLang="zh-CN" sz="1800" baseline="-25000">
                <a:solidFill>
                  <a:schemeClr val="tx1"/>
                </a:solidFill>
              </a:rPr>
              <a:t>ndc</a:t>
            </a:r>
            <a:r>
              <a:rPr lang="en-US" altLang="zh-CN" sz="1800">
                <a:solidFill>
                  <a:schemeClr val="tx1"/>
                </a:solidFill>
              </a:rPr>
              <a:t>)</a:t>
            </a:r>
            <a:r>
              <a:rPr lang="zh-CN" altLang="zh-CN" sz="1800">
                <a:solidFill>
                  <a:schemeClr val="tx1"/>
                </a:solidFill>
              </a:rPr>
              <a:t>对应的视图空间坐标为一条射线</a:t>
            </a:r>
            <a:endParaRPr lang="zh-CN" altLang="zh-CN" sz="1800">
              <a:solidFill>
                <a:schemeClr val="tx1"/>
              </a:solidFill>
            </a:endParaRPr>
          </a:p>
          <a:p>
            <a:endParaRPr lang="zh-CN" altLang="zh-CN" sz="1800">
              <a:solidFill>
                <a:schemeClr val="tx1"/>
              </a:solidFill>
            </a:endParaRPr>
          </a:p>
          <a:p>
            <a:pPr marL="0" indent="0">
              <a:buNone/>
            </a:pPr>
            <a:r>
              <a:rPr lang="zh-CN" altLang="zh-CN" sz="1800">
                <a:solidFill>
                  <a:schemeClr val="tx1"/>
                </a:solidFill>
              </a:rPr>
              <a:t>视图空间的一个点投影在这个屏幕点上必定在这条射线上。</a:t>
            </a:r>
            <a:endParaRPr lang="zh-CN" altLang="zh-CN" sz="1800">
              <a:solidFill>
                <a:schemeClr val="tx1"/>
              </a:solidFill>
            </a:endParaRPr>
          </a:p>
          <a:p>
            <a:endParaRPr lang="zh-CN" altLang="zh-CN" sz="1800">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2" name="对象 1">
            <a:hlinkClick r:id="" action="ppaction://ole?verb=0"/>
          </p:cNvPr>
          <p:cNvGraphicFramePr>
            <a:graphicFrameLocks noChangeAspect="1"/>
          </p:cNvGraphicFramePr>
          <p:nvPr/>
        </p:nvGraphicFramePr>
        <p:xfrm>
          <a:off x="4783455" y="2199005"/>
          <a:ext cx="867410" cy="309880"/>
        </p:xfrm>
        <a:graphic>
          <a:graphicData uri="http://schemas.openxmlformats.org/presentationml/2006/ole">
            <mc:AlternateContent xmlns:mc="http://schemas.openxmlformats.org/markup-compatibility/2006">
              <mc:Choice xmlns:v="urn:schemas-microsoft-com:vml" Requires="v">
                <p:oleObj spid="_x0000_s12304" name="" r:id="rId2" imgW="711200" imgH="254000" progId="Equation.KSEE3">
                  <p:embed/>
                </p:oleObj>
              </mc:Choice>
              <mc:Fallback>
                <p:oleObj name="" r:id="rId2" imgW="711200" imgH="254000" progId="Equation.KSEE3">
                  <p:embed/>
                  <p:pic>
                    <p:nvPicPr>
                      <p:cNvPr id="0" name="图片 1024"/>
                      <p:cNvPicPr/>
                      <p:nvPr/>
                    </p:nvPicPr>
                    <p:blipFill>
                      <a:blip r:embed="rId3"/>
                      <a:stretch>
                        <a:fillRect/>
                      </a:stretch>
                    </p:blipFill>
                    <p:spPr>
                      <a:xfrm>
                        <a:off x="4783455" y="2199005"/>
                        <a:ext cx="867410" cy="30988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92468" y="3243580"/>
          <a:ext cx="2312035" cy="650875"/>
        </p:xfrm>
        <a:graphic>
          <a:graphicData uri="http://schemas.openxmlformats.org/presentationml/2006/ole">
            <mc:AlternateContent xmlns:mc="http://schemas.openxmlformats.org/markup-compatibility/2006">
              <mc:Choice xmlns:v="urn:schemas-microsoft-com:vml" Requires="v">
                <p:oleObj spid="_x0000_s12305" name="" r:id="rId4" imgW="1714500" imgH="482600" progId="Equation.KSEE3">
                  <p:embed/>
                </p:oleObj>
              </mc:Choice>
              <mc:Fallback>
                <p:oleObj name="" r:id="rId4" imgW="1714500" imgH="482600" progId="Equation.KSEE3">
                  <p:embed/>
                  <p:pic>
                    <p:nvPicPr>
                      <p:cNvPr id="0" name="图片 1025"/>
                      <p:cNvPicPr/>
                      <p:nvPr/>
                    </p:nvPicPr>
                    <p:blipFill>
                      <a:blip r:embed="rId5"/>
                      <a:stretch>
                        <a:fillRect/>
                      </a:stretch>
                    </p:blipFill>
                    <p:spPr>
                      <a:xfrm>
                        <a:off x="692468" y="3243580"/>
                        <a:ext cx="2312035" cy="65087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744220" y="4345940"/>
          <a:ext cx="4015740" cy="323850"/>
        </p:xfrm>
        <a:graphic>
          <a:graphicData uri="http://schemas.openxmlformats.org/presentationml/2006/ole">
            <mc:AlternateContent xmlns:mc="http://schemas.openxmlformats.org/markup-compatibility/2006">
              <mc:Choice xmlns:v="urn:schemas-microsoft-com:vml" Requires="v">
                <p:oleObj spid="_x0000_s12306" name="" r:id="rId6" imgW="2844800" imgH="228600" progId="Equation.KSEE3">
                  <p:embed/>
                </p:oleObj>
              </mc:Choice>
              <mc:Fallback>
                <p:oleObj name="" r:id="rId6" imgW="2844800" imgH="228600" progId="Equation.KSEE3">
                  <p:embed/>
                  <p:pic>
                    <p:nvPicPr>
                      <p:cNvPr id="0" name="图片 1026"/>
                      <p:cNvPicPr/>
                      <p:nvPr/>
                    </p:nvPicPr>
                    <p:blipFill>
                      <a:blip r:embed="rId7"/>
                      <a:stretch>
                        <a:fillRect/>
                      </a:stretch>
                    </p:blipFill>
                    <p:spPr>
                      <a:xfrm>
                        <a:off x="744220" y="4345940"/>
                        <a:ext cx="4015740" cy="32385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08025" y="5054600"/>
          <a:ext cx="1758315" cy="480060"/>
        </p:xfrm>
        <a:graphic>
          <a:graphicData uri="http://schemas.openxmlformats.org/presentationml/2006/ole">
            <mc:AlternateContent xmlns:mc="http://schemas.openxmlformats.org/markup-compatibility/2006">
              <mc:Choice xmlns:v="urn:schemas-microsoft-com:vml" Requires="v">
                <p:oleObj spid="_x0000_s12307" name="" r:id="rId8" imgW="1485900" imgH="405765" progId="Equation.KSEE3">
                  <p:embed/>
                </p:oleObj>
              </mc:Choice>
              <mc:Fallback>
                <p:oleObj name="" r:id="rId8" imgW="1485900" imgH="405765" progId="Equation.KSEE3">
                  <p:embed/>
                  <p:pic>
                    <p:nvPicPr>
                      <p:cNvPr id="0" name="图片 1028"/>
                      <p:cNvPicPr/>
                      <p:nvPr/>
                    </p:nvPicPr>
                    <p:blipFill>
                      <a:blip r:embed="rId9"/>
                      <a:stretch>
                        <a:fillRect/>
                      </a:stretch>
                    </p:blipFill>
                    <p:spPr>
                      <a:xfrm>
                        <a:off x="708025" y="5054600"/>
                        <a:ext cx="1758315" cy="48006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724785" y="5148580"/>
          <a:ext cx="6375400" cy="1492885"/>
        </p:xfrm>
        <a:graphic>
          <a:graphicData uri="http://schemas.openxmlformats.org/presentationml/2006/ole">
            <mc:AlternateContent xmlns:mc="http://schemas.openxmlformats.org/markup-compatibility/2006">
              <mc:Choice xmlns:v="urn:schemas-microsoft-com:vml" Requires="v">
                <p:oleObj spid="_x0000_s12308" name="" r:id="rId10" imgW="4406900" imgH="1143000" progId="Equation.KSEE3">
                  <p:embed/>
                </p:oleObj>
              </mc:Choice>
              <mc:Fallback>
                <p:oleObj name="" r:id="rId10" imgW="4406900" imgH="1143000" progId="Equation.KSEE3">
                  <p:embed/>
                  <p:pic>
                    <p:nvPicPr>
                      <p:cNvPr id="0" name="图片 1029"/>
                      <p:cNvPicPr/>
                      <p:nvPr/>
                    </p:nvPicPr>
                    <p:blipFill>
                      <a:blip r:embed="rId11"/>
                      <a:stretch>
                        <a:fillRect/>
                      </a:stretch>
                    </p:blipFill>
                    <p:spPr>
                      <a:xfrm>
                        <a:off x="2724785" y="5148580"/>
                        <a:ext cx="6375400" cy="149288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623888" y="1332000"/>
            <a:ext cx="7886700" cy="4946400"/>
          </a:xfrm>
        </p:spPr>
        <p:txBody>
          <a:bodyPr/>
          <a:lstStyle/>
          <a:p>
            <a:pPr marL="0" indent="0">
              <a:buNone/>
            </a:pPr>
            <a:r>
              <a:rPr lang="en-US">
                <a:solidFill>
                  <a:schemeClr val="tx1"/>
                </a:solidFill>
                <a:sym typeface="+mn-ea"/>
              </a:rPr>
              <a:t>3.</a:t>
            </a:r>
            <a:r>
              <a:rPr lang="zh-CN" altLang="en-US">
                <a:solidFill>
                  <a:schemeClr val="tx1"/>
                </a:solidFill>
                <a:sym typeface="+mn-ea"/>
              </a:rPr>
              <a:t>深度缓存</a:t>
            </a: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r>
              <a:rPr lang="en-US" altLang="zh-CN" sz="2000">
                <a:solidFill>
                  <a:schemeClr val="tx1"/>
                </a:solidFill>
                <a:sym typeface="+mn-ea"/>
              </a:rPr>
              <a:t>x</a:t>
            </a:r>
            <a:r>
              <a:rPr lang="en-US" altLang="zh-CN" sz="2000" baseline="-25000">
                <a:solidFill>
                  <a:schemeClr val="tx1"/>
                </a:solidFill>
                <a:sym typeface="+mn-ea"/>
              </a:rPr>
              <a:t>ndx</a:t>
            </a:r>
            <a:r>
              <a:rPr lang="en-US" altLang="zh-CN" sz="2000">
                <a:solidFill>
                  <a:schemeClr val="tx1"/>
                </a:solidFill>
                <a:sym typeface="+mn-ea"/>
              </a:rPr>
              <a:t>,y</a:t>
            </a:r>
            <a:r>
              <a:rPr lang="en-US" altLang="zh-CN" sz="2000" baseline="-25000">
                <a:solidFill>
                  <a:schemeClr val="tx1"/>
                </a:solidFill>
                <a:sym typeface="+mn-ea"/>
              </a:rPr>
              <a:t>ndc</a:t>
            </a:r>
            <a:r>
              <a:rPr lang="zh-CN" altLang="zh-CN" sz="2000">
                <a:solidFill>
                  <a:schemeClr val="tx1"/>
                </a:solidFill>
                <a:sym typeface="+mn-ea"/>
              </a:rPr>
              <a:t>到屏幕坐标</a:t>
            </a:r>
            <a:r>
              <a:rPr lang="en-US" altLang="zh-CN" sz="2000">
                <a:solidFill>
                  <a:schemeClr val="tx1"/>
                </a:solidFill>
                <a:sym typeface="+mn-ea"/>
              </a:rPr>
              <a:t>x</a:t>
            </a:r>
            <a:r>
              <a:rPr lang="en-US" altLang="zh-CN" sz="2000" baseline="-25000">
                <a:solidFill>
                  <a:schemeClr val="tx1"/>
                </a:solidFill>
                <a:sym typeface="+mn-ea"/>
              </a:rPr>
              <a:t>s</a:t>
            </a:r>
            <a:r>
              <a:rPr lang="en-US" altLang="zh-CN" sz="2000">
                <a:solidFill>
                  <a:schemeClr val="tx1"/>
                </a:solidFill>
                <a:sym typeface="+mn-ea"/>
              </a:rPr>
              <a:t>,y</a:t>
            </a:r>
            <a:r>
              <a:rPr lang="en-US" altLang="zh-CN" sz="2000" baseline="-25000">
                <a:solidFill>
                  <a:schemeClr val="tx1"/>
                </a:solidFill>
                <a:sym typeface="+mn-ea"/>
              </a:rPr>
              <a:t>s</a:t>
            </a:r>
            <a:r>
              <a:rPr lang="zh-CN" altLang="zh-CN" sz="2000">
                <a:solidFill>
                  <a:schemeClr val="tx1"/>
                </a:solidFill>
                <a:sym typeface="+mn-ea"/>
              </a:rPr>
              <a:t>的变换是一个仿射变换</a:t>
            </a:r>
            <a:endParaRPr lang="zh-CN" altLang="zh-CN" sz="2000">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en-US" altLang="zh-CN">
              <a:solidFill>
                <a:schemeClr val="tx1"/>
              </a:solidFill>
              <a:sym typeface="+mn-ea"/>
            </a:endParaRPr>
          </a:p>
          <a:p>
            <a:endParaRPr lang="en-US" altLang="zh-CN">
              <a:solidFill>
                <a:schemeClr val="tx1"/>
              </a:solidFill>
              <a:sym typeface="+mn-ea"/>
            </a:endParaRPr>
          </a:p>
          <a:p>
            <a:endParaRPr lang="en-US" altLang="zh-CN">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5" name="对象 4">
            <a:hlinkClick r:id="" action="ppaction://ole?verb=0"/>
          </p:cNvPr>
          <p:cNvGraphicFramePr>
            <a:graphicFrameLocks noChangeAspect="1"/>
          </p:cNvGraphicFramePr>
          <p:nvPr/>
        </p:nvGraphicFramePr>
        <p:xfrm>
          <a:off x="814705" y="2005013"/>
          <a:ext cx="4737100" cy="914400"/>
        </p:xfrm>
        <a:graphic>
          <a:graphicData uri="http://schemas.openxmlformats.org/presentationml/2006/ole">
            <mc:AlternateContent xmlns:mc="http://schemas.openxmlformats.org/markup-compatibility/2006">
              <mc:Choice xmlns:v="urn:schemas-microsoft-com:vml" Requires="v">
                <p:oleObj spid="_x0000_s13325" name="" r:id="rId1" imgW="4737100" imgH="914400" progId="Equation.KSEE3">
                  <p:embed/>
                </p:oleObj>
              </mc:Choice>
              <mc:Fallback>
                <p:oleObj name="" r:id="rId1" imgW="4737100" imgH="914400" progId="Equation.KSEE3">
                  <p:embed/>
                  <p:pic>
                    <p:nvPicPr>
                      <p:cNvPr id="0" name="图片 2048"/>
                      <p:cNvPicPr/>
                      <p:nvPr/>
                    </p:nvPicPr>
                    <p:blipFill>
                      <a:blip r:embed="rId2"/>
                      <a:stretch>
                        <a:fillRect/>
                      </a:stretch>
                    </p:blipFill>
                    <p:spPr>
                      <a:xfrm>
                        <a:off x="814705" y="2005013"/>
                        <a:ext cx="4737100" cy="9144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14705" y="3122295"/>
          <a:ext cx="2586355" cy="970280"/>
        </p:xfrm>
        <a:graphic>
          <a:graphicData uri="http://schemas.openxmlformats.org/presentationml/2006/ole">
            <mc:AlternateContent xmlns:mc="http://schemas.openxmlformats.org/markup-compatibility/2006">
              <mc:Choice xmlns:v="urn:schemas-microsoft-com:vml" Requires="v">
                <p:oleObj spid="_x0000_s13326" name="" r:id="rId3" imgW="2234565" imgH="838200" progId="Equation.KSEE3">
                  <p:embed/>
                </p:oleObj>
              </mc:Choice>
              <mc:Fallback>
                <p:oleObj name="" r:id="rId3" imgW="2234565" imgH="838200" progId="Equation.KSEE3">
                  <p:embed/>
                  <p:pic>
                    <p:nvPicPr>
                      <p:cNvPr id="0" name="图片 2049"/>
                      <p:cNvPicPr/>
                      <p:nvPr/>
                    </p:nvPicPr>
                    <p:blipFill>
                      <a:blip r:embed="rId4"/>
                      <a:stretch>
                        <a:fillRect/>
                      </a:stretch>
                    </p:blipFill>
                    <p:spPr>
                      <a:xfrm>
                        <a:off x="814705" y="3122295"/>
                        <a:ext cx="2586355" cy="97028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993140" y="4824730"/>
          <a:ext cx="2883535" cy="594360"/>
        </p:xfrm>
        <a:graphic>
          <a:graphicData uri="http://schemas.openxmlformats.org/presentationml/2006/ole">
            <mc:AlternateContent xmlns:mc="http://schemas.openxmlformats.org/markup-compatibility/2006">
              <mc:Choice xmlns:v="urn:schemas-microsoft-com:vml" Requires="v">
                <p:oleObj spid="_x0000_s1025" name="" r:id="rId5" imgW="2095500" imgH="431800" progId="Equation.KSEE3">
                  <p:embed/>
                </p:oleObj>
              </mc:Choice>
              <mc:Fallback>
                <p:oleObj name="" r:id="rId5" imgW="2095500" imgH="431800" progId="Equation.KSEE3">
                  <p:embed/>
                  <p:pic>
                    <p:nvPicPr>
                      <p:cNvPr id="0" name="图片 1024"/>
                      <p:cNvPicPr/>
                      <p:nvPr/>
                    </p:nvPicPr>
                    <p:blipFill>
                      <a:blip r:embed="rId6"/>
                      <a:stretch>
                        <a:fillRect/>
                      </a:stretch>
                    </p:blipFill>
                    <p:spPr>
                      <a:xfrm>
                        <a:off x="993140" y="4824730"/>
                        <a:ext cx="2883535" cy="59436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993140" y="5492433"/>
          <a:ext cx="4051300" cy="914400"/>
        </p:xfrm>
        <a:graphic>
          <a:graphicData uri="http://schemas.openxmlformats.org/presentationml/2006/ole">
            <mc:AlternateContent xmlns:mc="http://schemas.openxmlformats.org/markup-compatibility/2006">
              <mc:Choice xmlns:v="urn:schemas-microsoft-com:vml" Requires="v">
                <p:oleObj spid="_x0000_s1026" name="" r:id="rId7" imgW="6134100" imgH="1219200" progId="Equation.KSEE3">
                  <p:embed/>
                </p:oleObj>
              </mc:Choice>
              <mc:Fallback>
                <p:oleObj name="" r:id="rId7" imgW="6134100" imgH="1219200" progId="Equation.KSEE3">
                  <p:embed/>
                  <p:pic>
                    <p:nvPicPr>
                      <p:cNvPr id="0" name="图片 1025"/>
                      <p:cNvPicPr/>
                      <p:nvPr/>
                    </p:nvPicPr>
                    <p:blipFill>
                      <a:blip r:embed="rId8"/>
                      <a:stretch>
                        <a:fillRect/>
                      </a:stretch>
                    </p:blipFill>
                    <p:spPr>
                      <a:xfrm>
                        <a:off x="993140" y="5492433"/>
                        <a:ext cx="4051300" cy="9144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334953" y="5492750"/>
          <a:ext cx="3426460" cy="692150"/>
        </p:xfrm>
        <a:graphic>
          <a:graphicData uri="http://schemas.openxmlformats.org/presentationml/2006/ole">
            <mc:AlternateContent xmlns:mc="http://schemas.openxmlformats.org/markup-compatibility/2006">
              <mc:Choice xmlns:v="urn:schemas-microsoft-com:vml" Requires="v">
                <p:oleObj spid="_x0000_s1027" name="" r:id="rId9" imgW="3022600" imgH="609600" progId="Equation.KSEE3">
                  <p:embed/>
                </p:oleObj>
              </mc:Choice>
              <mc:Fallback>
                <p:oleObj name="" r:id="rId9" imgW="3022600" imgH="609600" progId="Equation.KSEE3">
                  <p:embed/>
                  <p:pic>
                    <p:nvPicPr>
                      <p:cNvPr id="0" name="图片 1026"/>
                      <p:cNvPicPr/>
                      <p:nvPr/>
                    </p:nvPicPr>
                    <p:blipFill>
                      <a:blip r:embed="rId10"/>
                      <a:stretch>
                        <a:fillRect/>
                      </a:stretch>
                    </p:blipFill>
                    <p:spPr>
                      <a:xfrm>
                        <a:off x="5334953" y="5492750"/>
                        <a:ext cx="3426460" cy="69215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628333" y="1342160"/>
            <a:ext cx="7886700" cy="4946400"/>
          </a:xfrm>
        </p:spPr>
        <p:txBody>
          <a:bodyPr>
            <a:normAutofit fontScale="90000" lnSpcReduction="10000"/>
          </a:bodyPr>
          <a:lstStyle/>
          <a:p>
            <a:pPr marL="0" indent="0">
              <a:buNone/>
            </a:pPr>
            <a:r>
              <a:rPr lang="en-US">
                <a:solidFill>
                  <a:schemeClr val="tx1"/>
                </a:solidFill>
                <a:sym typeface="+mn-ea"/>
              </a:rPr>
              <a:t>3.</a:t>
            </a:r>
            <a:r>
              <a:rPr lang="zh-CN" altLang="en-US">
                <a:solidFill>
                  <a:schemeClr val="tx1"/>
                </a:solidFill>
                <a:sym typeface="+mn-ea"/>
              </a:rPr>
              <a:t>深度缓存</a:t>
            </a: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en-US" altLang="zh-CN" sz="2000">
              <a:sym typeface="+mn-ea"/>
            </a:endParaRPr>
          </a:p>
          <a:p>
            <a:pPr marL="0" indent="0">
              <a:buNone/>
            </a:pPr>
            <a:endParaRPr lang="zh-CN" altLang="en-US" sz="1800">
              <a:solidFill>
                <a:schemeClr val="tx1"/>
              </a:solidFill>
              <a:sym typeface="+mn-ea"/>
            </a:endParaRPr>
          </a:p>
          <a:p>
            <a:pPr marL="0" indent="0">
              <a:buNone/>
            </a:pPr>
            <a:r>
              <a:rPr lang="en-US" altLang="zh-CN" sz="1400">
                <a:sym typeface="+mn-ea"/>
              </a:rPr>
              <a:t>zndc</a:t>
            </a:r>
            <a:r>
              <a:rPr lang="zh-CN" altLang="zh-CN" sz="1400">
                <a:sym typeface="+mn-ea"/>
              </a:rPr>
              <a:t>是</a:t>
            </a:r>
            <a:r>
              <a:rPr lang="en-US" altLang="zh-CN" sz="1400">
                <a:sym typeface="+mn-ea"/>
              </a:rPr>
              <a:t>1/zview</a:t>
            </a:r>
            <a:r>
              <a:rPr lang="zh-CN" altLang="en-US" sz="1400">
                <a:sym typeface="+mn-ea"/>
              </a:rPr>
              <a:t>的一个仿射变换，</a:t>
            </a:r>
            <a:endParaRPr lang="zh-CN" altLang="en-US" sz="1400">
              <a:solidFill>
                <a:schemeClr val="tx1"/>
              </a:solidFill>
              <a:sym typeface="+mn-ea"/>
            </a:endParaRPr>
          </a:p>
          <a:p>
            <a:pPr marL="0" indent="0">
              <a:buNone/>
            </a:pPr>
            <a:endParaRPr lang="zh-CN" altLang="zh-CN" sz="2000">
              <a:solidFill>
                <a:schemeClr val="tx1"/>
              </a:solidFill>
              <a:sym typeface="+mn-ea"/>
            </a:endParaRPr>
          </a:p>
          <a:p>
            <a:pPr marL="0" indent="0">
              <a:buNone/>
            </a:pPr>
            <a:r>
              <a:rPr lang="zh-CN" altLang="zh-CN" sz="2000">
                <a:sym typeface="+mn-ea"/>
              </a:rPr>
              <a:t>假设</a:t>
            </a:r>
            <a:r>
              <a:rPr lang="en-US" altLang="zh-CN" sz="2000">
                <a:sym typeface="+mn-ea"/>
              </a:rPr>
              <a:t>n(10),f(1000)</a:t>
            </a:r>
            <a:r>
              <a:rPr lang="zh-CN" altLang="zh-CN" sz="2000">
                <a:sym typeface="+mn-ea"/>
              </a:rPr>
              <a:t>映射到</a:t>
            </a:r>
            <a:r>
              <a:rPr lang="en-US" altLang="zh-CN" sz="2000">
                <a:sym typeface="+mn-ea"/>
              </a:rPr>
              <a:t>0,1</a:t>
            </a:r>
            <a:endParaRPr lang="zh-CN" altLang="zh-CN" sz="2000">
              <a:solidFill>
                <a:schemeClr val="tx1"/>
              </a:solidFill>
              <a:sym typeface="+mn-ea"/>
            </a:endParaRPr>
          </a:p>
          <a:p>
            <a:pPr marL="0" indent="0">
              <a:buNone/>
            </a:pPr>
            <a:endParaRPr lang="en-US" altLang="zh-CN" sz="2000">
              <a:solidFill>
                <a:schemeClr val="tx1"/>
              </a:solidFill>
              <a:sym typeface="+mn-ea"/>
            </a:endParaRPr>
          </a:p>
          <a:p>
            <a:endParaRPr lang="en-US" altLang="zh-CN">
              <a:solidFill>
                <a:schemeClr val="tx1"/>
              </a:solidFill>
              <a:sym typeface="+mn-ea"/>
            </a:endParaRPr>
          </a:p>
          <a:p>
            <a:endParaRPr lang="en-US" altLang="zh-CN">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8" name="表格 7"/>
          <p:cNvGraphicFramePr/>
          <p:nvPr/>
        </p:nvGraphicFramePr>
        <p:xfrm>
          <a:off x="5441315" y="3733800"/>
          <a:ext cx="2722245" cy="2667000"/>
        </p:xfrm>
        <a:graphic>
          <a:graphicData uri="http://schemas.openxmlformats.org/drawingml/2006/table">
            <a:tbl>
              <a:tblPr firstRow="1" bandRow="1">
                <a:tableStyleId>{5C22544A-7EE6-4342-B048-85BDC9FD1C3A}</a:tableStyleId>
              </a:tblPr>
              <a:tblGrid>
                <a:gridCol w="1361440"/>
                <a:gridCol w="1360805"/>
              </a:tblGrid>
              <a:tr h="381000">
                <a:tc>
                  <a:txBody>
                    <a:bodyPr/>
                    <a:lstStyle/>
                    <a:p>
                      <a:pPr>
                        <a:buNone/>
                      </a:pPr>
                      <a:r>
                        <a:rPr lang="en-US" altLang="zh-CN"/>
                        <a:t>Zview</a:t>
                      </a:r>
                      <a:endParaRPr lang="en-US" altLang="zh-CN"/>
                    </a:p>
                  </a:txBody>
                  <a:tcPr/>
                </a:tc>
                <a:tc>
                  <a:txBody>
                    <a:bodyPr/>
                    <a:lstStyle/>
                    <a:p>
                      <a:pPr>
                        <a:buNone/>
                      </a:pPr>
                      <a:r>
                        <a:rPr lang="en-US" altLang="zh-CN"/>
                        <a:t>Zndc</a:t>
                      </a:r>
                      <a:endParaRPr lang="en-US" altLang="zh-CN"/>
                    </a:p>
                  </a:txBody>
                  <a:tcPr/>
                </a:tc>
              </a:tr>
              <a:tr h="381000">
                <a:tc>
                  <a:txBody>
                    <a:bodyPr/>
                    <a:lstStyle/>
                    <a:p>
                      <a:pPr>
                        <a:buNone/>
                      </a:pPr>
                      <a:r>
                        <a:rPr lang="en-US" altLang="zh-CN"/>
                        <a:t>10</a:t>
                      </a:r>
                      <a:endParaRPr lang="en-US" altLang="zh-CN"/>
                    </a:p>
                  </a:txBody>
                  <a:tcPr/>
                </a:tc>
                <a:tc>
                  <a:txBody>
                    <a:bodyPr/>
                    <a:lstStyle/>
                    <a:p>
                      <a:pPr>
                        <a:buNone/>
                      </a:pPr>
                      <a:r>
                        <a:rPr lang="en-US" altLang="zh-CN"/>
                        <a:t>0.0</a:t>
                      </a:r>
                      <a:endParaRPr lang="en-US" altLang="zh-CN"/>
                    </a:p>
                  </a:txBody>
                  <a:tcPr/>
                </a:tc>
              </a:tr>
              <a:tr h="381000">
                <a:tc>
                  <a:txBody>
                    <a:bodyPr/>
                    <a:lstStyle/>
                    <a:p>
                      <a:pPr>
                        <a:buNone/>
                      </a:pPr>
                      <a:r>
                        <a:rPr lang="en-US" altLang="zh-CN"/>
                        <a:t>20</a:t>
                      </a:r>
                      <a:endParaRPr lang="en-US" altLang="zh-CN"/>
                    </a:p>
                  </a:txBody>
                  <a:tcPr/>
                </a:tc>
                <a:tc>
                  <a:txBody>
                    <a:bodyPr/>
                    <a:lstStyle/>
                    <a:p>
                      <a:pPr>
                        <a:buNone/>
                      </a:pPr>
                      <a:r>
                        <a:rPr lang="en-US" altLang="zh-CN"/>
                        <a:t>0.5</a:t>
                      </a:r>
                      <a:endParaRPr lang="en-US" altLang="zh-CN"/>
                    </a:p>
                  </a:txBody>
                  <a:tcPr/>
                </a:tc>
              </a:tr>
              <a:tr h="381000">
                <a:tc>
                  <a:txBody>
                    <a:bodyPr/>
                    <a:lstStyle/>
                    <a:p>
                      <a:pPr>
                        <a:buNone/>
                      </a:pPr>
                      <a:r>
                        <a:rPr lang="en-US" altLang="zh-CN"/>
                        <a:t>100</a:t>
                      </a:r>
                      <a:endParaRPr lang="en-US" altLang="zh-CN"/>
                    </a:p>
                  </a:txBody>
                  <a:tcPr/>
                </a:tc>
                <a:tc>
                  <a:txBody>
                    <a:bodyPr/>
                    <a:lstStyle/>
                    <a:p>
                      <a:pPr>
                        <a:buNone/>
                      </a:pPr>
                      <a:r>
                        <a:rPr lang="en-US" altLang="zh-CN"/>
                        <a:t>0.91</a:t>
                      </a:r>
                      <a:endParaRPr lang="en-US" altLang="zh-CN"/>
                    </a:p>
                  </a:txBody>
                  <a:tcPr/>
                </a:tc>
              </a:tr>
              <a:tr h="381000">
                <a:tc>
                  <a:txBody>
                    <a:bodyPr/>
                    <a:lstStyle/>
                    <a:p>
                      <a:pPr>
                        <a:buNone/>
                      </a:pPr>
                      <a:r>
                        <a:rPr lang="en-US" altLang="zh-CN"/>
                        <a:t>200</a:t>
                      </a:r>
                      <a:endParaRPr lang="en-US" altLang="zh-CN"/>
                    </a:p>
                  </a:txBody>
                  <a:tcPr/>
                </a:tc>
                <a:tc>
                  <a:txBody>
                    <a:bodyPr/>
                    <a:lstStyle/>
                    <a:p>
                      <a:pPr>
                        <a:buNone/>
                      </a:pPr>
                      <a:r>
                        <a:rPr lang="en-US" altLang="zh-CN"/>
                        <a:t>0.95</a:t>
                      </a:r>
                      <a:endParaRPr lang="en-US" altLang="zh-CN"/>
                    </a:p>
                  </a:txBody>
                  <a:tcPr/>
                </a:tc>
              </a:tr>
              <a:tr h="381000">
                <a:tc>
                  <a:txBody>
                    <a:bodyPr/>
                    <a:lstStyle/>
                    <a:p>
                      <a:pPr>
                        <a:buNone/>
                      </a:pPr>
                      <a:r>
                        <a:rPr lang="en-US" altLang="zh-CN"/>
                        <a:t>500</a:t>
                      </a:r>
                      <a:endParaRPr lang="en-US" altLang="zh-CN"/>
                    </a:p>
                  </a:txBody>
                  <a:tcPr/>
                </a:tc>
                <a:tc>
                  <a:txBody>
                    <a:bodyPr/>
                    <a:lstStyle/>
                    <a:p>
                      <a:pPr>
                        <a:buNone/>
                      </a:pPr>
                      <a:r>
                        <a:rPr lang="en-US" altLang="zh-CN"/>
                        <a:t>0.98</a:t>
                      </a:r>
                      <a:endParaRPr lang="en-US" altLang="zh-CN"/>
                    </a:p>
                  </a:txBody>
                  <a:tcPr/>
                </a:tc>
              </a:tr>
              <a:tr h="381000">
                <a:tc>
                  <a:txBody>
                    <a:bodyPr/>
                    <a:lstStyle/>
                    <a:p>
                      <a:pPr>
                        <a:buNone/>
                      </a:pPr>
                      <a:r>
                        <a:rPr lang="en-US" altLang="zh-CN"/>
                        <a:t>1000</a:t>
                      </a:r>
                      <a:endParaRPr lang="en-US" altLang="zh-CN"/>
                    </a:p>
                  </a:txBody>
                  <a:tcPr/>
                </a:tc>
                <a:tc>
                  <a:txBody>
                    <a:bodyPr/>
                    <a:lstStyle/>
                    <a:p>
                      <a:pPr>
                        <a:buNone/>
                      </a:pPr>
                      <a:r>
                        <a:rPr lang="en-US" altLang="zh-CN"/>
                        <a:t>1.0</a:t>
                      </a:r>
                      <a:endParaRPr lang="en-US" altLang="zh-CN"/>
                    </a:p>
                  </a:txBody>
                  <a:tcPr/>
                </a:tc>
              </a:tr>
            </a:tbl>
          </a:graphicData>
        </a:graphic>
      </p:graphicFrame>
      <p:graphicFrame>
        <p:nvGraphicFramePr>
          <p:cNvPr id="9" name="对象 8">
            <a:hlinkClick r:id="" action="ppaction://ole?verb=0"/>
          </p:cNvPr>
          <p:cNvGraphicFramePr>
            <a:graphicFrameLocks noChangeAspect="1"/>
          </p:cNvGraphicFramePr>
          <p:nvPr/>
        </p:nvGraphicFramePr>
        <p:xfrm>
          <a:off x="5792470" y="3035618"/>
          <a:ext cx="2019300" cy="554355"/>
        </p:xfrm>
        <a:graphic>
          <a:graphicData uri="http://schemas.openxmlformats.org/presentationml/2006/ole">
            <mc:AlternateContent xmlns:mc="http://schemas.openxmlformats.org/markup-compatibility/2006">
              <mc:Choice xmlns:v="urn:schemas-microsoft-com:vml" Requires="v">
                <p:oleObj spid="_x0000_s13328" name="" r:id="rId1" imgW="1574800" imgH="431800" progId="Equation.KSEE3">
                  <p:embed/>
                </p:oleObj>
              </mc:Choice>
              <mc:Fallback>
                <p:oleObj name="" r:id="rId1" imgW="1574800" imgH="431800" progId="Equation.KSEE3">
                  <p:embed/>
                  <p:pic>
                    <p:nvPicPr>
                      <p:cNvPr id="0" name="图片 2051"/>
                      <p:cNvPicPr/>
                      <p:nvPr/>
                    </p:nvPicPr>
                    <p:blipFill>
                      <a:blip r:embed="rId2"/>
                      <a:stretch>
                        <a:fillRect/>
                      </a:stretch>
                    </p:blipFill>
                    <p:spPr>
                      <a:xfrm>
                        <a:off x="5792470" y="3035618"/>
                        <a:ext cx="2019300" cy="55435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3088323" y="4884103"/>
          <a:ext cx="1548765" cy="596900"/>
        </p:xfrm>
        <a:graphic>
          <a:graphicData uri="http://schemas.openxmlformats.org/presentationml/2006/ole">
            <mc:AlternateContent xmlns:mc="http://schemas.openxmlformats.org/markup-compatibility/2006">
              <mc:Choice xmlns:v="urn:schemas-microsoft-com:vml" Requires="v">
                <p:oleObj spid="_x0000_s2049" name="" r:id="rId3" imgW="1548765" imgH="596900" progId="Equation.KSEE3">
                  <p:embed/>
                </p:oleObj>
              </mc:Choice>
              <mc:Fallback>
                <p:oleObj name="" r:id="rId3" imgW="1548765" imgH="596900" progId="Equation.KSEE3">
                  <p:embed/>
                  <p:pic>
                    <p:nvPicPr>
                      <p:cNvPr id="0" name="图片 2048"/>
                      <p:cNvPicPr/>
                      <p:nvPr/>
                    </p:nvPicPr>
                    <p:blipFill>
                      <a:blip r:embed="rId4"/>
                      <a:stretch>
                        <a:fillRect/>
                      </a:stretch>
                    </p:blipFill>
                    <p:spPr>
                      <a:xfrm>
                        <a:off x="3088323" y="4884103"/>
                        <a:ext cx="1548765" cy="596900"/>
                      </a:xfrm>
                      <a:prstGeom prst="rect">
                        <a:avLst/>
                      </a:prstGeom>
                    </p:spPr>
                  </p:pic>
                </p:oleObj>
              </mc:Fallback>
            </mc:AlternateContent>
          </a:graphicData>
        </a:graphic>
      </p:graphicFrame>
      <p:pic>
        <p:nvPicPr>
          <p:cNvPr id="10" name="图片 9"/>
          <p:cNvPicPr>
            <a:picLocks noChangeAspect="1"/>
          </p:cNvPicPr>
          <p:nvPr/>
        </p:nvPicPr>
        <p:blipFill>
          <a:blip r:embed="rId5"/>
          <a:stretch>
            <a:fillRect/>
          </a:stretch>
        </p:blipFill>
        <p:spPr>
          <a:xfrm>
            <a:off x="342900" y="1214755"/>
            <a:ext cx="4371975" cy="3102610"/>
          </a:xfrm>
          <a:prstGeom prst="rect">
            <a:avLst/>
          </a:prstGeom>
        </p:spPr>
      </p:pic>
      <p:pic>
        <p:nvPicPr>
          <p:cNvPr id="11" name="图片 10"/>
          <p:cNvPicPr>
            <a:picLocks noChangeAspect="1"/>
          </p:cNvPicPr>
          <p:nvPr/>
        </p:nvPicPr>
        <p:blipFill>
          <a:blip r:embed="rId6"/>
          <a:stretch>
            <a:fillRect/>
          </a:stretch>
        </p:blipFill>
        <p:spPr>
          <a:xfrm>
            <a:off x="4958715" y="660400"/>
            <a:ext cx="3686810" cy="2310130"/>
          </a:xfrm>
          <a:prstGeom prst="rect">
            <a:avLst/>
          </a:prstGeom>
        </p:spPr>
      </p:pic>
      <p:sp>
        <p:nvSpPr>
          <p:cNvPr id="12" name="文本框 11"/>
          <p:cNvSpPr txBox="1"/>
          <p:nvPr/>
        </p:nvSpPr>
        <p:spPr>
          <a:xfrm>
            <a:off x="368300" y="4438650"/>
            <a:ext cx="4010660" cy="368300"/>
          </a:xfrm>
          <a:prstGeom prst="rect">
            <a:avLst/>
          </a:prstGeom>
          <a:noFill/>
        </p:spPr>
        <p:txBody>
          <a:bodyPr wrap="square" rtlCol="0">
            <a:spAutoFit/>
          </a:bodyPr>
          <a:p>
            <a:r>
              <a:rPr lang="en-US" altLang="zh-CN"/>
              <a:t>f=12.5,g=37.5</a:t>
            </a:r>
            <a:endParaRPr lang="en-US" altLang="zh-CN"/>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纹理映射</a:t>
            </a:r>
            <a:endParaRPr lang="zh-CN" altLang="en-US">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pic>
        <p:nvPicPr>
          <p:cNvPr id="2" name="图片 1"/>
          <p:cNvPicPr>
            <a:picLocks noChangeAspect="1"/>
          </p:cNvPicPr>
          <p:nvPr/>
        </p:nvPicPr>
        <p:blipFill>
          <a:blip r:embed="rId1"/>
          <a:stretch>
            <a:fillRect/>
          </a:stretch>
        </p:blipFill>
        <p:spPr>
          <a:xfrm>
            <a:off x="895985" y="2431415"/>
            <a:ext cx="7178675" cy="2748915"/>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纹理映射</a:t>
            </a:r>
            <a:endParaRPr lang="zh-CN" altLang="en-US">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pic>
        <p:nvPicPr>
          <p:cNvPr id="4" name="图片 3"/>
          <p:cNvPicPr>
            <a:picLocks noChangeAspect="1"/>
          </p:cNvPicPr>
          <p:nvPr/>
        </p:nvPicPr>
        <p:blipFill>
          <a:blip r:embed="rId1"/>
          <a:stretch>
            <a:fillRect/>
          </a:stretch>
        </p:blipFill>
        <p:spPr>
          <a:xfrm>
            <a:off x="941705" y="4389755"/>
            <a:ext cx="5722620" cy="2161540"/>
          </a:xfrm>
          <a:prstGeom prst="rect">
            <a:avLst/>
          </a:prstGeom>
        </p:spPr>
      </p:pic>
      <p:pic>
        <p:nvPicPr>
          <p:cNvPr id="5" name="图片 4"/>
          <p:cNvPicPr>
            <a:picLocks noChangeAspect="1"/>
          </p:cNvPicPr>
          <p:nvPr/>
        </p:nvPicPr>
        <p:blipFill>
          <a:blip r:embed="rId2"/>
          <a:stretch>
            <a:fillRect/>
          </a:stretch>
        </p:blipFill>
        <p:spPr>
          <a:xfrm>
            <a:off x="941705" y="1922780"/>
            <a:ext cx="5681345" cy="2167255"/>
          </a:xfrm>
          <a:prstGeom prst="rect">
            <a:avLst/>
          </a:prstGeom>
        </p:spPr>
      </p:pic>
      <p:pic>
        <p:nvPicPr>
          <p:cNvPr id="7" name="图片 6"/>
          <p:cNvPicPr>
            <a:picLocks noChangeAspect="1"/>
          </p:cNvPicPr>
          <p:nvPr/>
        </p:nvPicPr>
        <p:blipFill>
          <a:blip r:embed="rId3"/>
          <a:stretch>
            <a:fillRect/>
          </a:stretch>
        </p:blipFill>
        <p:spPr>
          <a:xfrm>
            <a:off x="6651625" y="2983230"/>
            <a:ext cx="2448560" cy="1907540"/>
          </a:xfrm>
          <a:prstGeom prst="rect">
            <a:avLst/>
          </a:prstGeom>
        </p:spPr>
      </p:pic>
      <p:pic>
        <p:nvPicPr>
          <p:cNvPr id="8" name="图片 7"/>
          <p:cNvPicPr>
            <a:picLocks noChangeAspect="1"/>
          </p:cNvPicPr>
          <p:nvPr/>
        </p:nvPicPr>
        <p:blipFill>
          <a:blip r:embed="rId4"/>
          <a:stretch>
            <a:fillRect/>
          </a:stretch>
        </p:blipFill>
        <p:spPr>
          <a:xfrm>
            <a:off x="6623050" y="924560"/>
            <a:ext cx="2465070" cy="1934845"/>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纹理映射</a:t>
            </a:r>
            <a:endParaRPr lang="zh-CN" altLang="en-US">
              <a:solidFill>
                <a:schemeClr val="tx1"/>
              </a:solidFill>
              <a:sym typeface="+mn-ea"/>
            </a:endParaRPr>
          </a:p>
          <a:p>
            <a:pPr marL="0" indent="0">
              <a:buNone/>
            </a:pPr>
            <a:r>
              <a:rPr lang="en-US" altLang="zh-CN">
                <a:solidFill>
                  <a:schemeClr val="tx1"/>
                </a:solidFill>
                <a:sym typeface="+mn-ea"/>
              </a:rPr>
              <a:t>x</a:t>
            </a:r>
            <a:r>
              <a:rPr lang="en-US" altLang="zh-CN" baseline="-25000">
                <a:solidFill>
                  <a:schemeClr val="tx1"/>
                </a:solidFill>
                <a:sym typeface="+mn-ea"/>
              </a:rPr>
              <a:t>ndc</a:t>
            </a:r>
            <a:r>
              <a:rPr lang="en-US" altLang="zh-CN">
                <a:solidFill>
                  <a:schemeClr val="tx1"/>
                </a:solidFill>
                <a:sym typeface="+mn-ea"/>
              </a:rPr>
              <a:t>,y</a:t>
            </a:r>
            <a:r>
              <a:rPr lang="en-US" altLang="zh-CN" baseline="-25000">
                <a:solidFill>
                  <a:schemeClr val="tx1"/>
                </a:solidFill>
                <a:sym typeface="+mn-ea"/>
              </a:rPr>
              <a:t>ndc</a:t>
            </a:r>
            <a:r>
              <a:rPr lang="zh-CN" altLang="zh-CN">
                <a:solidFill>
                  <a:schemeClr val="tx1"/>
                </a:solidFill>
                <a:sym typeface="+mn-ea"/>
              </a:rPr>
              <a:t>与</a:t>
            </a:r>
            <a:r>
              <a:rPr lang="en-US" altLang="zh-CN">
                <a:solidFill>
                  <a:schemeClr val="tx1"/>
                </a:solidFill>
                <a:sym typeface="+mn-ea"/>
              </a:rPr>
              <a:t>(uz</a:t>
            </a:r>
            <a:r>
              <a:rPr lang="en-US" altLang="zh-CN" baseline="-25000">
                <a:solidFill>
                  <a:schemeClr val="tx1"/>
                </a:solidFill>
                <a:sym typeface="+mn-ea"/>
              </a:rPr>
              <a:t>ndc</a:t>
            </a:r>
            <a:r>
              <a:rPr lang="en-US" altLang="zh-CN">
                <a:solidFill>
                  <a:schemeClr val="tx1"/>
                </a:solidFill>
                <a:sym typeface="+mn-ea"/>
              </a:rPr>
              <a:t>,vz</a:t>
            </a:r>
            <a:r>
              <a:rPr lang="en-US" altLang="zh-CN" baseline="-25000">
                <a:solidFill>
                  <a:schemeClr val="tx1"/>
                </a:solidFill>
                <a:sym typeface="+mn-ea"/>
              </a:rPr>
              <a:t>ndc</a:t>
            </a:r>
            <a:r>
              <a:rPr lang="en-US" altLang="zh-CN">
                <a:solidFill>
                  <a:schemeClr val="tx1"/>
                </a:solidFill>
                <a:sym typeface="+mn-ea"/>
              </a:rPr>
              <a:t>)</a:t>
            </a:r>
            <a:r>
              <a:rPr lang="zh-CN" altLang="zh-CN">
                <a:solidFill>
                  <a:schemeClr val="tx1"/>
                </a:solidFill>
                <a:sym typeface="+mn-ea"/>
              </a:rPr>
              <a:t>成线性关系</a:t>
            </a:r>
            <a:endParaRPr lang="zh-CN" altLang="zh-CN">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pic>
        <p:nvPicPr>
          <p:cNvPr id="2" name="图片 1"/>
          <p:cNvPicPr>
            <a:picLocks noChangeAspect="1"/>
          </p:cNvPicPr>
          <p:nvPr/>
        </p:nvPicPr>
        <p:blipFill>
          <a:blip r:embed="rId1"/>
          <a:stretch>
            <a:fillRect/>
          </a:stretch>
        </p:blipFill>
        <p:spPr>
          <a:xfrm>
            <a:off x="1558925" y="2555875"/>
            <a:ext cx="6026150" cy="3292475"/>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pic>
        <p:nvPicPr>
          <p:cNvPr id="5" name="图片 4"/>
          <p:cNvPicPr>
            <a:picLocks noChangeAspect="1"/>
          </p:cNvPicPr>
          <p:nvPr/>
        </p:nvPicPr>
        <p:blipFill>
          <a:blip r:embed="rId3"/>
          <a:stretch>
            <a:fillRect/>
          </a:stretch>
        </p:blipFill>
        <p:spPr>
          <a:xfrm>
            <a:off x="4813300" y="1576705"/>
            <a:ext cx="4229735" cy="2313305"/>
          </a:xfrm>
          <a:prstGeom prst="rect">
            <a:avLst/>
          </a:prstGeom>
        </p:spPr>
      </p:pic>
      <p:graphicFrame>
        <p:nvGraphicFramePr>
          <p:cNvPr id="2" name="对象 1">
            <a:hlinkClick r:id="" action="ppaction://ole?verb="/>
          </p:cNvPr>
          <p:cNvGraphicFramePr>
            <a:graphicFrameLocks noChangeAspect="1"/>
          </p:cNvGraphicFramePr>
          <p:nvPr/>
        </p:nvGraphicFramePr>
        <p:xfrm>
          <a:off x="572135" y="1134745"/>
          <a:ext cx="5817235" cy="4418330"/>
        </p:xfrm>
        <a:graphic>
          <a:graphicData uri="http://schemas.openxmlformats.org/presentationml/2006/ole">
            <mc:AlternateContent xmlns:mc="http://schemas.openxmlformats.org/markup-compatibility/2006">
              <mc:Choice xmlns:v="urn:schemas-microsoft-com:vml" Requires="v">
                <p:oleObj spid="_x0000_s1025" name="" r:id="rId4" imgW="5016500" imgH="3810000" progId="Equation.KSEE3">
                  <p:embed/>
                </p:oleObj>
              </mc:Choice>
              <mc:Fallback>
                <p:oleObj name="" r:id="rId4" imgW="5016500" imgH="3810000" progId="Equation.KSEE3">
                  <p:embed/>
                  <p:pic>
                    <p:nvPicPr>
                      <p:cNvPr id="0" name="图片 1024"/>
                      <p:cNvPicPr/>
                      <p:nvPr/>
                    </p:nvPicPr>
                    <p:blipFill>
                      <a:blip r:embed="rId5"/>
                      <a:stretch>
                        <a:fillRect/>
                      </a:stretch>
                    </p:blipFill>
                    <p:spPr>
                      <a:xfrm>
                        <a:off x="572135" y="1134745"/>
                        <a:ext cx="5817235" cy="441833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纹理映射</a:t>
            </a:r>
            <a:endParaRPr lang="zh-CN" altLang="zh-CN">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pic>
        <p:nvPicPr>
          <p:cNvPr id="5" name="图片 4"/>
          <p:cNvPicPr>
            <a:picLocks noChangeAspect="1"/>
          </p:cNvPicPr>
          <p:nvPr/>
        </p:nvPicPr>
        <p:blipFill>
          <a:blip r:embed="rId3"/>
          <a:stretch>
            <a:fillRect/>
          </a:stretch>
        </p:blipFill>
        <p:spPr>
          <a:xfrm>
            <a:off x="4630420" y="868680"/>
            <a:ext cx="4229735" cy="2313305"/>
          </a:xfrm>
          <a:prstGeom prst="rect">
            <a:avLst/>
          </a:prstGeom>
        </p:spPr>
      </p:pic>
      <p:graphicFrame>
        <p:nvGraphicFramePr>
          <p:cNvPr id="2" name="对象 1">
            <a:hlinkClick r:id="" action="ppaction://ole?verb="/>
          </p:cNvPr>
          <p:cNvGraphicFramePr>
            <a:graphicFrameLocks noChangeAspect="1"/>
          </p:cNvGraphicFramePr>
          <p:nvPr/>
        </p:nvGraphicFramePr>
        <p:xfrm>
          <a:off x="854075" y="3528061"/>
          <a:ext cx="6985000" cy="1548765"/>
        </p:xfrm>
        <a:graphic>
          <a:graphicData uri="http://schemas.openxmlformats.org/presentationml/2006/ole">
            <mc:AlternateContent xmlns:mc="http://schemas.openxmlformats.org/markup-compatibility/2006">
              <mc:Choice xmlns:v="urn:schemas-microsoft-com:vml" Requires="v">
                <p:oleObj spid="_x0000_s1025" name="" r:id="rId4" imgW="6985000" imgH="1548765" progId="Equation.KSEE3">
                  <p:embed/>
                </p:oleObj>
              </mc:Choice>
              <mc:Fallback>
                <p:oleObj name="" r:id="rId4" imgW="6985000" imgH="1548765" progId="Equation.KSEE3">
                  <p:embed/>
                  <p:pic>
                    <p:nvPicPr>
                      <p:cNvPr id="0" name="图片 1024"/>
                      <p:cNvPicPr/>
                      <p:nvPr/>
                    </p:nvPicPr>
                    <p:blipFill>
                      <a:blip r:embed="rId5"/>
                      <a:stretch>
                        <a:fillRect/>
                      </a:stretch>
                    </p:blipFill>
                    <p:spPr>
                      <a:xfrm>
                        <a:off x="854075" y="3528061"/>
                        <a:ext cx="6985000" cy="154876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纹理映射</a:t>
            </a:r>
            <a:endParaRPr lang="zh-CN" altLang="zh-CN">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pic>
        <p:nvPicPr>
          <p:cNvPr id="5" name="图片 4"/>
          <p:cNvPicPr>
            <a:picLocks noChangeAspect="1"/>
          </p:cNvPicPr>
          <p:nvPr/>
        </p:nvPicPr>
        <p:blipFill>
          <a:blip r:embed="rId3"/>
          <a:stretch>
            <a:fillRect/>
          </a:stretch>
        </p:blipFill>
        <p:spPr>
          <a:xfrm>
            <a:off x="4630420" y="868680"/>
            <a:ext cx="4229735" cy="2313305"/>
          </a:xfrm>
          <a:prstGeom prst="rect">
            <a:avLst/>
          </a:prstGeom>
        </p:spPr>
      </p:pic>
      <p:graphicFrame>
        <p:nvGraphicFramePr>
          <p:cNvPr id="2" name="对象 1">
            <a:hlinkClick r:id="" action="ppaction://ole?verb="/>
          </p:cNvPr>
          <p:cNvGraphicFramePr>
            <a:graphicFrameLocks noChangeAspect="1"/>
          </p:cNvGraphicFramePr>
          <p:nvPr/>
        </p:nvGraphicFramePr>
        <p:xfrm>
          <a:off x="776605" y="3001963"/>
          <a:ext cx="8128000" cy="1752600"/>
        </p:xfrm>
        <a:graphic>
          <a:graphicData uri="http://schemas.openxmlformats.org/presentationml/2006/ole">
            <mc:AlternateContent xmlns:mc="http://schemas.openxmlformats.org/markup-compatibility/2006">
              <mc:Choice xmlns:v="urn:schemas-microsoft-com:vml" Requires="v">
                <p:oleObj spid="_x0000_s1025" name="" r:id="rId4" imgW="8128000" imgH="1752600" progId="Equation.KSEE3">
                  <p:embed/>
                </p:oleObj>
              </mc:Choice>
              <mc:Fallback>
                <p:oleObj name="" r:id="rId4" imgW="8128000" imgH="1752600" progId="Equation.KSEE3">
                  <p:embed/>
                  <p:pic>
                    <p:nvPicPr>
                      <p:cNvPr id="0" name="图片 1024"/>
                      <p:cNvPicPr/>
                      <p:nvPr/>
                    </p:nvPicPr>
                    <p:blipFill>
                      <a:blip r:embed="rId5"/>
                      <a:stretch>
                        <a:fillRect/>
                      </a:stretch>
                    </p:blipFill>
                    <p:spPr>
                      <a:xfrm>
                        <a:off x="776605" y="3001963"/>
                        <a:ext cx="8128000" cy="175260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接连接符 57"/>
          <p:cNvCxnSpPr/>
          <p:nvPr/>
        </p:nvCxnSpPr>
        <p:spPr bwMode="auto">
          <a:xfrm>
            <a:off x="1485900" y="1240155"/>
            <a:ext cx="0" cy="471805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a:off x="1485900" y="5970905"/>
            <a:ext cx="6191250"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a:off x="7677150" y="1240155"/>
            <a:ext cx="0" cy="471805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a:off x="1485900" y="1240155"/>
            <a:ext cx="477838"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7199313" y="1240155"/>
            <a:ext cx="477837" cy="0"/>
          </a:xfrm>
          <a:prstGeom prst="line">
            <a:avLst/>
          </a:prstGeom>
          <a:ln>
            <a:solidFill>
              <a:srgbClr val="6CAE43"/>
            </a:solidFill>
          </a:ln>
        </p:spPr>
        <p:style>
          <a:lnRef idx="1">
            <a:schemeClr val="accent1"/>
          </a:lnRef>
          <a:fillRef idx="0">
            <a:schemeClr val="accent1"/>
          </a:fillRef>
          <a:effectRef idx="0">
            <a:schemeClr val="accent1"/>
          </a:effectRef>
          <a:fontRef idx="minor">
            <a:schemeClr val="tx1"/>
          </a:fontRef>
        </p:style>
      </p:cxnSp>
      <p:sp>
        <p:nvSpPr>
          <p:cNvPr id="63" name="文本框 15"/>
          <p:cNvSpPr txBox="1">
            <a:spLocks noChangeArrowheads="1"/>
          </p:cNvSpPr>
          <p:nvPr/>
        </p:nvSpPr>
        <p:spPr bwMode="auto">
          <a:xfrm>
            <a:off x="2652713" y="819468"/>
            <a:ext cx="3859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4400" b="1" dirty="0">
                <a:solidFill>
                  <a:srgbClr val="224982"/>
                </a:solidFill>
                <a:latin typeface="Arial" panose="020B0604020202020204" pitchFamily="34" charset="0"/>
                <a:ea typeface="黑体" panose="02010609060101010101" pitchFamily="49" charset="-122"/>
              </a:rPr>
              <a:t>目录  </a:t>
            </a:r>
            <a:r>
              <a:rPr lang="en-US" altLang="zh-CN" sz="4400" b="1" dirty="0">
                <a:solidFill>
                  <a:srgbClr val="224982"/>
                </a:solidFill>
                <a:latin typeface="Arial" panose="020B0604020202020204" pitchFamily="34" charset="0"/>
                <a:ea typeface="黑体" panose="02010609060101010101" pitchFamily="49" charset="-122"/>
              </a:rPr>
              <a:t>content</a:t>
            </a:r>
            <a:endParaRPr lang="zh-CN" altLang="en-US" sz="4400" b="1" dirty="0">
              <a:solidFill>
                <a:srgbClr val="224982"/>
              </a:solidFill>
              <a:latin typeface="Arial" panose="020B0604020202020204" pitchFamily="34" charset="0"/>
              <a:ea typeface="黑体" panose="02010609060101010101" pitchFamily="49" charset="-122"/>
            </a:endParaRPr>
          </a:p>
        </p:txBody>
      </p:sp>
      <p:sp>
        <p:nvSpPr>
          <p:cNvPr id="64" name="矩形 63"/>
          <p:cNvSpPr/>
          <p:nvPr/>
        </p:nvSpPr>
        <p:spPr bwMode="auto">
          <a:xfrm>
            <a:off x="2881313" y="1878330"/>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01</a:t>
            </a:r>
            <a:endParaRPr lang="zh-CN" altLang="en-US" sz="2800" b="1" dirty="0">
              <a:solidFill>
                <a:srgbClr val="FFFFFF"/>
              </a:solidFill>
              <a:ea typeface="微软雅黑" panose="020B0503020204020204" charset="-122"/>
            </a:endParaRPr>
          </a:p>
        </p:txBody>
      </p:sp>
      <p:sp>
        <p:nvSpPr>
          <p:cNvPr id="65" name="矩形 2"/>
          <p:cNvSpPr>
            <a:spLocks noChangeArrowheads="1"/>
          </p:cNvSpPr>
          <p:nvPr/>
        </p:nvSpPr>
        <p:spPr bwMode="auto">
          <a:xfrm>
            <a:off x="4129088" y="1906905"/>
            <a:ext cx="4360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eaLnBrk="1" hangingPunct="1">
              <a:lnSpc>
                <a:spcPct val="100000"/>
              </a:lnSpc>
              <a:spcBef>
                <a:spcPct val="0"/>
              </a:spcBef>
              <a:buFontTx/>
              <a:buNone/>
            </a:pPr>
            <a:r>
              <a:rPr lang="zh-CN" altLang="en-US" sz="2400" dirty="0">
                <a:solidFill>
                  <a:srgbClr val="224982"/>
                </a:solidFill>
                <a:latin typeface="微软雅黑" panose="020B0503020204020204" charset="-122"/>
                <a:ea typeface="微软雅黑" panose="020B0503020204020204" charset="-122"/>
                <a:cs typeface="Arial" panose="020B0604020202020204" pitchFamily="34" charset="0"/>
                <a:sym typeface="+mn-lt"/>
              </a:rPr>
              <a:t>模型变换</a:t>
            </a:r>
            <a:endParaRPr lang="zh-CN" altLang="en-US" sz="2400" dirty="0">
              <a:solidFill>
                <a:srgbClr val="224982"/>
              </a:solidFill>
              <a:latin typeface="微软雅黑" panose="020B0503020204020204" charset="-122"/>
              <a:ea typeface="微软雅黑" panose="020B0503020204020204" charset="-122"/>
              <a:cs typeface="Arial" panose="020B0604020202020204" pitchFamily="34" charset="0"/>
              <a:sym typeface="+mn-lt"/>
            </a:endParaRPr>
          </a:p>
        </p:txBody>
      </p:sp>
      <p:sp>
        <p:nvSpPr>
          <p:cNvPr id="66" name="矩形 65"/>
          <p:cNvSpPr/>
          <p:nvPr/>
        </p:nvSpPr>
        <p:spPr bwMode="auto">
          <a:xfrm>
            <a:off x="2881313" y="2545080"/>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02</a:t>
            </a:r>
            <a:endParaRPr lang="zh-CN" altLang="en-US" sz="2800" b="1" dirty="0">
              <a:solidFill>
                <a:srgbClr val="FFFFFF"/>
              </a:solidFill>
              <a:ea typeface="微软雅黑" panose="020B0503020204020204" charset="-122"/>
            </a:endParaRPr>
          </a:p>
        </p:txBody>
      </p:sp>
      <p:sp>
        <p:nvSpPr>
          <p:cNvPr id="67" name="矩形 28"/>
          <p:cNvSpPr>
            <a:spLocks noChangeArrowheads="1"/>
          </p:cNvSpPr>
          <p:nvPr/>
        </p:nvSpPr>
        <p:spPr bwMode="auto">
          <a:xfrm>
            <a:off x="4129088" y="2529205"/>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charset="-122"/>
                <a:ea typeface="微软雅黑" panose="020B0503020204020204" charset="-122"/>
                <a:cs typeface="Arial" panose="020B0604020202020204" pitchFamily="34" charset="0"/>
                <a:sym typeface="+mn-lt"/>
              </a:rPr>
              <a:t>相机变换</a:t>
            </a:r>
            <a:endParaRPr lang="zh-CN" altLang="en-US" sz="2400" dirty="0">
              <a:solidFill>
                <a:srgbClr val="224982"/>
              </a:solidFill>
              <a:latin typeface="微软雅黑" panose="020B0503020204020204" charset="-122"/>
              <a:ea typeface="微软雅黑" panose="020B0503020204020204" charset="-122"/>
              <a:cs typeface="Arial" panose="020B0604020202020204" pitchFamily="34" charset="0"/>
              <a:sym typeface="+mn-lt"/>
            </a:endParaRPr>
          </a:p>
        </p:txBody>
      </p:sp>
      <p:sp>
        <p:nvSpPr>
          <p:cNvPr id="68" name="矩形 67"/>
          <p:cNvSpPr/>
          <p:nvPr/>
        </p:nvSpPr>
        <p:spPr bwMode="auto">
          <a:xfrm>
            <a:off x="2881313" y="3213418"/>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03</a:t>
            </a:r>
            <a:endParaRPr lang="zh-CN" altLang="en-US" sz="2800" b="1" dirty="0">
              <a:solidFill>
                <a:srgbClr val="FFFFFF"/>
              </a:solidFill>
              <a:ea typeface="微软雅黑" panose="020B0503020204020204" charset="-122"/>
            </a:endParaRPr>
          </a:p>
        </p:txBody>
      </p:sp>
      <p:sp>
        <p:nvSpPr>
          <p:cNvPr id="69" name="矩形 26"/>
          <p:cNvSpPr>
            <a:spLocks noChangeArrowheads="1"/>
          </p:cNvSpPr>
          <p:nvPr/>
        </p:nvSpPr>
        <p:spPr bwMode="auto">
          <a:xfrm>
            <a:off x="4129088" y="3189605"/>
            <a:ext cx="4122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charset="-122"/>
                <a:ea typeface="微软雅黑" panose="020B0503020204020204" charset="-122"/>
                <a:cs typeface="Arial" panose="020B0604020202020204" pitchFamily="34" charset="0"/>
                <a:sym typeface="+mn-lt"/>
              </a:rPr>
              <a:t>光照</a:t>
            </a:r>
            <a:endParaRPr lang="zh-CN" altLang="en-US" sz="2400" dirty="0">
              <a:solidFill>
                <a:srgbClr val="224982"/>
              </a:solidFill>
              <a:latin typeface="微软雅黑" panose="020B0503020204020204" charset="-122"/>
              <a:ea typeface="微软雅黑" panose="020B0503020204020204" charset="-122"/>
              <a:cs typeface="Arial" panose="020B0604020202020204" pitchFamily="34" charset="0"/>
              <a:sym typeface="+mn-lt"/>
            </a:endParaRPr>
          </a:p>
        </p:txBody>
      </p:sp>
      <p:sp>
        <p:nvSpPr>
          <p:cNvPr id="70" name="矩形 69"/>
          <p:cNvSpPr/>
          <p:nvPr/>
        </p:nvSpPr>
        <p:spPr bwMode="auto">
          <a:xfrm>
            <a:off x="2881313" y="3881755"/>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04</a:t>
            </a:r>
            <a:endParaRPr lang="zh-CN" altLang="en-US" sz="2800" b="1" dirty="0">
              <a:solidFill>
                <a:srgbClr val="FFFFFF"/>
              </a:solidFill>
              <a:ea typeface="微软雅黑" panose="020B0503020204020204" charset="-122"/>
            </a:endParaRPr>
          </a:p>
        </p:txBody>
      </p:sp>
      <p:sp>
        <p:nvSpPr>
          <p:cNvPr id="71" name="矩形 32"/>
          <p:cNvSpPr>
            <a:spLocks noChangeArrowheads="1"/>
          </p:cNvSpPr>
          <p:nvPr/>
        </p:nvSpPr>
        <p:spPr bwMode="auto">
          <a:xfrm>
            <a:off x="4129088" y="3856355"/>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2400" dirty="0">
                <a:solidFill>
                  <a:srgbClr val="224982"/>
                </a:solidFill>
                <a:latin typeface="微软雅黑" panose="020B0503020204020204" charset="-122"/>
                <a:ea typeface="微软雅黑" panose="020B0503020204020204" charset="-122"/>
                <a:cs typeface="Arial" panose="020B0604020202020204" pitchFamily="34" charset="0"/>
                <a:sym typeface="+mn-lt"/>
              </a:rPr>
              <a:t>投影变换</a:t>
            </a:r>
            <a:endParaRPr lang="zh-CN" altLang="en-US" sz="2400" dirty="0">
              <a:solidFill>
                <a:srgbClr val="224982"/>
              </a:solidFill>
              <a:latin typeface="微软雅黑" panose="020B0503020204020204" charset="-122"/>
              <a:ea typeface="微软雅黑" panose="020B0503020204020204" charset="-122"/>
              <a:cs typeface="Arial" panose="020B0604020202020204" pitchFamily="34" charset="0"/>
              <a:sym typeface="+mn-lt"/>
            </a:endParaRPr>
          </a:p>
        </p:txBody>
      </p:sp>
      <p:sp>
        <p:nvSpPr>
          <p:cNvPr id="72" name="矩形 71"/>
          <p:cNvSpPr/>
          <p:nvPr/>
        </p:nvSpPr>
        <p:spPr bwMode="auto">
          <a:xfrm>
            <a:off x="2873375" y="4542155"/>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05</a:t>
            </a:r>
            <a:endParaRPr lang="zh-CN" altLang="en-US" sz="2800" b="1" dirty="0">
              <a:solidFill>
                <a:srgbClr val="FFFFFF"/>
              </a:solidFill>
              <a:ea typeface="微软雅黑" panose="020B0503020204020204" charset="-122"/>
            </a:endParaRPr>
          </a:p>
        </p:txBody>
      </p:sp>
      <p:sp>
        <p:nvSpPr>
          <p:cNvPr id="73" name="矩形 32"/>
          <p:cNvSpPr>
            <a:spLocks noChangeArrowheads="1"/>
          </p:cNvSpPr>
          <p:nvPr/>
        </p:nvSpPr>
        <p:spPr bwMode="auto">
          <a:xfrm>
            <a:off x="4129088" y="4523105"/>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da-DK" sz="2400" dirty="0">
                <a:solidFill>
                  <a:srgbClr val="224982"/>
                </a:solidFill>
                <a:latin typeface="微软雅黑" panose="020B0503020204020204" charset="-122"/>
                <a:ea typeface="微软雅黑" panose="020B0503020204020204" charset="-122"/>
                <a:cs typeface="Arial" panose="020B0604020202020204" pitchFamily="34" charset="0"/>
                <a:sym typeface="+mn-lt"/>
              </a:rPr>
              <a:t>裁剪</a:t>
            </a:r>
            <a:endParaRPr lang="zh-CN" altLang="da-DK" sz="2400" dirty="0">
              <a:solidFill>
                <a:srgbClr val="224982"/>
              </a:solidFill>
              <a:latin typeface="微软雅黑" panose="020B0503020204020204" charset="-122"/>
              <a:ea typeface="微软雅黑" panose="020B0503020204020204" charset="-122"/>
              <a:cs typeface="Arial" panose="020B0604020202020204" pitchFamily="34" charset="0"/>
              <a:sym typeface="+mn-lt"/>
            </a:endParaRPr>
          </a:p>
        </p:txBody>
      </p:sp>
      <p:sp>
        <p:nvSpPr>
          <p:cNvPr id="4" name="矩形 3"/>
          <p:cNvSpPr/>
          <p:nvPr/>
        </p:nvSpPr>
        <p:spPr bwMode="auto">
          <a:xfrm>
            <a:off x="2868295" y="5208905"/>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6</a:t>
            </a:r>
            <a:endParaRPr lang="zh-CN" altLang="en-US" sz="2800" b="1" dirty="0">
              <a:solidFill>
                <a:srgbClr val="FFFFFF"/>
              </a:solidFill>
              <a:ea typeface="微软雅黑" panose="020B0503020204020204" charset="-122"/>
            </a:endParaRPr>
          </a:p>
        </p:txBody>
      </p:sp>
      <p:sp>
        <p:nvSpPr>
          <p:cNvPr id="7" name="矩形 32"/>
          <p:cNvSpPr>
            <a:spLocks noChangeArrowheads="1"/>
          </p:cNvSpPr>
          <p:nvPr/>
        </p:nvSpPr>
        <p:spPr bwMode="auto">
          <a:xfrm>
            <a:off x="4124008" y="5188585"/>
            <a:ext cx="4122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da-DK" sz="2400" dirty="0">
                <a:solidFill>
                  <a:srgbClr val="224982"/>
                </a:solidFill>
                <a:latin typeface="微软雅黑" panose="020B0503020204020204" charset="-122"/>
                <a:ea typeface="微软雅黑" panose="020B0503020204020204" charset="-122"/>
                <a:cs typeface="Arial" panose="020B0604020202020204" pitchFamily="34" charset="0"/>
                <a:sym typeface="+mn-lt"/>
              </a:rPr>
              <a:t>光栅化</a:t>
            </a:r>
            <a:endParaRPr lang="zh-CN" altLang="da-DK" sz="2400" dirty="0">
              <a:solidFill>
                <a:srgbClr val="224982"/>
              </a:solidFill>
              <a:latin typeface="微软雅黑" panose="020B0503020204020204" charset="-122"/>
              <a:ea typeface="微软雅黑" panose="020B0503020204020204" charset="-122"/>
              <a:cs typeface="Arial" panose="020B0604020202020204" pitchFamily="34" charset="0"/>
              <a:sym typeface="+mn-lt"/>
            </a:endParaRPr>
          </a:p>
        </p:txBody>
      </p:sp>
      <p:sp>
        <p:nvSpPr>
          <p:cNvPr id="8" name="矩形 7"/>
          <p:cNvSpPr/>
          <p:nvPr/>
        </p:nvSpPr>
        <p:spPr bwMode="auto">
          <a:xfrm>
            <a:off x="2868295" y="1859280"/>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1</a:t>
            </a:r>
            <a:endParaRPr lang="zh-CN" altLang="en-US" sz="2800" b="1" dirty="0">
              <a:solidFill>
                <a:srgbClr val="FFFFFF"/>
              </a:solidFill>
              <a:ea typeface="微软雅黑" panose="020B0503020204020204" charset="-122"/>
            </a:endParaRPr>
          </a:p>
        </p:txBody>
      </p:sp>
      <p:sp>
        <p:nvSpPr>
          <p:cNvPr id="9" name="矩形 8"/>
          <p:cNvSpPr/>
          <p:nvPr/>
        </p:nvSpPr>
        <p:spPr bwMode="auto">
          <a:xfrm>
            <a:off x="2868295" y="2529205"/>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2</a:t>
            </a:r>
            <a:endParaRPr lang="zh-CN" altLang="en-US" sz="2800" b="1" dirty="0">
              <a:solidFill>
                <a:srgbClr val="FFFFFF"/>
              </a:solidFill>
              <a:ea typeface="微软雅黑" panose="020B0503020204020204" charset="-122"/>
            </a:endParaRPr>
          </a:p>
        </p:txBody>
      </p:sp>
      <p:sp>
        <p:nvSpPr>
          <p:cNvPr id="10" name="矩形 9"/>
          <p:cNvSpPr/>
          <p:nvPr/>
        </p:nvSpPr>
        <p:spPr bwMode="auto">
          <a:xfrm>
            <a:off x="2868295" y="3199130"/>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3</a:t>
            </a:r>
            <a:endParaRPr lang="zh-CN" altLang="en-US" sz="2800" b="1" dirty="0">
              <a:solidFill>
                <a:srgbClr val="FFFFFF"/>
              </a:solidFill>
              <a:ea typeface="微软雅黑" panose="020B0503020204020204" charset="-122"/>
            </a:endParaRPr>
          </a:p>
        </p:txBody>
      </p:sp>
      <p:sp>
        <p:nvSpPr>
          <p:cNvPr id="11" name="矩形 10"/>
          <p:cNvSpPr/>
          <p:nvPr/>
        </p:nvSpPr>
        <p:spPr bwMode="auto">
          <a:xfrm>
            <a:off x="2868295" y="3869055"/>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4</a:t>
            </a:r>
            <a:endParaRPr lang="zh-CN" altLang="en-US" sz="2800" b="1" dirty="0">
              <a:solidFill>
                <a:srgbClr val="FFFFFF"/>
              </a:solidFill>
              <a:ea typeface="微软雅黑" panose="020B0503020204020204" charset="-122"/>
            </a:endParaRPr>
          </a:p>
        </p:txBody>
      </p:sp>
      <p:sp>
        <p:nvSpPr>
          <p:cNvPr id="12" name="矩形 11"/>
          <p:cNvSpPr/>
          <p:nvPr/>
        </p:nvSpPr>
        <p:spPr bwMode="auto">
          <a:xfrm>
            <a:off x="2868295" y="4538980"/>
            <a:ext cx="793750" cy="495300"/>
          </a:xfrm>
          <a:prstGeom prst="rect">
            <a:avLst/>
          </a:prstGeom>
          <a:solidFill>
            <a:srgbClr val="6CAE43"/>
          </a:solidFill>
          <a:ln>
            <a:solidFill>
              <a:srgbClr val="6CAE4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2800" b="1" dirty="0">
                <a:solidFill>
                  <a:srgbClr val="FFFFFF"/>
                </a:solidFill>
                <a:ea typeface="微软雅黑" panose="020B0503020204020204" charset="-122"/>
              </a:rPr>
              <a:t>5</a:t>
            </a:r>
            <a:endParaRPr lang="zh-CN" altLang="en-US" sz="2800" b="1" dirty="0">
              <a:solidFill>
                <a:srgbClr val="FFFFFF"/>
              </a:solidFill>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纹理滤波</a:t>
            </a:r>
            <a:endParaRPr lang="zh-CN" altLang="en-US">
              <a:solidFill>
                <a:schemeClr val="tx1"/>
              </a:solidFill>
              <a:sym typeface="+mn-ea"/>
            </a:endParaRPr>
          </a:p>
          <a:p>
            <a:pPr marL="0" indent="0">
              <a:buNone/>
            </a:pPr>
            <a:r>
              <a:rPr lang="zh-CN" altLang="en-US">
                <a:solidFill>
                  <a:schemeClr val="tx1"/>
                </a:solidFill>
                <a:sym typeface="+mn-ea"/>
              </a:rPr>
              <a:t>通过纹理坐标取得纹理图像的值。</a:t>
            </a:r>
            <a:endParaRPr lang="zh-CN" altLang="en-US">
              <a:solidFill>
                <a:schemeClr val="tx1"/>
              </a:solidFill>
              <a:sym typeface="+mn-ea"/>
            </a:endParaRPr>
          </a:p>
          <a:p>
            <a:pPr marL="0" indent="0">
              <a:buNone/>
            </a:pPr>
            <a:r>
              <a:rPr lang="zh-CN" altLang="en-US">
                <a:solidFill>
                  <a:schemeClr val="tx1"/>
                </a:solidFill>
                <a:sym typeface="+mn-ea"/>
              </a:rPr>
              <a:t>纹理放大，纹素就会比像素尺寸大。</a:t>
            </a:r>
            <a:endParaRPr lang="zh-CN" altLang="en-US">
              <a:solidFill>
                <a:schemeClr val="tx1"/>
              </a:solidFill>
              <a:sym typeface="+mn-ea"/>
            </a:endParaRPr>
          </a:p>
          <a:p>
            <a:pPr marL="0" indent="0">
              <a:buNone/>
            </a:pPr>
            <a:r>
              <a:rPr lang="zh-CN" altLang="en-US">
                <a:solidFill>
                  <a:schemeClr val="tx1"/>
                </a:solidFill>
                <a:sym typeface="+mn-ea"/>
              </a:rPr>
              <a:t>纹理缩小，纹素就会比像素尺寸小。</a:t>
            </a:r>
            <a:endParaRPr lang="zh-CN" altLang="en-US">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纹理放大</a:t>
            </a:r>
            <a:endParaRPr lang="zh-CN" altLang="en-US">
              <a:solidFill>
                <a:schemeClr val="tx1"/>
              </a:solidFill>
              <a:sym typeface="+mn-ea"/>
            </a:endParaRPr>
          </a:p>
          <a:p>
            <a:pPr marL="0" indent="0">
              <a:buNone/>
            </a:pPr>
            <a:r>
              <a:rPr lang="zh-CN" altLang="en-US">
                <a:solidFill>
                  <a:schemeClr val="tx1"/>
                </a:solidFill>
                <a:sym typeface="+mn-ea"/>
              </a:rPr>
              <a:t>最近邻插值</a:t>
            </a:r>
            <a:endParaRPr lang="zh-CN" altLang="en-US">
              <a:solidFill>
                <a:schemeClr val="tx1"/>
              </a:solidFill>
              <a:sym typeface="+mn-ea"/>
            </a:endParaRPr>
          </a:p>
          <a:p>
            <a:pPr marL="0" indent="0">
              <a:buNone/>
            </a:pPr>
            <a:endParaRPr lang="en-US" altLang="zh-CN">
              <a:solidFill>
                <a:schemeClr val="tx1"/>
              </a:solidFill>
              <a:sym typeface="+mn-ea"/>
            </a:endParaRPr>
          </a:p>
          <a:p>
            <a:pPr marL="0" indent="0">
              <a:buNone/>
            </a:pPr>
            <a:endParaRPr lang="zh-CN" altLang="en-US">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911860" y="2373630"/>
          <a:ext cx="4330700" cy="316865"/>
        </p:xfrm>
        <a:graphic>
          <a:graphicData uri="http://schemas.openxmlformats.org/presentationml/2006/ole">
            <mc:AlternateContent xmlns:mc="http://schemas.openxmlformats.org/markup-compatibility/2006">
              <mc:Choice xmlns:v="urn:schemas-microsoft-com:vml" Requires="v">
                <p:oleObj spid="_x0000_s3073" name="" r:id="rId3" imgW="4330700" imgH="316865" progId="Equation.KSEE3">
                  <p:embed/>
                </p:oleObj>
              </mc:Choice>
              <mc:Fallback>
                <p:oleObj name="" r:id="rId3" imgW="4330700" imgH="316865" progId="Equation.KSEE3">
                  <p:embed/>
                  <p:pic>
                    <p:nvPicPr>
                      <p:cNvPr id="0" name="图片 3072"/>
                      <p:cNvPicPr/>
                      <p:nvPr/>
                    </p:nvPicPr>
                    <p:blipFill>
                      <a:blip r:embed="rId4"/>
                      <a:stretch>
                        <a:fillRect/>
                      </a:stretch>
                    </p:blipFill>
                    <p:spPr>
                      <a:xfrm>
                        <a:off x="911860" y="2373630"/>
                        <a:ext cx="4330700" cy="316865"/>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678815" y="3082290"/>
            <a:ext cx="3086100" cy="306705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纹理放大</a:t>
            </a:r>
            <a:endParaRPr lang="zh-CN" altLang="en-US">
              <a:solidFill>
                <a:schemeClr val="tx1"/>
              </a:solidFill>
              <a:sym typeface="+mn-ea"/>
            </a:endParaRPr>
          </a:p>
          <a:p>
            <a:pPr marL="0" indent="0">
              <a:buNone/>
            </a:pPr>
            <a:r>
              <a:rPr lang="en-US" altLang="zh-CN">
                <a:solidFill>
                  <a:schemeClr val="tx1"/>
                </a:solidFill>
                <a:sym typeface="+mn-ea"/>
              </a:rPr>
              <a:t>双线性滤波</a:t>
            </a:r>
            <a:endParaRPr lang="en-US" altLang="zh-CN">
              <a:solidFill>
                <a:schemeClr val="tx1"/>
              </a:solidFill>
              <a:sym typeface="+mn-ea"/>
            </a:endParaRPr>
          </a:p>
          <a:p>
            <a:pPr marL="0" indent="0">
              <a:buNone/>
            </a:pPr>
            <a:r>
              <a:rPr lang="zh-CN" altLang="en-US">
                <a:solidFill>
                  <a:schemeClr val="tx1"/>
                </a:solidFill>
                <a:sym typeface="+mn-ea"/>
              </a:rPr>
              <a:t>左下角纹理坐标</a:t>
            </a: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3455353" y="2425700"/>
          <a:ext cx="3288665" cy="316865"/>
        </p:xfrm>
        <a:graphic>
          <a:graphicData uri="http://schemas.openxmlformats.org/presentationml/2006/ole">
            <mc:AlternateContent xmlns:mc="http://schemas.openxmlformats.org/markup-compatibility/2006">
              <mc:Choice xmlns:v="urn:schemas-microsoft-com:vml" Requires="v">
                <p:oleObj spid="_x0000_s3073" name="" r:id="rId3" imgW="3288665" imgH="316865" progId="Equation.KSEE3">
                  <p:embed/>
                </p:oleObj>
              </mc:Choice>
              <mc:Fallback>
                <p:oleObj name="" r:id="rId3" imgW="3288665" imgH="316865" progId="Equation.KSEE3">
                  <p:embed/>
                  <p:pic>
                    <p:nvPicPr>
                      <p:cNvPr id="0" name="图片 3072"/>
                      <p:cNvPicPr/>
                      <p:nvPr/>
                    </p:nvPicPr>
                    <p:blipFill>
                      <a:blip r:embed="rId4"/>
                      <a:stretch>
                        <a:fillRect/>
                      </a:stretch>
                    </p:blipFill>
                    <p:spPr>
                      <a:xfrm>
                        <a:off x="3455353" y="2425700"/>
                        <a:ext cx="3288665" cy="31686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749300" y="2986088"/>
          <a:ext cx="3365500" cy="342900"/>
        </p:xfrm>
        <a:graphic>
          <a:graphicData uri="http://schemas.openxmlformats.org/presentationml/2006/ole">
            <mc:AlternateContent xmlns:mc="http://schemas.openxmlformats.org/markup-compatibility/2006">
              <mc:Choice xmlns:v="urn:schemas-microsoft-com:vml" Requires="v">
                <p:oleObj spid="_x0000_s4097" name="" r:id="rId5" imgW="3365500" imgH="342900" progId="Equation.KSEE3">
                  <p:embed/>
                </p:oleObj>
              </mc:Choice>
              <mc:Fallback>
                <p:oleObj name="" r:id="rId5" imgW="3365500" imgH="342900" progId="Equation.KSEE3">
                  <p:embed/>
                  <p:pic>
                    <p:nvPicPr>
                      <p:cNvPr id="0" name="图片 4096"/>
                      <p:cNvPicPr/>
                      <p:nvPr/>
                    </p:nvPicPr>
                    <p:blipFill>
                      <a:blip r:embed="rId6"/>
                      <a:stretch>
                        <a:fillRect/>
                      </a:stretch>
                    </p:blipFill>
                    <p:spPr>
                      <a:xfrm>
                        <a:off x="749300" y="2986088"/>
                        <a:ext cx="3365500" cy="342900"/>
                      </a:xfrm>
                      <a:prstGeom prst="rect">
                        <a:avLst/>
                      </a:prstGeom>
                    </p:spPr>
                  </p:pic>
                </p:oleObj>
              </mc:Fallback>
            </mc:AlternateContent>
          </a:graphicData>
        </a:graphic>
      </p:graphicFrame>
      <p:pic>
        <p:nvPicPr>
          <p:cNvPr id="5" name="图片 4"/>
          <p:cNvPicPr>
            <a:picLocks noChangeAspect="1"/>
          </p:cNvPicPr>
          <p:nvPr/>
        </p:nvPicPr>
        <p:blipFill>
          <a:blip r:embed="rId7"/>
          <a:stretch>
            <a:fillRect/>
          </a:stretch>
        </p:blipFill>
        <p:spPr>
          <a:xfrm>
            <a:off x="4653280" y="2742565"/>
            <a:ext cx="4075430" cy="4274185"/>
          </a:xfrm>
          <a:prstGeom prst="rect">
            <a:avLst/>
          </a:prstGeom>
        </p:spPr>
      </p:pic>
      <p:pic>
        <p:nvPicPr>
          <p:cNvPr id="7" name="图片 6"/>
          <p:cNvPicPr>
            <a:picLocks noChangeAspect="1"/>
          </p:cNvPicPr>
          <p:nvPr/>
        </p:nvPicPr>
        <p:blipFill>
          <a:blip r:embed="rId8"/>
          <a:stretch>
            <a:fillRect/>
          </a:stretch>
        </p:blipFill>
        <p:spPr>
          <a:xfrm>
            <a:off x="1028700" y="3528060"/>
            <a:ext cx="3086100" cy="3067050"/>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sym typeface="+mn-ea"/>
              </a:rPr>
              <a:t>4.</a:t>
            </a:r>
            <a:r>
              <a:rPr lang="zh-CN" altLang="en-US">
                <a:solidFill>
                  <a:schemeClr val="tx1"/>
                </a:solidFill>
                <a:sym typeface="+mn-ea"/>
              </a:rPr>
              <a:t>纹理缩小</a:t>
            </a:r>
            <a:endParaRPr lang="en-US" altLang="zh-CN">
              <a:solidFill>
                <a:schemeClr val="tx1"/>
              </a:solidFill>
              <a:sym typeface="+mn-ea"/>
            </a:endParaRPr>
          </a:p>
          <a:p>
            <a:pPr marL="0" indent="0">
              <a:buNone/>
            </a:pPr>
            <a:endParaRPr lang="zh-CN" altLang="en-US">
              <a:solidFill>
                <a:schemeClr val="tx1"/>
              </a:solidFill>
              <a:sym typeface="+mn-ea"/>
            </a:endParaRPr>
          </a:p>
          <a:p>
            <a:pPr marL="0" indent="0">
              <a:buNone/>
            </a:pPr>
            <a:endParaRPr lang="en-US" altLang="zh-CN">
              <a:solidFill>
                <a:schemeClr val="tx1"/>
              </a:solidFill>
              <a:sym typeface="+mn-ea"/>
            </a:endParaRPr>
          </a:p>
          <a:p>
            <a:pPr marL="0" indent="0">
              <a:buNone/>
            </a:pPr>
            <a:endParaRPr lang="zh-CN" altLang="en-US">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751840" y="3021330"/>
            <a:ext cx="6653530" cy="3355340"/>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normAutofit lnSpcReduction="10000"/>
          </a:bodyPr>
          <a:lstStyle/>
          <a:p>
            <a:pPr marL="0" indent="0">
              <a:buNone/>
            </a:pPr>
            <a:r>
              <a:rPr lang="en-US" altLang="zh-CN">
                <a:solidFill>
                  <a:schemeClr val="tx1"/>
                </a:solidFill>
                <a:sym typeface="+mn-ea"/>
              </a:rPr>
              <a:t>4.</a:t>
            </a:r>
            <a:r>
              <a:rPr lang="zh-CN" altLang="en-US">
                <a:solidFill>
                  <a:schemeClr val="tx1"/>
                </a:solidFill>
                <a:sym typeface="+mn-ea"/>
              </a:rPr>
              <a:t>纹理缩小</a:t>
            </a:r>
            <a:endParaRPr lang="en-US" altLang="zh-CN">
              <a:solidFill>
                <a:schemeClr val="tx1"/>
              </a:solidFill>
              <a:sym typeface="+mn-ea"/>
            </a:endParaRPr>
          </a:p>
          <a:p>
            <a:pPr marL="0" indent="0">
              <a:buNone/>
            </a:pPr>
            <a:r>
              <a:rPr lang="zh-CN" altLang="en-US">
                <a:solidFill>
                  <a:schemeClr val="tx1"/>
                </a:solidFill>
                <a:sym typeface="+mn-ea"/>
              </a:rPr>
              <a:t>Mipmapping</a:t>
            </a:r>
            <a:endParaRPr lang="zh-CN" altLang="en-US">
              <a:solidFill>
                <a:schemeClr val="tx1"/>
              </a:solidFill>
              <a:sym typeface="+mn-ea"/>
            </a:endParaRPr>
          </a:p>
          <a:p>
            <a:pPr marL="0" indent="0">
              <a:buNone/>
            </a:pPr>
            <a:r>
              <a:rPr lang="zh-CN" altLang="en-US">
                <a:solidFill>
                  <a:schemeClr val="tx1"/>
                </a:solidFill>
                <a:sym typeface="+mn-ea"/>
              </a:rPr>
              <a:t>原始图像</a:t>
            </a:r>
            <a:r>
              <a:rPr lang="en-US" altLang="zh-CN">
                <a:solidFill>
                  <a:schemeClr val="tx1"/>
                </a:solidFill>
                <a:sym typeface="+mn-ea"/>
              </a:rPr>
              <a:t>Image0</a:t>
            </a:r>
            <a:r>
              <a:rPr lang="zh-CN" altLang="zh-CN">
                <a:solidFill>
                  <a:schemeClr val="tx1"/>
                </a:solidFill>
                <a:sym typeface="+mn-ea"/>
              </a:rPr>
              <a:t>尺寸</a:t>
            </a:r>
            <a:endParaRPr lang="zh-CN" altLang="zh-CN">
              <a:solidFill>
                <a:schemeClr val="tx1"/>
              </a:solidFill>
              <a:sym typeface="+mn-ea"/>
            </a:endParaRPr>
          </a:p>
          <a:p>
            <a:pPr marL="0" indent="0">
              <a:buNone/>
            </a:pPr>
            <a:endParaRPr lang="en-US" altLang="zh-CN">
              <a:solidFill>
                <a:schemeClr val="tx1"/>
              </a:solidFill>
              <a:sym typeface="+mn-ea"/>
            </a:endParaRPr>
          </a:p>
          <a:p>
            <a:pPr marL="0" indent="0">
              <a:buNone/>
            </a:pPr>
            <a:r>
              <a:rPr lang="zh-CN" altLang="en-US">
                <a:solidFill>
                  <a:schemeClr val="tx1"/>
                </a:solidFill>
                <a:sym typeface="+mn-ea"/>
              </a:rPr>
              <a:t>下一层</a:t>
            </a: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r>
              <a:rPr lang="zh-CN" altLang="zh-CN">
                <a:solidFill>
                  <a:schemeClr val="tx1"/>
                </a:solidFill>
                <a:sym typeface="+mn-ea"/>
              </a:rPr>
              <a:t>直到尺寸为</a:t>
            </a:r>
            <a:r>
              <a:rPr lang="en-US" altLang="zh-CN">
                <a:solidFill>
                  <a:schemeClr val="tx1"/>
                </a:solidFill>
                <a:sym typeface="+mn-ea"/>
              </a:rPr>
              <a:t>1*1</a:t>
            </a:r>
            <a:endParaRPr lang="en-US" altLang="zh-CN">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en-US" altLang="zh-CN">
              <a:solidFill>
                <a:schemeClr val="tx1"/>
              </a:solidFill>
              <a:sym typeface="+mn-ea"/>
            </a:endParaRPr>
          </a:p>
          <a:p>
            <a:pPr marL="0" indent="0">
              <a:buNone/>
            </a:pPr>
            <a:endParaRPr lang="zh-CN" altLang="en-US">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pic>
        <p:nvPicPr>
          <p:cNvPr id="2" name="图片 1"/>
          <p:cNvPicPr>
            <a:picLocks noChangeAspect="1"/>
          </p:cNvPicPr>
          <p:nvPr/>
        </p:nvPicPr>
        <p:blipFill>
          <a:blip r:embed="rId3"/>
          <a:stretch>
            <a:fillRect/>
          </a:stretch>
        </p:blipFill>
        <p:spPr>
          <a:xfrm>
            <a:off x="3976370" y="1395730"/>
            <a:ext cx="4304665" cy="3644900"/>
          </a:xfrm>
          <a:prstGeom prst="rect">
            <a:avLst/>
          </a:prstGeom>
        </p:spPr>
      </p:pic>
      <p:graphicFrame>
        <p:nvGraphicFramePr>
          <p:cNvPr id="5" name="对象 4">
            <a:hlinkClick r:id="" action="ppaction://ole?verb="/>
          </p:cNvPr>
          <p:cNvGraphicFramePr>
            <a:graphicFrameLocks noChangeAspect="1"/>
          </p:cNvGraphicFramePr>
          <p:nvPr/>
        </p:nvGraphicFramePr>
        <p:xfrm>
          <a:off x="678815" y="2876233"/>
          <a:ext cx="1943100" cy="342900"/>
        </p:xfrm>
        <a:graphic>
          <a:graphicData uri="http://schemas.openxmlformats.org/presentationml/2006/ole">
            <mc:AlternateContent xmlns:mc="http://schemas.openxmlformats.org/markup-compatibility/2006">
              <mc:Choice xmlns:v="urn:schemas-microsoft-com:vml" Requires="v">
                <p:oleObj spid="_x0000_s5121" name="" r:id="rId4" imgW="1943100" imgH="342900" progId="Equation.KSEE3">
                  <p:embed/>
                </p:oleObj>
              </mc:Choice>
              <mc:Fallback>
                <p:oleObj name="" r:id="rId4" imgW="1943100" imgH="342900" progId="Equation.KSEE3">
                  <p:embed/>
                  <p:pic>
                    <p:nvPicPr>
                      <p:cNvPr id="0" name="图片 5120"/>
                      <p:cNvPicPr/>
                      <p:nvPr/>
                    </p:nvPicPr>
                    <p:blipFill>
                      <a:blip r:embed="rId5"/>
                      <a:stretch>
                        <a:fillRect/>
                      </a:stretch>
                    </p:blipFill>
                    <p:spPr>
                      <a:xfrm>
                        <a:off x="678815" y="2876233"/>
                        <a:ext cx="1943100" cy="3429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785495" y="3904298"/>
          <a:ext cx="2400300" cy="533400"/>
        </p:xfrm>
        <a:graphic>
          <a:graphicData uri="http://schemas.openxmlformats.org/presentationml/2006/ole">
            <mc:AlternateContent xmlns:mc="http://schemas.openxmlformats.org/markup-compatibility/2006">
              <mc:Choice xmlns:v="urn:schemas-microsoft-com:vml" Requires="v">
                <p:oleObj spid="_x0000_s4" name="" r:id="rId6" imgW="2400300" imgH="533400" progId="Equation.KSEE3">
                  <p:embed/>
                </p:oleObj>
              </mc:Choice>
              <mc:Fallback>
                <p:oleObj name="" r:id="rId6" imgW="2400300" imgH="533400" progId="Equation.KSEE3">
                  <p:embed/>
                  <p:pic>
                    <p:nvPicPr>
                      <p:cNvPr id="0" name="图片 5120"/>
                      <p:cNvPicPr/>
                      <p:nvPr/>
                    </p:nvPicPr>
                    <p:blipFill>
                      <a:blip r:embed="rId7"/>
                      <a:stretch>
                        <a:fillRect/>
                      </a:stretch>
                    </p:blipFill>
                    <p:spPr>
                      <a:xfrm>
                        <a:off x="785495" y="3904298"/>
                        <a:ext cx="2400300" cy="5334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85495" y="5040630"/>
          <a:ext cx="6823710" cy="580390"/>
        </p:xfrm>
        <a:graphic>
          <a:graphicData uri="http://schemas.openxmlformats.org/presentationml/2006/ole">
            <mc:AlternateContent xmlns:mc="http://schemas.openxmlformats.org/markup-compatibility/2006">
              <mc:Choice xmlns:v="urn:schemas-microsoft-com:vml" Requires="v">
                <p:oleObj spid="_x0000_s5122" name="" r:id="rId8" imgW="6413500" imgH="545465" progId="Equation.KSEE3">
                  <p:embed/>
                </p:oleObj>
              </mc:Choice>
              <mc:Fallback>
                <p:oleObj name="" r:id="rId8" imgW="6413500" imgH="545465" progId="Equation.KSEE3">
                  <p:embed/>
                  <p:pic>
                    <p:nvPicPr>
                      <p:cNvPr id="0" name="图片 5121"/>
                      <p:cNvPicPr/>
                      <p:nvPr/>
                    </p:nvPicPr>
                    <p:blipFill>
                      <a:blip r:embed="rId9"/>
                      <a:stretch>
                        <a:fillRect/>
                      </a:stretch>
                    </p:blipFill>
                    <p:spPr>
                      <a:xfrm>
                        <a:off x="785495" y="5040630"/>
                        <a:ext cx="6823710" cy="58039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normAutofit lnSpcReduction="10000"/>
          </a:bodyPr>
          <a:lstStyle/>
          <a:p>
            <a:pPr marL="0" indent="0">
              <a:buNone/>
            </a:pPr>
            <a:r>
              <a:rPr lang="en-US" altLang="zh-CN">
                <a:solidFill>
                  <a:schemeClr val="tx1"/>
                </a:solidFill>
                <a:sym typeface="+mn-ea"/>
              </a:rPr>
              <a:t>4.</a:t>
            </a:r>
            <a:r>
              <a:rPr lang="zh-CN" altLang="en-US">
                <a:solidFill>
                  <a:schemeClr val="tx1"/>
                </a:solidFill>
                <a:sym typeface="+mn-ea"/>
              </a:rPr>
              <a:t>纹理缩小</a:t>
            </a:r>
            <a:endParaRPr lang="en-US" altLang="zh-CN">
              <a:solidFill>
                <a:schemeClr val="tx1"/>
              </a:solidFill>
              <a:sym typeface="+mn-ea"/>
            </a:endParaRPr>
          </a:p>
          <a:p>
            <a:pPr marL="0" indent="0">
              <a:buNone/>
            </a:pPr>
            <a:r>
              <a:rPr lang="zh-CN" altLang="en-US" sz="2000">
                <a:solidFill>
                  <a:schemeClr val="tx1"/>
                </a:solidFill>
                <a:sym typeface="+mn-ea"/>
              </a:rPr>
              <a:t>Mipmapping</a:t>
            </a:r>
            <a:endParaRPr lang="zh-CN" altLang="en-US" sz="2000">
              <a:solidFill>
                <a:schemeClr val="tx1"/>
              </a:solidFill>
              <a:sym typeface="+mn-ea"/>
            </a:endParaRPr>
          </a:p>
          <a:p>
            <a:pPr marL="0" indent="0">
              <a:buNone/>
            </a:pPr>
            <a:r>
              <a:rPr lang="zh-CN" altLang="zh-CN" sz="2000">
                <a:solidFill>
                  <a:schemeClr val="tx1"/>
                </a:solidFill>
                <a:sym typeface="+mn-ea"/>
              </a:rPr>
              <a:t>选择合适的一层</a:t>
            </a:r>
            <a:endParaRPr lang="zh-CN" altLang="zh-CN" sz="2000">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r>
              <a:rPr lang="zh-CN" altLang="zh-CN">
                <a:sym typeface="+mn-ea"/>
              </a:rPr>
              <a:t>如果像素和纹素一一对应</a:t>
            </a:r>
            <a:endParaRPr lang="zh-CN" altLang="en-US">
              <a:solidFill>
                <a:schemeClr val="tx1"/>
              </a:solidFill>
              <a:sym typeface="+mn-ea"/>
            </a:endParaRPr>
          </a:p>
          <a:p>
            <a:pPr marL="0" indent="0">
              <a:buNone/>
            </a:pPr>
            <a:endParaRPr lang="zh-CN" altLang="zh-CN" sz="2000">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zh-CN" altLang="en-US">
              <a:solidFill>
                <a:schemeClr val="tx1"/>
              </a:solidFill>
              <a:sym typeface="+mn-ea"/>
            </a:endParaRPr>
          </a:p>
          <a:p>
            <a:pPr marL="0" indent="0">
              <a:buNone/>
            </a:pPr>
            <a:endParaRPr lang="en-US" altLang="zh-CN">
              <a:solidFill>
                <a:schemeClr val="tx1"/>
              </a:solidFill>
              <a:sym typeface="+mn-ea"/>
            </a:endParaRPr>
          </a:p>
          <a:p>
            <a:pPr marL="0" indent="0">
              <a:buNone/>
            </a:pPr>
            <a:endParaRPr lang="zh-CN" altLang="en-US">
              <a:solidFill>
                <a:schemeClr val="tx1"/>
              </a:solidFill>
              <a:sym typeface="+mn-ea"/>
            </a:endParaRPr>
          </a:p>
          <a:p>
            <a:pPr marL="0" indent="0">
              <a:buNone/>
            </a:pPr>
            <a:endParaRPr lang="zh-CN" altLang="zh-CN">
              <a:solidFill>
                <a:schemeClr val="tx1"/>
              </a:solidFill>
              <a:sym typeface="+mn-ea"/>
            </a:endParaRPr>
          </a:p>
          <a:p>
            <a:pPr marL="0" indent="0">
              <a:buNone/>
            </a:pP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pPr marL="0" indent="0">
              <a:buNone/>
            </a:pPr>
            <a:endParaRPr lang="zh-CN" altLang="zh-CN">
              <a:solidFill>
                <a:schemeClr val="tx1"/>
              </a:solidFill>
              <a:sym typeface="+mn-ea"/>
            </a:endParaRPr>
          </a:p>
          <a:p>
            <a:endParaRPr lang="zh-CN" altLang="zh-CN">
              <a:solidFill>
                <a:schemeClr val="tx1"/>
              </a:solidFill>
              <a:sym typeface="+mn-ea"/>
            </a:endParaRPr>
          </a:p>
          <a:p>
            <a:endParaRPr lang="en-US"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2000" b="1">
                <a:latin typeface="微软雅黑" panose="020B0503020204020204" charset="-122"/>
                <a:ea typeface="微软雅黑" panose="020B0503020204020204" charset="-122"/>
              </a:rPr>
              <a:t>光栅化</a:t>
            </a:r>
            <a:endParaRPr lang="zh-CN" altLang="en-US"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4344" name="" r:id="rId1" imgW="914400" imgH="198755" progId="Equation.KSEE3">
                  <p:embed/>
                </p:oleObj>
              </mc:Choice>
              <mc:Fallback>
                <p:oleObj name="" r:id="rId1" imgW="914400" imgH="198755" progId="Equation.KSEE3">
                  <p:embed/>
                  <p:pic>
                    <p:nvPicPr>
                      <p:cNvPr id="0" name="图片 1026"/>
                      <p:cNvPicPr/>
                      <p:nvPr/>
                    </p:nvPicPr>
                    <p:blipFill>
                      <a:blip r:embed="rId2"/>
                      <a:stretch>
                        <a:fillRect/>
                      </a:stretch>
                    </p:blipFill>
                    <p:spPr>
                      <a:xfrm>
                        <a:off x="4114800" y="3329305"/>
                        <a:ext cx="914400" cy="198755"/>
                      </a:xfrm>
                      <a:prstGeom prst="rect">
                        <a:avLst/>
                      </a:prstGeom>
                    </p:spPr>
                  </p:pic>
                </p:oleObj>
              </mc:Fallback>
            </mc:AlternateContent>
          </a:graphicData>
        </a:graphic>
      </p:graphicFrame>
      <p:pic>
        <p:nvPicPr>
          <p:cNvPr id="2" name="图片 1"/>
          <p:cNvPicPr>
            <a:picLocks noChangeAspect="1"/>
          </p:cNvPicPr>
          <p:nvPr/>
        </p:nvPicPr>
        <p:blipFill>
          <a:blip r:embed="rId3"/>
          <a:stretch>
            <a:fillRect/>
          </a:stretch>
        </p:blipFill>
        <p:spPr>
          <a:xfrm>
            <a:off x="4714875" y="1332230"/>
            <a:ext cx="4304665" cy="3644900"/>
          </a:xfrm>
          <a:prstGeom prst="rect">
            <a:avLst/>
          </a:prstGeom>
        </p:spPr>
      </p:pic>
      <p:graphicFrame>
        <p:nvGraphicFramePr>
          <p:cNvPr id="9" name="对象 8">
            <a:hlinkClick r:id="" action="ppaction://ole?verb="/>
          </p:cNvPr>
          <p:cNvGraphicFramePr>
            <a:graphicFrameLocks noChangeAspect="1"/>
          </p:cNvGraphicFramePr>
          <p:nvPr/>
        </p:nvGraphicFramePr>
        <p:xfrm>
          <a:off x="707390" y="2468563"/>
          <a:ext cx="3683000" cy="1371600"/>
        </p:xfrm>
        <a:graphic>
          <a:graphicData uri="http://schemas.openxmlformats.org/presentationml/2006/ole">
            <mc:AlternateContent xmlns:mc="http://schemas.openxmlformats.org/markup-compatibility/2006">
              <mc:Choice xmlns:v="urn:schemas-microsoft-com:vml" Requires="v">
                <p:oleObj spid="_x0000_s6145" name="" r:id="rId4" imgW="3683000" imgH="1371600" progId="Equation.KSEE3">
                  <p:embed/>
                </p:oleObj>
              </mc:Choice>
              <mc:Fallback>
                <p:oleObj name="" r:id="rId4" imgW="3683000" imgH="1371600" progId="Equation.KSEE3">
                  <p:embed/>
                  <p:pic>
                    <p:nvPicPr>
                      <p:cNvPr id="0" name="图片 6144"/>
                      <p:cNvPicPr/>
                      <p:nvPr/>
                    </p:nvPicPr>
                    <p:blipFill>
                      <a:blip r:embed="rId5"/>
                      <a:stretch>
                        <a:fillRect/>
                      </a:stretch>
                    </p:blipFill>
                    <p:spPr>
                      <a:xfrm>
                        <a:off x="707390" y="2468563"/>
                        <a:ext cx="3683000" cy="13716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707390" y="4391343"/>
          <a:ext cx="4076700" cy="711200"/>
        </p:xfrm>
        <a:graphic>
          <a:graphicData uri="http://schemas.openxmlformats.org/presentationml/2006/ole">
            <mc:AlternateContent xmlns:mc="http://schemas.openxmlformats.org/markup-compatibility/2006">
              <mc:Choice xmlns:v="urn:schemas-microsoft-com:vml" Requires="v">
                <p:oleObj spid="_x0000_s6146" name="" r:id="rId6" imgW="4076700" imgH="711200" progId="Equation.KSEE3">
                  <p:embed/>
                </p:oleObj>
              </mc:Choice>
              <mc:Fallback>
                <p:oleObj name="" r:id="rId6" imgW="4076700" imgH="711200" progId="Equation.KSEE3">
                  <p:embed/>
                  <p:pic>
                    <p:nvPicPr>
                      <p:cNvPr id="0" name="图片 6145"/>
                      <p:cNvPicPr/>
                      <p:nvPr/>
                    </p:nvPicPr>
                    <p:blipFill>
                      <a:blip r:embed="rId7"/>
                      <a:stretch>
                        <a:fillRect/>
                      </a:stretch>
                    </p:blipFill>
                    <p:spPr>
                      <a:xfrm>
                        <a:off x="707390" y="4391343"/>
                        <a:ext cx="4076700" cy="7112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707390" y="5357178"/>
          <a:ext cx="4787900" cy="1244600"/>
        </p:xfrm>
        <a:graphic>
          <a:graphicData uri="http://schemas.openxmlformats.org/presentationml/2006/ole">
            <mc:AlternateContent xmlns:mc="http://schemas.openxmlformats.org/markup-compatibility/2006">
              <mc:Choice xmlns:v="urn:schemas-microsoft-com:vml" Requires="v">
                <p:oleObj spid="_x0000_s6147" name="" r:id="rId8" imgW="4787900" imgH="1244600" progId="Equation.KSEE3">
                  <p:embed/>
                </p:oleObj>
              </mc:Choice>
              <mc:Fallback>
                <p:oleObj name="" r:id="rId8" imgW="4787900" imgH="1244600" progId="Equation.KSEE3">
                  <p:embed/>
                  <p:pic>
                    <p:nvPicPr>
                      <p:cNvPr id="0" name="图片 6146"/>
                      <p:cNvPicPr/>
                      <p:nvPr/>
                    </p:nvPicPr>
                    <p:blipFill>
                      <a:blip r:embed="rId9"/>
                      <a:stretch>
                        <a:fillRect/>
                      </a:stretch>
                    </p:blipFill>
                    <p:spPr>
                      <a:xfrm>
                        <a:off x="707390" y="5357178"/>
                        <a:ext cx="4787900" cy="124460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434" y="-1181686"/>
            <a:ext cx="759656" cy="1041009"/>
          </a:xfrm>
          <a:prstGeom prst="rect">
            <a:avLst/>
          </a:prstGeom>
          <a:gradFill>
            <a:gsLst>
              <a:gs pos="0">
                <a:srgbClr val="1B2C45"/>
              </a:gs>
              <a:gs pos="100000">
                <a:srgbClr val="254E8C"/>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6" name="矩形 5"/>
          <p:cNvSpPr/>
          <p:nvPr/>
        </p:nvSpPr>
        <p:spPr>
          <a:xfrm>
            <a:off x="645073" y="-1181687"/>
            <a:ext cx="759656" cy="1041009"/>
          </a:xfrm>
          <a:prstGeom prst="rect">
            <a:avLst/>
          </a:prstGeom>
          <a:gradFill>
            <a:gsLst>
              <a:gs pos="0">
                <a:srgbClr val="DDDDDD"/>
              </a:gs>
              <a:gs pos="100000">
                <a:srgbClr val="FEFEF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pic>
        <p:nvPicPr>
          <p:cNvPr id="40" name="图片 1"/>
          <p:cNvPicPr>
            <a:picLocks noChangeAspect="1"/>
          </p:cNvPicPr>
          <p:nvPr/>
        </p:nvPicPr>
        <p:blipFill>
          <a:blip r:embed="rId1">
            <a:extLst>
              <a:ext uri="{28A0092B-C50C-407E-A947-70E740481C1C}">
                <a14:useLocalDpi xmlns:a14="http://schemas.microsoft.com/office/drawing/2010/main" val="0"/>
              </a:ext>
            </a:extLst>
          </a:blip>
          <a:srcRect l="2409" t="22113"/>
          <a:stretch>
            <a:fillRect/>
          </a:stretch>
        </p:blipFill>
        <p:spPr bwMode="auto">
          <a:xfrm>
            <a:off x="-1524000" y="-792163"/>
            <a:ext cx="12207875"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1516062" y="-782638"/>
            <a:ext cx="12184062" cy="5299076"/>
          </a:xfrm>
          <a:prstGeom prst="rect">
            <a:avLst/>
          </a:prstGeom>
          <a:solidFill>
            <a:schemeClr val="tx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charset="-122"/>
            </a:endParaRPr>
          </a:p>
        </p:txBody>
      </p:sp>
      <p:sp>
        <p:nvSpPr>
          <p:cNvPr id="42" name="矩形 7"/>
          <p:cNvSpPr/>
          <p:nvPr/>
        </p:nvSpPr>
        <p:spPr>
          <a:xfrm>
            <a:off x="-1524000" y="4521200"/>
            <a:ext cx="12193588" cy="2368550"/>
          </a:xfrm>
          <a:custGeom>
            <a:avLst/>
            <a:gdLst>
              <a:gd name="connsiteX0" fmla="*/ 0 w 12192000"/>
              <a:gd name="connsiteY0" fmla="*/ 0 h 2419350"/>
              <a:gd name="connsiteX1" fmla="*/ 12192000 w 12192000"/>
              <a:gd name="connsiteY1" fmla="*/ 0 h 2419350"/>
              <a:gd name="connsiteX2" fmla="*/ 12192000 w 12192000"/>
              <a:gd name="connsiteY2" fmla="*/ 2419350 h 2419350"/>
              <a:gd name="connsiteX3" fmla="*/ 0 w 12192000"/>
              <a:gd name="connsiteY3" fmla="*/ 2419350 h 2419350"/>
              <a:gd name="connsiteX4" fmla="*/ 0 w 12192000"/>
              <a:gd name="connsiteY4" fmla="*/ 0 h 2419350"/>
              <a:gd name="connsiteX0-1" fmla="*/ 1905000 w 12192000"/>
              <a:gd name="connsiteY0-2" fmla="*/ 19050 h 2419350"/>
              <a:gd name="connsiteX1-3" fmla="*/ 12192000 w 12192000"/>
              <a:gd name="connsiteY1-4" fmla="*/ 0 h 2419350"/>
              <a:gd name="connsiteX2-5" fmla="*/ 12192000 w 12192000"/>
              <a:gd name="connsiteY2-6" fmla="*/ 2419350 h 2419350"/>
              <a:gd name="connsiteX3-7" fmla="*/ 0 w 12192000"/>
              <a:gd name="connsiteY3-8" fmla="*/ 2419350 h 2419350"/>
              <a:gd name="connsiteX4-9" fmla="*/ 1905000 w 12192000"/>
              <a:gd name="connsiteY4-10" fmla="*/ 19050 h 2419350"/>
              <a:gd name="connsiteX0-11" fmla="*/ 25400 w 12192000"/>
              <a:gd name="connsiteY0-12" fmla="*/ 80010 h 2419350"/>
              <a:gd name="connsiteX1-13" fmla="*/ 12192000 w 12192000"/>
              <a:gd name="connsiteY1-14" fmla="*/ 0 h 2419350"/>
              <a:gd name="connsiteX2-15" fmla="*/ 12192000 w 12192000"/>
              <a:gd name="connsiteY2-16" fmla="*/ 2419350 h 2419350"/>
              <a:gd name="connsiteX3-17" fmla="*/ 0 w 12192000"/>
              <a:gd name="connsiteY3-18" fmla="*/ 2419350 h 2419350"/>
              <a:gd name="connsiteX4-19" fmla="*/ 25400 w 12192000"/>
              <a:gd name="connsiteY4-20" fmla="*/ 80010 h 2419350"/>
              <a:gd name="connsiteX0-21" fmla="*/ 5080 w 12192000"/>
              <a:gd name="connsiteY0-22" fmla="*/ 80010 h 2419350"/>
              <a:gd name="connsiteX1-23" fmla="*/ 12192000 w 12192000"/>
              <a:gd name="connsiteY1-24" fmla="*/ 0 h 2419350"/>
              <a:gd name="connsiteX2-25" fmla="*/ 12192000 w 12192000"/>
              <a:gd name="connsiteY2-26" fmla="*/ 2419350 h 2419350"/>
              <a:gd name="connsiteX3-27" fmla="*/ 0 w 12192000"/>
              <a:gd name="connsiteY3-28" fmla="*/ 2419350 h 2419350"/>
              <a:gd name="connsiteX4-29" fmla="*/ 5080 w 12192000"/>
              <a:gd name="connsiteY4-30" fmla="*/ 80010 h 2419350"/>
              <a:gd name="connsiteX0-31" fmla="*/ 5080 w 12192000"/>
              <a:gd name="connsiteY0-32" fmla="*/ 8890 h 2348230"/>
              <a:gd name="connsiteX1-33" fmla="*/ 12181840 w 12192000"/>
              <a:gd name="connsiteY1-34" fmla="*/ 0 h 2348230"/>
              <a:gd name="connsiteX2-35" fmla="*/ 12192000 w 12192000"/>
              <a:gd name="connsiteY2-36" fmla="*/ 2348230 h 2348230"/>
              <a:gd name="connsiteX3-37" fmla="*/ 0 w 12192000"/>
              <a:gd name="connsiteY3-38" fmla="*/ 2348230 h 2348230"/>
              <a:gd name="connsiteX4-39" fmla="*/ 5080 w 12192000"/>
              <a:gd name="connsiteY4-40" fmla="*/ 8890 h 2348230"/>
              <a:gd name="connsiteX0-41" fmla="*/ 5080 w 12192977"/>
              <a:gd name="connsiteY0-42" fmla="*/ 29210 h 2368550"/>
              <a:gd name="connsiteX1-43" fmla="*/ 12192000 w 12192977"/>
              <a:gd name="connsiteY1-44" fmla="*/ 0 h 2368550"/>
              <a:gd name="connsiteX2-45" fmla="*/ 12192000 w 12192977"/>
              <a:gd name="connsiteY2-46" fmla="*/ 2368550 h 2368550"/>
              <a:gd name="connsiteX3-47" fmla="*/ 0 w 12192977"/>
              <a:gd name="connsiteY3-48" fmla="*/ 2368550 h 2368550"/>
              <a:gd name="connsiteX4-49" fmla="*/ 5080 w 12192977"/>
              <a:gd name="connsiteY4-50" fmla="*/ 29210 h 2368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977" h="2368550">
                <a:moveTo>
                  <a:pt x="5080" y="29210"/>
                </a:moveTo>
                <a:lnTo>
                  <a:pt x="12192000" y="0"/>
                </a:lnTo>
                <a:cubicBezTo>
                  <a:pt x="12195387" y="782743"/>
                  <a:pt x="12188613" y="1585807"/>
                  <a:pt x="12192000" y="2368550"/>
                </a:cubicBezTo>
                <a:lnTo>
                  <a:pt x="0" y="2368550"/>
                </a:lnTo>
                <a:cubicBezTo>
                  <a:pt x="1693" y="1588770"/>
                  <a:pt x="3387" y="808990"/>
                  <a:pt x="5080" y="29210"/>
                </a:cubicBezTo>
                <a:close/>
              </a:path>
            </a:pathLst>
          </a:custGeom>
          <a:solidFill>
            <a:srgbClr val="6CAE43">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a typeface="微软雅黑" panose="020B0503020204020204" charset="-122"/>
            </a:endParaRPr>
          </a:p>
        </p:txBody>
      </p:sp>
      <p:sp>
        <p:nvSpPr>
          <p:cNvPr id="43" name="文本框 27"/>
          <p:cNvSpPr txBox="1">
            <a:spLocks noChangeArrowheads="1"/>
          </p:cNvSpPr>
          <p:nvPr/>
        </p:nvSpPr>
        <p:spPr bwMode="auto">
          <a:xfrm>
            <a:off x="3303588" y="4643438"/>
            <a:ext cx="6491287"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zh-CN" sz="6600" b="1">
                <a:solidFill>
                  <a:srgbClr val="FFFFFF"/>
                </a:solidFill>
                <a:latin typeface="微软雅黑" panose="020B0503020204020204" charset="-122"/>
                <a:ea typeface="微软雅黑" panose="020B0503020204020204" charset="-122"/>
              </a:rPr>
              <a:t>谢谢</a:t>
            </a:r>
            <a:endParaRPr lang="zh-CN" altLang="zh-CN" sz="6600" b="1">
              <a:solidFill>
                <a:srgbClr val="FFFFFF"/>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sp>
        <p:nvSpPr>
          <p:cNvPr id="3" name="内容占位符 2"/>
          <p:cNvSpPr>
            <a:spLocks noGrp="1"/>
          </p:cNvSpPr>
          <p:nvPr>
            <p:ph idx="1"/>
          </p:nvPr>
        </p:nvSpPr>
        <p:spPr/>
        <p:txBody>
          <a:bodyPr/>
          <a:p>
            <a:r>
              <a:rPr lang="zh-CN" altLang="en-US"/>
              <a:t>已知屏幕坐标系</a:t>
            </a:r>
            <a:r>
              <a:rPr lang="en-US" altLang="zh-CN"/>
              <a:t>(1200*600),</a:t>
            </a:r>
            <a:r>
              <a:rPr lang="zh-CN" altLang="en-US"/>
              <a:t>在片元中的三个点</a:t>
            </a:r>
            <a:r>
              <a:rPr lang="en-US" altLang="zh-CN"/>
              <a:t>(</a:t>
            </a:r>
            <a:r>
              <a:rPr lang="zh-CN" altLang="zh-CN"/>
              <a:t>属性分别为</a:t>
            </a:r>
            <a:r>
              <a:rPr lang="en-US" altLang="zh-CN">
                <a:sym typeface="+mn-ea"/>
              </a:rPr>
              <a:t>x,y,zndc,u,v</a:t>
            </a:r>
            <a:r>
              <a:rPr lang="en-US" altLang="zh-CN"/>
              <a:t>)</a:t>
            </a:r>
            <a:r>
              <a:rPr lang="zh-CN" altLang="en-US"/>
              <a:t>转换到屏幕坐标系中为</a:t>
            </a:r>
            <a:r>
              <a:rPr lang="en-US" altLang="zh-CN"/>
              <a:t>A(100,100,1/2,0,0)</a:t>
            </a:r>
            <a:r>
              <a:rPr lang="en-US" altLang="zh-CN">
                <a:sym typeface="+mn-ea"/>
              </a:rPr>
              <a:t>,B(200,100,1/3,1,0),C(100,200,1/4,0,1),</a:t>
            </a:r>
            <a:r>
              <a:rPr lang="zh-CN" altLang="zh-CN">
                <a:sym typeface="+mn-ea"/>
              </a:rPr>
              <a:t>采用邻近采样，纹理图像为灰度图像，大小为</a:t>
            </a:r>
            <a:r>
              <a:rPr lang="en-US" altLang="zh-CN">
                <a:sym typeface="+mn-ea"/>
              </a:rPr>
              <a:t>50*50</a:t>
            </a:r>
            <a:r>
              <a:rPr lang="zh-CN" altLang="en-US">
                <a:sym typeface="+mn-ea"/>
              </a:rPr>
              <a:t>，第</a:t>
            </a:r>
            <a:r>
              <a:rPr lang="en-US" altLang="zh-CN">
                <a:sym typeface="+mn-ea"/>
              </a:rPr>
              <a:t>0</a:t>
            </a:r>
            <a:r>
              <a:rPr lang="zh-CN" altLang="en-US">
                <a:sym typeface="+mn-ea"/>
              </a:rPr>
              <a:t>行纹理值全为</a:t>
            </a:r>
            <a:r>
              <a:rPr lang="en-US" altLang="zh-CN">
                <a:sym typeface="+mn-ea"/>
              </a:rPr>
              <a:t>0</a:t>
            </a:r>
            <a:r>
              <a:rPr lang="zh-CN" altLang="en-US">
                <a:sym typeface="+mn-ea"/>
              </a:rPr>
              <a:t>，第</a:t>
            </a:r>
            <a:r>
              <a:rPr lang="en-US" altLang="zh-CN">
                <a:sym typeface="+mn-ea"/>
              </a:rPr>
              <a:t>1</a:t>
            </a:r>
            <a:r>
              <a:rPr lang="zh-CN" altLang="en-US">
                <a:sym typeface="+mn-ea"/>
              </a:rPr>
              <a:t>行为</a:t>
            </a:r>
            <a:r>
              <a:rPr lang="en-US" altLang="zh-CN">
                <a:sym typeface="+mn-ea"/>
              </a:rPr>
              <a:t>1,...,</a:t>
            </a:r>
            <a:r>
              <a:rPr lang="zh-CN" altLang="en-US">
                <a:sym typeface="+mn-ea"/>
              </a:rPr>
              <a:t>第</a:t>
            </a:r>
            <a:r>
              <a:rPr lang="en-US" altLang="zh-CN">
                <a:sym typeface="+mn-ea"/>
              </a:rPr>
              <a:t>49</a:t>
            </a:r>
            <a:r>
              <a:rPr lang="zh-CN" altLang="en-US">
                <a:sym typeface="+mn-ea"/>
              </a:rPr>
              <a:t>行为</a:t>
            </a:r>
            <a:r>
              <a:rPr lang="en-US" altLang="zh-CN">
                <a:sym typeface="+mn-ea"/>
              </a:rPr>
              <a:t>49</a:t>
            </a:r>
            <a:r>
              <a:rPr lang="zh-CN" altLang="en-US">
                <a:sym typeface="+mn-ea"/>
              </a:rPr>
              <a:t>。</a:t>
            </a:r>
            <a:r>
              <a:rPr lang="zh-CN" altLang="zh-CN">
                <a:sym typeface="+mn-ea"/>
              </a:rPr>
              <a:t>求屏幕中</a:t>
            </a:r>
            <a:r>
              <a:rPr lang="en-US" altLang="zh-CN">
                <a:sym typeface="+mn-ea"/>
              </a:rPr>
              <a:t>(100,150)(</a:t>
            </a:r>
            <a:r>
              <a:rPr lang="zh-CN" altLang="en-US">
                <a:sym typeface="+mn-ea"/>
              </a:rPr>
              <a:t>即</a:t>
            </a:r>
            <a:r>
              <a:rPr lang="en-US" altLang="zh-CN">
                <a:sym typeface="+mn-ea"/>
              </a:rPr>
              <a:t>AC</a:t>
            </a:r>
            <a:r>
              <a:rPr lang="zh-CN" altLang="en-US">
                <a:sym typeface="+mn-ea"/>
              </a:rPr>
              <a:t>中点</a:t>
            </a:r>
            <a:r>
              <a:rPr lang="en-US" altLang="zh-CN">
                <a:sym typeface="+mn-ea"/>
              </a:rPr>
              <a:t>)</a:t>
            </a:r>
            <a:r>
              <a:rPr lang="zh-CN" altLang="zh-CN">
                <a:sym typeface="+mn-ea"/>
              </a:rPr>
              <a:t>的像素值。</a:t>
            </a:r>
            <a:endParaRPr lang="zh-CN" altLang="en-US">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305243" y="1965325"/>
            <a:ext cx="6533515" cy="3567430"/>
          </a:xfrm>
          <a:prstGeom prst="rect">
            <a:avLst/>
          </a:prstGeom>
        </p:spPr>
      </p:pic>
      <p:sp>
        <p:nvSpPr>
          <p:cNvPr id="5" name="文本框 4"/>
          <p:cNvSpPr txBox="1"/>
          <p:nvPr/>
        </p:nvSpPr>
        <p:spPr>
          <a:xfrm>
            <a:off x="2809875" y="1449705"/>
            <a:ext cx="1349375" cy="914400"/>
          </a:xfrm>
          <a:prstGeom prst="rect">
            <a:avLst/>
          </a:prstGeom>
          <a:noFill/>
        </p:spPr>
        <p:txBody>
          <a:bodyPr wrap="square" rtlCol="0">
            <a:spAutoFit/>
          </a:bodyPr>
          <a:lstStyle/>
          <a:p>
            <a:r>
              <a:rPr lang="zh-CN" altLang="zh-CN"/>
              <a:t>模型变换</a:t>
            </a:r>
            <a:endParaRPr lang="zh-CN" altLang="zh-CN"/>
          </a:p>
          <a:p>
            <a:r>
              <a:rPr lang="zh-CN" altLang="zh-CN"/>
              <a:t>相机变换</a:t>
            </a:r>
            <a:endParaRPr lang="zh-CN" altLang="zh-CN"/>
          </a:p>
          <a:p>
            <a:r>
              <a:rPr lang="zh-CN" altLang="zh-CN"/>
              <a:t>投影变换</a:t>
            </a:r>
            <a:endParaRPr lang="zh-CN" altLang="zh-CN"/>
          </a:p>
        </p:txBody>
      </p:sp>
      <p:sp>
        <p:nvSpPr>
          <p:cNvPr id="6" name="文本框 5"/>
          <p:cNvSpPr txBox="1"/>
          <p:nvPr/>
        </p:nvSpPr>
        <p:spPr>
          <a:xfrm>
            <a:off x="7357745" y="2439670"/>
            <a:ext cx="1422400" cy="914400"/>
          </a:xfrm>
          <a:prstGeom prst="rect">
            <a:avLst/>
          </a:prstGeom>
          <a:noFill/>
        </p:spPr>
        <p:txBody>
          <a:bodyPr wrap="square" rtlCol="0">
            <a:spAutoFit/>
          </a:bodyPr>
          <a:lstStyle/>
          <a:p>
            <a:r>
              <a:rPr lang="zh-CN" altLang="en-US"/>
              <a:t>顶点组成点，线或三角形片元</a:t>
            </a:r>
            <a:endParaRPr lang="en-US" altLang="zh-CN"/>
          </a:p>
        </p:txBody>
      </p:sp>
      <p:sp>
        <p:nvSpPr>
          <p:cNvPr id="7" name="文本框 6"/>
          <p:cNvSpPr txBox="1"/>
          <p:nvPr/>
        </p:nvSpPr>
        <p:spPr>
          <a:xfrm>
            <a:off x="2562225" y="5647055"/>
            <a:ext cx="2298065" cy="914400"/>
          </a:xfrm>
          <a:prstGeom prst="rect">
            <a:avLst/>
          </a:prstGeom>
          <a:noFill/>
        </p:spPr>
        <p:txBody>
          <a:bodyPr wrap="square" rtlCol="0">
            <a:spAutoFit/>
          </a:bodyPr>
          <a:lstStyle/>
          <a:p>
            <a:r>
              <a:rPr lang="zh-CN" altLang="en-US"/>
              <a:t>三角形转换成像素，包括位置，插值的颜色，纹理坐标，深度。</a:t>
            </a:r>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normAutofit lnSpcReduction="20000"/>
          </a:bodyPr>
          <a:lstStyle/>
          <a:p>
            <a:pPr marL="0" indent="0">
              <a:buNone/>
            </a:pPr>
            <a:r>
              <a:rPr lang="en-US" altLang="zh-CN" dirty="0" smtClean="0">
                <a:solidFill>
                  <a:schemeClr val="tx1"/>
                </a:solidFill>
              </a:rPr>
              <a:t>1. </a:t>
            </a:r>
            <a:r>
              <a:rPr lang="zh-CN" altLang="en-US" dirty="0" smtClean="0">
                <a:solidFill>
                  <a:schemeClr val="tx1"/>
                </a:solidFill>
              </a:rPr>
              <a:t>齐</a:t>
            </a:r>
            <a:r>
              <a:rPr lang="zh-CN" altLang="zh-CN" dirty="0" smtClean="0">
                <a:solidFill>
                  <a:schemeClr val="tx1"/>
                </a:solidFill>
              </a:rPr>
              <a:t>次裁剪</a:t>
            </a:r>
            <a:endParaRPr lang="zh-CN" altLang="zh-CN" dirty="0" smtClean="0">
              <a:solidFill>
                <a:schemeClr val="tx1"/>
              </a:solidFill>
            </a:endParaRPr>
          </a:p>
          <a:p>
            <a:pPr marL="0" indent="0" algn="l">
              <a:buNone/>
            </a:pPr>
            <a:r>
              <a:rPr lang="zh-CN" altLang="zh-CN" sz="2000" dirty="0" smtClean="0">
                <a:solidFill>
                  <a:schemeClr val="tx1"/>
                </a:solidFill>
              </a:rPr>
              <a:t>通过透视投影得到的点</a:t>
            </a:r>
            <a:r>
              <a:rPr lang="en-US" altLang="zh-CN" sz="2000" dirty="0" smtClean="0">
                <a:solidFill>
                  <a:schemeClr val="tx1"/>
                </a:solidFill>
              </a:rPr>
              <a:t>[x</a:t>
            </a:r>
            <a:r>
              <a:rPr lang="en-US" altLang="zh-CN" sz="2000" baseline="-25000" dirty="0" smtClean="0">
                <a:solidFill>
                  <a:schemeClr val="tx1"/>
                </a:solidFill>
              </a:rPr>
              <a:t>ndc</a:t>
            </a:r>
            <a:r>
              <a:rPr lang="en-US" altLang="zh-CN" sz="2000" dirty="0" smtClean="0">
                <a:solidFill>
                  <a:schemeClr val="tx1"/>
                </a:solidFill>
              </a:rPr>
              <a:t>,y</a:t>
            </a:r>
            <a:r>
              <a:rPr lang="en-US" altLang="zh-CN" sz="2000" baseline="-25000" dirty="0" smtClean="0">
                <a:solidFill>
                  <a:schemeClr val="tx1"/>
                </a:solidFill>
              </a:rPr>
              <a:t>ndc</a:t>
            </a:r>
            <a:r>
              <a:rPr lang="en-US" altLang="zh-CN" sz="2000" dirty="0" smtClean="0">
                <a:solidFill>
                  <a:schemeClr val="tx1"/>
                </a:solidFill>
              </a:rPr>
              <a:t>,z</a:t>
            </a:r>
            <a:r>
              <a:rPr lang="en-US" altLang="zh-CN" sz="2000" baseline="-25000" dirty="0" smtClean="0">
                <a:solidFill>
                  <a:schemeClr val="tx1"/>
                </a:solidFill>
              </a:rPr>
              <a:t>ndc</a:t>
            </a:r>
            <a:r>
              <a:rPr lang="en-US" altLang="zh-CN" sz="2000" dirty="0" smtClean="0">
                <a:solidFill>
                  <a:schemeClr val="tx1"/>
                </a:solidFill>
              </a:rPr>
              <a:t>,w]</a:t>
            </a:r>
            <a:r>
              <a:rPr lang="zh-CN" altLang="en-US" sz="2000" dirty="0" smtClean="0">
                <a:solidFill>
                  <a:schemeClr val="tx1"/>
                </a:solidFill>
              </a:rPr>
              <a:t>形成的三角形片元，</a:t>
            </a:r>
            <a:r>
              <a:rPr lang="zh-CN" altLang="zh-CN" sz="2000" dirty="0" smtClean="0">
                <a:solidFill>
                  <a:schemeClr val="tx1"/>
                </a:solidFill>
              </a:rPr>
              <a:t>裁剪是在其次坐标中做裁剪的</a:t>
            </a:r>
            <a:r>
              <a:rPr lang="en-US" altLang="zh-CN" sz="2000" dirty="0" smtClean="0">
                <a:solidFill>
                  <a:schemeClr val="tx1"/>
                </a:solidFill>
              </a:rPr>
              <a:t>,</a:t>
            </a:r>
            <a:r>
              <a:rPr lang="zh-CN" altLang="zh-CN" sz="2000" dirty="0" smtClean="0">
                <a:solidFill>
                  <a:schemeClr val="tx1"/>
                </a:solidFill>
              </a:rPr>
              <a:t>即它是一个四维空间的裁剪。而不是经过透视除法后的立方体空间</a:t>
            </a:r>
            <a:r>
              <a:rPr lang="en-US" altLang="zh-CN" sz="2000" dirty="0" smtClean="0">
                <a:solidFill>
                  <a:schemeClr val="tx1"/>
                </a:solidFill>
              </a:rPr>
              <a:t>[x</a:t>
            </a:r>
            <a:r>
              <a:rPr lang="en-US" altLang="zh-CN" sz="2000" baseline="-25000" dirty="0" smtClean="0">
                <a:solidFill>
                  <a:schemeClr val="tx1"/>
                </a:solidFill>
              </a:rPr>
              <a:t>ndc</a:t>
            </a:r>
            <a:r>
              <a:rPr lang="en-US" altLang="zh-CN" sz="2000" dirty="0" smtClean="0">
                <a:solidFill>
                  <a:schemeClr val="tx1"/>
                </a:solidFill>
              </a:rPr>
              <a:t>/w,y</a:t>
            </a:r>
            <a:r>
              <a:rPr lang="en-US" altLang="zh-CN" sz="2000" baseline="-25000" dirty="0" smtClean="0">
                <a:solidFill>
                  <a:schemeClr val="tx1"/>
                </a:solidFill>
              </a:rPr>
              <a:t>ndc</a:t>
            </a:r>
            <a:r>
              <a:rPr lang="en-US" altLang="zh-CN" sz="2000" dirty="0" smtClean="0">
                <a:solidFill>
                  <a:schemeClr val="tx1"/>
                </a:solidFill>
              </a:rPr>
              <a:t>/w,z</a:t>
            </a:r>
            <a:r>
              <a:rPr lang="en-US" altLang="zh-CN" sz="2000" baseline="-25000" dirty="0" smtClean="0">
                <a:solidFill>
                  <a:schemeClr val="tx1"/>
                </a:solidFill>
              </a:rPr>
              <a:t>ndc</a:t>
            </a:r>
            <a:r>
              <a:rPr lang="en-US" altLang="zh-CN" sz="2000" dirty="0" smtClean="0">
                <a:solidFill>
                  <a:schemeClr val="tx1"/>
                </a:solidFill>
              </a:rPr>
              <a:t>/w,1]</a:t>
            </a:r>
            <a:r>
              <a:rPr lang="zh-CN" altLang="zh-CN" sz="2000" dirty="0" smtClean="0">
                <a:solidFill>
                  <a:schemeClr val="tx1"/>
                </a:solidFill>
              </a:rPr>
              <a:t>。</a:t>
            </a:r>
            <a:endParaRPr lang="zh-CN" altLang="zh-CN" sz="2000" dirty="0" smtClean="0">
              <a:solidFill>
                <a:schemeClr val="tx1"/>
              </a:solidFill>
            </a:endParaRPr>
          </a:p>
          <a:p>
            <a:pPr marL="0" indent="0" algn="l">
              <a:buNone/>
            </a:pPr>
            <a:endParaRPr lang="zh-CN" altLang="zh-CN" sz="2000" dirty="0" smtClean="0">
              <a:solidFill>
                <a:schemeClr val="tx1"/>
              </a:solidFill>
            </a:endParaRPr>
          </a:p>
          <a:p>
            <a:pPr marL="0" indent="0" algn="l">
              <a:buNone/>
            </a:pPr>
            <a:r>
              <a:rPr lang="zh-CN" altLang="zh-CN" sz="2000" dirty="0" smtClean="0">
                <a:solidFill>
                  <a:schemeClr val="tx1"/>
                </a:solidFill>
              </a:rPr>
              <a:t>假设</a:t>
            </a:r>
            <a:r>
              <a:rPr lang="en-US" altLang="zh-CN" sz="2000" dirty="0" smtClean="0">
                <a:solidFill>
                  <a:schemeClr val="tx1"/>
                </a:solidFill>
              </a:rPr>
              <a:t>view</a:t>
            </a:r>
            <a:r>
              <a:rPr lang="zh-CN" altLang="en-US" sz="2000" dirty="0" smtClean="0">
                <a:solidFill>
                  <a:schemeClr val="tx1"/>
                </a:solidFill>
              </a:rPr>
              <a:t>空间中点</a:t>
            </a:r>
            <a:r>
              <a:rPr lang="en-US" altLang="zh-CN" sz="2000" dirty="0" smtClean="0">
                <a:solidFill>
                  <a:schemeClr val="tx1"/>
                </a:solidFill>
              </a:rPr>
              <a:t>P</a:t>
            </a:r>
            <a:r>
              <a:rPr lang="en-US" altLang="zh-CN" sz="2000" baseline="-25000" dirty="0" smtClean="0">
                <a:solidFill>
                  <a:schemeClr val="tx1"/>
                </a:solidFill>
              </a:rPr>
              <a:t>0</a:t>
            </a:r>
            <a:r>
              <a:rPr lang="en-US" altLang="zh-CN" sz="2000" dirty="0" smtClean="0">
                <a:solidFill>
                  <a:schemeClr val="tx1"/>
                </a:solidFill>
              </a:rPr>
              <a:t>(x,y,z)</a:t>
            </a:r>
            <a:r>
              <a:rPr lang="zh-CN" altLang="zh-CN" sz="2000" dirty="0" smtClean="0">
                <a:sym typeface="+mn-ea"/>
              </a:rPr>
              <a:t>投影后坐标</a:t>
            </a:r>
            <a:r>
              <a:rPr lang="en-US" altLang="zh-CN" sz="2000" dirty="0" smtClean="0">
                <a:sym typeface="+mn-ea"/>
              </a:rPr>
              <a:t>P</a:t>
            </a:r>
            <a:r>
              <a:rPr lang="en-US" altLang="zh-CN" sz="2000" baseline="-25000" dirty="0" smtClean="0">
                <a:sym typeface="+mn-ea"/>
              </a:rPr>
              <a:t>1</a:t>
            </a:r>
            <a:r>
              <a:rPr lang="en-US" altLang="zh-CN" sz="2000" dirty="0" smtClean="0">
                <a:sym typeface="+mn-ea"/>
              </a:rPr>
              <a:t>(x',y',z',w),</a:t>
            </a:r>
            <a:endParaRPr lang="en-US" altLang="zh-CN" sz="2000" dirty="0" smtClean="0">
              <a:sym typeface="+mn-ea"/>
            </a:endParaRPr>
          </a:p>
          <a:p>
            <a:pPr marL="0" indent="0" algn="l">
              <a:buNone/>
            </a:pPr>
            <a:r>
              <a:rPr lang="en-US" altLang="zh-CN" sz="2000" dirty="0" smtClean="0">
                <a:sym typeface="+mn-ea"/>
              </a:rPr>
              <a:t>P</a:t>
            </a:r>
            <a:r>
              <a:rPr lang="en-US" altLang="zh-CN" sz="2000" baseline="-25000" dirty="0" smtClean="0">
                <a:sym typeface="+mn-ea"/>
              </a:rPr>
              <a:t>1</a:t>
            </a:r>
            <a:r>
              <a:rPr lang="en-US" altLang="zh-CN" sz="2000" dirty="0" smtClean="0">
                <a:sym typeface="+mn-ea"/>
              </a:rPr>
              <a:t>=M</a:t>
            </a:r>
            <a:r>
              <a:rPr lang="en-US" altLang="zh-CN" sz="2000" baseline="-25000" dirty="0" smtClean="0">
                <a:sym typeface="+mn-ea"/>
              </a:rPr>
              <a:t>perspective</a:t>
            </a:r>
            <a:r>
              <a:rPr lang="en-US" altLang="zh-CN" sz="2000" dirty="0" smtClean="0">
                <a:sym typeface="+mn-ea"/>
              </a:rPr>
              <a:t>P</a:t>
            </a:r>
            <a:r>
              <a:rPr lang="en-US" altLang="zh-CN" sz="2000" baseline="-25000" dirty="0" smtClean="0">
                <a:sym typeface="+mn-ea"/>
              </a:rPr>
              <a:t>0</a:t>
            </a:r>
            <a:endParaRPr lang="en-US" altLang="zh-CN" sz="2000" baseline="-25000" dirty="0" smtClean="0">
              <a:sym typeface="+mn-ea"/>
            </a:endParaRPr>
          </a:p>
          <a:p>
            <a:pPr marL="0" indent="0" algn="l">
              <a:buNone/>
            </a:pPr>
            <a:r>
              <a:rPr lang="en-US" altLang="zh-CN" sz="2000" dirty="0" smtClean="0">
                <a:sym typeface="+mn-ea"/>
              </a:rPr>
              <a:t>z'</a:t>
            </a:r>
            <a:r>
              <a:rPr lang="zh-CN" altLang="zh-CN" sz="2000" dirty="0" smtClean="0">
                <a:sym typeface="+mn-ea"/>
              </a:rPr>
              <a:t>和</a:t>
            </a:r>
            <a:r>
              <a:rPr lang="en-US" altLang="zh-CN" sz="2000" dirty="0" smtClean="0">
                <a:sym typeface="+mn-ea"/>
              </a:rPr>
              <a:t>z</a:t>
            </a:r>
            <a:r>
              <a:rPr lang="zh-CN" altLang="en-US" sz="2000" dirty="0" smtClean="0">
                <a:sym typeface="+mn-ea"/>
              </a:rPr>
              <a:t>，</a:t>
            </a:r>
            <a:r>
              <a:rPr lang="en-US" altLang="zh-CN" sz="2000" dirty="0" smtClean="0">
                <a:sym typeface="+mn-ea"/>
              </a:rPr>
              <a:t>y'</a:t>
            </a:r>
            <a:r>
              <a:rPr lang="zh-CN" altLang="en-US" sz="2000" dirty="0" smtClean="0">
                <a:sym typeface="+mn-ea"/>
              </a:rPr>
              <a:t>和</a:t>
            </a:r>
            <a:r>
              <a:rPr lang="en-US" altLang="zh-CN" sz="2000" dirty="0" smtClean="0">
                <a:sym typeface="+mn-ea"/>
              </a:rPr>
              <a:t>y</a:t>
            </a:r>
            <a:r>
              <a:rPr lang="zh-CN" altLang="en-US" sz="2000" dirty="0" smtClean="0">
                <a:sym typeface="+mn-ea"/>
              </a:rPr>
              <a:t>，</a:t>
            </a:r>
            <a:r>
              <a:rPr lang="en-US" altLang="zh-CN" sz="2000" dirty="0" smtClean="0">
                <a:sym typeface="+mn-ea"/>
              </a:rPr>
              <a:t>x'</a:t>
            </a:r>
            <a:r>
              <a:rPr lang="zh-CN" altLang="en-US" sz="2000" dirty="0" smtClean="0">
                <a:sym typeface="+mn-ea"/>
              </a:rPr>
              <a:t>和</a:t>
            </a:r>
            <a:r>
              <a:rPr lang="en-US" altLang="zh-CN" sz="2000" dirty="0" smtClean="0">
                <a:sym typeface="+mn-ea"/>
              </a:rPr>
              <a:t>x</a:t>
            </a:r>
            <a:r>
              <a:rPr lang="zh-CN" altLang="en-US" sz="2000" dirty="0" smtClean="0">
                <a:sym typeface="+mn-ea"/>
              </a:rPr>
              <a:t>是线性关系。</a:t>
            </a:r>
            <a:endParaRPr lang="zh-CN" altLang="en-US" sz="2000" dirty="0" smtClean="0">
              <a:sym typeface="+mn-ea"/>
            </a:endParaRPr>
          </a:p>
          <a:p>
            <a:pPr marL="0" indent="0" algn="l">
              <a:buNone/>
            </a:pPr>
            <a:r>
              <a:rPr lang="en-US" altLang="zh-CN" sz="2000" dirty="0" smtClean="0">
                <a:sym typeface="+mn-ea"/>
              </a:rPr>
              <a:t>P</a:t>
            </a:r>
            <a:r>
              <a:rPr lang="en-US" altLang="zh-CN" sz="2000" baseline="-25000" dirty="0" smtClean="0">
                <a:sym typeface="+mn-ea"/>
              </a:rPr>
              <a:t>1</a:t>
            </a:r>
            <a:r>
              <a:rPr lang="en-US" altLang="zh-CN" sz="2000" dirty="0" smtClean="0">
                <a:sym typeface="+mn-ea"/>
              </a:rPr>
              <a:t>(x'',y'',z'',1)=(x'/w,y'/w,z'/w,1),x''</a:t>
            </a:r>
            <a:r>
              <a:rPr lang="zh-CN" altLang="zh-CN" sz="2000" dirty="0" smtClean="0">
                <a:sym typeface="+mn-ea"/>
              </a:rPr>
              <a:t>与</a:t>
            </a:r>
            <a:r>
              <a:rPr lang="en-US" altLang="zh-CN" sz="2000" dirty="0" smtClean="0">
                <a:sym typeface="+mn-ea"/>
              </a:rPr>
              <a:t>x</a:t>
            </a:r>
            <a:r>
              <a:rPr lang="zh-CN" altLang="en-US" sz="2000" dirty="0" smtClean="0">
                <a:sym typeface="+mn-ea"/>
              </a:rPr>
              <a:t>不是线性的关系，</a:t>
            </a:r>
            <a:r>
              <a:rPr lang="en-US" altLang="zh-CN" sz="2000" dirty="0" smtClean="0">
                <a:sym typeface="+mn-ea"/>
              </a:rPr>
              <a:t>x''</a:t>
            </a:r>
            <a:r>
              <a:rPr lang="zh-CN" altLang="zh-CN" sz="2000" dirty="0" smtClean="0">
                <a:sym typeface="+mn-ea"/>
              </a:rPr>
              <a:t>与</a:t>
            </a:r>
            <a:endParaRPr lang="zh-CN" altLang="zh-CN" sz="2000" dirty="0" smtClean="0">
              <a:sym typeface="+mn-ea"/>
            </a:endParaRPr>
          </a:p>
          <a:p>
            <a:pPr marL="0" indent="0" algn="l">
              <a:buNone/>
            </a:pPr>
            <a:r>
              <a:rPr lang="en-US" altLang="zh-CN" sz="2000" dirty="0" smtClean="0">
                <a:sym typeface="+mn-ea"/>
              </a:rPr>
              <a:t>x,z</a:t>
            </a:r>
            <a:r>
              <a:rPr lang="zh-CN" altLang="zh-CN" sz="2000" dirty="0" smtClean="0">
                <a:sym typeface="+mn-ea"/>
              </a:rPr>
              <a:t>有关系，经过透视除法后，不能使用</a:t>
            </a:r>
            <a:r>
              <a:rPr lang="zh-CN" altLang="zh-CN" sz="2000" dirty="0" smtClean="0">
                <a:solidFill>
                  <a:srgbClr val="FF0000"/>
                </a:solidFill>
                <a:sym typeface="+mn-ea"/>
              </a:rPr>
              <a:t>线性插值</a:t>
            </a:r>
            <a:r>
              <a:rPr lang="zh-CN" altLang="zh-CN" sz="2000" dirty="0" smtClean="0">
                <a:sym typeface="+mn-ea"/>
              </a:rPr>
              <a:t>，否则进行插值</a:t>
            </a:r>
            <a:endParaRPr lang="zh-CN" altLang="zh-CN" sz="2000" dirty="0" smtClean="0">
              <a:sym typeface="+mn-ea"/>
            </a:endParaRPr>
          </a:p>
          <a:p>
            <a:pPr marL="0" indent="0" algn="l">
              <a:buNone/>
            </a:pPr>
            <a:r>
              <a:rPr lang="zh-CN" altLang="zh-CN" sz="2000" dirty="0" smtClean="0">
                <a:sym typeface="+mn-ea"/>
              </a:rPr>
              <a:t>的纹理坐标或者颜色会不准确。</a:t>
            </a:r>
            <a:endParaRPr lang="zh-CN" altLang="zh-CN" sz="2000" dirty="0" smtClean="0">
              <a:solidFill>
                <a:schemeClr val="tx1"/>
              </a:solidFill>
              <a:sym typeface="+mn-ea"/>
            </a:endParaRPr>
          </a:p>
          <a:p>
            <a:pPr marL="0" indent="0" algn="l">
              <a:buNone/>
            </a:pPr>
            <a:endParaRPr lang="zh-CN" altLang="en-US" sz="2000" dirty="0" smtClean="0">
              <a:solidFill>
                <a:schemeClr val="tx1"/>
              </a:solidFill>
            </a:endParaRPr>
          </a:p>
          <a:p>
            <a:pPr marL="0" indent="0" algn="l">
              <a:buNone/>
            </a:pPr>
            <a:endParaRPr lang="zh-CN" altLang="en-US" sz="2000" dirty="0" smtClean="0">
              <a:solidFill>
                <a:schemeClr val="tx1"/>
              </a:solidFill>
            </a:endParaRPr>
          </a:p>
          <a:p>
            <a:pPr marL="0" indent="0" algn="l">
              <a:buNone/>
            </a:pPr>
            <a:endParaRPr lang="zh-CN" altLang="en-US" sz="2000" dirty="0" smtClean="0">
              <a:solidFill>
                <a:schemeClr val="tx1"/>
              </a:solidFill>
            </a:endParaRPr>
          </a:p>
          <a:p>
            <a:endParaRPr lang="en-US" altLang="zh-CN" dirty="0">
              <a:solidFill>
                <a:schemeClr val="tx1"/>
              </a:solidFill>
            </a:endParaRPr>
          </a:p>
          <a:p>
            <a:endParaRPr lang="en-US" altLang="zh-CN" dirty="0">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2000" b="1">
                <a:latin typeface="微软雅黑" panose="020B0503020204020204" charset="-122"/>
                <a:ea typeface="微软雅黑" panose="020B0503020204020204" charset="-122"/>
              </a:rPr>
              <a:t>裁剪</a:t>
            </a:r>
            <a:endParaRPr lang="en-US" altLang="zh-CN"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dirty="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graphicFrame>
        <p:nvGraphicFramePr>
          <p:cNvPr id="2" name="对象 1">
            <a:hlinkClick r:id="" action="ppaction://ole?verb="/>
          </p:cNvPr>
          <p:cNvGraphicFramePr>
            <a:graphicFrameLocks noChangeAspect="1"/>
          </p:cNvGraphicFramePr>
          <p:nvPr/>
        </p:nvGraphicFramePr>
        <p:xfrm>
          <a:off x="7313930" y="2363788"/>
          <a:ext cx="1016000" cy="1422400"/>
        </p:xfrm>
        <a:graphic>
          <a:graphicData uri="http://schemas.openxmlformats.org/presentationml/2006/ole">
            <mc:AlternateContent xmlns:mc="http://schemas.openxmlformats.org/markup-compatibility/2006">
              <mc:Choice xmlns:v="urn:schemas-microsoft-com:vml" Requires="v">
                <p:oleObj spid="_x0000_s1025" name="" r:id="rId1" imgW="1016000" imgH="1422400" progId="Equation.KSEE3">
                  <p:embed/>
                </p:oleObj>
              </mc:Choice>
              <mc:Fallback>
                <p:oleObj name="" r:id="rId1" imgW="1016000" imgH="1422400" progId="Equation.KSEE3">
                  <p:embed/>
                  <p:pic>
                    <p:nvPicPr>
                      <p:cNvPr id="0" name="图片 1024"/>
                      <p:cNvPicPr/>
                      <p:nvPr/>
                    </p:nvPicPr>
                    <p:blipFill>
                      <a:blip r:embed="rId2"/>
                      <a:stretch>
                        <a:fillRect/>
                      </a:stretch>
                    </p:blipFill>
                    <p:spPr>
                      <a:xfrm>
                        <a:off x="7313930" y="2363788"/>
                        <a:ext cx="1016000" cy="142240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normAutofit lnSpcReduction="20000"/>
          </a:bodyPr>
          <a:lstStyle/>
          <a:p>
            <a:pPr marL="0" indent="0">
              <a:buNone/>
            </a:pPr>
            <a:r>
              <a:rPr lang="en-US" altLang="zh-CN" dirty="0" smtClean="0">
                <a:solidFill>
                  <a:schemeClr val="tx1"/>
                </a:solidFill>
              </a:rPr>
              <a:t>1. </a:t>
            </a:r>
            <a:r>
              <a:rPr lang="zh-CN" altLang="en-US" dirty="0" smtClean="0">
                <a:sym typeface="+mn-ea"/>
              </a:rPr>
              <a:t>齐</a:t>
            </a:r>
            <a:r>
              <a:rPr lang="zh-CN" altLang="zh-CN" dirty="0" smtClean="0">
                <a:sym typeface="+mn-ea"/>
              </a:rPr>
              <a:t>次裁剪</a:t>
            </a:r>
            <a:endParaRPr lang="zh-CN" altLang="zh-CN" dirty="0" smtClean="0">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r>
              <a:rPr lang="zh-CN" altLang="zh-CN" dirty="0" smtClean="0">
                <a:sym typeface="+mn-ea"/>
              </a:rPr>
              <a:t>在齐次坐标中，</a:t>
            </a:r>
            <a:r>
              <a:rPr lang="en-US" altLang="zh-CN" dirty="0" smtClean="0">
                <a:sym typeface="+mn-ea"/>
              </a:rPr>
              <a:t>x,y,z∈[-1,1],6</a:t>
            </a:r>
            <a:r>
              <a:rPr lang="zh-CN" altLang="en-US" dirty="0" smtClean="0">
                <a:sym typeface="+mn-ea"/>
              </a:rPr>
              <a:t>个平面，按照上节的裁剪算法得到交点</a:t>
            </a:r>
            <a:endParaRPr lang="zh-CN" altLang="en-US" dirty="0" smtClean="0">
              <a:solidFill>
                <a:schemeClr val="tx1"/>
              </a:solidFill>
              <a:sym typeface="+mn-ea"/>
            </a:endParaRPr>
          </a:p>
          <a:p>
            <a:endParaRPr lang="en-US" altLang="zh-CN" dirty="0">
              <a:solidFill>
                <a:schemeClr val="tx1"/>
              </a:solidFill>
            </a:endParaRPr>
          </a:p>
          <a:p>
            <a:endParaRPr lang="en-US" altLang="zh-CN" dirty="0">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2000" b="1">
                <a:latin typeface="微软雅黑" panose="020B0503020204020204" charset="-122"/>
                <a:ea typeface="微软雅黑" panose="020B0503020204020204" charset="-122"/>
              </a:rPr>
              <a:t>裁剪</a:t>
            </a:r>
            <a:endParaRPr lang="en-US" altLang="zh-CN"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dirty="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pic>
        <p:nvPicPr>
          <p:cNvPr id="6" name="图片 5" descr="20150418221359609"/>
          <p:cNvPicPr>
            <a:picLocks noChangeAspect="1"/>
          </p:cNvPicPr>
          <p:nvPr/>
        </p:nvPicPr>
        <p:blipFill>
          <a:blip r:embed="rId1"/>
          <a:stretch>
            <a:fillRect/>
          </a:stretch>
        </p:blipFill>
        <p:spPr>
          <a:xfrm>
            <a:off x="1158240" y="2004060"/>
            <a:ext cx="4211955" cy="3437890"/>
          </a:xfrm>
          <a:prstGeom prst="rect">
            <a:avLst/>
          </a:prstGeom>
        </p:spPr>
      </p:pic>
      <p:graphicFrame>
        <p:nvGraphicFramePr>
          <p:cNvPr id="7" name="对象 6">
            <a:hlinkClick r:id="" action="ppaction://ole?verb="/>
          </p:cNvPr>
          <p:cNvGraphicFramePr>
            <a:graphicFrameLocks noChangeAspect="1"/>
          </p:cNvGraphicFramePr>
          <p:nvPr/>
        </p:nvGraphicFramePr>
        <p:xfrm>
          <a:off x="4775518" y="1766888"/>
          <a:ext cx="2234565" cy="952500"/>
        </p:xfrm>
        <a:graphic>
          <a:graphicData uri="http://schemas.openxmlformats.org/presentationml/2006/ole">
            <mc:AlternateContent xmlns:mc="http://schemas.openxmlformats.org/markup-compatibility/2006">
              <mc:Choice xmlns:v="urn:schemas-microsoft-com:vml" Requires="v">
                <p:oleObj spid="_x0000_s2049" name="" r:id="rId2" imgW="2234565" imgH="952500" progId="Equation.KSEE3">
                  <p:embed/>
                </p:oleObj>
              </mc:Choice>
              <mc:Fallback>
                <p:oleObj name="" r:id="rId2" imgW="2234565" imgH="952500" progId="Equation.KSEE3">
                  <p:embed/>
                  <p:pic>
                    <p:nvPicPr>
                      <p:cNvPr id="0" name="图片 2048"/>
                      <p:cNvPicPr/>
                      <p:nvPr/>
                    </p:nvPicPr>
                    <p:blipFill>
                      <a:blip r:embed="rId3"/>
                      <a:stretch>
                        <a:fillRect/>
                      </a:stretch>
                    </p:blipFill>
                    <p:spPr>
                      <a:xfrm>
                        <a:off x="4775518" y="1766888"/>
                        <a:ext cx="2234565" cy="9525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931660" y="1766888"/>
          <a:ext cx="1981200" cy="952500"/>
        </p:xfrm>
        <a:graphic>
          <a:graphicData uri="http://schemas.openxmlformats.org/presentationml/2006/ole">
            <mc:AlternateContent xmlns:mc="http://schemas.openxmlformats.org/markup-compatibility/2006">
              <mc:Choice xmlns:v="urn:schemas-microsoft-com:vml" Requires="v">
                <p:oleObj spid="_x0000_s2050" name="" r:id="rId4" imgW="1981200" imgH="952500" progId="Equation.KSEE3">
                  <p:embed/>
                </p:oleObj>
              </mc:Choice>
              <mc:Fallback>
                <p:oleObj name="" r:id="rId4" imgW="1981200" imgH="952500" progId="Equation.KSEE3">
                  <p:embed/>
                  <p:pic>
                    <p:nvPicPr>
                      <p:cNvPr id="0" name="图片 2049"/>
                      <p:cNvPicPr/>
                      <p:nvPr/>
                    </p:nvPicPr>
                    <p:blipFill>
                      <a:blip r:embed="rId5"/>
                      <a:stretch>
                        <a:fillRect/>
                      </a:stretch>
                    </p:blipFill>
                    <p:spPr>
                      <a:xfrm>
                        <a:off x="6931660" y="1766888"/>
                        <a:ext cx="1981200" cy="9525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180330" y="2878138"/>
          <a:ext cx="1562100" cy="1854200"/>
        </p:xfrm>
        <a:graphic>
          <a:graphicData uri="http://schemas.openxmlformats.org/presentationml/2006/ole">
            <mc:AlternateContent xmlns:mc="http://schemas.openxmlformats.org/markup-compatibility/2006">
              <mc:Choice xmlns:v="urn:schemas-microsoft-com:vml" Requires="v">
                <p:oleObj spid="_x0000_s2051" name="" r:id="rId6" imgW="1562100" imgH="1854200" progId="Equation.KSEE3">
                  <p:embed/>
                </p:oleObj>
              </mc:Choice>
              <mc:Fallback>
                <p:oleObj name="" r:id="rId6" imgW="1562100" imgH="1854200" progId="Equation.KSEE3">
                  <p:embed/>
                  <p:pic>
                    <p:nvPicPr>
                      <p:cNvPr id="0" name="图片 2050"/>
                      <p:cNvPicPr/>
                      <p:nvPr/>
                    </p:nvPicPr>
                    <p:blipFill>
                      <a:blip r:embed="rId7"/>
                      <a:stretch>
                        <a:fillRect/>
                      </a:stretch>
                    </p:blipFill>
                    <p:spPr>
                      <a:xfrm>
                        <a:off x="5180330" y="2878138"/>
                        <a:ext cx="1562100" cy="185420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normAutofit lnSpcReduction="20000"/>
          </a:bodyPr>
          <a:lstStyle/>
          <a:p>
            <a:pPr marL="0" indent="0">
              <a:buNone/>
            </a:pPr>
            <a:r>
              <a:rPr lang="en-US" altLang="zh-CN" dirty="0" smtClean="0">
                <a:solidFill>
                  <a:schemeClr val="tx1"/>
                </a:solidFill>
              </a:rPr>
              <a:t>1. </a:t>
            </a:r>
            <a:r>
              <a:rPr lang="zh-CN" altLang="en-US" dirty="0" smtClean="0">
                <a:sym typeface="+mn-ea"/>
              </a:rPr>
              <a:t>齐</a:t>
            </a:r>
            <a:r>
              <a:rPr lang="zh-CN" altLang="zh-CN" dirty="0" smtClean="0">
                <a:sym typeface="+mn-ea"/>
              </a:rPr>
              <a:t>次裁剪</a:t>
            </a:r>
            <a:endParaRPr lang="zh-CN" altLang="zh-CN" dirty="0" smtClean="0">
              <a:sym typeface="+mn-ea"/>
            </a:endParaRPr>
          </a:p>
          <a:p>
            <a:pPr marL="0" indent="0">
              <a:buNone/>
            </a:pPr>
            <a:r>
              <a:rPr lang="zh-CN" altLang="zh-CN" sz="2400" dirty="0" smtClean="0">
                <a:solidFill>
                  <a:schemeClr val="tx1"/>
                </a:solidFill>
                <a:sym typeface="+mn-ea"/>
              </a:rPr>
              <a:t>假设相机空间的二个点</a:t>
            </a:r>
            <a:r>
              <a:rPr lang="en-US" altLang="zh-CN" sz="2400" dirty="0" smtClean="0">
                <a:solidFill>
                  <a:schemeClr val="tx1"/>
                </a:solidFill>
                <a:sym typeface="+mn-ea"/>
              </a:rPr>
              <a:t>a(x0,y0,z0,u0,v0,c0),b</a:t>
            </a:r>
            <a:r>
              <a:rPr lang="en-US" altLang="zh-CN" sz="2400" dirty="0" smtClean="0">
                <a:sym typeface="+mn-ea"/>
              </a:rPr>
              <a:t>(x1,y1,z1,u1,v1,c1),</a:t>
            </a:r>
            <a:r>
              <a:rPr lang="zh-CN" altLang="zh-CN" sz="2400" dirty="0" smtClean="0">
                <a:sym typeface="+mn-ea"/>
              </a:rPr>
              <a:t>透视变换后齐次坐标的点</a:t>
            </a:r>
            <a:r>
              <a:rPr lang="en-US" altLang="zh-CN" sz="2400" dirty="0" smtClean="0">
                <a:sym typeface="+mn-ea"/>
              </a:rPr>
              <a:t>a'(x'0,y'0,z'0,w'0,u0,v0,c0),b'(x'1,y'1,z'1,w'1,u1,v1,c1)</a:t>
            </a:r>
            <a:endParaRPr lang="en-US" altLang="zh-CN" sz="2400" dirty="0" smtClean="0">
              <a:sym typeface="+mn-ea"/>
            </a:endParaRPr>
          </a:p>
          <a:p>
            <a:pPr marL="0" indent="0">
              <a:buNone/>
            </a:pPr>
            <a:r>
              <a:rPr lang="zh-CN" altLang="zh-CN" sz="2400" dirty="0" smtClean="0">
                <a:sym typeface="+mn-ea"/>
              </a:rPr>
              <a:t>假设与</a:t>
            </a:r>
            <a:r>
              <a:rPr lang="en-US" altLang="zh-CN" sz="2400" dirty="0" smtClean="0">
                <a:sym typeface="+mn-ea"/>
              </a:rPr>
              <a:t>-1</a:t>
            </a:r>
            <a:r>
              <a:rPr lang="zh-CN" altLang="en-US" sz="2400" dirty="0" smtClean="0">
                <a:sym typeface="+mn-ea"/>
              </a:rPr>
              <a:t>左平面即</a:t>
            </a:r>
            <a:r>
              <a:rPr lang="en-US" altLang="zh-CN" sz="2400" dirty="0" smtClean="0">
                <a:sym typeface="+mn-ea"/>
              </a:rPr>
              <a:t>w=-</a:t>
            </a:r>
            <a:r>
              <a:rPr lang="en-US" altLang="zh-CN" sz="2400" dirty="0" smtClean="0">
                <a:solidFill>
                  <a:schemeClr val="tx1"/>
                </a:solidFill>
                <a:sym typeface="+mn-ea"/>
              </a:rPr>
              <a:t>x</a:t>
            </a:r>
            <a:r>
              <a:rPr lang="en-US" altLang="zh-CN" sz="2400" baseline="-25000" dirty="0" smtClean="0">
                <a:solidFill>
                  <a:schemeClr val="tx1"/>
                </a:solidFill>
                <a:sym typeface="+mn-ea"/>
              </a:rPr>
              <a:t>ndc</a:t>
            </a:r>
            <a:r>
              <a:rPr lang="zh-CN" altLang="zh-CN" sz="2400" dirty="0" smtClean="0">
                <a:solidFill>
                  <a:schemeClr val="tx1"/>
                </a:solidFill>
                <a:sym typeface="+mn-ea"/>
              </a:rPr>
              <a:t>，交点为</a:t>
            </a:r>
            <a:r>
              <a:rPr lang="en-US" altLang="zh-CN" sz="2400" dirty="0" smtClean="0">
                <a:solidFill>
                  <a:schemeClr val="tx1"/>
                </a:solidFill>
                <a:sym typeface="+mn-ea"/>
              </a:rPr>
              <a:t>c' = a'+t(b'-a'),w,x</a:t>
            </a:r>
            <a:r>
              <a:rPr lang="zh-CN" altLang="en-US" sz="2400" dirty="0" smtClean="0">
                <a:solidFill>
                  <a:schemeClr val="tx1"/>
                </a:solidFill>
                <a:sym typeface="+mn-ea"/>
              </a:rPr>
              <a:t>分量为</a:t>
            </a:r>
            <a:r>
              <a:rPr lang="en-US" altLang="zh-CN" sz="2400" dirty="0" smtClean="0">
                <a:solidFill>
                  <a:schemeClr val="tx1"/>
                </a:solidFill>
                <a:sym typeface="+mn-ea"/>
              </a:rPr>
              <a:t>(w'0+t(w'1-w'0), </a:t>
            </a:r>
            <a:r>
              <a:rPr lang="en-US" altLang="zh-CN" sz="2400" dirty="0" smtClean="0">
                <a:sym typeface="+mn-ea"/>
              </a:rPr>
              <a:t>x'0+t(x'1-x'0)</a:t>
            </a:r>
            <a:r>
              <a:rPr lang="en-US" altLang="zh-CN" sz="2400" dirty="0" smtClean="0">
                <a:solidFill>
                  <a:schemeClr val="tx1"/>
                </a:solidFill>
                <a:sym typeface="+mn-ea"/>
              </a:rPr>
              <a:t>)</a:t>
            </a:r>
            <a:r>
              <a:rPr lang="zh-CN" altLang="zh-CN" sz="2400" dirty="0" smtClean="0">
                <a:solidFill>
                  <a:schemeClr val="tx1"/>
                </a:solidFill>
                <a:sym typeface="+mn-ea"/>
              </a:rPr>
              <a:t>带入平面解得</a:t>
            </a:r>
            <a:r>
              <a:rPr lang="en-US" altLang="zh-CN" sz="2400" dirty="0" smtClean="0">
                <a:solidFill>
                  <a:schemeClr val="tx1"/>
                </a:solidFill>
                <a:sym typeface="+mn-ea"/>
              </a:rPr>
              <a:t>t,</a:t>
            </a:r>
            <a:r>
              <a:rPr lang="zh-CN" altLang="zh-CN" sz="2400" dirty="0" smtClean="0">
                <a:solidFill>
                  <a:schemeClr val="tx1"/>
                </a:solidFill>
                <a:sym typeface="+mn-ea"/>
              </a:rPr>
              <a:t>然后线性插值</a:t>
            </a:r>
            <a:r>
              <a:rPr lang="en-US" altLang="zh-CN" sz="2400" dirty="0" smtClean="0">
                <a:solidFill>
                  <a:schemeClr val="tx1"/>
                </a:solidFill>
                <a:sym typeface="+mn-ea"/>
              </a:rPr>
              <a:t>uvc</a:t>
            </a:r>
            <a:r>
              <a:rPr lang="zh-CN" altLang="en-US" sz="2400" dirty="0" smtClean="0">
                <a:solidFill>
                  <a:schemeClr val="tx1"/>
                </a:solidFill>
                <a:sym typeface="+mn-ea"/>
              </a:rPr>
              <a:t>。</a:t>
            </a:r>
            <a:endParaRPr lang="zh-CN" altLang="en-US" sz="2400"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zh-CN" dirty="0" smtClean="0">
              <a:solidFill>
                <a:schemeClr val="tx1"/>
              </a:solidFill>
              <a:sym typeface="+mn-ea"/>
            </a:endParaRPr>
          </a:p>
          <a:p>
            <a:pPr marL="0" indent="0">
              <a:buNone/>
            </a:pPr>
            <a:endParaRPr lang="zh-CN" altLang="en-US" dirty="0" smtClean="0">
              <a:solidFill>
                <a:schemeClr val="tx1"/>
              </a:solidFill>
              <a:sym typeface="+mn-ea"/>
            </a:endParaRPr>
          </a:p>
          <a:p>
            <a:endParaRPr lang="en-US" altLang="zh-CN" dirty="0">
              <a:solidFill>
                <a:schemeClr val="tx1"/>
              </a:solidFill>
            </a:endParaRPr>
          </a:p>
          <a:p>
            <a:endParaRPr lang="en-US" altLang="zh-CN" dirty="0">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2000" b="1">
                <a:latin typeface="微软雅黑" panose="020B0503020204020204" charset="-122"/>
                <a:ea typeface="微软雅黑" panose="020B0503020204020204" charset="-122"/>
              </a:rPr>
              <a:t>裁剪</a:t>
            </a:r>
            <a:endParaRPr lang="en-US" altLang="zh-CN"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dirty="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pic>
        <p:nvPicPr>
          <p:cNvPr id="2" name="图片 1"/>
          <p:cNvPicPr>
            <a:picLocks noChangeAspect="1"/>
          </p:cNvPicPr>
          <p:nvPr/>
        </p:nvPicPr>
        <p:blipFill>
          <a:blip r:embed="rId1"/>
          <a:stretch>
            <a:fillRect/>
          </a:stretch>
        </p:blipFill>
        <p:spPr>
          <a:xfrm>
            <a:off x="987425" y="3432810"/>
            <a:ext cx="3727450" cy="3255645"/>
          </a:xfrm>
          <a:prstGeom prst="rect">
            <a:avLst/>
          </a:prstGeom>
        </p:spPr>
      </p:pic>
      <p:sp>
        <p:nvSpPr>
          <p:cNvPr id="4" name="文本框 3"/>
          <p:cNvSpPr txBox="1"/>
          <p:nvPr/>
        </p:nvSpPr>
        <p:spPr>
          <a:xfrm>
            <a:off x="5532755" y="4457700"/>
            <a:ext cx="2593340" cy="642620"/>
          </a:xfrm>
          <a:prstGeom prst="rect">
            <a:avLst/>
          </a:prstGeom>
          <a:noFill/>
        </p:spPr>
        <p:txBody>
          <a:bodyPr wrap="square" rtlCol="0">
            <a:spAutoFit/>
          </a:bodyPr>
          <a:p>
            <a:r>
              <a:rPr lang="en-US" altLang="zh-CN"/>
              <a:t>w&lt;0</a:t>
            </a:r>
            <a:r>
              <a:rPr lang="zh-CN" altLang="zh-CN"/>
              <a:t>，说明在相机的背一侧</a:t>
            </a:r>
            <a:endParaRPr lang="zh-CN" altLang="zh-CN"/>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normAutofit lnSpcReduction="20000"/>
          </a:bodyPr>
          <a:lstStyle/>
          <a:p>
            <a:pPr marL="0" indent="0">
              <a:buNone/>
            </a:pPr>
            <a:r>
              <a:rPr lang="en-US" altLang="zh-CN" dirty="0" smtClean="0">
                <a:solidFill>
                  <a:schemeClr val="tx1"/>
                </a:solidFill>
              </a:rPr>
              <a:t>1. </a:t>
            </a:r>
            <a:r>
              <a:rPr lang="zh-CN" altLang="en-US" dirty="0" smtClean="0">
                <a:solidFill>
                  <a:schemeClr val="tx1"/>
                </a:solidFill>
              </a:rPr>
              <a:t>光栅化</a:t>
            </a:r>
            <a:endParaRPr lang="en-US" altLang="zh-CN" dirty="0" smtClean="0">
              <a:solidFill>
                <a:schemeClr val="tx1"/>
              </a:solidFill>
            </a:endParaRPr>
          </a:p>
          <a:p>
            <a:pPr marL="0" indent="0" algn="l">
              <a:buNone/>
            </a:pPr>
            <a:r>
              <a:rPr lang="zh-CN" altLang="zh-CN" sz="2000" dirty="0" smtClean="0">
                <a:solidFill>
                  <a:schemeClr val="tx1"/>
                </a:solidFill>
                <a:sym typeface="+mn-ea"/>
              </a:rPr>
              <a:t>把透视除后的规格化设备坐标系按照窗口的长宽通过平移缩放变换到屏幕坐标系。</a:t>
            </a:r>
            <a:endParaRPr lang="zh-CN" altLang="zh-CN" sz="2000" dirty="0" smtClean="0">
              <a:solidFill>
                <a:schemeClr val="tx1"/>
              </a:solidFill>
              <a:sym typeface="+mn-ea"/>
            </a:endParaRPr>
          </a:p>
          <a:p>
            <a:pPr marL="0" indent="0" algn="l">
              <a:buNone/>
            </a:pPr>
            <a:endParaRPr lang="zh-CN" altLang="en-US" sz="2000" dirty="0" smtClean="0">
              <a:solidFill>
                <a:schemeClr val="tx1"/>
              </a:solidFill>
            </a:endParaRPr>
          </a:p>
          <a:p>
            <a:pPr marL="0" indent="0" algn="l">
              <a:buNone/>
            </a:pPr>
            <a:r>
              <a:rPr lang="zh-CN" altLang="en-US" sz="2000" dirty="0" smtClean="0">
                <a:solidFill>
                  <a:schemeClr val="tx1"/>
                </a:solidFill>
              </a:rPr>
              <a:t>从一个投影场景生成网格颜色样本。</a:t>
            </a:r>
            <a:r>
              <a:rPr lang="en-US" altLang="zh-CN" sz="2000" dirty="0" smtClean="0">
                <a:solidFill>
                  <a:schemeClr val="tx1"/>
                </a:solidFill>
              </a:rPr>
              <a:t>1600</a:t>
            </a:r>
            <a:r>
              <a:rPr lang="zh-CN" altLang="en-US" sz="2000" dirty="0" smtClean="0">
                <a:solidFill>
                  <a:schemeClr val="tx1"/>
                </a:solidFill>
              </a:rPr>
              <a:t>宽，</a:t>
            </a:r>
            <a:r>
              <a:rPr lang="en-US" altLang="zh-CN" sz="2000" dirty="0" smtClean="0">
                <a:solidFill>
                  <a:schemeClr val="tx1"/>
                </a:solidFill>
              </a:rPr>
              <a:t>1200</a:t>
            </a:r>
            <a:r>
              <a:rPr lang="zh-CN" altLang="en-US" sz="2000" dirty="0" smtClean="0">
                <a:solidFill>
                  <a:schemeClr val="tx1"/>
                </a:solidFill>
              </a:rPr>
              <a:t>高的显示器有</a:t>
            </a:r>
            <a:r>
              <a:rPr lang="en-US" altLang="zh-CN" sz="2000" dirty="0" smtClean="0">
                <a:solidFill>
                  <a:schemeClr val="tx1"/>
                </a:solidFill>
              </a:rPr>
              <a:t>1 920 000</a:t>
            </a:r>
            <a:r>
              <a:rPr lang="zh-CN" altLang="en-US" sz="2000" dirty="0" smtClean="0">
                <a:solidFill>
                  <a:schemeClr val="tx1"/>
                </a:solidFill>
              </a:rPr>
              <a:t>个像素点。</a:t>
            </a:r>
            <a:endParaRPr lang="zh-CN" altLang="en-US" sz="2000" dirty="0" smtClean="0">
              <a:solidFill>
                <a:schemeClr val="tx1"/>
              </a:solidFill>
            </a:endParaRPr>
          </a:p>
          <a:p>
            <a:endParaRPr lang="en-US" altLang="zh-CN" dirty="0">
              <a:solidFill>
                <a:schemeClr val="tx1"/>
              </a:solidFill>
            </a:endParaRPr>
          </a:p>
          <a:p>
            <a:endParaRPr lang="en-US" altLang="zh-CN" dirty="0">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2000" b="1">
                <a:latin typeface="微软雅黑" panose="020B0503020204020204" charset="-122"/>
                <a:ea typeface="微软雅黑" panose="020B0503020204020204" charset="-122"/>
              </a:rPr>
              <a:t>光栅化</a:t>
            </a:r>
            <a:endParaRPr lang="en-US" altLang="zh-CN"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dirty="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dirty="0" smtClean="0">
                <a:solidFill>
                  <a:schemeClr val="tx1"/>
                </a:solidFill>
              </a:rPr>
              <a:t>2.FrameBuffer</a:t>
            </a:r>
            <a:endParaRPr lang="en-US" altLang="zh-CN" dirty="0" smtClean="0">
              <a:solidFill>
                <a:schemeClr val="tx1"/>
              </a:solidFill>
            </a:endParaRPr>
          </a:p>
          <a:p>
            <a:pPr marL="0" indent="0">
              <a:buNone/>
            </a:pPr>
            <a:r>
              <a:rPr lang="en-US" altLang="zh-CN" dirty="0" smtClean="0">
                <a:solidFill>
                  <a:schemeClr val="tx1"/>
                </a:solidFill>
              </a:rPr>
              <a:t> </a:t>
            </a:r>
            <a:r>
              <a:rPr lang="zh-CN" altLang="en-US" dirty="0" smtClean="0">
                <a:solidFill>
                  <a:schemeClr val="tx1"/>
                </a:solidFill>
              </a:rPr>
              <a:t>用于显示在屏幕的图像数据。</a:t>
            </a:r>
            <a:endParaRPr lang="en-US" altLang="zh-CN" dirty="0">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b="1" dirty="0">
                <a:latin typeface="微软雅黑" panose="020B0503020204020204" charset="-122"/>
                <a:ea typeface="微软雅黑" panose="020B0503020204020204" charset="-122"/>
              </a:rPr>
              <a:t>光栅化</a:t>
            </a:r>
            <a:endParaRPr lang="en-US" altLang="zh-CN" sz="2000" b="1" dirty="0">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4846" y="2398644"/>
            <a:ext cx="57245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1332000"/>
            <a:ext cx="7886700" cy="4946400"/>
          </a:xfrm>
        </p:spPr>
        <p:txBody>
          <a:bodyPr/>
          <a:lstStyle/>
          <a:p>
            <a:pPr marL="0" indent="0">
              <a:buNone/>
            </a:pPr>
            <a:r>
              <a:rPr lang="en-US" altLang="zh-CN">
                <a:solidFill>
                  <a:schemeClr val="tx1"/>
                </a:solidFill>
              </a:rPr>
              <a:t>2. </a:t>
            </a:r>
            <a:r>
              <a:rPr lang="zh-CN" altLang="zh-CN">
                <a:solidFill>
                  <a:schemeClr val="tx1"/>
                </a:solidFill>
              </a:rPr>
              <a:t>光栅化流程</a:t>
            </a:r>
            <a:endParaRPr lang="zh-CN" altLang="zh-CN">
              <a:solidFill>
                <a:schemeClr val="tx1"/>
              </a:solidFill>
            </a:endParaRPr>
          </a:p>
          <a:p>
            <a:endParaRPr lang="zh-CN" altLang="zh-CN">
              <a:solidFill>
                <a:schemeClr val="tx1"/>
              </a:solidFill>
            </a:endParaRPr>
          </a:p>
        </p:txBody>
      </p:sp>
      <p:sp>
        <p:nvSpPr>
          <p:cNvPr id="35" name="矩形 34"/>
          <p:cNvSpPr/>
          <p:nvPr/>
        </p:nvSpPr>
        <p:spPr>
          <a:xfrm>
            <a:off x="111760" y="508000"/>
            <a:ext cx="182563" cy="508000"/>
          </a:xfrm>
          <a:prstGeom prst="rect">
            <a:avLst/>
          </a:prstGeom>
          <a:solidFill>
            <a:srgbClr val="6CAE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ea typeface="微软雅黑" panose="020B0503020204020204" charset="-122"/>
              </a:rPr>
              <a:t>6</a:t>
            </a:r>
            <a:endParaRPr lang="en-US" altLang="zh-CN" dirty="0">
              <a:ea typeface="微软雅黑" panose="020B0503020204020204" charset="-122"/>
            </a:endParaRPr>
          </a:p>
        </p:txBody>
      </p:sp>
      <p:sp>
        <p:nvSpPr>
          <p:cNvPr id="36" name="文本框 4"/>
          <p:cNvSpPr txBox="1">
            <a:spLocks noChangeArrowheads="1"/>
          </p:cNvSpPr>
          <p:nvPr/>
        </p:nvSpPr>
        <p:spPr bwMode="auto">
          <a:xfrm>
            <a:off x="407035" y="561975"/>
            <a:ext cx="2681288"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eaLnBrk="1" hangingPunct="1">
              <a:lnSpc>
                <a:spcPct val="100000"/>
              </a:lnSpc>
              <a:buNone/>
            </a:pPr>
            <a:r>
              <a:rPr lang="zh-CN" altLang="en-US" sz="2000" b="1" dirty="0">
                <a:latin typeface="微软雅黑" panose="020B0503020204020204" charset="-122"/>
                <a:ea typeface="微软雅黑" panose="020B0503020204020204" charset="-122"/>
                <a:sym typeface="+mn-ea"/>
              </a:rPr>
              <a:t>光栅化</a:t>
            </a:r>
            <a:endParaRPr lang="en-US" altLang="zh-CN" sz="2000" b="1">
              <a:latin typeface="微软雅黑" panose="020B0503020204020204" charset="-122"/>
              <a:ea typeface="微软雅黑" panose="020B0503020204020204" charset="-122"/>
            </a:endParaRPr>
          </a:p>
        </p:txBody>
      </p:sp>
      <p:sp>
        <p:nvSpPr>
          <p:cNvPr id="13" name="Freeform 2"/>
          <p:cNvSpPr>
            <a:spLocks noChangeArrowheads="1"/>
          </p:cNvSpPr>
          <p:nvPr/>
        </p:nvSpPr>
        <p:spPr bwMode="auto">
          <a:xfrm>
            <a:off x="7313930" y="2349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光栅化</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23" name="Freeform 1"/>
          <p:cNvSpPr>
            <a:spLocks noChangeArrowheads="1"/>
          </p:cNvSpPr>
          <p:nvPr/>
        </p:nvSpPr>
        <p:spPr bwMode="auto">
          <a:xfrm>
            <a:off x="5852160" y="23495"/>
            <a:ext cx="178625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裁剪</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39" name="Freeform 1"/>
          <p:cNvSpPr>
            <a:spLocks noChangeArrowheads="1"/>
          </p:cNvSpPr>
          <p:nvPr/>
        </p:nvSpPr>
        <p:spPr bwMode="auto">
          <a:xfrm>
            <a:off x="29298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光照</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0" name="Freeform 2"/>
          <p:cNvSpPr>
            <a:spLocks noChangeArrowheads="1"/>
          </p:cNvSpPr>
          <p:nvPr/>
        </p:nvSpPr>
        <p:spPr bwMode="auto">
          <a:xfrm>
            <a:off x="4390390" y="19685"/>
            <a:ext cx="1786255" cy="443230"/>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投影变换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1" name="Freeform 1"/>
          <p:cNvSpPr>
            <a:spLocks noChangeArrowheads="1"/>
          </p:cNvSpPr>
          <p:nvPr/>
        </p:nvSpPr>
        <p:spPr bwMode="auto">
          <a:xfrm>
            <a:off x="1469390" y="19685"/>
            <a:ext cx="1784985" cy="44323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rPr>
              <a:t>相机变换</a:t>
            </a:r>
            <a:endParaRPr lang="zh-CN" altLang="en-US"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42" name="Freeform 1"/>
          <p:cNvSpPr>
            <a:spLocks noChangeArrowheads="1"/>
          </p:cNvSpPr>
          <p:nvPr/>
        </p:nvSpPr>
        <p:spPr bwMode="auto">
          <a:xfrm>
            <a:off x="-2540" y="19685"/>
            <a:ext cx="1796415" cy="445770"/>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6CAE4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2400">
                <a:solidFill>
                  <a:schemeClr val="tx1"/>
                </a:solidFill>
                <a:effectLst>
                  <a:outerShdw blurRad="38100" dist="19050" dir="2700000" algn="tl" rotWithShape="0">
                    <a:schemeClr val="dk1">
                      <a:alpha val="40000"/>
                    </a:schemeClr>
                  </a:outerShdw>
                </a:effectLst>
                <a:sym typeface="Arial" panose="020B0604020202020204" pitchFamily="34" charset="0"/>
              </a:rPr>
              <a:t>模型变换</a:t>
            </a:r>
            <a:endParaRPr lang="zh-CN" sz="2400">
              <a:solidFill>
                <a:schemeClr val="tx1"/>
              </a:solidFill>
              <a:effectLst>
                <a:outerShdw blurRad="38100" dist="19050" dir="2700000" algn="tl" rotWithShape="0">
                  <a:schemeClr val="dk1">
                    <a:alpha val="40000"/>
                  </a:schemeClr>
                </a:outerShdw>
              </a:effectLst>
              <a:sym typeface="Arial" panose="020B0604020202020204" pitchFamily="34" charset="0"/>
            </a:endParaRPr>
          </a:p>
        </p:txBody>
      </p:sp>
      <p:sp>
        <p:nvSpPr>
          <p:cNvPr id="5" name="圆角矩形 4"/>
          <p:cNvSpPr/>
          <p:nvPr/>
        </p:nvSpPr>
        <p:spPr>
          <a:xfrm>
            <a:off x="6275070" y="2409825"/>
            <a:ext cx="2067560" cy="78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确定像素的最终颜色并上传到</a:t>
            </a:r>
            <a:r>
              <a:rPr lang="en-US" altLang="zh-CN">
                <a:solidFill>
                  <a:schemeClr val="tx1"/>
                </a:solidFill>
              </a:rPr>
              <a:t>framebuffer</a:t>
            </a:r>
            <a:endParaRPr lang="zh-CN" altLang="en-US">
              <a:solidFill>
                <a:schemeClr val="tx1"/>
              </a:solidFill>
            </a:endParaRPr>
          </a:p>
        </p:txBody>
      </p:sp>
      <p:sp>
        <p:nvSpPr>
          <p:cNvPr id="6" name="圆角矩形 5"/>
          <p:cNvSpPr/>
          <p:nvPr/>
        </p:nvSpPr>
        <p:spPr>
          <a:xfrm>
            <a:off x="1160780" y="2409825"/>
            <a:ext cx="2067560" cy="78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确定被三角形覆盖的可见像素</a:t>
            </a:r>
            <a:endParaRPr lang="zh-CN" altLang="en-US">
              <a:solidFill>
                <a:schemeClr val="tx1"/>
              </a:solidFill>
            </a:endParaRPr>
          </a:p>
        </p:txBody>
      </p:sp>
      <p:sp>
        <p:nvSpPr>
          <p:cNvPr id="7" name="圆角矩形 6"/>
          <p:cNvSpPr/>
          <p:nvPr/>
        </p:nvSpPr>
        <p:spPr>
          <a:xfrm>
            <a:off x="3717925" y="2409825"/>
            <a:ext cx="2067560" cy="786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计算三角形内的每个像素的颜色</a:t>
            </a:r>
            <a:endParaRPr lang="zh-CN" altLang="en-US">
              <a:solidFill>
                <a:schemeClr val="tx1"/>
              </a:solidFill>
            </a:endParaRPr>
          </a:p>
        </p:txBody>
      </p:sp>
      <p:cxnSp>
        <p:nvCxnSpPr>
          <p:cNvPr id="8" name="直接箭头连接符 7"/>
          <p:cNvCxnSpPr>
            <a:stCxn id="6" idx="3"/>
            <a:endCxn id="7" idx="1"/>
          </p:cNvCxnSpPr>
          <p:nvPr/>
        </p:nvCxnSpPr>
        <p:spPr>
          <a:xfrm>
            <a:off x="3228340" y="2802890"/>
            <a:ext cx="4895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3"/>
            <a:endCxn id="5" idx="1"/>
          </p:cNvCxnSpPr>
          <p:nvPr/>
        </p:nvCxnSpPr>
        <p:spPr>
          <a:xfrm>
            <a:off x="5785485" y="2802890"/>
            <a:ext cx="4895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1"/>
          <a:stretch>
            <a:fillRect/>
          </a:stretch>
        </p:blipFill>
        <p:spPr>
          <a:xfrm>
            <a:off x="212725" y="3912235"/>
            <a:ext cx="2197735" cy="2366645"/>
          </a:xfrm>
          <a:prstGeom prst="rect">
            <a:avLst/>
          </a:prstGeom>
        </p:spPr>
      </p:pic>
      <p:pic>
        <p:nvPicPr>
          <p:cNvPr id="11" name="图片 10"/>
          <p:cNvPicPr>
            <a:picLocks noChangeAspect="1"/>
          </p:cNvPicPr>
          <p:nvPr/>
        </p:nvPicPr>
        <p:blipFill>
          <a:blip r:embed="rId2"/>
          <a:stretch>
            <a:fillRect/>
          </a:stretch>
        </p:blipFill>
        <p:spPr>
          <a:xfrm>
            <a:off x="2384425" y="3912235"/>
            <a:ext cx="2226945" cy="2367280"/>
          </a:xfrm>
          <a:prstGeom prst="rect">
            <a:avLst/>
          </a:prstGeom>
        </p:spPr>
      </p:pic>
      <p:pic>
        <p:nvPicPr>
          <p:cNvPr id="12" name="图片 11"/>
          <p:cNvPicPr>
            <a:picLocks noChangeAspect="1"/>
          </p:cNvPicPr>
          <p:nvPr/>
        </p:nvPicPr>
        <p:blipFill>
          <a:blip r:embed="rId3"/>
          <a:stretch>
            <a:fillRect/>
          </a:stretch>
        </p:blipFill>
        <p:spPr>
          <a:xfrm>
            <a:off x="4648200" y="3912235"/>
            <a:ext cx="2406015" cy="2353945"/>
          </a:xfrm>
          <a:prstGeom prst="rect">
            <a:avLst/>
          </a:prstGeom>
        </p:spPr>
      </p:pic>
      <p:pic>
        <p:nvPicPr>
          <p:cNvPr id="14" name="图片 13"/>
          <p:cNvPicPr>
            <a:picLocks noChangeAspect="1"/>
          </p:cNvPicPr>
          <p:nvPr/>
        </p:nvPicPr>
        <p:blipFill>
          <a:blip r:embed="rId4"/>
          <a:stretch>
            <a:fillRect/>
          </a:stretch>
        </p:blipFill>
        <p:spPr>
          <a:xfrm>
            <a:off x="6875780" y="3900805"/>
            <a:ext cx="2224368" cy="2365200"/>
          </a:xfrm>
          <a:prstGeom prst="rect">
            <a:avLst/>
          </a:prstGeom>
        </p:spPr>
      </p:pic>
      <p:sp>
        <p:nvSpPr>
          <p:cNvPr id="15" name="文本框 14"/>
          <p:cNvSpPr txBox="1"/>
          <p:nvPr/>
        </p:nvSpPr>
        <p:spPr>
          <a:xfrm>
            <a:off x="7143750" y="6385560"/>
            <a:ext cx="1688465" cy="365760"/>
          </a:xfrm>
          <a:prstGeom prst="rect">
            <a:avLst/>
          </a:prstGeom>
          <a:noFill/>
        </p:spPr>
        <p:txBody>
          <a:bodyPr wrap="square" rtlCol="0">
            <a:spAutoFit/>
          </a:bodyPr>
          <a:lstStyle/>
          <a:p>
            <a:r>
              <a:rPr lang="zh-CN" altLang="en-US"/>
              <a:t>中心点采样</a:t>
            </a:r>
            <a:endParaRPr lang="zh-CN"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2073</Words>
  <Application>WPS 演示</Application>
  <PresentationFormat>全屏显示(4:3)</PresentationFormat>
  <Paragraphs>736</Paragraphs>
  <Slides>27</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37</vt:i4>
      </vt:variant>
      <vt:variant>
        <vt:lpstr>幻灯片标题</vt:lpstr>
      </vt:variant>
      <vt:variant>
        <vt:i4>27</vt:i4>
      </vt:variant>
    </vt:vector>
  </HeadingPairs>
  <TitlesOfParts>
    <vt:vector size="72" baseType="lpstr">
      <vt:lpstr>Arial</vt:lpstr>
      <vt:lpstr>宋体</vt:lpstr>
      <vt:lpstr>Wingdings</vt:lpstr>
      <vt:lpstr>微软雅黑</vt:lpstr>
      <vt:lpstr>Calibri</vt:lpstr>
      <vt:lpstr>黑体</vt:lpstr>
      <vt:lpstr>Calibri Light</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175</cp:revision>
  <dcterms:created xsi:type="dcterms:W3CDTF">2015-05-05T08:02:00Z</dcterms:created>
  <dcterms:modified xsi:type="dcterms:W3CDTF">2017-05-09T07:27:13Z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