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321" r:id="rId9"/>
    <p:sldId id="261" r:id="rId10"/>
    <p:sldId id="320" r:id="rId11"/>
    <p:sldId id="262" r:id="rId12"/>
    <p:sldId id="263" r:id="rId13"/>
    <p:sldId id="264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物体坐标系向世界空间坐标系的转换，平移，旋转，缩放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世界坐标系到相机坐标系的转换，通过一个仿射变换设置一个相机位置和朝向，逆这个变换，把物体从世界坐标系转换到相机坐标系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根据照明和反射率计算光照，算出颜色</a:t>
            </a:r>
            <a:endParaRPr lang="zh-CN" altLang="en-US"/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相机坐标系转换到裁剪坐标系，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坐标，透视投影，模仿真实世界的观察</a:t>
            </a:r>
            <a:endParaRPr lang="zh-CN" altLang="en-US"/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把在屏幕视窗外的物体裁剪</a:t>
            </a:r>
            <a:endParaRPr lang="zh-CN" altLang="en-US"/>
          </a:p>
          <a:p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绘制像素，采样，光栅化，包括纹理，影藏面等等。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sym typeface="+mn-ea"/>
              </a:rPr>
              <a:t>把空间限制在一个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面的突面体，在这个体内的物体会被渲染，截断无限金字塔。</a:t>
            </a:r>
            <a:endParaRPr lang="zh-CN" altLang="en-US"/>
          </a:p>
          <a:p>
            <a:r>
              <a:rPr lang="zh-CN" altLang="zh-CN">
                <a:sym typeface="+mn-ea"/>
              </a:rPr>
              <a:t>视角</a:t>
            </a:r>
            <a:endParaRPr lang="zh-CN" altLang="en-US"/>
          </a:p>
          <a:p>
            <a:r>
              <a:rPr lang="zh-CN" altLang="en-US">
                <a:sym typeface="+mn-ea"/>
              </a:rPr>
              <a:t>视图窗口大小</a:t>
            </a:r>
            <a:r>
              <a:rPr lang="zh-CN" altLang="zh-CN">
                <a:sym typeface="+mn-ea"/>
              </a:rPr>
              <a:t>固定，调整视角</a:t>
            </a:r>
            <a:endParaRPr lang="zh-CN" altLang="zh-CN"/>
          </a:p>
          <a:p>
            <a:r>
              <a:rPr lang="zh-CN" altLang="zh-CN">
                <a:sym typeface="+mn-ea"/>
              </a:rPr>
              <a:t>近平面，除以</a:t>
            </a:r>
            <a:r>
              <a:rPr lang="en-US" altLang="zh-CN">
                <a:sym typeface="+mn-ea"/>
              </a:rPr>
              <a:t>0</a:t>
            </a:r>
            <a:endParaRPr lang="en-US" altLang="zh-CN"/>
          </a:p>
          <a:p>
            <a:r>
              <a:rPr lang="zh-CN" altLang="en-US">
                <a:sym typeface="+mn-ea"/>
              </a:rPr>
              <a:t>远平面，可选择的，提高效率，影藏面的剔除，近平面和远平面的距离决定了深度的精度。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sym typeface="+mn-ea"/>
              </a:rPr>
              <a:t>投影在</a:t>
            </a:r>
            <a:r>
              <a:rPr lang="en-US" altLang="zh-CN">
                <a:sym typeface="+mn-ea"/>
              </a:rPr>
              <a:t>yz</a:t>
            </a:r>
            <a:r>
              <a:rPr lang="zh-CN" altLang="en-US">
                <a:sym typeface="+mn-ea"/>
              </a:rPr>
              <a:t>平面</a:t>
            </a:r>
            <a:endParaRPr lang="zh-CN" altLang="en-US"/>
          </a:p>
          <a:p>
            <a:r>
              <a:rPr lang="zh-CN" altLang="en-US">
                <a:sym typeface="+mn-ea"/>
              </a:rPr>
              <a:t>看向</a:t>
            </a:r>
            <a:r>
              <a:rPr lang="en-US" altLang="zh-CN">
                <a:sym typeface="+mn-ea"/>
              </a:rPr>
              <a:t>-z</a:t>
            </a:r>
            <a:r>
              <a:rPr lang="zh-CN" altLang="en-US">
                <a:sym typeface="+mn-ea"/>
              </a:rPr>
              <a:t>轴</a:t>
            </a:r>
            <a:endParaRPr lang="zh-CN" altLang="en-US"/>
          </a:p>
          <a:p>
            <a:r>
              <a:rPr lang="zh-CN" altLang="en-US">
                <a:sym typeface="+mn-ea"/>
              </a:rPr>
              <a:t>视角</a:t>
            </a:r>
            <a:r>
              <a:rPr lang="en-US" altLang="zh-CN">
                <a:sym typeface="+mn-ea"/>
              </a:rPr>
              <a:t>theta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矩阵不可逆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sym typeface="+mn-ea"/>
              </a:rPr>
              <a:t>直接线性变换，但是最后要除以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，所以同样可以设置一个尺度变换，即一个平移和尺度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001001</a:t>
            </a:r>
            <a:endParaRPr lang="en-US" altLang="zh-CN"/>
          </a:p>
          <a:p>
            <a:r>
              <a:rPr lang="en-US" altLang="zh-CN">
                <a:sym typeface="+mn-ea"/>
              </a:rPr>
              <a:t>000010</a:t>
            </a:r>
            <a:endParaRPr lang="en-US" altLang="zh-CN"/>
          </a:p>
          <a:p>
            <a:r>
              <a:rPr lang="zh-CN" altLang="zh-CN">
                <a:sym typeface="+mn-ea"/>
              </a:rPr>
              <a:t>每次求直线和平面的交点，计算量比较大，可以预先去除那些不与平面相交的线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光栅化，通常每个像素点会计算几次，费时间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Framebuffer</a:t>
            </a:r>
            <a:r>
              <a:rPr lang="zh-CN" altLang="en-US" dirty="0" smtClean="0">
                <a:sym typeface="+mn-ea"/>
              </a:rPr>
              <a:t>是一个</a:t>
            </a:r>
            <a:r>
              <a:rPr lang="en-US" altLang="zh-CN" dirty="0" smtClean="0">
                <a:sym typeface="+mn-ea"/>
              </a:rPr>
              <a:t>2D</a:t>
            </a:r>
            <a:r>
              <a:rPr lang="zh-CN" altLang="en-US" dirty="0" smtClean="0">
                <a:sym typeface="+mn-ea"/>
              </a:rPr>
              <a:t>的图像，每个像素点都有颜色值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黑色的代表完整的片元，灰色的代表不完整的片元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如何把三角形变成片元，扫描线，三角形凸的性质，水平扫描线从一段进入，另一端出去，在边缘和上下顶点处是部分片元。</a:t>
            </a:r>
            <a:r>
              <a:rPr lang="en-US" altLang="zh-CN" dirty="0">
                <a:sym typeface="+mn-ea"/>
              </a:rPr>
              <a:t>y</a:t>
            </a:r>
            <a:r>
              <a:rPr lang="zh-CN" altLang="zh-CN" dirty="0">
                <a:sym typeface="+mn-ea"/>
              </a:rPr>
              <a:t>最大值，最小值是三个顶点的最大值和最小值。</a:t>
            </a:r>
            <a:endParaRPr lang="en-US" altLang="zh-CN" dirty="0" smtClean="0">
              <a:sym typeface="+mn-ea"/>
            </a:endParaRPr>
          </a:p>
          <a:p>
            <a:r>
              <a:rPr lang="zh-CN" altLang="zh-CN" dirty="0">
                <a:sym typeface="+mn-ea"/>
              </a:rPr>
              <a:t>填写公约，如果公约不一致，那么会导致在边缘点不画（连续的面破裂），或者画二次（在混合模式中图像的变化）。</a:t>
            </a:r>
            <a:endParaRPr lang="zh-CN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深度缓存用来确定可见的三角片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如果当前片元比原来的近，替换，否则不替换。但是当二个深度是一样时，会有显示问题。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缺点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每个像素点有一个深度数组，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在每一帧需要初始化为背景颜色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深度缓存为背景深度，以上二个硬件实现，现在不是问题。对每一个片元的额外操作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计算深度值，查找深度缓存表，比较，写入如果符合。</a:t>
            </a:r>
            <a:endParaRPr lang="zh-CN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dist</a:t>
            </a:r>
            <a:r>
              <a:rPr lang="zh-CN" altLang="zh-CN" dirty="0">
                <a:sym typeface="+mn-ea"/>
              </a:rPr>
              <a:t>表示到观察点到投影平面的距离。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不能对投影矩阵求逆，即不能通过</a:t>
            </a:r>
            <a:r>
              <a:rPr lang="en-US" altLang="zh-CN" dirty="0">
                <a:sym typeface="+mn-ea"/>
              </a:rPr>
              <a:t>ndc</a:t>
            </a:r>
            <a:r>
              <a:rPr lang="zh-CN" altLang="en-US" dirty="0">
                <a:sym typeface="+mn-ea"/>
              </a:rPr>
              <a:t>坐标求的</a:t>
            </a:r>
            <a:r>
              <a:rPr lang="en-US" altLang="zh-CN" dirty="0">
                <a:sym typeface="+mn-ea"/>
              </a:rPr>
              <a:t>view</a:t>
            </a:r>
            <a:r>
              <a:rPr lang="zh-CN" altLang="en-US" dirty="0">
                <a:sym typeface="+mn-ea"/>
              </a:rPr>
              <a:t>的坐标。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规格化设备坐标</a:t>
            </a:r>
            <a:endParaRPr lang="zh-CN" altLang="en-US"/>
          </a:p>
          <a:p>
            <a:r>
              <a:rPr lang="zh-CN" altLang="en-US"/>
              <a:t>最后，</a:t>
            </a:r>
            <a:endParaRPr lang="zh-CN" altLang="en-US"/>
          </a:p>
          <a:p>
            <a:r>
              <a:rPr lang="zh-CN" altLang="en-US"/>
              <a:t>属性处理，纹理，反走样</a:t>
            </a:r>
            <a:endParaRPr lang="zh-CN" altLang="en-US"/>
          </a:p>
          <a:p>
            <a:r>
              <a:rPr lang="zh-CN" altLang="en-US"/>
              <a:t>剪切测试，透明度测试，深度与模版测试等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括号里面是常量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可以写成仿射变换</a:t>
            </a:r>
            <a:endParaRPr lang="zh-CN" altLang="en-US" dirty="0" smtClean="0">
              <a:sym typeface="+mn-ea"/>
            </a:endParaRPr>
          </a:p>
          <a:p>
            <a:r>
              <a:rPr lang="zh-CN" altLang="zh-CN" dirty="0" smtClean="0">
                <a:sym typeface="+mn-ea"/>
              </a:rPr>
              <a:t>是</a:t>
            </a:r>
            <a:r>
              <a:rPr lang="en-US" altLang="zh-CN" dirty="0" smtClean="0">
                <a:sym typeface="+mn-ea"/>
              </a:rPr>
              <a:t>InvZ(xndx, yndc)</a:t>
            </a:r>
            <a:r>
              <a:rPr lang="zh-CN" altLang="zh-CN" dirty="0" smtClean="0">
                <a:sym typeface="+mn-ea"/>
              </a:rPr>
              <a:t>的一个仿射变换，直接使用</a:t>
            </a:r>
            <a:r>
              <a:rPr lang="en-US" altLang="zh-CN" dirty="0" smtClean="0">
                <a:sym typeface="+mn-ea"/>
              </a:rPr>
              <a:t>zndc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16</a:t>
            </a:r>
            <a:r>
              <a:rPr lang="zh-CN" altLang="zh-CN" dirty="0" smtClean="0">
                <a:sym typeface="+mn-ea"/>
              </a:rPr>
              <a:t>位的浮点数表示</a:t>
            </a:r>
            <a:r>
              <a:rPr lang="en-US" altLang="zh-CN" dirty="0" smtClean="0">
                <a:sym typeface="+mn-ea"/>
              </a:rPr>
              <a:t>65535</a:t>
            </a:r>
            <a:r>
              <a:rPr lang="zh-CN" altLang="en-US" dirty="0" smtClean="0">
                <a:sym typeface="+mn-ea"/>
              </a:rPr>
              <a:t>个数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20</a:t>
            </a:r>
            <a:r>
              <a:rPr lang="zh-CN" altLang="en-US" dirty="0" smtClean="0">
                <a:sym typeface="+mn-ea"/>
              </a:rPr>
              <a:t>的时候用掉了</a:t>
            </a:r>
            <a:r>
              <a:rPr lang="en-US" altLang="zh-CN" dirty="0" smtClean="0">
                <a:sym typeface="+mn-ea"/>
              </a:rPr>
              <a:t>50%</a:t>
            </a:r>
            <a:r>
              <a:rPr lang="zh-CN" altLang="en-US" dirty="0" smtClean="0">
                <a:sym typeface="+mn-ea"/>
              </a:rPr>
              <a:t>的精度，</a:t>
            </a:r>
            <a:r>
              <a:rPr lang="en-US" altLang="zh-CN" dirty="0" smtClean="0">
                <a:sym typeface="+mn-ea"/>
              </a:rPr>
              <a:t>100</a:t>
            </a:r>
            <a:r>
              <a:rPr lang="zh-CN" altLang="en-US" dirty="0" smtClean="0">
                <a:sym typeface="+mn-ea"/>
              </a:rPr>
              <a:t>的时候还剩下</a:t>
            </a:r>
            <a:r>
              <a:rPr lang="en-US" altLang="zh-CN" dirty="0" smtClean="0">
                <a:sym typeface="+mn-ea"/>
              </a:rPr>
              <a:t>10%</a:t>
            </a:r>
            <a:r>
              <a:rPr lang="zh-CN" altLang="en-US" dirty="0" smtClean="0">
                <a:sym typeface="+mn-ea"/>
              </a:rPr>
              <a:t>的精度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按中心点采样，如果小的白三角形移动的话，我看到黑白点闪烁</a:t>
            </a:r>
            <a:endParaRPr lang="zh-CN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超级采样supersampled antialiasing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先把图像映射到缓存并把它放大，再用超级采样把放大后的图像像素进行采样，一般选取2个或4个邻近像素，把这些采样混合起来后</a:t>
            </a:r>
            <a:r>
              <a:rPr lang="zh-CN" altLang="en-US">
                <a:sym typeface="+mn-ea"/>
              </a:rPr>
              <a:t>纹理反走样，</a:t>
            </a:r>
            <a:r>
              <a:rPr lang="en-US" altLang="zh-CN">
                <a:sym typeface="+mn-ea"/>
              </a:rPr>
              <a:t>mipmapping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多重采样抗锯齿</a:t>
            </a:r>
            <a:r>
              <a:rPr lang="en-US" altLang="zh-CN">
                <a:sym typeface="+mn-ea"/>
              </a:rPr>
              <a:t>(MSAA)只对多边形的边缘进行抗锯齿处理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物体的设计不用关心场景</a:t>
            </a:r>
            <a:endParaRPr lang="zh-CN" altLang="en-US"/>
          </a:p>
          <a:p>
            <a:r>
              <a:rPr lang="zh-CN" altLang="en-US">
                <a:sym typeface="+mn-ea"/>
              </a:rPr>
              <a:t>设置物体在空间中的位置，大小和朝向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相机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轴代表</a:t>
            </a:r>
            <a:r>
              <a:rPr lang="en-US" altLang="zh-CN">
                <a:sym typeface="+mn-ea"/>
              </a:rPr>
              <a:t>view up</a:t>
            </a:r>
            <a:r>
              <a:rPr lang="zh-CN" altLang="en-US">
                <a:sym typeface="+mn-ea"/>
              </a:rPr>
              <a:t>向量，相机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轴代表</a:t>
            </a:r>
            <a:r>
              <a:rPr lang="en-US" altLang="zh-CN">
                <a:sym typeface="+mn-ea"/>
              </a:rPr>
              <a:t>view side</a:t>
            </a:r>
            <a:r>
              <a:rPr lang="zh-CN" altLang="en-US">
                <a:sym typeface="+mn-ea"/>
              </a:rPr>
              <a:t>向量，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轴代表了朝向，可以代表物体和相机的距离。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4*4</a:t>
            </a:r>
            <a:r>
              <a:rPr lang="zh-CN" altLang="en-US">
                <a:sym typeface="+mn-ea"/>
              </a:rPr>
              <a:t>的仿射变换</a:t>
            </a:r>
            <a:endParaRPr lang="zh-CN" altLang="en-US"/>
          </a:p>
          <a:p>
            <a:r>
              <a:rPr lang="en-US" altLang="zh-CN">
                <a:sym typeface="+mn-ea"/>
              </a:rPr>
              <a:t>R</a:t>
            </a:r>
            <a:r>
              <a:rPr lang="zh-CN" altLang="zh-CN">
                <a:sym typeface="+mn-ea"/>
              </a:rPr>
              <a:t>是一个正交矩阵</a:t>
            </a:r>
            <a:endParaRPr lang="zh-CN" altLang="zh-CN"/>
          </a:p>
          <a:p>
            <a:r>
              <a:rPr lang="zh-CN" altLang="zh-CN">
                <a:sym typeface="+mn-ea"/>
              </a:rPr>
              <a:t>为什么先旋转后平移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环境光颜色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表示尺度，</a:t>
            </a:r>
            <a:r>
              <a:rPr lang="en-US" altLang="zh-CN">
                <a:sym typeface="+mn-ea"/>
              </a:rPr>
              <a:t>MA</a:t>
            </a:r>
            <a:r>
              <a:rPr lang="zh-CN" altLang="en-US">
                <a:sym typeface="+mn-ea"/>
              </a:rPr>
              <a:t>材料环境颜色</a:t>
            </a:r>
            <a:endParaRPr lang="zh-CN" altLang="en-US"/>
          </a:p>
          <a:p>
            <a:r>
              <a:rPr lang="en-US" altLang="zh-CN">
                <a:sym typeface="+mn-ea"/>
              </a:rPr>
              <a:t>L</a:t>
            </a:r>
            <a:r>
              <a:rPr lang="zh-CN" altLang="zh-CN">
                <a:sym typeface="+mn-ea"/>
              </a:rPr>
              <a:t>光照方向，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法向量</a:t>
            </a:r>
            <a:endParaRPr lang="zh-CN" altLang="en-US"/>
          </a:p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反射光方向</a:t>
            </a:r>
            <a:r>
              <a:rPr lang="en-US" altLang="zh-CN">
                <a:sym typeface="+mn-ea"/>
              </a:rPr>
              <a:t>,v</a:t>
            </a:r>
            <a:r>
              <a:rPr lang="zh-CN" altLang="zh-CN">
                <a:sym typeface="+mn-ea"/>
              </a:rPr>
              <a:t>表示 看过去的方向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透视投影并不是真正的投影，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的转化是非线性的，平行直线不再平行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wmf"/><Relationship Id="rId11" Type="http://schemas.openxmlformats.org/officeDocument/2006/relationships/notesSlide" Target="../notesSlides/notesSlide12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9.wmf"/><Relationship Id="rId13" Type="http://schemas.openxmlformats.org/officeDocument/2006/relationships/notesSlide" Target="../notesSlides/notesSlide19.xml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54.wmf"/><Relationship Id="rId11" Type="http://schemas.openxmlformats.org/officeDocument/2006/relationships/notesSlide" Target="../notesSlides/notesSlide20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7938"/>
            <a:ext cx="6227763" cy="346076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5" name="组合 11"/>
          <p:cNvGrpSpPr/>
          <p:nvPr/>
        </p:nvGrpSpPr>
        <p:grpSpPr bwMode="auto">
          <a:xfrm>
            <a:off x="3566478" y="5481638"/>
            <a:ext cx="5516562" cy="1293812"/>
            <a:chOff x="6675238" y="5164687"/>
            <a:chExt cx="5516762" cy="1293778"/>
          </a:xfrm>
          <a:solidFill>
            <a:srgbClr val="6CAE43"/>
          </a:solidFill>
        </p:grpSpPr>
        <p:sp>
          <p:nvSpPr>
            <p:cNvPr id="6" name="直角三角形 7"/>
            <p:cNvSpPr/>
            <p:nvPr/>
          </p:nvSpPr>
          <p:spPr>
            <a:xfrm rot="5136230" flipH="1" flipV="1">
              <a:off x="6660962" y="5178963"/>
              <a:ext cx="403214" cy="374664"/>
            </a:xfrm>
            <a:custGeom>
              <a:avLst/>
              <a:gdLst>
                <a:gd name="connsiteX0" fmla="*/ 0 w 222367"/>
                <a:gd name="connsiteY0" fmla="*/ 179604 h 179604"/>
                <a:gd name="connsiteX1" fmla="*/ 0 w 222367"/>
                <a:gd name="connsiteY1" fmla="*/ 0 h 179604"/>
                <a:gd name="connsiteX2" fmla="*/ 222367 w 222367"/>
                <a:gd name="connsiteY2" fmla="*/ 179604 h 179604"/>
                <a:gd name="connsiteX3" fmla="*/ 0 w 222367"/>
                <a:gd name="connsiteY3" fmla="*/ 179604 h 179604"/>
                <a:gd name="connsiteX0-1" fmla="*/ 15525 w 237892"/>
                <a:gd name="connsiteY0-2" fmla="*/ 226175 h 226175"/>
                <a:gd name="connsiteX1-3" fmla="*/ 0 w 237892"/>
                <a:gd name="connsiteY1-4" fmla="*/ 0 h 226175"/>
                <a:gd name="connsiteX2-5" fmla="*/ 237892 w 237892"/>
                <a:gd name="connsiteY2-6" fmla="*/ 226175 h 226175"/>
                <a:gd name="connsiteX3-7" fmla="*/ 15525 w 237892"/>
                <a:gd name="connsiteY3-8" fmla="*/ 226175 h 226175"/>
                <a:gd name="connsiteX0-9" fmla="*/ 0 w 255970"/>
                <a:gd name="connsiteY0-10" fmla="*/ 259416 h 259416"/>
                <a:gd name="connsiteX1-11" fmla="*/ 18078 w 255970"/>
                <a:gd name="connsiteY1-12" fmla="*/ 0 h 259416"/>
                <a:gd name="connsiteX2-13" fmla="*/ 255970 w 255970"/>
                <a:gd name="connsiteY2-14" fmla="*/ 226175 h 259416"/>
                <a:gd name="connsiteX3-15" fmla="*/ 0 w 255970"/>
                <a:gd name="connsiteY3-16" fmla="*/ 259416 h 259416"/>
                <a:gd name="connsiteX0-17" fmla="*/ 0 w 255970"/>
                <a:gd name="connsiteY0-18" fmla="*/ 152133 h 152133"/>
                <a:gd name="connsiteX1-19" fmla="*/ 15205 w 255970"/>
                <a:gd name="connsiteY1-20" fmla="*/ 0 h 152133"/>
                <a:gd name="connsiteX2-21" fmla="*/ 255970 w 255970"/>
                <a:gd name="connsiteY2-22" fmla="*/ 118892 h 152133"/>
                <a:gd name="connsiteX3-23" fmla="*/ 0 w 255970"/>
                <a:gd name="connsiteY3-24" fmla="*/ 152133 h 152133"/>
                <a:gd name="connsiteX0-25" fmla="*/ 0 w 255970"/>
                <a:gd name="connsiteY0-26" fmla="*/ 156141 h 156141"/>
                <a:gd name="connsiteX1-27" fmla="*/ 15513 w 255970"/>
                <a:gd name="connsiteY1-28" fmla="*/ 0 h 156141"/>
                <a:gd name="connsiteX2-29" fmla="*/ 255970 w 255970"/>
                <a:gd name="connsiteY2-30" fmla="*/ 122900 h 156141"/>
                <a:gd name="connsiteX3-31" fmla="*/ 0 w 255970"/>
                <a:gd name="connsiteY3-32" fmla="*/ 156141 h 156141"/>
                <a:gd name="connsiteX0-33" fmla="*/ 0 w 255970"/>
                <a:gd name="connsiteY0-34" fmla="*/ 156141 h 156141"/>
                <a:gd name="connsiteX1-35" fmla="*/ 15513 w 255970"/>
                <a:gd name="connsiteY1-36" fmla="*/ 0 h 156141"/>
                <a:gd name="connsiteX2-37" fmla="*/ 255970 w 255970"/>
                <a:gd name="connsiteY2-38" fmla="*/ 122900 h 156141"/>
                <a:gd name="connsiteX3-39" fmla="*/ 0 w 255970"/>
                <a:gd name="connsiteY3-40" fmla="*/ 156141 h 156141"/>
                <a:gd name="connsiteX0-41" fmla="*/ 0 w 170731"/>
                <a:gd name="connsiteY0-42" fmla="*/ 156141 h 156141"/>
                <a:gd name="connsiteX1-43" fmla="*/ 15513 w 170731"/>
                <a:gd name="connsiteY1-44" fmla="*/ 0 h 156141"/>
                <a:gd name="connsiteX2-45" fmla="*/ 170731 w 170731"/>
                <a:gd name="connsiteY2-46" fmla="*/ 130457 h 156141"/>
                <a:gd name="connsiteX3-47" fmla="*/ 0 w 170731"/>
                <a:gd name="connsiteY3-48" fmla="*/ 156141 h 156141"/>
                <a:gd name="connsiteX0-49" fmla="*/ 0 w 170269"/>
                <a:gd name="connsiteY0-50" fmla="*/ 156141 h 156141"/>
                <a:gd name="connsiteX1-51" fmla="*/ 15513 w 170269"/>
                <a:gd name="connsiteY1-52" fmla="*/ 0 h 156141"/>
                <a:gd name="connsiteX2-53" fmla="*/ 170269 w 170269"/>
                <a:gd name="connsiteY2-54" fmla="*/ 136468 h 156141"/>
                <a:gd name="connsiteX3-55" fmla="*/ 0 w 170269"/>
                <a:gd name="connsiteY3-56" fmla="*/ 156141 h 156141"/>
                <a:gd name="connsiteX0-57" fmla="*/ 0 w 170423"/>
                <a:gd name="connsiteY0-58" fmla="*/ 158145 h 158145"/>
                <a:gd name="connsiteX1-59" fmla="*/ 15667 w 170423"/>
                <a:gd name="connsiteY1-60" fmla="*/ 0 h 158145"/>
                <a:gd name="connsiteX2-61" fmla="*/ 170423 w 170423"/>
                <a:gd name="connsiteY2-62" fmla="*/ 136468 h 158145"/>
                <a:gd name="connsiteX3-63" fmla="*/ 0 w 170423"/>
                <a:gd name="connsiteY3-64" fmla="*/ 158145 h 1581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70423" h="158145">
                  <a:moveTo>
                    <a:pt x="0" y="158145"/>
                  </a:moveTo>
                  <a:lnTo>
                    <a:pt x="15667" y="0"/>
                  </a:lnTo>
                  <a:lnTo>
                    <a:pt x="170423" y="136468"/>
                  </a:lnTo>
                  <a:lnTo>
                    <a:pt x="0" y="1581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680000" y="5520278"/>
              <a:ext cx="5512000" cy="938187"/>
            </a:xfrm>
            <a:custGeom>
              <a:avLst/>
              <a:gdLst>
                <a:gd name="connsiteX0" fmla="*/ 5512354 w 5512354"/>
                <a:gd name="connsiteY0" fmla="*/ 0 h 938485"/>
                <a:gd name="connsiteX1" fmla="*/ 5512354 w 5512354"/>
                <a:gd name="connsiteY1" fmla="*/ 938485 h 938485"/>
                <a:gd name="connsiteX2" fmla="*/ 580622 w 5512354"/>
                <a:gd name="connsiteY2" fmla="*/ 938485 h 938485"/>
                <a:gd name="connsiteX3" fmla="*/ 0 w 5512354"/>
                <a:gd name="connsiteY3" fmla="*/ 17066 h 93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354" h="938485">
                  <a:moveTo>
                    <a:pt x="5512354" y="0"/>
                  </a:moveTo>
                  <a:lnTo>
                    <a:pt x="5512354" y="938485"/>
                  </a:lnTo>
                  <a:lnTo>
                    <a:pt x="580622" y="938485"/>
                  </a:lnTo>
                  <a:lnTo>
                    <a:pt x="0" y="170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897255" y="2484438"/>
            <a:ext cx="7498080" cy="126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charset="-122"/>
              </a:rPr>
              <a:t>渲染管线深入理解</a:t>
            </a:r>
            <a:endParaRPr lang="zh-CN" altLang="en-US" sz="7200" b="1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投影定义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用一个线性变换把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空间的点变换到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(m&lt;n)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透视投影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2449830"/>
            <a:ext cx="4630420" cy="399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2250" y="4688840"/>
            <a:ext cx="119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投影中心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0610" y="4919980"/>
            <a:ext cx="1163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投影平面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943" y="2312035"/>
            <a:ext cx="5238115" cy="40665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视锥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视图窗口大小，视角，视图距离。知道任意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个计算第三个变量。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421120" y="4132580"/>
            <a:ext cx="647700" cy="1250950"/>
          </a:xfrm>
          <a:custGeom>
            <a:avLst/>
            <a:gdLst>
              <a:gd name="connisteX0" fmla="*/ 0 w 647985"/>
              <a:gd name="connsiteY0" fmla="*/ 0 h 1250950"/>
              <a:gd name="connisteX1" fmla="*/ 647065 w 647985"/>
              <a:gd name="connsiteY1" fmla="*/ 636270 h 1250950"/>
              <a:gd name="connisteX2" fmla="*/ 118745 w 647985"/>
              <a:gd name="connsiteY2" fmla="*/ 1250950 h 1250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47985" h="1250950">
                <a:moveTo>
                  <a:pt x="0" y="0"/>
                </a:moveTo>
                <a:cubicBezTo>
                  <a:pt x="139700" y="114935"/>
                  <a:pt x="623570" y="386080"/>
                  <a:pt x="647065" y="636270"/>
                </a:cubicBezTo>
                <a:cubicBezTo>
                  <a:pt x="670560" y="886460"/>
                  <a:pt x="237490" y="1140460"/>
                  <a:pt x="118745" y="1250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84695" y="4520565"/>
            <a:ext cx="1196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视角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80460" y="637857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8085" y="456374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8925" y="5984875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988945" y="5253355"/>
            <a:ext cx="699135" cy="469265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11500" y="5274945"/>
            <a:ext cx="71247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视图距离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齐次坐标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三维空间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可以表示齐次坐标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(x,y,z,1)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维空间中的点在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n+1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维空间中可以通过变换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维空间点的尺度，并把这个尺度放到多出来的维度上。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从齐次坐标到三维坐标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w=0?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点无穷大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5" y="3027680"/>
          <a:ext cx="284099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" r:id="rId1" imgW="1447800" imgH="203200" progId="Equation.KSEE3">
                  <p:embed/>
                </p:oleObj>
              </mc:Choice>
              <mc:Fallback>
                <p:oleObj name="" r:id="rId1" imgW="1447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935" y="3027680"/>
                        <a:ext cx="284099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1675" y="3592830"/>
          <a:ext cx="215773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" r:id="rId3" imgW="939800" imgH="203200" progId="Equation.KSEE3">
                  <p:embed/>
                </p:oleObj>
              </mc:Choice>
              <mc:Fallback>
                <p:oleObj name="" r:id="rId3" imgW="939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" y="3592830"/>
                        <a:ext cx="215773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770" y="5033645"/>
          <a:ext cx="37649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" r:id="rId5" imgW="2095500" imgH="203200" progId="Equation.KSEE3">
                  <p:embed/>
                </p:oleObj>
              </mc:Choice>
              <mc:Fallback>
                <p:oleObj name="" r:id="rId5" imgW="20955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770" y="5033645"/>
                        <a:ext cx="376491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955" y="1332230"/>
            <a:ext cx="5133340" cy="33235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视角为θ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810" y="2367915"/>
          <a:ext cx="225234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" imgW="1422400" imgH="393700" progId="Equation.KSEE3">
                  <p:embed/>
                </p:oleObj>
              </mc:Choice>
              <mc:Fallback>
                <p:oleObj name="" r:id="rId2" imgW="14224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810" y="2367915"/>
                        <a:ext cx="2252345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1016000"/>
            <a:ext cx="4676140" cy="36283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（normalized device coordinates）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中，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假设宽高比为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,h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视窗的宽度和高度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6680" y="2757805"/>
          <a:ext cx="187769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" r:id="rId2" imgW="1244600" imgH="203200" progId="Equation.KSEE3">
                  <p:embed/>
                </p:oleObj>
              </mc:Choice>
              <mc:Fallback>
                <p:oleObj name="" r:id="rId2" imgW="12446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680" y="2757805"/>
                        <a:ext cx="1877695" cy="3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3143250"/>
          <a:ext cx="252476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" r:id="rId4" imgW="1524000" imgH="431800" progId="Equation.KSEE3">
                  <p:embed/>
                </p:oleObj>
              </mc:Choice>
              <mc:Fallback>
                <p:oleObj name="" r:id="rId4" imgW="1524000" imgH="431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805" y="3143250"/>
                        <a:ext cx="252476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" y="4538980"/>
          <a:ext cx="95440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" r:id="rId6" imgW="482600" imgH="431800" progId="Equation.KSEE3">
                  <p:embed/>
                </p:oleObj>
              </mc:Choice>
              <mc:Fallback>
                <p:oleObj name="" r:id="rId6" imgW="4826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805" y="4538980"/>
                        <a:ext cx="95440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4"/>
          <p:cNvGraphicFramePr>
            <a:graphicFrameLocks noChangeAspect="1"/>
          </p:cNvGraphicFramePr>
          <p:nvPr/>
        </p:nvGraphicFramePr>
        <p:xfrm>
          <a:off x="853758" y="5569585"/>
          <a:ext cx="3015615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" r:id="rId8" imgW="1752600" imgH="584200" progId="Equation.KSEE3">
                  <p:embed/>
                </p:oleObj>
              </mc:Choice>
              <mc:Fallback>
                <p:oleObj name="" r:id="rId8" imgW="1752600" imgH="584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758" y="5569585"/>
                        <a:ext cx="3015615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00295" y="4986020"/>
          <a:ext cx="186626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" r:id="rId10" imgW="1002665" imgH="914400" progId="Equation.KSEE3">
                  <p:embed/>
                </p:oleObj>
              </mc:Choice>
              <mc:Fallback>
                <p:oleObj name="" r:id="rId10" imgW="1002665" imgH="9144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0295" y="4986020"/>
                        <a:ext cx="1866265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所有的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坐标都变成了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。不能表示成一个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线性或者是仿射变换。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齐次坐标中，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RP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变换通过一个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-z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就可以处理这个非线性的变换。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                                   w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未使用。 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0645" y="1356360"/>
          <a:ext cx="186626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" r:id="rId1" imgW="1002665" imgH="1320165" progId="Equation.KSEE3">
                  <p:embed/>
                </p:oleObj>
              </mc:Choice>
              <mc:Fallback>
                <p:oleObj name="" r:id="rId1" imgW="1002665" imgH="1320165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30645" y="1356360"/>
                        <a:ext cx="186626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5470" y="4495483"/>
          <a:ext cx="2620645" cy="169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" r:id="rId3" imgW="1688465" imgH="1091565" progId="Equation.KSEE3">
                  <p:embed/>
                </p:oleObj>
              </mc:Choice>
              <mc:Fallback>
                <p:oleObj name="" r:id="rId3" imgW="1688465" imgH="1091565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70" y="4495483"/>
                        <a:ext cx="2620645" cy="169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27600" y="4495800"/>
          <a:ext cx="29559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" r:id="rId7" imgW="1854200" imgH="1117600" progId="Equation.KSEE3">
                  <p:embed/>
                </p:oleObj>
              </mc:Choice>
              <mc:Fallback>
                <p:oleObj name="" r:id="rId7" imgW="1854200" imgH="11176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600" y="4495800"/>
                        <a:ext cx="2955925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2717165"/>
            <a:ext cx="4609465" cy="356171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935" y="1332230"/>
            <a:ext cx="7886700" cy="532701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保留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的值用于深度测试。缩放到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  假设近平面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和远平面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。那么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的坐标值分别为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-n,-f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[-n,-f]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[-1,1]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(-n,-1),(-f,1)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带入得到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936" y="3379788"/>
          <a:ext cx="3016885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" r:id="rId2" imgW="1892300" imgH="1548765" progId="Equation.KSEE3">
                  <p:embed/>
                </p:oleObj>
              </mc:Choice>
              <mc:Fallback>
                <p:oleObj name="" r:id="rId2" imgW="1892300" imgH="1548765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936" y="3379788"/>
                        <a:ext cx="3016885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9820" y="5566410"/>
          <a:ext cx="820420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" r:id="rId4" imgW="647700" imgH="862965" progId="Equation.KSEE3">
                  <p:embed/>
                </p:oleObj>
              </mc:Choice>
              <mc:Fallback>
                <p:oleObj name="" r:id="rId4" imgW="647700" imgH="862965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820" y="5566410"/>
                        <a:ext cx="820420" cy="109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透视投影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[0,1]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4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投影变换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762635" y="2066290"/>
          <a:ext cx="2964180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1" imgW="2247900" imgH="1320165" progId="Equation.KSEE3">
                  <p:embed/>
                </p:oleObj>
              </mc:Choice>
              <mc:Fallback>
                <p:oleObj name="" r:id="rId1" imgW="2247900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635" y="2066290"/>
                        <a:ext cx="2964180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8"/>
          <p:cNvGraphicFramePr>
            <a:graphicFrameLocks noChangeAspect="1"/>
          </p:cNvGraphicFramePr>
          <p:nvPr/>
        </p:nvGraphicFramePr>
        <p:xfrm>
          <a:off x="771208" y="4537710"/>
          <a:ext cx="2947035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3" imgW="2234565" imgH="1320165" progId="Equation.KSEE3">
                  <p:embed/>
                </p:oleObj>
              </mc:Choice>
              <mc:Fallback>
                <p:oleObj name="" r:id="rId3" imgW="2234565" imgH="1320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208" y="4537710"/>
                        <a:ext cx="2947035" cy="174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在规格化设备坐标中，只有在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x∈[-1,1],y∈[-1,1],z∈[-1,1]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内的点才会被渲染。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5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endParaRPr lang="zh-CN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726690"/>
            <a:ext cx="6466840" cy="355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3575" y="4208145"/>
            <a:ext cx="4107180" cy="225615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一般平面裁剪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假设是直线裁剪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,PR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会被裁剪，平面为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ax+by+cz+d=0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。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R=P+t(Q-P),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=Q-P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5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endParaRPr lang="zh-CN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3435" y="2802890"/>
          <a:ext cx="4264660" cy="304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" r:id="rId2" imgW="2933700" imgH="2095500" progId="Equation.KSEE3">
                  <p:embed/>
                </p:oleObj>
              </mc:Choice>
              <mc:Fallback>
                <p:oleObj name="" r:id="rId2" imgW="2933700" imgH="2095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435" y="2802890"/>
                        <a:ext cx="4264660" cy="304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8" name="直接连接符 57"/>
          <p:cNvCxnSpPr/>
          <p:nvPr/>
        </p:nvCxnSpPr>
        <p:spPr bwMode="auto">
          <a:xfrm>
            <a:off x="148590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>
            <a:off x="1485900" y="5970905"/>
            <a:ext cx="6191250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>
            <a:off x="7677150" y="1240155"/>
            <a:ext cx="0" cy="471805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1485900" y="1240155"/>
            <a:ext cx="477838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>
            <a:off x="7199313" y="1240155"/>
            <a:ext cx="477837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5"/>
          <p:cNvSpPr txBox="1">
            <a:spLocks noChangeArrowheads="1"/>
          </p:cNvSpPr>
          <p:nvPr/>
        </p:nvSpPr>
        <p:spPr bwMode="auto">
          <a:xfrm>
            <a:off x="2652713" y="819468"/>
            <a:ext cx="3859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目录  </a:t>
            </a:r>
            <a:r>
              <a:rPr lang="en-US" altLang="zh-CN" sz="4400" b="1" dirty="0">
                <a:solidFill>
                  <a:srgbClr val="22498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400" b="1" dirty="0">
              <a:solidFill>
                <a:srgbClr val="22498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881313" y="18783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65" name="矩形 2"/>
          <p:cNvSpPr>
            <a:spLocks noChangeArrowheads="1"/>
          </p:cNvSpPr>
          <p:nvPr/>
        </p:nvSpPr>
        <p:spPr bwMode="auto">
          <a:xfrm>
            <a:off x="4129088" y="1906905"/>
            <a:ext cx="436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模型变换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881313" y="25450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67" name="矩形 28"/>
          <p:cNvSpPr>
            <a:spLocks noChangeArrowheads="1"/>
          </p:cNvSpPr>
          <p:nvPr/>
        </p:nvSpPr>
        <p:spPr bwMode="auto">
          <a:xfrm>
            <a:off x="4129088" y="25292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相机变换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881313" y="3213418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69" name="矩形 26"/>
          <p:cNvSpPr>
            <a:spLocks noChangeArrowheads="1"/>
          </p:cNvSpPr>
          <p:nvPr/>
        </p:nvSpPr>
        <p:spPr bwMode="auto">
          <a:xfrm>
            <a:off x="4129088" y="3189605"/>
            <a:ext cx="412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光照</a:t>
            </a:r>
            <a:endParaRPr lang="zh-CN" altLang="en-US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81313" y="38817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71" name="矩形 32"/>
          <p:cNvSpPr>
            <a:spLocks noChangeArrowheads="1"/>
          </p:cNvSpPr>
          <p:nvPr/>
        </p:nvSpPr>
        <p:spPr bwMode="auto">
          <a:xfrm>
            <a:off x="4129088" y="385635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投影变换</a:t>
            </a:r>
            <a:endParaRPr lang="zh-CN" altLang="en-US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873375" y="45421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05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73" name="矩形 32"/>
          <p:cNvSpPr>
            <a:spLocks noChangeArrowheads="1"/>
          </p:cNvSpPr>
          <p:nvPr/>
        </p:nvSpPr>
        <p:spPr bwMode="auto">
          <a:xfrm>
            <a:off x="4129088" y="452310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裁剪</a:t>
            </a:r>
            <a:endParaRPr lang="zh-CN" altLang="da-DK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68295" y="52089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6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7" name="矩形 32"/>
          <p:cNvSpPr>
            <a:spLocks noChangeArrowheads="1"/>
          </p:cNvSpPr>
          <p:nvPr/>
        </p:nvSpPr>
        <p:spPr bwMode="auto">
          <a:xfrm>
            <a:off x="4124008" y="5188585"/>
            <a:ext cx="412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da-DK" sz="2400" dirty="0">
                <a:solidFill>
                  <a:srgbClr val="22498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光栅化</a:t>
            </a:r>
            <a:endParaRPr lang="zh-CN" altLang="da-DK" sz="2400" dirty="0">
              <a:solidFill>
                <a:srgbClr val="224982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68295" y="18592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68295" y="252920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68295" y="319913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68295" y="3869055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4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68295" y="4538980"/>
            <a:ext cx="793750" cy="495300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charset="-122"/>
              </a:rPr>
              <a:t>5</a:t>
            </a:r>
            <a:endParaRPr lang="zh-CN" altLang="en-US" sz="2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1182370"/>
            <a:ext cx="5638165" cy="49904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Sutherland-Hodgeman裁剪算法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5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endParaRPr lang="zh-CN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5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endParaRPr lang="zh-CN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1840865"/>
            <a:ext cx="2967990" cy="2345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4298950"/>
            <a:ext cx="6663055" cy="2206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5365" y="781685"/>
            <a:ext cx="1276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区域码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4.Cohen-Sutherland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直线裁剪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两端点逻辑或为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，完全接受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两端点逻辑与非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，完全拒绝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其他情况确定方程求解，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区域码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另一个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说明穿越边界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3109595"/>
            <a:ext cx="5271770" cy="34194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5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endParaRPr lang="zh-CN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561975"/>
            <a:ext cx="2790825" cy="168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光栅化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从一个投影场景生成网格颜色样本。</a:t>
            </a:r>
            <a:r>
              <a:rPr lang="en-US" altLang="zh-CN" dirty="0" smtClean="0">
                <a:solidFill>
                  <a:schemeClr val="tx1"/>
                </a:solidFill>
              </a:rPr>
              <a:t>1600</a:t>
            </a:r>
            <a:r>
              <a:rPr lang="zh-CN" altLang="en-US" dirty="0" smtClean="0">
                <a:solidFill>
                  <a:schemeClr val="tx1"/>
                </a:solidFill>
              </a:rPr>
              <a:t>宽，</a:t>
            </a:r>
            <a:r>
              <a:rPr lang="en-US" altLang="zh-CN" dirty="0" smtClean="0">
                <a:solidFill>
                  <a:schemeClr val="tx1"/>
                </a:solidFill>
              </a:rPr>
              <a:t>1200</a:t>
            </a:r>
            <a:r>
              <a:rPr lang="zh-CN" altLang="en-US" dirty="0" smtClean="0">
                <a:solidFill>
                  <a:schemeClr val="tx1"/>
                </a:solidFill>
              </a:rPr>
              <a:t>高的显示器有</a:t>
            </a:r>
            <a:r>
              <a:rPr lang="en-US" altLang="zh-CN" dirty="0" smtClean="0">
                <a:solidFill>
                  <a:schemeClr val="tx1"/>
                </a:solidFill>
              </a:rPr>
              <a:t>1 920 000</a:t>
            </a:r>
            <a:r>
              <a:rPr lang="zh-CN" altLang="en-US" dirty="0" smtClean="0">
                <a:solidFill>
                  <a:schemeClr val="tx1"/>
                </a:solidFill>
              </a:rPr>
              <a:t>个像素点。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2.FrameBuffer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用于显示在屏幕的图像数据。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46" y="2398644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zh-CN">
                <a:solidFill>
                  <a:schemeClr val="tx1"/>
                </a:solidFill>
              </a:rPr>
              <a:t>光栅化流程</a:t>
            </a:r>
            <a:endParaRPr lang="zh-CN" altLang="zh-CN">
              <a:solidFill>
                <a:schemeClr val="tx1"/>
              </a:solidFill>
            </a:endParaRPr>
          </a:p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光栅化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7507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确定顶点的最终颜色并上传到</a:t>
            </a:r>
            <a:r>
              <a:rPr lang="en-US" altLang="zh-CN">
                <a:solidFill>
                  <a:schemeClr val="tx1"/>
                </a:solidFill>
              </a:rPr>
              <a:t>framebuffer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0780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确定被三角形覆盖的可见像素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17925" y="2409825"/>
            <a:ext cx="206756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计算三角形的每个顶点的颜色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228340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5" idx="1"/>
          </p:cNvCxnSpPr>
          <p:nvPr/>
        </p:nvCxnSpPr>
        <p:spPr>
          <a:xfrm>
            <a:off x="5785485" y="280289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912235"/>
            <a:ext cx="2197735" cy="2366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3912235"/>
            <a:ext cx="2226945" cy="236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2235"/>
            <a:ext cx="2406015" cy="2353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80" y="3900805"/>
            <a:ext cx="2224368" cy="2365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43750" y="6385560"/>
            <a:ext cx="168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中心点采样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0" y="1801495"/>
            <a:ext cx="4844415" cy="433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zh-CN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而不使用</a:t>
            </a:r>
            <a:r>
              <a:rPr lang="en-US" altLang="zh-CN" sz="1800">
                <a:solidFill>
                  <a:schemeClr val="tx1"/>
                </a:solidFill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endParaRPr lang="en-US" altLang="zh-CN" sz="1800" baseline="-250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假设三角平面法向量</a:t>
            </a:r>
            <a:r>
              <a:rPr lang="en-US" altLang="zh-CN" sz="1800">
                <a:solidFill>
                  <a:schemeClr val="tx1"/>
                </a:solidFill>
              </a:rPr>
              <a:t>	      ,</a:t>
            </a:r>
            <a:r>
              <a:rPr lang="zh-CN" altLang="zh-CN" sz="1800">
                <a:solidFill>
                  <a:schemeClr val="tx1"/>
                </a:solidFill>
              </a:rPr>
              <a:t>平面可以表示成</a:t>
            </a:r>
            <a:r>
              <a:rPr lang="en-US" altLang="zh-CN" sz="1800">
                <a:solidFill>
                  <a:schemeClr val="tx1"/>
                </a:solidFill>
              </a:rPr>
              <a:t>ax+by+cz+d=0</a:t>
            </a:r>
            <a:r>
              <a:rPr lang="zh-CN" altLang="zh-CN" sz="1800">
                <a:solidFill>
                  <a:schemeClr val="tx1"/>
                </a:solidFill>
              </a:rPr>
              <a:t>，</a:t>
            </a:r>
            <a:r>
              <a:rPr lang="en-US" altLang="zh-CN" sz="1800">
                <a:solidFill>
                  <a:schemeClr val="tx1"/>
                </a:solidFill>
              </a:rPr>
              <a:t>d</a:t>
            </a:r>
            <a:r>
              <a:rPr lang="zh-CN" altLang="en-US" sz="1800">
                <a:solidFill>
                  <a:schemeClr val="tx1"/>
                </a:solidFill>
              </a:rPr>
              <a:t>是一个固定常量。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平面上一点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,y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,z</a:t>
            </a:r>
            <a:r>
              <a:rPr lang="en-US" altLang="zh-CN" sz="1800" baseline="-25000">
                <a:solidFill>
                  <a:schemeClr val="tx1"/>
                </a:solidFill>
              </a:rPr>
              <a:t>view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</a:t>
            </a:r>
            <a:r>
              <a:rPr lang="en-US" altLang="zh-CN" sz="1800">
                <a:solidFill>
                  <a:schemeClr val="tx1"/>
                </a:solidFill>
              </a:rPr>
              <a:t>NDC</a:t>
            </a:r>
            <a:r>
              <a:rPr lang="zh-CN" altLang="en-US" sz="1800">
                <a:solidFill>
                  <a:schemeClr val="tx1"/>
                </a:solidFill>
              </a:rPr>
              <a:t>坐标中点</a:t>
            </a:r>
            <a:r>
              <a:rPr lang="en-US" altLang="zh-CN" sz="1800">
                <a:solidFill>
                  <a:schemeClr val="tx1"/>
                </a:solidFill>
              </a:rPr>
              <a:t>(x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, y</a:t>
            </a:r>
            <a:r>
              <a:rPr lang="en-US" altLang="zh-CN" sz="1800" baseline="-25000">
                <a:solidFill>
                  <a:schemeClr val="tx1"/>
                </a:solidFill>
              </a:rPr>
              <a:t>ndc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r>
              <a:rPr lang="zh-CN" altLang="zh-CN" sz="1800">
                <a:solidFill>
                  <a:schemeClr val="tx1"/>
                </a:solidFill>
              </a:rPr>
              <a:t>对应的视图空间坐标为一条射线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  <a:p>
            <a:r>
              <a:rPr lang="zh-CN" altLang="zh-CN" sz="1800">
                <a:solidFill>
                  <a:schemeClr val="tx1"/>
                </a:solidFill>
              </a:rPr>
              <a:t>在某个时刻符合上面的公式，带入得到：</a:t>
            </a:r>
            <a:endParaRPr lang="zh-CN" altLang="zh-CN" sz="1800">
              <a:solidFill>
                <a:schemeClr val="tx1"/>
              </a:solidFill>
            </a:endParaRPr>
          </a:p>
          <a:p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3055" y="2138045"/>
          <a:ext cx="86741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11200" imgH="254000" progId="Equation.KSEE3">
                  <p:embed/>
                </p:oleObj>
              </mc:Choice>
              <mc:Fallback>
                <p:oleObj name="" r:id="rId1" imgW="711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055" y="2138045"/>
                        <a:ext cx="86741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68" y="3243580"/>
          <a:ext cx="231203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14500" imgH="482600" progId="Equation.KSEE3">
                  <p:embed/>
                </p:oleObj>
              </mc:Choice>
              <mc:Fallback>
                <p:oleObj name="" r:id="rId3" imgW="17145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468" y="3243580"/>
                        <a:ext cx="231203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220" y="4345940"/>
          <a:ext cx="401574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844800" imgH="228600" progId="Equation.KSEE3">
                  <p:embed/>
                </p:oleObj>
              </mc:Choice>
              <mc:Fallback>
                <p:oleObj name="" r:id="rId5" imgW="2844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220" y="4345940"/>
                        <a:ext cx="401574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025" y="5054600"/>
          <a:ext cx="175831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485900" imgH="405765" progId="Equation.KSEE3">
                  <p:embed/>
                </p:oleObj>
              </mc:Choice>
              <mc:Fallback>
                <p:oleObj name="" r:id="rId7" imgW="14859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025" y="5054600"/>
                        <a:ext cx="175831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310" y="5148580"/>
          <a:ext cx="6375400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4406900" imgH="1143000" progId="Equation.KSEE3">
                  <p:embed/>
                </p:oleObj>
              </mc:Choice>
              <mc:Fallback>
                <p:oleObj name="" r:id="rId9" imgW="4406900" imgH="1143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4310" y="5148580"/>
                        <a:ext cx="6375400" cy="149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深度缓存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假设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n(10),f(1000)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映射到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0,1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705" y="2005013"/>
          <a:ext cx="473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737100" imgH="914400" progId="Equation.KSEE3">
                  <p:embed/>
                </p:oleObj>
              </mc:Choice>
              <mc:Fallback>
                <p:oleObj name="" r:id="rId1" imgW="47371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4705" y="2005013"/>
                        <a:ext cx="473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388" y="3121978"/>
          <a:ext cx="22345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234565" imgH="838200" progId="Equation.KSEE3">
                  <p:embed/>
                </p:oleObj>
              </mc:Choice>
              <mc:Fallback>
                <p:oleObj name="" r:id="rId3" imgW="2234565" imgH="838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8" y="3121978"/>
                        <a:ext cx="223456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690" y="3910013"/>
          <a:ext cx="374840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743200" imgH="889000" progId="Equation.KSEE3">
                  <p:embed/>
                </p:oleObj>
              </mc:Choice>
              <mc:Fallback>
                <p:oleObj name="" r:id="rId5" imgW="2743200" imgH="889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690" y="3910013"/>
                        <a:ext cx="3748405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441315" y="3733800"/>
          <a:ext cx="272224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360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Zndc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2160" y="3025458"/>
          <a:ext cx="201930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574800" imgH="431800" progId="Equation.KSEE3">
                  <p:embed/>
                </p:oleObj>
              </mc:Choice>
              <mc:Fallback>
                <p:oleObj name="" r:id="rId7" imgW="15748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2160" y="3025458"/>
                        <a:ext cx="201930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纹理映射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像素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混合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110" y="4733925"/>
          <a:ext cx="233426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0" imgH="241300" progId="Equation.KSEE3">
                  <p:embed/>
                </p:oleObj>
              </mc:Choice>
              <mc:Fallback>
                <p:oleObj name="" r:id="rId1" imgW="1397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0110" y="4733925"/>
                        <a:ext cx="233426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670" y="5137150"/>
          <a:ext cx="392684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755900" imgH="228600" progId="Equation.KSEE3">
                  <p:embed/>
                </p:oleObj>
              </mc:Choice>
              <mc:Fallback>
                <p:oleObj name="" r:id="rId3" imgW="2755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670" y="5137150"/>
                        <a:ext cx="392684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243" y="1965325"/>
            <a:ext cx="6533515" cy="3567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9875" y="1449705"/>
            <a:ext cx="13493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模型变换</a:t>
            </a:r>
            <a:endParaRPr lang="zh-CN" altLang="zh-CN"/>
          </a:p>
          <a:p>
            <a:r>
              <a:rPr lang="zh-CN" altLang="zh-CN"/>
              <a:t>相机变换</a:t>
            </a:r>
            <a:endParaRPr lang="zh-CN" altLang="zh-CN"/>
          </a:p>
          <a:p>
            <a:r>
              <a:rPr lang="zh-CN" altLang="zh-CN"/>
              <a:t>光照</a:t>
            </a:r>
            <a:endParaRPr lang="zh-CN" altLang="zh-CN"/>
          </a:p>
          <a:p>
            <a:r>
              <a:rPr lang="zh-CN" altLang="zh-CN"/>
              <a:t>投影变换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57745" y="2439670"/>
            <a:ext cx="1422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顶点组成点，线或三角形片元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62225" y="5647055"/>
            <a:ext cx="22980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三角形转换成像素，包括位置，插值的颜色，纹理坐标，深度。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6.</a:t>
            </a:r>
            <a:r>
              <a:rPr lang="zh-CN" altLang="en-US">
                <a:solidFill>
                  <a:schemeClr val="tx1"/>
                </a:solidFill>
              </a:rPr>
              <a:t>反走样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	            3.</a:t>
            </a:r>
            <a:r>
              <a:rPr lang="zh-CN" altLang="en-US">
                <a:solidFill>
                  <a:schemeClr val="tx1"/>
                </a:solidFill>
              </a:rPr>
              <a:t>超级采样</a:t>
            </a:r>
            <a:r>
              <a:rPr lang="en-US" altLang="zh-CN">
                <a:solidFill>
                  <a:schemeClr val="tx1"/>
                </a:solidFill>
              </a:rPr>
              <a:t>(SSAA) 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多重采样抗锯齿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(MSAA)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6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863725"/>
            <a:ext cx="6017260" cy="31311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475" y="5333048"/>
          <a:ext cx="110934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87400" imgH="457200" progId="Equation.KSEE3">
                  <p:embed/>
                </p:oleObj>
              </mc:Choice>
              <mc:Fallback>
                <p:oleObj name="" r:id="rId2" imgW="7874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5333048"/>
                        <a:ext cx="110934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975" y="5876608"/>
          <a:ext cx="1503045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066800" imgH="457200" progId="Equation.KSEE3">
                  <p:embed/>
                </p:oleObj>
              </mc:Choice>
              <mc:Fallback>
                <p:oleObj name="" r:id="rId4" imgW="10668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876608"/>
                        <a:ext cx="1503045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9434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pic>
        <p:nvPicPr>
          <p:cNvPr id="4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2113"/>
          <a:stretch>
            <a:fillRect/>
          </a:stretch>
        </p:blipFill>
        <p:spPr bwMode="auto">
          <a:xfrm>
            <a:off x="-1524000" y="-792163"/>
            <a:ext cx="1220787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-1516062" y="-782638"/>
            <a:ext cx="12184062" cy="529907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2" name="矩形 7"/>
          <p:cNvSpPr/>
          <p:nvPr/>
        </p:nvSpPr>
        <p:spPr>
          <a:xfrm>
            <a:off x="-1524000" y="4521200"/>
            <a:ext cx="12193588" cy="2368550"/>
          </a:xfrm>
          <a:custGeom>
            <a:avLst/>
            <a:gdLst>
              <a:gd name="connsiteX0" fmla="*/ 0 w 12192000"/>
              <a:gd name="connsiteY0" fmla="*/ 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0 w 12192000"/>
              <a:gd name="connsiteY4" fmla="*/ 0 h 2419350"/>
              <a:gd name="connsiteX0-1" fmla="*/ 1905000 w 12192000"/>
              <a:gd name="connsiteY0-2" fmla="*/ 19050 h 2419350"/>
              <a:gd name="connsiteX1-3" fmla="*/ 12192000 w 12192000"/>
              <a:gd name="connsiteY1-4" fmla="*/ 0 h 2419350"/>
              <a:gd name="connsiteX2-5" fmla="*/ 12192000 w 12192000"/>
              <a:gd name="connsiteY2-6" fmla="*/ 2419350 h 2419350"/>
              <a:gd name="connsiteX3-7" fmla="*/ 0 w 12192000"/>
              <a:gd name="connsiteY3-8" fmla="*/ 2419350 h 2419350"/>
              <a:gd name="connsiteX4-9" fmla="*/ 1905000 w 12192000"/>
              <a:gd name="connsiteY4-10" fmla="*/ 19050 h 2419350"/>
              <a:gd name="connsiteX0-11" fmla="*/ 25400 w 12192000"/>
              <a:gd name="connsiteY0-12" fmla="*/ 80010 h 2419350"/>
              <a:gd name="connsiteX1-13" fmla="*/ 12192000 w 12192000"/>
              <a:gd name="connsiteY1-14" fmla="*/ 0 h 2419350"/>
              <a:gd name="connsiteX2-15" fmla="*/ 12192000 w 12192000"/>
              <a:gd name="connsiteY2-16" fmla="*/ 2419350 h 2419350"/>
              <a:gd name="connsiteX3-17" fmla="*/ 0 w 12192000"/>
              <a:gd name="connsiteY3-18" fmla="*/ 2419350 h 2419350"/>
              <a:gd name="connsiteX4-19" fmla="*/ 25400 w 12192000"/>
              <a:gd name="connsiteY4-20" fmla="*/ 80010 h 2419350"/>
              <a:gd name="connsiteX0-21" fmla="*/ 5080 w 12192000"/>
              <a:gd name="connsiteY0-22" fmla="*/ 80010 h 2419350"/>
              <a:gd name="connsiteX1-23" fmla="*/ 12192000 w 12192000"/>
              <a:gd name="connsiteY1-24" fmla="*/ 0 h 2419350"/>
              <a:gd name="connsiteX2-25" fmla="*/ 12192000 w 12192000"/>
              <a:gd name="connsiteY2-26" fmla="*/ 2419350 h 2419350"/>
              <a:gd name="connsiteX3-27" fmla="*/ 0 w 12192000"/>
              <a:gd name="connsiteY3-28" fmla="*/ 2419350 h 2419350"/>
              <a:gd name="connsiteX4-29" fmla="*/ 5080 w 12192000"/>
              <a:gd name="connsiteY4-30" fmla="*/ 80010 h 2419350"/>
              <a:gd name="connsiteX0-31" fmla="*/ 5080 w 12192000"/>
              <a:gd name="connsiteY0-32" fmla="*/ 8890 h 2348230"/>
              <a:gd name="connsiteX1-33" fmla="*/ 12181840 w 12192000"/>
              <a:gd name="connsiteY1-34" fmla="*/ 0 h 2348230"/>
              <a:gd name="connsiteX2-35" fmla="*/ 12192000 w 12192000"/>
              <a:gd name="connsiteY2-36" fmla="*/ 2348230 h 2348230"/>
              <a:gd name="connsiteX3-37" fmla="*/ 0 w 12192000"/>
              <a:gd name="connsiteY3-38" fmla="*/ 2348230 h 2348230"/>
              <a:gd name="connsiteX4-39" fmla="*/ 5080 w 12192000"/>
              <a:gd name="connsiteY4-40" fmla="*/ 8890 h 2348230"/>
              <a:gd name="connsiteX0-41" fmla="*/ 5080 w 12192977"/>
              <a:gd name="connsiteY0-42" fmla="*/ 29210 h 2368550"/>
              <a:gd name="connsiteX1-43" fmla="*/ 12192000 w 12192977"/>
              <a:gd name="connsiteY1-44" fmla="*/ 0 h 2368550"/>
              <a:gd name="connsiteX2-45" fmla="*/ 12192000 w 12192977"/>
              <a:gd name="connsiteY2-46" fmla="*/ 2368550 h 2368550"/>
              <a:gd name="connsiteX3-47" fmla="*/ 0 w 12192977"/>
              <a:gd name="connsiteY3-48" fmla="*/ 2368550 h 2368550"/>
              <a:gd name="connsiteX4-49" fmla="*/ 5080 w 12192977"/>
              <a:gd name="connsiteY4-50" fmla="*/ 29210 h 2368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977" h="2368550">
                <a:moveTo>
                  <a:pt x="5080" y="29210"/>
                </a:moveTo>
                <a:lnTo>
                  <a:pt x="12192000" y="0"/>
                </a:lnTo>
                <a:cubicBezTo>
                  <a:pt x="12195387" y="782743"/>
                  <a:pt x="12188613" y="1585807"/>
                  <a:pt x="12192000" y="2368550"/>
                </a:cubicBezTo>
                <a:lnTo>
                  <a:pt x="0" y="2368550"/>
                </a:lnTo>
                <a:cubicBezTo>
                  <a:pt x="1693" y="1588770"/>
                  <a:pt x="3387" y="808990"/>
                  <a:pt x="5080" y="29210"/>
                </a:cubicBezTo>
                <a:close/>
              </a:path>
            </a:pathLst>
          </a:custGeom>
          <a:solidFill>
            <a:srgbClr val="6CAE4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3303588" y="4643438"/>
            <a:ext cx="64912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6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sz="6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作业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2800" y="1332000"/>
            <a:ext cx="7886700" cy="495744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平移变换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旋转变换：</a:t>
            </a:r>
            <a:r>
              <a:rPr lang="en-US" altLang="zh-CN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轴旋转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尺度变换：</a:t>
            </a:r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1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12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模型变换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1910" y="1332230"/>
          <a:ext cx="2672080" cy="14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600200" imgH="914400" progId="Equation.KSEE3">
                  <p:embed/>
                </p:oleObj>
              </mc:Choice>
              <mc:Fallback>
                <p:oleObj name="" r:id="rId1" imgW="16002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1910" y="1332230"/>
                        <a:ext cx="2672080" cy="142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622"/>
          <p:cNvGraphicFramePr>
            <a:graphicFrameLocks noChangeAspect="1"/>
          </p:cNvGraphicFramePr>
          <p:nvPr/>
        </p:nvGraphicFramePr>
        <p:xfrm>
          <a:off x="2581910" y="3276600"/>
          <a:ext cx="37941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2222500" imgH="914400" progId="Equation.KSEE3">
                  <p:embed/>
                </p:oleObj>
              </mc:Choice>
              <mc:Fallback>
                <p:oleObj name="" r:id="rId3" imgW="22225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910" y="3276600"/>
                        <a:ext cx="379412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114300" imgH="177165" progId="Equation.KSEE3">
                  <p:embed/>
                </p:oleObj>
              </mc:Choice>
              <mc:Fallback>
                <p:oleObj name="" r:id="rId5" imgW="114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622"/>
          <p:cNvGraphicFramePr>
            <a:graphicFrameLocks noChangeAspect="1"/>
          </p:cNvGraphicFramePr>
          <p:nvPr/>
        </p:nvGraphicFramePr>
        <p:xfrm>
          <a:off x="2581910" y="5023485"/>
          <a:ext cx="268859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1574800" imgH="914400" progId="Equation.KSEE3">
                  <p:embed/>
                </p:oleObj>
              </mc:Choice>
              <mc:Fallback>
                <p:oleObj name="" r:id="rId7" imgW="1574800" imgH="914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1910" y="5023485"/>
                        <a:ext cx="268859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914400" imgH="198755" progId="Equation.KSEE3">
                  <p:embed/>
                </p:oleObj>
              </mc:Choice>
              <mc:Fallback>
                <p:oleObj name="" r:id="rId9" imgW="914400" imgH="19875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927725" y="1285240"/>
            <a:ext cx="302768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立方体模型八个点</a:t>
            </a:r>
            <a:r>
              <a:rPr lang="en-US" altLang="zh-CN"/>
              <a:t>(-1,-1,-1),(-1,-1,1),</a:t>
            </a:r>
            <a:endParaRPr lang="en-US" altLang="zh-CN"/>
          </a:p>
          <a:p>
            <a:r>
              <a:rPr lang="zh-CN" altLang="zh-CN"/>
              <a:t>世界空间中，只有平移，无旋转，中心点在</a:t>
            </a:r>
            <a:r>
              <a:rPr lang="en-US" altLang="zh-CN"/>
              <a:t>(2,3,1)</a:t>
            </a:r>
            <a:endParaRPr lang="en-US" altLang="zh-CN"/>
          </a:p>
          <a:p>
            <a:r>
              <a:rPr lang="en-US" altLang="zh-CN"/>
              <a:t> (1,2,0), (3,4,2)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zh-CN">
                <a:solidFill>
                  <a:schemeClr val="tx1"/>
                </a:solidFill>
              </a:rPr>
              <a:t>相机相对原点的位置</a:t>
            </a:r>
            <a:r>
              <a:rPr lang="en-US" altLang="zh-CN" b="1">
                <a:solidFill>
                  <a:schemeClr val="tx1"/>
                </a:solidFill>
              </a:rPr>
              <a:t>E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相机的朝向，</a:t>
            </a:r>
            <a:r>
              <a:rPr lang="en-US" altLang="zh-CN" b="1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dir</a:t>
            </a:r>
            <a:r>
              <a:rPr lang="zh-CN" altLang="zh-CN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side</a:t>
            </a:r>
            <a:r>
              <a:rPr lang="en-US" altLang="zh-CN" b="1">
                <a:sym typeface="+mn-ea"/>
              </a:rPr>
              <a:t>=v</a:t>
            </a:r>
            <a:r>
              <a:rPr lang="en-US" altLang="zh-CN" baseline="-25000">
                <a:sym typeface="+mn-ea"/>
              </a:rPr>
              <a:t>dirc</a:t>
            </a:r>
            <a:r>
              <a:rPr lang="zh-CN" altLang="zh-CN">
                <a:sym typeface="+mn-ea"/>
              </a:rPr>
              <a:t>×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up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2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相机变换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3008630"/>
            <a:ext cx="3323590" cy="2875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6860" y="6196965"/>
            <a:ext cx="1707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观察坐标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69865" y="6196965"/>
            <a:ext cx="295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相对于世界的相机观察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70" y="3008630"/>
            <a:ext cx="4098210" cy="2875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只知道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world_up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 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dir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up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world_up</a:t>
            </a:r>
            <a:r>
              <a:rPr lang="en-US" altLang="zh-CN">
                <a:sym typeface="+mn-ea"/>
              </a:rPr>
              <a:t>-(v</a:t>
            </a:r>
            <a:r>
              <a:rPr lang="en-US" altLang="zh-CN" baseline="-25000">
                <a:sym typeface="+mn-ea"/>
              </a:rPr>
              <a:t>world_up</a:t>
            </a:r>
            <a:r>
              <a:rPr lang="zh-CN" altLang="zh-CN">
                <a:sym typeface="+mn-ea"/>
              </a:rPr>
              <a:t>·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dir</a:t>
            </a:r>
            <a:r>
              <a:rPr lang="en-US" altLang="zh-CN">
                <a:sym typeface="+mn-ea"/>
              </a:rPr>
              <a:t>)v</a:t>
            </a:r>
            <a:r>
              <a:rPr lang="en-US" altLang="zh-CN" baseline="-25000">
                <a:sym typeface="+mn-ea"/>
              </a:rPr>
              <a:t>dir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2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相机变换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1" imgW="914400" imgH="198755" progId="Equation.KSEE3">
                  <p:embed/>
                </p:oleObj>
              </mc:Choice>
              <mc:Fallback>
                <p:oleObj name="" r:id="rId1" imgW="914400" imgH="19875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3112135"/>
            <a:ext cx="4687570" cy="356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sym typeface="+mn-ea"/>
              </a:rPr>
              <a:t>把世界坐标转换到相机坐标：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zh-CN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相机到世界的变换通过</a:t>
            </a:r>
            <a:r>
              <a:rPr lang="zh-CN" altLang="zh-CN">
                <a:sym typeface="+mn-ea"/>
              </a:rPr>
              <a:t>一个旋转和一个平移的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仿射变换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2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相机变换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7665" y="1292860"/>
          <a:ext cx="146939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" r:id="rId1" imgW="673100" imgH="228600" progId="Equation.KSEE3">
                  <p:embed/>
                </p:oleObj>
              </mc:Choice>
              <mc:Fallback>
                <p:oleObj name="" r:id="rId1" imgW="67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7665" y="1292860"/>
                        <a:ext cx="146939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3" imgW="914400" imgH="198755" progId="Equation.KSEE3">
                  <p:embed/>
                </p:oleObj>
              </mc:Choice>
              <mc:Fallback>
                <p:oleObj name="" r:id="rId3" imgW="914400" imgH="19875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2157" y="1840800"/>
          <a:ext cx="298026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" r:id="rId5" imgW="1459865" imgH="241300" progId="Equation.KSEE3">
                  <p:embed/>
                </p:oleObj>
              </mc:Choice>
              <mc:Fallback>
                <p:oleObj name="" r:id="rId5" imgW="1459865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157" y="1840800"/>
                        <a:ext cx="298026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3575" y="3528060"/>
            <a:ext cx="5276215" cy="269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4205" y="1332230"/>
            <a:ext cx="7886700" cy="4945380"/>
          </a:xfrm>
        </p:spPr>
        <p:txBody>
          <a:bodyPr/>
          <a:lstStyle/>
          <a:p>
            <a:endParaRPr lang="zh-CN" altLang="zh-CN" baseline="-25000">
              <a:solidFill>
                <a:schemeClr val="tx1"/>
              </a:solidFill>
              <a:sym typeface="+mn-ea"/>
            </a:endParaRPr>
          </a:p>
          <a:p>
            <a:r>
              <a:rPr lang="zh-CN" altLang="zh-CN">
                <a:solidFill>
                  <a:schemeClr val="tx1"/>
                </a:solidFill>
                <a:sym typeface="+mn-ea"/>
              </a:rPr>
              <a:t>记原点到相机位置的向量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记为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 baseline="-25000">
                <a:solidFill>
                  <a:schemeClr val="tx1"/>
                </a:solidFill>
                <a:sym typeface="+mn-ea"/>
              </a:rPr>
              <a:t>pos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  <a:p>
            <a:r>
              <a:rPr lang="zh-CN">
                <a:solidFill>
                  <a:schemeClr val="tx1"/>
                </a:solidFill>
                <a:sym typeface="+mn-ea"/>
              </a:rPr>
              <a:t>假设旋转的三个列向量量为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u,v,w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2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相机变换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扫描转换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1" imgW="914400" imgH="198755" progId="Equation.KSEE3">
                  <p:embed/>
                </p:oleObj>
              </mc:Choice>
              <mc:Fallback>
                <p:oleObj name="" r:id="rId1" imgW="914400" imgH="19875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8185" y="2858135"/>
          <a:ext cx="486029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" r:id="rId3" imgW="2489200" imgH="241300" progId="Equation.KSEE3">
                  <p:embed/>
                </p:oleObj>
              </mc:Choice>
              <mc:Fallback>
                <p:oleObj name="" r:id="rId3" imgW="2489200" imgH="241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185" y="2858135"/>
                        <a:ext cx="486029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8185" y="3528060"/>
          <a:ext cx="7792720" cy="180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" r:id="rId5" imgW="4381500" imgH="1016000" progId="Equation.KSEE3">
                  <p:embed/>
                </p:oleObj>
              </mc:Choice>
              <mc:Fallback>
                <p:oleObj name="" r:id="rId5" imgW="4381500" imgH="10160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185" y="3528060"/>
                        <a:ext cx="7792720" cy="180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332000"/>
            <a:ext cx="7886700" cy="494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760" y="508000"/>
            <a:ext cx="182563" cy="50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charset="-122"/>
              </a:rPr>
              <a:t>3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7035" y="561975"/>
            <a:ext cx="268128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光照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"/>
          <p:cNvSpPr>
            <a:spLocks noChangeArrowheads="1"/>
          </p:cNvSpPr>
          <p:nvPr/>
        </p:nvSpPr>
        <p:spPr bwMode="auto">
          <a:xfrm>
            <a:off x="7313930" y="2349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光栅化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5852160" y="23495"/>
            <a:ext cx="178625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裁剪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29298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光照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4390390" y="19685"/>
            <a:ext cx="1786255" cy="443230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投影变换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469390" y="19685"/>
            <a:ext cx="1784985" cy="44323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相机变换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-2540" y="19685"/>
            <a:ext cx="1796415" cy="445770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模型变换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演示</Application>
  <PresentationFormat>宽屏</PresentationFormat>
  <Paragraphs>774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32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Calibri</vt:lpstr>
      <vt:lpstr>黑体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41</cp:revision>
  <dcterms:created xsi:type="dcterms:W3CDTF">2015-05-05T08:02:00Z</dcterms:created>
  <dcterms:modified xsi:type="dcterms:W3CDTF">2017-04-27T13:12:00Z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