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handoutMasterIdLst>
    <p:handoutMasterId r:id="rId39"/>
  </p:handoutMasterIdLst>
  <p:sldIdLst>
    <p:sldId id="257" r:id="rId2"/>
    <p:sldId id="261" r:id="rId3"/>
    <p:sldId id="318" r:id="rId4"/>
    <p:sldId id="319" r:id="rId5"/>
    <p:sldId id="260" r:id="rId6"/>
    <p:sldId id="320" r:id="rId7"/>
    <p:sldId id="321" r:id="rId8"/>
    <p:sldId id="296" r:id="rId9"/>
    <p:sldId id="294" r:id="rId10"/>
    <p:sldId id="298" r:id="rId11"/>
    <p:sldId id="264" r:id="rId12"/>
    <p:sldId id="316" r:id="rId13"/>
    <p:sldId id="315" r:id="rId14"/>
    <p:sldId id="322" r:id="rId15"/>
    <p:sldId id="323" r:id="rId16"/>
    <p:sldId id="317" r:id="rId17"/>
    <p:sldId id="299" r:id="rId18"/>
    <p:sldId id="324" r:id="rId19"/>
    <p:sldId id="302" r:id="rId20"/>
    <p:sldId id="309" r:id="rId21"/>
    <p:sldId id="325" r:id="rId22"/>
    <p:sldId id="326" r:id="rId23"/>
    <p:sldId id="327" r:id="rId24"/>
    <p:sldId id="328" r:id="rId25"/>
    <p:sldId id="330" r:id="rId26"/>
    <p:sldId id="332" r:id="rId27"/>
    <p:sldId id="333" r:id="rId28"/>
    <p:sldId id="329" r:id="rId29"/>
    <p:sldId id="331" r:id="rId30"/>
    <p:sldId id="334" r:id="rId31"/>
    <p:sldId id="307" r:id="rId32"/>
    <p:sldId id="308" r:id="rId33"/>
    <p:sldId id="310" r:id="rId34"/>
    <p:sldId id="311" r:id="rId35"/>
    <p:sldId id="312" r:id="rId36"/>
    <p:sldId id="31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59" autoAdjust="0"/>
  </p:normalViewPr>
  <p:slideViewPr>
    <p:cSldViewPr>
      <p:cViewPr varScale="1">
        <p:scale>
          <a:sx n="64" d="100"/>
          <a:sy n="6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37D7F-BD15-4088-B5C4-FF88CA949A14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F30F2-D0D2-4F01-A041-33D87610A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8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CF581-9539-4EF3-8AC5-E93DD560929F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7376-BE02-4C40-8BE1-F35C65EBFC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558CA77-8FCD-4E2C-9C54-85F0C9EFC4E2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25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|λ|=0</a:t>
            </a:r>
          </a:p>
          <a:p>
            <a:r>
              <a:rPr lang="en-US" dirty="0"/>
              <a:t>|</a:t>
            </a:r>
            <a:r>
              <a:rPr lang="en-US" dirty="0" err="1"/>
              <a:t>w</a:t>
            </a:r>
            <a:r>
              <a:rPr lang="en-US" sz="1200" baseline="30000" dirty="0" err="1"/>
              <a:t>R</a:t>
            </a:r>
            <a:r>
              <a:rPr lang="en-US" dirty="0"/>
              <a:t>|=|w|</a:t>
            </a:r>
          </a:p>
          <a:p>
            <a:r>
              <a:rPr lang="en-US" dirty="0"/>
              <a:t>|</a:t>
            </a:r>
            <a:r>
              <a:rPr lang="en-US" dirty="0" err="1"/>
              <a:t>wv</a:t>
            </a:r>
            <a:r>
              <a:rPr lang="en-US" dirty="0"/>
              <a:t>|=|</a:t>
            </a:r>
            <a:r>
              <a:rPr lang="en-US" dirty="0" err="1"/>
              <a:t>vw</a:t>
            </a:r>
            <a:r>
              <a:rPr lang="en-US" dirty="0"/>
              <a:t>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W=</a:t>
            </a:r>
            <a:r>
              <a:rPr lang="en-US" dirty="0" err="1"/>
              <a:t>abc</a:t>
            </a:r>
            <a:r>
              <a:rPr lang="en-US" dirty="0"/>
              <a:t>, v=y=</a:t>
            </a:r>
            <a:r>
              <a:rPr lang="en-US" dirty="0" err="1"/>
              <a:t>ab</a:t>
            </a:r>
            <a:r>
              <a:rPr lang="en-US" dirty="0"/>
              <a:t> then </a:t>
            </a:r>
            <a:r>
              <a:rPr lang="en-US" dirty="0" err="1"/>
              <a:t>wv</a:t>
            </a:r>
            <a:r>
              <a:rPr lang="en-US" dirty="0"/>
              <a:t>=</a:t>
            </a:r>
            <a:r>
              <a:rPr lang="en-US" dirty="0" err="1"/>
              <a:t>abcab</a:t>
            </a:r>
            <a:endParaRPr lang="en-US" dirty="0"/>
          </a:p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 err="1"/>
              <a:t>λ</a:t>
            </a:r>
            <a:r>
              <a:rPr lang="en-US" baseline="0" dirty="0" err="1"/>
              <a:t>w</a:t>
            </a:r>
            <a:r>
              <a:rPr lang="en-US" baseline="0" dirty="0"/>
              <a:t>=</a:t>
            </a:r>
            <a:r>
              <a:rPr lang="en-US" baseline="0" dirty="0" err="1"/>
              <a:t>w</a:t>
            </a:r>
            <a:r>
              <a:rPr lang="en-US" dirty="0" err="1"/>
              <a:t>λ</a:t>
            </a:r>
            <a:r>
              <a:rPr lang="en-US" baseline="0" dirty="0"/>
              <a:t>=w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2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1200" dirty="0"/>
              <a:t>Example 2: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1200" dirty="0"/>
              <a:t>Σ= {B, </a:t>
            </a:r>
            <a:r>
              <a:rPr lang="en-US" sz="1200" dirty="0" err="1"/>
              <a:t>aB</a:t>
            </a:r>
            <a:r>
              <a:rPr lang="en-US" sz="1200" dirty="0"/>
              <a:t>, </a:t>
            </a:r>
            <a:r>
              <a:rPr lang="en-US" sz="1200" dirty="0" err="1"/>
              <a:t>bab</a:t>
            </a:r>
            <a:r>
              <a:rPr lang="en-US" sz="1200" dirty="0"/>
              <a:t>, d}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1200" dirty="0"/>
              <a:t>s=</a:t>
            </a:r>
            <a:r>
              <a:rPr lang="en-US" sz="1200" dirty="0" err="1"/>
              <a:t>BaBbabBd</a:t>
            </a:r>
            <a:endParaRPr lang="en-US" sz="1200" dirty="0"/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1200" dirty="0"/>
              <a:t>Fist tokenize it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1200" dirty="0"/>
              <a:t>S=(B)(</a:t>
            </a:r>
            <a:r>
              <a:rPr lang="en-US" sz="1200" dirty="0" err="1"/>
              <a:t>aB</a:t>
            </a:r>
            <a:r>
              <a:rPr lang="en-US" sz="1200" dirty="0"/>
              <a:t>)(</a:t>
            </a:r>
            <a:r>
              <a:rPr lang="en-US" sz="1200" dirty="0" err="1"/>
              <a:t>bab</a:t>
            </a:r>
            <a:r>
              <a:rPr lang="en-US" sz="1200" dirty="0"/>
              <a:t>)(B)(d)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1200" dirty="0"/>
              <a:t>Rev(s)=</a:t>
            </a:r>
            <a:r>
              <a:rPr lang="en-US" sz="1200" dirty="0" err="1"/>
              <a:t>dBbabaBB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L1</a:t>
            </a:r>
          </a:p>
          <a:p>
            <a:r>
              <a:rPr lang="en-US" dirty="0"/>
              <a:t>What </a:t>
            </a:r>
            <a:r>
              <a:rPr lang="en-US" dirty="0" err="1"/>
              <a:t>abt</a:t>
            </a:r>
            <a:r>
              <a:rPr lang="en-US" dirty="0"/>
              <a:t> even length?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5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L8</a:t>
            </a:r>
          </a:p>
          <a:p>
            <a:r>
              <a:rPr lang="en-US" dirty="0"/>
              <a:t>What will</a:t>
            </a:r>
            <a:r>
              <a:rPr lang="en-US" baseline="0" dirty="0"/>
              <a:t> be the length of next string in L8?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67376-BE02-4C40-8BE1-F35C65EBFC8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5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3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5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7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1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0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DE0-65EF-41FF-90F1-98802A827968}" type="datetimeFigureOut">
              <a:rPr lang="en-US" smtClean="0"/>
              <a:pPr/>
              <a:t>8/13/2016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4925A-A117-475F-A97E-61D9975D9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22098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itchFamily="34" charset="0"/>
                <a:cs typeface="Lucida Sans Unicode" pitchFamily="34" charset="0"/>
              </a:rPr>
              <a:t>Theory of Automata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0" y="3228536"/>
            <a:ext cx="9144000" cy="175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ctr">
              <a:buNone/>
              <a:defRPr/>
            </a:pPr>
            <a:r>
              <a:rPr lang="en-US" dirty="0"/>
              <a:t>Shakir </a:t>
            </a:r>
            <a:r>
              <a:rPr lang="en-US" dirty="0" err="1"/>
              <a:t>Ullah</a:t>
            </a:r>
            <a:r>
              <a:rPr lang="en-US" dirty="0"/>
              <a:t> Shah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We will arrive at what we may believe to be the most powerful machine possible. When we do, we will be surprised to find tasks that even such machine cannot perform.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Our ultimate result is that no matter what machine we build, there will always be questions that are simple to state and that the machine can not answer.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automata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It is the plural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automaton</a:t>
            </a:r>
            <a:r>
              <a:rPr lang="en-US" dirty="0"/>
              <a:t>, and it means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“something that works automatically” 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7467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30083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>
                <a:solidFill>
                  <a:schemeClr val="tx1"/>
                </a:solidFill>
              </a:rPr>
              <a:t>Automaton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14097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0" y="29337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0" y="42291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248400" y="30099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096000" y="43053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981200" y="14859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4114800" y="201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5715000" y="32385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715000" y="44577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76400" y="3009900"/>
            <a:ext cx="4038600" cy="297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812925" y="2549525"/>
            <a:ext cx="198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Automaton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1981200" y="33909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2590800" y="41529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276600" y="34671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657600" y="46863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495800" y="36195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2057400" y="52197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362200" y="37719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2971800" y="3848100"/>
            <a:ext cx="381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3733800" y="3771900"/>
            <a:ext cx="7620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 flipV="1">
            <a:off x="3581400" y="39243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2362200" y="4610100"/>
            <a:ext cx="3810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2514600" y="4991100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724400" y="46863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114800" y="4914900"/>
            <a:ext cx="60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 flipV="1">
            <a:off x="4724400" y="40767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752600" y="5524500"/>
            <a:ext cx="93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38400" y="4991100"/>
            <a:ext cx="134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transition</a:t>
            </a:r>
          </a:p>
        </p:txBody>
      </p:sp>
      <p:sp>
        <p:nvSpPr>
          <p:cNvPr id="3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12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39" name="Line 25"/>
          <p:cNvSpPr>
            <a:spLocks noGrp="1" noChangeShapeType="1"/>
          </p:cNvSpPr>
          <p:nvPr>
            <p:ph idx="1"/>
          </p:nvPr>
        </p:nvSpPr>
        <p:spPr bwMode="auto">
          <a:xfrm>
            <a:off x="2057400" y="3068638"/>
            <a:ext cx="0" cy="333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488"/>
            <a:ext cx="7467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4050"/>
            <a:ext cx="7467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30083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400">
                <a:solidFill>
                  <a:schemeClr val="tx1"/>
                </a:solidFill>
              </a:rPr>
              <a:t>Automaton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52800" y="3162300"/>
            <a:ext cx="1524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657600" y="3695700"/>
            <a:ext cx="846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5000" y="1409700"/>
            <a:ext cx="3657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0" y="29337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96000" y="42291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81200" y="5219700"/>
            <a:ext cx="3581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248400" y="3009900"/>
            <a:ext cx="101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input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096000" y="43053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output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362200" y="5295900"/>
            <a:ext cx="294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Program memory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981200" y="14859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temporary memory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4114800" y="2019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4876800" y="32385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4876800" y="4381500"/>
            <a:ext cx="1219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4114800" y="46863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76400" y="3009900"/>
            <a:ext cx="4038600" cy="297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812925" y="2549525"/>
            <a:ext cx="198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</a:rPr>
              <a:t>Automaton</a:t>
            </a:r>
          </a:p>
        </p:txBody>
      </p:sp>
      <p:sp>
        <p:nvSpPr>
          <p:cNvPr id="24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13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</p:spTree>
    <p:extLst>
      <p:ext uri="{BB962C8B-B14F-4D97-AF65-F5344CB8AC3E}">
        <p14:creationId xmlns:p14="http://schemas.microsoft.com/office/powerpoint/2010/main" val="213771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Types of languages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876800"/>
          </a:xfrm>
        </p:spPr>
        <p:txBody>
          <a:bodyPr/>
          <a:lstStyle/>
          <a:p>
            <a:r>
              <a:rPr lang="en-US" sz="3000" dirty="0"/>
              <a:t>There are two types of languages</a:t>
            </a:r>
          </a:p>
          <a:p>
            <a:pPr lvl="1"/>
            <a:r>
              <a:rPr lang="en-US" sz="3000" dirty="0"/>
              <a:t>	Formal Languages are used as a basis for defining computer languages </a:t>
            </a:r>
          </a:p>
          <a:p>
            <a:pPr lvl="2"/>
            <a:r>
              <a:rPr lang="en-US" sz="2600" dirty="0"/>
              <a:t>A predefined set of symbols and string </a:t>
            </a:r>
          </a:p>
          <a:p>
            <a:pPr lvl="2"/>
            <a:r>
              <a:rPr lang="en-US" sz="2600" dirty="0"/>
              <a:t>Formal language theory studies purely syntactical aspects of a language (e.g., word </a:t>
            </a:r>
            <a:r>
              <a:rPr lang="en-US" sz="2600" b="1" dirty="0" err="1"/>
              <a:t>abcd</a:t>
            </a:r>
            <a:r>
              <a:rPr lang="en-US" sz="2600" dirty="0"/>
              <a:t>)</a:t>
            </a:r>
            <a:r>
              <a:rPr lang="en-US" sz="3000" dirty="0"/>
              <a:t>	</a:t>
            </a:r>
          </a:p>
          <a:p>
            <a:pPr lvl="1"/>
            <a:r>
              <a:rPr lang="en-US" sz="3000" dirty="0"/>
              <a:t>Informal Languages  such as English has many different versions.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94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Basic Element of a Formal Language – Alphabets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788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	 A finite non-empty set of symbols (letters), is called an alphabet. It is denoted by Greek letter sigma </a:t>
            </a:r>
            <a:r>
              <a:rPr lang="el-GR" dirty="0"/>
              <a:t>Σ</a:t>
            </a:r>
            <a:r>
              <a:rPr lang="en-US" dirty="0"/>
              <a:t>.</a:t>
            </a:r>
            <a:endParaRPr lang="el-GR" dirty="0"/>
          </a:p>
          <a:p>
            <a:pPr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	 </a:t>
            </a:r>
            <a:r>
              <a:rPr lang="el-GR" dirty="0"/>
              <a:t>Σ</a:t>
            </a:r>
            <a:r>
              <a:rPr lang="en-US" dirty="0"/>
              <a:t>={1,2,3}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</a:t>
            </a:r>
            <a:r>
              <a:rPr lang="el-GR" dirty="0"/>
              <a:t>Σ</a:t>
            </a:r>
            <a:r>
              <a:rPr lang="en-US" dirty="0"/>
              <a:t>={0,1} //Binary digits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	 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i,j,k</a:t>
            </a: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Alphabet: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67409"/>
              </p:ext>
            </p:extLst>
          </p:nvPr>
        </p:nvGraphicFramePr>
        <p:xfrm>
          <a:off x="1828800" y="2286000"/>
          <a:ext cx="6362700" cy="4022568"/>
        </p:xfrm>
        <a:graphic>
          <a:graphicData uri="http://schemas.openxmlformats.org/drawingml/2006/table">
            <a:tbl>
              <a:tblPr/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373">
                <a:tc>
                  <a:txBody>
                    <a:bodyPr/>
                    <a:lstStyle/>
                    <a:p>
                      <a:r>
                        <a:rPr lang="en-US" sz="1500" b="1" dirty="0"/>
                        <a:t>Alphabet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Symbols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Symbol</a:t>
                      </a:r>
                      <a:br>
                        <a:rPr lang="en-US" sz="1500" b="1" dirty="0"/>
                      </a:br>
                      <a:r>
                        <a:rPr lang="en-US" sz="1500" b="1" dirty="0"/>
                        <a:t>Name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String</a:t>
                      </a:r>
                      <a:br>
                        <a:rPr lang="en-US" sz="1500" b="1" dirty="0"/>
                      </a:br>
                      <a:r>
                        <a:rPr lang="en-US" sz="1500" b="1" dirty="0"/>
                        <a:t>Name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binary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01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bit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Bit string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54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Eng .</a:t>
                      </a:r>
                      <a:r>
                        <a:rPr lang="en-US" sz="1500" dirty="0" err="1"/>
                        <a:t>Alph</a:t>
                      </a:r>
                      <a:r>
                        <a:rPr lang="en-US" sz="1500" dirty="0"/>
                        <a:t>.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abcdefghijklmnopqrstuvwxyz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ABCDEFGHIJKLMNOPQRSTUVWXYZ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letter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word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decimal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0123456789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digit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integer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special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~!@#$%^&amp;*()_-+={[}]|\:;"'&lt;,&gt;.?/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keyboard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Eng .</a:t>
                      </a:r>
                      <a:r>
                        <a:rPr lang="en-US" sz="1500" dirty="0" err="1"/>
                        <a:t>Alph</a:t>
                      </a:r>
                      <a:r>
                        <a:rPr lang="en-US" sz="1500" dirty="0"/>
                        <a:t>.</a:t>
                      </a:r>
                    </a:p>
                    <a:p>
                      <a:pPr algn="ctr"/>
                      <a:r>
                        <a:rPr lang="en-US" sz="1500" dirty="0"/>
                        <a:t>+ decimal + special+..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keystroke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typescript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ASCII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..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byte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String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784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UNICODE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..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char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String</a:t>
                      </a:r>
                    </a:p>
                  </a:txBody>
                  <a:tcPr marL="74196" marR="74196" marT="37098" marB="370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5594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Basic Element of a Formal Language – Alphabets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6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 string over the alphabet Σ means a string all of whose symbols are in Σ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	If </a:t>
            </a:r>
            <a:r>
              <a:rPr lang="el-GR" dirty="0"/>
              <a:t>Σ</a:t>
            </a:r>
            <a:r>
              <a:rPr lang="en-US" dirty="0"/>
              <a:t>= {</a:t>
            </a:r>
            <a:r>
              <a:rPr lang="en-US" dirty="0" err="1"/>
              <a:t>a,b</a:t>
            </a:r>
            <a:r>
              <a:rPr lang="en-US" dirty="0"/>
              <a:t>} then</a:t>
            </a:r>
          </a:p>
          <a:p>
            <a:pPr>
              <a:buNone/>
            </a:pPr>
            <a:r>
              <a:rPr lang="en-US" dirty="0"/>
              <a:t>		a, </a:t>
            </a:r>
            <a:r>
              <a:rPr lang="en-US" dirty="0" err="1"/>
              <a:t>abab</a:t>
            </a:r>
            <a:r>
              <a:rPr lang="en-US" dirty="0"/>
              <a:t>, </a:t>
            </a:r>
            <a:r>
              <a:rPr lang="en-US" dirty="0" err="1"/>
              <a:t>aaabb</a:t>
            </a:r>
            <a:r>
              <a:rPr lang="en-US" dirty="0"/>
              <a:t>, </a:t>
            </a:r>
            <a:r>
              <a:rPr lang="en-US" dirty="0" err="1"/>
              <a:t>ababababababababab</a:t>
            </a:r>
            <a:endParaRPr lang="en-US" dirty="0"/>
          </a:p>
          <a:p>
            <a:r>
              <a:rPr lang="en-US" dirty="0"/>
              <a:t>The set of all strings of length 2 over the alphabet {</a:t>
            </a:r>
            <a:r>
              <a:rPr lang="en-US" i="1" dirty="0" err="1"/>
              <a:t>a,b</a:t>
            </a:r>
            <a:r>
              <a:rPr lang="en-US" i="1" dirty="0"/>
              <a:t>} is </a:t>
            </a:r>
          </a:p>
          <a:p>
            <a:pPr lvl="1"/>
            <a:r>
              <a:rPr lang="en-US" i="1" dirty="0"/>
              <a:t>{aa, ab, </a:t>
            </a:r>
            <a:r>
              <a:rPr lang="en-US" i="1" dirty="0" err="1"/>
              <a:t>ba</a:t>
            </a:r>
            <a:r>
              <a:rPr lang="en-US" i="1" dirty="0"/>
              <a:t>, bb}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3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What is an EMPTY or NULL String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85950"/>
            <a:ext cx="8382000" cy="4438650"/>
          </a:xfrm>
        </p:spPr>
        <p:txBody>
          <a:bodyPr>
            <a:normAutofit/>
          </a:bodyPr>
          <a:lstStyle/>
          <a:p>
            <a:r>
              <a:rPr lang="en-US" sz="3000" dirty="0"/>
              <a:t>A </a:t>
            </a:r>
            <a:r>
              <a:rPr lang="en-US" sz="3000" dirty="0">
                <a:solidFill>
                  <a:schemeClr val="accent1"/>
                </a:solidFill>
              </a:rPr>
              <a:t>string with no symbol </a:t>
            </a:r>
            <a:r>
              <a:rPr lang="en-US" sz="3000" dirty="0"/>
              <a:t>is denoted by (Small Greek letter Lambda) </a:t>
            </a:r>
            <a:r>
              <a:rPr lang="el-GR" sz="3000" dirty="0"/>
              <a:t>λ</a:t>
            </a:r>
            <a:r>
              <a:rPr lang="en-US" sz="3000" dirty="0"/>
              <a:t> or (Capital Greek letter Lambda) </a:t>
            </a:r>
            <a:r>
              <a:rPr lang="el-GR" sz="3000" dirty="0"/>
              <a:t>Λ</a:t>
            </a:r>
            <a:r>
              <a:rPr lang="en-US" sz="3000" dirty="0"/>
              <a:t>. It is called an empty string or null string.</a:t>
            </a:r>
          </a:p>
          <a:p>
            <a:r>
              <a:rPr lang="en-US" sz="3000" dirty="0"/>
              <a:t>We will prefer </a:t>
            </a:r>
            <a:r>
              <a:rPr lang="el-GR" sz="3000" dirty="0"/>
              <a:t>Λ</a:t>
            </a:r>
            <a:r>
              <a:rPr lang="en-US" sz="3000" dirty="0"/>
              <a:t> in this course. Please don’t confuse it with logical operator ‘and’.</a:t>
            </a:r>
          </a:p>
          <a:p>
            <a:r>
              <a:rPr lang="en-US" sz="3000" dirty="0"/>
              <a:t>One important thing to note is that we never allow </a:t>
            </a:r>
            <a:r>
              <a:rPr lang="el-GR" sz="3000" dirty="0"/>
              <a:t>Λ</a:t>
            </a:r>
            <a:r>
              <a:rPr lang="en-US" sz="3000" dirty="0"/>
              <a:t> to be part of alphabet of a language </a:t>
            </a:r>
            <a:endParaRPr lang="el-GR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Substring, prefix and suffix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Substring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any consecutive sequence of symbols that occurs anywhere in a string. For example, 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 and </a:t>
            </a:r>
            <a:r>
              <a:rPr lang="en-US" dirty="0" err="1"/>
              <a:t>bc</a:t>
            </a:r>
            <a:r>
              <a:rPr lang="en-US" dirty="0"/>
              <a:t> are substrings in </a:t>
            </a:r>
            <a:r>
              <a:rPr lang="en-US" dirty="0" err="1"/>
              <a:t>abc</a:t>
            </a:r>
            <a:r>
              <a:rPr lang="en-US" dirty="0"/>
              <a:t> while </a:t>
            </a:r>
            <a:r>
              <a:rPr lang="en-US" dirty="0" err="1"/>
              <a:t>cb</a:t>
            </a:r>
            <a:r>
              <a:rPr lang="en-US" dirty="0"/>
              <a:t> or ac are not.</a:t>
            </a:r>
          </a:p>
          <a:p>
            <a:r>
              <a:rPr lang="en-US" b="1" dirty="0"/>
              <a:t>Prefix and Suffix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A beginning of a string (</a:t>
            </a:r>
            <a:r>
              <a:rPr lang="en-US" dirty="0" err="1"/>
              <a:t>upto</a:t>
            </a:r>
            <a:r>
              <a:rPr lang="en-US" dirty="0"/>
              <a:t> any symbol) is called prefix and ending is called suffix, if w=</a:t>
            </a:r>
            <a:r>
              <a:rPr lang="en-US" dirty="0" err="1"/>
              <a:t>xy</a:t>
            </a:r>
            <a:r>
              <a:rPr lang="en-US" dirty="0"/>
              <a:t> with |</a:t>
            </a:r>
            <a:r>
              <a:rPr lang="en-US" dirty="0" err="1"/>
              <a:t>x|,|y</a:t>
            </a:r>
            <a:r>
              <a:rPr lang="en-US" dirty="0"/>
              <a:t>| &gt;=0, then x is prefix and y is a suffix of w. Example</a:t>
            </a:r>
          </a:p>
          <a:p>
            <a:pPr>
              <a:buNone/>
            </a:pPr>
            <a:r>
              <a:rPr lang="en-US" dirty="0"/>
              <a:t>W=</a:t>
            </a:r>
            <a:r>
              <a:rPr lang="en-US" dirty="0" err="1"/>
              <a:t>abaab</a:t>
            </a:r>
            <a:endParaRPr lang="en-US" dirty="0"/>
          </a:p>
          <a:p>
            <a:pPr lvl="1">
              <a:buNone/>
            </a:pPr>
            <a:r>
              <a:rPr lang="el-GR" b="1" dirty="0">
                <a:cs typeface="Arial" charset="0"/>
              </a:rPr>
              <a:t>Λ </a:t>
            </a:r>
            <a:r>
              <a:rPr lang="en-US" b="1" dirty="0">
                <a:cs typeface="Arial" charset="0"/>
              </a:rPr>
              <a:t>,</a:t>
            </a:r>
            <a:r>
              <a:rPr lang="en-US" dirty="0"/>
              <a:t>a, </a:t>
            </a:r>
            <a:r>
              <a:rPr lang="en-US" dirty="0" err="1"/>
              <a:t>aba</a:t>
            </a:r>
            <a:r>
              <a:rPr lang="en-US" dirty="0"/>
              <a:t>, and </a:t>
            </a:r>
            <a:r>
              <a:rPr lang="en-US" dirty="0" err="1"/>
              <a:t>abaab</a:t>
            </a:r>
            <a:r>
              <a:rPr lang="en-US" dirty="0"/>
              <a:t> are some prefixes</a:t>
            </a:r>
          </a:p>
          <a:p>
            <a:pPr lvl="1">
              <a:buNone/>
            </a:pPr>
            <a:r>
              <a:rPr lang="el-GR" b="1" dirty="0">
                <a:cs typeface="Arial" charset="0"/>
              </a:rPr>
              <a:t>Λ</a:t>
            </a:r>
            <a:r>
              <a:rPr lang="en-US" dirty="0"/>
              <a:t>, </a:t>
            </a:r>
            <a:r>
              <a:rPr lang="en-US" dirty="0" err="1"/>
              <a:t>abaab</a:t>
            </a:r>
            <a:r>
              <a:rPr lang="en-US" dirty="0"/>
              <a:t>, </a:t>
            </a:r>
            <a:r>
              <a:rPr lang="en-US" dirty="0" err="1"/>
              <a:t>aab</a:t>
            </a:r>
            <a:r>
              <a:rPr lang="en-US" dirty="0"/>
              <a:t>, and </a:t>
            </a:r>
            <a:r>
              <a:rPr lang="en-US" dirty="0" err="1"/>
              <a:t>baab</a:t>
            </a:r>
            <a:r>
              <a:rPr lang="en-US" dirty="0"/>
              <a:t> are some suffixes.</a:t>
            </a:r>
          </a:p>
          <a:p>
            <a:pPr>
              <a:buNone/>
            </a:pPr>
            <a:r>
              <a:rPr lang="en-US" dirty="0"/>
              <a:t>Note:</a:t>
            </a:r>
          </a:p>
          <a:p>
            <a:r>
              <a:rPr lang="en-US" dirty="0"/>
              <a:t>A string is prefix and suffix of itself</a:t>
            </a:r>
          </a:p>
          <a:p>
            <a:r>
              <a:rPr lang="en-US" dirty="0"/>
              <a:t> </a:t>
            </a:r>
            <a:r>
              <a:rPr lang="el-GR" sz="3200" b="1" dirty="0">
                <a:cs typeface="Arial" charset="0"/>
              </a:rPr>
              <a:t>Λ </a:t>
            </a:r>
            <a:r>
              <a:rPr lang="en-US" dirty="0"/>
              <a:t>is a prefix and suffix of any string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Text Book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dirty="0"/>
              <a:t>Introduction to Computer Theory, by Daniel I. A Cohen, John Wiley and Sons, Inc., Second Edition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Reference Book(s)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dirty="0"/>
              <a:t>John E. </a:t>
            </a:r>
            <a:r>
              <a:rPr lang="en-US" dirty="0" err="1"/>
              <a:t>Hopcroft</a:t>
            </a:r>
            <a:r>
              <a:rPr lang="en-US" dirty="0"/>
              <a:t>, Rajeev </a:t>
            </a:r>
            <a:r>
              <a:rPr lang="en-US" dirty="0" err="1"/>
              <a:t>Motwani</a:t>
            </a:r>
            <a:r>
              <a:rPr lang="en-US" dirty="0"/>
              <a:t> and Jeffrey D. Ullman, Introduction to Automata Theory, Languages and Computation, Second Edition. Addison-Wesley, 2001.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dirty="0"/>
              <a:t>John C. Martin. Introduction to Languages and the Theory of Computation. McGraw-Hill, 2003.</a:t>
            </a:r>
          </a:p>
          <a:p>
            <a:pPr lvl="1" algn="just" fontAlgn="auto">
              <a:spcAft>
                <a:spcPts val="0"/>
              </a:spcAft>
              <a:defRPr/>
            </a:pPr>
            <a:r>
              <a:rPr lang="en-US" dirty="0"/>
              <a:t>Introduction to the Theory of Computation, Michael </a:t>
            </a:r>
            <a:r>
              <a:rPr lang="en-US" dirty="0" err="1"/>
              <a:t>Sipser</a:t>
            </a:r>
            <a:r>
              <a:rPr lang="en-US" dirty="0"/>
              <a:t>, 2nd edition, Thomson Course Technology, 2005.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Words are strings belonging to some language.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Example:</a:t>
            </a:r>
          </a:p>
          <a:p>
            <a:pPr>
              <a:buNone/>
            </a:pPr>
            <a:r>
              <a:rPr lang="en-US" sz="3200" dirty="0"/>
              <a:t>		 If </a:t>
            </a:r>
            <a:r>
              <a:rPr lang="el-GR" sz="3200" dirty="0"/>
              <a:t>Σ</a:t>
            </a:r>
            <a:r>
              <a:rPr lang="en-US" sz="3200" dirty="0"/>
              <a:t>= {a} then a language L can be defined as </a:t>
            </a:r>
          </a:p>
          <a:p>
            <a:pPr>
              <a:buNone/>
            </a:pPr>
            <a:r>
              <a:rPr lang="en-US" sz="3200" dirty="0"/>
              <a:t>   L={a</a:t>
            </a:r>
            <a:r>
              <a:rPr lang="en-US" sz="3200" baseline="30000" dirty="0"/>
              <a:t>n </a:t>
            </a:r>
            <a:r>
              <a:rPr lang="en-US" sz="3200" dirty="0"/>
              <a:t>: n=1,2,3,…..} or L={</a:t>
            </a:r>
            <a:r>
              <a:rPr lang="en-US" sz="3200" dirty="0" err="1"/>
              <a:t>a,aa,aaa</a:t>
            </a:r>
            <a:r>
              <a:rPr lang="en-US" sz="3200" dirty="0"/>
              <a:t>,….}</a:t>
            </a:r>
          </a:p>
          <a:p>
            <a:pPr>
              <a:buNone/>
            </a:pPr>
            <a:r>
              <a:rPr lang="en-US" sz="3200" dirty="0"/>
              <a:t>   Here </a:t>
            </a:r>
            <a:r>
              <a:rPr lang="en-US" sz="3200" dirty="0" err="1"/>
              <a:t>a,aa</a:t>
            </a:r>
            <a:r>
              <a:rPr lang="en-US" sz="3200" dirty="0"/>
              <a:t>,… are the words of </a:t>
            </a:r>
            <a:r>
              <a:rPr lang="en-US" dirty="0"/>
              <a:t>L but not </a:t>
            </a:r>
            <a:r>
              <a:rPr lang="en-US" dirty="0">
                <a:latin typeface="Arial" pitchFamily="34" charset="0"/>
                <a:cs typeface="Arial" pitchFamily="34" charset="0"/>
              </a:rPr>
              <a:t>ab.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All words are strings, but not all strings are words.</a:t>
            </a:r>
          </a:p>
          <a:p>
            <a:pPr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3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(Cont’d…)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Example:  an alphabet may contain letters consisting of group of symbols for example </a:t>
            </a:r>
          </a:p>
          <a:p>
            <a:pPr>
              <a:lnSpc>
                <a:spcPct val="80000"/>
              </a:lnSpc>
            </a:pPr>
            <a:r>
              <a:rPr lang="el-GR" dirty="0"/>
              <a:t>Σ</a:t>
            </a:r>
            <a:r>
              <a:rPr lang="en-US" baseline="-25000" dirty="0"/>
              <a:t>1</a:t>
            </a:r>
            <a:r>
              <a:rPr lang="en-US" dirty="0"/>
              <a:t>= {A,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bab</a:t>
            </a:r>
            <a:r>
              <a:rPr lang="en-US" dirty="0"/>
              <a:t>, d}.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 Now  consider an alphabet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l-GR" dirty="0"/>
              <a:t>	Σ</a:t>
            </a:r>
            <a:r>
              <a:rPr lang="en-US" baseline="-12000" dirty="0"/>
              <a:t>2</a:t>
            </a:r>
            <a:r>
              <a:rPr lang="en-US" dirty="0"/>
              <a:t>= {A, </a:t>
            </a:r>
            <a:r>
              <a:rPr lang="en-US" dirty="0" err="1"/>
              <a:t>Aa</a:t>
            </a:r>
            <a:r>
              <a:rPr lang="en-US" dirty="0"/>
              <a:t>, </a:t>
            </a:r>
            <a:r>
              <a:rPr lang="en-US" dirty="0" err="1"/>
              <a:t>bab</a:t>
            </a:r>
            <a:r>
              <a:rPr lang="en-US" dirty="0"/>
              <a:t>, d} and a string </a:t>
            </a:r>
            <a:r>
              <a:rPr lang="en-US" dirty="0" err="1"/>
              <a:t>AababA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9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210050"/>
          </a:xfrm>
        </p:spPr>
        <p:txBody>
          <a:bodyPr/>
          <a:lstStyle/>
          <a:p>
            <a:r>
              <a:rPr lang="en-US" sz="3000" dirty="0"/>
              <a:t>This string can be factored in two different ways </a:t>
            </a:r>
          </a:p>
          <a:p>
            <a:pPr lvl="1"/>
            <a:r>
              <a:rPr lang="en-US" sz="3000" dirty="0"/>
              <a:t>	(</a:t>
            </a:r>
            <a:r>
              <a:rPr lang="en-US" sz="3000" dirty="0" err="1"/>
              <a:t>Aa</a:t>
            </a:r>
            <a:r>
              <a:rPr lang="en-US" sz="3000" dirty="0"/>
              <a:t>), (</a:t>
            </a:r>
            <a:r>
              <a:rPr lang="en-US" sz="3000" dirty="0" err="1"/>
              <a:t>bab</a:t>
            </a:r>
            <a:r>
              <a:rPr lang="en-US" sz="3000" dirty="0"/>
              <a:t>), (A)</a:t>
            </a:r>
          </a:p>
          <a:p>
            <a:pPr lvl="1"/>
            <a:r>
              <a:rPr lang="en-US" sz="3000" dirty="0"/>
              <a:t> (A), (</a:t>
            </a:r>
            <a:r>
              <a:rPr lang="en-US" sz="3000" dirty="0" err="1"/>
              <a:t>abab</a:t>
            </a:r>
            <a:r>
              <a:rPr lang="en-US" sz="3000" dirty="0"/>
              <a:t>), (A)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Which shows that the second group cannot be identified as a string, defined over </a:t>
            </a:r>
            <a:r>
              <a:rPr lang="el-GR" sz="3000" dirty="0"/>
              <a:t>Σ</a:t>
            </a:r>
            <a:r>
              <a:rPr lang="en-US" sz="3000" dirty="0"/>
              <a:t> = {a, b}.</a:t>
            </a:r>
          </a:p>
          <a:p>
            <a:r>
              <a:rPr lang="en-US" sz="3000" dirty="0"/>
              <a:t>This is due to ambiguity in the defined alphabet </a:t>
            </a:r>
            <a:r>
              <a:rPr lang="el-GR" sz="2800" dirty="0"/>
              <a:t>Σ</a:t>
            </a:r>
            <a:r>
              <a:rPr lang="en-US" sz="2800" baseline="-12000" dirty="0"/>
              <a:t>2</a:t>
            </a:r>
            <a:endParaRPr lang="en-US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(Cont’d…)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7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6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b="1" dirty="0"/>
              <a:t>Why Ambiguity comes</a:t>
            </a:r>
            <a:r>
              <a:rPr lang="en-US" dirty="0"/>
              <a:t>: A computer program first scans A as a letter belonging to </a:t>
            </a:r>
            <a:r>
              <a:rPr lang="el-GR" dirty="0"/>
              <a:t>Σ</a:t>
            </a:r>
            <a:r>
              <a:rPr lang="en-US" baseline="-25000" dirty="0"/>
              <a:t>2</a:t>
            </a:r>
            <a:r>
              <a:rPr lang="en-US" dirty="0"/>
              <a:t>, while for the second letter, the computer program would not be able to identify the symbols correctly. </a:t>
            </a:r>
          </a:p>
          <a:p>
            <a:r>
              <a:rPr lang="en-US" b="1" dirty="0"/>
              <a:t>Ambiguity Rule</a:t>
            </a:r>
            <a:r>
              <a:rPr lang="en-US" dirty="0"/>
              <a:t>:- The Alphabets should be defined in a way that letters consisting of more than one symbols should not start with a letter, already being used by some other letter.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Ambiguity (Cont’d…)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7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4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Ambiguity Examples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3000" dirty="0"/>
              <a:t>Σ</a:t>
            </a:r>
            <a:r>
              <a:rPr lang="en-US" sz="3000" baseline="-25000" dirty="0"/>
              <a:t>1</a:t>
            </a:r>
            <a:r>
              <a:rPr lang="en-US" sz="3000" dirty="0"/>
              <a:t>= {A, </a:t>
            </a:r>
            <a:r>
              <a:rPr lang="en-US" sz="3000" dirty="0" err="1"/>
              <a:t>aA</a:t>
            </a:r>
            <a:r>
              <a:rPr lang="en-US" sz="3000" dirty="0"/>
              <a:t>, </a:t>
            </a:r>
            <a:r>
              <a:rPr lang="en-US" sz="3000" dirty="0" err="1"/>
              <a:t>bab</a:t>
            </a:r>
            <a:r>
              <a:rPr lang="en-US" sz="3000" dirty="0"/>
              <a:t>, d}</a:t>
            </a:r>
          </a:p>
          <a:p>
            <a:r>
              <a:rPr lang="el-GR" sz="3000" dirty="0"/>
              <a:t>Σ</a:t>
            </a:r>
            <a:r>
              <a:rPr lang="en-US" sz="3000" baseline="-10000" dirty="0"/>
              <a:t>2</a:t>
            </a:r>
            <a:r>
              <a:rPr lang="en-US" sz="3000" dirty="0"/>
              <a:t>= {A, </a:t>
            </a:r>
            <a:r>
              <a:rPr lang="en-US" sz="3000" dirty="0" err="1"/>
              <a:t>Aa</a:t>
            </a:r>
            <a:r>
              <a:rPr lang="en-US" sz="3000" dirty="0"/>
              <a:t>, </a:t>
            </a:r>
            <a:r>
              <a:rPr lang="en-US" sz="3000" dirty="0" err="1"/>
              <a:t>bab</a:t>
            </a:r>
            <a:r>
              <a:rPr lang="en-US" sz="3000" dirty="0"/>
              <a:t>, d}</a:t>
            </a:r>
          </a:p>
          <a:p>
            <a:pPr>
              <a:buFont typeface="Monotype Sorts" pitchFamily="2" charset="2"/>
              <a:buNone/>
            </a:pPr>
            <a:r>
              <a:rPr lang="el-GR" sz="3000" dirty="0"/>
              <a:t>Σ</a:t>
            </a:r>
            <a:r>
              <a:rPr lang="en-US" sz="3000" baseline="-25000" dirty="0"/>
              <a:t>1 </a:t>
            </a:r>
            <a:r>
              <a:rPr lang="en-US" sz="3000" dirty="0"/>
              <a:t>is a valid alphabet while </a:t>
            </a:r>
            <a:r>
              <a:rPr lang="el-GR" sz="3000" dirty="0"/>
              <a:t>Σ</a:t>
            </a:r>
            <a:r>
              <a:rPr lang="en-US" sz="3000" baseline="-10000" dirty="0"/>
              <a:t>2 </a:t>
            </a:r>
            <a:r>
              <a:rPr lang="en-US" sz="3000" dirty="0"/>
              <a:t>is an in-valid alphabet.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Similarly, </a:t>
            </a:r>
          </a:p>
          <a:p>
            <a:r>
              <a:rPr lang="el-GR" sz="3000" dirty="0"/>
              <a:t>Σ</a:t>
            </a:r>
            <a:r>
              <a:rPr lang="en-US" sz="3000" baseline="-25000" dirty="0"/>
              <a:t>1</a:t>
            </a:r>
            <a:r>
              <a:rPr lang="en-US" sz="3000" dirty="0"/>
              <a:t>= {a, </a:t>
            </a:r>
            <a:r>
              <a:rPr lang="en-US" sz="3000" dirty="0" err="1"/>
              <a:t>ab</a:t>
            </a:r>
            <a:r>
              <a:rPr lang="en-US" sz="3000" dirty="0"/>
              <a:t>, ac}</a:t>
            </a:r>
          </a:p>
          <a:p>
            <a:r>
              <a:rPr lang="el-GR" sz="3000" dirty="0"/>
              <a:t>Σ</a:t>
            </a:r>
            <a:r>
              <a:rPr lang="en-US" sz="3000" baseline="-10000" dirty="0"/>
              <a:t>2</a:t>
            </a:r>
            <a:r>
              <a:rPr lang="en-US" sz="3000" dirty="0"/>
              <a:t>= {a, </a:t>
            </a:r>
            <a:r>
              <a:rPr lang="en-US" sz="3000" dirty="0" err="1"/>
              <a:t>ba</a:t>
            </a:r>
            <a:r>
              <a:rPr lang="en-US" sz="3000" dirty="0"/>
              <a:t>, ca}</a:t>
            </a:r>
          </a:p>
          <a:p>
            <a:pPr>
              <a:buNone/>
            </a:pPr>
            <a:r>
              <a:rPr lang="en-US" sz="3000" dirty="0"/>
              <a:t>In this case, </a:t>
            </a:r>
            <a:r>
              <a:rPr lang="el-GR" sz="3000" dirty="0"/>
              <a:t>Σ</a:t>
            </a:r>
            <a:r>
              <a:rPr lang="en-US" sz="3000" baseline="-25000" dirty="0"/>
              <a:t>1 </a:t>
            </a:r>
            <a:r>
              <a:rPr lang="en-US" sz="3000" dirty="0"/>
              <a:t>is a invalid alphabet while </a:t>
            </a:r>
            <a:r>
              <a:rPr lang="el-GR" sz="3000" dirty="0"/>
              <a:t>Σ</a:t>
            </a:r>
            <a:r>
              <a:rPr lang="en-US" sz="3000" baseline="-10000" dirty="0"/>
              <a:t>2 </a:t>
            </a:r>
            <a:r>
              <a:rPr lang="en-US" sz="3000" dirty="0"/>
              <a:t>is a valid alphabet.</a:t>
            </a:r>
          </a:p>
          <a:p>
            <a:pPr>
              <a:buFont typeface="Monotype Sorts" pitchFamily="2" charset="2"/>
              <a:buNone/>
            </a:pPr>
            <a:endParaRPr lang="en-US" sz="3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Length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2400" dirty="0"/>
              <a:t>We define the function </a:t>
            </a:r>
            <a:r>
              <a:rPr lang="en-US" sz="2400" b="1" dirty="0"/>
              <a:t>length</a:t>
            </a:r>
            <a:r>
              <a:rPr lang="en-US" sz="2400" dirty="0"/>
              <a:t> of a string to be the number of letters in the string s, denoted by |s|.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Example: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200" dirty="0"/>
              <a:t>Σ={a,b}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200" dirty="0"/>
              <a:t>s=ababa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200" dirty="0"/>
              <a:t>|s|=5</a:t>
            </a:r>
            <a:endParaRPr lang="en-US" sz="2200" dirty="0"/>
          </a:p>
          <a:p>
            <a:pPr marL="393192" lvl="1" indent="0">
              <a:buNone/>
              <a:defRPr/>
            </a:pPr>
            <a:r>
              <a:rPr lang="en-US" sz="2200" dirty="0"/>
              <a:t>In any language that includes the null word </a:t>
            </a:r>
            <a:r>
              <a:rPr lang="el-GR" sz="2200" b="1" dirty="0">
                <a:cs typeface="Arial" charset="0"/>
              </a:rPr>
              <a:t>Λ</a:t>
            </a:r>
            <a:r>
              <a:rPr lang="en-US" sz="2200" dirty="0">
                <a:cs typeface="Arial" charset="0"/>
              </a:rPr>
              <a:t>, then length(</a:t>
            </a:r>
            <a:r>
              <a:rPr lang="el-GR" sz="2200" b="1" dirty="0">
                <a:cs typeface="Arial" charset="0"/>
              </a:rPr>
              <a:t>Λ</a:t>
            </a:r>
            <a:r>
              <a:rPr lang="en-US" sz="2200" dirty="0">
                <a:cs typeface="Arial" charset="0"/>
              </a:rPr>
              <a:t>) = 0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>
              <a:cs typeface="Arial" charset="0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2400" dirty="0">
                <a:cs typeface="Arial" charset="0"/>
              </a:rPr>
              <a:t>For any word w in any language, if length(w) = 0 then w = </a:t>
            </a:r>
            <a:r>
              <a:rPr lang="el-GR" sz="2400" b="1" dirty="0">
                <a:cs typeface="Arial" charset="0"/>
              </a:rPr>
              <a:t>Λ</a:t>
            </a:r>
            <a:r>
              <a:rPr lang="en-US" sz="2400" dirty="0">
                <a:cs typeface="Arial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7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0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Word Length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 </a:t>
            </a:r>
            <a:r>
              <a:rPr lang="el-GR" sz="3000" dirty="0"/>
              <a:t>Σ</a:t>
            </a:r>
            <a:r>
              <a:rPr lang="en-US" sz="3000" dirty="0"/>
              <a:t>= {A, </a:t>
            </a:r>
            <a:r>
              <a:rPr lang="en-US" sz="3000" dirty="0" err="1"/>
              <a:t>aA</a:t>
            </a:r>
            <a:r>
              <a:rPr lang="en-US" sz="3000" dirty="0"/>
              <a:t>, </a:t>
            </a:r>
            <a:r>
              <a:rPr lang="en-US" sz="3000" dirty="0" err="1"/>
              <a:t>bab</a:t>
            </a:r>
            <a:r>
              <a:rPr lang="en-US" sz="3000" dirty="0"/>
              <a:t>, d}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 s=</a:t>
            </a:r>
            <a:r>
              <a:rPr lang="en-US" sz="3000" dirty="0" err="1"/>
              <a:t>AaAbabAd</a:t>
            </a:r>
            <a:endParaRPr lang="en-US" sz="3000" dirty="0"/>
          </a:p>
          <a:p>
            <a:pPr>
              <a:buFont typeface="Monotype Sorts" pitchFamily="2" charset="2"/>
              <a:buNone/>
            </a:pPr>
            <a:r>
              <a:rPr lang="en-US" sz="3000" dirty="0"/>
              <a:t>	 Factoring=(A), (</a:t>
            </a:r>
            <a:r>
              <a:rPr lang="en-US" sz="3000" dirty="0" err="1"/>
              <a:t>aA</a:t>
            </a:r>
            <a:r>
              <a:rPr lang="en-US" sz="3000" dirty="0"/>
              <a:t>), (</a:t>
            </a:r>
            <a:r>
              <a:rPr lang="en-US" sz="3000" dirty="0" err="1"/>
              <a:t>bab</a:t>
            </a:r>
            <a:r>
              <a:rPr lang="en-US" sz="3000" dirty="0"/>
              <a:t>), </a:t>
            </a:r>
            <a:r>
              <a:rPr lang="en-US" dirty="0"/>
              <a:t>(A), </a:t>
            </a:r>
            <a:r>
              <a:rPr lang="en-US" sz="3000" dirty="0"/>
              <a:t> (d)</a:t>
            </a:r>
          </a:p>
          <a:p>
            <a:pPr>
              <a:buFont typeface="Monotype Sorts" pitchFamily="2" charset="2"/>
              <a:buNone/>
            </a:pPr>
            <a:r>
              <a:rPr lang="en-US" sz="3000" dirty="0"/>
              <a:t>	 |s|=5</a:t>
            </a:r>
          </a:p>
          <a:p>
            <a:r>
              <a:rPr lang="en-US" sz="3000" dirty="0"/>
              <a:t>One important point to note here is that </a:t>
            </a:r>
            <a:r>
              <a:rPr lang="en-US" sz="3000" dirty="0" err="1">
                <a:latin typeface="Arial" pitchFamily="34" charset="0"/>
                <a:cs typeface="Arial" pitchFamily="34" charset="0"/>
              </a:rPr>
              <a:t>aA</a:t>
            </a:r>
            <a:r>
              <a:rPr lang="en-US" sz="3000" dirty="0"/>
              <a:t> has a length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3000" dirty="0"/>
              <a:t> and not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000" dirty="0"/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878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11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Length of strings over n alphabets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b="1" dirty="0"/>
              <a:t>Formula: </a:t>
            </a:r>
            <a:r>
              <a:rPr lang="en-US" sz="3000" dirty="0"/>
              <a:t>Number of strings of length ‘m’ defined over   alphabet of ‘n’ letters is </a:t>
            </a:r>
            <a:r>
              <a:rPr lang="en-US" sz="3000" b="1" dirty="0"/>
              <a:t>n</a:t>
            </a:r>
            <a:r>
              <a:rPr lang="en-US" sz="3000" b="1" baseline="30000" dirty="0"/>
              <a:t>m</a:t>
            </a:r>
            <a:endParaRPr lang="en-US" sz="3000" b="1" dirty="0"/>
          </a:p>
          <a:p>
            <a:pPr>
              <a:lnSpc>
                <a:spcPct val="90000"/>
              </a:lnSpc>
            </a:pPr>
            <a:r>
              <a:rPr lang="en-US" sz="30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 language of strings of length 2, defined over </a:t>
            </a:r>
            <a:r>
              <a:rPr lang="el-GR" sz="3200" dirty="0"/>
              <a:t>Σ</a:t>
            </a:r>
            <a:r>
              <a:rPr lang="en-US" sz="3200" dirty="0"/>
              <a:t>={</a:t>
            </a:r>
            <a:r>
              <a:rPr lang="en-US" sz="3200" dirty="0" err="1"/>
              <a:t>a,b</a:t>
            </a:r>
            <a:r>
              <a:rPr lang="en-US" sz="3200" dirty="0"/>
              <a:t>}is L={</a:t>
            </a:r>
            <a:r>
              <a:rPr lang="en-US" sz="3200" dirty="0" err="1"/>
              <a:t>aa</a:t>
            </a:r>
            <a:r>
              <a:rPr lang="en-US" sz="3200" dirty="0"/>
              <a:t>, </a:t>
            </a:r>
            <a:r>
              <a:rPr lang="en-US" sz="3200" dirty="0" err="1"/>
              <a:t>ab</a:t>
            </a:r>
            <a:r>
              <a:rPr lang="en-US" sz="3200" dirty="0"/>
              <a:t>, </a:t>
            </a:r>
            <a:r>
              <a:rPr lang="en-US" sz="3200" dirty="0" err="1"/>
              <a:t>ba</a:t>
            </a:r>
            <a:r>
              <a:rPr lang="en-US" sz="3200" dirty="0"/>
              <a:t>, bb} </a:t>
            </a:r>
            <a:r>
              <a:rPr lang="en-US" sz="3200" i="1" dirty="0"/>
              <a:t>i.e.</a:t>
            </a:r>
            <a:r>
              <a:rPr lang="en-US" sz="3200" dirty="0"/>
              <a:t> number of strings = 2</a:t>
            </a:r>
            <a:r>
              <a:rPr lang="en-US" sz="3200" baseline="30000" dirty="0"/>
              <a:t>2 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The language of strings of length 3, defined over </a:t>
            </a:r>
            <a:r>
              <a:rPr lang="el-GR" sz="3200" dirty="0"/>
              <a:t>Σ</a:t>
            </a:r>
            <a:r>
              <a:rPr lang="en-US" sz="3200" dirty="0"/>
              <a:t>={</a:t>
            </a:r>
            <a:r>
              <a:rPr lang="en-US" sz="3200" dirty="0" err="1"/>
              <a:t>a,b</a:t>
            </a:r>
            <a:r>
              <a:rPr lang="en-US" sz="3200" dirty="0"/>
              <a:t>} is L={</a:t>
            </a:r>
            <a:r>
              <a:rPr lang="en-US" sz="3200" dirty="0" err="1"/>
              <a:t>aaa</a:t>
            </a:r>
            <a:r>
              <a:rPr lang="en-US" sz="3200" dirty="0"/>
              <a:t>, </a:t>
            </a:r>
            <a:r>
              <a:rPr lang="en-US" sz="3200" dirty="0" err="1"/>
              <a:t>aab</a:t>
            </a:r>
            <a:r>
              <a:rPr lang="en-US" sz="3200" dirty="0"/>
              <a:t>, aba, baa, </a:t>
            </a:r>
            <a:r>
              <a:rPr lang="en-US" sz="3200" dirty="0" err="1"/>
              <a:t>abb</a:t>
            </a:r>
            <a:r>
              <a:rPr lang="en-US" sz="3200" dirty="0"/>
              <a:t>, </a:t>
            </a:r>
            <a:r>
              <a:rPr lang="en-US" sz="3200" dirty="0" err="1"/>
              <a:t>bab</a:t>
            </a:r>
            <a:r>
              <a:rPr lang="en-US" sz="3200" dirty="0"/>
              <a:t>, </a:t>
            </a:r>
            <a:r>
              <a:rPr lang="en-US" sz="3200" dirty="0" err="1"/>
              <a:t>bba</a:t>
            </a:r>
            <a:r>
              <a:rPr lang="en-US" sz="3200" dirty="0"/>
              <a:t>, </a:t>
            </a:r>
            <a:r>
              <a:rPr lang="en-US" sz="3200" dirty="0" err="1"/>
              <a:t>bbb</a:t>
            </a:r>
            <a:r>
              <a:rPr lang="en-US" sz="3200" dirty="0"/>
              <a:t>} </a:t>
            </a:r>
            <a:r>
              <a:rPr lang="en-US" sz="3200" i="1" dirty="0"/>
              <a:t>i.e.</a:t>
            </a:r>
            <a:r>
              <a:rPr lang="en-US" sz="3200" dirty="0"/>
              <a:t> number of strings = 2</a:t>
            </a:r>
            <a:r>
              <a:rPr lang="en-US" sz="3200" baseline="30000" dirty="0"/>
              <a:t>3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7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Concatenation: </a:t>
            </a:r>
            <a:r>
              <a:rPr lang="en-US" dirty="0" err="1"/>
              <a:t>wy</a:t>
            </a:r>
            <a:r>
              <a:rPr lang="en-US" dirty="0"/>
              <a:t>, </a:t>
            </a:r>
            <a:r>
              <a:rPr lang="en-US" dirty="0" err="1"/>
              <a:t>w</a:t>
            </a:r>
            <a:r>
              <a:rPr lang="en-US" baseline="30000" dirty="0" err="1"/>
              <a:t>K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Let w = w</a:t>
            </a:r>
            <a:r>
              <a:rPr lang="en-US" baseline="-25000" dirty="0"/>
              <a:t>1</a:t>
            </a:r>
            <a:r>
              <a:rPr lang="en-US" dirty="0"/>
              <a:t> . . .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and y = y</a:t>
            </a:r>
            <a:r>
              <a:rPr lang="en-US" baseline="-25000" dirty="0"/>
              <a:t>1</a:t>
            </a:r>
            <a:r>
              <a:rPr lang="en-US" dirty="0"/>
              <a:t> . . .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be two strings over some alphabet </a:t>
            </a:r>
            <a:r>
              <a:rPr lang="el-GR" dirty="0"/>
              <a:t>Σ</a:t>
            </a:r>
            <a:r>
              <a:rPr lang="en-US" dirty="0"/>
              <a:t> . Then the concatenation of w and y (in symbols w · y, or just </a:t>
            </a:r>
            <a:r>
              <a:rPr lang="en-US" dirty="0" err="1"/>
              <a:t>wy</a:t>
            </a:r>
            <a:r>
              <a:rPr lang="en-US" dirty="0"/>
              <a:t>) is the string w</a:t>
            </a:r>
            <a:r>
              <a:rPr lang="en-US" baseline="-25000" dirty="0"/>
              <a:t>1</a:t>
            </a:r>
            <a:r>
              <a:rPr lang="en-US" dirty="0"/>
              <a:t> . . .w</a:t>
            </a:r>
            <a:r>
              <a:rPr lang="en-US" baseline="-25000" dirty="0"/>
              <a:t>k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 . . .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baseline="-25000" dirty="0"/>
              <a:t>, </a:t>
            </a:r>
          </a:p>
          <a:p>
            <a:pPr lvl="0"/>
            <a:r>
              <a:rPr lang="en-US" dirty="0"/>
              <a:t>If w = a1…. a</a:t>
            </a:r>
            <a:r>
              <a:rPr lang="en-US" baseline="-25000" dirty="0"/>
              <a:t>n</a:t>
            </a:r>
            <a:r>
              <a:rPr lang="en-US" dirty="0"/>
              <a:t> and  y= b1….</a:t>
            </a:r>
            <a:r>
              <a:rPr lang="en-US" dirty="0" err="1"/>
              <a:t>b</a:t>
            </a:r>
            <a:r>
              <a:rPr lang="en-US" baseline="-25000" dirty="0" err="1"/>
              <a:t>m</a:t>
            </a:r>
            <a:r>
              <a:rPr lang="en-US" dirty="0"/>
              <a:t> then </a:t>
            </a:r>
            <a:r>
              <a:rPr lang="en-US" dirty="0" err="1"/>
              <a:t>w.y</a:t>
            </a:r>
            <a:r>
              <a:rPr lang="en-US" dirty="0"/>
              <a:t>   (or </a:t>
            </a:r>
            <a:r>
              <a:rPr lang="en-US" dirty="0" err="1"/>
              <a:t>wy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	= a1…a</a:t>
            </a:r>
            <a:r>
              <a:rPr lang="en-US" baseline="-25000" dirty="0"/>
              <a:t>n</a:t>
            </a:r>
            <a:r>
              <a:rPr lang="en-US" dirty="0"/>
              <a:t>b1…</a:t>
            </a:r>
            <a:r>
              <a:rPr lang="en-US" dirty="0" err="1"/>
              <a:t>b</a:t>
            </a:r>
            <a:r>
              <a:rPr lang="en-US" baseline="-25000" dirty="0" err="1"/>
              <a:t>m</a:t>
            </a:r>
            <a:endParaRPr lang="en-US" dirty="0"/>
          </a:p>
          <a:p>
            <a:pPr marL="36576" indent="0">
              <a:buNone/>
            </a:pPr>
            <a:r>
              <a:rPr lang="en-US" dirty="0"/>
              <a:t>Notation: by </a:t>
            </a:r>
            <a:r>
              <a:rPr lang="en-US" dirty="0" err="1"/>
              <a:t>w</a:t>
            </a:r>
            <a:r>
              <a:rPr lang="en-US" baseline="30000" dirty="0" err="1"/>
              <a:t>K</a:t>
            </a:r>
            <a:r>
              <a:rPr lang="en-US" baseline="30000" dirty="0"/>
              <a:t> </a:t>
            </a:r>
            <a:r>
              <a:rPr lang="en-US" dirty="0"/>
              <a:t>we denote w concatenated with itself k times, i.e. </a:t>
            </a:r>
          </a:p>
          <a:p>
            <a:pPr>
              <a:buNone/>
            </a:pPr>
            <a:r>
              <a:rPr lang="en-US" dirty="0"/>
              <a:t>=  </a:t>
            </a:r>
            <a:r>
              <a:rPr lang="el-GR" dirty="0"/>
              <a:t>Σ</a:t>
            </a:r>
            <a:r>
              <a:rPr lang="en-US" dirty="0"/>
              <a:t>={0,1} ; 0</a:t>
            </a:r>
            <a:r>
              <a:rPr lang="en-US" baseline="30000" dirty="0"/>
              <a:t>5</a:t>
            </a:r>
            <a:r>
              <a:rPr lang="en-US" dirty="0"/>
              <a:t> = 00000</a:t>
            </a:r>
          </a:p>
          <a:p>
            <a:pPr>
              <a:buNone/>
            </a:pPr>
            <a:r>
              <a:rPr lang="en-US" sz="2800" b="1" dirty="0"/>
              <a:t>Note</a:t>
            </a:r>
            <a:r>
              <a:rPr lang="en-US" sz="2800" dirty="0"/>
              <a:t>: For any </a:t>
            </a:r>
            <a:r>
              <a:rPr lang="en-US" sz="2800" i="1" dirty="0"/>
              <a:t>x, </a:t>
            </a:r>
            <a:r>
              <a:rPr lang="el-GR" sz="2400" b="1" dirty="0">
                <a:cs typeface="Arial" charset="0"/>
              </a:rPr>
              <a:t>Λ</a:t>
            </a:r>
            <a:r>
              <a:rPr lang="el-GR" sz="2800" b="1" dirty="0">
                <a:cs typeface="Arial" charset="0"/>
              </a:rPr>
              <a:t> </a:t>
            </a:r>
            <a:r>
              <a:rPr lang="en-US" sz="2800" i="1" dirty="0"/>
              <a:t>x = x</a:t>
            </a:r>
            <a:r>
              <a:rPr lang="el-GR" sz="2800" b="1" dirty="0">
                <a:cs typeface="Arial" charset="0"/>
              </a:rPr>
              <a:t> </a:t>
            </a:r>
            <a:r>
              <a:rPr lang="el-GR" sz="2400" b="1" dirty="0">
                <a:cs typeface="Arial" charset="0"/>
              </a:rPr>
              <a:t>Λ</a:t>
            </a:r>
            <a:r>
              <a:rPr lang="en-US" sz="2800" i="1" dirty="0"/>
              <a:t> = x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53050"/>
            <a:ext cx="190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60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2300" dirty="0"/>
              <a:t>The reverse of a string s denoted by Rev(s) or  </a:t>
            </a:r>
            <a:r>
              <a:rPr lang="en-US" sz="2300" dirty="0" err="1"/>
              <a:t>s</a:t>
            </a:r>
            <a:r>
              <a:rPr lang="en-US" sz="2300" baseline="30000" dirty="0" err="1"/>
              <a:t>R</a:t>
            </a:r>
            <a:r>
              <a:rPr lang="en-US" sz="2300" dirty="0"/>
              <a:t>,  is defined as </a:t>
            </a:r>
            <a:r>
              <a:rPr lang="en-US" sz="2300" dirty="0" err="1"/>
              <a:t>as</a:t>
            </a:r>
            <a:r>
              <a:rPr lang="en-US" sz="2300" dirty="0"/>
              <a:t> follows: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2300" dirty="0"/>
              <a:t>        If s=</a:t>
            </a:r>
            <a:r>
              <a:rPr lang="el-GR" sz="2300" b="1" dirty="0">
                <a:cs typeface="Arial" charset="0"/>
              </a:rPr>
              <a:t> </a:t>
            </a:r>
            <a:r>
              <a:rPr lang="el-GR" sz="2300" dirty="0">
                <a:cs typeface="Arial" charset="0"/>
              </a:rPr>
              <a:t>Λ</a:t>
            </a:r>
            <a:r>
              <a:rPr lang="en-US" sz="2300" dirty="0">
                <a:cs typeface="Arial" charset="0"/>
              </a:rPr>
              <a:t> then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2300" dirty="0"/>
              <a:t>	</a:t>
            </a:r>
            <a:r>
              <a:rPr lang="en-US" sz="2300" dirty="0" err="1"/>
              <a:t>s</a:t>
            </a:r>
            <a:r>
              <a:rPr lang="en-US" sz="2300" baseline="30000" dirty="0" err="1"/>
              <a:t>R</a:t>
            </a:r>
            <a:r>
              <a:rPr lang="en-US" sz="2300" dirty="0">
                <a:cs typeface="Arial" charset="0"/>
              </a:rPr>
              <a:t>=</a:t>
            </a:r>
            <a:r>
              <a:rPr lang="el-GR" sz="2300" b="1" dirty="0">
                <a:cs typeface="Arial" charset="0"/>
              </a:rPr>
              <a:t> </a:t>
            </a:r>
            <a:r>
              <a:rPr lang="el-GR" sz="2300" dirty="0">
                <a:cs typeface="Arial" charset="0"/>
              </a:rPr>
              <a:t>Λ</a:t>
            </a:r>
            <a:r>
              <a:rPr lang="en-US" sz="2300" dirty="0">
                <a:cs typeface="Arial" charset="0"/>
              </a:rPr>
              <a:t> </a:t>
            </a:r>
          </a:p>
          <a:p>
            <a:pPr marL="457200" lvl="1" indent="0">
              <a:buNone/>
              <a:defRPr/>
            </a:pPr>
            <a:r>
              <a:rPr lang="en-US" sz="2300" dirty="0">
                <a:cs typeface="Arial" charset="0"/>
              </a:rPr>
              <a:t>otherwise </a:t>
            </a:r>
          </a:p>
          <a:p>
            <a:pPr marL="457200" lvl="1" indent="0">
              <a:buNone/>
              <a:defRPr/>
            </a:pPr>
            <a:r>
              <a:rPr lang="en-US" sz="2300" dirty="0"/>
              <a:t>If s=s</a:t>
            </a:r>
            <a:r>
              <a:rPr lang="en-US" sz="2300" baseline="-25000" dirty="0"/>
              <a:t>1</a:t>
            </a:r>
            <a:r>
              <a:rPr lang="en-US" sz="2300" dirty="0"/>
              <a:t>…</a:t>
            </a:r>
            <a:r>
              <a:rPr lang="en-US" sz="2300" dirty="0" err="1"/>
              <a:t>s</a:t>
            </a:r>
            <a:r>
              <a:rPr lang="en-US" sz="2300" baseline="-25000" dirty="0" err="1"/>
              <a:t>k</a:t>
            </a:r>
            <a:r>
              <a:rPr lang="en-US" sz="2300" dirty="0"/>
              <a:t> then 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2300" dirty="0"/>
              <a:t>	</a:t>
            </a:r>
            <a:r>
              <a:rPr lang="en-US" sz="2300" dirty="0" err="1"/>
              <a:t>s</a:t>
            </a:r>
            <a:r>
              <a:rPr lang="en-US" sz="2300" baseline="30000" dirty="0" err="1"/>
              <a:t>R</a:t>
            </a:r>
            <a:r>
              <a:rPr lang="en-US" sz="2300" dirty="0"/>
              <a:t>=</a:t>
            </a:r>
            <a:r>
              <a:rPr lang="en-US" sz="2300" dirty="0" err="1"/>
              <a:t>s</a:t>
            </a:r>
            <a:r>
              <a:rPr lang="en-US" sz="2300" baseline="-25000" dirty="0" err="1"/>
              <a:t>k</a:t>
            </a:r>
            <a:r>
              <a:rPr lang="en-US" sz="2300" dirty="0"/>
              <a:t>…s</a:t>
            </a:r>
            <a:r>
              <a:rPr lang="en-US" sz="2300" baseline="-25000" dirty="0"/>
              <a:t>1</a:t>
            </a:r>
            <a:endParaRPr lang="en-US" sz="2300" dirty="0"/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2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300" baseline="30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3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obtained by writing the letters of s in reverse order.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2300" dirty="0"/>
              <a:t>Example 1: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sz="2300" dirty="0"/>
              <a:t>If s=</a:t>
            </a:r>
            <a:r>
              <a:rPr lang="en-US" sz="2300" dirty="0" err="1"/>
              <a:t>abc</a:t>
            </a:r>
            <a:r>
              <a:rPr lang="en-US" sz="2300" dirty="0"/>
              <a:t> is a string defined over Σ={</a:t>
            </a:r>
            <a:r>
              <a:rPr lang="en-US" sz="2300" dirty="0" err="1"/>
              <a:t>a,b,c</a:t>
            </a:r>
            <a:r>
              <a:rPr lang="en-US" sz="2300" dirty="0"/>
              <a:t>} then Rev(s) or </a:t>
            </a:r>
            <a:r>
              <a:rPr lang="en-US" sz="2300" dirty="0" err="1"/>
              <a:t>s</a:t>
            </a:r>
            <a:r>
              <a:rPr lang="en-US" sz="2300" baseline="30000" dirty="0" err="1"/>
              <a:t>R</a:t>
            </a:r>
            <a:r>
              <a:rPr lang="en-US" sz="2300" dirty="0"/>
              <a:t> = </a:t>
            </a:r>
            <a:r>
              <a:rPr lang="en-US" sz="2300" dirty="0" err="1"/>
              <a:t>cba</a:t>
            </a:r>
            <a:endParaRPr lang="en-US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To introduce the basic parts of formal languages</a:t>
            </a:r>
          </a:p>
          <a:p>
            <a:pPr lvl="0"/>
            <a:r>
              <a:rPr lang="en-US" dirty="0"/>
              <a:t>To describe the various methods to define a language</a:t>
            </a:r>
          </a:p>
          <a:p>
            <a:pPr lvl="0"/>
            <a:r>
              <a:rPr lang="en-US" dirty="0"/>
              <a:t>To teach different formal models of computation such as Finite Automata and Turing Machines</a:t>
            </a:r>
          </a:p>
          <a:p>
            <a:pPr lvl="0"/>
            <a:r>
              <a:rPr lang="en-US" dirty="0"/>
              <a:t>To build mathematical models and then to study their limitations</a:t>
            </a:r>
          </a:p>
          <a:p>
            <a:pPr lvl="0"/>
            <a:r>
              <a:rPr lang="en-US" dirty="0"/>
              <a:t>To understand about the various types of Languages, including Regular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4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2400" dirty="0"/>
              <a:t>	 </a:t>
            </a:r>
            <a:r>
              <a:rPr lang="el-GR" sz="2400" dirty="0"/>
              <a:t>Σ</a:t>
            </a:r>
            <a:r>
              <a:rPr lang="en-US" sz="2400" dirty="0"/>
              <a:t>= {A, </a:t>
            </a:r>
            <a:r>
              <a:rPr lang="en-US" sz="2400" dirty="0" err="1"/>
              <a:t>aA</a:t>
            </a:r>
            <a:r>
              <a:rPr lang="en-US" sz="2400" dirty="0"/>
              <a:t>, </a:t>
            </a:r>
            <a:r>
              <a:rPr lang="en-US" sz="2400" dirty="0" err="1"/>
              <a:t>bab</a:t>
            </a:r>
            <a:r>
              <a:rPr lang="en-US" sz="2400" dirty="0"/>
              <a:t>, d}</a:t>
            </a:r>
          </a:p>
          <a:p>
            <a:pPr>
              <a:buFont typeface="Monotype Sorts" pitchFamily="2" charset="2"/>
              <a:buNone/>
            </a:pPr>
            <a:r>
              <a:rPr lang="en-US" sz="2400" dirty="0"/>
              <a:t>	 s=</a:t>
            </a:r>
            <a:r>
              <a:rPr lang="en-US" sz="2400" dirty="0" err="1"/>
              <a:t>AaAbabAd</a:t>
            </a:r>
            <a:endParaRPr lang="en-US" sz="2400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	Rev(s)=</a:t>
            </a:r>
            <a:r>
              <a:rPr lang="en-US" sz="2400" dirty="0" err="1"/>
              <a:t>dAbabaAA</a:t>
            </a:r>
            <a:r>
              <a:rPr lang="en-US" sz="2400" dirty="0"/>
              <a:t> or</a:t>
            </a:r>
          </a:p>
          <a:p>
            <a:pPr>
              <a:buFont typeface="Monotype Sorts" pitchFamily="2" charset="2"/>
              <a:buNone/>
            </a:pPr>
            <a:r>
              <a:rPr lang="en-US" sz="2400" dirty="0"/>
              <a:t> 	Rev(s)= </a:t>
            </a:r>
            <a:r>
              <a:rPr lang="en-US" sz="2400" dirty="0" err="1"/>
              <a:t>dAbabAaA</a:t>
            </a: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sz="2400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Which one is correct?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The empty set </a:t>
            </a:r>
            <a:r>
              <a:rPr lang="en-US" dirty="0">
                <a:latin typeface="Times New Roman"/>
                <a:cs typeface="Times New Roman" pitchFamily="18" charset="0"/>
              </a:rPr>
              <a:t>Ø</a:t>
            </a:r>
            <a:r>
              <a:rPr lang="en-US" dirty="0">
                <a:cs typeface="Times New Roman" pitchFamily="18" charset="0"/>
              </a:rPr>
              <a:t> is a language which has no strings.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cs typeface="Arial" charset="0"/>
              </a:rPr>
              <a:t>Let L= </a:t>
            </a:r>
            <a:r>
              <a:rPr lang="en-US" dirty="0">
                <a:latin typeface="Times New Roman"/>
                <a:cs typeface="Times New Roman" pitchFamily="18" charset="0"/>
              </a:rPr>
              <a:t>Ø then </a:t>
            </a:r>
            <a:r>
              <a:rPr lang="en-US" dirty="0">
                <a:cs typeface="Arial" charset="0"/>
              </a:rPr>
              <a:t>It is not true that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is a word in the language ø since this language has no words at all.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dirty="0">
              <a:cs typeface="Times New Roman" pitchFamily="18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cs typeface="Times New Roman" pitchFamily="18" charset="0"/>
              </a:rPr>
              <a:t>The set {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Times New Roman" pitchFamily="18" charset="0"/>
              </a:rPr>
              <a:t> } is a language which has one string, namely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Times New Roman" pitchFamily="18" charset="0"/>
              </a:rPr>
              <a:t> . </a:t>
            </a:r>
            <a:r>
              <a:rPr lang="en-US" dirty="0"/>
              <a:t>So it is not empty. 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cs typeface="Arial" charset="0"/>
              </a:rPr>
              <a:t>If a certain language L does not contain the word 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 and we wish to add it to L, we use the operation “+” to form L + {</a:t>
            </a:r>
            <a:r>
              <a:rPr lang="el-GR" b="1" dirty="0">
                <a:cs typeface="Arial" charset="0"/>
              </a:rPr>
              <a:t>Λ</a:t>
            </a:r>
            <a:r>
              <a:rPr lang="en-US" dirty="0">
                <a:cs typeface="Arial" charset="0"/>
              </a:rPr>
              <a:t>}. This language is </a:t>
            </a:r>
            <a:r>
              <a:rPr lang="en-US" b="1" dirty="0">
                <a:cs typeface="Arial" charset="0"/>
              </a:rPr>
              <a:t>not</a:t>
            </a:r>
            <a:r>
              <a:rPr lang="en-US" dirty="0">
                <a:cs typeface="Arial" charset="0"/>
              </a:rPr>
              <a:t> the same as L.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dirty="0">
              <a:cs typeface="Arial" charset="0"/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cs typeface="Arial" charset="0"/>
              </a:rPr>
              <a:t>However, the language L + ø is the same as L since no new words have been added.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13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rules for defining a language can be of two kinds: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They can tell us how to test if a string of alphabet letters is a valid word, or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They can tell us how to construct all the words in the language by some clear procedures.</a:t>
            </a:r>
          </a:p>
          <a:p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1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Languages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Clr>
                <a:schemeClr val="accent3"/>
              </a:buClr>
              <a:defRPr/>
            </a:pPr>
            <a:r>
              <a:rPr lang="en-US" sz="3200" dirty="0"/>
              <a:t>The languages can be defined in different ways, such as 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3200" dirty="0"/>
              <a:t>Descriptive definition, 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3200" dirty="0"/>
              <a:t>Recursive definition, 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3200" dirty="0"/>
              <a:t>Regular Expressions(RE) </a:t>
            </a:r>
          </a:p>
          <a:p>
            <a:pPr marL="514350" indent="-514350"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3200" dirty="0"/>
              <a:t>Finite Automaton(FA) etc.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sz="3200" dirty="0"/>
          </a:p>
          <a:p>
            <a:pPr marL="457200" indent="-457200">
              <a:buClr>
                <a:schemeClr val="accent3"/>
              </a:buClr>
              <a:defRPr/>
            </a:pPr>
            <a:r>
              <a:rPr lang="en-US" sz="3200" dirty="0"/>
              <a:t>Descriptive Definition: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The language is defined by describing the conditions imposed on its words.</a:t>
            </a:r>
          </a:p>
          <a:p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74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Descriptive definition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b="1" dirty="0"/>
              <a:t>Examples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1. The language  L of strings of odd length, defined over Σ={a}, can be written as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	</a:t>
            </a:r>
            <a:r>
              <a:rPr lang="en-US" sz="3200" b="1" dirty="0"/>
              <a:t>L1={a, </a:t>
            </a:r>
            <a:r>
              <a:rPr lang="en-US" sz="3200" b="1" dirty="0" err="1"/>
              <a:t>aaa</a:t>
            </a:r>
            <a:r>
              <a:rPr lang="en-US" sz="3200" b="1" dirty="0"/>
              <a:t>, </a:t>
            </a:r>
            <a:r>
              <a:rPr lang="en-US" sz="3200" b="1" dirty="0" err="1"/>
              <a:t>aaaaa</a:t>
            </a:r>
            <a:r>
              <a:rPr lang="en-US" sz="3200" b="1" dirty="0"/>
              <a:t>,…..}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2. The language L of strings that does not start with a, defined over Σ ={</a:t>
            </a:r>
            <a:r>
              <a:rPr lang="en-US" sz="3200" dirty="0" err="1"/>
              <a:t>a,b,c</a:t>
            </a:r>
            <a:r>
              <a:rPr lang="en-US" sz="3200" dirty="0"/>
              <a:t>}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	</a:t>
            </a:r>
            <a:r>
              <a:rPr lang="en-US" sz="3200" b="1" dirty="0"/>
              <a:t>L2 ={</a:t>
            </a:r>
            <a:r>
              <a:rPr lang="el-GR" sz="3200" b="1" dirty="0">
                <a:cs typeface="Arial" charset="0"/>
              </a:rPr>
              <a:t>Λ</a:t>
            </a:r>
            <a:r>
              <a:rPr lang="en-US" sz="3200" b="1" dirty="0"/>
              <a:t>, b, c, </a:t>
            </a:r>
            <a:r>
              <a:rPr lang="en-US" sz="3200" b="1" dirty="0" err="1"/>
              <a:t>ba</a:t>
            </a:r>
            <a:r>
              <a:rPr lang="en-US" sz="3200" b="1" dirty="0"/>
              <a:t>, bb, </a:t>
            </a:r>
            <a:r>
              <a:rPr lang="en-US" sz="3200" b="1" dirty="0" err="1"/>
              <a:t>bc</a:t>
            </a:r>
            <a:r>
              <a:rPr lang="en-US" sz="3200" b="1" dirty="0"/>
              <a:t>, </a:t>
            </a:r>
            <a:r>
              <a:rPr lang="en-US" sz="3200" b="1" dirty="0" err="1"/>
              <a:t>ca</a:t>
            </a:r>
            <a:r>
              <a:rPr lang="en-US" sz="3200" b="1" dirty="0"/>
              <a:t>, </a:t>
            </a:r>
            <a:r>
              <a:rPr lang="en-US" sz="3200" b="1" dirty="0" err="1"/>
              <a:t>cb</a:t>
            </a:r>
            <a:r>
              <a:rPr lang="en-US" sz="3200" b="1" dirty="0"/>
              <a:t>,  cc, …}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3. The language L of strings of length 2, defined over Σ ={0,1,2},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	</a:t>
            </a:r>
            <a:r>
              <a:rPr lang="en-US" sz="3200" b="1" dirty="0"/>
              <a:t>L3={00, 01, 02,10, 11,12,20,21,22}</a:t>
            </a:r>
          </a:p>
          <a:p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Descriptive definition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4. The language L of strings ending in 0, defined over  Σ ={0,1}, can be written as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	</a:t>
            </a:r>
            <a:r>
              <a:rPr lang="en-US" sz="3200" b="1" dirty="0"/>
              <a:t>L4={0,00,10,000,010,100,110,…}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5. The language </a:t>
            </a:r>
            <a:r>
              <a:rPr lang="en-US" sz="3200" b="1" dirty="0"/>
              <a:t>EQUAL</a:t>
            </a:r>
            <a:r>
              <a:rPr lang="en-US" sz="3200" dirty="0"/>
              <a:t>, of strings with number of a’s equal to number of b’s, defined over Σ={</a:t>
            </a:r>
            <a:r>
              <a:rPr lang="en-US" sz="3200" dirty="0" err="1"/>
              <a:t>a,b</a:t>
            </a:r>
            <a:r>
              <a:rPr lang="en-US" sz="3200" dirty="0"/>
              <a:t>}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	</a:t>
            </a:r>
            <a:r>
              <a:rPr lang="en-US" sz="3200" b="1" dirty="0"/>
              <a:t>L5={Λ ,</a:t>
            </a:r>
            <a:r>
              <a:rPr lang="en-US" sz="3200" b="1" dirty="0" err="1"/>
              <a:t>ab,aabb,abab,baba,abba</a:t>
            </a:r>
            <a:r>
              <a:rPr lang="en-US" sz="3200" b="1" dirty="0"/>
              <a:t>,…}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6. The language </a:t>
            </a:r>
            <a:r>
              <a:rPr lang="en-US" sz="3200" b="1" dirty="0"/>
              <a:t>EVEN-EVEN</a:t>
            </a:r>
            <a:r>
              <a:rPr lang="en-US" sz="3200" dirty="0"/>
              <a:t>, of strings with even number of a’s and even number of b’s, defined over </a:t>
            </a:r>
            <a:r>
              <a:rPr lang="el-GR" sz="3200" dirty="0"/>
              <a:t>Σ={</a:t>
            </a:r>
            <a:r>
              <a:rPr lang="en-US" sz="3200" dirty="0" err="1"/>
              <a:t>a,b</a:t>
            </a:r>
            <a:r>
              <a:rPr lang="en-US" sz="3200" dirty="0"/>
              <a:t>}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	</a:t>
            </a:r>
            <a:r>
              <a:rPr lang="en-US" sz="3200" b="1" dirty="0"/>
              <a:t>L6={</a:t>
            </a:r>
            <a:r>
              <a:rPr lang="el-GR" sz="3200" b="1" dirty="0"/>
              <a:t>Λ, </a:t>
            </a:r>
            <a:r>
              <a:rPr lang="en-US" sz="3200" b="1" dirty="0" err="1"/>
              <a:t>aa</a:t>
            </a:r>
            <a:r>
              <a:rPr lang="en-US" sz="3200" b="1" dirty="0"/>
              <a:t>, bb, </a:t>
            </a:r>
            <a:r>
              <a:rPr lang="en-US" sz="3200" b="1" dirty="0" err="1"/>
              <a:t>aaaa,aabb,abab</a:t>
            </a:r>
            <a:r>
              <a:rPr lang="en-US" sz="3200" b="1" dirty="0"/>
              <a:t>, </a:t>
            </a:r>
            <a:r>
              <a:rPr lang="en-US" sz="3200" b="1" dirty="0" err="1"/>
              <a:t>abba</a:t>
            </a:r>
            <a:r>
              <a:rPr lang="en-US" sz="3200" b="1" dirty="0"/>
              <a:t>, </a:t>
            </a:r>
            <a:r>
              <a:rPr lang="en-US" sz="3200" b="1" dirty="0" err="1"/>
              <a:t>baab</a:t>
            </a:r>
            <a:r>
              <a:rPr lang="en-US" sz="3200" b="1" dirty="0"/>
              <a:t>, baba, </a:t>
            </a:r>
            <a:r>
              <a:rPr lang="en-US" sz="3200" b="1" dirty="0" err="1"/>
              <a:t>bbaa</a:t>
            </a:r>
            <a:r>
              <a:rPr lang="en-US" sz="3200" b="1" dirty="0"/>
              <a:t>, </a:t>
            </a:r>
            <a:r>
              <a:rPr lang="en-US" sz="3200" b="1" dirty="0" err="1"/>
              <a:t>bbbb</a:t>
            </a:r>
            <a:r>
              <a:rPr lang="en-US" sz="3200" b="1" dirty="0"/>
              <a:t>,…}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Descriptive definition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382000" cy="4525963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7. The language {</a:t>
            </a:r>
            <a:r>
              <a:rPr lang="en-US" sz="3200" dirty="0" err="1"/>
              <a:t>a</a:t>
            </a:r>
            <a:r>
              <a:rPr lang="en-US" sz="3200" baseline="30000" dirty="0" err="1"/>
              <a:t>n</a:t>
            </a:r>
            <a:r>
              <a:rPr lang="en-US" sz="3200" dirty="0" err="1"/>
              <a:t>b</a:t>
            </a:r>
            <a:r>
              <a:rPr lang="en-US" sz="3200" baseline="30000" dirty="0" err="1"/>
              <a:t>n</a:t>
            </a:r>
            <a:r>
              <a:rPr lang="en-US" sz="3200" dirty="0"/>
              <a:t>}, of strings defined over </a:t>
            </a:r>
            <a:r>
              <a:rPr lang="el-GR" sz="3200" dirty="0"/>
              <a:t>Σ={</a:t>
            </a:r>
            <a:r>
              <a:rPr lang="en-US" sz="3200" dirty="0" err="1"/>
              <a:t>a,b</a:t>
            </a:r>
            <a:r>
              <a:rPr lang="en-US" sz="3200" dirty="0"/>
              <a:t>}, as  {</a:t>
            </a:r>
            <a:r>
              <a:rPr lang="en-US" sz="3200" dirty="0" err="1"/>
              <a:t>a</a:t>
            </a:r>
            <a:r>
              <a:rPr lang="en-US" sz="3200" baseline="30000" dirty="0" err="1"/>
              <a:t>n</a:t>
            </a:r>
            <a:r>
              <a:rPr lang="en-US" sz="3200" dirty="0" err="1"/>
              <a:t>b</a:t>
            </a:r>
            <a:r>
              <a:rPr lang="en-US" sz="3200" baseline="30000" dirty="0" err="1"/>
              <a:t>n</a:t>
            </a:r>
            <a:r>
              <a:rPr lang="en-US" sz="3200" dirty="0"/>
              <a:t>: n=1,2,3,…}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	</a:t>
            </a:r>
            <a:r>
              <a:rPr lang="en-US" sz="3200" b="1" dirty="0"/>
              <a:t>L7={</a:t>
            </a:r>
            <a:r>
              <a:rPr lang="en-US" sz="3200" b="1" dirty="0" err="1"/>
              <a:t>ab</a:t>
            </a:r>
            <a:r>
              <a:rPr lang="en-US" sz="3200" b="1" dirty="0"/>
              <a:t>, </a:t>
            </a:r>
            <a:r>
              <a:rPr lang="en-US" sz="3200" b="1" dirty="0" err="1"/>
              <a:t>aabb</a:t>
            </a:r>
            <a:r>
              <a:rPr lang="en-US" sz="3200" b="1" dirty="0"/>
              <a:t>, </a:t>
            </a:r>
            <a:r>
              <a:rPr lang="en-US" sz="3200" b="1" dirty="0" err="1"/>
              <a:t>aaabbb,aaaabbbb</a:t>
            </a:r>
            <a:r>
              <a:rPr lang="en-US" sz="3200" b="1" dirty="0"/>
              <a:t>,…}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en-US" sz="3200" dirty="0"/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8. The language FACTORIAL, of strings defined over Σ={a}, as {a</a:t>
            </a:r>
            <a:r>
              <a:rPr lang="en-US" sz="3200" baseline="30000" dirty="0"/>
              <a:t>n! </a:t>
            </a:r>
            <a:r>
              <a:rPr lang="en-US" sz="3200" dirty="0"/>
              <a:t>: n=1,2,3,…}, can be written as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US" sz="3200" dirty="0"/>
              <a:t>	</a:t>
            </a:r>
            <a:r>
              <a:rPr lang="en-US" sz="3200" b="1" dirty="0"/>
              <a:t>L8={</a:t>
            </a:r>
            <a:r>
              <a:rPr lang="en-US" sz="3200" b="1" dirty="0" err="1"/>
              <a:t>a,aa,aaaaaa</a:t>
            </a:r>
            <a:r>
              <a:rPr lang="en-US" sz="3200" b="1" dirty="0"/>
              <a:t>,…}. </a:t>
            </a:r>
          </a:p>
          <a:p>
            <a:pPr marL="0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en-US" sz="3200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3200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Understand a language and its basic parts</a:t>
            </a:r>
          </a:p>
          <a:p>
            <a:r>
              <a:rPr lang="en-US" dirty="0"/>
              <a:t>How to define languages</a:t>
            </a:r>
          </a:p>
          <a:p>
            <a:pPr lvl="0"/>
            <a:r>
              <a:rPr lang="en-US" dirty="0"/>
              <a:t>Finding the language</a:t>
            </a:r>
          </a:p>
          <a:p>
            <a:pPr lvl="1"/>
            <a:r>
              <a:rPr lang="en-US" dirty="0"/>
              <a:t>successful inputs of a machine</a:t>
            </a:r>
          </a:p>
          <a:p>
            <a:pPr lvl="0"/>
            <a:r>
              <a:rPr lang="en-US" dirty="0"/>
              <a:t>Language processing machines, including FSA , TG , Mealy &amp; Moore machines </a:t>
            </a:r>
          </a:p>
          <a:p>
            <a:pPr lvl="0"/>
            <a:r>
              <a:rPr lang="en-US" dirty="0"/>
              <a:t>Comparison of various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7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Class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Grading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Tahoma" pitchFamily="34" charset="0"/>
              </a:rPr>
              <a:t>Assignments			10%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Tahoma" pitchFamily="34" charset="0"/>
              </a:rPr>
              <a:t>Quizzes			10%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Tahoma" pitchFamily="34" charset="0"/>
              </a:rPr>
              <a:t>Class Participation		5%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>
                <a:latin typeface="Tahoma" pitchFamily="34" charset="0"/>
              </a:rPr>
              <a:t>Project				10%</a:t>
            </a:r>
            <a:endParaRPr lang="en-US" dirty="0">
              <a:latin typeface="Tahoma" pitchFamily="34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Tahoma" pitchFamily="34" charset="0"/>
              </a:rPr>
              <a:t>Sessional Exams 		25%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latin typeface="Tahoma" pitchFamily="34" charset="0"/>
              </a:rPr>
              <a:t>Final Exams.			40%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/>
              <a:t>What does Theory of automata mean?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43865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The word “Theory” means that this subject is a more mathematical subject and less practical. </a:t>
            </a:r>
          </a:p>
          <a:p>
            <a:r>
              <a:rPr lang="en-US" sz="3000" dirty="0"/>
              <a:t>It is not like your other courses such as programming. However, this subject is the foundation  for many other practical subjects.</a:t>
            </a:r>
          </a:p>
          <a:p>
            <a:r>
              <a:rPr lang="en-US" sz="3000" dirty="0"/>
              <a:t>Automata is the plural of the word Automaton which means “self-acting”</a:t>
            </a:r>
          </a:p>
          <a:p>
            <a:r>
              <a:rPr lang="en-US" sz="3000" dirty="0"/>
              <a:t>In general, this subject focuses on the theoretical aspects of computer science. 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Theory of Automa Applications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This subject plays a major role in:</a:t>
            </a:r>
          </a:p>
          <a:p>
            <a:pPr lvl="1"/>
            <a:r>
              <a:rPr lang="en-US"/>
              <a:t>Theory of Computation</a:t>
            </a:r>
          </a:p>
          <a:p>
            <a:pPr lvl="1"/>
            <a:r>
              <a:rPr lang="en-US"/>
              <a:t>Compiler Construction</a:t>
            </a:r>
          </a:p>
          <a:p>
            <a:pPr lvl="1"/>
            <a:r>
              <a:rPr lang="en-US"/>
              <a:t>Parsing</a:t>
            </a:r>
          </a:p>
          <a:p>
            <a:pPr lvl="1"/>
            <a:r>
              <a:rPr lang="en-US"/>
              <a:t>Formal Verification</a:t>
            </a:r>
          </a:p>
          <a:p>
            <a:pPr lvl="1"/>
            <a:r>
              <a:rPr lang="en-US"/>
              <a:t>Defining computer languages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9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In this course we will consider a </a:t>
            </a:r>
            <a:r>
              <a:rPr lang="en-US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mathematical model</a:t>
            </a:r>
            <a:r>
              <a:rPr lang="en-US" b="1" i="1" dirty="0"/>
              <a:t> </a:t>
            </a:r>
            <a:r>
              <a:rPr lang="en-US" dirty="0"/>
              <a:t>of computing, called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machines</a:t>
            </a:r>
            <a:r>
              <a:rPr lang="en-US" dirty="0"/>
              <a:t>, and then to study their limitations by analyzing the types of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inputs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on which they can operate successfully.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The collection of these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successful inputs </a:t>
            </a:r>
            <a:r>
              <a:rPr lang="en-US" dirty="0"/>
              <a:t>is called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of the machine.</a:t>
            </a:r>
          </a:p>
          <a:p>
            <a:pPr algn="just">
              <a:defRPr/>
            </a:pPr>
            <a:r>
              <a:rPr lang="en-US" dirty="0"/>
              <a:t>These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theoretical models </a:t>
            </a:r>
            <a:r>
              <a:rPr lang="en-US" dirty="0"/>
              <a:t>helped/lead to the construction of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real computers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7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Every time we introduce a new machine, we will learn its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language</a:t>
            </a:r>
            <a:r>
              <a:rPr lang="en-US" dirty="0"/>
              <a:t>; and every time we develop a new language, we will try to find a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that corresponds to it.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algn="just" fontAlgn="auto">
              <a:spcAft>
                <a:spcPts val="0"/>
              </a:spcAft>
              <a:defRPr/>
            </a:pPr>
            <a:r>
              <a:rPr lang="en-US" dirty="0"/>
              <a:t>This interplay between languages and machines will be our way of investigating problems and their potential solutions by automatic procedures, which we call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algorithms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National University of Computer and Emerging Sciences, Peshawar Campus</a:t>
            </a:r>
          </a:p>
        </p:txBody>
      </p:sp>
      <p:sp>
        <p:nvSpPr>
          <p:cNvPr id="6" name=" 20"/>
          <p:cNvSpPr>
            <a:spLocks noGrp="1"/>
          </p:cNvSpPr>
          <p:nvPr/>
        </p:nvSpPr>
        <p:spPr bwMode="auto">
          <a:xfrm>
            <a:off x="8763000" y="6248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accent2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fld id="{0B8ABEBE-B1E8-43BD-9C80-013F9F22114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9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2132</Words>
  <Application>Microsoft Office PowerPoint</Application>
  <PresentationFormat>On-screen Show (4:3)</PresentationFormat>
  <Paragraphs>361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Comic Sans MS</vt:lpstr>
      <vt:lpstr>Lucida Sans Unicode</vt:lpstr>
      <vt:lpstr>Monotype Sorts</vt:lpstr>
      <vt:lpstr>Tahoma</vt:lpstr>
      <vt:lpstr>Times New Roman</vt:lpstr>
      <vt:lpstr>Wingdings 2</vt:lpstr>
      <vt:lpstr>Office Theme</vt:lpstr>
      <vt:lpstr>Theory of Automata</vt:lpstr>
      <vt:lpstr>Recommended Book(s)</vt:lpstr>
      <vt:lpstr>Objectives</vt:lpstr>
      <vt:lpstr>Outcomes</vt:lpstr>
      <vt:lpstr>Tentative Class Policy</vt:lpstr>
      <vt:lpstr>What does Theory of automata mean?</vt:lpstr>
      <vt:lpstr>PowerPoint Presentation</vt:lpstr>
      <vt:lpstr>Background</vt:lpstr>
      <vt:lpstr>Background (cont.)</vt:lpstr>
      <vt:lpstr>Background (cont.)</vt:lpstr>
      <vt:lpstr>What do automata mean?</vt:lpstr>
      <vt:lpstr>PowerPoint Presentation</vt:lpstr>
      <vt:lpstr>PowerPoint Presentation</vt:lpstr>
      <vt:lpstr>Types of languages</vt:lpstr>
      <vt:lpstr>Basic Element of a Formal Language – Alphabets</vt:lpstr>
      <vt:lpstr>PowerPoint Presentation</vt:lpstr>
      <vt:lpstr>String</vt:lpstr>
      <vt:lpstr>What is an EMPTY or NULL String</vt:lpstr>
      <vt:lpstr>Substring, prefix and suffix</vt:lpstr>
      <vt:lpstr>Word</vt:lpstr>
      <vt:lpstr>Ambiguity (Cont’d…)</vt:lpstr>
      <vt:lpstr>Ambiguity (Cont’d…)</vt:lpstr>
      <vt:lpstr>PowerPoint Presentation</vt:lpstr>
      <vt:lpstr> Ambiguity Examples</vt:lpstr>
      <vt:lpstr>String Operations</vt:lpstr>
      <vt:lpstr>Word Length Example</vt:lpstr>
      <vt:lpstr>Length of strings over n alphabets</vt:lpstr>
      <vt:lpstr>String Operations</vt:lpstr>
      <vt:lpstr>String Operations</vt:lpstr>
      <vt:lpstr>String Operations</vt:lpstr>
      <vt:lpstr>About Null</vt:lpstr>
      <vt:lpstr>Defining Languages</vt:lpstr>
      <vt:lpstr>Defining Languages (contd.)</vt:lpstr>
      <vt:lpstr>Descriptive definition of language</vt:lpstr>
      <vt:lpstr>Descriptive definition of language</vt:lpstr>
      <vt:lpstr>Descriptive definition of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Research papers published so far..   Presented to: Dr Jamil Ahmed presented by: Abdul Basit       PhD Scholar   IQRA University Islamabad Campus (IUIC) Islamabad</dc:title>
  <dc:creator>Xone</dc:creator>
  <cp:lastModifiedBy>Shakir Shah</cp:lastModifiedBy>
  <cp:revision>157</cp:revision>
  <dcterms:created xsi:type="dcterms:W3CDTF">2010-09-29T14:13:34Z</dcterms:created>
  <dcterms:modified xsi:type="dcterms:W3CDTF">2016-08-13T15:15:59Z</dcterms:modified>
</cp:coreProperties>
</file>