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6"/>
  </p:notesMasterIdLst>
  <p:sldIdLst>
    <p:sldId id="256" r:id="rId2"/>
    <p:sldId id="257" r:id="rId3"/>
    <p:sldId id="265" r:id="rId4"/>
    <p:sldId id="258" r:id="rId5"/>
    <p:sldId id="266" r:id="rId6"/>
    <p:sldId id="267" r:id="rId7"/>
    <p:sldId id="259" r:id="rId8"/>
    <p:sldId id="261" r:id="rId9"/>
    <p:sldId id="260" r:id="rId10"/>
    <p:sldId id="262" r:id="rId11"/>
    <p:sldId id="263" r:id="rId12"/>
    <p:sldId id="264" r:id="rId13"/>
    <p:sldId id="268" r:id="rId14"/>
    <p:sldId id="270" r:id="rId15"/>
    <p:sldId id="271" r:id="rId16"/>
    <p:sldId id="272" r:id="rId17"/>
    <p:sldId id="273" r:id="rId18"/>
    <p:sldId id="280" r:id="rId19"/>
    <p:sldId id="274" r:id="rId20"/>
    <p:sldId id="276" r:id="rId21"/>
    <p:sldId id="277" r:id="rId22"/>
    <p:sldId id="278" r:id="rId23"/>
    <p:sldId id="279"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739" autoAdjust="0"/>
  </p:normalViewPr>
  <p:slideViewPr>
    <p:cSldViewPr snapToGrid="0">
      <p:cViewPr varScale="1">
        <p:scale>
          <a:sx n="65" d="100"/>
          <a:sy n="65" d="100"/>
        </p:scale>
        <p:origin x="936" y="66"/>
      </p:cViewPr>
      <p:guideLst/>
    </p:cSldViewPr>
  </p:slideViewPr>
  <p:notesTextViewPr>
    <p:cViewPr>
      <p:scale>
        <a:sx n="1" d="1"/>
        <a:sy n="1" d="1"/>
      </p:scale>
      <p:origin x="0" y="-88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F3AE9-3EF7-41CD-94EE-2BC3096C6DF1}" type="datetimeFigureOut">
              <a:rPr lang="en-US" smtClean="0"/>
              <a:t>8/2/2016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B211F-C112-447B-8698-CB6929B36C5D}" type="slidenum">
              <a:rPr lang="en-US" smtClean="0"/>
              <a:t>‹#›</a:t>
            </a:fld>
            <a:endParaRPr lang="en-US"/>
          </a:p>
        </p:txBody>
      </p:sp>
    </p:spTree>
    <p:extLst>
      <p:ext uri="{BB962C8B-B14F-4D97-AF65-F5344CB8AC3E}">
        <p14:creationId xmlns:p14="http://schemas.microsoft.com/office/powerpoint/2010/main" val="2774697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smtClean="0"/>
              <a:t>Centralized version control system (CVCS)</a:t>
            </a:r>
            <a:r>
              <a:rPr lang="en-US" dirty="0" smtClean="0"/>
              <a:t> uses a central server to store all files and enables team collaboration. But the major drawback of CVCS is its single point of failure, i.e., failure of the central server. Unfortunately, if the central server goes down for an hour, then during that hour, no one can collaborate at all. And even in a worst case, if the disk of the central server gets corrupted and proper backup has not been taken, then you will lose the entire history of the project. </a:t>
            </a:r>
          </a:p>
          <a:p>
            <a:pPr algn="just"/>
            <a:r>
              <a:rPr lang="en-US" dirty="0" smtClean="0"/>
              <a:t>Here, </a:t>
            </a:r>
            <a:r>
              <a:rPr lang="en-US" b="1" dirty="0" smtClean="0"/>
              <a:t>distributed version control system (DVCS)</a:t>
            </a:r>
            <a:r>
              <a:rPr lang="en-US" dirty="0" smtClean="0"/>
              <a:t> comes into picture. DVCS clients not only check out the latest snapshot of the directory but they also fully mirror the repository. If the sever goes down, then the repository from any client can be copied back to the server to restore it. Every checkout is a full backup of the repository. </a:t>
            </a:r>
            <a:r>
              <a:rPr lang="en-US" dirty="0" err="1" smtClean="0"/>
              <a:t>Git</a:t>
            </a:r>
            <a:r>
              <a:rPr lang="en-US" dirty="0" smtClean="0"/>
              <a:t> does not rely on the central server and that is why you can perform many operations when you are offline. You can commit changes, create branches, view logs, and perform other operations when you are offline. You require network connection only to publish your changes and take the latest changes. </a:t>
            </a:r>
            <a:endParaRPr lang="en-US" dirty="0"/>
          </a:p>
        </p:txBody>
      </p:sp>
      <p:sp>
        <p:nvSpPr>
          <p:cNvPr id="4" name="Slide Number Placeholder 3"/>
          <p:cNvSpPr>
            <a:spLocks noGrp="1"/>
          </p:cNvSpPr>
          <p:nvPr>
            <p:ph type="sldNum" sz="quarter" idx="10"/>
          </p:nvPr>
        </p:nvSpPr>
        <p:spPr/>
        <p:txBody>
          <a:bodyPr/>
          <a:lstStyle/>
          <a:p>
            <a:fld id="{B33B211F-C112-447B-8698-CB6929B36C5D}" type="slidenum">
              <a:rPr lang="en-US" smtClean="0"/>
              <a:t>4</a:t>
            </a:fld>
            <a:endParaRPr lang="en-US"/>
          </a:p>
        </p:txBody>
      </p:sp>
    </p:spTree>
    <p:extLst>
      <p:ext uri="{BB962C8B-B14F-4D97-AF65-F5344CB8AC3E}">
        <p14:creationId xmlns:p14="http://schemas.microsoft.com/office/powerpoint/2010/main" val="931852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r>
              <a:rPr lang="fi-FI" dirty="0" err="1" smtClean="0"/>
              <a:t>Everything</a:t>
            </a:r>
            <a:r>
              <a:rPr lang="fi-FI" dirty="0" smtClean="0"/>
              <a:t> is a </a:t>
            </a:r>
            <a:r>
              <a:rPr lang="fi-FI" dirty="0" err="1" smtClean="0"/>
              <a:t>branch</a:t>
            </a:r>
            <a:endParaRPr lang="fi-FI" dirty="0" smtClean="0"/>
          </a:p>
          <a:p>
            <a:r>
              <a:rPr lang="fi-FI" dirty="0" err="1" smtClean="0"/>
              <a:t>Every</a:t>
            </a:r>
            <a:r>
              <a:rPr lang="fi-FI" baseline="0" dirty="0" smtClean="0"/>
              <a:t> </a:t>
            </a:r>
            <a:r>
              <a:rPr lang="fi-FI" baseline="0" dirty="0" err="1" smtClean="0"/>
              <a:t>clone</a:t>
            </a:r>
            <a:r>
              <a:rPr lang="fi-FI" dirty="0" smtClean="0"/>
              <a:t> is </a:t>
            </a:r>
            <a:r>
              <a:rPr lang="fi-FI" dirty="0" err="1" smtClean="0"/>
              <a:t>always</a:t>
            </a:r>
            <a:r>
              <a:rPr lang="fi-FI" dirty="0" smtClean="0"/>
              <a:t> a </a:t>
            </a:r>
            <a:r>
              <a:rPr lang="fi-FI" dirty="0" err="1" smtClean="0"/>
              <a:t>backup</a:t>
            </a:r>
            <a:endParaRPr lang="fi-FI" dirty="0" smtClean="0"/>
          </a:p>
          <a:p>
            <a:r>
              <a:rPr lang="fi-FI" dirty="0" err="1" smtClean="0"/>
              <a:t>Committing</a:t>
            </a:r>
            <a:r>
              <a:rPr lang="fi-FI" dirty="0" smtClean="0"/>
              <a:t> is </a:t>
            </a:r>
            <a:r>
              <a:rPr lang="fi-FI" dirty="0" err="1" smtClean="0"/>
              <a:t>fast</a:t>
            </a:r>
            <a:endParaRPr lang="fi-FI" dirty="0" smtClean="0"/>
          </a:p>
          <a:p>
            <a:r>
              <a:rPr lang="fi-FI" dirty="0" err="1" smtClean="0"/>
              <a:t>Working</a:t>
            </a:r>
            <a:r>
              <a:rPr lang="fi-FI" baseline="0" dirty="0" smtClean="0"/>
              <a:t> </a:t>
            </a:r>
            <a:r>
              <a:rPr lang="fi-FI" baseline="0" dirty="0" err="1" smtClean="0"/>
              <a:t>offline</a:t>
            </a:r>
            <a:r>
              <a:rPr lang="fi-FI" baseline="0" dirty="0" smtClean="0"/>
              <a:t> </a:t>
            </a:r>
            <a:r>
              <a:rPr lang="fi-FI" baseline="0" dirty="0" err="1" smtClean="0"/>
              <a:t>also</a:t>
            </a:r>
            <a:r>
              <a:rPr lang="fi-FI" baseline="0" dirty="0" smtClean="0"/>
              <a:t> </a:t>
            </a:r>
            <a:r>
              <a:rPr lang="fi-FI" baseline="0" dirty="0" err="1" smtClean="0"/>
              <a:t>can</a:t>
            </a:r>
            <a:r>
              <a:rPr lang="fi-FI" baseline="0" dirty="0" smtClean="0"/>
              <a:t> </a:t>
            </a:r>
            <a:r>
              <a:rPr lang="fi-FI" baseline="0" dirty="0" err="1" smtClean="0"/>
              <a:t>work</a:t>
            </a:r>
            <a:endParaRPr lang="fi-FI" dirty="0"/>
          </a:p>
        </p:txBody>
      </p:sp>
      <p:sp>
        <p:nvSpPr>
          <p:cNvPr id="4" name="Dian numeron paikkamerkki 3"/>
          <p:cNvSpPr>
            <a:spLocks noGrp="1"/>
          </p:cNvSpPr>
          <p:nvPr>
            <p:ph type="sldNum" sz="quarter" idx="10"/>
          </p:nvPr>
        </p:nvSpPr>
        <p:spPr/>
        <p:txBody>
          <a:bodyPr/>
          <a:lstStyle/>
          <a:p>
            <a:fld id="{835870AC-4C91-4362-A819-8A1B94FE541E}" type="slidenum">
              <a:rPr lang="fi-FI" smtClean="0"/>
              <a:t>6</a:t>
            </a:fld>
            <a:endParaRPr lang="fi-FI"/>
          </a:p>
        </p:txBody>
      </p:sp>
    </p:spTree>
    <p:extLst>
      <p:ext uri="{BB962C8B-B14F-4D97-AF65-F5344CB8AC3E}">
        <p14:creationId xmlns:p14="http://schemas.microsoft.com/office/powerpoint/2010/main" val="64109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3B211F-C112-447B-8698-CB6929B36C5D}" type="slidenum">
              <a:rPr lang="en-US" smtClean="0"/>
              <a:t>8</a:t>
            </a:fld>
            <a:endParaRPr lang="en-US"/>
          </a:p>
        </p:txBody>
      </p:sp>
    </p:spTree>
    <p:extLst>
      <p:ext uri="{BB962C8B-B14F-4D97-AF65-F5344CB8AC3E}">
        <p14:creationId xmlns:p14="http://schemas.microsoft.com/office/powerpoint/2010/main" val="3044528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3B211F-C112-447B-8698-CB6929B36C5D}" type="slidenum">
              <a:rPr lang="en-US" smtClean="0"/>
              <a:t>12</a:t>
            </a:fld>
            <a:endParaRPr lang="en-US"/>
          </a:p>
        </p:txBody>
      </p:sp>
    </p:spTree>
    <p:extLst>
      <p:ext uri="{BB962C8B-B14F-4D97-AF65-F5344CB8AC3E}">
        <p14:creationId xmlns:p14="http://schemas.microsoft.com/office/powerpoint/2010/main" val="1280126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3B211F-C112-447B-8698-CB6929B36C5D}" type="slidenum">
              <a:rPr lang="en-US" smtClean="0"/>
              <a:t>14</a:t>
            </a:fld>
            <a:endParaRPr lang="en-US"/>
          </a:p>
        </p:txBody>
      </p:sp>
    </p:spTree>
    <p:extLst>
      <p:ext uri="{BB962C8B-B14F-4D97-AF65-F5344CB8AC3E}">
        <p14:creationId xmlns:p14="http://schemas.microsoft.com/office/powerpoint/2010/main" val="3503174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5870AC-4C91-4362-A819-8A1B94FE541E}" type="slidenum">
              <a:rPr lang="fi-FI" smtClean="0"/>
              <a:t>21</a:t>
            </a:fld>
            <a:endParaRPr lang="fi-FI"/>
          </a:p>
        </p:txBody>
      </p:sp>
    </p:spTree>
    <p:extLst>
      <p:ext uri="{BB962C8B-B14F-4D97-AF65-F5344CB8AC3E}">
        <p14:creationId xmlns:p14="http://schemas.microsoft.com/office/powerpoint/2010/main" val="4895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Dian numeron paikkamerkki 3"/>
          <p:cNvSpPr>
            <a:spLocks noGrp="1"/>
          </p:cNvSpPr>
          <p:nvPr>
            <p:ph type="sldNum" sz="quarter" idx="10"/>
          </p:nvPr>
        </p:nvSpPr>
        <p:spPr/>
        <p:txBody>
          <a:bodyPr/>
          <a:lstStyle/>
          <a:p>
            <a:fld id="{835870AC-4C91-4362-A819-8A1B94FE541E}" type="slidenum">
              <a:rPr lang="fi-FI" smtClean="0"/>
              <a:t>22</a:t>
            </a:fld>
            <a:endParaRPr lang="fi-FI"/>
          </a:p>
        </p:txBody>
      </p:sp>
    </p:spTree>
    <p:extLst>
      <p:ext uri="{BB962C8B-B14F-4D97-AF65-F5344CB8AC3E}">
        <p14:creationId xmlns:p14="http://schemas.microsoft.com/office/powerpoint/2010/main" val="356919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r>
              <a:rPr lang="fi-FI" dirty="0" smtClean="0"/>
              <a:t>As </a:t>
            </a:r>
            <a:r>
              <a:rPr lang="fi-FI" dirty="0" err="1" smtClean="0"/>
              <a:t>you</a:t>
            </a:r>
            <a:r>
              <a:rPr lang="fi-FI" dirty="0" smtClean="0"/>
              <a:t> </a:t>
            </a:r>
            <a:r>
              <a:rPr lang="fi-FI" dirty="0" err="1" smtClean="0"/>
              <a:t>can</a:t>
            </a:r>
            <a:r>
              <a:rPr lang="fi-FI" dirty="0" smtClean="0"/>
              <a:t> </a:t>
            </a:r>
            <a:r>
              <a:rPr lang="fi-FI" dirty="0" err="1" smtClean="0"/>
              <a:t>see</a:t>
            </a:r>
            <a:r>
              <a:rPr lang="fi-FI" dirty="0" smtClean="0"/>
              <a:t>, </a:t>
            </a:r>
            <a:r>
              <a:rPr lang="fi-FI" dirty="0" err="1" smtClean="0"/>
              <a:t>most</a:t>
            </a:r>
            <a:r>
              <a:rPr lang="fi-FI" dirty="0" smtClean="0"/>
              <a:t> of the </a:t>
            </a:r>
            <a:r>
              <a:rPr lang="fi-FI" dirty="0" err="1" smtClean="0"/>
              <a:t>file</a:t>
            </a:r>
            <a:r>
              <a:rPr lang="fi-FI" dirty="0" smtClean="0"/>
              <a:t> </a:t>
            </a:r>
            <a:r>
              <a:rPr lang="fi-FI" dirty="0" err="1" smtClean="0"/>
              <a:t>types</a:t>
            </a:r>
            <a:r>
              <a:rPr lang="fi-FI" baseline="0" dirty="0" smtClean="0"/>
              <a:t> </a:t>
            </a:r>
            <a:r>
              <a:rPr lang="fi-FI" baseline="0" dirty="0" err="1" smtClean="0"/>
              <a:t>are</a:t>
            </a:r>
            <a:r>
              <a:rPr lang="fi-FI" baseline="0" dirty="0" smtClean="0"/>
              <a:t> </a:t>
            </a:r>
            <a:r>
              <a:rPr lang="fi-FI" baseline="0" dirty="0" err="1" smtClean="0"/>
              <a:t>direct</a:t>
            </a:r>
            <a:r>
              <a:rPr lang="fi-FI" baseline="0" dirty="0" smtClean="0"/>
              <a:t> </a:t>
            </a:r>
            <a:r>
              <a:rPr lang="fi-FI" baseline="0" dirty="0" err="1" smtClean="0"/>
              <a:t>derivatives</a:t>
            </a:r>
            <a:r>
              <a:rPr lang="fi-FI" baseline="0" dirty="0" smtClean="0"/>
              <a:t> of UNIX </a:t>
            </a:r>
            <a:r>
              <a:rPr lang="fi-FI" baseline="0" dirty="0" err="1" smtClean="0"/>
              <a:t>concepts</a:t>
            </a:r>
            <a:r>
              <a:rPr lang="fi-FI" baseline="0" dirty="0" smtClean="0"/>
              <a:t> </a:t>
            </a:r>
            <a:r>
              <a:rPr lang="fi-FI" baseline="0" dirty="0" err="1" smtClean="0"/>
              <a:t>or</a:t>
            </a:r>
            <a:r>
              <a:rPr lang="fi-FI" baseline="0" dirty="0" smtClean="0"/>
              <a:t> </a:t>
            </a:r>
            <a:r>
              <a:rPr lang="fi-FI" baseline="0" dirty="0" err="1" smtClean="0"/>
              <a:t>programs</a:t>
            </a:r>
            <a:r>
              <a:rPr lang="fi-FI" baseline="0" dirty="0" smtClean="0"/>
              <a:t>.</a:t>
            </a:r>
            <a:endParaRPr lang="fi-FI" dirty="0"/>
          </a:p>
        </p:txBody>
      </p:sp>
      <p:sp>
        <p:nvSpPr>
          <p:cNvPr id="4" name="Dian numeron paikkamerkki 3"/>
          <p:cNvSpPr>
            <a:spLocks noGrp="1"/>
          </p:cNvSpPr>
          <p:nvPr>
            <p:ph type="sldNum" sz="quarter" idx="10"/>
          </p:nvPr>
        </p:nvSpPr>
        <p:spPr/>
        <p:txBody>
          <a:bodyPr/>
          <a:lstStyle/>
          <a:p>
            <a:fld id="{835870AC-4C91-4362-A819-8A1B94FE541E}" type="slidenum">
              <a:rPr lang="fi-FI" smtClean="0"/>
              <a:t>23</a:t>
            </a:fld>
            <a:endParaRPr lang="fi-FI"/>
          </a:p>
        </p:txBody>
      </p:sp>
    </p:spTree>
    <p:extLst>
      <p:ext uri="{BB962C8B-B14F-4D97-AF65-F5344CB8AC3E}">
        <p14:creationId xmlns:p14="http://schemas.microsoft.com/office/powerpoint/2010/main" val="4152703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https://git-scm.com/book/en/v2/Getting-Started-Installing-Git</a:t>
            </a:r>
          </a:p>
          <a:p>
            <a:r>
              <a:rPr lang="en-US" dirty="0" smtClean="0"/>
              <a:t>After</a:t>
            </a:r>
            <a:r>
              <a:rPr lang="en-US" baseline="0" dirty="0" smtClean="0"/>
              <a:t> you install </a:t>
            </a:r>
            <a:r>
              <a:rPr lang="en-US" baseline="0" dirty="0" err="1" smtClean="0"/>
              <a:t>git</a:t>
            </a:r>
            <a:r>
              <a:rPr lang="en-US" baseline="0" dirty="0" smtClean="0"/>
              <a:t> on your machine to get started you will need to initialize a repository. </a:t>
            </a:r>
          </a:p>
          <a:p>
            <a:endParaRPr lang="en-US" baseline="0" dirty="0" smtClean="0"/>
          </a:p>
          <a:p>
            <a:r>
              <a:rPr lang="en-US" baseline="0" dirty="0" smtClean="0"/>
              <a:t>You can do this by going into your file system, creating a folder and doing </a:t>
            </a:r>
            <a:r>
              <a:rPr lang="en-US" baseline="0" dirty="0" err="1" smtClean="0"/>
              <a:t>git</a:t>
            </a:r>
            <a:r>
              <a:rPr lang="en-US" baseline="0" dirty="0" smtClean="0"/>
              <a:t> </a:t>
            </a:r>
            <a:r>
              <a:rPr lang="en-US" baseline="0" dirty="0" err="1" smtClean="0"/>
              <a:t>init</a:t>
            </a:r>
            <a:r>
              <a:rPr lang="en-US" baseline="0" dirty="0" smtClean="0"/>
              <a:t> within the folder.</a:t>
            </a:r>
          </a:p>
          <a:p>
            <a:endParaRPr lang="en-US" baseline="0" dirty="0" smtClean="0"/>
          </a:p>
          <a:p>
            <a:r>
              <a:rPr lang="en-US" baseline="0" dirty="0" smtClean="0"/>
              <a:t>All the magic happens in the Dot </a:t>
            </a:r>
            <a:r>
              <a:rPr lang="en-US" baseline="0" dirty="0" err="1" smtClean="0"/>
              <a:t>Git</a:t>
            </a:r>
            <a:r>
              <a:rPr lang="en-US" baseline="0" dirty="0" smtClean="0"/>
              <a:t> folder. This folder IS GIT. You can copy this folder to another machine and it will work.</a:t>
            </a:r>
          </a:p>
          <a:p>
            <a:endParaRPr lang="en-US" baseline="0" dirty="0" smtClean="0"/>
          </a:p>
          <a:p>
            <a:r>
              <a:rPr lang="en-US" baseline="0" dirty="0" smtClean="0"/>
              <a:t>When I first started playing with </a:t>
            </a:r>
            <a:r>
              <a:rPr lang="en-US" baseline="0" dirty="0" err="1" smtClean="0"/>
              <a:t>git</a:t>
            </a:r>
            <a:r>
              <a:rPr lang="en-US" baseline="0" dirty="0" smtClean="0"/>
              <a:t>, I had setup a new machine, and was having a hell of a time trying to figure out how I should move my </a:t>
            </a:r>
            <a:r>
              <a:rPr lang="en-US" baseline="0" dirty="0" err="1" smtClean="0"/>
              <a:t>git</a:t>
            </a:r>
            <a:r>
              <a:rPr lang="en-US" baseline="0" dirty="0" smtClean="0"/>
              <a:t> projects over to the new machine. It was kind of embarrassing. Eventually I just tried to copy it over and it worked. </a:t>
            </a:r>
          </a:p>
          <a:p>
            <a:endParaRPr lang="en-US" baseline="0" dirty="0" smtClean="0"/>
          </a:p>
          <a:p>
            <a:r>
              <a:rPr lang="en-US" baseline="0" dirty="0" smtClean="0"/>
              <a:t>At this point you really don’t have much. You need to do your first commit to make this light up. </a:t>
            </a:r>
          </a:p>
          <a:p>
            <a:endParaRPr lang="en-US" baseline="0" dirty="0" smtClean="0"/>
          </a:p>
          <a:p>
            <a:r>
              <a:rPr lang="en-US" baseline="0" dirty="0" smtClean="0"/>
              <a:t>You create a file. When then stage it, but telling </a:t>
            </a:r>
            <a:r>
              <a:rPr lang="en-US" baseline="0" dirty="0" err="1" smtClean="0"/>
              <a:t>git</a:t>
            </a:r>
            <a:r>
              <a:rPr lang="en-US" baseline="0" dirty="0" smtClean="0"/>
              <a:t> the track this file. In this case I told </a:t>
            </a:r>
            <a:r>
              <a:rPr lang="en-US" baseline="0" dirty="0" err="1" smtClean="0"/>
              <a:t>git</a:t>
            </a:r>
            <a:r>
              <a:rPr lang="en-US" baseline="0" dirty="0" smtClean="0"/>
              <a:t> to add all files. </a:t>
            </a:r>
          </a:p>
          <a:p>
            <a:endParaRPr lang="en-US" baseline="0" dirty="0" smtClean="0"/>
          </a:p>
          <a:p>
            <a:r>
              <a:rPr lang="en-US" baseline="0" dirty="0" smtClean="0"/>
              <a:t>Then I was able to commit with a message say this is my first commit. </a:t>
            </a:r>
            <a:endParaRPr lang="en-US" dirty="0" smtClean="0"/>
          </a:p>
          <a:p>
            <a:r>
              <a:rPr lang="en-US" sz="1200" b="0" i="0" kern="1200" dirty="0" err="1" smtClean="0">
                <a:solidFill>
                  <a:schemeClr val="tx1"/>
                </a:solidFill>
                <a:effectLst/>
                <a:latin typeface="+mn-lt"/>
                <a:ea typeface="+mn-ea"/>
                <a:cs typeface="+mn-cs"/>
              </a:rPr>
              <a:t>git-init</a:t>
            </a:r>
            <a:r>
              <a:rPr lang="en-US" sz="1200" b="0" i="0" kern="1200" dirty="0" smtClean="0">
                <a:solidFill>
                  <a:schemeClr val="tx1"/>
                </a:solidFill>
                <a:effectLst/>
                <a:latin typeface="+mn-lt"/>
                <a:ea typeface="+mn-ea"/>
                <a:cs typeface="+mn-cs"/>
              </a:rPr>
              <a:t> - Create an empty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repository or reinitialize an existing one</a:t>
            </a:r>
          </a:p>
          <a:p>
            <a:r>
              <a:rPr lang="en-US" sz="1200" b="0" i="0" kern="1200" dirty="0" err="1" smtClean="0">
                <a:solidFill>
                  <a:schemeClr val="tx1"/>
                </a:solidFill>
                <a:effectLst/>
                <a:latin typeface="+mn-lt"/>
                <a:ea typeface="+mn-ea"/>
                <a:cs typeface="+mn-cs"/>
              </a:rPr>
              <a:t>git</a:t>
            </a:r>
            <a:r>
              <a:rPr lang="en-US" sz="1200" b="0" i="0" kern="1200" smtClean="0">
                <a:solidFill>
                  <a:schemeClr val="tx1"/>
                </a:solidFill>
                <a:effectLst/>
                <a:latin typeface="+mn-lt"/>
                <a:ea typeface="+mn-ea"/>
                <a:cs typeface="+mn-cs"/>
              </a:rPr>
              <a:t>-add - Add file contents to the index</a:t>
            </a:r>
            <a:endParaRPr lang="en-US" dirty="0"/>
          </a:p>
        </p:txBody>
      </p:sp>
      <p:sp>
        <p:nvSpPr>
          <p:cNvPr id="4" name="Slide Number Placeholder 3"/>
          <p:cNvSpPr>
            <a:spLocks noGrp="1"/>
          </p:cNvSpPr>
          <p:nvPr>
            <p:ph type="sldNum" sz="quarter" idx="10"/>
          </p:nvPr>
        </p:nvSpPr>
        <p:spPr/>
        <p:txBody>
          <a:bodyPr/>
          <a:lstStyle/>
          <a:p>
            <a:fld id="{B33B211F-C112-447B-8698-CB6929B36C5D}" type="slidenum">
              <a:rPr lang="en-US" smtClean="0"/>
              <a:t>24</a:t>
            </a:fld>
            <a:endParaRPr lang="en-US"/>
          </a:p>
        </p:txBody>
      </p:sp>
    </p:spTree>
    <p:extLst>
      <p:ext uri="{BB962C8B-B14F-4D97-AF65-F5344CB8AC3E}">
        <p14:creationId xmlns:p14="http://schemas.microsoft.com/office/powerpoint/2010/main" val="3055306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CC897F-AD0A-4732-B740-DDF4B22DB96B}"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85479-B393-421C-B540-AB2938733C9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2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C897F-AD0A-4732-B740-DDF4B22DB96B}"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332457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C897F-AD0A-4732-B740-DDF4B22DB96B}"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1094234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isältödia 2">
    <p:spTree>
      <p:nvGrpSpPr>
        <p:cNvPr id="1" name=""/>
        <p:cNvGrpSpPr/>
        <p:nvPr/>
      </p:nvGrpSpPr>
      <p:grpSpPr>
        <a:xfrm>
          <a:off x="0" y="0"/>
          <a:ext cx="0" cy="0"/>
          <a:chOff x="0" y="0"/>
          <a:chExt cx="0" cy="0"/>
        </a:xfrm>
      </p:grpSpPr>
      <p:sp>
        <p:nvSpPr>
          <p:cNvPr id="9" name="Otsikko 1"/>
          <p:cNvSpPr>
            <a:spLocks noGrp="1"/>
          </p:cNvSpPr>
          <p:nvPr>
            <p:ph type="ctrTitle"/>
          </p:nvPr>
        </p:nvSpPr>
        <p:spPr>
          <a:xfrm>
            <a:off x="431371" y="764704"/>
            <a:ext cx="10363200" cy="936104"/>
          </a:xfrm>
          <a:prstGeom prst="rect">
            <a:avLst/>
          </a:prstGeom>
        </p:spPr>
        <p:txBody>
          <a:bodyPr/>
          <a:lstStyle>
            <a:lvl1pPr>
              <a:defRPr b="1">
                <a:solidFill>
                  <a:srgbClr val="005A8C"/>
                </a:solidFill>
              </a:defRPr>
            </a:lvl1pPr>
          </a:lstStyle>
          <a:p>
            <a:r>
              <a:rPr lang="fi-FI" smtClean="0"/>
              <a:t>Muokkaa perustyyl. napsautt.</a:t>
            </a:r>
            <a:endParaRPr lang="fi-FI" dirty="0"/>
          </a:p>
        </p:txBody>
      </p:sp>
      <p:sp>
        <p:nvSpPr>
          <p:cNvPr id="11" name="Tekstin paikkamerkki 2"/>
          <p:cNvSpPr>
            <a:spLocks noGrp="1"/>
          </p:cNvSpPr>
          <p:nvPr>
            <p:ph type="body" idx="10"/>
          </p:nvPr>
        </p:nvSpPr>
        <p:spPr>
          <a:xfrm>
            <a:off x="431371" y="1844824"/>
            <a:ext cx="10369152" cy="3600400"/>
          </a:xfrm>
          <a:prstGeom prst="rect">
            <a:avLst/>
          </a:prstGeom>
        </p:spPr>
        <p:txBody>
          <a:bodyPr anchor="t"/>
          <a:lstStyle>
            <a:lvl1pPr marL="285750" indent="-285750">
              <a:buFont typeface="Arial"/>
              <a:buChar char="•"/>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12" name="Päivämäärän paikkamerkki 3"/>
          <p:cNvSpPr>
            <a:spLocks noGrp="1"/>
          </p:cNvSpPr>
          <p:nvPr>
            <p:ph type="dt" sz="half" idx="2"/>
          </p:nvPr>
        </p:nvSpPr>
        <p:spPr>
          <a:xfrm>
            <a:off x="1280053" y="6237312"/>
            <a:ext cx="1453952" cy="404664"/>
          </a:xfrm>
          <a:prstGeom prst="rect">
            <a:avLst/>
          </a:prstGeom>
        </p:spPr>
        <p:txBody>
          <a:bodyPr vert="horz" lIns="91440" tIns="45720" rIns="91440" bIns="45720" rtlCol="0" anchor="ctr"/>
          <a:lstStyle>
            <a:lvl1pPr algn="l">
              <a:defRPr sz="1200">
                <a:solidFill>
                  <a:schemeClr val="tx1">
                    <a:tint val="75000"/>
                  </a:schemeClr>
                </a:solidFill>
              </a:defRPr>
            </a:lvl1pPr>
          </a:lstStyle>
          <a:p>
            <a:fld id="{77DDB435-537C-4A9F-8EB5-A2AA9BC52397}" type="datetimeFigureOut">
              <a:rPr lang="fi-FI" smtClean="0"/>
              <a:t>2.8.2016</a:t>
            </a:fld>
            <a:endParaRPr lang="fi-FI"/>
          </a:p>
        </p:txBody>
      </p:sp>
      <p:sp>
        <p:nvSpPr>
          <p:cNvPr id="13" name="Alatunnisteen paikkamerkki 4"/>
          <p:cNvSpPr>
            <a:spLocks noGrp="1"/>
          </p:cNvSpPr>
          <p:nvPr>
            <p:ph type="ftr" sz="quarter" idx="3"/>
          </p:nvPr>
        </p:nvSpPr>
        <p:spPr>
          <a:xfrm>
            <a:off x="2734005" y="6237312"/>
            <a:ext cx="5570240" cy="40466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i-FI"/>
          </a:p>
        </p:txBody>
      </p:sp>
    </p:spTree>
    <p:extLst>
      <p:ext uri="{BB962C8B-B14F-4D97-AF65-F5344CB8AC3E}">
        <p14:creationId xmlns:p14="http://schemas.microsoft.com/office/powerpoint/2010/main" val="21230377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C897F-AD0A-4732-B740-DDF4B22DB96B}"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391830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C897F-AD0A-4732-B740-DDF4B22DB96B}"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85479-B393-421C-B540-AB2938733C9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1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CC897F-AD0A-4732-B740-DDF4B22DB96B}"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159490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C897F-AD0A-4732-B740-DDF4B22DB96B}" type="datetimeFigureOut">
              <a:rPr lang="en-US" smtClean="0"/>
              <a:t>8/2/2016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19865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C897F-AD0A-4732-B740-DDF4B22DB96B}" type="datetimeFigureOut">
              <a:rPr lang="en-US" smtClean="0"/>
              <a:t>8/2/2016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363696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CC897F-AD0A-4732-B740-DDF4B22DB96B}" type="datetimeFigureOut">
              <a:rPr lang="en-US" smtClean="0"/>
              <a:t>8/2/2016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405146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CC897F-AD0A-4732-B740-DDF4B22DB96B}" type="datetimeFigureOut">
              <a:rPr lang="en-US" smtClean="0"/>
              <a:t>8/2/2016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A85479-B393-421C-B540-AB2938733C9A}" type="slidenum">
              <a:rPr lang="en-US" smtClean="0"/>
              <a:t>‹#›</a:t>
            </a:fld>
            <a:endParaRPr lang="en-US"/>
          </a:p>
        </p:txBody>
      </p:sp>
    </p:spTree>
    <p:extLst>
      <p:ext uri="{BB962C8B-B14F-4D97-AF65-F5344CB8AC3E}">
        <p14:creationId xmlns:p14="http://schemas.microsoft.com/office/powerpoint/2010/main" val="238554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C897F-AD0A-4732-B740-DDF4B22DB96B}"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85479-B393-421C-B540-AB2938733C9A}" type="slidenum">
              <a:rPr lang="en-US" smtClean="0"/>
              <a:t>‹#›</a:t>
            </a:fld>
            <a:endParaRPr lang="en-US"/>
          </a:p>
        </p:txBody>
      </p:sp>
    </p:spTree>
    <p:extLst>
      <p:ext uri="{BB962C8B-B14F-4D97-AF65-F5344CB8AC3E}">
        <p14:creationId xmlns:p14="http://schemas.microsoft.com/office/powerpoint/2010/main" val="146427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CC897F-AD0A-4732-B740-DDF4B22DB96B}" type="datetimeFigureOut">
              <a:rPr lang="en-US" smtClean="0"/>
              <a:t>8/2/2016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1A85479-B393-421C-B540-AB2938733C9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4010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uynhhoc@gmail.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wmf"/><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Huynh Thai Hoc</a:t>
            </a:r>
          </a:p>
          <a:p>
            <a:r>
              <a:rPr lang="en-US" dirty="0" smtClean="0">
                <a:hlinkClick r:id="rId3"/>
              </a:rPr>
              <a:t>huynhhoc@gmail.com</a:t>
            </a:r>
            <a:endParaRPr lang="en-US" dirty="0" smtClean="0"/>
          </a:p>
          <a:p>
            <a:r>
              <a:rPr lang="en-US" dirty="0" err="1" smtClean="0"/>
              <a:t>Sites.google.com.site</a:t>
            </a:r>
            <a:r>
              <a:rPr lang="en-US" dirty="0" smtClean="0"/>
              <a:t>/</a:t>
            </a:r>
            <a:r>
              <a:rPr lang="en-US" dirty="0" err="1" smtClean="0"/>
              <a:t>huynhoc</a:t>
            </a:r>
            <a:endParaRPr lang="en-US" dirty="0"/>
          </a:p>
        </p:txBody>
      </p:sp>
      <p:pic>
        <p:nvPicPr>
          <p:cNvPr id="4" name="Picture 4" descr="https://raw.github.com/github/gitscm-next/master/public/images/logos/2color-lightbg@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944" y="2252844"/>
            <a:ext cx="5600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214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 Terminology</a:t>
            </a:r>
            <a:endParaRPr lang="en-US" dirty="0"/>
          </a:p>
        </p:txBody>
      </p:sp>
      <p:sp>
        <p:nvSpPr>
          <p:cNvPr id="3" name="Content Placeholder 2"/>
          <p:cNvSpPr>
            <a:spLocks noGrp="1"/>
          </p:cNvSpPr>
          <p:nvPr>
            <p:ph idx="1"/>
          </p:nvPr>
        </p:nvSpPr>
        <p:spPr/>
        <p:txBody>
          <a:bodyPr>
            <a:normAutofit/>
          </a:bodyPr>
          <a:lstStyle/>
          <a:p>
            <a:r>
              <a:rPr lang="fi-FI" b="1" i="1" dirty="0"/>
              <a:t>Git Directory</a:t>
            </a:r>
          </a:p>
          <a:p>
            <a:pPr lvl="1"/>
            <a:r>
              <a:rPr lang="en-US" dirty="0"/>
              <a:t>The .</a:t>
            </a:r>
            <a:r>
              <a:rPr lang="en-US" dirty="0" err="1"/>
              <a:t>git</a:t>
            </a:r>
            <a:r>
              <a:rPr lang="en-US" dirty="0"/>
              <a:t> directory that holds all information in the repository</a:t>
            </a:r>
          </a:p>
          <a:p>
            <a:pPr lvl="1"/>
            <a:r>
              <a:rPr lang="en-US" dirty="0"/>
              <a:t>Hidden from view</a:t>
            </a:r>
            <a:endParaRPr lang="fi-FI" dirty="0"/>
          </a:p>
          <a:p>
            <a:r>
              <a:rPr lang="en-US" b="1" dirty="0" smtClean="0"/>
              <a:t>Local Repository</a:t>
            </a:r>
          </a:p>
          <a:p>
            <a:pPr algn="just"/>
            <a:r>
              <a:rPr lang="en-US" dirty="0" smtClean="0"/>
              <a:t>- Every VCS tool provides a private workplace as a working copy. Developers make changes in their private workplace and after commit, these changes become a part of the repository.</a:t>
            </a:r>
          </a:p>
          <a:p>
            <a:pPr algn="just"/>
            <a:r>
              <a:rPr lang="en-US" dirty="0" smtClean="0"/>
              <a:t>- </a:t>
            </a:r>
            <a:r>
              <a:rPr lang="en-US" dirty="0" err="1" smtClean="0"/>
              <a:t>Git</a:t>
            </a:r>
            <a:r>
              <a:rPr lang="en-US" dirty="0" smtClean="0"/>
              <a:t> takes it one step further by providing them a private copy of the whole repository.</a:t>
            </a:r>
          </a:p>
          <a:p>
            <a:pPr algn="just"/>
            <a:r>
              <a:rPr lang="en-US" dirty="0" smtClean="0"/>
              <a:t>- Users can perform many </a:t>
            </a:r>
            <a:r>
              <a:rPr lang="en-US" dirty="0" err="1" smtClean="0"/>
              <a:t>opertions</a:t>
            </a:r>
            <a:r>
              <a:rPr lang="en-US" dirty="0" smtClean="0"/>
              <a:t> with this repository such as add file, remove file, rename file, move file, commit changes, </a:t>
            </a:r>
            <a:r>
              <a:rPr lang="en-US" dirty="0" err="1" smtClean="0"/>
              <a:t>etc</a:t>
            </a:r>
            <a:r>
              <a:rPr lang="en-US" dirty="0" smtClean="0"/>
              <a:t>,...</a:t>
            </a:r>
          </a:p>
          <a:p>
            <a:endParaRPr lang="en-US" dirty="0"/>
          </a:p>
        </p:txBody>
      </p:sp>
    </p:spTree>
    <p:extLst>
      <p:ext uri="{BB962C8B-B14F-4D97-AF65-F5344CB8AC3E}">
        <p14:creationId xmlns:p14="http://schemas.microsoft.com/office/powerpoint/2010/main" val="2475711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 Terminology</a:t>
            </a:r>
            <a:endParaRPr lang="en-US" dirty="0"/>
          </a:p>
        </p:txBody>
      </p:sp>
      <p:sp>
        <p:nvSpPr>
          <p:cNvPr id="3" name="Content Placeholder 2"/>
          <p:cNvSpPr>
            <a:spLocks noGrp="1"/>
          </p:cNvSpPr>
          <p:nvPr>
            <p:ph idx="1"/>
          </p:nvPr>
        </p:nvSpPr>
        <p:spPr/>
        <p:txBody>
          <a:bodyPr>
            <a:normAutofit/>
          </a:bodyPr>
          <a:lstStyle/>
          <a:p>
            <a:r>
              <a:rPr lang="en-US" b="1" dirty="0" smtClean="0"/>
              <a:t>Working Directory and Staging Area or Index</a:t>
            </a:r>
          </a:p>
          <a:p>
            <a:pPr algn="just"/>
            <a:r>
              <a:rPr lang="en-US" dirty="0" smtClean="0"/>
              <a:t> - Working Directory is the place where files are checked out</a:t>
            </a:r>
          </a:p>
          <a:p>
            <a:pPr algn="just"/>
            <a:r>
              <a:rPr lang="en-US" dirty="0" smtClean="0"/>
              <a:t>- Staging area: whenever you commit an operation, </a:t>
            </a:r>
            <a:r>
              <a:rPr lang="en-US" dirty="0" err="1" smtClean="0"/>
              <a:t>Git</a:t>
            </a:r>
            <a:r>
              <a:rPr lang="en-US" dirty="0" smtClean="0"/>
              <a:t> looks for the files present in the staging area. Only those files present in the staging area are considered for commit and not all the modified files.</a:t>
            </a:r>
          </a:p>
          <a:p>
            <a:pPr algn="just"/>
            <a:endParaRPr lang="en-US" dirty="0" smtClean="0"/>
          </a:p>
          <a:p>
            <a:endParaRPr lang="en-US" dirty="0"/>
          </a:p>
        </p:txBody>
      </p:sp>
    </p:spTree>
    <p:extLst>
      <p:ext uri="{BB962C8B-B14F-4D97-AF65-F5344CB8AC3E}">
        <p14:creationId xmlns:p14="http://schemas.microsoft.com/office/powerpoint/2010/main" val="3293787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 Terminology</a:t>
            </a:r>
            <a:endParaRPr lang="en-US" dirty="0"/>
          </a:p>
        </p:txBody>
      </p:sp>
      <p:sp>
        <p:nvSpPr>
          <p:cNvPr id="3" name="Content Placeholder 2"/>
          <p:cNvSpPr>
            <a:spLocks noGrp="1"/>
          </p:cNvSpPr>
          <p:nvPr>
            <p:ph idx="1"/>
          </p:nvPr>
        </p:nvSpPr>
        <p:spPr/>
        <p:txBody>
          <a:bodyPr>
            <a:normAutofit/>
          </a:bodyPr>
          <a:lstStyle/>
          <a:p>
            <a:r>
              <a:rPr lang="en-US" b="1" dirty="0" smtClean="0"/>
              <a:t>Working Directory and Staging Area or Index</a:t>
            </a:r>
          </a:p>
          <a:p>
            <a:pPr algn="just"/>
            <a:endParaRPr lang="en-US" dirty="0" smtClean="0"/>
          </a:p>
          <a:p>
            <a:endParaRPr lang="en-US" dirty="0"/>
          </a:p>
        </p:txBody>
      </p:sp>
      <p:pic>
        <p:nvPicPr>
          <p:cNvPr id="4" name="Picture 3"/>
          <p:cNvPicPr>
            <a:picLocks noChangeAspect="1"/>
          </p:cNvPicPr>
          <p:nvPr/>
        </p:nvPicPr>
        <p:blipFill>
          <a:blip r:embed="rId3"/>
          <a:stretch>
            <a:fillRect/>
          </a:stretch>
        </p:blipFill>
        <p:spPr>
          <a:xfrm>
            <a:off x="1097280" y="2251680"/>
            <a:ext cx="6548437" cy="4055124"/>
          </a:xfrm>
          <a:prstGeom prst="rect">
            <a:avLst/>
          </a:prstGeom>
        </p:spPr>
      </p:pic>
      <p:pic>
        <p:nvPicPr>
          <p:cNvPr id="3074" name="Picture 2" descr="Work tree and ind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375" y="3258625"/>
            <a:ext cx="5438775"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660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 Terminology</a:t>
            </a:r>
            <a:endParaRPr lang="en-US" dirty="0"/>
          </a:p>
        </p:txBody>
      </p:sp>
      <p:sp>
        <p:nvSpPr>
          <p:cNvPr id="3" name="Content Placeholder 2"/>
          <p:cNvSpPr>
            <a:spLocks noGrp="1"/>
          </p:cNvSpPr>
          <p:nvPr>
            <p:ph idx="1"/>
          </p:nvPr>
        </p:nvSpPr>
        <p:spPr/>
        <p:txBody>
          <a:bodyPr>
            <a:normAutofit/>
          </a:bodyPr>
          <a:lstStyle/>
          <a:p>
            <a:r>
              <a:rPr lang="en-US" b="1" dirty="0" smtClean="0"/>
              <a:t>Blobs</a:t>
            </a:r>
          </a:p>
          <a:p>
            <a:pPr algn="just"/>
            <a:r>
              <a:rPr lang="en-US" dirty="0"/>
              <a:t>Blob stands for </a:t>
            </a:r>
            <a:r>
              <a:rPr lang="en-US" b="1" dirty="0"/>
              <a:t>B</a:t>
            </a:r>
            <a:r>
              <a:rPr lang="en-US" dirty="0"/>
              <a:t>inary </a:t>
            </a:r>
            <a:r>
              <a:rPr lang="en-US" b="1" dirty="0"/>
              <a:t>L</a:t>
            </a:r>
            <a:r>
              <a:rPr lang="en-US" dirty="0"/>
              <a:t>arge </a:t>
            </a:r>
            <a:r>
              <a:rPr lang="en-US" b="1" dirty="0"/>
              <a:t>Ob</a:t>
            </a:r>
            <a:r>
              <a:rPr lang="en-US" dirty="0"/>
              <a:t>ject. Each version of a file is represented by</a:t>
            </a:r>
            <a:br>
              <a:rPr lang="en-US" dirty="0"/>
            </a:br>
            <a:r>
              <a:rPr lang="en-US" dirty="0"/>
              <a:t>blob. A blob holds the file data but doesn’t contain any metadata about the file.</a:t>
            </a:r>
            <a:br>
              <a:rPr lang="en-US" dirty="0"/>
            </a:br>
            <a:r>
              <a:rPr lang="en-US" dirty="0"/>
              <a:t>It is a binary file and in </a:t>
            </a:r>
            <a:r>
              <a:rPr lang="en-US" dirty="0" err="1"/>
              <a:t>Git</a:t>
            </a:r>
            <a:r>
              <a:rPr lang="en-US" dirty="0"/>
              <a:t> database, it is named as SHA1 hash of that file. In</a:t>
            </a:r>
            <a:br>
              <a:rPr lang="en-US" dirty="0"/>
            </a:br>
            <a:r>
              <a:rPr lang="en-US" dirty="0" err="1"/>
              <a:t>Git</a:t>
            </a:r>
            <a:r>
              <a:rPr lang="en-US" dirty="0"/>
              <a:t>, files are not addressed by names. Everything is content-addressed.</a:t>
            </a:r>
            <a:br>
              <a:rPr lang="en-US" dirty="0"/>
            </a:br>
            <a:endParaRPr lang="en-US" dirty="0" smtClean="0"/>
          </a:p>
          <a:p>
            <a:endParaRPr lang="en-US" dirty="0"/>
          </a:p>
        </p:txBody>
      </p:sp>
    </p:spTree>
    <p:extLst>
      <p:ext uri="{BB962C8B-B14F-4D97-AF65-F5344CB8AC3E}">
        <p14:creationId xmlns:p14="http://schemas.microsoft.com/office/powerpoint/2010/main" val="1234095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 Terminology</a:t>
            </a:r>
            <a:endParaRPr lang="en-US" dirty="0"/>
          </a:p>
        </p:txBody>
      </p:sp>
      <p:sp>
        <p:nvSpPr>
          <p:cNvPr id="3" name="Content Placeholder 2"/>
          <p:cNvSpPr>
            <a:spLocks noGrp="1"/>
          </p:cNvSpPr>
          <p:nvPr>
            <p:ph idx="1"/>
          </p:nvPr>
        </p:nvSpPr>
        <p:spPr/>
        <p:txBody>
          <a:bodyPr>
            <a:normAutofit lnSpcReduction="10000"/>
          </a:bodyPr>
          <a:lstStyle/>
          <a:p>
            <a:r>
              <a:rPr lang="en-US" b="1" dirty="0" smtClean="0"/>
              <a:t>Tree</a:t>
            </a:r>
          </a:p>
          <a:p>
            <a:pPr algn="just"/>
            <a:r>
              <a:rPr lang="en-US" dirty="0"/>
              <a:t>Tree is an object, which represents a directory. It holds blobs as well as other</a:t>
            </a:r>
            <a:br>
              <a:rPr lang="en-US" dirty="0"/>
            </a:br>
            <a:r>
              <a:rPr lang="en-US" dirty="0"/>
              <a:t>sub-directories. A tree is a binary file that stores references to blobs and trees</a:t>
            </a:r>
            <a:br>
              <a:rPr lang="en-US" dirty="0"/>
            </a:br>
            <a:r>
              <a:rPr lang="en-US" dirty="0"/>
              <a:t>which are also named as </a:t>
            </a:r>
            <a:r>
              <a:rPr lang="en-US" b="1" dirty="0"/>
              <a:t>SHA1 </a:t>
            </a:r>
            <a:r>
              <a:rPr lang="en-US" dirty="0"/>
              <a:t>hash of the tree object</a:t>
            </a:r>
            <a:r>
              <a:rPr lang="en-US" dirty="0" smtClean="0"/>
              <a:t>.</a:t>
            </a:r>
          </a:p>
          <a:p>
            <a:pPr algn="just"/>
            <a:r>
              <a:rPr lang="en-US" b="1" dirty="0" smtClean="0"/>
              <a:t>Commit</a:t>
            </a:r>
            <a:endParaRPr lang="en-US" b="1" dirty="0"/>
          </a:p>
          <a:p>
            <a:pPr lvl="1"/>
            <a:r>
              <a:rPr lang="en-US" dirty="0"/>
              <a:t>A set of changes that have been saved to the repository</a:t>
            </a:r>
          </a:p>
          <a:p>
            <a:pPr lvl="1"/>
            <a:r>
              <a:rPr lang="en-US" dirty="0"/>
              <a:t>Can be reverted </a:t>
            </a:r>
            <a:r>
              <a:rPr lang="en-US" b="1" dirty="0"/>
              <a:t>and even modified to some extent</a:t>
            </a:r>
            <a:endParaRPr lang="en-US" dirty="0"/>
          </a:p>
          <a:p>
            <a:pPr lvl="1"/>
            <a:r>
              <a:rPr lang="en-US" dirty="0"/>
              <a:t>Identified by a hash of the changes it contains</a:t>
            </a:r>
            <a:endParaRPr lang="en-US" dirty="0" smtClean="0"/>
          </a:p>
          <a:p>
            <a:pPr algn="just"/>
            <a:r>
              <a:rPr lang="en-US" dirty="0"/>
              <a:t/>
            </a:r>
            <a:br>
              <a:rPr lang="en-US" dirty="0"/>
            </a:br>
            <a:endParaRPr lang="en-US" dirty="0" smtClean="0"/>
          </a:p>
          <a:p>
            <a:pPr algn="just"/>
            <a:r>
              <a:rPr lang="en-US" dirty="0"/>
              <a:t/>
            </a:r>
            <a:br>
              <a:rPr lang="en-US" dirty="0"/>
            </a:br>
            <a:endParaRPr lang="en-US" dirty="0"/>
          </a:p>
        </p:txBody>
      </p:sp>
      <p:pic>
        <p:nvPicPr>
          <p:cNvPr id="2050" name="Picture 2" descr="Stored in the repository linked chronologically to each ot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3394" y="4479156"/>
            <a:ext cx="5543550"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212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 Terminology</a:t>
            </a:r>
            <a:endParaRPr lang="en-US" dirty="0"/>
          </a:p>
        </p:txBody>
      </p:sp>
      <p:sp>
        <p:nvSpPr>
          <p:cNvPr id="3" name="Content Placeholder 2"/>
          <p:cNvSpPr>
            <a:spLocks noGrp="1"/>
          </p:cNvSpPr>
          <p:nvPr>
            <p:ph idx="1"/>
          </p:nvPr>
        </p:nvSpPr>
        <p:spPr/>
        <p:txBody>
          <a:bodyPr>
            <a:normAutofit/>
          </a:bodyPr>
          <a:lstStyle/>
          <a:p>
            <a:r>
              <a:rPr lang="en-US" b="1" dirty="0"/>
              <a:t>Branches</a:t>
            </a:r>
          </a:p>
          <a:p>
            <a:pPr algn="just"/>
            <a:r>
              <a:rPr lang="en-US" dirty="0"/>
              <a:t>Branches are used to create another line of development. By default, </a:t>
            </a:r>
            <a:r>
              <a:rPr lang="en-US" dirty="0" err="1"/>
              <a:t>Git</a:t>
            </a:r>
            <a:r>
              <a:rPr lang="en-US" dirty="0"/>
              <a:t> has a</a:t>
            </a:r>
            <a:br>
              <a:rPr lang="en-US" dirty="0"/>
            </a:br>
            <a:r>
              <a:rPr lang="en-US" dirty="0"/>
              <a:t>master branch, which is same as trunk in Subversion. Usually, a branch is</a:t>
            </a:r>
            <a:br>
              <a:rPr lang="en-US" dirty="0"/>
            </a:br>
            <a:r>
              <a:rPr lang="en-US" dirty="0"/>
              <a:t>created to work on a new feature. Once the feature is completed, it is merged</a:t>
            </a:r>
            <a:br>
              <a:rPr lang="en-US" dirty="0"/>
            </a:br>
            <a:r>
              <a:rPr lang="en-US" dirty="0"/>
              <a:t>back with the master branch and we delete the branch. Every branch </a:t>
            </a:r>
            <a:r>
              <a:rPr lang="en-US" dirty="0" smtClean="0"/>
              <a:t>is </a:t>
            </a:r>
            <a:r>
              <a:rPr lang="en-US" dirty="0"/>
              <a:t>referenced by HEAD, which points to the latest commit in the branch. Whenever</a:t>
            </a:r>
            <a:br>
              <a:rPr lang="en-US" dirty="0"/>
            </a:br>
            <a:r>
              <a:rPr lang="en-US" dirty="0"/>
              <a:t>you make a commit, HEAD is updated with the latest commit</a:t>
            </a:r>
            <a:r>
              <a:rPr lang="en-US" dirty="0" smtClean="0"/>
              <a:t>.</a:t>
            </a:r>
          </a:p>
          <a:p>
            <a:pPr algn="just"/>
            <a:r>
              <a:rPr lang="en-US" dirty="0"/>
              <a:t/>
            </a:r>
            <a:br>
              <a:rPr lang="en-US" dirty="0"/>
            </a:br>
            <a:r>
              <a:rPr lang="en-US" dirty="0"/>
              <a:t/>
            </a:r>
            <a:br>
              <a:rPr lang="en-US" dirty="0"/>
            </a:br>
            <a:endParaRPr lang="en-US" dirty="0" smtClean="0"/>
          </a:p>
          <a:p>
            <a:pPr algn="just"/>
            <a:r>
              <a:rPr lang="en-US" dirty="0"/>
              <a:t/>
            </a:r>
            <a:br>
              <a:rPr lang="en-US" dirty="0"/>
            </a:br>
            <a:endParaRPr lang="en-US" dirty="0"/>
          </a:p>
        </p:txBody>
      </p:sp>
      <p:pic>
        <p:nvPicPr>
          <p:cNvPr id="4098" name="Picture 2" descr="git-branc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504" y="4285533"/>
            <a:ext cx="584835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37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 Terminology</a:t>
            </a:r>
            <a:endParaRPr lang="en-US" dirty="0"/>
          </a:p>
        </p:txBody>
      </p:sp>
      <p:sp>
        <p:nvSpPr>
          <p:cNvPr id="3" name="Content Placeholder 2"/>
          <p:cNvSpPr>
            <a:spLocks noGrp="1"/>
          </p:cNvSpPr>
          <p:nvPr>
            <p:ph idx="1"/>
          </p:nvPr>
        </p:nvSpPr>
        <p:spPr>
          <a:xfrm>
            <a:off x="1097280" y="1767676"/>
            <a:ext cx="10058400" cy="4633123"/>
          </a:xfrm>
        </p:spPr>
        <p:txBody>
          <a:bodyPr>
            <a:noAutofit/>
          </a:bodyPr>
          <a:lstStyle/>
          <a:p>
            <a:pPr algn="just"/>
            <a:r>
              <a:rPr lang="en-US" sz="2400" b="1" dirty="0" smtClean="0"/>
              <a:t>Tags</a:t>
            </a:r>
          </a:p>
          <a:p>
            <a:pPr algn="just"/>
            <a:r>
              <a:rPr lang="en-US" sz="2400" dirty="0" smtClean="0"/>
              <a:t>Tag </a:t>
            </a:r>
            <a:r>
              <a:rPr lang="en-US" sz="2400" dirty="0"/>
              <a:t>assigns a meaningful name with a specific version in the repository. </a:t>
            </a:r>
            <a:r>
              <a:rPr lang="en-US" sz="2400" dirty="0" smtClean="0"/>
              <a:t>Tags are </a:t>
            </a:r>
            <a:r>
              <a:rPr lang="en-US" sz="2400" dirty="0"/>
              <a:t>very similar to branches, but the difference is that tags are immutable. </a:t>
            </a:r>
            <a:r>
              <a:rPr lang="en-US" sz="2400" dirty="0" smtClean="0"/>
              <a:t>It means</a:t>
            </a:r>
            <a:r>
              <a:rPr lang="en-US" sz="2400" dirty="0"/>
              <a:t>, tag is a branch, which nobody intends to modify. Once a tag is </a:t>
            </a:r>
            <a:r>
              <a:rPr lang="en-US" sz="2400" dirty="0" smtClean="0"/>
              <a:t>created for </a:t>
            </a:r>
            <a:r>
              <a:rPr lang="en-US" sz="2400" dirty="0"/>
              <a:t>a particular commit, even if you create a new commit, it will not be </a:t>
            </a:r>
            <a:r>
              <a:rPr lang="en-US" sz="2400" dirty="0" smtClean="0"/>
              <a:t>updated. Usually</a:t>
            </a:r>
            <a:r>
              <a:rPr lang="en-US" sz="2400" dirty="0"/>
              <a:t>, developers create tags for product releases</a:t>
            </a:r>
            <a:r>
              <a:rPr lang="en-US" sz="2400" dirty="0" smtClean="0"/>
              <a:t>.</a:t>
            </a:r>
          </a:p>
          <a:p>
            <a:pPr algn="just"/>
            <a:r>
              <a:rPr lang="en-US" sz="2400" b="1" dirty="0" smtClean="0"/>
              <a:t>Clone</a:t>
            </a:r>
          </a:p>
          <a:p>
            <a:pPr algn="just"/>
            <a:r>
              <a:rPr lang="en-US" sz="2400" dirty="0" smtClean="0"/>
              <a:t>Clone </a:t>
            </a:r>
            <a:r>
              <a:rPr lang="en-US" sz="2400" dirty="0"/>
              <a:t>operation creates the instance of the repository. Clone operation not </a:t>
            </a:r>
            <a:r>
              <a:rPr lang="en-US" sz="2400" dirty="0" smtClean="0"/>
              <a:t>only checks </a:t>
            </a:r>
            <a:r>
              <a:rPr lang="en-US" sz="2400" dirty="0"/>
              <a:t>out the working copy, but it also mirrors the complete repository. </a:t>
            </a:r>
            <a:r>
              <a:rPr lang="en-US" sz="2400" dirty="0" smtClean="0"/>
              <a:t>Users can </a:t>
            </a:r>
            <a:r>
              <a:rPr lang="en-US" sz="2400" dirty="0"/>
              <a:t>perform many operations with this local repository. The only </a:t>
            </a:r>
            <a:r>
              <a:rPr lang="en-US" sz="2400" dirty="0" smtClean="0"/>
              <a:t>time networking </a:t>
            </a:r>
            <a:r>
              <a:rPr lang="en-US" sz="2400" dirty="0"/>
              <a:t>gets involved is when the  </a:t>
            </a:r>
            <a:r>
              <a:rPr lang="en-US" sz="2400" dirty="0" smtClean="0"/>
              <a:t>repository </a:t>
            </a:r>
            <a:r>
              <a:rPr lang="en-US" sz="2400" dirty="0"/>
              <a:t>instances are </a:t>
            </a:r>
            <a:r>
              <a:rPr lang="en-US" sz="2400" dirty="0" smtClean="0"/>
              <a:t>being synchronized.</a:t>
            </a:r>
          </a:p>
          <a:p>
            <a:pPr algn="just"/>
            <a:r>
              <a:rPr lang="en-US" sz="2400" dirty="0" smtClean="0"/>
              <a:t/>
            </a:r>
            <a:br>
              <a:rPr lang="en-US" sz="2400" dirty="0" smtClean="0"/>
            </a:br>
            <a:endParaRPr lang="en-US" sz="2400" dirty="0" smtClean="0"/>
          </a:p>
          <a:p>
            <a:pPr algn="just"/>
            <a:r>
              <a:rPr lang="en-US" sz="2400" dirty="0"/>
              <a:t/>
            </a:r>
            <a:br>
              <a:rPr lang="en-US" sz="2400" dirty="0"/>
            </a:br>
            <a:endParaRPr lang="en-US" sz="2400" dirty="0"/>
          </a:p>
        </p:txBody>
      </p:sp>
    </p:spTree>
    <p:extLst>
      <p:ext uri="{BB962C8B-B14F-4D97-AF65-F5344CB8AC3E}">
        <p14:creationId xmlns:p14="http://schemas.microsoft.com/office/powerpoint/2010/main" val="730755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 Terminology</a:t>
            </a:r>
            <a:endParaRPr lang="en-US" dirty="0"/>
          </a:p>
        </p:txBody>
      </p:sp>
      <p:sp>
        <p:nvSpPr>
          <p:cNvPr id="3" name="Content Placeholder 2"/>
          <p:cNvSpPr>
            <a:spLocks noGrp="1"/>
          </p:cNvSpPr>
          <p:nvPr>
            <p:ph idx="1"/>
          </p:nvPr>
        </p:nvSpPr>
        <p:spPr>
          <a:xfrm>
            <a:off x="1097280" y="1767676"/>
            <a:ext cx="10058400" cy="4633123"/>
          </a:xfrm>
        </p:spPr>
        <p:txBody>
          <a:bodyPr>
            <a:noAutofit/>
          </a:bodyPr>
          <a:lstStyle/>
          <a:p>
            <a:pPr algn="just"/>
            <a:r>
              <a:rPr lang="en-US" sz="2400" b="1" dirty="0" smtClean="0"/>
              <a:t>Pull</a:t>
            </a:r>
            <a:endParaRPr lang="en-US" sz="2400" dirty="0" smtClean="0"/>
          </a:p>
          <a:p>
            <a:pPr algn="just"/>
            <a:r>
              <a:rPr lang="en-US" sz="2400" dirty="0" smtClean="0"/>
              <a:t>Pull </a:t>
            </a:r>
            <a:r>
              <a:rPr lang="en-US" sz="2400" dirty="0"/>
              <a:t>operation copies the changes from a remote repository instance to a local</a:t>
            </a:r>
            <a:br>
              <a:rPr lang="en-US" sz="2400" dirty="0"/>
            </a:br>
            <a:r>
              <a:rPr lang="en-US" sz="2400" dirty="0"/>
              <a:t>one. The pull operation is used for synchronization between two repository</a:t>
            </a:r>
            <a:br>
              <a:rPr lang="en-US" sz="2400" dirty="0"/>
            </a:br>
            <a:r>
              <a:rPr lang="en-US" sz="2400" dirty="0"/>
              <a:t>instances. This is same as the update operation in Subversion</a:t>
            </a:r>
            <a:r>
              <a:rPr lang="en-US" sz="2400" dirty="0" smtClean="0"/>
              <a:t>.</a:t>
            </a:r>
          </a:p>
          <a:p>
            <a:pPr algn="just"/>
            <a:r>
              <a:rPr lang="en-US" sz="2400" dirty="0"/>
              <a:t/>
            </a:r>
            <a:br>
              <a:rPr lang="en-US" sz="2400" dirty="0"/>
            </a:br>
            <a:r>
              <a:rPr lang="en-US" sz="2400" b="1" dirty="0" smtClean="0"/>
              <a:t>Push</a:t>
            </a:r>
          </a:p>
          <a:p>
            <a:pPr algn="just"/>
            <a:r>
              <a:rPr lang="en-US" sz="2400" dirty="0"/>
              <a:t/>
            </a:r>
            <a:br>
              <a:rPr lang="en-US" sz="2400" dirty="0"/>
            </a:br>
            <a:r>
              <a:rPr lang="en-US" sz="2400" dirty="0" err="1"/>
              <a:t>Push</a:t>
            </a:r>
            <a:r>
              <a:rPr lang="en-US" sz="2400" dirty="0"/>
              <a:t> operation copies changes from a local repository instance to a remote one.</a:t>
            </a:r>
            <a:br>
              <a:rPr lang="en-US" sz="2400" dirty="0"/>
            </a:br>
            <a:r>
              <a:rPr lang="en-US" sz="2400" dirty="0"/>
              <a:t>This is used to store the changes permanently into the </a:t>
            </a:r>
            <a:r>
              <a:rPr lang="en-US" sz="2400" dirty="0" err="1"/>
              <a:t>Git</a:t>
            </a:r>
            <a:r>
              <a:rPr lang="en-US" sz="2400" dirty="0"/>
              <a:t> repository. This is</a:t>
            </a:r>
            <a:br>
              <a:rPr lang="en-US" sz="2400" dirty="0"/>
            </a:br>
            <a:r>
              <a:rPr lang="en-US" sz="2400" dirty="0"/>
              <a:t>same as the commit operation in Subversion</a:t>
            </a:r>
            <a:r>
              <a:rPr lang="en-US" sz="2400" dirty="0" smtClean="0"/>
              <a:t>.</a:t>
            </a:r>
          </a:p>
          <a:p>
            <a:pPr algn="just"/>
            <a:r>
              <a:rPr lang="en-US" sz="2400" dirty="0"/>
              <a:t/>
            </a:r>
            <a:br>
              <a:rPr lang="en-US" sz="2400" dirty="0"/>
            </a:br>
            <a:endParaRPr lang="en-US" sz="2400" dirty="0"/>
          </a:p>
        </p:txBody>
      </p:sp>
    </p:spTree>
    <p:extLst>
      <p:ext uri="{BB962C8B-B14F-4D97-AF65-F5344CB8AC3E}">
        <p14:creationId xmlns:p14="http://schemas.microsoft.com/office/powerpoint/2010/main" val="3127852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 Terminology</a:t>
            </a:r>
            <a:endParaRPr lang="en-US" dirty="0"/>
          </a:p>
        </p:txBody>
      </p:sp>
      <p:sp>
        <p:nvSpPr>
          <p:cNvPr id="4" name="Content Placeholder 3"/>
          <p:cNvSpPr>
            <a:spLocks noGrp="1"/>
          </p:cNvSpPr>
          <p:nvPr>
            <p:ph idx="1"/>
          </p:nvPr>
        </p:nvSpPr>
        <p:spPr/>
        <p:txBody>
          <a:bodyPr/>
          <a:lstStyle/>
          <a:p>
            <a:endParaRPr lang="en-US"/>
          </a:p>
        </p:txBody>
      </p:sp>
      <p:pic>
        <p:nvPicPr>
          <p:cNvPr id="1026" name="Picture 2" descr="Remote repositories and local repositori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827" y="1845734"/>
            <a:ext cx="6820665"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102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 Terminology</a:t>
            </a:r>
            <a:endParaRPr lang="en-US" dirty="0"/>
          </a:p>
        </p:txBody>
      </p:sp>
      <p:sp>
        <p:nvSpPr>
          <p:cNvPr id="3" name="Content Placeholder 2"/>
          <p:cNvSpPr>
            <a:spLocks noGrp="1"/>
          </p:cNvSpPr>
          <p:nvPr>
            <p:ph idx="1"/>
          </p:nvPr>
        </p:nvSpPr>
        <p:spPr>
          <a:xfrm>
            <a:off x="1097280" y="1767676"/>
            <a:ext cx="10058400" cy="4633123"/>
          </a:xfrm>
        </p:spPr>
        <p:txBody>
          <a:bodyPr>
            <a:noAutofit/>
          </a:bodyPr>
          <a:lstStyle/>
          <a:p>
            <a:r>
              <a:rPr lang="en-US" sz="2400" b="1" dirty="0" smtClean="0"/>
              <a:t>HEAD</a:t>
            </a:r>
          </a:p>
          <a:p>
            <a:pPr algn="just"/>
            <a:r>
              <a:rPr lang="en-US" sz="2400" dirty="0" smtClean="0"/>
              <a:t>HEAD </a:t>
            </a:r>
            <a:r>
              <a:rPr lang="en-US" sz="2400" dirty="0"/>
              <a:t>is a pointer, which always points to the latest commit in the branch.</a:t>
            </a:r>
            <a:br>
              <a:rPr lang="en-US" sz="2400" dirty="0"/>
            </a:br>
            <a:r>
              <a:rPr lang="en-US" sz="2400" dirty="0"/>
              <a:t>Whenever you make a commit, HEAD is updated with the latest commit. The</a:t>
            </a:r>
            <a:br>
              <a:rPr lang="en-US" sz="2400" dirty="0"/>
            </a:br>
            <a:r>
              <a:rPr lang="en-US" sz="2400" dirty="0"/>
              <a:t>heads of the branches are stored in </a:t>
            </a:r>
            <a:r>
              <a:rPr lang="en-US" sz="2400" b="1" dirty="0"/>
              <a:t>.</a:t>
            </a:r>
            <a:r>
              <a:rPr lang="en-US" sz="2400" b="1" dirty="0" err="1"/>
              <a:t>git</a:t>
            </a:r>
            <a:r>
              <a:rPr lang="en-US" sz="2400" b="1" dirty="0"/>
              <a:t>/refs/heads/ </a:t>
            </a:r>
            <a:r>
              <a:rPr lang="en-US" sz="2400" dirty="0" smtClean="0"/>
              <a:t>directory.</a:t>
            </a:r>
            <a:endParaRPr lang="fi-FI" sz="2400" dirty="0" smtClean="0"/>
          </a:p>
          <a:p>
            <a:pPr algn="just"/>
            <a:r>
              <a:rPr lang="fi-FI" sz="2400" dirty="0" smtClean="0"/>
              <a:t>Can </a:t>
            </a:r>
            <a:r>
              <a:rPr lang="fi-FI" sz="2400" dirty="0"/>
              <a:t>be used to reference older revisions with operants</a:t>
            </a:r>
          </a:p>
          <a:p>
            <a:pPr lvl="2"/>
            <a:r>
              <a:rPr lang="fi-FI" sz="2000" b="1" dirty="0"/>
              <a:t>HEAD^^2 </a:t>
            </a:r>
            <a:r>
              <a:rPr lang="fi-FI" sz="2000" dirty="0"/>
              <a:t>== 2 revisions before latest</a:t>
            </a:r>
          </a:p>
          <a:p>
            <a:pPr lvl="2"/>
            <a:r>
              <a:rPr lang="fi-FI" sz="2000" b="1" dirty="0"/>
              <a:t>HEAD^</a:t>
            </a:r>
            <a:r>
              <a:rPr lang="fi-FI" sz="2000" dirty="0"/>
              <a:t> == 1 revision before latest</a:t>
            </a:r>
          </a:p>
          <a:p>
            <a:pPr lvl="2"/>
            <a:r>
              <a:rPr lang="fi-FI" sz="2000" b="1" dirty="0"/>
              <a:t>HEAD~3</a:t>
            </a:r>
            <a:r>
              <a:rPr lang="fi-FI" sz="2000" dirty="0"/>
              <a:t> == 3 latest revisions</a:t>
            </a:r>
          </a:p>
          <a:p>
            <a:pPr lvl="2"/>
            <a:r>
              <a:rPr lang="fi-FI" sz="2000" b="1" dirty="0"/>
              <a:t>HEAD^^2..HEAD</a:t>
            </a:r>
            <a:r>
              <a:rPr lang="fi-FI" sz="2000" dirty="0"/>
              <a:t> == 2 revisions before the latest to the latest</a:t>
            </a:r>
          </a:p>
          <a:p>
            <a:pPr algn="just"/>
            <a:r>
              <a:rPr lang="en-US" sz="2400" dirty="0"/>
              <a:t/>
            </a:r>
            <a:br>
              <a:rPr lang="en-US" sz="2400" dirty="0"/>
            </a:br>
            <a:endParaRPr lang="en-US" sz="2400" dirty="0"/>
          </a:p>
        </p:txBody>
      </p:sp>
    </p:spTree>
    <p:extLst>
      <p:ext uri="{BB962C8B-B14F-4D97-AF65-F5344CB8AC3E}">
        <p14:creationId xmlns:p14="http://schemas.microsoft.com/office/powerpoint/2010/main" val="3420888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4000">
              <a:schemeClr val="bg1"/>
            </a:gs>
            <a:gs pos="83000">
              <a:schemeClr val="accent1">
                <a:alpha val="42000"/>
                <a:lumMod val="0"/>
                <a:lumOff val="100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2800" dirty="0" smtClean="0"/>
              <a:t>History of </a:t>
            </a:r>
            <a:r>
              <a:rPr lang="en-US" sz="2800" dirty="0" err="1" smtClean="0"/>
              <a:t>Git</a:t>
            </a:r>
            <a:endParaRPr lang="en-US" sz="2800" dirty="0" smtClean="0"/>
          </a:p>
          <a:p>
            <a:r>
              <a:rPr lang="en-US" sz="2800" dirty="0" smtClean="0"/>
              <a:t>Version control system</a:t>
            </a:r>
          </a:p>
          <a:p>
            <a:r>
              <a:rPr lang="en-US" sz="2800" dirty="0" smtClean="0"/>
              <a:t>Advantages of </a:t>
            </a:r>
            <a:r>
              <a:rPr lang="en-US" sz="2800" dirty="0" err="1" smtClean="0"/>
              <a:t>Git</a:t>
            </a:r>
            <a:endParaRPr lang="en-US" sz="2800" dirty="0" smtClean="0"/>
          </a:p>
          <a:p>
            <a:r>
              <a:rPr lang="en-US" sz="2800" dirty="0" smtClean="0"/>
              <a:t>DVCS Terminologies</a:t>
            </a:r>
            <a:endParaRPr lang="en-US" sz="2800" dirty="0"/>
          </a:p>
        </p:txBody>
      </p:sp>
    </p:spTree>
    <p:extLst>
      <p:ext uri="{BB962C8B-B14F-4D97-AF65-F5344CB8AC3E}">
        <p14:creationId xmlns:p14="http://schemas.microsoft.com/office/powerpoint/2010/main" val="1102680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 Terminology</a:t>
            </a:r>
            <a:endParaRPr lang="en-US" dirty="0"/>
          </a:p>
        </p:txBody>
      </p:sp>
      <p:sp>
        <p:nvSpPr>
          <p:cNvPr id="3" name="Content Placeholder 2"/>
          <p:cNvSpPr>
            <a:spLocks noGrp="1"/>
          </p:cNvSpPr>
          <p:nvPr>
            <p:ph idx="1"/>
          </p:nvPr>
        </p:nvSpPr>
        <p:spPr>
          <a:xfrm>
            <a:off x="1097280" y="1767676"/>
            <a:ext cx="10058400" cy="4633123"/>
          </a:xfrm>
        </p:spPr>
        <p:txBody>
          <a:bodyPr>
            <a:noAutofit/>
          </a:bodyPr>
          <a:lstStyle/>
          <a:p>
            <a:r>
              <a:rPr lang="fi-FI" sz="2800" b="1" dirty="0" smtClean="0"/>
              <a:t>Origin</a:t>
            </a:r>
            <a:endParaRPr lang="fi-FI" sz="2800" b="1" dirty="0"/>
          </a:p>
          <a:p>
            <a:pPr lvl="1"/>
            <a:r>
              <a:rPr lang="fi-FI" sz="2400" dirty="0"/>
              <a:t>Default name for a remote repository when cloning an existing repository</a:t>
            </a:r>
          </a:p>
          <a:p>
            <a:pPr algn="just"/>
            <a:r>
              <a:rPr lang="en-US" sz="2400" dirty="0"/>
              <a:t/>
            </a:r>
            <a:br>
              <a:rPr lang="en-US" sz="2400" dirty="0"/>
            </a:br>
            <a:endParaRPr lang="en-US" sz="2400" dirty="0" smtClean="0"/>
          </a:p>
          <a:p>
            <a:pPr algn="just"/>
            <a:r>
              <a:rPr lang="en-US" sz="2400" dirty="0"/>
              <a:t/>
            </a:r>
            <a:br>
              <a:rPr lang="en-US" sz="2400" dirty="0"/>
            </a:br>
            <a:endParaRPr lang="en-US" sz="2400" dirty="0"/>
          </a:p>
        </p:txBody>
      </p:sp>
    </p:spTree>
    <p:extLst>
      <p:ext uri="{BB962C8B-B14F-4D97-AF65-F5344CB8AC3E}">
        <p14:creationId xmlns:p14="http://schemas.microsoft.com/office/powerpoint/2010/main" val="2789371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a:xfrm>
            <a:off x="1215419" y="776896"/>
            <a:ext cx="8480981" cy="936104"/>
          </a:xfrm>
        </p:spPr>
        <p:txBody>
          <a:bodyPr>
            <a:normAutofit/>
          </a:bodyPr>
          <a:lstStyle/>
          <a:p>
            <a:r>
              <a:rPr lang="fi-FI" sz="4000" dirty="0" smtClean="0"/>
              <a:t>Git </a:t>
            </a:r>
            <a:r>
              <a:rPr lang="fi-FI" sz="4000" dirty="0" err="1" smtClean="0"/>
              <a:t>object</a:t>
            </a:r>
            <a:r>
              <a:rPr lang="fi-FI" sz="4000" dirty="0" smtClean="0"/>
              <a:t> model – The SHA </a:t>
            </a:r>
            <a:r>
              <a:rPr lang="fi-FI" sz="4000" dirty="0" err="1" smtClean="0"/>
              <a:t>hash</a:t>
            </a:r>
            <a:endParaRPr lang="fi-FI" sz="4000" dirty="0"/>
          </a:p>
        </p:txBody>
      </p:sp>
      <p:sp>
        <p:nvSpPr>
          <p:cNvPr id="3" name="Sisällön paikkamerkki 2"/>
          <p:cNvSpPr>
            <a:spLocks noGrp="1"/>
          </p:cNvSpPr>
          <p:nvPr>
            <p:ph type="body" idx="10"/>
          </p:nvPr>
        </p:nvSpPr>
        <p:spPr>
          <a:xfrm>
            <a:off x="1346512" y="1943112"/>
            <a:ext cx="7776864" cy="3600400"/>
          </a:xfrm>
        </p:spPr>
        <p:txBody>
          <a:bodyPr>
            <a:normAutofit/>
          </a:bodyPr>
          <a:lstStyle/>
          <a:p>
            <a:r>
              <a:rPr lang="fi-FI" dirty="0" err="1" smtClean="0"/>
              <a:t>All</a:t>
            </a:r>
            <a:r>
              <a:rPr lang="fi-FI" dirty="0" smtClean="0"/>
              <a:t> </a:t>
            </a:r>
            <a:r>
              <a:rPr lang="fi-FI" dirty="0" err="1" smtClean="0"/>
              <a:t>git</a:t>
            </a:r>
            <a:r>
              <a:rPr lang="fi-FI" dirty="0" smtClean="0"/>
              <a:t> </a:t>
            </a:r>
            <a:r>
              <a:rPr lang="fi-FI" dirty="0" err="1" smtClean="0"/>
              <a:t>objects</a:t>
            </a:r>
            <a:r>
              <a:rPr lang="fi-FI" dirty="0" smtClean="0"/>
              <a:t> </a:t>
            </a:r>
            <a:r>
              <a:rPr lang="fi-FI" dirty="0" err="1" smtClean="0"/>
              <a:t>are</a:t>
            </a:r>
            <a:r>
              <a:rPr lang="fi-FI" dirty="0" smtClean="0"/>
              <a:t> </a:t>
            </a:r>
            <a:r>
              <a:rPr lang="fi-FI" dirty="0" err="1" smtClean="0"/>
              <a:t>represented</a:t>
            </a:r>
            <a:r>
              <a:rPr lang="fi-FI" dirty="0" smtClean="0"/>
              <a:t> in the </a:t>
            </a:r>
            <a:r>
              <a:rPr lang="fi-FI" dirty="0" err="1" smtClean="0"/>
              <a:t>history</a:t>
            </a:r>
            <a:r>
              <a:rPr lang="fi-FI" dirty="0" smtClean="0"/>
              <a:t> of a </a:t>
            </a:r>
            <a:r>
              <a:rPr lang="fi-FI" dirty="0" err="1" smtClean="0"/>
              <a:t>project</a:t>
            </a:r>
            <a:r>
              <a:rPr lang="fi-FI" dirty="0" smtClean="0"/>
              <a:t> with a 40 </a:t>
            </a:r>
            <a:r>
              <a:rPr lang="fi-FI" dirty="0" err="1" smtClean="0"/>
              <a:t>character</a:t>
            </a:r>
            <a:r>
              <a:rPr lang="fi-FI" dirty="0" smtClean="0"/>
              <a:t> </a:t>
            </a:r>
            <a:r>
              <a:rPr lang="fi-FI" dirty="0" err="1" smtClean="0"/>
              <a:t>hash</a:t>
            </a:r>
            <a:endParaRPr lang="fi-FI" dirty="0" smtClean="0"/>
          </a:p>
          <a:p>
            <a:pPr lvl="1"/>
            <a:r>
              <a:rPr lang="fi-FI" dirty="0" err="1" smtClean="0">
                <a:solidFill>
                  <a:schemeClr val="tx1">
                    <a:lumMod val="75000"/>
                    <a:lumOff val="25000"/>
                  </a:schemeClr>
                </a:solidFill>
              </a:rPr>
              <a:t>Example</a:t>
            </a:r>
            <a:r>
              <a:rPr lang="fi-FI" dirty="0" smtClean="0">
                <a:solidFill>
                  <a:schemeClr val="tx1">
                    <a:lumMod val="75000"/>
                    <a:lumOff val="25000"/>
                  </a:schemeClr>
                </a:solidFill>
              </a:rPr>
              <a:t>: </a:t>
            </a:r>
            <a:r>
              <a:rPr lang="fi-FI" b="1" i="1" dirty="0">
                <a:solidFill>
                  <a:schemeClr val="tx1">
                    <a:lumMod val="75000"/>
                    <a:lumOff val="25000"/>
                  </a:schemeClr>
                </a:solidFill>
              </a:rPr>
              <a:t>678ce96d260a869eb54aef96c482958257e7d17d</a:t>
            </a:r>
          </a:p>
          <a:p>
            <a:pPr lvl="1"/>
            <a:endParaRPr lang="fi-FI" dirty="0"/>
          </a:p>
          <a:p>
            <a:r>
              <a:rPr lang="fi-FI" dirty="0" smtClean="0"/>
              <a:t>The </a:t>
            </a:r>
            <a:r>
              <a:rPr lang="fi-FI" dirty="0" err="1" smtClean="0"/>
              <a:t>hash</a:t>
            </a:r>
            <a:r>
              <a:rPr lang="fi-FI" dirty="0" smtClean="0"/>
              <a:t> is a SHA1 </a:t>
            </a:r>
            <a:r>
              <a:rPr lang="fi-FI" dirty="0" err="1" smtClean="0"/>
              <a:t>hash</a:t>
            </a:r>
            <a:r>
              <a:rPr lang="fi-FI" dirty="0" smtClean="0"/>
              <a:t> of the </a:t>
            </a:r>
            <a:r>
              <a:rPr lang="fi-FI" dirty="0" err="1" smtClean="0"/>
              <a:t>contents</a:t>
            </a:r>
            <a:r>
              <a:rPr lang="fi-FI" dirty="0" smtClean="0"/>
              <a:t> of the </a:t>
            </a:r>
            <a:r>
              <a:rPr lang="fi-FI" dirty="0" err="1" smtClean="0"/>
              <a:t>object</a:t>
            </a:r>
            <a:endParaRPr lang="fi-FI" dirty="0" smtClean="0"/>
          </a:p>
          <a:p>
            <a:pPr lvl="1"/>
            <a:r>
              <a:rPr lang="fi-FI" dirty="0" smtClean="0">
                <a:solidFill>
                  <a:schemeClr val="tx1">
                    <a:lumMod val="75000"/>
                    <a:lumOff val="25000"/>
                  </a:schemeClr>
                </a:solidFill>
              </a:rPr>
              <a:t>=&gt; </a:t>
            </a:r>
            <a:r>
              <a:rPr lang="fi-FI" dirty="0" err="1" smtClean="0">
                <a:solidFill>
                  <a:schemeClr val="tx1">
                    <a:lumMod val="75000"/>
                    <a:lumOff val="25000"/>
                  </a:schemeClr>
                </a:solidFill>
              </a:rPr>
              <a:t>All</a:t>
            </a:r>
            <a:r>
              <a:rPr lang="fi-FI" dirty="0" smtClean="0">
                <a:solidFill>
                  <a:schemeClr val="tx1">
                    <a:lumMod val="75000"/>
                    <a:lumOff val="25000"/>
                  </a:schemeClr>
                </a:solidFill>
              </a:rPr>
              <a:t> </a:t>
            </a:r>
            <a:r>
              <a:rPr lang="fi-FI" dirty="0" err="1" smtClean="0">
                <a:solidFill>
                  <a:schemeClr val="tx1">
                    <a:lumMod val="75000"/>
                    <a:lumOff val="25000"/>
                  </a:schemeClr>
                </a:solidFill>
              </a:rPr>
              <a:t>hashes</a:t>
            </a:r>
            <a:r>
              <a:rPr lang="fi-FI" dirty="0" smtClean="0">
                <a:solidFill>
                  <a:schemeClr val="tx1">
                    <a:lumMod val="75000"/>
                    <a:lumOff val="25000"/>
                  </a:schemeClr>
                </a:solidFill>
              </a:rPr>
              <a:t> </a:t>
            </a:r>
            <a:r>
              <a:rPr lang="fi-FI" dirty="0" err="1" smtClean="0">
                <a:solidFill>
                  <a:schemeClr val="tx1">
                    <a:lumMod val="75000"/>
                    <a:lumOff val="25000"/>
                  </a:schemeClr>
                </a:solidFill>
              </a:rPr>
              <a:t>are</a:t>
            </a:r>
            <a:r>
              <a:rPr lang="fi-FI" dirty="0" smtClean="0">
                <a:solidFill>
                  <a:schemeClr val="tx1">
                    <a:lumMod val="75000"/>
                    <a:lumOff val="25000"/>
                  </a:schemeClr>
                </a:solidFill>
              </a:rPr>
              <a:t> </a:t>
            </a:r>
            <a:r>
              <a:rPr lang="fi-FI" dirty="0" err="1" smtClean="0">
                <a:solidFill>
                  <a:schemeClr val="tx1">
                    <a:lumMod val="75000"/>
                    <a:lumOff val="25000"/>
                  </a:schemeClr>
                </a:solidFill>
              </a:rPr>
              <a:t>unique</a:t>
            </a:r>
            <a:endParaRPr lang="fi-FI" dirty="0" smtClean="0">
              <a:solidFill>
                <a:schemeClr val="tx1">
                  <a:lumMod val="75000"/>
                  <a:lumOff val="25000"/>
                </a:schemeClr>
              </a:solidFill>
            </a:endParaRPr>
          </a:p>
          <a:p>
            <a:pPr lvl="1"/>
            <a:r>
              <a:rPr lang="fi-FI" dirty="0" smtClean="0">
                <a:solidFill>
                  <a:schemeClr val="tx1">
                    <a:lumMod val="75000"/>
                    <a:lumOff val="25000"/>
                  </a:schemeClr>
                </a:solidFill>
              </a:rPr>
              <a:t>=&gt; </a:t>
            </a:r>
            <a:r>
              <a:rPr lang="fi-FI" dirty="0" err="1" smtClean="0">
                <a:solidFill>
                  <a:schemeClr val="tx1">
                    <a:lumMod val="75000"/>
                    <a:lumOff val="25000"/>
                  </a:schemeClr>
                </a:solidFill>
              </a:rPr>
              <a:t>Identify</a:t>
            </a:r>
            <a:r>
              <a:rPr lang="fi-FI" dirty="0" smtClean="0">
                <a:solidFill>
                  <a:schemeClr val="tx1">
                    <a:lumMod val="75000"/>
                    <a:lumOff val="25000"/>
                  </a:schemeClr>
                </a:solidFill>
              </a:rPr>
              <a:t> </a:t>
            </a:r>
            <a:r>
              <a:rPr lang="fi-FI" dirty="0" err="1" smtClean="0">
                <a:solidFill>
                  <a:schemeClr val="tx1">
                    <a:lumMod val="75000"/>
                    <a:lumOff val="25000"/>
                  </a:schemeClr>
                </a:solidFill>
              </a:rPr>
              <a:t>commits</a:t>
            </a:r>
            <a:endParaRPr lang="fi-FI" dirty="0">
              <a:solidFill>
                <a:schemeClr val="tx1">
                  <a:lumMod val="75000"/>
                  <a:lumOff val="25000"/>
                </a:schemeClr>
              </a:solidFill>
            </a:endParaRPr>
          </a:p>
          <a:p>
            <a:pPr lvl="1"/>
            <a:r>
              <a:rPr lang="fi-FI" dirty="0" smtClean="0">
                <a:solidFill>
                  <a:schemeClr val="tx1">
                    <a:lumMod val="75000"/>
                    <a:lumOff val="25000"/>
                  </a:schemeClr>
                </a:solidFill>
              </a:rPr>
              <a:t>=&gt; </a:t>
            </a:r>
            <a:r>
              <a:rPr lang="fi-FI" dirty="0" err="1" smtClean="0">
                <a:solidFill>
                  <a:schemeClr val="tx1">
                    <a:lumMod val="75000"/>
                    <a:lumOff val="25000"/>
                  </a:schemeClr>
                </a:solidFill>
              </a:rPr>
              <a:t>Are</a:t>
            </a:r>
            <a:r>
              <a:rPr lang="fi-FI" dirty="0" smtClean="0">
                <a:solidFill>
                  <a:schemeClr val="tx1">
                    <a:lumMod val="75000"/>
                    <a:lumOff val="25000"/>
                  </a:schemeClr>
                </a:solidFill>
              </a:rPr>
              <a:t> </a:t>
            </a:r>
            <a:r>
              <a:rPr lang="fi-FI" dirty="0" err="1" smtClean="0">
                <a:solidFill>
                  <a:schemeClr val="tx1">
                    <a:lumMod val="75000"/>
                    <a:lumOff val="25000"/>
                  </a:schemeClr>
                </a:solidFill>
              </a:rPr>
              <a:t>used</a:t>
            </a:r>
            <a:r>
              <a:rPr lang="fi-FI" dirty="0" smtClean="0">
                <a:solidFill>
                  <a:schemeClr val="tx1">
                    <a:lumMod val="75000"/>
                    <a:lumOff val="25000"/>
                  </a:schemeClr>
                </a:solidFill>
              </a:rPr>
              <a:t> to </a:t>
            </a:r>
            <a:r>
              <a:rPr lang="fi-FI" dirty="0" err="1" smtClean="0">
                <a:solidFill>
                  <a:schemeClr val="tx1">
                    <a:lumMod val="75000"/>
                    <a:lumOff val="25000"/>
                  </a:schemeClr>
                </a:solidFill>
              </a:rPr>
              <a:t>check</a:t>
            </a:r>
            <a:r>
              <a:rPr lang="fi-FI" dirty="0" smtClean="0">
                <a:solidFill>
                  <a:schemeClr val="tx1">
                    <a:lumMod val="75000"/>
                    <a:lumOff val="25000"/>
                  </a:schemeClr>
                </a:solidFill>
              </a:rPr>
              <a:t> </a:t>
            </a:r>
            <a:r>
              <a:rPr lang="fi-FI" dirty="0" err="1" smtClean="0">
                <a:solidFill>
                  <a:schemeClr val="tx1">
                    <a:lumMod val="75000"/>
                    <a:lumOff val="25000"/>
                  </a:schemeClr>
                </a:solidFill>
              </a:rPr>
              <a:t>if</a:t>
            </a:r>
            <a:r>
              <a:rPr lang="fi-FI" dirty="0" smtClean="0">
                <a:solidFill>
                  <a:schemeClr val="tx1">
                    <a:lumMod val="75000"/>
                    <a:lumOff val="25000"/>
                  </a:schemeClr>
                </a:solidFill>
              </a:rPr>
              <a:t> the </a:t>
            </a:r>
            <a:r>
              <a:rPr lang="fi-FI" dirty="0" err="1" smtClean="0">
                <a:solidFill>
                  <a:schemeClr val="tx1">
                    <a:lumMod val="75000"/>
                    <a:lumOff val="25000"/>
                  </a:schemeClr>
                </a:solidFill>
              </a:rPr>
              <a:t>files</a:t>
            </a:r>
            <a:r>
              <a:rPr lang="fi-FI" dirty="0" smtClean="0">
                <a:solidFill>
                  <a:schemeClr val="tx1">
                    <a:lumMod val="75000"/>
                    <a:lumOff val="25000"/>
                  </a:schemeClr>
                </a:solidFill>
              </a:rPr>
              <a:t> </a:t>
            </a:r>
            <a:r>
              <a:rPr lang="fi-FI" dirty="0" err="1" smtClean="0">
                <a:solidFill>
                  <a:schemeClr val="tx1">
                    <a:lumMod val="75000"/>
                    <a:lumOff val="25000"/>
                  </a:schemeClr>
                </a:solidFill>
              </a:rPr>
              <a:t>are</a:t>
            </a:r>
            <a:r>
              <a:rPr lang="fi-FI" dirty="0" smtClean="0">
                <a:solidFill>
                  <a:schemeClr val="tx1">
                    <a:lumMod val="75000"/>
                    <a:lumOff val="25000"/>
                  </a:schemeClr>
                </a:solidFill>
              </a:rPr>
              <a:t> </a:t>
            </a:r>
            <a:r>
              <a:rPr lang="fi-FI" dirty="0" err="1" smtClean="0">
                <a:solidFill>
                  <a:schemeClr val="tx1">
                    <a:lumMod val="75000"/>
                    <a:lumOff val="25000"/>
                  </a:schemeClr>
                </a:solidFill>
              </a:rPr>
              <a:t>valid</a:t>
            </a:r>
            <a:endParaRPr lang="fi-FI" dirty="0" smtClean="0">
              <a:solidFill>
                <a:schemeClr val="tx1">
                  <a:lumMod val="75000"/>
                  <a:lumOff val="25000"/>
                </a:schemeClr>
              </a:solidFill>
            </a:endParaRPr>
          </a:p>
          <a:p>
            <a:pPr lvl="1"/>
            <a:r>
              <a:rPr lang="fi-FI" dirty="0" smtClean="0">
                <a:solidFill>
                  <a:schemeClr val="tx1">
                    <a:lumMod val="75000"/>
                    <a:lumOff val="25000"/>
                  </a:schemeClr>
                </a:solidFill>
              </a:rPr>
              <a:t>=&gt; </a:t>
            </a:r>
            <a:r>
              <a:rPr lang="fi-FI" dirty="0" err="1" smtClean="0">
                <a:solidFill>
                  <a:schemeClr val="tx1">
                    <a:lumMod val="75000"/>
                    <a:lumOff val="25000"/>
                  </a:schemeClr>
                </a:solidFill>
              </a:rPr>
              <a:t>Identical</a:t>
            </a:r>
            <a:r>
              <a:rPr lang="fi-FI" dirty="0" smtClean="0">
                <a:solidFill>
                  <a:schemeClr val="tx1">
                    <a:lumMod val="75000"/>
                    <a:lumOff val="25000"/>
                  </a:schemeClr>
                </a:solidFill>
              </a:rPr>
              <a:t> </a:t>
            </a:r>
            <a:r>
              <a:rPr lang="fi-FI" dirty="0" err="1" smtClean="0">
                <a:solidFill>
                  <a:schemeClr val="tx1">
                    <a:lumMod val="75000"/>
                    <a:lumOff val="25000"/>
                  </a:schemeClr>
                </a:solidFill>
              </a:rPr>
              <a:t>objects</a:t>
            </a:r>
            <a:r>
              <a:rPr lang="fi-FI" dirty="0" smtClean="0">
                <a:solidFill>
                  <a:schemeClr val="tx1">
                    <a:lumMod val="75000"/>
                    <a:lumOff val="25000"/>
                  </a:schemeClr>
                </a:solidFill>
              </a:rPr>
              <a:t> </a:t>
            </a:r>
            <a:r>
              <a:rPr lang="fi-FI" dirty="0" err="1" smtClean="0">
                <a:solidFill>
                  <a:schemeClr val="tx1">
                    <a:lumMod val="75000"/>
                    <a:lumOff val="25000"/>
                  </a:schemeClr>
                </a:solidFill>
              </a:rPr>
              <a:t>can</a:t>
            </a:r>
            <a:r>
              <a:rPr lang="fi-FI" dirty="0" smtClean="0">
                <a:solidFill>
                  <a:schemeClr val="tx1">
                    <a:lumMod val="75000"/>
                    <a:lumOff val="25000"/>
                  </a:schemeClr>
                </a:solidFill>
              </a:rPr>
              <a:t> </a:t>
            </a:r>
            <a:r>
              <a:rPr lang="fi-FI" dirty="0" err="1" smtClean="0">
                <a:solidFill>
                  <a:schemeClr val="tx1">
                    <a:lumMod val="75000"/>
                    <a:lumOff val="25000"/>
                  </a:schemeClr>
                </a:solidFill>
              </a:rPr>
              <a:t>be</a:t>
            </a:r>
            <a:r>
              <a:rPr lang="fi-FI" dirty="0" smtClean="0">
                <a:solidFill>
                  <a:schemeClr val="tx1">
                    <a:lumMod val="75000"/>
                    <a:lumOff val="25000"/>
                  </a:schemeClr>
                </a:solidFill>
              </a:rPr>
              <a:t> </a:t>
            </a:r>
            <a:r>
              <a:rPr lang="fi-FI" dirty="0" err="1" smtClean="0">
                <a:solidFill>
                  <a:schemeClr val="tx1">
                    <a:lumMod val="75000"/>
                    <a:lumOff val="25000"/>
                  </a:schemeClr>
                </a:solidFill>
              </a:rPr>
              <a:t>identified</a:t>
            </a:r>
            <a:r>
              <a:rPr lang="fi-FI" dirty="0" smtClean="0">
                <a:solidFill>
                  <a:schemeClr val="tx1">
                    <a:lumMod val="75000"/>
                    <a:lumOff val="25000"/>
                  </a:schemeClr>
                </a:solidFill>
              </a:rPr>
              <a:t> </a:t>
            </a:r>
            <a:r>
              <a:rPr lang="fi-FI" dirty="0" err="1" smtClean="0">
                <a:solidFill>
                  <a:schemeClr val="tx1">
                    <a:lumMod val="75000"/>
                    <a:lumOff val="25000"/>
                  </a:schemeClr>
                </a:solidFill>
              </a:rPr>
              <a:t>because</a:t>
            </a:r>
            <a:r>
              <a:rPr lang="fi-FI" dirty="0" smtClean="0">
                <a:solidFill>
                  <a:schemeClr val="tx1">
                    <a:lumMod val="75000"/>
                    <a:lumOff val="25000"/>
                  </a:schemeClr>
                </a:solidFill>
              </a:rPr>
              <a:t> </a:t>
            </a:r>
            <a:r>
              <a:rPr lang="fi-FI" dirty="0" err="1" smtClean="0">
                <a:solidFill>
                  <a:schemeClr val="tx1">
                    <a:lumMod val="75000"/>
                    <a:lumOff val="25000"/>
                  </a:schemeClr>
                </a:solidFill>
              </a:rPr>
              <a:t>they</a:t>
            </a:r>
            <a:r>
              <a:rPr lang="fi-FI" dirty="0" smtClean="0">
                <a:solidFill>
                  <a:schemeClr val="tx1">
                    <a:lumMod val="75000"/>
                    <a:lumOff val="25000"/>
                  </a:schemeClr>
                </a:solidFill>
              </a:rPr>
              <a:t> </a:t>
            </a:r>
            <a:r>
              <a:rPr lang="fi-FI" dirty="0" err="1" smtClean="0">
                <a:solidFill>
                  <a:schemeClr val="tx1">
                    <a:lumMod val="75000"/>
                    <a:lumOff val="25000"/>
                  </a:schemeClr>
                </a:solidFill>
              </a:rPr>
              <a:t>will</a:t>
            </a:r>
            <a:r>
              <a:rPr lang="fi-FI" dirty="0" smtClean="0">
                <a:solidFill>
                  <a:schemeClr val="tx1">
                    <a:lumMod val="75000"/>
                    <a:lumOff val="25000"/>
                  </a:schemeClr>
                </a:solidFill>
              </a:rPr>
              <a:t> </a:t>
            </a:r>
            <a:r>
              <a:rPr lang="fi-FI" dirty="0" err="1" smtClean="0">
                <a:solidFill>
                  <a:schemeClr val="tx1">
                    <a:lumMod val="75000"/>
                    <a:lumOff val="25000"/>
                  </a:schemeClr>
                </a:solidFill>
              </a:rPr>
              <a:t>have</a:t>
            </a:r>
            <a:r>
              <a:rPr lang="fi-FI" dirty="0" smtClean="0">
                <a:solidFill>
                  <a:schemeClr val="tx1">
                    <a:lumMod val="75000"/>
                    <a:lumOff val="25000"/>
                  </a:schemeClr>
                </a:solidFill>
              </a:rPr>
              <a:t> </a:t>
            </a:r>
            <a:r>
              <a:rPr lang="fi-FI" dirty="0" err="1" smtClean="0">
                <a:solidFill>
                  <a:schemeClr val="tx1">
                    <a:lumMod val="75000"/>
                    <a:lumOff val="25000"/>
                  </a:schemeClr>
                </a:solidFill>
              </a:rPr>
              <a:t>identical</a:t>
            </a:r>
            <a:r>
              <a:rPr lang="fi-FI" dirty="0" smtClean="0">
                <a:solidFill>
                  <a:schemeClr val="tx1">
                    <a:lumMod val="75000"/>
                    <a:lumOff val="25000"/>
                  </a:schemeClr>
                </a:solidFill>
              </a:rPr>
              <a:t> </a:t>
            </a:r>
            <a:r>
              <a:rPr lang="fi-FI" dirty="0" err="1" smtClean="0">
                <a:solidFill>
                  <a:schemeClr val="tx1">
                    <a:lumMod val="75000"/>
                    <a:lumOff val="25000"/>
                  </a:schemeClr>
                </a:solidFill>
              </a:rPr>
              <a:t>hashes</a:t>
            </a:r>
            <a:endParaRPr lang="fi-FI" dirty="0" smtClean="0">
              <a:solidFill>
                <a:schemeClr val="tx1">
                  <a:lumMod val="75000"/>
                  <a:lumOff val="25000"/>
                </a:schemeClr>
              </a:solidFill>
            </a:endParaRPr>
          </a:p>
          <a:p>
            <a:pPr lvl="1"/>
            <a:endParaRPr lang="fi-FI" dirty="0" smtClean="0"/>
          </a:p>
          <a:p>
            <a:endParaRPr lang="fi-FI" dirty="0" smtClean="0"/>
          </a:p>
        </p:txBody>
      </p:sp>
    </p:spTree>
    <p:extLst>
      <p:ext uri="{BB962C8B-B14F-4D97-AF65-F5344CB8AC3E}">
        <p14:creationId xmlns:p14="http://schemas.microsoft.com/office/powerpoint/2010/main" val="973917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smtClean="0"/>
              <a:t>Git </a:t>
            </a:r>
            <a:r>
              <a:rPr lang="fi-FI" dirty="0" err="1" smtClean="0"/>
              <a:t>object</a:t>
            </a:r>
            <a:r>
              <a:rPr lang="fi-FI" dirty="0" smtClean="0"/>
              <a:t> model	 - The </a:t>
            </a:r>
            <a:r>
              <a:rPr lang="fi-FI" dirty="0" err="1" smtClean="0"/>
              <a:t>objects</a:t>
            </a:r>
            <a:endParaRPr lang="fi-FI" dirty="0"/>
          </a:p>
        </p:txBody>
      </p:sp>
      <p:sp>
        <p:nvSpPr>
          <p:cNvPr id="3" name="Sisällön paikkamerkki 2"/>
          <p:cNvSpPr>
            <a:spLocks noGrp="1"/>
          </p:cNvSpPr>
          <p:nvPr>
            <p:ph type="body" idx="10"/>
          </p:nvPr>
        </p:nvSpPr>
        <p:spPr>
          <a:xfrm>
            <a:off x="1847528" y="2492896"/>
            <a:ext cx="7776864" cy="3600400"/>
          </a:xfrm>
        </p:spPr>
        <p:txBody>
          <a:bodyPr>
            <a:normAutofit/>
          </a:bodyPr>
          <a:lstStyle/>
          <a:p>
            <a:r>
              <a:rPr lang="fi-FI" dirty="0" err="1" smtClean="0"/>
              <a:t>Every</a:t>
            </a:r>
            <a:r>
              <a:rPr lang="fi-FI" dirty="0" smtClean="0"/>
              <a:t> </a:t>
            </a:r>
            <a:r>
              <a:rPr lang="fi-FI" dirty="0" err="1" smtClean="0"/>
              <a:t>object</a:t>
            </a:r>
            <a:r>
              <a:rPr lang="fi-FI" dirty="0" smtClean="0"/>
              <a:t> in the </a:t>
            </a:r>
            <a:r>
              <a:rPr lang="fi-FI" dirty="0" err="1" smtClean="0"/>
              <a:t>history</a:t>
            </a:r>
            <a:r>
              <a:rPr lang="fi-FI" dirty="0" smtClean="0"/>
              <a:t> </a:t>
            </a:r>
            <a:r>
              <a:rPr lang="fi-FI" dirty="0" err="1" smtClean="0"/>
              <a:t>consists</a:t>
            </a:r>
            <a:r>
              <a:rPr lang="fi-FI" dirty="0" smtClean="0"/>
              <a:t> of </a:t>
            </a:r>
            <a:r>
              <a:rPr lang="fi-FI" dirty="0" err="1" smtClean="0"/>
              <a:t>three</a:t>
            </a:r>
            <a:r>
              <a:rPr lang="fi-FI" dirty="0" smtClean="0"/>
              <a:t> </a:t>
            </a:r>
            <a:r>
              <a:rPr lang="fi-FI" dirty="0" err="1" smtClean="0"/>
              <a:t>things</a:t>
            </a:r>
            <a:r>
              <a:rPr lang="fi-FI" dirty="0" smtClean="0"/>
              <a:t> </a:t>
            </a:r>
            <a:r>
              <a:rPr lang="fi-FI" dirty="0" err="1" smtClean="0"/>
              <a:t>or</a:t>
            </a:r>
            <a:r>
              <a:rPr lang="fi-FI" dirty="0" smtClean="0"/>
              <a:t> </a:t>
            </a:r>
            <a:r>
              <a:rPr lang="fi-FI" dirty="0" err="1" smtClean="0"/>
              <a:t>properties</a:t>
            </a:r>
            <a:endParaRPr lang="fi-FI" dirty="0" smtClean="0"/>
          </a:p>
          <a:p>
            <a:pPr marL="742950" lvl="1" indent="-285750">
              <a:buFont typeface="Arial" pitchFamily="34" charset="0"/>
              <a:buChar char="•"/>
            </a:pPr>
            <a:r>
              <a:rPr lang="fi-FI" b="1" dirty="0" err="1" smtClean="0">
                <a:solidFill>
                  <a:schemeClr val="tx1">
                    <a:lumMod val="75000"/>
                    <a:lumOff val="25000"/>
                  </a:schemeClr>
                </a:solidFill>
              </a:rPr>
              <a:t>Type</a:t>
            </a:r>
            <a:endParaRPr lang="fi-FI" b="1" dirty="0" smtClean="0">
              <a:solidFill>
                <a:schemeClr val="tx1">
                  <a:lumMod val="75000"/>
                  <a:lumOff val="25000"/>
                </a:schemeClr>
              </a:solidFill>
            </a:endParaRPr>
          </a:p>
          <a:p>
            <a:pPr marL="742950" lvl="1" indent="-285750">
              <a:buFont typeface="Arial" pitchFamily="34" charset="0"/>
              <a:buChar char="•"/>
            </a:pPr>
            <a:r>
              <a:rPr lang="fi-FI" b="1" dirty="0" err="1" smtClean="0">
                <a:solidFill>
                  <a:schemeClr val="tx1">
                    <a:lumMod val="75000"/>
                    <a:lumOff val="25000"/>
                  </a:schemeClr>
                </a:solidFill>
              </a:rPr>
              <a:t>Size</a:t>
            </a:r>
            <a:r>
              <a:rPr lang="fi-FI" b="1" dirty="0" smtClean="0">
                <a:solidFill>
                  <a:schemeClr val="tx1">
                    <a:lumMod val="75000"/>
                    <a:lumOff val="25000"/>
                  </a:schemeClr>
                </a:solidFill>
              </a:rPr>
              <a:t> </a:t>
            </a:r>
          </a:p>
          <a:p>
            <a:pPr marL="742950" lvl="1" indent="-285750">
              <a:buFont typeface="Arial" pitchFamily="34" charset="0"/>
              <a:buChar char="•"/>
            </a:pPr>
            <a:r>
              <a:rPr lang="fi-FI" b="1" dirty="0" smtClean="0">
                <a:solidFill>
                  <a:schemeClr val="tx1">
                    <a:lumMod val="75000"/>
                    <a:lumOff val="25000"/>
                  </a:schemeClr>
                </a:solidFill>
              </a:rPr>
              <a:t>Content</a:t>
            </a:r>
          </a:p>
          <a:p>
            <a:pPr lvl="1"/>
            <a:endParaRPr lang="fi-FI" dirty="0"/>
          </a:p>
          <a:p>
            <a:r>
              <a:rPr lang="fi-FI" dirty="0" smtClean="0"/>
              <a:t>Git is </a:t>
            </a:r>
            <a:r>
              <a:rPr lang="fi-FI" dirty="0" err="1" smtClean="0"/>
              <a:t>built</a:t>
            </a:r>
            <a:r>
              <a:rPr lang="fi-FI" dirty="0" smtClean="0"/>
              <a:t> </a:t>
            </a:r>
            <a:r>
              <a:rPr lang="fi-FI" dirty="0" err="1" smtClean="0"/>
              <a:t>around</a:t>
            </a:r>
            <a:r>
              <a:rPr lang="fi-FI" dirty="0" smtClean="0"/>
              <a:t> </a:t>
            </a:r>
            <a:r>
              <a:rPr lang="fi-FI" dirty="0" err="1" smtClean="0"/>
              <a:t>manipulating</a:t>
            </a:r>
            <a:r>
              <a:rPr lang="fi-FI" dirty="0" smtClean="0"/>
              <a:t> </a:t>
            </a:r>
            <a:r>
              <a:rPr lang="fi-FI" dirty="0" err="1" smtClean="0"/>
              <a:t>different</a:t>
            </a:r>
            <a:r>
              <a:rPr lang="fi-FI" dirty="0" smtClean="0"/>
              <a:t> </a:t>
            </a:r>
            <a:r>
              <a:rPr lang="fi-FI" dirty="0" err="1" smtClean="0"/>
              <a:t>types</a:t>
            </a:r>
            <a:r>
              <a:rPr lang="fi-FI" dirty="0" smtClean="0"/>
              <a:t> of </a:t>
            </a:r>
            <a:r>
              <a:rPr lang="fi-FI" dirty="0" err="1" smtClean="0"/>
              <a:t>objects</a:t>
            </a:r>
            <a:r>
              <a:rPr lang="fi-FI" dirty="0" smtClean="0"/>
              <a:t>. </a:t>
            </a:r>
            <a:r>
              <a:rPr lang="fi-FI" dirty="0" err="1" smtClean="0"/>
              <a:t>It</a:t>
            </a:r>
            <a:r>
              <a:rPr lang="fi-FI" dirty="0" smtClean="0"/>
              <a:t> </a:t>
            </a:r>
            <a:r>
              <a:rPr lang="fi-FI" dirty="0" err="1" smtClean="0"/>
              <a:t>could</a:t>
            </a:r>
            <a:r>
              <a:rPr lang="fi-FI" dirty="0" smtClean="0"/>
              <a:t> </a:t>
            </a:r>
            <a:r>
              <a:rPr lang="fi-FI" dirty="0" err="1" smtClean="0"/>
              <a:t>be</a:t>
            </a:r>
            <a:r>
              <a:rPr lang="fi-FI" dirty="0" smtClean="0"/>
              <a:t> </a:t>
            </a:r>
            <a:r>
              <a:rPr lang="fi-FI" dirty="0" err="1" smtClean="0"/>
              <a:t>thought</a:t>
            </a:r>
            <a:r>
              <a:rPr lang="fi-FI" dirty="0" smtClean="0"/>
              <a:t> of as </a:t>
            </a:r>
            <a:r>
              <a:rPr lang="fi-FI" dirty="0" err="1" smtClean="0"/>
              <a:t>it’s</a:t>
            </a:r>
            <a:r>
              <a:rPr lang="fi-FI" dirty="0" smtClean="0"/>
              <a:t> </a:t>
            </a:r>
            <a:r>
              <a:rPr lang="fi-FI" dirty="0" err="1" smtClean="0"/>
              <a:t>own</a:t>
            </a:r>
            <a:r>
              <a:rPr lang="fi-FI" dirty="0" smtClean="0"/>
              <a:t> </a:t>
            </a:r>
            <a:r>
              <a:rPr lang="fi-FI" dirty="0" err="1" smtClean="0"/>
              <a:t>file</a:t>
            </a:r>
            <a:r>
              <a:rPr lang="fi-FI" dirty="0" smtClean="0"/>
              <a:t> </a:t>
            </a:r>
            <a:r>
              <a:rPr lang="fi-FI" dirty="0" err="1" smtClean="0"/>
              <a:t>system</a:t>
            </a:r>
            <a:r>
              <a:rPr lang="fi-FI" dirty="0" smtClean="0"/>
              <a:t> in </a:t>
            </a:r>
            <a:r>
              <a:rPr lang="fi-FI" dirty="0" err="1" smtClean="0"/>
              <a:t>your</a:t>
            </a:r>
            <a:r>
              <a:rPr lang="fi-FI" dirty="0" smtClean="0"/>
              <a:t> </a:t>
            </a:r>
            <a:r>
              <a:rPr lang="fi-FI" dirty="0" err="1" smtClean="0"/>
              <a:t>computer’s</a:t>
            </a:r>
            <a:r>
              <a:rPr lang="fi-FI" dirty="0" smtClean="0"/>
              <a:t> </a:t>
            </a:r>
            <a:r>
              <a:rPr lang="fi-FI" dirty="0" err="1" smtClean="0"/>
              <a:t>file</a:t>
            </a:r>
            <a:r>
              <a:rPr lang="fi-FI" dirty="0" smtClean="0"/>
              <a:t> </a:t>
            </a:r>
            <a:r>
              <a:rPr lang="fi-FI" dirty="0" err="1" smtClean="0"/>
              <a:t>system</a:t>
            </a:r>
            <a:endParaRPr lang="fi-FI" dirty="0"/>
          </a:p>
          <a:p>
            <a:pPr lvl="1"/>
            <a:endParaRPr lang="fi-FI" dirty="0"/>
          </a:p>
        </p:txBody>
      </p:sp>
    </p:spTree>
    <p:extLst>
      <p:ext uri="{BB962C8B-B14F-4D97-AF65-F5344CB8AC3E}">
        <p14:creationId xmlns:p14="http://schemas.microsoft.com/office/powerpoint/2010/main" val="3262100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smtClean="0"/>
              <a:t>Git </a:t>
            </a:r>
            <a:r>
              <a:rPr lang="fi-FI" dirty="0" err="1" smtClean="0"/>
              <a:t>object</a:t>
            </a:r>
            <a:r>
              <a:rPr lang="fi-FI" dirty="0" smtClean="0"/>
              <a:t> model - </a:t>
            </a:r>
            <a:r>
              <a:rPr lang="fi-FI" dirty="0" err="1" smtClean="0"/>
              <a:t>Types</a:t>
            </a:r>
            <a:endParaRPr lang="fi-FI" dirty="0"/>
          </a:p>
        </p:txBody>
      </p:sp>
      <p:sp>
        <p:nvSpPr>
          <p:cNvPr id="3" name="Sisällön paikkamerkki 2"/>
          <p:cNvSpPr>
            <a:spLocks noGrp="1"/>
          </p:cNvSpPr>
          <p:nvPr>
            <p:ph type="body" idx="10"/>
          </p:nvPr>
        </p:nvSpPr>
        <p:spPr/>
        <p:txBody>
          <a:bodyPr>
            <a:normAutofit/>
          </a:bodyPr>
          <a:lstStyle/>
          <a:p>
            <a:r>
              <a:rPr lang="fi-FI" b="1" dirty="0" err="1" smtClean="0"/>
              <a:t>Blob</a:t>
            </a:r>
            <a:endParaRPr lang="fi-FI" b="1" dirty="0" smtClean="0"/>
          </a:p>
          <a:p>
            <a:pPr lvl="1"/>
            <a:r>
              <a:rPr lang="fi-FI" dirty="0" smtClean="0"/>
              <a:t>A </a:t>
            </a:r>
            <a:r>
              <a:rPr lang="fi-FI" dirty="0" err="1" smtClean="0"/>
              <a:t>file</a:t>
            </a:r>
            <a:endParaRPr lang="fi-FI" dirty="0"/>
          </a:p>
          <a:p>
            <a:r>
              <a:rPr lang="fi-FI" b="1" dirty="0" err="1" smtClean="0"/>
              <a:t>Tree</a:t>
            </a:r>
            <a:r>
              <a:rPr lang="fi-FI" b="1" dirty="0" smtClean="0"/>
              <a:t> </a:t>
            </a:r>
          </a:p>
          <a:p>
            <a:pPr lvl="1"/>
            <a:r>
              <a:rPr lang="fi-FI" dirty="0" smtClean="0"/>
              <a:t>A </a:t>
            </a:r>
            <a:r>
              <a:rPr lang="fi-FI" dirty="0" err="1"/>
              <a:t>directory</a:t>
            </a:r>
            <a:r>
              <a:rPr lang="fi-FI" dirty="0"/>
              <a:t> </a:t>
            </a:r>
            <a:r>
              <a:rPr lang="fi-FI" dirty="0" err="1"/>
              <a:t>or</a:t>
            </a:r>
            <a:r>
              <a:rPr lang="fi-FI" dirty="0"/>
              <a:t> </a:t>
            </a:r>
            <a:r>
              <a:rPr lang="fi-FI" dirty="0" err="1"/>
              <a:t>sub-directories</a:t>
            </a:r>
            <a:r>
              <a:rPr lang="fi-FI" dirty="0"/>
              <a:t> and </a:t>
            </a:r>
            <a:r>
              <a:rPr lang="fi-FI" dirty="0" err="1"/>
              <a:t>files</a:t>
            </a:r>
            <a:r>
              <a:rPr lang="fi-FI" dirty="0"/>
              <a:t> </a:t>
            </a:r>
            <a:r>
              <a:rPr lang="fi-FI" dirty="0" err="1"/>
              <a:t>associated</a:t>
            </a:r>
            <a:r>
              <a:rPr lang="fi-FI" dirty="0"/>
              <a:t> with </a:t>
            </a:r>
            <a:r>
              <a:rPr lang="fi-FI" dirty="0" err="1"/>
              <a:t>them</a:t>
            </a:r>
            <a:endParaRPr lang="fi-FI" dirty="0"/>
          </a:p>
          <a:p>
            <a:r>
              <a:rPr lang="fi-FI" b="1" dirty="0" err="1"/>
              <a:t>Commit</a:t>
            </a:r>
            <a:r>
              <a:rPr lang="fi-FI" b="1" dirty="0"/>
              <a:t> </a:t>
            </a:r>
            <a:endParaRPr lang="fi-FI" b="1" dirty="0" smtClean="0"/>
          </a:p>
          <a:p>
            <a:pPr lvl="1"/>
            <a:r>
              <a:rPr lang="fi-FI" dirty="0" smtClean="0"/>
              <a:t>A </a:t>
            </a:r>
            <a:r>
              <a:rPr lang="fi-FI" dirty="0" err="1"/>
              <a:t>pointer</a:t>
            </a:r>
            <a:r>
              <a:rPr lang="fi-FI" dirty="0"/>
              <a:t> </a:t>
            </a:r>
            <a:r>
              <a:rPr lang="fi-FI" dirty="0" err="1"/>
              <a:t>that</a:t>
            </a:r>
            <a:r>
              <a:rPr lang="fi-FI" dirty="0"/>
              <a:t> </a:t>
            </a:r>
            <a:r>
              <a:rPr lang="fi-FI" dirty="0" err="1"/>
              <a:t>marks</a:t>
            </a:r>
            <a:r>
              <a:rPr lang="fi-FI" dirty="0"/>
              <a:t> a single </a:t>
            </a:r>
            <a:r>
              <a:rPr lang="fi-FI" dirty="0" err="1"/>
              <a:t>tree</a:t>
            </a:r>
            <a:r>
              <a:rPr lang="fi-FI" dirty="0"/>
              <a:t> to </a:t>
            </a:r>
            <a:r>
              <a:rPr lang="fi-FI" dirty="0" err="1"/>
              <a:t>what</a:t>
            </a:r>
            <a:r>
              <a:rPr lang="fi-FI" dirty="0"/>
              <a:t> the </a:t>
            </a:r>
            <a:r>
              <a:rPr lang="fi-FI" dirty="0" err="1"/>
              <a:t>project</a:t>
            </a:r>
            <a:r>
              <a:rPr lang="fi-FI" dirty="0"/>
              <a:t> </a:t>
            </a:r>
            <a:r>
              <a:rPr lang="fi-FI" dirty="0" err="1"/>
              <a:t>looked</a:t>
            </a:r>
            <a:r>
              <a:rPr lang="fi-FI" dirty="0"/>
              <a:t> at a </a:t>
            </a:r>
            <a:r>
              <a:rPr lang="fi-FI" dirty="0" err="1"/>
              <a:t>certain</a:t>
            </a:r>
            <a:r>
              <a:rPr lang="fi-FI" dirty="0"/>
              <a:t> </a:t>
            </a:r>
            <a:r>
              <a:rPr lang="fi-FI" dirty="0" err="1"/>
              <a:t>point</a:t>
            </a:r>
            <a:r>
              <a:rPr lang="fi-FI" dirty="0"/>
              <a:t> in </a:t>
            </a:r>
            <a:r>
              <a:rPr lang="fi-FI" dirty="0" err="1"/>
              <a:t>time</a:t>
            </a:r>
            <a:r>
              <a:rPr lang="fi-FI" dirty="0"/>
              <a:t>. </a:t>
            </a:r>
            <a:r>
              <a:rPr lang="en-US" dirty="0"/>
              <a:t>Contains </a:t>
            </a:r>
            <a:r>
              <a:rPr lang="en-US" i="1" dirty="0"/>
              <a:t>author, timestamp, a pointer to the previous commit</a:t>
            </a:r>
          </a:p>
          <a:p>
            <a:r>
              <a:rPr lang="en-US" b="1" dirty="0"/>
              <a:t>Tag </a:t>
            </a:r>
            <a:endParaRPr lang="fi-FI" b="1" dirty="0" smtClean="0"/>
          </a:p>
          <a:p>
            <a:pPr lvl="1"/>
            <a:r>
              <a:rPr lang="fi-FI" dirty="0" smtClean="0"/>
              <a:t>A </a:t>
            </a:r>
            <a:r>
              <a:rPr lang="fi-FI" dirty="0" err="1"/>
              <a:t>way</a:t>
            </a:r>
            <a:r>
              <a:rPr lang="fi-FI" dirty="0"/>
              <a:t> to </a:t>
            </a:r>
            <a:r>
              <a:rPr lang="fi-FI" dirty="0" err="1"/>
              <a:t>mark</a:t>
            </a:r>
            <a:r>
              <a:rPr lang="fi-FI" dirty="0"/>
              <a:t> a </a:t>
            </a:r>
            <a:r>
              <a:rPr lang="fi-FI" dirty="0" err="1"/>
              <a:t>certain</a:t>
            </a:r>
            <a:r>
              <a:rPr lang="fi-FI" dirty="0"/>
              <a:t> </a:t>
            </a:r>
            <a:r>
              <a:rPr lang="fi-FI" dirty="0" err="1"/>
              <a:t>commit</a:t>
            </a:r>
            <a:r>
              <a:rPr lang="fi-FI" dirty="0"/>
              <a:t> </a:t>
            </a:r>
            <a:r>
              <a:rPr lang="fi-FI" dirty="0" err="1"/>
              <a:t>special</a:t>
            </a:r>
            <a:r>
              <a:rPr lang="fi-FI" dirty="0"/>
              <a:t> in </a:t>
            </a:r>
            <a:r>
              <a:rPr lang="fi-FI" dirty="0" err="1"/>
              <a:t>some</a:t>
            </a:r>
            <a:r>
              <a:rPr lang="fi-FI" dirty="0"/>
              <a:t> </a:t>
            </a:r>
            <a:r>
              <a:rPr lang="fi-FI" dirty="0" err="1"/>
              <a:t>way</a:t>
            </a:r>
            <a:r>
              <a:rPr lang="fi-FI" dirty="0"/>
              <a:t>. </a:t>
            </a:r>
            <a:r>
              <a:rPr lang="fi-FI" dirty="0" err="1"/>
              <a:t>Usually</a:t>
            </a:r>
            <a:r>
              <a:rPr lang="fi-FI" dirty="0"/>
              <a:t> </a:t>
            </a:r>
            <a:r>
              <a:rPr lang="fi-FI" dirty="0" err="1"/>
              <a:t>used</a:t>
            </a:r>
            <a:r>
              <a:rPr lang="fi-FI" dirty="0"/>
              <a:t> to </a:t>
            </a:r>
            <a:r>
              <a:rPr lang="fi-FI" dirty="0" err="1"/>
              <a:t>mark</a:t>
            </a:r>
            <a:endParaRPr lang="fi-FI" dirty="0"/>
          </a:p>
          <a:p>
            <a:endParaRPr lang="fi-FI" dirty="0"/>
          </a:p>
          <a:p>
            <a:endParaRPr lang="fi-FI" dirty="0"/>
          </a:p>
        </p:txBody>
      </p:sp>
    </p:spTree>
    <p:extLst>
      <p:ext uri="{BB962C8B-B14F-4D97-AF65-F5344CB8AC3E}">
        <p14:creationId xmlns:p14="http://schemas.microsoft.com/office/powerpoint/2010/main" val="202315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GIT</a:t>
            </a:r>
            <a:endParaRPr lang="en-US" dirty="0"/>
          </a:p>
        </p:txBody>
      </p:sp>
      <p:sp>
        <p:nvSpPr>
          <p:cNvPr id="3" name="Content Placeholder 2"/>
          <p:cNvSpPr>
            <a:spLocks noGrp="1"/>
          </p:cNvSpPr>
          <p:nvPr>
            <p:ph idx="1"/>
          </p:nvPr>
        </p:nvSpPr>
        <p:spPr>
          <a:xfrm>
            <a:off x="1097280" y="1796966"/>
            <a:ext cx="10058400" cy="865135"/>
          </a:xfrm>
        </p:spPr>
        <p:txBody>
          <a:bodyPr>
            <a:normAutofit lnSpcReduction="10000"/>
          </a:bodyPr>
          <a:lstStyle/>
          <a:p>
            <a:pPr algn="just"/>
            <a:r>
              <a:rPr lang="en-US" dirty="0"/>
              <a:t>Before you start using </a:t>
            </a:r>
            <a:r>
              <a:rPr lang="en-US" dirty="0" err="1"/>
              <a:t>Git</a:t>
            </a:r>
            <a:r>
              <a:rPr lang="en-US" dirty="0"/>
              <a:t>, you have to make it available on your computer. Even if it’s already installed, it’s probably a good idea to update to the latest version. You can either install it as a package or via another installer, or download the source code and compile it yourself.</a:t>
            </a:r>
          </a:p>
        </p:txBody>
      </p:sp>
      <p:sp>
        <p:nvSpPr>
          <p:cNvPr id="6" name="Rectangle 5"/>
          <p:cNvSpPr/>
          <p:nvPr/>
        </p:nvSpPr>
        <p:spPr>
          <a:xfrm>
            <a:off x="2865120" y="2662101"/>
            <a:ext cx="6096000" cy="3693319"/>
          </a:xfrm>
          <a:prstGeom prst="rect">
            <a:avLst/>
          </a:prstGeom>
          <a:solidFill>
            <a:schemeClr val="tx1"/>
          </a:solidFill>
        </p:spPr>
        <p:txBody>
          <a:bodyPr>
            <a:spAutoFit/>
          </a:bodyPr>
          <a:lstStyle/>
          <a:p>
            <a:r>
              <a:rPr lang="en-US" dirty="0">
                <a:solidFill>
                  <a:schemeClr val="bg1"/>
                </a:solidFill>
                <a:latin typeface="Consolas" panose="020B0609020204030204" pitchFamily="49" charset="0"/>
                <a:cs typeface="Consolas" panose="020B0609020204030204" pitchFamily="49" charset="0"/>
              </a:rPr>
              <a:t>C:\&gt; </a:t>
            </a:r>
            <a:r>
              <a:rPr lang="en-US" dirty="0" err="1">
                <a:solidFill>
                  <a:schemeClr val="bg1"/>
                </a:solidFill>
                <a:latin typeface="Consolas" panose="020B0609020204030204" pitchFamily="49" charset="0"/>
                <a:cs typeface="Consolas" panose="020B0609020204030204" pitchFamily="49" charset="0"/>
              </a:rPr>
              <a:t>mkdir</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CoolProject</a:t>
            </a:r>
            <a:endParaRPr lang="en-US" dirty="0">
              <a:solidFill>
                <a:schemeClr val="bg1"/>
              </a:solidFill>
              <a:latin typeface="Consolas" panose="020B0609020204030204" pitchFamily="49" charset="0"/>
              <a:cs typeface="Consolas" panose="020B0609020204030204" pitchFamily="49" charset="0"/>
            </a:endParaRPr>
          </a:p>
          <a:p>
            <a:r>
              <a:rPr lang="en-US" dirty="0">
                <a:solidFill>
                  <a:schemeClr val="bg1"/>
                </a:solidFill>
                <a:latin typeface="Consolas" panose="020B0609020204030204" pitchFamily="49" charset="0"/>
                <a:cs typeface="Consolas" panose="020B0609020204030204" pitchFamily="49" charset="0"/>
              </a:rPr>
              <a:t>C:\&gt; cd </a:t>
            </a:r>
            <a:r>
              <a:rPr lang="en-US" dirty="0" err="1">
                <a:solidFill>
                  <a:schemeClr val="bg1"/>
                </a:solidFill>
                <a:latin typeface="Consolas" panose="020B0609020204030204" pitchFamily="49" charset="0"/>
                <a:cs typeface="Consolas" panose="020B0609020204030204" pitchFamily="49" charset="0"/>
              </a:rPr>
              <a:t>CoolProject</a:t>
            </a:r>
            <a:endParaRPr lang="en-US" dirty="0">
              <a:solidFill>
                <a:schemeClr val="bg1"/>
              </a:solidFill>
              <a:latin typeface="Consolas" panose="020B0609020204030204" pitchFamily="49" charset="0"/>
              <a:cs typeface="Consolas" panose="020B0609020204030204" pitchFamily="49" charset="0"/>
            </a:endParaRPr>
          </a:p>
          <a:p>
            <a:r>
              <a:rPr lang="en-US" dirty="0">
                <a:solidFill>
                  <a:schemeClr val="bg1"/>
                </a:solidFill>
                <a:latin typeface="Consolas" panose="020B0609020204030204" pitchFamily="49" charset="0"/>
                <a:cs typeface="Consolas" panose="020B0609020204030204" pitchFamily="49" charset="0"/>
              </a:rPr>
              <a:t>C:\CoolProject &gt; </a:t>
            </a:r>
            <a:r>
              <a:rPr lang="en-US" dirty="0" err="1">
                <a:solidFill>
                  <a:schemeClr val="bg1"/>
                </a:solidFill>
                <a:latin typeface="Consolas" panose="020B0609020204030204" pitchFamily="49" charset="0"/>
                <a:cs typeface="Consolas" panose="020B0609020204030204" pitchFamily="49" charset="0"/>
              </a:rPr>
              <a:t>git</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init</a:t>
            </a:r>
            <a:endParaRPr lang="en-US" dirty="0">
              <a:solidFill>
                <a:schemeClr val="bg1"/>
              </a:solidFill>
              <a:latin typeface="Consolas" panose="020B0609020204030204" pitchFamily="49" charset="0"/>
              <a:cs typeface="Consolas" panose="020B0609020204030204" pitchFamily="49" charset="0"/>
            </a:endParaRPr>
          </a:p>
          <a:p>
            <a:r>
              <a:rPr lang="en-US" dirty="0">
                <a:solidFill>
                  <a:schemeClr val="bg1"/>
                </a:solidFill>
                <a:latin typeface="Consolas" panose="020B0609020204030204" pitchFamily="49" charset="0"/>
                <a:cs typeface="Consolas" panose="020B0609020204030204" pitchFamily="49" charset="0"/>
              </a:rPr>
              <a:t>Initialized empty </a:t>
            </a:r>
            <a:r>
              <a:rPr lang="en-US" dirty="0" err="1">
                <a:solidFill>
                  <a:schemeClr val="bg1"/>
                </a:solidFill>
                <a:latin typeface="Consolas" panose="020B0609020204030204" pitchFamily="49" charset="0"/>
                <a:cs typeface="Consolas" panose="020B0609020204030204" pitchFamily="49" charset="0"/>
              </a:rPr>
              <a:t>Git</a:t>
            </a:r>
            <a:r>
              <a:rPr lang="en-US" dirty="0">
                <a:solidFill>
                  <a:schemeClr val="bg1"/>
                </a:solidFill>
                <a:latin typeface="Consolas" panose="020B0609020204030204" pitchFamily="49" charset="0"/>
                <a:cs typeface="Consolas" panose="020B0609020204030204" pitchFamily="49" charset="0"/>
              </a:rPr>
              <a:t> repository in C:/CoolProject/.git</a:t>
            </a:r>
          </a:p>
          <a:p>
            <a:r>
              <a:rPr lang="en-US" dirty="0">
                <a:solidFill>
                  <a:schemeClr val="bg1"/>
                </a:solidFill>
                <a:latin typeface="Consolas" panose="020B0609020204030204" pitchFamily="49" charset="0"/>
                <a:cs typeface="Consolas" panose="020B0609020204030204" pitchFamily="49" charset="0"/>
              </a:rPr>
              <a:t>C:\CoolProject &gt; notepad README.txt</a:t>
            </a:r>
          </a:p>
          <a:p>
            <a:r>
              <a:rPr lang="en-US" dirty="0">
                <a:solidFill>
                  <a:schemeClr val="bg1"/>
                </a:solidFill>
                <a:latin typeface="Consolas" panose="020B0609020204030204" pitchFamily="49" charset="0"/>
                <a:cs typeface="Consolas" panose="020B0609020204030204" pitchFamily="49" charset="0"/>
              </a:rPr>
              <a:t>C:\CoolProject &gt; </a:t>
            </a:r>
            <a:r>
              <a:rPr lang="en-US" dirty="0" err="1">
                <a:solidFill>
                  <a:schemeClr val="bg1"/>
                </a:solidFill>
                <a:latin typeface="Consolas" panose="020B0609020204030204" pitchFamily="49" charset="0"/>
                <a:cs typeface="Consolas" panose="020B0609020204030204" pitchFamily="49" charset="0"/>
              </a:rPr>
              <a:t>git</a:t>
            </a:r>
            <a:r>
              <a:rPr lang="en-US" dirty="0">
                <a:solidFill>
                  <a:schemeClr val="bg1"/>
                </a:solidFill>
                <a:latin typeface="Consolas" panose="020B0609020204030204" pitchFamily="49" charset="0"/>
                <a:cs typeface="Consolas" panose="020B0609020204030204" pitchFamily="49" charset="0"/>
              </a:rPr>
              <a:t> add .</a:t>
            </a:r>
          </a:p>
          <a:p>
            <a:r>
              <a:rPr lang="en-US" dirty="0">
                <a:solidFill>
                  <a:schemeClr val="bg1"/>
                </a:solidFill>
                <a:latin typeface="Consolas" panose="020B0609020204030204" pitchFamily="49" charset="0"/>
                <a:cs typeface="Consolas" panose="020B0609020204030204" pitchFamily="49" charset="0"/>
              </a:rPr>
              <a:t>C:\CoolProject &gt; </a:t>
            </a:r>
            <a:r>
              <a:rPr lang="en-US" dirty="0" err="1">
                <a:solidFill>
                  <a:schemeClr val="bg1"/>
                </a:solidFill>
                <a:latin typeface="Consolas" panose="020B0609020204030204" pitchFamily="49" charset="0"/>
                <a:cs typeface="Consolas" panose="020B0609020204030204" pitchFamily="49" charset="0"/>
              </a:rPr>
              <a:t>git</a:t>
            </a:r>
            <a:r>
              <a:rPr lang="en-US" dirty="0">
                <a:solidFill>
                  <a:schemeClr val="bg1"/>
                </a:solidFill>
                <a:latin typeface="Consolas" panose="020B0609020204030204" pitchFamily="49" charset="0"/>
                <a:cs typeface="Consolas" panose="020B0609020204030204" pitchFamily="49" charset="0"/>
              </a:rPr>
              <a:t> commit -m 'my first commit'</a:t>
            </a:r>
          </a:p>
          <a:p>
            <a:r>
              <a:rPr lang="en-US" dirty="0">
                <a:solidFill>
                  <a:schemeClr val="bg1"/>
                </a:solidFill>
                <a:latin typeface="Consolas" panose="020B0609020204030204" pitchFamily="49" charset="0"/>
                <a:cs typeface="Consolas" panose="020B0609020204030204" pitchFamily="49" charset="0"/>
              </a:rPr>
              <a:t>[master (root-commit) 7106a52] my first commit</a:t>
            </a:r>
          </a:p>
          <a:p>
            <a:r>
              <a:rPr lang="en-US" dirty="0">
                <a:solidFill>
                  <a:schemeClr val="bg1"/>
                </a:solidFill>
                <a:latin typeface="Consolas" panose="020B0609020204030204" pitchFamily="49" charset="0"/>
                <a:cs typeface="Consolas" panose="020B0609020204030204" pitchFamily="49" charset="0"/>
              </a:rPr>
              <a:t> 1 file changed, 1 insertion(+)</a:t>
            </a:r>
          </a:p>
          <a:p>
            <a:r>
              <a:rPr lang="en-US" dirty="0">
                <a:solidFill>
                  <a:schemeClr val="bg1"/>
                </a:solidFill>
                <a:latin typeface="Consolas" panose="020B0609020204030204" pitchFamily="49" charset="0"/>
                <a:cs typeface="Consolas" panose="020B0609020204030204" pitchFamily="49" charset="0"/>
              </a:rPr>
              <a:t> create mode 100644 README.txt</a:t>
            </a:r>
          </a:p>
          <a:p>
            <a:endParaRPr lang="en-US"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8232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GIT</a:t>
            </a:r>
            <a:endParaRPr lang="en-US" dirty="0"/>
          </a:p>
        </p:txBody>
      </p:sp>
      <p:sp>
        <p:nvSpPr>
          <p:cNvPr id="3" name="Content Placeholder 2"/>
          <p:cNvSpPr>
            <a:spLocks noGrp="1"/>
          </p:cNvSpPr>
          <p:nvPr>
            <p:ph idx="1"/>
          </p:nvPr>
        </p:nvSpPr>
        <p:spPr/>
        <p:txBody>
          <a:bodyPr/>
          <a:lstStyle/>
          <a:p>
            <a:pPr algn="just"/>
            <a:r>
              <a:rPr lang="en-US" dirty="0" err="1"/>
              <a:t>Git</a:t>
            </a:r>
            <a:r>
              <a:rPr lang="en-US" dirty="0"/>
              <a:t> is a distributed revision control and source code management system with an</a:t>
            </a:r>
            <a:br>
              <a:rPr lang="en-US" dirty="0"/>
            </a:br>
            <a:r>
              <a:rPr lang="en-US" dirty="0"/>
              <a:t>emphasis on speed. </a:t>
            </a:r>
            <a:r>
              <a:rPr lang="en-US" dirty="0" err="1"/>
              <a:t>Git</a:t>
            </a:r>
            <a:r>
              <a:rPr lang="en-US" dirty="0"/>
              <a:t> was initially designed and developed by Linus Torvalds</a:t>
            </a:r>
            <a:br>
              <a:rPr lang="en-US" dirty="0"/>
            </a:br>
            <a:r>
              <a:rPr lang="en-US" dirty="0"/>
              <a:t>for Linux kernel development. </a:t>
            </a:r>
            <a:r>
              <a:rPr lang="en-US" dirty="0" err="1"/>
              <a:t>Git</a:t>
            </a:r>
            <a:r>
              <a:rPr lang="en-US" dirty="0"/>
              <a:t> is a free software distributed under the terms</a:t>
            </a:r>
            <a:br>
              <a:rPr lang="en-US" dirty="0"/>
            </a:br>
            <a:r>
              <a:rPr lang="en-US" dirty="0"/>
              <a:t>of the GNU General Public License version </a:t>
            </a:r>
            <a:r>
              <a:rPr lang="en-US"/>
              <a:t>2</a:t>
            </a:r>
            <a:r>
              <a:rPr lang="en-US" smtClean="0"/>
              <a:t>.</a:t>
            </a:r>
          </a:p>
          <a:p>
            <a:pPr algn="just"/>
            <a:r>
              <a:rPr lang="en-US" dirty="0"/>
              <a:t/>
            </a:r>
            <a:br>
              <a:rPr lang="en-US" dirty="0"/>
            </a:br>
            <a:endParaRPr lang="en-US" dirty="0"/>
          </a:p>
        </p:txBody>
      </p:sp>
    </p:spTree>
    <p:extLst>
      <p:ext uri="{BB962C8B-B14F-4D97-AF65-F5344CB8AC3E}">
        <p14:creationId xmlns:p14="http://schemas.microsoft.com/office/powerpoint/2010/main" val="232805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927943" cy="1325563"/>
          </a:xfrm>
        </p:spPr>
        <p:txBody>
          <a:bodyPr/>
          <a:lstStyle/>
          <a:p>
            <a:r>
              <a:rPr lang="en-US" dirty="0" smtClean="0"/>
              <a:t>Version Control System</a:t>
            </a:r>
            <a:endParaRPr lang="en-US" dirty="0"/>
          </a:p>
        </p:txBody>
      </p:sp>
      <p:sp>
        <p:nvSpPr>
          <p:cNvPr id="3" name="Content Placeholder 2"/>
          <p:cNvSpPr>
            <a:spLocks noGrp="1"/>
          </p:cNvSpPr>
          <p:nvPr>
            <p:ph idx="1"/>
          </p:nvPr>
        </p:nvSpPr>
        <p:spPr/>
        <p:txBody>
          <a:bodyPr>
            <a:normAutofit/>
          </a:bodyPr>
          <a:lstStyle/>
          <a:p>
            <a:pPr algn="just"/>
            <a:r>
              <a:rPr lang="en-US" dirty="0" smtClean="0"/>
              <a:t>Version Control System (VCS): is a software that helps software developers to work together and maintain a complete history of their work.</a:t>
            </a:r>
          </a:p>
          <a:p>
            <a:pPr algn="just"/>
            <a:r>
              <a:rPr lang="en-US" dirty="0" smtClean="0"/>
              <a:t>Functions of VCS:</a:t>
            </a:r>
          </a:p>
          <a:p>
            <a:pPr lvl="1" algn="just"/>
            <a:r>
              <a:rPr lang="en-US" dirty="0" smtClean="0"/>
              <a:t>Allows developers to work simultaneously.</a:t>
            </a:r>
          </a:p>
          <a:p>
            <a:pPr lvl="1" algn="just"/>
            <a:r>
              <a:rPr lang="en-US" dirty="0" smtClean="0"/>
              <a:t>Does not allow overwriting each other’s changes.</a:t>
            </a:r>
          </a:p>
          <a:p>
            <a:pPr lvl="1" algn="just"/>
            <a:r>
              <a:rPr lang="en-US" dirty="0" smtClean="0"/>
              <a:t>Maintains a history of every version.</a:t>
            </a:r>
          </a:p>
          <a:p>
            <a:pPr algn="just"/>
            <a:r>
              <a:rPr lang="en-US" dirty="0" smtClean="0"/>
              <a:t>Following are the types of VCS:</a:t>
            </a:r>
          </a:p>
          <a:p>
            <a:pPr lvl="1" algn="just"/>
            <a:r>
              <a:rPr lang="en-US" dirty="0" smtClean="0"/>
              <a:t>Centralized version control system</a:t>
            </a:r>
          </a:p>
          <a:p>
            <a:pPr lvl="1" algn="just"/>
            <a:r>
              <a:rPr lang="en-US" dirty="0" smtClean="0"/>
              <a:t>Distributed/Decentralized version control system</a:t>
            </a:r>
            <a:endParaRPr lang="en-US" dirty="0"/>
          </a:p>
        </p:txBody>
      </p:sp>
    </p:spTree>
    <p:extLst>
      <p:ext uri="{BB962C8B-B14F-4D97-AF65-F5344CB8AC3E}">
        <p14:creationId xmlns:p14="http://schemas.microsoft.com/office/powerpoint/2010/main" val="1717797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a:xfrm>
            <a:off x="1847528" y="260648"/>
            <a:ext cx="7772400" cy="936104"/>
          </a:xfrm>
        </p:spPr>
        <p:txBody>
          <a:bodyPr>
            <a:normAutofit fontScale="90000"/>
          </a:bodyPr>
          <a:lstStyle/>
          <a:p>
            <a:r>
              <a:rPr lang="fi-FI" sz="3600" dirty="0" err="1"/>
              <a:t>Traditional</a:t>
            </a:r>
            <a:r>
              <a:rPr lang="fi-FI" sz="3600" dirty="0"/>
              <a:t> </a:t>
            </a:r>
            <a:r>
              <a:rPr lang="fi-FI" sz="3600" dirty="0" err="1"/>
              <a:t>centralized</a:t>
            </a:r>
            <a:r>
              <a:rPr lang="fi-FI" sz="3600" dirty="0"/>
              <a:t> VC model (CVS, </a:t>
            </a:r>
            <a:r>
              <a:rPr lang="fi-FI" sz="3600" dirty="0" err="1"/>
              <a:t>Subversion</a:t>
            </a:r>
            <a:r>
              <a:rPr lang="fi-FI" sz="3600" dirty="0"/>
              <a:t>)</a:t>
            </a:r>
          </a:p>
        </p:txBody>
      </p:sp>
      <p:sp>
        <p:nvSpPr>
          <p:cNvPr id="2048" name="Tekstin paikkamerkki 2047"/>
          <p:cNvSpPr>
            <a:spLocks noGrp="1"/>
          </p:cNvSpPr>
          <p:nvPr>
            <p:ph type="body" idx="10"/>
          </p:nvPr>
        </p:nvSpPr>
        <p:spPr/>
        <p:txBody>
          <a:bodyPr/>
          <a:lstStyle/>
          <a:p>
            <a:endParaRPr lang="fi-FI"/>
          </a:p>
        </p:txBody>
      </p:sp>
      <p:cxnSp>
        <p:nvCxnSpPr>
          <p:cNvPr id="6" name="Suora nuoliyhdysviiva 5"/>
          <p:cNvCxnSpPr>
            <a:endCxn id="2050" idx="1"/>
          </p:cNvCxnSpPr>
          <p:nvPr/>
        </p:nvCxnSpPr>
        <p:spPr>
          <a:xfrm flipV="1">
            <a:off x="6240016" y="2415707"/>
            <a:ext cx="1435546" cy="1301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Vuokaaviosymboli: Magneettilevy 6"/>
          <p:cNvSpPr/>
          <p:nvPr/>
        </p:nvSpPr>
        <p:spPr>
          <a:xfrm>
            <a:off x="5158922" y="3429000"/>
            <a:ext cx="1225110" cy="12241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Central </a:t>
            </a:r>
            <a:r>
              <a:rPr lang="fi-FI" dirty="0" err="1"/>
              <a:t>Repository</a:t>
            </a:r>
            <a:endParaRPr lang="fi-FI" dirty="0"/>
          </a:p>
        </p:txBody>
      </p:sp>
      <p:pic>
        <p:nvPicPr>
          <p:cNvPr id="2050" name="Picture 2" descr="C:\Users\turil.AD\AppData\Local\Microsoft\Windows\Temporary Internet Files\Content.IE5\EIBO8HP4\MC90020001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63" y="1826744"/>
            <a:ext cx="1804987" cy="117792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uora nuoliyhdysviiva 11"/>
          <p:cNvCxnSpPr>
            <a:stCxn id="7" idx="4"/>
            <a:endCxn id="13" idx="1"/>
          </p:cNvCxnSpPr>
          <p:nvPr/>
        </p:nvCxnSpPr>
        <p:spPr>
          <a:xfrm flipV="1">
            <a:off x="6384032" y="3801940"/>
            <a:ext cx="1596666" cy="2391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Picture 2" descr="C:\Users\turil.AD\AppData\Local\Microsoft\Windows\Temporary Internet Files\Content.IE5\EIBO8HP4\MC90020001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0699" y="3212977"/>
            <a:ext cx="1804987" cy="117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turil.AD\AppData\Local\Microsoft\Windows\Temporary Internet Files\Content.IE5\EIBO8HP4\MC90020001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919536" y="3860835"/>
            <a:ext cx="1804988" cy="117792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uora nuoliyhdysviiva 15"/>
          <p:cNvCxnSpPr>
            <a:stCxn id="7" idx="2"/>
            <a:endCxn id="15" idx="1"/>
          </p:cNvCxnSpPr>
          <p:nvPr/>
        </p:nvCxnSpPr>
        <p:spPr>
          <a:xfrm flipH="1">
            <a:off x="3724524" y="4041069"/>
            <a:ext cx="1434398" cy="408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uora nuoliyhdysviiva 18"/>
          <p:cNvCxnSpPr>
            <a:stCxn id="7" idx="1"/>
            <a:endCxn id="20" idx="1"/>
          </p:cNvCxnSpPr>
          <p:nvPr/>
        </p:nvCxnSpPr>
        <p:spPr>
          <a:xfrm flipH="1" flipV="1">
            <a:off x="3798999" y="3128072"/>
            <a:ext cx="1972478" cy="3009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 name="Picture 2" descr="C:\Users\turil.AD\AppData\Local\Microsoft\Windows\Temporary Internet Files\Content.IE5\EIBO8HP4\MC90020001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994011" y="2539109"/>
            <a:ext cx="1804988" cy="1177925"/>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uora nuoliyhdysviiva 24"/>
          <p:cNvCxnSpPr/>
          <p:nvPr/>
        </p:nvCxnSpPr>
        <p:spPr>
          <a:xfrm flipH="1">
            <a:off x="6096000" y="2204864"/>
            <a:ext cx="1579562" cy="122413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9" name="Suora nuoliyhdysviiva 28"/>
          <p:cNvCxnSpPr/>
          <p:nvPr/>
        </p:nvCxnSpPr>
        <p:spPr>
          <a:xfrm flipH="1">
            <a:off x="6384033" y="3573017"/>
            <a:ext cx="1596667" cy="3484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1" name="Suora nuoliyhdysviiva 30"/>
          <p:cNvCxnSpPr/>
          <p:nvPr/>
        </p:nvCxnSpPr>
        <p:spPr>
          <a:xfrm flipV="1">
            <a:off x="3647728" y="3921504"/>
            <a:ext cx="1511194" cy="323929"/>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5" name="Suora nuoliyhdysviiva 34"/>
          <p:cNvCxnSpPr/>
          <p:nvPr/>
        </p:nvCxnSpPr>
        <p:spPr>
          <a:xfrm>
            <a:off x="3647728" y="3429000"/>
            <a:ext cx="1440160" cy="14401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054" name="Pyöristetty suorakulmio 2053"/>
          <p:cNvSpPr/>
          <p:nvPr/>
        </p:nvSpPr>
        <p:spPr>
          <a:xfrm>
            <a:off x="7119356" y="5038760"/>
            <a:ext cx="3369132" cy="7665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cxnSp>
        <p:nvCxnSpPr>
          <p:cNvPr id="2060" name="Suora nuoliyhdysviiva 2059"/>
          <p:cNvCxnSpPr/>
          <p:nvPr/>
        </p:nvCxnSpPr>
        <p:spPr>
          <a:xfrm>
            <a:off x="7404634" y="5229200"/>
            <a:ext cx="7795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uora nuoliyhdysviiva 45"/>
          <p:cNvCxnSpPr/>
          <p:nvPr/>
        </p:nvCxnSpPr>
        <p:spPr>
          <a:xfrm>
            <a:off x="7392144" y="5589240"/>
            <a:ext cx="779598"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061" name="Tekstiruutu 2060"/>
          <p:cNvSpPr txBox="1"/>
          <p:nvPr/>
        </p:nvSpPr>
        <p:spPr>
          <a:xfrm>
            <a:off x="8256241" y="5075892"/>
            <a:ext cx="2192075" cy="369332"/>
          </a:xfrm>
          <a:prstGeom prst="rect">
            <a:avLst/>
          </a:prstGeom>
          <a:noFill/>
        </p:spPr>
        <p:txBody>
          <a:bodyPr wrap="none" rtlCol="0">
            <a:spAutoFit/>
          </a:bodyPr>
          <a:lstStyle/>
          <a:p>
            <a:r>
              <a:rPr lang="fi-FI" dirty="0" err="1"/>
              <a:t>Checkouts</a:t>
            </a:r>
            <a:r>
              <a:rPr lang="fi-FI" dirty="0"/>
              <a:t> &amp; </a:t>
            </a:r>
            <a:r>
              <a:rPr lang="fi-FI" dirty="0" err="1"/>
              <a:t>Updates</a:t>
            </a:r>
            <a:endParaRPr lang="fi-FI" dirty="0"/>
          </a:p>
        </p:txBody>
      </p:sp>
      <p:sp>
        <p:nvSpPr>
          <p:cNvPr id="48" name="Tekstiruutu 47"/>
          <p:cNvSpPr txBox="1"/>
          <p:nvPr/>
        </p:nvSpPr>
        <p:spPr>
          <a:xfrm>
            <a:off x="8256240" y="5363924"/>
            <a:ext cx="1747594" cy="369332"/>
          </a:xfrm>
          <a:prstGeom prst="rect">
            <a:avLst/>
          </a:prstGeom>
          <a:noFill/>
        </p:spPr>
        <p:txBody>
          <a:bodyPr wrap="none" rtlCol="0">
            <a:spAutoFit/>
          </a:bodyPr>
          <a:lstStyle/>
          <a:p>
            <a:r>
              <a:rPr lang="fi-FI" dirty="0" err="1"/>
              <a:t>Commits</a:t>
            </a:r>
            <a:r>
              <a:rPr lang="fi-FI" dirty="0"/>
              <a:t> &amp; </a:t>
            </a:r>
            <a:r>
              <a:rPr lang="fi-FI" dirty="0" err="1"/>
              <a:t>Adds</a:t>
            </a:r>
            <a:endParaRPr lang="fi-FI" dirty="0"/>
          </a:p>
        </p:txBody>
      </p:sp>
      <p:pic>
        <p:nvPicPr>
          <p:cNvPr id="2068" name="Picture 6" descr="http://i0.kym-cdn.com/photos/images/original/000/000/578/1234931504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8831" y="857777"/>
            <a:ext cx="2994923" cy="2253433"/>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8" descr="C:\Users\turil.AD\AppData\Local\Microsoft\Windows\Temporary Internet Files\Content.IE5\N0ZV063V\MC90043253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998" y="1915896"/>
            <a:ext cx="1663700" cy="166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410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70"/>
                                        </p:tgtEl>
                                        <p:attrNameLst>
                                          <p:attrName>style.visibility</p:attrName>
                                        </p:attrNameLst>
                                      </p:cBhvr>
                                      <p:to>
                                        <p:strVal val="visible"/>
                                      </p:to>
                                    </p:set>
                                    <p:anim calcmode="lin" valueType="num">
                                      <p:cBhvr>
                                        <p:cTn id="7" dur="500" fill="hold"/>
                                        <p:tgtEl>
                                          <p:spTgt spid="2070"/>
                                        </p:tgtEl>
                                        <p:attrNameLst>
                                          <p:attrName>ppt_w</p:attrName>
                                        </p:attrNameLst>
                                      </p:cBhvr>
                                      <p:tavLst>
                                        <p:tav tm="0">
                                          <p:val>
                                            <p:fltVal val="0"/>
                                          </p:val>
                                        </p:tav>
                                        <p:tav tm="100000">
                                          <p:val>
                                            <p:strVal val="#ppt_w"/>
                                          </p:val>
                                        </p:tav>
                                      </p:tavLst>
                                    </p:anim>
                                    <p:anim calcmode="lin" valueType="num">
                                      <p:cBhvr>
                                        <p:cTn id="8" dur="500" fill="hold"/>
                                        <p:tgtEl>
                                          <p:spTgt spid="2070"/>
                                        </p:tgtEl>
                                        <p:attrNameLst>
                                          <p:attrName>ppt_h</p:attrName>
                                        </p:attrNameLst>
                                      </p:cBhvr>
                                      <p:tavLst>
                                        <p:tav tm="0">
                                          <p:val>
                                            <p:fltVal val="0"/>
                                          </p:val>
                                        </p:tav>
                                        <p:tav tm="100000">
                                          <p:val>
                                            <p:strVal val="#ppt_h"/>
                                          </p:val>
                                        </p:tav>
                                      </p:tavLst>
                                    </p:anim>
                                    <p:animEffect transition="in" filter="fade">
                                      <p:cBhvr>
                                        <p:cTn id="9" dur="500"/>
                                        <p:tgtEl>
                                          <p:spTgt spid="2070"/>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nodeType="clickEffect">
                                  <p:stCondLst>
                                    <p:cond delay="0"/>
                                  </p:stCondLst>
                                  <p:childTnLst>
                                    <p:set>
                                      <p:cBhvr>
                                        <p:cTn id="13" dur="1" fill="hold">
                                          <p:stCondLst>
                                            <p:cond delay="0"/>
                                          </p:stCondLst>
                                        </p:cTn>
                                        <p:tgtEl>
                                          <p:spTgt spid="2068"/>
                                        </p:tgtEl>
                                        <p:attrNameLst>
                                          <p:attrName>style.visibility</p:attrName>
                                        </p:attrNameLst>
                                      </p:cBhvr>
                                      <p:to>
                                        <p:strVal val="visible"/>
                                      </p:to>
                                    </p:set>
                                    <p:animEffect transition="in" filter="fade">
                                      <p:cBhvr>
                                        <p:cTn id="14" dur="2000"/>
                                        <p:tgtEl>
                                          <p:spTgt spid="2068"/>
                                        </p:tgtEl>
                                      </p:cBhvr>
                                    </p:animEffect>
                                    <p:anim calcmode="lin" valueType="num">
                                      <p:cBhvr>
                                        <p:cTn id="15" dur="2000" fill="hold"/>
                                        <p:tgtEl>
                                          <p:spTgt spid="2068"/>
                                        </p:tgtEl>
                                        <p:attrNameLst>
                                          <p:attrName>style.rotation</p:attrName>
                                        </p:attrNameLst>
                                      </p:cBhvr>
                                      <p:tavLst>
                                        <p:tav tm="0">
                                          <p:val>
                                            <p:fltVal val="720"/>
                                          </p:val>
                                        </p:tav>
                                        <p:tav tm="100000">
                                          <p:val>
                                            <p:fltVal val="0"/>
                                          </p:val>
                                        </p:tav>
                                      </p:tavLst>
                                    </p:anim>
                                    <p:anim calcmode="lin" valueType="num">
                                      <p:cBhvr>
                                        <p:cTn id="16" dur="2000" fill="hold"/>
                                        <p:tgtEl>
                                          <p:spTgt spid="2068"/>
                                        </p:tgtEl>
                                        <p:attrNameLst>
                                          <p:attrName>ppt_h</p:attrName>
                                        </p:attrNameLst>
                                      </p:cBhvr>
                                      <p:tavLst>
                                        <p:tav tm="0">
                                          <p:val>
                                            <p:fltVal val="0"/>
                                          </p:val>
                                        </p:tav>
                                        <p:tav tm="100000">
                                          <p:val>
                                            <p:strVal val="#ppt_h"/>
                                          </p:val>
                                        </p:tav>
                                      </p:tavLst>
                                    </p:anim>
                                    <p:anim calcmode="lin" valueType="num">
                                      <p:cBhvr>
                                        <p:cTn id="17" dur="2000" fill="hold"/>
                                        <p:tgtEl>
                                          <p:spTgt spid="206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Kaarinuoli vasemmalle 28"/>
          <p:cNvSpPr/>
          <p:nvPr/>
        </p:nvSpPr>
        <p:spPr>
          <a:xfrm rot="1464502" flipH="1">
            <a:off x="7866689" y="3508403"/>
            <a:ext cx="622164" cy="1099796"/>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solidFill>
                <a:schemeClr val="tx1"/>
              </a:solidFill>
            </a:endParaRPr>
          </a:p>
        </p:txBody>
      </p:sp>
      <p:sp>
        <p:nvSpPr>
          <p:cNvPr id="28" name="Kaarinuoli vasemmalle 27"/>
          <p:cNvSpPr/>
          <p:nvPr/>
        </p:nvSpPr>
        <p:spPr>
          <a:xfrm rot="1464502" flipH="1">
            <a:off x="7677615" y="1167979"/>
            <a:ext cx="731052" cy="945812"/>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solidFill>
                <a:schemeClr val="tx1"/>
              </a:solidFill>
            </a:endParaRPr>
          </a:p>
        </p:txBody>
      </p:sp>
      <p:sp>
        <p:nvSpPr>
          <p:cNvPr id="27" name="Kaarinuoli vasemmalle 26"/>
          <p:cNvSpPr/>
          <p:nvPr/>
        </p:nvSpPr>
        <p:spPr>
          <a:xfrm rot="20610561">
            <a:off x="3646626" y="3374987"/>
            <a:ext cx="640817" cy="1099796"/>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solidFill>
                <a:schemeClr val="tx1"/>
              </a:solidFill>
            </a:endParaRPr>
          </a:p>
        </p:txBody>
      </p:sp>
      <p:sp>
        <p:nvSpPr>
          <p:cNvPr id="14" name="Kaarinuoli vasemmalle 13"/>
          <p:cNvSpPr/>
          <p:nvPr/>
        </p:nvSpPr>
        <p:spPr>
          <a:xfrm rot="20610561">
            <a:off x="3781716" y="1658068"/>
            <a:ext cx="640817" cy="1099796"/>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solidFill>
                <a:schemeClr val="tx1"/>
              </a:solidFill>
            </a:endParaRPr>
          </a:p>
        </p:txBody>
      </p:sp>
      <p:sp>
        <p:nvSpPr>
          <p:cNvPr id="2" name="Otsikko 1"/>
          <p:cNvSpPr>
            <a:spLocks noGrp="1"/>
          </p:cNvSpPr>
          <p:nvPr>
            <p:ph type="ctrTitle"/>
          </p:nvPr>
        </p:nvSpPr>
        <p:spPr>
          <a:xfrm>
            <a:off x="1847528" y="116632"/>
            <a:ext cx="7772400" cy="936104"/>
          </a:xfrm>
        </p:spPr>
        <p:txBody>
          <a:bodyPr/>
          <a:lstStyle/>
          <a:p>
            <a:r>
              <a:rPr lang="fi-FI" sz="3600" dirty="0"/>
              <a:t>Distributed version control </a:t>
            </a:r>
            <a:r>
              <a:rPr lang="fi-FI" sz="3600" dirty="0" err="1"/>
              <a:t>system</a:t>
            </a:r>
            <a:r>
              <a:rPr lang="fi-FI" sz="3600" dirty="0"/>
              <a:t> (</a:t>
            </a:r>
            <a:r>
              <a:rPr lang="fi-FI" sz="3600" dirty="0" err="1"/>
              <a:t>git</a:t>
            </a:r>
            <a:r>
              <a:rPr lang="fi-FI" sz="3600" dirty="0"/>
              <a:t>, </a:t>
            </a:r>
            <a:r>
              <a:rPr lang="fi-FI" sz="3600" dirty="0" err="1"/>
              <a:t>hg</a:t>
            </a:r>
            <a:r>
              <a:rPr lang="fi-FI" sz="3600" dirty="0"/>
              <a:t>)</a:t>
            </a:r>
          </a:p>
        </p:txBody>
      </p:sp>
      <p:sp>
        <p:nvSpPr>
          <p:cNvPr id="41" name="Tekstin paikkamerkki 40"/>
          <p:cNvSpPr>
            <a:spLocks noGrp="1"/>
          </p:cNvSpPr>
          <p:nvPr>
            <p:ph type="body" idx="10"/>
          </p:nvPr>
        </p:nvSpPr>
        <p:spPr/>
        <p:txBody>
          <a:bodyPr/>
          <a:lstStyle/>
          <a:p>
            <a:endParaRPr lang="fi-FI"/>
          </a:p>
        </p:txBody>
      </p:sp>
      <p:sp>
        <p:nvSpPr>
          <p:cNvPr id="4" name="Vuokaaviosymboli: Magneettilevy 3"/>
          <p:cNvSpPr/>
          <p:nvPr/>
        </p:nvSpPr>
        <p:spPr>
          <a:xfrm>
            <a:off x="5447928" y="2827825"/>
            <a:ext cx="1184948" cy="162352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Remote </a:t>
            </a:r>
            <a:r>
              <a:rPr lang="fi-FI" dirty="0" err="1"/>
              <a:t>repository</a:t>
            </a:r>
            <a:endParaRPr lang="fi-FI" dirty="0"/>
          </a:p>
        </p:txBody>
      </p:sp>
      <p:sp>
        <p:nvSpPr>
          <p:cNvPr id="5" name="Vuokaaviosymboli: Magneettilevy 4"/>
          <p:cNvSpPr/>
          <p:nvPr/>
        </p:nvSpPr>
        <p:spPr>
          <a:xfrm>
            <a:off x="8328248" y="1897156"/>
            <a:ext cx="864096" cy="8117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Local</a:t>
            </a:r>
            <a:endParaRPr lang="fi-FI" dirty="0"/>
          </a:p>
        </p:txBody>
      </p:sp>
      <p:sp>
        <p:nvSpPr>
          <p:cNvPr id="7" name="Vuokaaviosymboli: Magneettilevy 6"/>
          <p:cNvSpPr/>
          <p:nvPr/>
        </p:nvSpPr>
        <p:spPr>
          <a:xfrm>
            <a:off x="8400256" y="4345428"/>
            <a:ext cx="864096" cy="8117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Local</a:t>
            </a:r>
            <a:endParaRPr lang="fi-FI" dirty="0"/>
          </a:p>
        </p:txBody>
      </p:sp>
      <p:sp>
        <p:nvSpPr>
          <p:cNvPr id="8" name="Vuokaaviosymboli: Magneettilevy 7"/>
          <p:cNvSpPr/>
          <p:nvPr/>
        </p:nvSpPr>
        <p:spPr>
          <a:xfrm>
            <a:off x="2895992" y="2178698"/>
            <a:ext cx="864096" cy="8117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Local</a:t>
            </a:r>
            <a:endParaRPr lang="fi-FI" dirty="0"/>
          </a:p>
        </p:txBody>
      </p:sp>
      <p:sp>
        <p:nvSpPr>
          <p:cNvPr id="9" name="Vuokaaviosymboli: Magneettilevy 8"/>
          <p:cNvSpPr/>
          <p:nvPr/>
        </p:nvSpPr>
        <p:spPr>
          <a:xfrm>
            <a:off x="2895992" y="4221088"/>
            <a:ext cx="864096" cy="8117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Local</a:t>
            </a:r>
            <a:endParaRPr lang="fi-FI" dirty="0"/>
          </a:p>
        </p:txBody>
      </p:sp>
      <p:pic>
        <p:nvPicPr>
          <p:cNvPr id="10" name="Picture 2" descr="C:\Users\turil.AD\AppData\Local\Microsoft\Windows\Temporary Internet Files\Content.IE5\EIBO8HP4\MC9002000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94011" y="1347189"/>
            <a:ext cx="1804988" cy="11779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uril.AD\AppData\Local\Microsoft\Windows\Temporary Internet Files\Content.IE5\EIBO8HP4\MC9002000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94011" y="3269209"/>
            <a:ext cx="1804988" cy="11779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turil.AD\AppData\Local\Microsoft\Windows\Temporary Internet Files\Content.IE5\EIBO8HP4\MC9002000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2888" y="3410468"/>
            <a:ext cx="1804987" cy="11779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uril.AD\AppData\Local\Microsoft\Windows\Temporary Internet Files\Content.IE5\EIBO8HP4\MC9002000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6227" y="1000774"/>
            <a:ext cx="1804987" cy="117792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uora nuoliyhdysviiva 15"/>
          <p:cNvCxnSpPr/>
          <p:nvPr/>
        </p:nvCxnSpPr>
        <p:spPr>
          <a:xfrm>
            <a:off x="3760088" y="2747130"/>
            <a:ext cx="1687840" cy="8258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8" name="Suora nuoliyhdysviiva 17"/>
          <p:cNvCxnSpPr/>
          <p:nvPr/>
        </p:nvCxnSpPr>
        <p:spPr>
          <a:xfrm flipH="1" flipV="1">
            <a:off x="3760089" y="2990462"/>
            <a:ext cx="1678345" cy="820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uora nuoliyhdysviiva 20"/>
          <p:cNvCxnSpPr>
            <a:stCxn id="9" idx="4"/>
          </p:cNvCxnSpPr>
          <p:nvPr/>
        </p:nvCxnSpPr>
        <p:spPr>
          <a:xfrm flipV="1">
            <a:off x="3760089" y="3999430"/>
            <a:ext cx="1678345" cy="62754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4" name="Suora nuoliyhdysviiva 23"/>
          <p:cNvCxnSpPr/>
          <p:nvPr/>
        </p:nvCxnSpPr>
        <p:spPr>
          <a:xfrm flipH="1">
            <a:off x="3760088" y="4217072"/>
            <a:ext cx="1687840" cy="652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uora nuoliyhdysviiva 29"/>
          <p:cNvCxnSpPr/>
          <p:nvPr/>
        </p:nvCxnSpPr>
        <p:spPr>
          <a:xfrm flipV="1">
            <a:off x="6632878" y="2317798"/>
            <a:ext cx="1477015" cy="1183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uora nuoliyhdysviiva 36"/>
          <p:cNvCxnSpPr/>
          <p:nvPr/>
        </p:nvCxnSpPr>
        <p:spPr>
          <a:xfrm flipH="1">
            <a:off x="6632878" y="2525114"/>
            <a:ext cx="1593349" cy="128580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0" name="Suora nuoliyhdysviiva 39"/>
          <p:cNvCxnSpPr/>
          <p:nvPr/>
        </p:nvCxnSpPr>
        <p:spPr>
          <a:xfrm flipH="1" flipV="1">
            <a:off x="6632877" y="4313200"/>
            <a:ext cx="1593351" cy="55596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3" name="Suora nuoliyhdysviiva 42"/>
          <p:cNvCxnSpPr/>
          <p:nvPr/>
        </p:nvCxnSpPr>
        <p:spPr>
          <a:xfrm>
            <a:off x="6632878" y="4130310"/>
            <a:ext cx="1631747" cy="629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Pyöristetty suorakulmio 45"/>
          <p:cNvSpPr/>
          <p:nvPr/>
        </p:nvSpPr>
        <p:spPr>
          <a:xfrm>
            <a:off x="4674009" y="4877306"/>
            <a:ext cx="3369132" cy="9999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cxnSp>
        <p:nvCxnSpPr>
          <p:cNvPr id="47" name="Suora nuoliyhdysviiva 46"/>
          <p:cNvCxnSpPr/>
          <p:nvPr/>
        </p:nvCxnSpPr>
        <p:spPr>
          <a:xfrm>
            <a:off x="4959287" y="5067746"/>
            <a:ext cx="7795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uora nuoliyhdysviiva 47"/>
          <p:cNvCxnSpPr/>
          <p:nvPr/>
        </p:nvCxnSpPr>
        <p:spPr>
          <a:xfrm>
            <a:off x="4946797" y="5427786"/>
            <a:ext cx="779598"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9" name="Tekstiruutu 48"/>
          <p:cNvSpPr txBox="1"/>
          <p:nvPr/>
        </p:nvSpPr>
        <p:spPr>
          <a:xfrm>
            <a:off x="5810893" y="4914438"/>
            <a:ext cx="1508746" cy="369332"/>
          </a:xfrm>
          <a:prstGeom prst="rect">
            <a:avLst/>
          </a:prstGeom>
          <a:noFill/>
        </p:spPr>
        <p:txBody>
          <a:bodyPr wrap="none" rtlCol="0">
            <a:spAutoFit/>
          </a:bodyPr>
          <a:lstStyle/>
          <a:p>
            <a:r>
              <a:rPr lang="fi-FI" dirty="0" err="1"/>
              <a:t>Pulls</a:t>
            </a:r>
            <a:r>
              <a:rPr lang="fi-FI" dirty="0"/>
              <a:t> &amp; </a:t>
            </a:r>
            <a:r>
              <a:rPr lang="fi-FI" dirty="0" err="1"/>
              <a:t>Clones</a:t>
            </a:r>
            <a:endParaRPr lang="fi-FI" dirty="0"/>
          </a:p>
        </p:txBody>
      </p:sp>
      <p:sp>
        <p:nvSpPr>
          <p:cNvPr id="50" name="Tekstiruutu 49"/>
          <p:cNvSpPr txBox="1"/>
          <p:nvPr/>
        </p:nvSpPr>
        <p:spPr>
          <a:xfrm>
            <a:off x="5810894" y="5202470"/>
            <a:ext cx="841897" cy="369332"/>
          </a:xfrm>
          <a:prstGeom prst="rect">
            <a:avLst/>
          </a:prstGeom>
          <a:noFill/>
        </p:spPr>
        <p:txBody>
          <a:bodyPr wrap="none" rtlCol="0">
            <a:spAutoFit/>
          </a:bodyPr>
          <a:lstStyle/>
          <a:p>
            <a:r>
              <a:rPr lang="fi-FI" dirty="0" err="1"/>
              <a:t>Pushes</a:t>
            </a:r>
            <a:endParaRPr lang="fi-FI" dirty="0"/>
          </a:p>
        </p:txBody>
      </p:sp>
      <p:cxnSp>
        <p:nvCxnSpPr>
          <p:cNvPr id="53" name="Suora nuoliyhdysviiva 52"/>
          <p:cNvCxnSpPr/>
          <p:nvPr/>
        </p:nvCxnSpPr>
        <p:spPr>
          <a:xfrm>
            <a:off x="4943872" y="5733256"/>
            <a:ext cx="779598" cy="0"/>
          </a:xfrm>
          <a:prstGeom prst="straightConnector1">
            <a:avLst/>
          </a:prstGeom>
          <a:ln>
            <a:solidFill>
              <a:schemeClr val="accent3"/>
            </a:solidFill>
            <a:tailEnd type="arrow"/>
          </a:ln>
        </p:spPr>
        <p:style>
          <a:lnRef idx="1">
            <a:schemeClr val="accent2"/>
          </a:lnRef>
          <a:fillRef idx="0">
            <a:schemeClr val="accent2"/>
          </a:fillRef>
          <a:effectRef idx="0">
            <a:schemeClr val="accent2"/>
          </a:effectRef>
          <a:fontRef idx="minor">
            <a:schemeClr val="tx1"/>
          </a:fontRef>
        </p:style>
      </p:cxnSp>
      <p:sp>
        <p:nvSpPr>
          <p:cNvPr id="54" name="Tekstiruutu 53"/>
          <p:cNvSpPr txBox="1"/>
          <p:nvPr/>
        </p:nvSpPr>
        <p:spPr>
          <a:xfrm>
            <a:off x="5807968" y="5517232"/>
            <a:ext cx="1747594" cy="369332"/>
          </a:xfrm>
          <a:prstGeom prst="rect">
            <a:avLst/>
          </a:prstGeom>
          <a:noFill/>
        </p:spPr>
        <p:txBody>
          <a:bodyPr wrap="none" rtlCol="0">
            <a:spAutoFit/>
          </a:bodyPr>
          <a:lstStyle/>
          <a:p>
            <a:r>
              <a:rPr lang="fi-FI" dirty="0" err="1"/>
              <a:t>Commits</a:t>
            </a:r>
            <a:r>
              <a:rPr lang="fi-FI" dirty="0"/>
              <a:t> &amp; </a:t>
            </a:r>
            <a:r>
              <a:rPr lang="fi-FI" dirty="0" err="1"/>
              <a:t>Adds</a:t>
            </a:r>
            <a:endParaRPr lang="fi-FI" dirty="0"/>
          </a:p>
        </p:txBody>
      </p:sp>
      <p:pic>
        <p:nvPicPr>
          <p:cNvPr id="4098" name="Picture 2" descr="C:\Users\turil.AD\AppData\Local\Microsoft\Windows\Temporary Internet Files\Content.IE5\N0ZV063V\MC90043253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552" y="2853017"/>
            <a:ext cx="1663700" cy="16637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i1.kym-cdn.com/entries/icons/original/000/001/253/everything_went_better_than_expecte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5566" y="1056779"/>
            <a:ext cx="2212309" cy="1673358"/>
          </a:xfrm>
          <a:prstGeom prst="rect">
            <a:avLst/>
          </a:prstGeom>
          <a:noFill/>
          <a:ln w="76200">
            <a:solidFill>
              <a:schemeClr val="tx1">
                <a:lumMod val="75000"/>
                <a:lumOff val="25000"/>
              </a:schemeClr>
            </a:solidFill>
          </a:ln>
          <a:extLst>
            <a:ext uri="{909E8E84-426E-40DD-AFC4-6F175D3DCCD1}">
              <a14:hiddenFill xmlns:a14="http://schemas.microsoft.com/office/drawing/2010/main">
                <a:solidFill>
                  <a:srgbClr val="FFFFFF"/>
                </a:solidFill>
              </a14:hiddenFill>
            </a:ext>
          </a:extLst>
        </p:spPr>
      </p:pic>
      <p:cxnSp>
        <p:nvCxnSpPr>
          <p:cNvPr id="61" name="Suora nuoliyhdysviiva 60"/>
          <p:cNvCxnSpPr/>
          <p:nvPr/>
        </p:nvCxnSpPr>
        <p:spPr>
          <a:xfrm flipV="1">
            <a:off x="3760089" y="2222574"/>
            <a:ext cx="4417683" cy="53551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4" name="Suora nuoliyhdysviiva 63"/>
          <p:cNvCxnSpPr/>
          <p:nvPr/>
        </p:nvCxnSpPr>
        <p:spPr>
          <a:xfrm flipV="1">
            <a:off x="3777237" y="4759610"/>
            <a:ext cx="4271747" cy="9929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6" name="Suora nuoliyhdysviiva 65"/>
          <p:cNvCxnSpPr/>
          <p:nvPr/>
        </p:nvCxnSpPr>
        <p:spPr>
          <a:xfrm>
            <a:off x="8956766" y="2730138"/>
            <a:ext cx="0" cy="842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16"/>
                                        </p:tgtEl>
                                        <p:attrNameLst>
                                          <p:attrName>ppt_w</p:attrName>
                                        </p:attrNameLst>
                                      </p:cBhvr>
                                      <p:tavLst>
                                        <p:tav tm="0">
                                          <p:val>
                                            <p:strVal val="ppt_w"/>
                                          </p:val>
                                        </p:tav>
                                        <p:tav tm="100000">
                                          <p:val>
                                            <p:fltVal val="0"/>
                                          </p:val>
                                        </p:tav>
                                      </p:tavLst>
                                    </p:anim>
                                    <p:anim calcmode="lin" valueType="num">
                                      <p:cBhvr>
                                        <p:cTn id="14" dur="500"/>
                                        <p:tgtEl>
                                          <p:spTgt spid="16"/>
                                        </p:tgtEl>
                                        <p:attrNameLst>
                                          <p:attrName>ppt_h</p:attrName>
                                        </p:attrNameLst>
                                      </p:cBhvr>
                                      <p:tavLst>
                                        <p:tav tm="0">
                                          <p:val>
                                            <p:strVal val="ppt_h"/>
                                          </p:val>
                                        </p:tav>
                                        <p:tav tm="100000">
                                          <p:val>
                                            <p:fltVal val="0"/>
                                          </p:val>
                                        </p:tav>
                                      </p:tavLst>
                                    </p:anim>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53" presetClass="exit" presetSubtype="32" fill="hold" nodeType="withEffect">
                                  <p:stCondLst>
                                    <p:cond delay="0"/>
                                  </p:stCondLst>
                                  <p:childTnLst>
                                    <p:anim calcmode="lin" valueType="num">
                                      <p:cBhvr>
                                        <p:cTn id="18" dur="500"/>
                                        <p:tgtEl>
                                          <p:spTgt spid="18"/>
                                        </p:tgtEl>
                                        <p:attrNameLst>
                                          <p:attrName>ppt_w</p:attrName>
                                        </p:attrNameLst>
                                      </p:cBhvr>
                                      <p:tavLst>
                                        <p:tav tm="0">
                                          <p:val>
                                            <p:strVal val="ppt_w"/>
                                          </p:val>
                                        </p:tav>
                                        <p:tav tm="100000">
                                          <p:val>
                                            <p:fltVal val="0"/>
                                          </p:val>
                                        </p:tav>
                                      </p:tavLst>
                                    </p:anim>
                                    <p:anim calcmode="lin" valueType="num">
                                      <p:cBhvr>
                                        <p:cTn id="19" dur="500"/>
                                        <p:tgtEl>
                                          <p:spTgt spid="18"/>
                                        </p:tgtEl>
                                        <p:attrNameLst>
                                          <p:attrName>ppt_h</p:attrName>
                                        </p:attrNameLst>
                                      </p:cBhvr>
                                      <p:tavLst>
                                        <p:tav tm="0">
                                          <p:val>
                                            <p:strVal val="ppt_h"/>
                                          </p:val>
                                        </p:tav>
                                        <p:tav tm="100000">
                                          <p:val>
                                            <p:fltVal val="0"/>
                                          </p:val>
                                        </p:tav>
                                      </p:tavLst>
                                    </p:anim>
                                    <p:animEffect transition="out" filter="fad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par>
                                <p:cTn id="22" presetID="53" presetClass="exit" presetSubtype="32" fill="hold" nodeType="withEffect">
                                  <p:stCondLst>
                                    <p:cond delay="0"/>
                                  </p:stCondLst>
                                  <p:childTnLst>
                                    <p:anim calcmode="lin" valueType="num">
                                      <p:cBhvr>
                                        <p:cTn id="23" dur="500"/>
                                        <p:tgtEl>
                                          <p:spTgt spid="21"/>
                                        </p:tgtEl>
                                        <p:attrNameLst>
                                          <p:attrName>ppt_w</p:attrName>
                                        </p:attrNameLst>
                                      </p:cBhvr>
                                      <p:tavLst>
                                        <p:tav tm="0">
                                          <p:val>
                                            <p:strVal val="ppt_w"/>
                                          </p:val>
                                        </p:tav>
                                        <p:tav tm="100000">
                                          <p:val>
                                            <p:fltVal val="0"/>
                                          </p:val>
                                        </p:tav>
                                      </p:tavLst>
                                    </p:anim>
                                    <p:anim calcmode="lin" valueType="num">
                                      <p:cBhvr>
                                        <p:cTn id="24" dur="500"/>
                                        <p:tgtEl>
                                          <p:spTgt spid="21"/>
                                        </p:tgtEl>
                                        <p:attrNameLst>
                                          <p:attrName>ppt_h</p:attrName>
                                        </p:attrNameLst>
                                      </p:cBhvr>
                                      <p:tavLst>
                                        <p:tav tm="0">
                                          <p:val>
                                            <p:strVal val="ppt_h"/>
                                          </p:val>
                                        </p:tav>
                                        <p:tav tm="100000">
                                          <p:val>
                                            <p:fltVal val="0"/>
                                          </p:val>
                                        </p:tav>
                                      </p:tavLst>
                                    </p:anim>
                                    <p:animEffect transition="out" filter="fade">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par>
                                <p:cTn id="27" presetID="53" presetClass="exit" presetSubtype="32" fill="hold" nodeType="withEffect">
                                  <p:stCondLst>
                                    <p:cond delay="0"/>
                                  </p:stCondLst>
                                  <p:childTnLst>
                                    <p:anim calcmode="lin" valueType="num">
                                      <p:cBhvr>
                                        <p:cTn id="28" dur="500"/>
                                        <p:tgtEl>
                                          <p:spTgt spid="24"/>
                                        </p:tgtEl>
                                        <p:attrNameLst>
                                          <p:attrName>ppt_w</p:attrName>
                                        </p:attrNameLst>
                                      </p:cBhvr>
                                      <p:tavLst>
                                        <p:tav tm="0">
                                          <p:val>
                                            <p:strVal val="ppt_w"/>
                                          </p:val>
                                        </p:tav>
                                        <p:tav tm="100000">
                                          <p:val>
                                            <p:fltVal val="0"/>
                                          </p:val>
                                        </p:tav>
                                      </p:tavLst>
                                    </p:anim>
                                    <p:anim calcmode="lin" valueType="num">
                                      <p:cBhvr>
                                        <p:cTn id="29" dur="500"/>
                                        <p:tgtEl>
                                          <p:spTgt spid="24"/>
                                        </p:tgtEl>
                                        <p:attrNameLst>
                                          <p:attrName>ppt_h</p:attrName>
                                        </p:attrNameLst>
                                      </p:cBhvr>
                                      <p:tavLst>
                                        <p:tav tm="0">
                                          <p:val>
                                            <p:strVal val="ppt_h"/>
                                          </p:val>
                                        </p:tav>
                                        <p:tav tm="100000">
                                          <p:val>
                                            <p:fltVal val="0"/>
                                          </p:val>
                                        </p:tav>
                                      </p:tavLst>
                                    </p:anim>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par>
                                <p:cTn id="32" presetID="53" presetClass="exit" presetSubtype="32" fill="hold" nodeType="withEffect">
                                  <p:stCondLst>
                                    <p:cond delay="0"/>
                                  </p:stCondLst>
                                  <p:childTnLst>
                                    <p:anim calcmode="lin" valueType="num">
                                      <p:cBhvr>
                                        <p:cTn id="33" dur="500"/>
                                        <p:tgtEl>
                                          <p:spTgt spid="40"/>
                                        </p:tgtEl>
                                        <p:attrNameLst>
                                          <p:attrName>ppt_w</p:attrName>
                                        </p:attrNameLst>
                                      </p:cBhvr>
                                      <p:tavLst>
                                        <p:tav tm="0">
                                          <p:val>
                                            <p:strVal val="ppt_w"/>
                                          </p:val>
                                        </p:tav>
                                        <p:tav tm="100000">
                                          <p:val>
                                            <p:fltVal val="0"/>
                                          </p:val>
                                        </p:tav>
                                      </p:tavLst>
                                    </p:anim>
                                    <p:anim calcmode="lin" valueType="num">
                                      <p:cBhvr>
                                        <p:cTn id="34" dur="500"/>
                                        <p:tgtEl>
                                          <p:spTgt spid="40"/>
                                        </p:tgtEl>
                                        <p:attrNameLst>
                                          <p:attrName>ppt_h</p:attrName>
                                        </p:attrNameLst>
                                      </p:cBhvr>
                                      <p:tavLst>
                                        <p:tav tm="0">
                                          <p:val>
                                            <p:strVal val="ppt_h"/>
                                          </p:val>
                                        </p:tav>
                                        <p:tav tm="100000">
                                          <p:val>
                                            <p:fltVal val="0"/>
                                          </p:val>
                                        </p:tav>
                                      </p:tavLst>
                                    </p:anim>
                                    <p:animEffect transition="out" filter="fade">
                                      <p:cBhvr>
                                        <p:cTn id="35" dur="500"/>
                                        <p:tgtEl>
                                          <p:spTgt spid="40"/>
                                        </p:tgtEl>
                                      </p:cBhvr>
                                    </p:animEffect>
                                    <p:set>
                                      <p:cBhvr>
                                        <p:cTn id="36" dur="1" fill="hold">
                                          <p:stCondLst>
                                            <p:cond delay="499"/>
                                          </p:stCondLst>
                                        </p:cTn>
                                        <p:tgtEl>
                                          <p:spTgt spid="40"/>
                                        </p:tgtEl>
                                        <p:attrNameLst>
                                          <p:attrName>style.visibility</p:attrName>
                                        </p:attrNameLst>
                                      </p:cBhvr>
                                      <p:to>
                                        <p:strVal val="hidden"/>
                                      </p:to>
                                    </p:set>
                                  </p:childTnLst>
                                </p:cTn>
                              </p:par>
                              <p:par>
                                <p:cTn id="37" presetID="53" presetClass="exit" presetSubtype="32" fill="hold" nodeType="withEffect">
                                  <p:stCondLst>
                                    <p:cond delay="0"/>
                                  </p:stCondLst>
                                  <p:childTnLst>
                                    <p:anim calcmode="lin" valueType="num">
                                      <p:cBhvr>
                                        <p:cTn id="38" dur="500"/>
                                        <p:tgtEl>
                                          <p:spTgt spid="43"/>
                                        </p:tgtEl>
                                        <p:attrNameLst>
                                          <p:attrName>ppt_w</p:attrName>
                                        </p:attrNameLst>
                                      </p:cBhvr>
                                      <p:tavLst>
                                        <p:tav tm="0">
                                          <p:val>
                                            <p:strVal val="ppt_w"/>
                                          </p:val>
                                        </p:tav>
                                        <p:tav tm="100000">
                                          <p:val>
                                            <p:fltVal val="0"/>
                                          </p:val>
                                        </p:tav>
                                      </p:tavLst>
                                    </p:anim>
                                    <p:anim calcmode="lin" valueType="num">
                                      <p:cBhvr>
                                        <p:cTn id="39" dur="500"/>
                                        <p:tgtEl>
                                          <p:spTgt spid="43"/>
                                        </p:tgtEl>
                                        <p:attrNameLst>
                                          <p:attrName>ppt_h</p:attrName>
                                        </p:attrNameLst>
                                      </p:cBhvr>
                                      <p:tavLst>
                                        <p:tav tm="0">
                                          <p:val>
                                            <p:strVal val="ppt_h"/>
                                          </p:val>
                                        </p:tav>
                                        <p:tav tm="100000">
                                          <p:val>
                                            <p:fltVal val="0"/>
                                          </p:val>
                                        </p:tav>
                                      </p:tavLst>
                                    </p:anim>
                                    <p:animEffect transition="out" filter="fade">
                                      <p:cBhvr>
                                        <p:cTn id="40" dur="500"/>
                                        <p:tgtEl>
                                          <p:spTgt spid="43"/>
                                        </p:tgtEl>
                                      </p:cBhvr>
                                    </p:animEffect>
                                    <p:set>
                                      <p:cBhvr>
                                        <p:cTn id="41" dur="1" fill="hold">
                                          <p:stCondLst>
                                            <p:cond delay="499"/>
                                          </p:stCondLst>
                                        </p:cTn>
                                        <p:tgtEl>
                                          <p:spTgt spid="43"/>
                                        </p:tgtEl>
                                        <p:attrNameLst>
                                          <p:attrName>style.visibility</p:attrName>
                                        </p:attrNameLst>
                                      </p:cBhvr>
                                      <p:to>
                                        <p:strVal val="hidden"/>
                                      </p:to>
                                    </p:set>
                                  </p:childTnLst>
                                </p:cTn>
                              </p:par>
                              <p:par>
                                <p:cTn id="42" presetID="53" presetClass="exit" presetSubtype="32" fill="hold" nodeType="withEffect">
                                  <p:stCondLst>
                                    <p:cond delay="0"/>
                                  </p:stCondLst>
                                  <p:childTnLst>
                                    <p:anim calcmode="lin" valueType="num">
                                      <p:cBhvr>
                                        <p:cTn id="43" dur="500"/>
                                        <p:tgtEl>
                                          <p:spTgt spid="37"/>
                                        </p:tgtEl>
                                        <p:attrNameLst>
                                          <p:attrName>ppt_w</p:attrName>
                                        </p:attrNameLst>
                                      </p:cBhvr>
                                      <p:tavLst>
                                        <p:tav tm="0">
                                          <p:val>
                                            <p:strVal val="ppt_w"/>
                                          </p:val>
                                        </p:tav>
                                        <p:tav tm="100000">
                                          <p:val>
                                            <p:fltVal val="0"/>
                                          </p:val>
                                        </p:tav>
                                      </p:tavLst>
                                    </p:anim>
                                    <p:anim calcmode="lin" valueType="num">
                                      <p:cBhvr>
                                        <p:cTn id="44" dur="500"/>
                                        <p:tgtEl>
                                          <p:spTgt spid="37"/>
                                        </p:tgtEl>
                                        <p:attrNameLst>
                                          <p:attrName>ppt_h</p:attrName>
                                        </p:attrNameLst>
                                      </p:cBhvr>
                                      <p:tavLst>
                                        <p:tav tm="0">
                                          <p:val>
                                            <p:strVal val="ppt_h"/>
                                          </p:val>
                                        </p:tav>
                                        <p:tav tm="100000">
                                          <p:val>
                                            <p:fltVal val="0"/>
                                          </p:val>
                                        </p:tav>
                                      </p:tavLst>
                                    </p:anim>
                                    <p:animEffect transition="out" filter="fade">
                                      <p:cBhvr>
                                        <p:cTn id="45" dur="500"/>
                                        <p:tgtEl>
                                          <p:spTgt spid="37"/>
                                        </p:tgtEl>
                                      </p:cBhvr>
                                    </p:animEffect>
                                    <p:set>
                                      <p:cBhvr>
                                        <p:cTn id="46" dur="1" fill="hold">
                                          <p:stCondLst>
                                            <p:cond delay="499"/>
                                          </p:stCondLst>
                                        </p:cTn>
                                        <p:tgtEl>
                                          <p:spTgt spid="37"/>
                                        </p:tgtEl>
                                        <p:attrNameLst>
                                          <p:attrName>style.visibility</p:attrName>
                                        </p:attrNameLst>
                                      </p:cBhvr>
                                      <p:to>
                                        <p:strVal val="hidden"/>
                                      </p:to>
                                    </p:set>
                                  </p:childTnLst>
                                </p:cTn>
                              </p:par>
                              <p:par>
                                <p:cTn id="47" presetID="53" presetClass="exit" presetSubtype="32" fill="hold" nodeType="withEffect">
                                  <p:stCondLst>
                                    <p:cond delay="0"/>
                                  </p:stCondLst>
                                  <p:childTnLst>
                                    <p:anim calcmode="lin" valueType="num">
                                      <p:cBhvr>
                                        <p:cTn id="48" dur="500"/>
                                        <p:tgtEl>
                                          <p:spTgt spid="30"/>
                                        </p:tgtEl>
                                        <p:attrNameLst>
                                          <p:attrName>ppt_w</p:attrName>
                                        </p:attrNameLst>
                                      </p:cBhvr>
                                      <p:tavLst>
                                        <p:tav tm="0">
                                          <p:val>
                                            <p:strVal val="ppt_w"/>
                                          </p:val>
                                        </p:tav>
                                        <p:tav tm="100000">
                                          <p:val>
                                            <p:fltVal val="0"/>
                                          </p:val>
                                        </p:tav>
                                      </p:tavLst>
                                    </p:anim>
                                    <p:anim calcmode="lin" valueType="num">
                                      <p:cBhvr>
                                        <p:cTn id="49" dur="500"/>
                                        <p:tgtEl>
                                          <p:spTgt spid="30"/>
                                        </p:tgtEl>
                                        <p:attrNameLst>
                                          <p:attrName>ppt_h</p:attrName>
                                        </p:attrNameLst>
                                      </p:cBhvr>
                                      <p:tavLst>
                                        <p:tav tm="0">
                                          <p:val>
                                            <p:strVal val="ppt_h"/>
                                          </p:val>
                                        </p:tav>
                                        <p:tav tm="100000">
                                          <p:val>
                                            <p:fltVal val="0"/>
                                          </p:val>
                                        </p:tav>
                                      </p:tavLst>
                                    </p:anim>
                                    <p:animEffect transition="out" filter="fade">
                                      <p:cBhvr>
                                        <p:cTn id="50" dur="500"/>
                                        <p:tgtEl>
                                          <p:spTgt spid="30"/>
                                        </p:tgtEl>
                                      </p:cBhvr>
                                    </p:animEffect>
                                    <p:set>
                                      <p:cBhvr>
                                        <p:cTn id="51" dur="1" fill="hold">
                                          <p:stCondLst>
                                            <p:cond delay="499"/>
                                          </p:stCondLst>
                                        </p:cTn>
                                        <p:tgtEl>
                                          <p:spTgt spid="3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Git</a:t>
            </a:r>
            <a:endParaRPr lang="en-US" dirty="0"/>
          </a:p>
        </p:txBody>
      </p:sp>
      <p:sp>
        <p:nvSpPr>
          <p:cNvPr id="3" name="Content Placeholder 2"/>
          <p:cNvSpPr>
            <a:spLocks noGrp="1"/>
          </p:cNvSpPr>
          <p:nvPr>
            <p:ph idx="1"/>
          </p:nvPr>
        </p:nvSpPr>
        <p:spPr>
          <a:xfrm>
            <a:off x="1097280" y="1845734"/>
            <a:ext cx="10858931" cy="4023360"/>
          </a:xfrm>
        </p:spPr>
        <p:txBody>
          <a:bodyPr>
            <a:normAutofit/>
          </a:bodyPr>
          <a:lstStyle/>
          <a:p>
            <a:r>
              <a:rPr lang="en-US" b="1" dirty="0" smtClean="0"/>
              <a:t>Free and open source</a:t>
            </a:r>
            <a:r>
              <a:rPr lang="en-US" dirty="0" smtClean="0"/>
              <a:t>: </a:t>
            </a:r>
          </a:p>
          <a:p>
            <a:r>
              <a:rPr lang="en-US" sz="1800" dirty="0"/>
              <a:t> - Released under GPL’s open source license. </a:t>
            </a:r>
          </a:p>
          <a:p>
            <a:r>
              <a:rPr lang="en-US" sz="1800" dirty="0"/>
              <a:t> - Manage propriety projects without paying a single penny.</a:t>
            </a:r>
          </a:p>
          <a:p>
            <a:r>
              <a:rPr lang="en-US" sz="1800" dirty="0"/>
              <a:t> - Can download its source code and also perform changes according to your requirements.</a:t>
            </a:r>
          </a:p>
          <a:p>
            <a:r>
              <a:rPr lang="en-US" b="1" dirty="0" smtClean="0"/>
              <a:t>Fast and small</a:t>
            </a:r>
            <a:r>
              <a:rPr lang="en-US" dirty="0" smtClean="0"/>
              <a:t>:</a:t>
            </a:r>
          </a:p>
          <a:p>
            <a:pPr marL="201168" lvl="1" indent="0">
              <a:buNone/>
            </a:pPr>
            <a:r>
              <a:rPr lang="en-US" dirty="0" smtClean="0"/>
              <a:t> The core of </a:t>
            </a:r>
            <a:r>
              <a:rPr lang="en-US" dirty="0" err="1" smtClean="0"/>
              <a:t>Git</a:t>
            </a:r>
            <a:r>
              <a:rPr lang="en-US" dirty="0" smtClean="0"/>
              <a:t> is written in C </a:t>
            </a:r>
            <a:r>
              <a:rPr lang="en-US" dirty="0" smtClean="0">
                <a:sym typeface="Wingdings" panose="05000000000000000000" pitchFamily="2" charset="2"/>
              </a:rPr>
              <a:t> avoids runtime overheads associated with other high level languages.</a:t>
            </a:r>
          </a:p>
          <a:p>
            <a:pPr marL="201168" lvl="1" indent="0" algn="just">
              <a:buNone/>
            </a:pPr>
            <a:r>
              <a:rPr lang="en-US" b="1" dirty="0" smtClean="0"/>
              <a:t>Implicit backup</a:t>
            </a:r>
          </a:p>
          <a:p>
            <a:pPr marL="201168" lvl="1" indent="0">
              <a:buNone/>
            </a:pPr>
            <a:r>
              <a:rPr lang="en-US" dirty="0"/>
              <a:t/>
            </a:r>
            <a:br>
              <a:rPr lang="en-US" dirty="0"/>
            </a:br>
            <a:r>
              <a:rPr lang="en-US" dirty="0"/>
              <a:t>The chances of losing data are very rare when there are multiple copies of </a:t>
            </a:r>
            <a:r>
              <a:rPr lang="en-US" dirty="0" smtClean="0"/>
              <a:t>it. Data </a:t>
            </a:r>
            <a:r>
              <a:rPr lang="en-US" dirty="0"/>
              <a:t>present on any client side mirrors the repository, hence it can be used </a:t>
            </a:r>
            <a:r>
              <a:rPr lang="en-US" dirty="0" smtClean="0"/>
              <a:t>in the </a:t>
            </a:r>
            <a:r>
              <a:rPr lang="en-US" dirty="0"/>
              <a:t>event of a crash or disk </a:t>
            </a:r>
            <a:r>
              <a:rPr lang="en-US" dirty="0" smtClean="0"/>
              <a:t>corruption.</a:t>
            </a:r>
            <a:r>
              <a:rPr lang="en-US" dirty="0"/>
              <a:t/>
            </a:r>
            <a:br>
              <a:rPr lang="en-US" dirty="0"/>
            </a:br>
            <a:endParaRPr lang="en-US" dirty="0" smtClean="0">
              <a:sym typeface="Wingdings" panose="05000000000000000000" pitchFamily="2" charset="2"/>
            </a:endParaRPr>
          </a:p>
        </p:txBody>
      </p:sp>
    </p:spTree>
    <p:extLst>
      <p:ext uri="{BB962C8B-B14F-4D97-AF65-F5344CB8AC3E}">
        <p14:creationId xmlns:p14="http://schemas.microsoft.com/office/powerpoint/2010/main" val="1091761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Git</a:t>
            </a:r>
            <a:endParaRPr lang="en-US" dirty="0"/>
          </a:p>
        </p:txBody>
      </p:sp>
      <p:sp>
        <p:nvSpPr>
          <p:cNvPr id="3" name="Content Placeholder 2"/>
          <p:cNvSpPr>
            <a:spLocks noGrp="1"/>
          </p:cNvSpPr>
          <p:nvPr>
            <p:ph idx="1"/>
          </p:nvPr>
        </p:nvSpPr>
        <p:spPr>
          <a:xfrm>
            <a:off x="596956" y="1742215"/>
            <a:ext cx="11307497" cy="4451549"/>
          </a:xfrm>
        </p:spPr>
        <p:txBody>
          <a:bodyPr>
            <a:noAutofit/>
          </a:bodyPr>
          <a:lstStyle/>
          <a:p>
            <a:pPr algn="just"/>
            <a:r>
              <a:rPr lang="en-US" sz="1800" b="1" dirty="0" smtClean="0"/>
              <a:t>Security</a:t>
            </a:r>
          </a:p>
          <a:p>
            <a:pPr algn="just"/>
            <a:r>
              <a:rPr lang="en-US" sz="1800" dirty="0" err="1" smtClean="0"/>
              <a:t>Git</a:t>
            </a:r>
            <a:r>
              <a:rPr lang="en-US" sz="1800" dirty="0" smtClean="0"/>
              <a:t> </a:t>
            </a:r>
            <a:r>
              <a:rPr lang="en-US" sz="1800" dirty="0"/>
              <a:t>uses a common cryptographic hash function called secure hash </a:t>
            </a:r>
            <a:r>
              <a:rPr lang="en-US" sz="1800" dirty="0" smtClean="0"/>
              <a:t>function (SHA1</a:t>
            </a:r>
            <a:r>
              <a:rPr lang="en-US" sz="1800" dirty="0"/>
              <a:t>), to name and identify objects within its database. Every file and </a:t>
            </a:r>
            <a:r>
              <a:rPr lang="en-US" sz="1800" dirty="0" smtClean="0"/>
              <a:t>commit is </a:t>
            </a:r>
            <a:r>
              <a:rPr lang="en-US" sz="1800" dirty="0"/>
              <a:t>check-summed and retrieved by its checksum at the time of checkout. </a:t>
            </a:r>
            <a:r>
              <a:rPr lang="en-US" sz="1800" dirty="0" smtClean="0"/>
              <a:t>It implies </a:t>
            </a:r>
            <a:r>
              <a:rPr lang="en-US" sz="1800" dirty="0"/>
              <a:t>that it is impossible to change file, date, and commit message and </a:t>
            </a:r>
            <a:r>
              <a:rPr lang="en-US" sz="1800" dirty="0" smtClean="0"/>
              <a:t>any other </a:t>
            </a:r>
            <a:r>
              <a:rPr lang="en-US" sz="1800" dirty="0"/>
              <a:t>data from the </a:t>
            </a:r>
            <a:r>
              <a:rPr lang="en-US" sz="1800" dirty="0" err="1"/>
              <a:t>Git</a:t>
            </a:r>
            <a:r>
              <a:rPr lang="en-US" sz="1800" dirty="0"/>
              <a:t> database without knowing </a:t>
            </a:r>
            <a:r>
              <a:rPr lang="en-US" sz="1800" dirty="0" err="1"/>
              <a:t>Git</a:t>
            </a:r>
            <a:r>
              <a:rPr lang="en-US" sz="1800" dirty="0" smtClean="0"/>
              <a:t>.</a:t>
            </a:r>
          </a:p>
          <a:p>
            <a:pPr algn="just"/>
            <a:r>
              <a:rPr lang="en-US" sz="1800" b="1" dirty="0"/>
              <a:t>No need of powerful </a:t>
            </a:r>
            <a:r>
              <a:rPr lang="en-US" sz="1800" b="1" dirty="0" smtClean="0"/>
              <a:t>hardware</a:t>
            </a:r>
          </a:p>
          <a:p>
            <a:pPr algn="just"/>
            <a:r>
              <a:rPr lang="en-US" sz="1800" dirty="0" smtClean="0"/>
              <a:t>In </a:t>
            </a:r>
            <a:r>
              <a:rPr lang="en-US" sz="1800" dirty="0"/>
              <a:t>case of CVCS, the central server needs to be powerful enough to </a:t>
            </a:r>
            <a:r>
              <a:rPr lang="en-US" sz="1800" dirty="0" smtClean="0"/>
              <a:t>serve requests </a:t>
            </a:r>
            <a:r>
              <a:rPr lang="en-US" sz="1800" dirty="0"/>
              <a:t>of the entire team. For smaller teams, it is not an issue, but as </a:t>
            </a:r>
            <a:r>
              <a:rPr lang="en-US" sz="1800" dirty="0" smtClean="0"/>
              <a:t>the team size grows</a:t>
            </a:r>
            <a:r>
              <a:rPr lang="en-US" sz="1800" dirty="0"/>
              <a:t>, the hardware limitations of the server can be a </a:t>
            </a:r>
            <a:r>
              <a:rPr lang="en-US" sz="1800" dirty="0" smtClean="0"/>
              <a:t>performance bottleneck</a:t>
            </a:r>
            <a:r>
              <a:rPr lang="en-US" sz="1800" dirty="0"/>
              <a:t>. In case of DVCS, developers don’t interact with the server </a:t>
            </a:r>
            <a:r>
              <a:rPr lang="en-US" sz="1800" dirty="0" smtClean="0"/>
              <a:t>unless they </a:t>
            </a:r>
            <a:r>
              <a:rPr lang="en-US" sz="1800" dirty="0"/>
              <a:t>need to push or pull changes. All the heavy lifting happens on the </a:t>
            </a:r>
            <a:r>
              <a:rPr lang="en-US" sz="1800" dirty="0" smtClean="0"/>
              <a:t>client side</a:t>
            </a:r>
            <a:r>
              <a:rPr lang="en-US" sz="1800" dirty="0"/>
              <a:t>, so the server hardware can be very simple indeed</a:t>
            </a:r>
            <a:r>
              <a:rPr lang="en-US" sz="1800" dirty="0" smtClean="0"/>
              <a:t>.</a:t>
            </a:r>
          </a:p>
          <a:p>
            <a:pPr algn="just"/>
            <a:r>
              <a:rPr lang="en-US" sz="1800" b="1" dirty="0" smtClean="0"/>
              <a:t>Easier branching</a:t>
            </a:r>
          </a:p>
          <a:p>
            <a:pPr algn="just"/>
            <a:r>
              <a:rPr lang="en-US" sz="1800" dirty="0" smtClean="0"/>
              <a:t>CVCS </a:t>
            </a:r>
            <a:r>
              <a:rPr lang="en-US" sz="1800" dirty="0"/>
              <a:t>uses cheap copy mechanism. If we create a new branch, it will copy all </a:t>
            </a:r>
            <a:r>
              <a:rPr lang="en-US" sz="1800" dirty="0" smtClean="0"/>
              <a:t>the codes </a:t>
            </a:r>
            <a:r>
              <a:rPr lang="en-US" sz="1800" dirty="0"/>
              <a:t>to the new branch, so it is time-consuming and not efficient. Also, </a:t>
            </a:r>
            <a:r>
              <a:rPr lang="en-US" sz="1800" dirty="0" smtClean="0"/>
              <a:t>deletion and </a:t>
            </a:r>
            <a:r>
              <a:rPr lang="en-US" sz="1800" dirty="0"/>
              <a:t>merging of branches in CVCS is complicated and time-consuming. </a:t>
            </a:r>
            <a:r>
              <a:rPr lang="en-US" sz="1800" dirty="0" smtClean="0"/>
              <a:t>But branch management with </a:t>
            </a:r>
            <a:r>
              <a:rPr lang="en-US" sz="1800" dirty="0" err="1"/>
              <a:t>Git</a:t>
            </a:r>
            <a:r>
              <a:rPr lang="en-US" sz="1800" dirty="0"/>
              <a:t> is very simple. It takes only a few seconds </a:t>
            </a:r>
            <a:r>
              <a:rPr lang="en-US" sz="1800" dirty="0" smtClean="0"/>
              <a:t>to create</a:t>
            </a:r>
            <a:r>
              <a:rPr lang="en-US" sz="1800" dirty="0"/>
              <a:t>, delete, and merge branches</a:t>
            </a:r>
            <a:r>
              <a:rPr lang="en-US" sz="1800" dirty="0" smtClean="0"/>
              <a:t>.</a:t>
            </a:r>
          </a:p>
        </p:txBody>
      </p:sp>
    </p:spTree>
    <p:extLst>
      <p:ext uri="{BB962C8B-B14F-4D97-AF65-F5344CB8AC3E}">
        <p14:creationId xmlns:p14="http://schemas.microsoft.com/office/powerpoint/2010/main" val="2099562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DVCS Terminology</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Local Repository</a:t>
            </a:r>
          </a:p>
          <a:p>
            <a:r>
              <a:rPr lang="en-US" b="1" dirty="0" smtClean="0"/>
              <a:t>Working Directory and Staging Area or Index</a:t>
            </a:r>
          </a:p>
          <a:p>
            <a:r>
              <a:rPr lang="en-US" b="1" dirty="0" smtClean="0"/>
              <a:t>Blobs</a:t>
            </a:r>
          </a:p>
          <a:p>
            <a:r>
              <a:rPr lang="en-US" b="1" dirty="0" smtClean="0"/>
              <a:t>Trees</a:t>
            </a:r>
          </a:p>
          <a:p>
            <a:r>
              <a:rPr lang="en-US" b="1" dirty="0" smtClean="0"/>
              <a:t>Commit</a:t>
            </a:r>
          </a:p>
          <a:p>
            <a:r>
              <a:rPr lang="en-US" b="1" dirty="0" smtClean="0"/>
              <a:t>Branches</a:t>
            </a:r>
          </a:p>
          <a:p>
            <a:r>
              <a:rPr lang="en-US" b="1" dirty="0" smtClean="0"/>
              <a:t>Tags</a:t>
            </a:r>
          </a:p>
          <a:p>
            <a:r>
              <a:rPr lang="en-US" b="1" dirty="0" smtClean="0"/>
              <a:t>Clone</a:t>
            </a:r>
          </a:p>
          <a:p>
            <a:r>
              <a:rPr lang="en-US" b="1" dirty="0" smtClean="0"/>
              <a:t>Pull</a:t>
            </a:r>
          </a:p>
          <a:p>
            <a:r>
              <a:rPr lang="en-US" b="1" dirty="0" smtClean="0"/>
              <a:t>Push</a:t>
            </a:r>
          </a:p>
          <a:p>
            <a:r>
              <a:rPr lang="en-US" b="1" dirty="0" smtClean="0"/>
              <a:t>Head</a:t>
            </a:r>
          </a:p>
          <a:p>
            <a:endParaRPr lang="en-US" dirty="0"/>
          </a:p>
        </p:txBody>
      </p:sp>
    </p:spTree>
    <p:extLst>
      <p:ext uri="{BB962C8B-B14F-4D97-AF65-F5344CB8AC3E}">
        <p14:creationId xmlns:p14="http://schemas.microsoft.com/office/powerpoint/2010/main" val="1201162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1764</TotalTime>
  <Words>1669</Words>
  <Application>Microsoft Office PowerPoint</Application>
  <PresentationFormat>Widescreen</PresentationFormat>
  <Paragraphs>189</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Consolas</vt:lpstr>
      <vt:lpstr>Wingdings</vt:lpstr>
      <vt:lpstr>Retrospect</vt:lpstr>
      <vt:lpstr>PowerPoint Presentation</vt:lpstr>
      <vt:lpstr>Agenda</vt:lpstr>
      <vt:lpstr>History of GIT</vt:lpstr>
      <vt:lpstr>Version Control System</vt:lpstr>
      <vt:lpstr>Traditional centralized VC model (CVS, Subversion)</vt:lpstr>
      <vt:lpstr>Distributed version control system (git, hg)</vt:lpstr>
      <vt:lpstr>Advantages of Git</vt:lpstr>
      <vt:lpstr>Advantages of Git</vt:lpstr>
      <vt:lpstr>DVCS Terminology</vt:lpstr>
      <vt:lpstr>DVCS Terminology</vt:lpstr>
      <vt:lpstr>DVCS Terminology</vt:lpstr>
      <vt:lpstr>DVCS Terminology</vt:lpstr>
      <vt:lpstr>DVCS Terminology</vt:lpstr>
      <vt:lpstr>DVCS Terminology</vt:lpstr>
      <vt:lpstr>DVCS Terminology</vt:lpstr>
      <vt:lpstr>DVCS Terminology</vt:lpstr>
      <vt:lpstr>DVCS Terminology</vt:lpstr>
      <vt:lpstr>DVCS Terminology</vt:lpstr>
      <vt:lpstr>DVCS Terminology</vt:lpstr>
      <vt:lpstr>DVCS Terminology</vt:lpstr>
      <vt:lpstr>Git object model – The SHA hash</vt:lpstr>
      <vt:lpstr>Git object model  - The objects</vt:lpstr>
      <vt:lpstr>Git object model - Types</vt:lpstr>
      <vt:lpstr>Install GIT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hthoc</dc:creator>
  <cp:lastModifiedBy>hthoc</cp:lastModifiedBy>
  <cp:revision>67</cp:revision>
  <dcterms:created xsi:type="dcterms:W3CDTF">2016-04-09T02:10:22Z</dcterms:created>
  <dcterms:modified xsi:type="dcterms:W3CDTF">2016-08-02T18:05:52Z</dcterms:modified>
</cp:coreProperties>
</file>