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33"/>
  </p:notesMasterIdLst>
  <p:sldIdLst>
    <p:sldId id="256" r:id="rId2"/>
    <p:sldId id="257" r:id="rId3"/>
    <p:sldId id="265" r:id="rId4"/>
    <p:sldId id="267" r:id="rId5"/>
    <p:sldId id="266" r:id="rId6"/>
    <p:sldId id="268" r:id="rId7"/>
    <p:sldId id="269" r:id="rId8"/>
    <p:sldId id="270" r:id="rId9"/>
    <p:sldId id="271" r:id="rId10"/>
    <p:sldId id="272" r:id="rId11"/>
    <p:sldId id="273"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739" autoAdjust="0"/>
  </p:normalViewPr>
  <p:slideViewPr>
    <p:cSldViewPr snapToGrid="0">
      <p:cViewPr varScale="1">
        <p:scale>
          <a:sx n="60" d="100"/>
          <a:sy n="60" d="100"/>
        </p:scale>
        <p:origin x="9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F3AE9-3EF7-41CD-94EE-2BC3096C6DF1}" type="datetimeFigureOut">
              <a:rPr lang="en-US" smtClean="0"/>
              <a:t>8/31/2016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B211F-C112-447B-8698-CB6929B36C5D}" type="slidenum">
              <a:rPr lang="en-US" smtClean="0"/>
              <a:t>‹#›</a:t>
            </a:fld>
            <a:endParaRPr lang="en-US"/>
          </a:p>
        </p:txBody>
      </p:sp>
    </p:spTree>
    <p:extLst>
      <p:ext uri="{BB962C8B-B14F-4D97-AF65-F5344CB8AC3E}">
        <p14:creationId xmlns:p14="http://schemas.microsoft.com/office/powerpoint/2010/main" val="277469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11</a:t>
            </a:fld>
            <a:endParaRPr lang="en-US"/>
          </a:p>
        </p:txBody>
      </p:sp>
    </p:spTree>
    <p:extLst>
      <p:ext uri="{BB962C8B-B14F-4D97-AF65-F5344CB8AC3E}">
        <p14:creationId xmlns:p14="http://schemas.microsoft.com/office/powerpoint/2010/main" val="422635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untracked</a:t>
            </a:r>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16</a:t>
            </a:fld>
            <a:endParaRPr lang="en-US"/>
          </a:p>
        </p:txBody>
      </p:sp>
    </p:spTree>
    <p:extLst>
      <p:ext uri="{BB962C8B-B14F-4D97-AF65-F5344CB8AC3E}">
        <p14:creationId xmlns:p14="http://schemas.microsoft.com/office/powerpoint/2010/main" val="301420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you've submitted the PR request</a:t>
            </a:r>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26</a:t>
            </a:fld>
            <a:endParaRPr lang="en-US"/>
          </a:p>
        </p:txBody>
      </p:sp>
    </p:spTree>
    <p:extLst>
      <p:ext uri="{BB962C8B-B14F-4D97-AF65-F5344CB8AC3E}">
        <p14:creationId xmlns:p14="http://schemas.microsoft.com/office/powerpoint/2010/main" val="401711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you've submitted the PR request</a:t>
            </a:r>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27</a:t>
            </a:fld>
            <a:endParaRPr lang="en-US"/>
          </a:p>
        </p:txBody>
      </p:sp>
    </p:spTree>
    <p:extLst>
      <p:ext uri="{BB962C8B-B14F-4D97-AF65-F5344CB8AC3E}">
        <p14:creationId xmlns:p14="http://schemas.microsoft.com/office/powerpoint/2010/main" val="4226377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you've submitted the PR request</a:t>
            </a:r>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28</a:t>
            </a:fld>
            <a:endParaRPr lang="en-US"/>
          </a:p>
        </p:txBody>
      </p:sp>
    </p:spTree>
    <p:extLst>
      <p:ext uri="{BB962C8B-B14F-4D97-AF65-F5344CB8AC3E}">
        <p14:creationId xmlns:p14="http://schemas.microsoft.com/office/powerpoint/2010/main" val="74820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CC897F-AD0A-4732-B740-DDF4B22DB96B}"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C897F-AD0A-4732-B740-DDF4B22DB96B}"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332457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C897F-AD0A-4732-B740-DDF4B22DB96B}"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109423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C897F-AD0A-4732-B740-DDF4B22DB96B}"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391830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C897F-AD0A-4732-B740-DDF4B22DB96B}"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1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C897F-AD0A-4732-B740-DDF4B22DB96B}"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159490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C897F-AD0A-4732-B740-DDF4B22DB96B}" type="datetimeFigureOut">
              <a:rPr lang="en-US" smtClean="0"/>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19865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C897F-AD0A-4732-B740-DDF4B22DB96B}" type="datetimeFigureOut">
              <a:rPr lang="en-US" smtClean="0"/>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363696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CC897F-AD0A-4732-B740-DDF4B22DB96B}" type="datetimeFigureOut">
              <a:rPr lang="en-US" smtClean="0"/>
              <a:t>8/31/2016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405146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CC897F-AD0A-4732-B740-DDF4B22DB96B}" type="datetimeFigureOut">
              <a:rPr lang="en-US" smtClean="0"/>
              <a:t>8/31/2016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A85479-B393-421C-B540-AB2938733C9A}" type="slidenum">
              <a:rPr lang="en-US" smtClean="0"/>
              <a:t>‹#›</a:t>
            </a:fld>
            <a:endParaRPr lang="en-US"/>
          </a:p>
        </p:txBody>
      </p:sp>
    </p:spTree>
    <p:extLst>
      <p:ext uri="{BB962C8B-B14F-4D97-AF65-F5344CB8AC3E}">
        <p14:creationId xmlns:p14="http://schemas.microsoft.com/office/powerpoint/2010/main" val="238554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C897F-AD0A-4732-B740-DDF4B22DB96B}"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146427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CC897F-AD0A-4732-B740-DDF4B22DB96B}" type="datetimeFigureOut">
              <a:rPr lang="en-US" smtClean="0"/>
              <a:t>8/31/2016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1A85479-B393-421C-B540-AB2938733C9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4010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ynhhoc@g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scm.com/book/en/v2/Git-Basics-Getting-a-Git-Repositor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it-scm.com/docs/git-in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inux.die.net/man/1/touc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git-scm.com/docs/git-merg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blog.appconus.com/2015/08/06/tao-ssh-key-va-su-dung-ssh-key-trong-git/" TargetMode="External"/><Relationship Id="rId2" Type="http://schemas.openxmlformats.org/officeDocument/2006/relationships/hyperlink" Target="http://product.hubspot.com/blog/git-and-github-tutorial-for-beginn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Huynh Thai Hoc</a:t>
            </a:r>
          </a:p>
          <a:p>
            <a:r>
              <a:rPr lang="en-US" dirty="0" smtClean="0">
                <a:hlinkClick r:id="rId3"/>
              </a:rPr>
              <a:t>huynhhoc@gmail.com</a:t>
            </a:r>
            <a:endParaRPr lang="en-US" dirty="0" smtClean="0"/>
          </a:p>
          <a:p>
            <a:r>
              <a:rPr lang="en-US" dirty="0" err="1" smtClean="0"/>
              <a:t>Sites.google.com.site</a:t>
            </a:r>
            <a:r>
              <a:rPr lang="en-US" dirty="0" smtClean="0"/>
              <a:t>/</a:t>
            </a:r>
            <a:r>
              <a:rPr lang="en-US" dirty="0" err="1" smtClean="0"/>
              <a:t>huynhoc</a:t>
            </a:r>
            <a:endParaRPr lang="en-US" dirty="0"/>
          </a:p>
        </p:txBody>
      </p:sp>
      <p:pic>
        <p:nvPicPr>
          <p:cNvPr id="5" name="Picture 5" descr="https://encrypted-tbn1.gstatic.com/images?q=tbn:ANd9GcR2RwwSJGwlBT7L3kajM_-xbcAVtYjycyJJN9v8ynaEuE4Sv1H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968" y="2035278"/>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214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Typical </a:t>
            </a:r>
            <a:r>
              <a:rPr lang="en-US" altLang="en-US" dirty="0" smtClean="0"/>
              <a:t>workflow</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452562" y="2509837"/>
            <a:ext cx="9703118" cy="2534111"/>
          </a:xfrm>
          <a:prstGeom prst="rect">
            <a:avLst/>
          </a:prstGeom>
        </p:spPr>
      </p:pic>
    </p:spTree>
    <p:extLst>
      <p:ext uri="{BB962C8B-B14F-4D97-AF65-F5344CB8AC3E}">
        <p14:creationId xmlns:p14="http://schemas.microsoft.com/office/powerpoint/2010/main" val="1455190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for working </a:t>
            </a:r>
            <a:r>
              <a:rPr lang="en-US" dirty="0" err="1" smtClean="0"/>
              <a:t>Git</a:t>
            </a:r>
            <a:r>
              <a:rPr lang="en-US" dirty="0" smtClean="0"/>
              <a:t> and </a:t>
            </a:r>
            <a:r>
              <a:rPr lang="en-US" dirty="0" err="1" smtClean="0"/>
              <a:t>Github</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Step 0: </a:t>
            </a:r>
            <a:r>
              <a:rPr lang="en-US" dirty="0"/>
              <a:t>Install </a:t>
            </a:r>
            <a:r>
              <a:rPr lang="en-US" dirty="0" err="1"/>
              <a:t>git</a:t>
            </a:r>
            <a:r>
              <a:rPr lang="en-US" dirty="0"/>
              <a:t> and create a </a:t>
            </a:r>
            <a:r>
              <a:rPr lang="en-US" dirty="0" err="1"/>
              <a:t>GitHub</a:t>
            </a:r>
            <a:r>
              <a:rPr lang="en-US" dirty="0"/>
              <a:t> account </a:t>
            </a:r>
          </a:p>
          <a:p>
            <a:r>
              <a:rPr lang="en-US" dirty="0"/>
              <a:t>Step 1: Create a local </a:t>
            </a:r>
            <a:r>
              <a:rPr lang="en-US" dirty="0" err="1"/>
              <a:t>git</a:t>
            </a:r>
            <a:r>
              <a:rPr lang="en-US" dirty="0"/>
              <a:t> repository </a:t>
            </a:r>
          </a:p>
          <a:p>
            <a:r>
              <a:rPr lang="en-US" dirty="0"/>
              <a:t>Step 2: Add a new file to the repo</a:t>
            </a:r>
          </a:p>
          <a:p>
            <a:r>
              <a:rPr lang="en-US" dirty="0"/>
              <a:t>Step 3: Add a file to the staging environment</a:t>
            </a:r>
          </a:p>
          <a:p>
            <a:r>
              <a:rPr lang="en-US" dirty="0"/>
              <a:t>Step 4: Create a commit</a:t>
            </a:r>
          </a:p>
          <a:p>
            <a:r>
              <a:rPr lang="en-US" dirty="0"/>
              <a:t>Step 5: Create a new branch</a:t>
            </a:r>
          </a:p>
          <a:p>
            <a:r>
              <a:rPr lang="en-US" dirty="0"/>
              <a:t>Step 6: Create a new repository on </a:t>
            </a:r>
            <a:r>
              <a:rPr lang="en-US" dirty="0" err="1"/>
              <a:t>GitHub</a:t>
            </a:r>
            <a:endParaRPr lang="en-US" dirty="0"/>
          </a:p>
          <a:p>
            <a:r>
              <a:rPr lang="en-US" dirty="0"/>
              <a:t>Step 7: Push a branch to </a:t>
            </a:r>
            <a:r>
              <a:rPr lang="en-US" dirty="0" err="1"/>
              <a:t>GitHub</a:t>
            </a:r>
            <a:endParaRPr lang="en-US" dirty="0"/>
          </a:p>
          <a:p>
            <a:r>
              <a:rPr lang="en-US" dirty="0"/>
              <a:t>Step 8: Create a Pull Request (PR)</a:t>
            </a:r>
          </a:p>
          <a:p>
            <a:r>
              <a:rPr lang="en-US" dirty="0"/>
              <a:t>Step 9: Merge a PR</a:t>
            </a:r>
          </a:p>
          <a:p>
            <a:r>
              <a:rPr lang="en-US" dirty="0"/>
              <a:t>Step 10: Get changes on </a:t>
            </a:r>
            <a:r>
              <a:rPr lang="en-US" dirty="0" err="1"/>
              <a:t>GitHub</a:t>
            </a:r>
            <a:r>
              <a:rPr lang="en-US" dirty="0"/>
              <a:t> back to your computer</a:t>
            </a:r>
          </a:p>
          <a:p>
            <a:r>
              <a:rPr lang="en-US" dirty="0"/>
              <a:t>Step 11: Bask in your </a:t>
            </a:r>
            <a:r>
              <a:rPr lang="en-US" dirty="0" err="1"/>
              <a:t>git</a:t>
            </a:r>
            <a:r>
              <a:rPr lang="en-US" dirty="0"/>
              <a:t> glory</a:t>
            </a:r>
          </a:p>
          <a:p>
            <a:endParaRPr lang="en-US" dirty="0"/>
          </a:p>
        </p:txBody>
      </p:sp>
    </p:spTree>
    <p:extLst>
      <p:ext uri="{BB962C8B-B14F-4D97-AF65-F5344CB8AC3E}">
        <p14:creationId xmlns:p14="http://schemas.microsoft.com/office/powerpoint/2010/main" val="4164066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Step 0: </a:t>
            </a:r>
            <a:r>
              <a:rPr lang="en-US" sz="4000" dirty="0"/>
              <a:t>Install </a:t>
            </a:r>
            <a:r>
              <a:rPr lang="en-US" sz="4000" dirty="0" err="1"/>
              <a:t>git</a:t>
            </a:r>
            <a:r>
              <a:rPr lang="en-US" sz="4000" dirty="0"/>
              <a:t> and create a </a:t>
            </a:r>
            <a:r>
              <a:rPr lang="en-US" sz="4000" dirty="0" err="1"/>
              <a:t>GitHub</a:t>
            </a:r>
            <a:r>
              <a:rPr lang="en-US" sz="4000" dirty="0"/>
              <a:t> account</a:t>
            </a:r>
            <a:r>
              <a:rPr lang="en-US" dirty="0"/>
              <a:t> </a:t>
            </a:r>
          </a:p>
        </p:txBody>
      </p:sp>
      <p:sp>
        <p:nvSpPr>
          <p:cNvPr id="3" name="Content Placeholder 2"/>
          <p:cNvSpPr>
            <a:spLocks noGrp="1"/>
          </p:cNvSpPr>
          <p:nvPr>
            <p:ph idx="1"/>
          </p:nvPr>
        </p:nvSpPr>
        <p:spPr/>
        <p:txBody>
          <a:bodyPr/>
          <a:lstStyle/>
          <a:p>
            <a:r>
              <a:rPr lang="en-US" dirty="0" smtClean="0"/>
              <a:t>- Install </a:t>
            </a:r>
            <a:r>
              <a:rPr lang="en-US" dirty="0" err="1" smtClean="0"/>
              <a:t>Git</a:t>
            </a:r>
            <a:endParaRPr lang="en-US" dirty="0" smtClean="0"/>
          </a:p>
          <a:p>
            <a:r>
              <a:rPr lang="en-US" dirty="0" smtClean="0"/>
              <a:t>- </a:t>
            </a:r>
            <a:r>
              <a:rPr lang="en-US" dirty="0"/>
              <a:t>C</a:t>
            </a:r>
            <a:r>
              <a:rPr lang="en-US" dirty="0" smtClean="0"/>
              <a:t>reate </a:t>
            </a:r>
            <a:r>
              <a:rPr lang="en-US" dirty="0"/>
              <a:t>a </a:t>
            </a:r>
            <a:r>
              <a:rPr lang="en-US" dirty="0" err="1"/>
              <a:t>GitHub</a:t>
            </a:r>
            <a:r>
              <a:rPr lang="en-US" dirty="0"/>
              <a:t> account</a:t>
            </a:r>
          </a:p>
        </p:txBody>
      </p:sp>
    </p:spTree>
    <p:extLst>
      <p:ext uri="{BB962C8B-B14F-4D97-AF65-F5344CB8AC3E}">
        <p14:creationId xmlns:p14="http://schemas.microsoft.com/office/powerpoint/2010/main" val="3136363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Step 1: Create a local </a:t>
            </a:r>
            <a:r>
              <a:rPr lang="en-US" sz="4000" dirty="0" err="1"/>
              <a:t>git</a:t>
            </a:r>
            <a:r>
              <a:rPr lang="en-US" sz="4000" dirty="0"/>
              <a:t> repository </a:t>
            </a:r>
            <a:r>
              <a:rPr lang="en-US" dirty="0"/>
              <a:t> </a:t>
            </a:r>
          </a:p>
        </p:txBody>
      </p:sp>
      <p:sp>
        <p:nvSpPr>
          <p:cNvPr id="3" name="Content Placeholder 2"/>
          <p:cNvSpPr>
            <a:spLocks noGrp="1"/>
          </p:cNvSpPr>
          <p:nvPr>
            <p:ph idx="1"/>
          </p:nvPr>
        </p:nvSpPr>
        <p:spPr/>
        <p:txBody>
          <a:bodyPr/>
          <a:lstStyle/>
          <a:p>
            <a:pPr algn="just"/>
            <a:r>
              <a:rPr lang="en-US" dirty="0" smtClean="0"/>
              <a:t>-</a:t>
            </a:r>
            <a:r>
              <a:rPr lang="en-US" dirty="0"/>
              <a:t> </a:t>
            </a:r>
            <a:r>
              <a:rPr lang="en-US" dirty="0" smtClean="0"/>
              <a:t>Create </a:t>
            </a:r>
            <a:r>
              <a:rPr lang="en-US" dirty="0"/>
              <a:t>a new project on your local machine using </a:t>
            </a:r>
            <a:r>
              <a:rPr lang="en-US" dirty="0" err="1"/>
              <a:t>git</a:t>
            </a:r>
            <a:r>
              <a:rPr lang="en-US" dirty="0"/>
              <a:t>, you'll first create a new </a:t>
            </a:r>
            <a:r>
              <a:rPr lang="en-US" b="1" dirty="0">
                <a:hlinkClick r:id="rId2"/>
              </a:rPr>
              <a:t>repository</a:t>
            </a:r>
            <a:r>
              <a:rPr lang="en-US" b="1" dirty="0"/>
              <a:t> </a:t>
            </a:r>
            <a:r>
              <a:rPr lang="en-US" dirty="0"/>
              <a:t>(or often, '</a:t>
            </a:r>
            <a:r>
              <a:rPr lang="en-US" b="1" dirty="0"/>
              <a:t>repo</a:t>
            </a:r>
            <a:r>
              <a:rPr lang="en-US" dirty="0"/>
              <a:t>', for short). </a:t>
            </a:r>
            <a:endParaRPr lang="en-US" dirty="0" smtClean="0"/>
          </a:p>
          <a:p>
            <a:pPr algn="just"/>
            <a:endParaRPr lang="en-US" dirty="0"/>
          </a:p>
        </p:txBody>
      </p:sp>
      <p:pic>
        <p:nvPicPr>
          <p:cNvPr id="6" name="Picture 5"/>
          <p:cNvPicPr>
            <a:picLocks noChangeAspect="1"/>
          </p:cNvPicPr>
          <p:nvPr/>
        </p:nvPicPr>
        <p:blipFill>
          <a:blip r:embed="rId3"/>
          <a:stretch>
            <a:fillRect/>
          </a:stretch>
        </p:blipFill>
        <p:spPr>
          <a:xfrm>
            <a:off x="3057832" y="2781089"/>
            <a:ext cx="5486400" cy="2152650"/>
          </a:xfrm>
          <a:prstGeom prst="rect">
            <a:avLst/>
          </a:prstGeom>
        </p:spPr>
      </p:pic>
    </p:spTree>
    <p:extLst>
      <p:ext uri="{BB962C8B-B14F-4D97-AF65-F5344CB8AC3E}">
        <p14:creationId xmlns:p14="http://schemas.microsoft.com/office/powerpoint/2010/main" val="4080751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Step 1: Create a local </a:t>
            </a:r>
            <a:r>
              <a:rPr lang="en-US" sz="4000" dirty="0" err="1"/>
              <a:t>git</a:t>
            </a:r>
            <a:r>
              <a:rPr lang="en-US" sz="4000" dirty="0"/>
              <a:t> repository </a:t>
            </a:r>
            <a:r>
              <a:rPr lang="en-US" dirty="0"/>
              <a:t> </a:t>
            </a:r>
          </a:p>
        </p:txBody>
      </p:sp>
      <p:sp>
        <p:nvSpPr>
          <p:cNvPr id="3" name="Content Placeholder 2"/>
          <p:cNvSpPr>
            <a:spLocks noGrp="1"/>
          </p:cNvSpPr>
          <p:nvPr>
            <p:ph idx="1"/>
          </p:nvPr>
        </p:nvSpPr>
        <p:spPr/>
        <p:txBody>
          <a:bodyPr/>
          <a:lstStyle/>
          <a:p>
            <a:pPr algn="just"/>
            <a:r>
              <a:rPr lang="en-US" dirty="0" smtClean="0"/>
              <a:t>-</a:t>
            </a:r>
            <a:r>
              <a:rPr lang="en-US" dirty="0"/>
              <a:t> I</a:t>
            </a:r>
            <a:r>
              <a:rPr lang="en-US" dirty="0" smtClean="0"/>
              <a:t>nitialize </a:t>
            </a:r>
            <a:r>
              <a:rPr lang="en-US" dirty="0"/>
              <a:t>a </a:t>
            </a:r>
            <a:r>
              <a:rPr lang="en-US" dirty="0" err="1"/>
              <a:t>git</a:t>
            </a:r>
            <a:r>
              <a:rPr lang="en-US" dirty="0"/>
              <a:t> repository in the root of the folder, run the </a:t>
            </a:r>
            <a:r>
              <a:rPr lang="en-US" b="1" dirty="0" err="1">
                <a:hlinkClick r:id="rId2"/>
              </a:rPr>
              <a:t>git</a:t>
            </a:r>
            <a:r>
              <a:rPr lang="en-US" b="1" dirty="0">
                <a:hlinkClick r:id="rId2"/>
              </a:rPr>
              <a:t> </a:t>
            </a:r>
            <a:r>
              <a:rPr lang="en-US" b="1" dirty="0" err="1">
                <a:hlinkClick r:id="rId2"/>
              </a:rPr>
              <a:t>init</a:t>
            </a:r>
            <a:r>
              <a:rPr lang="en-US" b="1" dirty="0"/>
              <a:t> </a:t>
            </a:r>
            <a:r>
              <a:rPr lang="en-US" dirty="0"/>
              <a:t>command:</a:t>
            </a:r>
            <a:endParaRPr lang="en-US" dirty="0" smtClean="0"/>
          </a:p>
          <a:p>
            <a:pPr algn="just"/>
            <a:endParaRPr lang="en-US" dirty="0"/>
          </a:p>
        </p:txBody>
      </p:sp>
      <p:pic>
        <p:nvPicPr>
          <p:cNvPr id="4" name="Picture 3"/>
          <p:cNvPicPr>
            <a:picLocks noChangeAspect="1"/>
          </p:cNvPicPr>
          <p:nvPr/>
        </p:nvPicPr>
        <p:blipFill>
          <a:blip r:embed="rId3"/>
          <a:stretch>
            <a:fillRect/>
          </a:stretch>
        </p:blipFill>
        <p:spPr>
          <a:xfrm>
            <a:off x="2448233" y="2796509"/>
            <a:ext cx="6196934" cy="934833"/>
          </a:xfrm>
          <a:prstGeom prst="rect">
            <a:avLst/>
          </a:prstGeom>
        </p:spPr>
      </p:pic>
    </p:spTree>
    <p:extLst>
      <p:ext uri="{BB962C8B-B14F-4D97-AF65-F5344CB8AC3E}">
        <p14:creationId xmlns:p14="http://schemas.microsoft.com/office/powerpoint/2010/main" val="2783206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Step 2: Add a new file to the </a:t>
            </a:r>
            <a:r>
              <a:rPr lang="en-US" sz="4000" dirty="0" smtClean="0"/>
              <a:t>repo</a:t>
            </a:r>
            <a:r>
              <a:rPr lang="en-US" dirty="0"/>
              <a:t> </a:t>
            </a:r>
          </a:p>
        </p:txBody>
      </p:sp>
      <p:sp>
        <p:nvSpPr>
          <p:cNvPr id="3" name="Content Placeholder 2"/>
          <p:cNvSpPr>
            <a:spLocks noGrp="1"/>
          </p:cNvSpPr>
          <p:nvPr>
            <p:ph idx="1"/>
          </p:nvPr>
        </p:nvSpPr>
        <p:spPr/>
        <p:txBody>
          <a:bodyPr/>
          <a:lstStyle/>
          <a:p>
            <a:r>
              <a:rPr lang="en-US" dirty="0"/>
              <a:t>Go ahead and add a new file to the project, using any text editor you like or running a </a:t>
            </a:r>
            <a:r>
              <a:rPr lang="en-US" dirty="0">
                <a:hlinkClick r:id="rId2"/>
              </a:rPr>
              <a:t>touch</a:t>
            </a:r>
            <a:r>
              <a:rPr lang="en-US" dirty="0"/>
              <a:t> command.</a:t>
            </a:r>
          </a:p>
          <a:p>
            <a:r>
              <a:rPr lang="en-US" dirty="0"/>
              <a:t>Once you've added or modified files in a folder containing a </a:t>
            </a:r>
            <a:r>
              <a:rPr lang="en-US" dirty="0" err="1"/>
              <a:t>git</a:t>
            </a:r>
            <a:r>
              <a:rPr lang="en-US" dirty="0"/>
              <a:t> repo, </a:t>
            </a:r>
            <a:r>
              <a:rPr lang="en-US" dirty="0" err="1"/>
              <a:t>git</a:t>
            </a:r>
            <a:r>
              <a:rPr lang="en-US" dirty="0"/>
              <a:t> will notice that changes have been made inside the repo. But, </a:t>
            </a:r>
            <a:r>
              <a:rPr lang="en-US" dirty="0" err="1"/>
              <a:t>git</a:t>
            </a:r>
            <a:r>
              <a:rPr lang="en-US" dirty="0"/>
              <a:t> won't officially keep track of the file (that is, put it in a commit - we'll talk more about commits next)</a:t>
            </a:r>
          </a:p>
          <a:p>
            <a:pPr algn="just"/>
            <a:endParaRPr lang="en-US" dirty="0"/>
          </a:p>
        </p:txBody>
      </p:sp>
      <p:pic>
        <p:nvPicPr>
          <p:cNvPr id="6" name="Picture 5"/>
          <p:cNvPicPr>
            <a:picLocks noChangeAspect="1"/>
          </p:cNvPicPr>
          <p:nvPr/>
        </p:nvPicPr>
        <p:blipFill>
          <a:blip r:embed="rId3"/>
          <a:stretch>
            <a:fillRect/>
          </a:stretch>
        </p:blipFill>
        <p:spPr>
          <a:xfrm>
            <a:off x="3317004" y="3672195"/>
            <a:ext cx="4791075" cy="1666875"/>
          </a:xfrm>
          <a:prstGeom prst="rect">
            <a:avLst/>
          </a:prstGeom>
        </p:spPr>
      </p:pic>
    </p:spTree>
    <p:extLst>
      <p:ext uri="{BB962C8B-B14F-4D97-AF65-F5344CB8AC3E}">
        <p14:creationId xmlns:p14="http://schemas.microsoft.com/office/powerpoint/2010/main" val="3671263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Step 2: Add a new file to the </a:t>
            </a:r>
            <a:r>
              <a:rPr lang="en-US" sz="4000" dirty="0" smtClean="0"/>
              <a:t>repo</a:t>
            </a:r>
            <a:r>
              <a:rPr lang="en-US" dirty="0"/>
              <a:t> </a:t>
            </a:r>
          </a:p>
        </p:txBody>
      </p:sp>
      <p:sp>
        <p:nvSpPr>
          <p:cNvPr id="3" name="Content Placeholder 2"/>
          <p:cNvSpPr>
            <a:spLocks noGrp="1"/>
          </p:cNvSpPr>
          <p:nvPr>
            <p:ph idx="1"/>
          </p:nvPr>
        </p:nvSpPr>
        <p:spPr/>
        <p:txBody>
          <a:bodyPr/>
          <a:lstStyle/>
          <a:p>
            <a:pPr algn="just"/>
            <a:r>
              <a:rPr lang="en-US" dirty="0" smtClean="0"/>
              <a:t>After creating the new file, you can use the </a:t>
            </a:r>
            <a:r>
              <a:rPr lang="en-US" dirty="0" err="1" smtClean="0"/>
              <a:t>git</a:t>
            </a:r>
            <a:r>
              <a:rPr lang="en-US" dirty="0" smtClean="0"/>
              <a:t> status command to see which files </a:t>
            </a:r>
            <a:r>
              <a:rPr lang="en-US" dirty="0" err="1" smtClean="0"/>
              <a:t>git</a:t>
            </a:r>
            <a:r>
              <a:rPr lang="en-US" dirty="0" smtClean="0"/>
              <a:t> knows exist</a:t>
            </a:r>
          </a:p>
        </p:txBody>
      </p:sp>
      <p:pic>
        <p:nvPicPr>
          <p:cNvPr id="8" name="Picture 7"/>
          <p:cNvPicPr>
            <a:picLocks noChangeAspect="1"/>
          </p:cNvPicPr>
          <p:nvPr/>
        </p:nvPicPr>
        <p:blipFill>
          <a:blip r:embed="rId3"/>
          <a:stretch>
            <a:fillRect/>
          </a:stretch>
        </p:blipFill>
        <p:spPr>
          <a:xfrm>
            <a:off x="3452812" y="2705100"/>
            <a:ext cx="5286375" cy="1447800"/>
          </a:xfrm>
          <a:prstGeom prst="rect">
            <a:avLst/>
          </a:prstGeom>
        </p:spPr>
      </p:pic>
    </p:spTree>
    <p:extLst>
      <p:ext uri="{BB962C8B-B14F-4D97-AF65-F5344CB8AC3E}">
        <p14:creationId xmlns:p14="http://schemas.microsoft.com/office/powerpoint/2010/main" val="3974199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Step 3: Add a file to the staging environment</a:t>
            </a:r>
            <a:endParaRPr lang="en-US" sz="4400" dirty="0"/>
          </a:p>
        </p:txBody>
      </p:sp>
      <p:sp>
        <p:nvSpPr>
          <p:cNvPr id="3" name="Content Placeholder 2"/>
          <p:cNvSpPr>
            <a:spLocks noGrp="1"/>
          </p:cNvSpPr>
          <p:nvPr>
            <p:ph idx="1"/>
          </p:nvPr>
        </p:nvSpPr>
        <p:spPr/>
        <p:txBody>
          <a:bodyPr/>
          <a:lstStyle/>
          <a:p>
            <a:pPr algn="just"/>
            <a:r>
              <a:rPr lang="en-US" dirty="0"/>
              <a:t>Add a file to the staging environment using the </a:t>
            </a:r>
            <a:r>
              <a:rPr lang="en-US" b="1" dirty="0" err="1"/>
              <a:t>git</a:t>
            </a:r>
            <a:r>
              <a:rPr lang="en-US" b="1" dirty="0"/>
              <a:t> add</a:t>
            </a:r>
            <a:r>
              <a:rPr lang="en-US" dirty="0"/>
              <a:t> command</a:t>
            </a:r>
            <a:endParaRPr lang="en-US" dirty="0" smtClean="0"/>
          </a:p>
        </p:txBody>
      </p:sp>
      <p:pic>
        <p:nvPicPr>
          <p:cNvPr id="4" name="Picture 3"/>
          <p:cNvPicPr>
            <a:picLocks noChangeAspect="1"/>
          </p:cNvPicPr>
          <p:nvPr/>
        </p:nvPicPr>
        <p:blipFill>
          <a:blip r:embed="rId2"/>
          <a:stretch>
            <a:fillRect/>
          </a:stretch>
        </p:blipFill>
        <p:spPr>
          <a:xfrm>
            <a:off x="3415020" y="2664695"/>
            <a:ext cx="4772025" cy="1381125"/>
          </a:xfrm>
          <a:prstGeom prst="rect">
            <a:avLst/>
          </a:prstGeom>
        </p:spPr>
      </p:pic>
    </p:spTree>
    <p:extLst>
      <p:ext uri="{BB962C8B-B14F-4D97-AF65-F5344CB8AC3E}">
        <p14:creationId xmlns:p14="http://schemas.microsoft.com/office/powerpoint/2010/main" val="1632398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Step 4: Create a commit</a:t>
            </a:r>
          </a:p>
        </p:txBody>
      </p:sp>
      <p:sp>
        <p:nvSpPr>
          <p:cNvPr id="3" name="Content Placeholder 2"/>
          <p:cNvSpPr>
            <a:spLocks noGrp="1"/>
          </p:cNvSpPr>
          <p:nvPr>
            <p:ph idx="1"/>
          </p:nvPr>
        </p:nvSpPr>
        <p:spPr/>
        <p:txBody>
          <a:bodyPr/>
          <a:lstStyle/>
          <a:p>
            <a:pPr algn="just"/>
            <a:r>
              <a:rPr lang="en-US" dirty="0" err="1" smtClean="0"/>
              <a:t>Git</a:t>
            </a:r>
            <a:r>
              <a:rPr lang="en-US" dirty="0" smtClean="0"/>
              <a:t> commit –m “Your message about the commit”</a:t>
            </a:r>
          </a:p>
        </p:txBody>
      </p:sp>
      <p:pic>
        <p:nvPicPr>
          <p:cNvPr id="6" name="Picture 5"/>
          <p:cNvPicPr>
            <a:picLocks noChangeAspect="1"/>
          </p:cNvPicPr>
          <p:nvPr/>
        </p:nvPicPr>
        <p:blipFill>
          <a:blip r:embed="rId2"/>
          <a:stretch>
            <a:fillRect/>
          </a:stretch>
        </p:blipFill>
        <p:spPr>
          <a:xfrm>
            <a:off x="2052320" y="2744152"/>
            <a:ext cx="7802880" cy="1644968"/>
          </a:xfrm>
          <a:prstGeom prst="rect">
            <a:avLst/>
          </a:prstGeom>
        </p:spPr>
      </p:pic>
    </p:spTree>
    <p:extLst>
      <p:ext uri="{BB962C8B-B14F-4D97-AF65-F5344CB8AC3E}">
        <p14:creationId xmlns:p14="http://schemas.microsoft.com/office/powerpoint/2010/main" val="3138227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Create a new </a:t>
            </a:r>
            <a:r>
              <a:rPr lang="en-US" dirty="0" smtClean="0"/>
              <a:t>branch</a:t>
            </a:r>
            <a:endParaRPr lang="en-US" dirty="0"/>
          </a:p>
        </p:txBody>
      </p:sp>
      <p:sp>
        <p:nvSpPr>
          <p:cNvPr id="3" name="Content Placeholder 2"/>
          <p:cNvSpPr>
            <a:spLocks noGrp="1"/>
          </p:cNvSpPr>
          <p:nvPr>
            <p:ph idx="1"/>
          </p:nvPr>
        </p:nvSpPr>
        <p:spPr/>
        <p:txBody>
          <a:bodyPr/>
          <a:lstStyle/>
          <a:p>
            <a:r>
              <a:rPr lang="en-US" dirty="0"/>
              <a:t>Run </a:t>
            </a:r>
            <a:r>
              <a:rPr lang="en-US" dirty="0" err="1"/>
              <a:t>git</a:t>
            </a:r>
            <a:r>
              <a:rPr lang="en-US" dirty="0"/>
              <a:t> checkout -b &lt;my branch name&gt;. This command will automatically create a new branch and then 'check you out' on it, meaning </a:t>
            </a:r>
            <a:r>
              <a:rPr lang="en-US" dirty="0" err="1"/>
              <a:t>git</a:t>
            </a:r>
            <a:r>
              <a:rPr lang="en-US" dirty="0"/>
              <a:t> will move you to that branch, off of the master branch.</a:t>
            </a:r>
          </a:p>
          <a:p>
            <a:endParaRPr lang="en-US" dirty="0"/>
          </a:p>
          <a:p>
            <a:r>
              <a:rPr lang="en-US" dirty="0"/>
              <a:t>After running the above command, you can use the </a:t>
            </a:r>
            <a:r>
              <a:rPr lang="en-US" dirty="0" err="1"/>
              <a:t>git</a:t>
            </a:r>
            <a:r>
              <a:rPr lang="en-US" dirty="0"/>
              <a:t> branch command to confirm that your branch was created:</a:t>
            </a:r>
          </a:p>
        </p:txBody>
      </p:sp>
      <p:pic>
        <p:nvPicPr>
          <p:cNvPr id="4" name="Picture 3"/>
          <p:cNvPicPr>
            <a:picLocks noChangeAspect="1"/>
          </p:cNvPicPr>
          <p:nvPr/>
        </p:nvPicPr>
        <p:blipFill>
          <a:blip r:embed="rId2"/>
          <a:stretch>
            <a:fillRect/>
          </a:stretch>
        </p:blipFill>
        <p:spPr>
          <a:xfrm>
            <a:off x="2212257" y="4088989"/>
            <a:ext cx="7403691" cy="1530145"/>
          </a:xfrm>
          <a:prstGeom prst="rect">
            <a:avLst/>
          </a:prstGeom>
        </p:spPr>
      </p:pic>
    </p:spTree>
    <p:extLst>
      <p:ext uri="{BB962C8B-B14F-4D97-AF65-F5344CB8AC3E}">
        <p14:creationId xmlns:p14="http://schemas.microsoft.com/office/powerpoint/2010/main" val="1222449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4000">
              <a:schemeClr val="bg1"/>
            </a:gs>
            <a:gs pos="83000">
              <a:schemeClr val="accent1">
                <a:alpha val="42000"/>
                <a:lumMod val="0"/>
                <a:lumOff val="100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2800" dirty="0" smtClean="0"/>
              <a:t>What is </a:t>
            </a:r>
            <a:r>
              <a:rPr lang="en-US" sz="2800" dirty="0" err="1" smtClean="0"/>
              <a:t>Github</a:t>
            </a:r>
            <a:endParaRPr lang="en-US" sz="2800" dirty="0" smtClean="0"/>
          </a:p>
          <a:p>
            <a:r>
              <a:rPr lang="en-US" sz="2800" dirty="0" smtClean="0"/>
              <a:t>How do I use </a:t>
            </a:r>
            <a:r>
              <a:rPr lang="en-US" sz="2800" dirty="0" err="1" smtClean="0"/>
              <a:t>Github</a:t>
            </a:r>
            <a:endParaRPr lang="en-US" sz="2800" dirty="0" smtClean="0"/>
          </a:p>
          <a:p>
            <a:r>
              <a:rPr lang="en-US" sz="2800" dirty="0" smtClean="0"/>
              <a:t>Workflow for working with </a:t>
            </a:r>
            <a:r>
              <a:rPr lang="en-US" sz="2800" dirty="0" err="1" smtClean="0"/>
              <a:t>Git</a:t>
            </a:r>
            <a:r>
              <a:rPr lang="en-US" sz="2800" dirty="0" smtClean="0"/>
              <a:t> and </a:t>
            </a:r>
            <a:r>
              <a:rPr lang="en-US" sz="2800" dirty="0" err="1" smtClean="0"/>
              <a:t>Github</a:t>
            </a:r>
            <a:endParaRPr lang="en-US" sz="2800" dirty="0" smtClean="0"/>
          </a:p>
          <a:p>
            <a:endParaRPr lang="en-US" sz="2800" dirty="0" smtClean="0"/>
          </a:p>
        </p:txBody>
      </p:sp>
    </p:spTree>
    <p:extLst>
      <p:ext uri="{BB962C8B-B14F-4D97-AF65-F5344CB8AC3E}">
        <p14:creationId xmlns:p14="http://schemas.microsoft.com/office/powerpoint/2010/main" val="1102680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Create a new branch</a:t>
            </a:r>
          </a:p>
        </p:txBody>
      </p:sp>
      <p:sp>
        <p:nvSpPr>
          <p:cNvPr id="3" name="Content Placeholder 2"/>
          <p:cNvSpPr>
            <a:spLocks noGrp="1"/>
          </p:cNvSpPr>
          <p:nvPr>
            <p:ph idx="1"/>
          </p:nvPr>
        </p:nvSpPr>
        <p:spPr/>
        <p:txBody>
          <a:bodyPr/>
          <a:lstStyle/>
          <a:p>
            <a:r>
              <a:rPr lang="en-US" dirty="0"/>
              <a:t>The branch name with the asterisk next to it indicates which branch you're pointed to at that given time. </a:t>
            </a:r>
          </a:p>
          <a:p>
            <a:r>
              <a:rPr lang="en-US" dirty="0"/>
              <a:t>Now, if you switch back to the master branch and make some more commits, your new branch won't see any of those changes until you </a:t>
            </a:r>
            <a:r>
              <a:rPr lang="en-US" b="1" dirty="0">
                <a:hlinkClick r:id="rId2"/>
              </a:rPr>
              <a:t>merge</a:t>
            </a:r>
            <a:r>
              <a:rPr lang="en-US" dirty="0"/>
              <a:t> those changes onto your new branch.</a:t>
            </a:r>
          </a:p>
        </p:txBody>
      </p:sp>
    </p:spTree>
    <p:extLst>
      <p:ext uri="{BB962C8B-B14F-4D97-AF65-F5344CB8AC3E}">
        <p14:creationId xmlns:p14="http://schemas.microsoft.com/office/powerpoint/2010/main" val="3223153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Step 6: Create a new repository on </a:t>
            </a:r>
            <a:r>
              <a:rPr lang="en-US" sz="4400" dirty="0" err="1"/>
              <a:t>GitHub</a:t>
            </a:r>
            <a:endParaRPr lang="en-US" dirty="0"/>
          </a:p>
        </p:txBody>
      </p:sp>
      <p:sp>
        <p:nvSpPr>
          <p:cNvPr id="3" name="Content Placeholder 2"/>
          <p:cNvSpPr>
            <a:spLocks noGrp="1"/>
          </p:cNvSpPr>
          <p:nvPr>
            <p:ph idx="1"/>
          </p:nvPr>
        </p:nvSpPr>
        <p:spPr/>
        <p:txBody>
          <a:bodyPr/>
          <a:lstStyle/>
          <a:p>
            <a:r>
              <a:rPr lang="en-US" dirty="0"/>
              <a:t>T</a:t>
            </a:r>
            <a:r>
              <a:rPr lang="en-US" dirty="0" smtClean="0"/>
              <a:t>o </a:t>
            </a:r>
            <a:r>
              <a:rPr lang="en-US" dirty="0"/>
              <a:t>create a new repo on </a:t>
            </a:r>
            <a:r>
              <a:rPr lang="en-US" dirty="0" err="1"/>
              <a:t>GitHub</a:t>
            </a:r>
            <a:r>
              <a:rPr lang="en-US" dirty="0"/>
              <a:t>, log in and go to the </a:t>
            </a:r>
            <a:r>
              <a:rPr lang="en-US" dirty="0" err="1"/>
              <a:t>GitHub</a:t>
            </a:r>
            <a:r>
              <a:rPr lang="en-US" dirty="0"/>
              <a:t> home page. You should see a green '+ New repository' button</a:t>
            </a:r>
          </a:p>
        </p:txBody>
      </p:sp>
      <p:pic>
        <p:nvPicPr>
          <p:cNvPr id="6146" name="Picture 2" descr="Git_101_Screenshot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066" y="2943014"/>
            <a:ext cx="6391275" cy="13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909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Step 6: Create a new repository on </a:t>
            </a:r>
            <a:r>
              <a:rPr lang="en-US" sz="4400" dirty="0" err="1"/>
              <a:t>GitHub</a:t>
            </a:r>
            <a:endParaRPr lang="en-US" dirty="0"/>
          </a:p>
        </p:txBody>
      </p:sp>
      <p:sp>
        <p:nvSpPr>
          <p:cNvPr id="3" name="Content Placeholder 2"/>
          <p:cNvSpPr>
            <a:spLocks noGrp="1"/>
          </p:cNvSpPr>
          <p:nvPr>
            <p:ph idx="1"/>
          </p:nvPr>
        </p:nvSpPr>
        <p:spPr/>
        <p:txBody>
          <a:bodyPr/>
          <a:lstStyle/>
          <a:p>
            <a:r>
              <a:rPr lang="en-US" dirty="0"/>
              <a:t>After clicking the button, </a:t>
            </a:r>
            <a:r>
              <a:rPr lang="en-US" dirty="0" err="1"/>
              <a:t>GitHub</a:t>
            </a:r>
            <a:r>
              <a:rPr lang="en-US" dirty="0"/>
              <a:t> will ask you to name your repo and provide a brief description:</a:t>
            </a:r>
          </a:p>
        </p:txBody>
      </p:sp>
      <p:pic>
        <p:nvPicPr>
          <p:cNvPr id="7170" name="Picture 2" descr="Git_101_Screenshot_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053" y="2261489"/>
            <a:ext cx="639127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78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Step 6: Create a new repository on </a:t>
            </a:r>
            <a:r>
              <a:rPr lang="en-US" sz="4400" dirty="0" err="1"/>
              <a:t>GitHub</a:t>
            </a:r>
            <a:endParaRPr lang="en-US" dirty="0"/>
          </a:p>
        </p:txBody>
      </p:sp>
      <p:sp>
        <p:nvSpPr>
          <p:cNvPr id="3" name="Content Placeholder 2"/>
          <p:cNvSpPr>
            <a:spLocks noGrp="1"/>
          </p:cNvSpPr>
          <p:nvPr>
            <p:ph idx="1"/>
          </p:nvPr>
        </p:nvSpPr>
        <p:spPr/>
        <p:txBody>
          <a:bodyPr/>
          <a:lstStyle/>
          <a:p>
            <a:r>
              <a:rPr lang="en-US" dirty="0"/>
              <a:t>When you're done filling out the information, press the 'Create repository' button to make your new repo.</a:t>
            </a:r>
          </a:p>
          <a:p>
            <a:endParaRPr lang="en-US" dirty="0"/>
          </a:p>
          <a:p>
            <a:r>
              <a:rPr lang="en-US" dirty="0" err="1"/>
              <a:t>GitHub</a:t>
            </a:r>
            <a:r>
              <a:rPr lang="en-US" dirty="0"/>
              <a:t> will ask if you want to create a new repo from scratch or if you want to add a repo you have created locally. In this case, since we've already created a new repo locally, we want to push that onto </a:t>
            </a:r>
            <a:r>
              <a:rPr lang="en-US" dirty="0" err="1"/>
              <a:t>GitHub</a:t>
            </a:r>
            <a:r>
              <a:rPr lang="en-US"/>
              <a:t> so follow the '....or push an existing repository from the command line' section: </a:t>
            </a:r>
            <a:endParaRPr lang="en-US" dirty="0"/>
          </a:p>
        </p:txBody>
      </p:sp>
    </p:spTree>
    <p:extLst>
      <p:ext uri="{BB962C8B-B14F-4D97-AF65-F5344CB8AC3E}">
        <p14:creationId xmlns:p14="http://schemas.microsoft.com/office/powerpoint/2010/main" val="926706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Push onto </a:t>
            </a:r>
            <a:r>
              <a:rPr lang="en-US" dirty="0" err="1" smtClean="0"/>
              <a:t>Github</a:t>
            </a:r>
            <a:endParaRPr lang="en-US" dirty="0"/>
          </a:p>
        </p:txBody>
      </p:sp>
      <p:sp>
        <p:nvSpPr>
          <p:cNvPr id="3" name="Content Placeholder 2"/>
          <p:cNvSpPr>
            <a:spLocks noGrp="1"/>
          </p:cNvSpPr>
          <p:nvPr>
            <p:ph idx="1"/>
          </p:nvPr>
        </p:nvSpPr>
        <p:spPr/>
        <p:txBody>
          <a:bodyPr/>
          <a:lstStyle/>
          <a:p>
            <a:r>
              <a:rPr lang="en-US" b="1" dirty="0" err="1" smtClean="0"/>
              <a:t>Git</a:t>
            </a:r>
            <a:r>
              <a:rPr lang="en-US" b="1" dirty="0" smtClean="0"/>
              <a:t> remote add origin </a:t>
            </a:r>
            <a:r>
              <a:rPr lang="en-US" b="1" dirty="0" err="1" smtClean="0"/>
              <a:t>url</a:t>
            </a:r>
            <a:r>
              <a:rPr lang="en-US" b="1" dirty="0" smtClean="0"/>
              <a:t> (https/</a:t>
            </a:r>
            <a:r>
              <a:rPr lang="en-US" b="1" dirty="0" err="1" smtClean="0"/>
              <a:t>ssh</a:t>
            </a:r>
            <a:r>
              <a:rPr lang="en-US" b="1" dirty="0" smtClean="0"/>
              <a:t>)</a:t>
            </a:r>
          </a:p>
          <a:p>
            <a:r>
              <a:rPr lang="en-US" b="1" dirty="0" err="1" smtClean="0"/>
              <a:t>Git</a:t>
            </a:r>
            <a:r>
              <a:rPr lang="en-US" b="1" dirty="0" smtClean="0"/>
              <a:t> push –u origin master (or </a:t>
            </a:r>
            <a:r>
              <a:rPr lang="en-US" b="1" dirty="0" err="1"/>
              <a:t>yourbranchname</a:t>
            </a:r>
            <a:r>
              <a:rPr lang="en-US" b="1" dirty="0" smtClean="0"/>
              <a:t>)</a:t>
            </a:r>
          </a:p>
          <a:p>
            <a:pPr algn="just"/>
            <a:r>
              <a:rPr lang="en-US" dirty="0" smtClean="0">
                <a:solidFill>
                  <a:srgbClr val="FF0000"/>
                </a:solidFill>
              </a:rPr>
              <a:t>Note</a:t>
            </a:r>
            <a:r>
              <a:rPr lang="en-US" dirty="0">
                <a:solidFill>
                  <a:srgbClr val="FF0000"/>
                </a:solidFill>
              </a:rPr>
              <a:t>: you could've used either the command: </a:t>
            </a:r>
            <a:r>
              <a:rPr lang="en-US" dirty="0" err="1">
                <a:solidFill>
                  <a:srgbClr val="FF0000"/>
                </a:solidFill>
              </a:rPr>
              <a:t>git</a:t>
            </a:r>
            <a:r>
              <a:rPr lang="en-US" dirty="0">
                <a:solidFill>
                  <a:srgbClr val="FF0000"/>
                </a:solidFill>
              </a:rPr>
              <a:t> push </a:t>
            </a:r>
            <a:r>
              <a:rPr lang="en-US" dirty="0" err="1">
                <a:solidFill>
                  <a:srgbClr val="FF0000"/>
                </a:solidFill>
              </a:rPr>
              <a:t>git@github.com:git</a:t>
            </a:r>
            <a:r>
              <a:rPr lang="en-US" dirty="0">
                <a:solidFill>
                  <a:srgbClr val="FF0000"/>
                </a:solidFill>
              </a:rPr>
              <a:t>/</a:t>
            </a:r>
            <a:r>
              <a:rPr lang="en-US" dirty="0" err="1">
                <a:solidFill>
                  <a:srgbClr val="FF0000"/>
                </a:solidFill>
              </a:rPr>
              <a:t>git.git</a:t>
            </a:r>
            <a:r>
              <a:rPr lang="en-US" dirty="0">
                <a:solidFill>
                  <a:srgbClr val="FF0000"/>
                </a:solidFill>
              </a:rPr>
              <a:t> </a:t>
            </a:r>
            <a:r>
              <a:rPr lang="en-US" dirty="0" err="1">
                <a:solidFill>
                  <a:srgbClr val="FF0000"/>
                </a:solidFill>
              </a:rPr>
              <a:t>yourbranchname</a:t>
            </a:r>
            <a:r>
              <a:rPr lang="en-US" dirty="0">
                <a:solidFill>
                  <a:srgbClr val="FF0000"/>
                </a:solidFill>
              </a:rPr>
              <a:t> or </a:t>
            </a:r>
            <a:r>
              <a:rPr lang="en-US" dirty="0" err="1">
                <a:solidFill>
                  <a:srgbClr val="FF0000"/>
                </a:solidFill>
              </a:rPr>
              <a:t>git</a:t>
            </a:r>
            <a:r>
              <a:rPr lang="en-US" dirty="0">
                <a:solidFill>
                  <a:srgbClr val="FF0000"/>
                </a:solidFill>
              </a:rPr>
              <a:t> push </a:t>
            </a:r>
            <a:r>
              <a:rPr lang="en-US" b="1" dirty="0">
                <a:solidFill>
                  <a:srgbClr val="FF0000"/>
                </a:solidFill>
              </a:rPr>
              <a:t>origin</a:t>
            </a:r>
            <a:r>
              <a:rPr lang="en-US" dirty="0">
                <a:solidFill>
                  <a:srgbClr val="FF0000"/>
                </a:solidFill>
              </a:rPr>
              <a:t> </a:t>
            </a:r>
            <a:r>
              <a:rPr lang="en-US" dirty="0" err="1">
                <a:solidFill>
                  <a:srgbClr val="FF0000"/>
                </a:solidFill>
              </a:rPr>
              <a:t>yourbranchname</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332807" y="3732723"/>
            <a:ext cx="9048915" cy="2446404"/>
          </a:xfrm>
          <a:prstGeom prst="rect">
            <a:avLst/>
          </a:prstGeom>
        </p:spPr>
      </p:pic>
    </p:spTree>
    <p:extLst>
      <p:ext uri="{BB962C8B-B14F-4D97-AF65-F5344CB8AC3E}">
        <p14:creationId xmlns:p14="http://schemas.microsoft.com/office/powerpoint/2010/main" val="1541593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 Create a Pull Request (PR</a:t>
            </a:r>
            <a:r>
              <a:rPr lang="en-US" dirty="0" smtClean="0"/>
              <a:t>)</a:t>
            </a:r>
            <a:endParaRPr lang="en-US" dirty="0"/>
          </a:p>
        </p:txBody>
      </p:sp>
      <p:sp>
        <p:nvSpPr>
          <p:cNvPr id="3" name="Content Placeholder 2"/>
          <p:cNvSpPr>
            <a:spLocks noGrp="1"/>
          </p:cNvSpPr>
          <p:nvPr>
            <p:ph idx="1"/>
          </p:nvPr>
        </p:nvSpPr>
        <p:spPr/>
        <p:txBody>
          <a:bodyPr/>
          <a:lstStyle/>
          <a:p>
            <a:pPr algn="just"/>
            <a:r>
              <a:rPr lang="en-US" dirty="0"/>
              <a:t>A pull request (or PR) is a way to alert a repo's owners that you want to make some changes to their code. It allows them to review the code and make sure it looks good before putting your changes on the master branch.</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1135380" y="2983019"/>
            <a:ext cx="9982200" cy="2886075"/>
          </a:xfrm>
          <a:prstGeom prst="rect">
            <a:avLst/>
          </a:prstGeom>
        </p:spPr>
      </p:pic>
    </p:spTree>
    <p:extLst>
      <p:ext uri="{BB962C8B-B14F-4D97-AF65-F5344CB8AC3E}">
        <p14:creationId xmlns:p14="http://schemas.microsoft.com/office/powerpoint/2010/main" val="904455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 Create a Pull Request (PR</a:t>
            </a:r>
            <a:r>
              <a:rPr lang="en-US" dirty="0" smtClean="0"/>
              <a:t>)</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1902834" y="1913771"/>
            <a:ext cx="7241165" cy="3887285"/>
          </a:xfrm>
          <a:prstGeom prst="rect">
            <a:avLst/>
          </a:prstGeom>
        </p:spPr>
      </p:pic>
    </p:spTree>
    <p:extLst>
      <p:ext uri="{BB962C8B-B14F-4D97-AF65-F5344CB8AC3E}">
        <p14:creationId xmlns:p14="http://schemas.microsoft.com/office/powerpoint/2010/main" val="2090501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 Create a Pull Request (PR</a:t>
            </a:r>
            <a:r>
              <a:rPr lang="en-US" dirty="0" smtClean="0"/>
              <a:t>)</a:t>
            </a:r>
            <a:endParaRPr lang="en-US" dirty="0"/>
          </a:p>
        </p:txBody>
      </p:sp>
      <p:sp>
        <p:nvSpPr>
          <p:cNvPr id="6" name="Content Placeholder 5"/>
          <p:cNvSpPr>
            <a:spLocks noGrp="1"/>
          </p:cNvSpPr>
          <p:nvPr>
            <p:ph idx="1"/>
          </p:nvPr>
        </p:nvSpPr>
        <p:spPr/>
        <p:txBody>
          <a:bodyPr/>
          <a:lstStyle/>
          <a:p>
            <a:r>
              <a:rPr lang="en-US" dirty="0"/>
              <a:t>once you've submitted the PR request</a:t>
            </a:r>
          </a:p>
        </p:txBody>
      </p:sp>
      <p:pic>
        <p:nvPicPr>
          <p:cNvPr id="3" name="Picture 2"/>
          <p:cNvPicPr>
            <a:picLocks noChangeAspect="1"/>
          </p:cNvPicPr>
          <p:nvPr/>
        </p:nvPicPr>
        <p:blipFill>
          <a:blip r:embed="rId3"/>
          <a:stretch>
            <a:fillRect/>
          </a:stretch>
        </p:blipFill>
        <p:spPr>
          <a:xfrm>
            <a:off x="1886382" y="2299855"/>
            <a:ext cx="7477125" cy="3976255"/>
          </a:xfrm>
          <a:prstGeom prst="rect">
            <a:avLst/>
          </a:prstGeom>
        </p:spPr>
      </p:pic>
    </p:spTree>
    <p:extLst>
      <p:ext uri="{BB962C8B-B14F-4D97-AF65-F5344CB8AC3E}">
        <p14:creationId xmlns:p14="http://schemas.microsoft.com/office/powerpoint/2010/main" val="331668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 Create a Pull Request (PR</a:t>
            </a:r>
            <a:r>
              <a:rPr lang="en-US" dirty="0" smtClean="0"/>
              <a:t>)</a:t>
            </a:r>
            <a:endParaRPr lang="en-US" dirty="0"/>
          </a:p>
        </p:txBody>
      </p:sp>
      <p:sp>
        <p:nvSpPr>
          <p:cNvPr id="6" name="Content Placeholder 5"/>
          <p:cNvSpPr>
            <a:spLocks noGrp="1"/>
          </p:cNvSpPr>
          <p:nvPr>
            <p:ph idx="1"/>
          </p:nvPr>
        </p:nvSpPr>
        <p:spPr/>
        <p:txBody>
          <a:bodyPr/>
          <a:lstStyle/>
          <a:p>
            <a:pPr algn="just"/>
            <a:r>
              <a:rPr lang="en-US" dirty="0"/>
              <a:t>You might see a big green button at the bottom that says 'Merge pull request'. Clicking this means you'll merge your changes into the master branch.</a:t>
            </a:r>
          </a:p>
          <a:p>
            <a:pPr algn="just"/>
            <a:r>
              <a:rPr lang="en-US" dirty="0"/>
              <a:t>Note that this button won't always be green. In some cases it'll be grey, which means you're faced with a </a:t>
            </a:r>
            <a:r>
              <a:rPr lang="en-US" b="1" dirty="0"/>
              <a:t>merge conflict</a:t>
            </a:r>
            <a:r>
              <a:rPr lang="en-US" dirty="0"/>
              <a:t>. This is when there is a change in one file that conflicts with a change in another file and </a:t>
            </a:r>
            <a:r>
              <a:rPr lang="en-US" dirty="0" err="1"/>
              <a:t>git</a:t>
            </a:r>
            <a:r>
              <a:rPr lang="en-US" dirty="0"/>
              <a:t> can't figure out which version to use. You'll have to manually go in and tell </a:t>
            </a:r>
            <a:r>
              <a:rPr lang="en-US" dirty="0" err="1"/>
              <a:t>git</a:t>
            </a:r>
            <a:r>
              <a:rPr lang="en-US" dirty="0"/>
              <a:t> which version to use.</a:t>
            </a:r>
          </a:p>
          <a:p>
            <a:r>
              <a:rPr lang="en-US" dirty="0"/>
              <a:t>Sometimes you'll be a co-owner or the sole owner of a repo, in which case you may not need to create a PR to merge your changes. However, it's still a good idea to make one so you can keep a more complete history of your updates and to make sure you always create a new branch when making changes</a:t>
            </a:r>
            <a:r>
              <a:rPr lang="en-US" dirty="0" smtClean="0"/>
              <a:t>.</a:t>
            </a:r>
            <a:endParaRPr lang="en-US" dirty="0"/>
          </a:p>
        </p:txBody>
      </p:sp>
    </p:spTree>
    <p:extLst>
      <p:ext uri="{BB962C8B-B14F-4D97-AF65-F5344CB8AC3E}">
        <p14:creationId xmlns:p14="http://schemas.microsoft.com/office/powerpoint/2010/main" val="2480839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Merge PR</a:t>
            </a:r>
            <a:endParaRPr lang="en-US" dirty="0"/>
          </a:p>
        </p:txBody>
      </p:sp>
      <p:sp>
        <p:nvSpPr>
          <p:cNvPr id="3" name="Content Placeholder 2"/>
          <p:cNvSpPr>
            <a:spLocks noGrp="1"/>
          </p:cNvSpPr>
          <p:nvPr>
            <p:ph idx="1"/>
          </p:nvPr>
        </p:nvSpPr>
        <p:spPr/>
        <p:txBody>
          <a:bodyPr/>
          <a:lstStyle/>
          <a:p>
            <a:r>
              <a:rPr lang="en-US" dirty="0"/>
              <a:t>Go ahead and click the green 'Merge pull request' button. This will merge your changes into the master branch</a:t>
            </a:r>
            <a:r>
              <a:rPr lang="en-US" dirty="0" smtClean="0"/>
              <a:t>.</a:t>
            </a:r>
          </a:p>
          <a:p>
            <a:r>
              <a:rPr lang="en-US" dirty="0"/>
              <a:t>When you're done, I recommend deleting your branch (too many branches can become messy), so hit that grey 'Delete branch' button as well.</a:t>
            </a:r>
          </a:p>
          <a:p>
            <a:r>
              <a:rPr lang="en-US" dirty="0"/>
              <a:t>You can double check that your commits were merged by clicking on the 'Commits' link on the first page of your new repo.</a:t>
            </a:r>
          </a:p>
          <a:p>
            <a:endParaRPr lang="en-US" dirty="0"/>
          </a:p>
        </p:txBody>
      </p:sp>
      <p:pic>
        <p:nvPicPr>
          <p:cNvPr id="4" name="Picture 3"/>
          <p:cNvPicPr>
            <a:picLocks noChangeAspect="1"/>
          </p:cNvPicPr>
          <p:nvPr/>
        </p:nvPicPr>
        <p:blipFill>
          <a:blip r:embed="rId2"/>
          <a:stretch>
            <a:fillRect/>
          </a:stretch>
        </p:blipFill>
        <p:spPr>
          <a:xfrm>
            <a:off x="3118311" y="3988181"/>
            <a:ext cx="5277543" cy="1775856"/>
          </a:xfrm>
          <a:prstGeom prst="rect">
            <a:avLst/>
          </a:prstGeom>
        </p:spPr>
      </p:pic>
    </p:spTree>
    <p:extLst>
      <p:ext uri="{BB962C8B-B14F-4D97-AF65-F5344CB8AC3E}">
        <p14:creationId xmlns:p14="http://schemas.microsoft.com/office/powerpoint/2010/main" val="2725514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endParaRPr lang="en-US" dirty="0"/>
          </a:p>
        </p:txBody>
      </p:sp>
      <p:sp>
        <p:nvSpPr>
          <p:cNvPr id="3" name="Content Placeholder 2"/>
          <p:cNvSpPr>
            <a:spLocks noGrp="1"/>
          </p:cNvSpPr>
          <p:nvPr>
            <p:ph idx="1"/>
          </p:nvPr>
        </p:nvSpPr>
        <p:spPr/>
        <p:txBody>
          <a:bodyPr/>
          <a:lstStyle/>
          <a:p>
            <a:pPr algn="just"/>
            <a:r>
              <a:rPr lang="en-US" dirty="0" err="1" smtClean="0"/>
              <a:t>Github</a:t>
            </a:r>
            <a:r>
              <a:rPr lang="en-US" dirty="0" smtClean="0"/>
              <a:t> is a web-based hosted service for </a:t>
            </a:r>
            <a:r>
              <a:rPr lang="en-US" dirty="0" err="1" smtClean="0"/>
              <a:t>Git</a:t>
            </a:r>
            <a:r>
              <a:rPr lang="en-US" dirty="0" smtClean="0"/>
              <a:t> repositories. </a:t>
            </a:r>
            <a:r>
              <a:rPr lang="en-US" dirty="0" err="1" smtClean="0"/>
              <a:t>Git</a:t>
            </a:r>
            <a:r>
              <a:rPr lang="en-US" dirty="0" smtClean="0"/>
              <a:t> is a popular open-source version control system. </a:t>
            </a:r>
            <a:r>
              <a:rPr lang="en-US" dirty="0" err="1" smtClean="0"/>
              <a:t>Github</a:t>
            </a:r>
            <a:r>
              <a:rPr lang="en-US" dirty="0" smtClean="0"/>
              <a:t> allows you to host remote </a:t>
            </a:r>
            <a:r>
              <a:rPr lang="en-US" dirty="0" err="1" smtClean="0"/>
              <a:t>Git</a:t>
            </a:r>
            <a:r>
              <a:rPr lang="en-US" dirty="0" smtClean="0"/>
              <a:t> repositories, and has a wealth of community-based services that make it ideal for open source projects.</a:t>
            </a:r>
            <a:endParaRPr lang="en-US" dirty="0"/>
          </a:p>
        </p:txBody>
      </p:sp>
    </p:spTree>
    <p:extLst>
      <p:ext uri="{BB962C8B-B14F-4D97-AF65-F5344CB8AC3E}">
        <p14:creationId xmlns:p14="http://schemas.microsoft.com/office/powerpoint/2010/main" val="2328057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Step 10: Get changes on </a:t>
            </a:r>
            <a:r>
              <a:rPr lang="en-US" sz="3600" dirty="0" err="1"/>
              <a:t>GitHub</a:t>
            </a:r>
            <a:r>
              <a:rPr lang="en-US" sz="3600" dirty="0"/>
              <a:t> back to your </a:t>
            </a:r>
            <a:r>
              <a:rPr lang="en-US" sz="3600" dirty="0" smtClean="0"/>
              <a:t>computer</a:t>
            </a:r>
            <a:endParaRPr lang="en-US" sz="3600" dirty="0"/>
          </a:p>
        </p:txBody>
      </p:sp>
      <p:sp>
        <p:nvSpPr>
          <p:cNvPr id="3" name="Content Placeholder 2"/>
          <p:cNvSpPr>
            <a:spLocks noGrp="1"/>
          </p:cNvSpPr>
          <p:nvPr>
            <p:ph idx="1"/>
          </p:nvPr>
        </p:nvSpPr>
        <p:spPr/>
        <p:txBody>
          <a:bodyPr/>
          <a:lstStyle/>
          <a:p>
            <a:r>
              <a:rPr lang="en-US" dirty="0"/>
              <a:t>Right now, the repo on </a:t>
            </a:r>
            <a:r>
              <a:rPr lang="en-US" dirty="0" err="1"/>
              <a:t>GitHub</a:t>
            </a:r>
            <a:r>
              <a:rPr lang="en-US" dirty="0"/>
              <a:t> looks a little different than what you have on your local machine. For example, the commit you made in your branch and merged into the master branch doesn't exist in the master branch on your local machine.</a:t>
            </a:r>
          </a:p>
          <a:p>
            <a:r>
              <a:rPr lang="en-US" dirty="0" smtClean="0"/>
              <a:t>In </a:t>
            </a:r>
            <a:r>
              <a:rPr lang="en-US" dirty="0"/>
              <a:t>order to get the most recent changes that you or others have merged on </a:t>
            </a:r>
            <a:r>
              <a:rPr lang="en-US" dirty="0" err="1"/>
              <a:t>GitHub</a:t>
            </a:r>
            <a:r>
              <a:rPr lang="en-US" dirty="0"/>
              <a:t>, use the </a:t>
            </a:r>
            <a:endParaRPr lang="en-US" dirty="0" smtClean="0"/>
          </a:p>
          <a:p>
            <a:r>
              <a:rPr lang="en-US" b="1" dirty="0" err="1" smtClean="0"/>
              <a:t>git</a:t>
            </a:r>
            <a:r>
              <a:rPr lang="en-US" b="1" dirty="0" smtClean="0"/>
              <a:t> </a:t>
            </a:r>
            <a:r>
              <a:rPr lang="en-US" b="1" dirty="0"/>
              <a:t>pull origin master </a:t>
            </a:r>
            <a:r>
              <a:rPr lang="en-US" dirty="0"/>
              <a:t>command (when working on the master branch</a:t>
            </a:r>
            <a:r>
              <a:rPr lang="en-US" dirty="0" smtClean="0"/>
              <a:t>).</a:t>
            </a:r>
          </a:p>
          <a:p>
            <a:endParaRPr lang="en-US" dirty="0"/>
          </a:p>
          <a:p>
            <a:r>
              <a:rPr lang="en-US" dirty="0"/>
              <a:t>Now we can use the </a:t>
            </a:r>
            <a:r>
              <a:rPr lang="en-US" dirty="0" err="1"/>
              <a:t>git</a:t>
            </a:r>
            <a:r>
              <a:rPr lang="en-US" dirty="0"/>
              <a:t> log command again to see all new commits.</a:t>
            </a:r>
          </a:p>
          <a:p>
            <a:endParaRPr lang="en-US" dirty="0"/>
          </a:p>
          <a:p>
            <a:r>
              <a:rPr lang="en-US" dirty="0"/>
              <a:t>(You may need to switch branches back to the master branch. You can do that using the </a:t>
            </a:r>
            <a:r>
              <a:rPr lang="en-US" dirty="0" err="1"/>
              <a:t>git</a:t>
            </a:r>
            <a:r>
              <a:rPr lang="en-US" dirty="0"/>
              <a:t> checkout master command.)</a:t>
            </a:r>
          </a:p>
        </p:txBody>
      </p:sp>
    </p:spTree>
    <p:extLst>
      <p:ext uri="{BB962C8B-B14F-4D97-AF65-F5344CB8AC3E}">
        <p14:creationId xmlns:p14="http://schemas.microsoft.com/office/powerpoint/2010/main" val="36187396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product.hubspot.com/blog/git-and-github-tutorial-for-beginners</a:t>
            </a:r>
            <a:endParaRPr lang="en-US" dirty="0" smtClean="0"/>
          </a:p>
          <a:p>
            <a:r>
              <a:rPr lang="en-US" dirty="0">
                <a:hlinkClick r:id="rId3"/>
              </a:rPr>
              <a:t>http://blog.appconus.com/2015/08/06/tao-ssh-key-va-su-dung-ssh-key-trong-git</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270618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8293"/>
            <a:ext cx="12192001" cy="6343650"/>
          </a:xfrm>
          <a:prstGeom prst="rect">
            <a:avLst/>
          </a:prstGeom>
        </p:spPr>
      </p:pic>
    </p:spTree>
    <p:extLst>
      <p:ext uri="{BB962C8B-B14F-4D97-AF65-F5344CB8AC3E}">
        <p14:creationId xmlns:p14="http://schemas.microsoft.com/office/powerpoint/2010/main" val="2813456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257300" y="2043112"/>
            <a:ext cx="9677400" cy="2771775"/>
          </a:xfrm>
          <a:prstGeom prst="rect">
            <a:avLst/>
          </a:prstGeom>
        </p:spPr>
      </p:pic>
    </p:spTree>
    <p:extLst>
      <p:ext uri="{BB962C8B-B14F-4D97-AF65-F5344CB8AC3E}">
        <p14:creationId xmlns:p14="http://schemas.microsoft.com/office/powerpoint/2010/main" val="320032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How do I use github?</a:t>
            </a:r>
          </a:p>
        </p:txBody>
      </p:sp>
      <p:sp>
        <p:nvSpPr>
          <p:cNvPr id="13315" name="Content Placeholder 2"/>
          <p:cNvSpPr>
            <a:spLocks noGrp="1"/>
          </p:cNvSpPr>
          <p:nvPr>
            <p:ph sz="quarter" idx="1"/>
          </p:nvPr>
        </p:nvSpPr>
        <p:spPr>
          <a:xfrm>
            <a:off x="929147" y="1795363"/>
            <a:ext cx="10692581" cy="4360963"/>
          </a:xfrm>
        </p:spPr>
        <p:txBody>
          <a:bodyPr/>
          <a:lstStyle/>
          <a:p>
            <a:r>
              <a:rPr lang="en-US" altLang="en-US" dirty="0" smtClean="0"/>
              <a:t>Set up a user account </a:t>
            </a:r>
          </a:p>
          <a:p>
            <a:pPr lvl="1"/>
            <a:r>
              <a:rPr lang="en-US" altLang="en-US" dirty="0" smtClean="0"/>
              <a:t>public account is free, students can request 5 private</a:t>
            </a:r>
          </a:p>
          <a:p>
            <a:pPr lvl="1"/>
            <a:r>
              <a:rPr lang="en-US" altLang="en-US" dirty="0" smtClean="0"/>
              <a:t>e.g. </a:t>
            </a:r>
            <a:r>
              <a:rPr lang="en-US" altLang="en-US" dirty="0" err="1" smtClean="0"/>
              <a:t>CyndiRader</a:t>
            </a:r>
            <a:endParaRPr lang="en-US" altLang="en-US" dirty="0" smtClean="0"/>
          </a:p>
          <a:p>
            <a:pPr lvl="1"/>
            <a:r>
              <a:rPr lang="en-US" altLang="en-US" dirty="0" smtClean="0"/>
              <a:t>Remember your password!</a:t>
            </a:r>
          </a:p>
          <a:p>
            <a:r>
              <a:rPr lang="en-US" altLang="en-US" dirty="0" smtClean="0"/>
              <a:t>Create a repository</a:t>
            </a:r>
          </a:p>
          <a:p>
            <a:pPr lvl="1"/>
            <a:r>
              <a:rPr lang="en-US" altLang="en-US" dirty="0" smtClean="0"/>
              <a:t>e.g. </a:t>
            </a:r>
            <a:r>
              <a:rPr lang="en-US" altLang="en-US" dirty="0" err="1" smtClean="0"/>
              <a:t>GitDemoCode</a:t>
            </a:r>
            <a:endParaRPr lang="en-US" altLang="en-US" dirty="0" smtClean="0"/>
          </a:p>
          <a:p>
            <a:r>
              <a:rPr lang="en-US" altLang="en-US" dirty="0" smtClean="0"/>
              <a:t>Add </a:t>
            </a:r>
            <a:r>
              <a:rPr lang="en-US" altLang="en-US" dirty="0" err="1" smtClean="0"/>
              <a:t>github</a:t>
            </a:r>
            <a:r>
              <a:rPr lang="en-US" altLang="en-US" dirty="0" smtClean="0"/>
              <a:t> as a “remote” </a:t>
            </a:r>
          </a:p>
          <a:p>
            <a:r>
              <a:rPr lang="en-US" altLang="en-US" dirty="0" smtClean="0"/>
              <a:t>Push your </a:t>
            </a:r>
            <a:r>
              <a:rPr lang="en-US" altLang="en-US" b="1" dirty="0" smtClean="0"/>
              <a:t>master</a:t>
            </a:r>
            <a:r>
              <a:rPr lang="en-US" altLang="en-US" dirty="0" smtClean="0"/>
              <a:t> branch (later we’ll deal with other branches, just work with master for now)</a:t>
            </a:r>
          </a:p>
          <a:p>
            <a:r>
              <a:rPr lang="en-US" altLang="en-US" dirty="0" smtClean="0"/>
              <a:t>Add collaborators (if public, everyone can read, but not write. If private, must be collaborator to even read)</a:t>
            </a:r>
          </a:p>
        </p:txBody>
      </p:sp>
      <p:pic>
        <p:nvPicPr>
          <p:cNvPr id="13316" name="Picture 2" descr="https://encrypted-tbn1.gstatic.com/images?q=tbn:ANd9GcSKvI8JVnaqvqDTHHQkL2e2CrY6s-hRig1q40pfHayy8zLDr9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228600"/>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519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Typical workflow</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2352982" y="1919818"/>
            <a:ext cx="6896100" cy="4057650"/>
          </a:xfrm>
          <a:prstGeom prst="rect">
            <a:avLst/>
          </a:prstGeom>
        </p:spPr>
      </p:pic>
    </p:spTree>
    <p:extLst>
      <p:ext uri="{BB962C8B-B14F-4D97-AF65-F5344CB8AC3E}">
        <p14:creationId xmlns:p14="http://schemas.microsoft.com/office/powerpoint/2010/main" val="4052693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66941" y="1912813"/>
            <a:ext cx="9963150" cy="4448175"/>
          </a:xfrm>
          <a:prstGeom prst="rect">
            <a:avLst/>
          </a:prstGeom>
        </p:spPr>
      </p:pic>
    </p:spTree>
    <p:extLst>
      <p:ext uri="{BB962C8B-B14F-4D97-AF65-F5344CB8AC3E}">
        <p14:creationId xmlns:p14="http://schemas.microsoft.com/office/powerpoint/2010/main" val="3584080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Typical </a:t>
            </a:r>
            <a:r>
              <a:rPr lang="en-US" altLang="en-US" dirty="0" smtClean="0"/>
              <a:t>workflow</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108712" y="2028614"/>
            <a:ext cx="7296150" cy="3657600"/>
          </a:xfrm>
          <a:prstGeom prst="rect">
            <a:avLst/>
          </a:prstGeom>
        </p:spPr>
      </p:pic>
    </p:spTree>
    <p:extLst>
      <p:ext uri="{BB962C8B-B14F-4D97-AF65-F5344CB8AC3E}">
        <p14:creationId xmlns:p14="http://schemas.microsoft.com/office/powerpoint/2010/main" val="3864683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2617</TotalTime>
  <Words>941</Words>
  <Application>Microsoft Office PowerPoint</Application>
  <PresentationFormat>Widescreen</PresentationFormat>
  <Paragraphs>104</Paragraphs>
  <Slides>31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PowerPoint Presentation</vt:lpstr>
      <vt:lpstr>Agenda</vt:lpstr>
      <vt:lpstr>What is Github</vt:lpstr>
      <vt:lpstr>PowerPoint Presentation</vt:lpstr>
      <vt:lpstr>What is Github</vt:lpstr>
      <vt:lpstr>How do I use github?</vt:lpstr>
      <vt:lpstr>Typical workflow</vt:lpstr>
      <vt:lpstr>PowerPoint Presentation</vt:lpstr>
      <vt:lpstr>Typical workflow</vt:lpstr>
      <vt:lpstr>Typical workflow</vt:lpstr>
      <vt:lpstr>Workflow for working Git and Github</vt:lpstr>
      <vt:lpstr>Step 0: Install git and create a GitHub account </vt:lpstr>
      <vt:lpstr>Step 1: Create a local git repository  </vt:lpstr>
      <vt:lpstr>Step 1: Create a local git repository  </vt:lpstr>
      <vt:lpstr>Step 2: Add a new file to the repo </vt:lpstr>
      <vt:lpstr>Step 2: Add a new file to the repo </vt:lpstr>
      <vt:lpstr>Step 3: Add a file to the staging environment</vt:lpstr>
      <vt:lpstr>Step 4: Create a commit</vt:lpstr>
      <vt:lpstr>Step 5: Create a new branch</vt:lpstr>
      <vt:lpstr>Step 5: Create a new branch</vt:lpstr>
      <vt:lpstr>Step 6: Create a new repository on GitHub</vt:lpstr>
      <vt:lpstr>Step 6: Create a new repository on GitHub</vt:lpstr>
      <vt:lpstr>Step 6: Create a new repository on GitHub</vt:lpstr>
      <vt:lpstr>Step 7: Push onto Github</vt:lpstr>
      <vt:lpstr>Step 8: Create a Pull Request (PR)</vt:lpstr>
      <vt:lpstr>Step 8: Create a Pull Request (PR)</vt:lpstr>
      <vt:lpstr>Step 8: Create a Pull Request (PR)</vt:lpstr>
      <vt:lpstr>Step 8: Create a Pull Request (PR)</vt:lpstr>
      <vt:lpstr>Step 9: Merge PR</vt:lpstr>
      <vt:lpstr>Step 10: Get changes on GitHub back to your computer</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hthoc</dc:creator>
  <cp:lastModifiedBy>hthoc</cp:lastModifiedBy>
  <cp:revision>143</cp:revision>
  <dcterms:created xsi:type="dcterms:W3CDTF">2016-04-09T02:10:22Z</dcterms:created>
  <dcterms:modified xsi:type="dcterms:W3CDTF">2016-08-31T00:47:32Z</dcterms:modified>
</cp:coreProperties>
</file>