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>
        <a:uFillTx/>
      </a:defRPr>
    </a:defPPr>
    <a:lvl1pPr marL="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5" userDrawn="1">
          <p15:clr>
            <a:srgbClr val="A4A3A4"/>
          </p15:clr>
        </p15:guide>
        <p15:guide id="2" orient="horz" pos="380" userDrawn="1">
          <p15:clr>
            <a:srgbClr val="A4A3A4"/>
          </p15:clr>
        </p15:guide>
        <p15:guide id="3" orient="horz" pos="4033" userDrawn="1">
          <p15:clr>
            <a:srgbClr val="A4A3A4"/>
          </p15:clr>
        </p15:guide>
        <p15:guide id="4" orient="horz" pos="2295" userDrawn="1">
          <p15:clr>
            <a:srgbClr val="A4A3A4"/>
          </p15:clr>
        </p15:guide>
        <p15:guide id="5" orient="horz" pos="765" userDrawn="1">
          <p15:clr>
            <a:srgbClr val="A4A3A4"/>
          </p15:clr>
        </p15:guide>
        <p15:guide id="6" orient="horz" pos="3920" userDrawn="1">
          <p15:clr>
            <a:srgbClr val="A4A3A4"/>
          </p15:clr>
        </p15:guide>
        <p15:guide id="7" orient="horz" pos="4195" userDrawn="1">
          <p15:clr>
            <a:srgbClr val="A4A3A4"/>
          </p15:clr>
        </p15:guide>
        <p15:guide id="8" pos="2985" userDrawn="1">
          <p15:clr>
            <a:srgbClr val="A4A3A4"/>
          </p15:clr>
        </p15:guide>
        <p15:guide id="9" pos="3073" userDrawn="1">
          <p15:clr>
            <a:srgbClr val="A4A3A4"/>
          </p15:clr>
        </p15:guide>
        <p15:guide id="10" pos="1773" userDrawn="1">
          <p15:clr>
            <a:srgbClr val="A4A3A4"/>
          </p15:clr>
        </p15:guide>
        <p15:guide id="11" pos="5455" userDrawn="1">
          <p15:clr>
            <a:srgbClr val="A4A3A4"/>
          </p15:clr>
        </p15:guide>
        <p15:guide id="12" pos="1855" userDrawn="1">
          <p15:clr>
            <a:srgbClr val="A4A3A4"/>
          </p15:clr>
        </p15:guide>
        <p15:guide id="13" pos="3608" userDrawn="1">
          <p15:clr>
            <a:srgbClr val="A4A3A4"/>
          </p15:clr>
        </p15:guide>
        <p15:guide id="14" pos="3695" userDrawn="1">
          <p15:clr>
            <a:srgbClr val="A4A3A4"/>
          </p15:clr>
        </p15:guide>
        <p15:guide id="15" pos="4215" userDrawn="1">
          <p15:clr>
            <a:srgbClr val="A4A3A4"/>
          </p15:clr>
        </p15:guide>
        <p15:guide id="16" pos="4315" userDrawn="1">
          <p15:clr>
            <a:srgbClr val="A4A3A4"/>
          </p15:clr>
        </p15:guide>
        <p15:guide id="17" pos="4815" userDrawn="1">
          <p15:clr>
            <a:srgbClr val="A4A3A4"/>
          </p15:clr>
        </p15:guide>
        <p15:guide id="18" pos="4915" userDrawn="1">
          <p15:clr>
            <a:srgbClr val="A4A3A4"/>
          </p15:clr>
        </p15:guide>
        <p15:guide id="19" pos="603" userDrawn="1">
          <p15:clr>
            <a:srgbClr val="A4A3A4"/>
          </p15:clr>
        </p15:guide>
        <p15:guide id="20" pos="2465" userDrawn="1">
          <p15:clr>
            <a:srgbClr val="A4A3A4"/>
          </p15:clr>
        </p15:guide>
        <p15:guide id="21" pos="2378" userDrawn="1">
          <p15:clr>
            <a:srgbClr val="A4A3A4"/>
          </p15:clr>
        </p15:guide>
        <p15:guide id="22" pos="70" userDrawn="1">
          <p15:clr>
            <a:srgbClr val="A4A3A4"/>
          </p15:clr>
        </p15:guide>
        <p15:guide id="23" pos="1160" userDrawn="1">
          <p15:clr>
            <a:srgbClr val="A4A3A4"/>
          </p15:clr>
        </p15:guide>
        <p15:guide id="24" pos="125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an Klawitter" initials="CK" lastIdx="10" clrIdx="0"/>
  <p:cmAuthor id="1" name="jk shao" initials="j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01"/>
    <a:srgbClr val="08FF04"/>
    <a:srgbClr val="1401FF"/>
    <a:srgbClr val="DCDDDB"/>
    <a:srgbClr val="FF0000"/>
    <a:srgbClr val="232FFF"/>
    <a:srgbClr val="0F3DF0"/>
    <a:srgbClr val="4DBEF6"/>
    <a:srgbClr val="C680FC"/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86" autoAdjust="0"/>
    <p:restoredTop sz="95180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704" y="168"/>
      </p:cViewPr>
      <p:guideLst>
        <p:guide orient="horz" pos="2385"/>
        <p:guide orient="horz" pos="380"/>
        <p:guide orient="horz" pos="4033"/>
        <p:guide orient="horz" pos="2295"/>
        <p:guide orient="horz" pos="765"/>
        <p:guide orient="horz" pos="3920"/>
        <p:guide orient="horz" pos="4195"/>
        <p:guide pos="2985"/>
        <p:guide pos="3073"/>
        <p:guide pos="1773"/>
        <p:guide pos="5455"/>
        <p:guide pos="1855"/>
        <p:guide pos="3608"/>
        <p:guide pos="3695"/>
        <p:guide pos="4215"/>
        <p:guide pos="4315"/>
        <p:guide pos="4815"/>
        <p:guide pos="4915"/>
        <p:guide pos="603"/>
        <p:guide pos="2465"/>
        <p:guide pos="2378"/>
        <p:guide pos="70"/>
        <p:guide pos="1160"/>
        <p:guide pos="1255"/>
      </p:guideLst>
    </p:cSldViewPr>
  </p:slideViewPr>
  <p:outlineViewPr>
    <p:cViewPr>
      <p:scale>
        <a:sx n="33" d="100"/>
        <a:sy n="33" d="100"/>
      </p:scale>
      <p:origin x="0" y="-45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8C964B9E-706D-9244-A1DC-4FB421A588C6}" type="datetimeFigureOut">
              <a:rPr lang="en-US" smtClean="0">
                <a:uFillTx/>
              </a:rPr>
              <a:pPr/>
              <a:t>6/2/19</a:t>
            </a:fld>
            <a:endParaRPr lang="en-US" dirty="0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617F75D2-35A5-0946-AF7D-00D5D28A091C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88BC6610-5836-4B43-8846-CBEDBE42B4FC}" type="datetimeFigureOut">
              <a:rPr lang="en-US" smtClean="0">
                <a:uFillTx/>
              </a:rPr>
              <a:pPr/>
              <a:t>6/2/19</a:t>
            </a:fld>
            <a:endParaRPr lang="en-US" dirty="0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5812AB22-521B-D346-B43B-D3C730C6EC9B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0" y="0"/>
            <a:ext cx="9144000" cy="43586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7F0424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04371"/>
            <a:ext cx="8229600" cy="82463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603379" y="4798695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b="0" i="0" cap="none" spc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>
              <a:buNone/>
              <a:defRPr>
                <a:uFillTx/>
              </a:defRPr>
            </a:lvl2pPr>
            <a:lvl3pPr>
              <a:buNone/>
              <a:defRPr>
                <a:uFillTx/>
              </a:defRPr>
            </a:lvl3pPr>
            <a:lvl4pPr>
              <a:buNone/>
              <a:defRPr>
                <a:uFillTx/>
              </a:defRPr>
            </a:lvl4pPr>
            <a:lvl5pPr>
              <a:buNone/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Insert date here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3"/>
            <a:ext cx="8229600" cy="6158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0" i="0" cap="none" spc="300">
                <a:solidFill>
                  <a:srgbClr val="A4001D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lang="en-US" dirty="0">
              <a:uFillTx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3F72B-BA88-EC45-BEB6-C3253C79DC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92200"/>
            <a:ext cx="3810000" cy="5003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2200"/>
            <a:ext cx="3810000" cy="5003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E18C7-47F5-5A47-9D44-4C2F96D8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97E25-CC40-924A-A0BC-49FA3911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32B4B5-93AC-1841-BB47-ED8F35ED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6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5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C154-DF1F-4857-955D-BE413B3BD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30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AE958-C429-D54A-B791-C1C846A4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75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466" y="195265"/>
            <a:ext cx="7793038" cy="8985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00" y="1524000"/>
            <a:ext cx="7772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2025" y="6356350"/>
            <a:ext cx="449265" cy="457200"/>
          </a:xfrm>
        </p:spPr>
        <p:txBody>
          <a:bodyPr/>
          <a:lstStyle>
            <a:lvl1pPr>
              <a:defRPr/>
            </a:lvl1pPr>
          </a:lstStyle>
          <a:p>
            <a:fld id="{BA5EC5A9-5EEC-4BEF-ACEC-A9ACECA473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77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E8B462-102D-4F19-84C5-0B79D4FD6DC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344933-8F7F-0A4F-92D9-CEA9538B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66" y="195265"/>
            <a:ext cx="7793038" cy="898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60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0" y="0"/>
            <a:ext cx="9144000" cy="43586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7F0424"/>
              </a:solidFill>
              <a:uFillTx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500705"/>
            <a:ext cx="8229600" cy="6158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0" i="0" cap="none" spc="300">
                <a:solidFill>
                  <a:srgbClr val="A4001D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lang="en-US" dirty="0">
              <a:uFillTx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1FA9B0E-06CB-0943-8855-6FF92D8D67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4840" y="3530251"/>
            <a:ext cx="3200400" cy="28590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0AF44B-97E3-2C42-AF96-42FEB25C11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46995" y="3530250"/>
            <a:ext cx="3657600" cy="261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F34514-59CD-FB40-9BCA-98898498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90BE98-76AD-C941-BA42-205EDB56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6FF901-6CE3-9E44-ACED-3AC4FE3BD4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72447" y="6295130"/>
            <a:ext cx="2357709" cy="48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5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/>
          </p:cNvSpPr>
          <p:nvPr userDrawn="1"/>
        </p:nvSpPr>
        <p:spPr>
          <a:xfrm>
            <a:off x="-14285" y="0"/>
            <a:ext cx="9158285" cy="435865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7F0424"/>
              </a:solidFill>
              <a:uFillTx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2604371"/>
            <a:ext cx="8229600" cy="82463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3"/>
            <a:ext cx="8229600" cy="6158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600" b="0" i="0" cap="none" spc="300">
                <a:solidFill>
                  <a:srgbClr val="A4001D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dirty="0">
                <a:uFillTx/>
              </a:rPr>
              <a:t>Click to edit Master subtitle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D16C1A-79C8-7D4F-BA2A-98FD044B29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1CA9D6-12C6-394D-81DA-AF5F677D7B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72447" y="6295130"/>
            <a:ext cx="2357709" cy="4834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C10D90-0B1B-5F47-A36E-4DB583CE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" y="6409268"/>
            <a:ext cx="9155115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F822DFAF-F54B-FD4C-BF71-E706FDB89E9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26" y="6524938"/>
            <a:ext cx="1865778" cy="2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81" y="2051688"/>
            <a:ext cx="2954338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81" y="3429001"/>
            <a:ext cx="2954338" cy="124396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4" y="2046815"/>
            <a:ext cx="1951038" cy="260138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85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1"/>
            <a:ext cx="7700965" cy="4892888"/>
          </a:xfrm>
        </p:spPr>
        <p:txBody>
          <a:bodyPr/>
          <a:lstStyle>
            <a:lvl1pPr>
              <a:defRPr baseline="0">
                <a:uFillTx/>
              </a:defRPr>
            </a:lvl1pPr>
            <a:lvl2pPr marL="288925" indent="-288925">
              <a:buFont typeface="Wingdings" pitchFamily="2" charset="2"/>
              <a:buChar char="Ø"/>
              <a:defRPr/>
            </a:lvl2pPr>
          </a:lstStyle>
          <a:p>
            <a:pPr lvl="1"/>
            <a:endParaRPr lang="en-US" dirty="0">
              <a:uFillTx/>
            </a:endParaRPr>
          </a:p>
          <a:p>
            <a:pPr lvl="1"/>
            <a:r>
              <a:rPr lang="en-US" dirty="0">
                <a:uFillTx/>
              </a:rPr>
              <a:t>First level</a:t>
            </a:r>
          </a:p>
          <a:p>
            <a:pPr lvl="2"/>
            <a:r>
              <a:rPr lang="en-US" dirty="0">
                <a:uFillTx/>
              </a:rPr>
              <a:t>Second level</a:t>
            </a:r>
          </a:p>
          <a:p>
            <a:pPr lvl="3"/>
            <a:r>
              <a:rPr lang="en-US" dirty="0">
                <a:uFillTx/>
              </a:rPr>
              <a:t>Third level</a:t>
            </a:r>
          </a:p>
          <a:p>
            <a:pPr lvl="4"/>
            <a:r>
              <a:rPr lang="en-US" dirty="0">
                <a:uFillTx/>
              </a:rPr>
              <a:t>Fourth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893E373-79FA-ED4D-8E3B-A3FD0328E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1774" y="6414738"/>
            <a:ext cx="846138" cy="363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  <a:uFillTx/>
              </a:defRPr>
            </a:lvl1pPr>
          </a:lstStyle>
          <a:p>
            <a:fld id="{E62723E9-58A5-4D18-81BD-E1D0CC324A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4E139-3797-FB4A-8486-C0768AF6CA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7908" y="6414738"/>
            <a:ext cx="5035095" cy="363855"/>
          </a:xfrm>
        </p:spPr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D5AFFF-0694-8B43-9908-F5E3EE43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9" y="479388"/>
            <a:ext cx="7707863" cy="6507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949328" y="1211582"/>
            <a:ext cx="3787775" cy="4865455"/>
          </a:xfrm>
        </p:spPr>
        <p:txBody>
          <a:bodyPr/>
          <a:lstStyle/>
          <a:p>
            <a:pPr lvl="0"/>
            <a:r>
              <a:rPr lang="en-US" dirty="0">
                <a:uFillTx/>
              </a:rPr>
              <a:t>Click to edit text, or click icon to add image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 hasCustomPrompt="1"/>
          </p:nvPr>
        </p:nvSpPr>
        <p:spPr>
          <a:xfrm>
            <a:off x="4876804" y="1211582"/>
            <a:ext cx="3779838" cy="4865455"/>
          </a:xfrm>
        </p:spPr>
        <p:txBody>
          <a:bodyPr/>
          <a:lstStyle/>
          <a:p>
            <a:pPr lvl="0"/>
            <a:r>
              <a:rPr lang="en-US" dirty="0">
                <a:uFillTx/>
              </a:rPr>
              <a:t>Click to edit text, or click icon to add image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B3E6A0-103D-6344-A6B3-840526B7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9" y="479388"/>
            <a:ext cx="7707863" cy="6507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948779" y="1211584"/>
            <a:ext cx="7707863" cy="2385568"/>
          </a:xfrm>
        </p:spPr>
        <p:txBody>
          <a:bodyPr/>
          <a:lstStyle/>
          <a:p>
            <a:pPr lvl="0"/>
            <a:r>
              <a:rPr lang="en-US" dirty="0">
                <a:uFillTx/>
              </a:rPr>
              <a:t>Click to edit text, or click icon to add image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 hasCustomPrompt="1"/>
          </p:nvPr>
        </p:nvSpPr>
        <p:spPr>
          <a:xfrm>
            <a:off x="949333" y="3678349"/>
            <a:ext cx="7707305" cy="2385568"/>
          </a:xfrm>
        </p:spPr>
        <p:txBody>
          <a:bodyPr/>
          <a:lstStyle/>
          <a:p>
            <a:pPr lvl="0"/>
            <a:r>
              <a:rPr lang="en-US" dirty="0">
                <a:uFillTx/>
              </a:rPr>
              <a:t>Click to edit text, or click icon to add image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72FE3A-52E6-894A-86FF-ADAC3CA3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9" y="479388"/>
            <a:ext cx="7707863" cy="6507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9328" y="1211585"/>
            <a:ext cx="3787775" cy="4894535"/>
          </a:xfrm>
        </p:spPr>
        <p:txBody>
          <a:bodyPr/>
          <a:lstStyle/>
          <a:p>
            <a:pPr lvl="0"/>
            <a:r>
              <a:rPr lang="en-US" dirty="0">
                <a:uFillTx/>
              </a:rPr>
              <a:t>Click to edit text, or click icon to add image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76804" y="1211583"/>
            <a:ext cx="3779838" cy="2375915"/>
          </a:xfrm>
        </p:spPr>
        <p:txBody>
          <a:bodyPr/>
          <a:lstStyle/>
          <a:p>
            <a:pPr lvl="0"/>
            <a:r>
              <a:rPr lang="en-US" dirty="0">
                <a:uFillTx/>
              </a:rPr>
              <a:t>Click to edit text, or click icon to add image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876804" y="3732530"/>
            <a:ext cx="3779838" cy="2373590"/>
          </a:xfrm>
        </p:spPr>
        <p:txBody>
          <a:bodyPr/>
          <a:lstStyle/>
          <a:p>
            <a:pPr lvl="0"/>
            <a:r>
              <a:rPr lang="en-US" dirty="0">
                <a:uFillTx/>
              </a:rPr>
              <a:t>Click to edit text, or click icon to add image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F4B856-E47C-2641-9D26-2BB730C5FF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9" y="479388"/>
            <a:ext cx="7707863" cy="650700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949328" y="1211583"/>
            <a:ext cx="3787775" cy="2375915"/>
          </a:xfrm>
        </p:spPr>
        <p:txBody>
          <a:bodyPr/>
          <a:lstStyle/>
          <a:p>
            <a:pPr lvl="0"/>
            <a:r>
              <a:rPr lang="en-US" dirty="0">
                <a:uFillTx/>
              </a:rPr>
              <a:t>Click to edit text, or click icon to add image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955680" y="3736683"/>
            <a:ext cx="3781425" cy="2372145"/>
          </a:xfrm>
        </p:spPr>
        <p:txBody>
          <a:bodyPr/>
          <a:lstStyle/>
          <a:p>
            <a:pPr lvl="0"/>
            <a:r>
              <a:rPr lang="en-US" dirty="0">
                <a:uFillTx/>
              </a:rPr>
              <a:t>Click to edit text, or click icon to add image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4876804" y="1211583"/>
            <a:ext cx="3779838" cy="2375915"/>
          </a:xfrm>
        </p:spPr>
        <p:txBody>
          <a:bodyPr/>
          <a:lstStyle/>
          <a:p>
            <a:pPr lvl="0"/>
            <a:r>
              <a:rPr lang="en-US" dirty="0">
                <a:uFillTx/>
              </a:rPr>
              <a:t>Click to edit text, or click icon to add image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 hasCustomPrompt="1"/>
          </p:nvPr>
        </p:nvSpPr>
        <p:spPr>
          <a:xfrm>
            <a:off x="4876804" y="3736683"/>
            <a:ext cx="3779838" cy="2372145"/>
          </a:xfrm>
        </p:spPr>
        <p:txBody>
          <a:bodyPr/>
          <a:lstStyle/>
          <a:p>
            <a:pPr lvl="0"/>
            <a:r>
              <a:rPr lang="en-US" dirty="0">
                <a:uFillTx/>
              </a:rPr>
              <a:t>Click to edit text, or click icon to add image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D44095-89ED-CE4D-AF67-4F821A4FE8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948779" y="479388"/>
            <a:ext cx="7707863" cy="650700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8779" y="1204539"/>
            <a:ext cx="7707863" cy="48575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1"/>
            <a:r>
              <a:rPr lang="en-US" dirty="0">
                <a:uFillTx/>
              </a:rPr>
              <a:t>First level</a:t>
            </a:r>
          </a:p>
          <a:p>
            <a:pPr lvl="2"/>
            <a:r>
              <a:rPr lang="en-US" dirty="0">
                <a:uFillTx/>
              </a:rPr>
              <a:t>Second level</a:t>
            </a:r>
          </a:p>
          <a:p>
            <a:pPr lvl="3"/>
            <a:r>
              <a:rPr lang="en-US" dirty="0">
                <a:uFillTx/>
              </a:rPr>
              <a:t>Third level</a:t>
            </a:r>
          </a:p>
          <a:p>
            <a:pPr lvl="4"/>
            <a:r>
              <a:rPr lang="en-US" dirty="0">
                <a:uFillTx/>
              </a:rPr>
              <a:t>Fourth level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7F0424"/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61774" y="6414738"/>
            <a:ext cx="846138" cy="363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  <a:uFillTx/>
              </a:defRPr>
            </a:lvl1pPr>
          </a:lstStyle>
          <a:p>
            <a:fld id="{E62723E9-58A5-4D18-81BD-E1D0CC324A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1EBF85-FEB3-F940-A1F9-AE2944FB7C4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6672447" y="6295130"/>
            <a:ext cx="2357709" cy="483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9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400" kern="1200">
          <a:solidFill>
            <a:srgbClr val="8C1515"/>
          </a:solidFill>
          <a:uFillTx/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800" b="0" i="0" kern="1200" cap="none" spc="2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288925" indent="-288925" algn="l" defTabSz="4572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Char char="Ø"/>
        <a:defRPr sz="1800" b="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569915" indent="-225425" algn="l" defTabSz="457200" rtl="0" eaLnBrk="1" latinLnBrk="0" hangingPunct="1">
        <a:spcBef>
          <a:spcPct val="20000"/>
        </a:spcBef>
        <a:buClr>
          <a:schemeClr val="bg2"/>
        </a:buClr>
        <a:buSzPct val="102000"/>
        <a:buFont typeface="Wingdings" pitchFamily="2" charset="2"/>
        <a:buChar char="§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914400" indent="-227015" algn="l" defTabSz="457200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258888" indent="-227015" algn="l" defTabSz="457200" rtl="0" eaLnBrk="1" latinLnBrk="0" hangingPunct="1">
        <a:spcBef>
          <a:spcPct val="20000"/>
        </a:spcBef>
        <a:buClr>
          <a:schemeClr val="bg2"/>
        </a:buClr>
        <a:buFont typeface="Source Sans Pro" pitchFamily="34" charset="0"/>
        <a:buChar char="–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E9054D-BDDB-CE45-B934-9C623B0EFA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formulation </a:t>
            </a:r>
          </a:p>
          <a:p>
            <a:pPr marL="574675" lvl="1" indent="-285750">
              <a:buFont typeface="Arial" panose="020B0604020202020204" pitchFamily="34" charset="0"/>
              <a:buChar char="•"/>
            </a:pPr>
            <a:r>
              <a:rPr lang="en-US" dirty="0"/>
              <a:t>Characteristics </a:t>
            </a:r>
          </a:p>
          <a:p>
            <a:pPr marL="574675" lvl="1" indent="-285750">
              <a:buFont typeface="Arial" panose="020B0604020202020204" pitchFamily="34" charset="0"/>
              <a:buChar char="•"/>
            </a:pPr>
            <a:r>
              <a:rPr lang="en-US" dirty="0"/>
              <a:t>Interpretations: individual stock and managed portfolios </a:t>
            </a:r>
          </a:p>
          <a:p>
            <a:pPr marL="574675" lvl="1" indent="-285750">
              <a:buFont typeface="Arial" panose="020B0604020202020204" pitchFamily="34" charset="0"/>
              <a:buChar char="•"/>
            </a:pPr>
            <a:r>
              <a:rPr lang="en-US" dirty="0"/>
              <a:t>Restricted and unrestricted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strategy </a:t>
            </a:r>
          </a:p>
          <a:p>
            <a:pPr marL="574675" lvl="1" indent="-285750">
              <a:buFont typeface="Arial" panose="020B0604020202020204" pitchFamily="34" charset="0"/>
              <a:buChar char="•"/>
            </a:pPr>
            <a:r>
              <a:rPr lang="en-US" dirty="0"/>
              <a:t>Alternating least square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</a:t>
            </a:r>
          </a:p>
          <a:p>
            <a:pPr marL="574675" lvl="1" indent="-285750">
              <a:buFont typeface="Arial" panose="020B0604020202020204" pitchFamily="34" charset="0"/>
              <a:buChar char="•"/>
            </a:pPr>
            <a:r>
              <a:rPr lang="en-US" dirty="0"/>
              <a:t>PCA on managed portfolio </a:t>
            </a:r>
          </a:p>
          <a:p>
            <a:pPr marL="574675" lvl="1" indent="-285750">
              <a:buFont typeface="Arial" panose="020B0604020202020204" pitchFamily="34" charset="0"/>
              <a:buChar char="•"/>
            </a:pPr>
            <a:r>
              <a:rPr lang="en-US" dirty="0"/>
              <a:t>R2 </a:t>
            </a:r>
          </a:p>
          <a:p>
            <a:pPr marL="574675" lvl="1" indent="-285750">
              <a:buFont typeface="Arial" panose="020B0604020202020204" pitchFamily="34" charset="0"/>
              <a:buChar char="•"/>
            </a:pPr>
            <a:r>
              <a:rPr lang="en-US" dirty="0"/>
              <a:t>Sharpe ratio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Empirical results </a:t>
            </a:r>
          </a:p>
          <a:p>
            <a:pPr marL="574675" lvl="1" indent="-285750">
              <a:buFont typeface="Arial" panose="020B0604020202020204" pitchFamily="34" charset="0"/>
              <a:buChar char="•"/>
            </a:pPr>
            <a:r>
              <a:rPr lang="en-US" dirty="0"/>
              <a:t>Dataset </a:t>
            </a:r>
          </a:p>
          <a:p>
            <a:pPr marL="574675" lvl="1" indent="-285750">
              <a:buFont typeface="Arial" panose="020B0604020202020204" pitchFamily="34" charset="0"/>
              <a:buChar char="•"/>
            </a:pPr>
            <a:r>
              <a:rPr lang="en-US" dirty="0"/>
              <a:t>Rotation – convergence; identification </a:t>
            </a:r>
          </a:p>
          <a:p>
            <a:pPr marL="574675" lvl="1" indent="-285750">
              <a:buFont typeface="Arial" panose="020B0604020202020204" pitchFamily="34" charset="0"/>
              <a:buChar char="•"/>
            </a:pPr>
            <a:r>
              <a:rPr lang="en-US" dirty="0"/>
              <a:t>Runtime to convergence: at least 10x worst (3 seconds vs 0.25 s on an average desktop) </a:t>
            </a:r>
          </a:p>
          <a:p>
            <a:pPr marL="574675" lvl="1" indent="-285750">
              <a:buFont typeface="Arial" panose="020B0604020202020204" pitchFamily="34" charset="0"/>
              <a:buChar char="•"/>
            </a:pPr>
            <a:r>
              <a:rPr lang="en-US" dirty="0"/>
              <a:t>R2 much lower than reported </a:t>
            </a:r>
          </a:p>
          <a:p>
            <a:pPr marL="574675" lvl="1" indent="-285750">
              <a:buFont typeface="Arial" panose="020B0604020202020204" pitchFamily="34" charset="0"/>
              <a:buChar char="•"/>
            </a:pPr>
            <a:r>
              <a:rPr lang="en-US" dirty="0"/>
              <a:t>Possible something to say on Sharpe ratio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C6641E-5356-4341-9523-DA1FB16C9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D3B15D-62C0-1C42-A31C-BF9B61CE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</p:spTree>
    <p:extLst>
      <p:ext uri="{BB962C8B-B14F-4D97-AF65-F5344CB8AC3E}">
        <p14:creationId xmlns:p14="http://schemas.microsoft.com/office/powerpoint/2010/main" val="418205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620F6E-A17D-3B40-B8B2-EACAABF019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BF737-34B8-7D49-925D-40BC3BBF3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B6E81-2307-AF44-876E-F198EF3261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F3743-5CF5-974A-82FD-4B3E69EE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68311"/>
      </p:ext>
    </p:extLst>
  </p:cSld>
  <p:clrMapOvr>
    <a:masterClrMapping/>
  </p:clrMapOvr>
</p:sld>
</file>

<file path=ppt/theme/theme1.xml><?xml version="1.0" encoding="utf-8"?>
<a:theme xmlns:a="http://schemas.openxmlformats.org/drawingml/2006/main" name="SU_ENG_ME_PPT_4x3_revised_011615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SU_ENG_ME_PPT_4x3</Template>
  <TotalTime>24442</TotalTime>
  <Words>68</Words>
  <Application>Microsoft Macintosh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Source Sans Pro</vt:lpstr>
      <vt:lpstr>Source Sans Pro Semibold</vt:lpstr>
      <vt:lpstr>Wingdings</vt:lpstr>
      <vt:lpstr>SU_ENG_ME_PPT_4x3_revised_011615</vt:lpstr>
      <vt:lpstr>Outline 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Hanson Research Group</dc:title>
  <dc:creator>Yu Wang</dc:creator>
  <dc:description>2012 PowerPoint template redesign</dc:description>
  <cp:lastModifiedBy>Microsoft Office User</cp:lastModifiedBy>
  <cp:revision>4070</cp:revision>
  <cp:lastPrinted>2019-05-29T16:21:02Z</cp:lastPrinted>
  <dcterms:created xsi:type="dcterms:W3CDTF">2016-10-27T20:05:25Z</dcterms:created>
  <dcterms:modified xsi:type="dcterms:W3CDTF">2019-06-02T18:26:02Z</dcterms:modified>
</cp:coreProperties>
</file>