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318" r:id="rId3"/>
    <p:sldId id="324" r:id="rId4"/>
    <p:sldId id="308" r:id="rId5"/>
    <p:sldId id="258" r:id="rId6"/>
    <p:sldId id="322" r:id="rId7"/>
    <p:sldId id="323" r:id="rId8"/>
    <p:sldId id="325" r:id="rId9"/>
    <p:sldId id="304" r:id="rId10"/>
    <p:sldId id="328" r:id="rId11"/>
    <p:sldId id="327" r:id="rId12"/>
    <p:sldId id="329" r:id="rId13"/>
    <p:sldId id="330" r:id="rId14"/>
    <p:sldId id="332" r:id="rId15"/>
    <p:sldId id="333" r:id="rId16"/>
    <p:sldId id="334" r:id="rId17"/>
    <p:sldId id="335" r:id="rId18"/>
    <p:sldId id="339" r:id="rId19"/>
    <p:sldId id="336" r:id="rId20"/>
    <p:sldId id="338" r:id="rId21"/>
    <p:sldId id="340" r:id="rId22"/>
    <p:sldId id="337" r:id="rId23"/>
    <p:sldId id="341" r:id="rId24"/>
  </p:sldIdLst>
  <p:sldSz cx="9144000" cy="5143500" type="screen16x9"/>
  <p:notesSz cx="6858000" cy="9144000"/>
  <p:embeddedFontLst>
    <p:embeddedFont>
      <p:font typeface="Helvetica Neue" panose="020B0604020202020204" charset="0"/>
      <p:regular r:id="rId26"/>
      <p:bold r:id="rId27"/>
      <p:italic r:id="rId28"/>
      <p:boldItalic r:id="rId29"/>
    </p:embeddedFont>
    <p:embeddedFont>
      <p:font typeface="Nixie One" panose="020B0604020202020204" charset="0"/>
      <p:regular r:id="rId30"/>
    </p:embeddedFont>
    <p:embeddedFont>
      <p:font typeface="Roboto" panose="02000000000000000000" pitchFamily="2" charset="0"/>
      <p:regular r:id="rId31"/>
      <p:bold r:id="rId32"/>
      <p:italic r:id="rId33"/>
      <p:boldItalic r:id="rId34"/>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78475B-BAF2-4571-8952-0CA56CF5674E}">
  <a:tblStyle styleId="{0478475B-BAF2-4571-8952-0CA56CF567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105" d="100"/>
          <a:sy n="105" d="100"/>
        </p:scale>
        <p:origin x="758" y="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8ED80515-503E-4C9A-3EC9-90D0D2E11071}"/>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17B1168A-1782-C940-CEA3-C4F645EE8814}"/>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dirty="0">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ea typeface="Arial" panose="020B0604020202020204" pitchFamily="34" charset="0"/>
        <a:cs typeface="Arial"/>
        <a:sym typeface="Arial" panose="020B0604020202020204" pitchFamily="34" charset="0"/>
      </a:defRPr>
    </a:lvl1pPr>
    <a:lvl2pPr marL="914400" lvl="1"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gioididong.com/game-app/android"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thegioididong.com/game-app/io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64;g13469fccbae_3_0:notes">
            <a:extLst>
              <a:ext uri="{FF2B5EF4-FFF2-40B4-BE49-F238E27FC236}">
                <a16:creationId xmlns:a16="http://schemas.microsoft.com/office/drawing/2014/main" id="{4BFE3C08-1841-8FA7-E1C3-7D4F33852BDB}"/>
              </a:ext>
            </a:extLst>
          </p:cNvPr>
          <p:cNvSpPr>
            <a:spLocks noGrp="1" noRot="1" noChangeAspect="1" noTextEdit="1"/>
          </p:cNvSpPr>
          <p:nvPr>
            <p:ph type="sldImg" idx="2"/>
          </p:nvPr>
        </p:nvSpPr>
        <p:spPr>
          <a:noFill/>
          <a:ln>
            <a:headEnd/>
            <a:tailEnd/>
          </a:ln>
        </p:spPr>
      </p:sp>
      <p:sp>
        <p:nvSpPr>
          <p:cNvPr id="15363" name="Google Shape;65;g13469fccbae_3_0:notes">
            <a:extLst>
              <a:ext uri="{FF2B5EF4-FFF2-40B4-BE49-F238E27FC236}">
                <a16:creationId xmlns:a16="http://schemas.microsoft.com/office/drawing/2014/main" id="{64048F12-4DDA-98E7-B600-33E71A1BC064}"/>
              </a:ext>
            </a:extLst>
          </p:cNvPr>
          <p:cNvSpPr txBox="1">
            <a:spLocks noGrp="1" noChangeArrowheads="1"/>
          </p:cNvSpPr>
          <p:nvPr>
            <p:ph type="body" idx="1"/>
          </p:nvPr>
        </p:nvSpPr>
        <p:spPr/>
        <p:txBody>
          <a:bodyPr/>
          <a:lstStyle/>
          <a:p>
            <a:pPr marL="0" indent="0" eaLnBrk="1" hangingPunct="1">
              <a:buSzPts val="1100"/>
            </a:pPr>
            <a:endParaRPr lang="en-US" altLang="en-US" sz="110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F65259E-CEDB-4B88-7939-D2FE4DC66EBA}"/>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A9F9C9D2-B7EE-2ADA-47F3-46CA5DD4527F}"/>
              </a:ext>
            </a:extLst>
          </p:cNvPr>
          <p:cNvSpPr>
            <a:spLocks noGrp="1"/>
          </p:cNvSpPr>
          <p:nvPr>
            <p:ph type="body" idx="1"/>
          </p:nvPr>
        </p:nvSpPr>
        <p:spPr/>
        <p:txBody>
          <a:bodyPr spcFirstLastPara="1">
            <a:noAutofit/>
          </a:bodyPr>
          <a:lstStyle/>
          <a:p>
            <a:pPr marL="158750" indent="0" eaLnBrk="1" fontAlgn="auto" hangingPunct="1">
              <a:spcBef>
                <a:spcPts val="0"/>
              </a:spcBef>
              <a:spcAft>
                <a:spcPts val="0"/>
              </a:spcAft>
              <a:buSzPts val="1100"/>
              <a:buFont typeface="Arial"/>
              <a:buNone/>
              <a:defRPr/>
            </a:pPr>
            <a:endParaRPr lang="en-US" sz="1100" dirty="0">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674B429-EE1A-2790-0C2E-436672BB32CE}"/>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148F9425-9365-3346-FB53-9D917764D9F4}"/>
              </a:ext>
            </a:extLst>
          </p:cNvPr>
          <p:cNvSpPr>
            <a:spLocks noGrp="1"/>
          </p:cNvSpPr>
          <p:nvPr>
            <p:ph type="body" idx="1"/>
          </p:nvPr>
        </p:nvSpPr>
        <p:spPr/>
        <p:txBody>
          <a:bodyPr spcFirstLastPara="1">
            <a:noAutofit/>
          </a:bodyPr>
          <a:lstStyle/>
          <a:p>
            <a:pPr marL="158750" indent="0" eaLnBrk="1" fontAlgn="auto" hangingPunct="1">
              <a:spcBef>
                <a:spcPts val="0"/>
              </a:spcBef>
              <a:spcAft>
                <a:spcPts val="0"/>
              </a:spcAft>
              <a:buSzPts val="1100"/>
              <a:buFont typeface="Arial"/>
              <a:buNone/>
              <a:defRPr/>
            </a:pPr>
            <a:endParaRPr lang="en-US" sz="1100" dirty="0">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Google Shape;70;g13469fccbae_3_5:notes">
            <a:extLst>
              <a:ext uri="{FF2B5EF4-FFF2-40B4-BE49-F238E27FC236}">
                <a16:creationId xmlns:a16="http://schemas.microsoft.com/office/drawing/2014/main" id="{A0353CF0-2071-BFAF-DB97-D8F43C28CBDE}"/>
              </a:ext>
            </a:extLst>
          </p:cNvPr>
          <p:cNvSpPr>
            <a:spLocks noGrp="1" noRot="1" noChangeAspect="1" noTextEdit="1"/>
          </p:cNvSpPr>
          <p:nvPr>
            <p:ph type="sldImg" idx="2"/>
          </p:nvPr>
        </p:nvSpPr>
        <p:spPr>
          <a:noFill/>
          <a:ln>
            <a:headEnd/>
            <a:tailEnd/>
          </a:ln>
        </p:spPr>
      </p:sp>
      <p:sp>
        <p:nvSpPr>
          <p:cNvPr id="38915" name="Google Shape;71;g13469fccbae_3_5:notes">
            <a:extLst>
              <a:ext uri="{FF2B5EF4-FFF2-40B4-BE49-F238E27FC236}">
                <a16:creationId xmlns:a16="http://schemas.microsoft.com/office/drawing/2014/main" id="{E4353CC3-F0FF-BFC7-EAFB-D9D73DB36BCD}"/>
              </a:ext>
            </a:extLst>
          </p:cNvPr>
          <p:cNvSpPr txBox="1">
            <a:spLocks noGrp="1" noChangeArrowheads="1"/>
          </p:cNvSpPr>
          <p:nvPr>
            <p:ph type="body" idx="1"/>
          </p:nvPr>
        </p:nvSpPr>
        <p:spPr/>
        <p:txBody>
          <a:bodyPr/>
          <a:lstStyle/>
          <a:p>
            <a:pPr marL="0" indent="0" eaLnBrk="1" hangingPunct="1">
              <a:buSzPts val="1100"/>
            </a:pPr>
            <a:endParaRPr lang="en-US" altLang="en-US" sz="110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F9937971-18E0-D6EC-FE0D-D9D5A0305207}"/>
              </a:ext>
            </a:extLst>
          </p:cNvPr>
          <p:cNvSpPr>
            <a:spLocks noGrp="1" noRot="1" noChangeAspect="1" noTextEdit="1"/>
          </p:cNvSpPr>
          <p:nvPr>
            <p:ph type="sldImg"/>
          </p:nvPr>
        </p:nvSpPr>
        <p:spPr>
          <a:ln>
            <a:headEnd/>
            <a:tailEnd/>
          </a:ln>
        </p:spPr>
      </p:sp>
      <p:sp>
        <p:nvSpPr>
          <p:cNvPr id="40963" name="Notes Placeholder 2">
            <a:extLst>
              <a:ext uri="{FF2B5EF4-FFF2-40B4-BE49-F238E27FC236}">
                <a16:creationId xmlns:a16="http://schemas.microsoft.com/office/drawing/2014/main" id="{F834641E-6DF5-595D-A0C0-587CEAA3D56C}"/>
              </a:ext>
            </a:extLst>
          </p:cNvPr>
          <p:cNvSpPr txBox="1">
            <a:spLocks noGrp="1" noChangeArrowheads="1"/>
          </p:cNvSpPr>
          <p:nvPr>
            <p:ph type="body" idx="1"/>
          </p:nvPr>
        </p:nvSpPr>
        <p:spPr/>
        <p:txBody>
          <a:bodyPr/>
          <a:lstStyle/>
          <a:p>
            <a:pPr eaLnBrk="1" hangingPunct="1">
              <a:buSzPts val="1100"/>
              <a:buFont typeface="Arial" panose="020B0604020202020204" pitchFamily="34" charset="0"/>
              <a:buChar char="●"/>
            </a:pPr>
            <a:endParaRPr lang="en-US" altLang="en-US" sz="110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5E63CBB7-545C-B7D7-C231-CBBED695AC1D}"/>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466E7729-99F0-FDFF-CC20-9F6FC1D62881}"/>
              </a:ext>
            </a:extLst>
          </p:cNvPr>
          <p:cNvSpPr>
            <a:spLocks noGrp="1"/>
          </p:cNvSpPr>
          <p:nvPr>
            <p:ph type="body" idx="1"/>
          </p:nvPr>
        </p:nvSpPr>
        <p:spPr/>
        <p:txBody>
          <a:bodyPr spcFirstLastPara="1">
            <a:noAutofit/>
          </a:bodyPr>
          <a:lstStyle/>
          <a:p>
            <a:pPr marL="457200" indent="0" algn="just" eaLnBrk="1" fontAlgn="auto" hangingPunct="1">
              <a:lnSpc>
                <a:spcPct val="150000"/>
              </a:lnSpc>
              <a:spcBef>
                <a:spcPts val="0"/>
              </a:spcBef>
              <a:spcAft>
                <a:spcPts val="800"/>
              </a:spcAft>
              <a:buSzPts val="1100"/>
              <a:buFont typeface="Arial"/>
              <a:buNone/>
              <a:defRPr/>
            </a:pP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Gồm có ba loại mối quan hệ trong mô hình dữ liệu:</a:t>
            </a:r>
            <a:endParaRPr lang="en-US" sz="180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285750" indent="-285750" algn="just" eaLnBrk="1" fontAlgn="auto" hangingPunct="1">
              <a:lnSpc>
                <a:spcPct val="150000"/>
              </a:lnSpc>
              <a:spcBef>
                <a:spcPts val="0"/>
              </a:spcBef>
              <a:spcAft>
                <a:spcPts val="0"/>
              </a:spcAft>
              <a:buSzPts val="1100"/>
              <a:buFont typeface="Arial" panose="020B0604020202020204" pitchFamily="34" charset="0"/>
              <a:buChar char="•"/>
              <a:tabLst>
                <a:tab pos="1089660" algn="l"/>
                <a:tab pos="4591050" algn="ctr"/>
              </a:tabLst>
              <a:defRPr/>
            </a:pPr>
            <a:r>
              <a:rPr lang="vi-VN" sz="1800" b="1" kern="100" dirty="0">
                <a:latin typeface="Times New Roman" panose="02020603050405020304" pitchFamily="18" charset="0"/>
                <a:ea typeface="Calibri" panose="020F0502020204030204" pitchFamily="34" charset="0"/>
                <a:cs typeface="Times New Roman" panose="02020603050405020304" pitchFamily="18" charset="0"/>
                <a:sym typeface="Arial"/>
              </a:rPr>
              <a:t>Quan hệ 1-1 (one to one):</a:t>
            </a: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 Đây là loại quan hệ mà một giá trị duy nhất ở 1 cột của 1 bảng tương ứng với 1 giá trị duy nhất trong 1 cột của bảng liên quan. </a:t>
            </a:r>
            <a:endParaRPr lang="en-US" sz="180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285750" indent="-285750" algn="just" eaLnBrk="1" fontAlgn="auto" hangingPunct="1">
              <a:lnSpc>
                <a:spcPct val="150000"/>
              </a:lnSpc>
              <a:spcBef>
                <a:spcPts val="0"/>
              </a:spcBef>
              <a:spcAft>
                <a:spcPts val="0"/>
              </a:spcAft>
              <a:buSzPts val="1100"/>
              <a:buFont typeface="Arial" panose="020B0604020202020204" pitchFamily="34" charset="0"/>
              <a:buChar char="•"/>
              <a:tabLst>
                <a:tab pos="1089660" algn="l"/>
                <a:tab pos="4591050" algn="ctr"/>
              </a:tabLst>
              <a:defRPr/>
            </a:pPr>
            <a:r>
              <a:rPr lang="vi-VN" sz="1800" b="1" kern="100" dirty="0">
                <a:latin typeface="Times New Roman" panose="02020603050405020304" pitchFamily="18" charset="0"/>
                <a:ea typeface="Calibri" panose="020F0502020204030204" pitchFamily="34" charset="0"/>
                <a:cs typeface="Times New Roman" panose="02020603050405020304" pitchFamily="18" charset="0"/>
                <a:sym typeface="Arial"/>
              </a:rPr>
              <a:t>Quan hệ 1-n (one to many) hoặc n-1 (many to one):</a:t>
            </a: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 Đây là loại quan hệ phổ biến và được sử dụng nhất trong Power BI. Một giá trị duy nhất trong cột của bảng gốc tương ứng với nhiều giá trị trong cột của bảng liên quan. </a:t>
            </a:r>
            <a:endParaRPr lang="en-US" sz="1800" b="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285750" indent="-285750" algn="just" eaLnBrk="1" fontAlgn="auto" hangingPunct="1">
              <a:lnSpc>
                <a:spcPct val="150000"/>
              </a:lnSpc>
              <a:spcBef>
                <a:spcPts val="0"/>
              </a:spcBef>
              <a:spcAft>
                <a:spcPts val="0"/>
              </a:spcAft>
              <a:buSzPts val="1100"/>
              <a:buFont typeface="Arial" panose="020B0604020202020204" pitchFamily="34" charset="0"/>
              <a:buChar char="•"/>
              <a:tabLst>
                <a:tab pos="1089660" algn="l"/>
                <a:tab pos="4591050" algn="ctr"/>
              </a:tabLst>
              <a:defRPr/>
            </a:pPr>
            <a:r>
              <a:rPr lang="en-US" sz="1800" b="1" dirty="0">
                <a:latin typeface="Times New Roman" panose="02020603050405020304" pitchFamily="18" charset="0"/>
                <a:ea typeface="Calibri" panose="020F0502020204030204" pitchFamily="34" charset="0"/>
                <a:sym typeface="Arial"/>
              </a:rPr>
              <a:t>Quan </a:t>
            </a:r>
            <a:r>
              <a:rPr lang="en-US" sz="1800" b="1" dirty="0" err="1">
                <a:latin typeface="Times New Roman" panose="02020603050405020304" pitchFamily="18" charset="0"/>
                <a:ea typeface="Calibri" panose="020F0502020204030204" pitchFamily="34" charset="0"/>
                <a:sym typeface="Arial"/>
              </a:rPr>
              <a:t>hệ</a:t>
            </a:r>
            <a:r>
              <a:rPr lang="en-US" sz="1800" b="1" dirty="0">
                <a:latin typeface="Times New Roman" panose="02020603050405020304" pitchFamily="18" charset="0"/>
                <a:ea typeface="Calibri" panose="020F0502020204030204" pitchFamily="34" charset="0"/>
                <a:sym typeface="Arial"/>
              </a:rPr>
              <a:t> n-n (many to many):</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Đây</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là</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loại</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quan</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hệ</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mà</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nhiều</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giá</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trị</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trong</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cột</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của</a:t>
            </a:r>
            <a:r>
              <a:rPr lang="en-US" sz="1800" dirty="0">
                <a:latin typeface="Times New Roman" panose="02020603050405020304" pitchFamily="18" charset="0"/>
                <a:ea typeface="Calibri" panose="020F0502020204030204" pitchFamily="34" charset="0"/>
                <a:sym typeface="Arial"/>
              </a:rPr>
              <a:t> 1 </a:t>
            </a:r>
            <a:r>
              <a:rPr lang="en-US" sz="1800" dirty="0" err="1">
                <a:latin typeface="Times New Roman" panose="02020603050405020304" pitchFamily="18" charset="0"/>
                <a:ea typeface="Calibri" panose="020F0502020204030204" pitchFamily="34" charset="0"/>
                <a:sym typeface="Arial"/>
              </a:rPr>
              <a:t>bảng</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tương</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ứng</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với</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nhiều</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giá</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trị</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trong</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cột</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của</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bảng</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liên</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quan</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Đây</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là</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mối</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quan</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hệ</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cần</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phải</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đặc</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biệt</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lưu</a:t>
            </a:r>
            <a:r>
              <a:rPr lang="en-US" sz="1800" dirty="0">
                <a:latin typeface="Times New Roman" panose="02020603050405020304" pitchFamily="18" charset="0"/>
                <a:ea typeface="Calibri" panose="020F0502020204030204" pitchFamily="34" charset="0"/>
                <a:sym typeface="Arial"/>
              </a:rPr>
              <a:t> ý </a:t>
            </a:r>
            <a:r>
              <a:rPr lang="en-US" sz="1800" dirty="0" err="1">
                <a:latin typeface="Times New Roman" panose="02020603050405020304" pitchFamily="18" charset="0"/>
                <a:ea typeface="Calibri" panose="020F0502020204030204" pitchFamily="34" charset="0"/>
                <a:sym typeface="Arial"/>
              </a:rPr>
              <a:t>cẩn</a:t>
            </a:r>
            <a:r>
              <a:rPr lang="en-US" sz="1800" dirty="0">
                <a:latin typeface="Times New Roman" panose="02020603050405020304" pitchFamily="18" charset="0"/>
                <a:ea typeface="Calibri" panose="020F0502020204030204" pitchFamily="34" charset="0"/>
                <a:sym typeface="Arial"/>
              </a:rPr>
              <a:t> </a:t>
            </a:r>
            <a:r>
              <a:rPr lang="en-US" sz="1800" dirty="0" err="1">
                <a:latin typeface="Times New Roman" panose="02020603050405020304" pitchFamily="18" charset="0"/>
                <a:ea typeface="Calibri" panose="020F0502020204030204" pitchFamily="34" charset="0"/>
                <a:sym typeface="Arial"/>
              </a:rPr>
              <a:t>thận</a:t>
            </a:r>
            <a:endParaRPr lang="en-US" sz="1100" dirty="0">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1ECF288A-049D-86F4-B157-44C7C2E2D2F2}"/>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9A1E5991-88FA-C8CF-7E73-525BF305CDA8}"/>
              </a:ext>
            </a:extLst>
          </p:cNvPr>
          <p:cNvSpPr>
            <a:spLocks noGrp="1"/>
          </p:cNvSpPr>
          <p:nvPr>
            <p:ph type="body" idx="1"/>
          </p:nvPr>
        </p:nvSpPr>
        <p:spPr/>
        <p:txBody>
          <a:bodyPr spcFirstLastPara="1">
            <a:noAutofit/>
          </a:bodyPr>
          <a:lstStyle/>
          <a:p>
            <a:pPr marL="457200" indent="0" algn="just" eaLnBrk="1" fontAlgn="auto" hangingPunct="1">
              <a:lnSpc>
                <a:spcPct val="150000"/>
              </a:lnSpc>
              <a:spcBef>
                <a:spcPts val="0"/>
              </a:spcBef>
              <a:spcAft>
                <a:spcPts val="800"/>
              </a:spcAft>
              <a:buSzPts val="1100"/>
              <a:buFont typeface="Arial"/>
              <a:buNone/>
              <a:defRPr/>
            </a:pPr>
            <a:endParaRPr lang="en-US" sz="1100" dirty="0">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5BCD8719-04A2-C708-8D99-73DAD808EA05}"/>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35860B4E-3E58-72EE-73BF-969EA2C169B5}"/>
              </a:ext>
            </a:extLst>
          </p:cNvPr>
          <p:cNvSpPr>
            <a:spLocks noGrp="1"/>
          </p:cNvSpPr>
          <p:nvPr>
            <p:ph type="body" idx="1"/>
          </p:nvPr>
        </p:nvSpPr>
        <p:spPr/>
        <p:txBody>
          <a:bodyPr spcFirstLastPara="1">
            <a:noAutofit/>
          </a:bodyPr>
          <a:lstStyle/>
          <a:p>
            <a:pPr marL="457200" indent="0" algn="just" eaLnBrk="1" fontAlgn="auto" hangingPunct="1">
              <a:lnSpc>
                <a:spcPct val="150000"/>
              </a:lnSpc>
              <a:spcBef>
                <a:spcPts val="0"/>
              </a:spcBef>
              <a:spcAft>
                <a:spcPts val="800"/>
              </a:spcAft>
              <a:buSzPts val="1100"/>
              <a:buFont typeface="Arial"/>
              <a:buNone/>
              <a:defRPr/>
            </a:pPr>
            <a:endParaRPr lang="en-US" sz="1100" dirty="0">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B55821E7-6F63-6BF1-1D2E-BC3D12FA8FD4}"/>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0C72C54D-486F-7472-9B60-AC8F2D274786}"/>
              </a:ext>
            </a:extLst>
          </p:cNvPr>
          <p:cNvSpPr>
            <a:spLocks noGrp="1"/>
          </p:cNvSpPr>
          <p:nvPr>
            <p:ph type="body" idx="1"/>
          </p:nvPr>
        </p:nvSpPr>
        <p:spPr/>
        <p:txBody>
          <a:bodyPr spcFirstLastPara="1">
            <a:noAutofit/>
          </a:bodyPr>
          <a:lstStyle/>
          <a:p>
            <a:pPr marL="457200" indent="0" algn="just" eaLnBrk="1" fontAlgn="auto" hangingPunct="1">
              <a:lnSpc>
                <a:spcPct val="150000"/>
              </a:lnSpc>
              <a:spcBef>
                <a:spcPts val="0"/>
              </a:spcBef>
              <a:spcAft>
                <a:spcPts val="800"/>
              </a:spcAft>
              <a:buSzPts val="1100"/>
              <a:buFont typeface="Arial"/>
              <a:buNone/>
              <a:defRPr/>
            </a:pPr>
            <a:endParaRPr lang="en-US" sz="1100" dirty="0">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6F7DBE7A-9B2E-F342-6F61-EE1B0681E740}"/>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D459C3DA-CBE7-AA36-4A60-5DE573BE399B}"/>
              </a:ext>
            </a:extLst>
          </p:cNvPr>
          <p:cNvSpPr>
            <a:spLocks noGrp="1"/>
          </p:cNvSpPr>
          <p:nvPr>
            <p:ph type="body" idx="1"/>
          </p:nvPr>
        </p:nvSpPr>
        <p:spPr/>
        <p:txBody>
          <a:bodyPr spcFirstLastPara="1">
            <a:noAutofit/>
          </a:bodyPr>
          <a:lstStyle/>
          <a:p>
            <a:pPr marL="457200" indent="0" algn="just" eaLnBrk="1" fontAlgn="auto" hangingPunct="1">
              <a:lnSpc>
                <a:spcPct val="150000"/>
              </a:lnSpc>
              <a:spcBef>
                <a:spcPts val="0"/>
              </a:spcBef>
              <a:spcAft>
                <a:spcPts val="800"/>
              </a:spcAft>
              <a:buSzPts val="1100"/>
              <a:buFont typeface="Arial"/>
              <a:buNone/>
              <a:defRPr/>
            </a:pPr>
            <a:endParaRPr lang="en-US" sz="1100" dirty="0">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37924147-CE15-189F-357A-C2FCAC2283BE}"/>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4A1EF908-1305-BCF2-81D4-D4EC5FF6A09B}"/>
              </a:ext>
            </a:extLst>
          </p:cNvPr>
          <p:cNvSpPr>
            <a:spLocks noGrp="1"/>
          </p:cNvSpPr>
          <p:nvPr>
            <p:ph type="body" idx="1"/>
          </p:nvPr>
        </p:nvSpPr>
        <p:spPr/>
        <p:txBody>
          <a:bodyPr spcFirstLastPara="1">
            <a:noAutofit/>
          </a:bodyPr>
          <a:lstStyle/>
          <a:p>
            <a:pPr marL="457200" indent="0" algn="just" eaLnBrk="1" fontAlgn="auto" hangingPunct="1">
              <a:lnSpc>
                <a:spcPct val="150000"/>
              </a:lnSpc>
              <a:spcBef>
                <a:spcPts val="0"/>
              </a:spcBef>
              <a:spcAft>
                <a:spcPts val="800"/>
              </a:spcAft>
              <a:buSzPts val="1100"/>
              <a:buFont typeface="Arial"/>
              <a:buNone/>
              <a:defRPr/>
            </a:pPr>
            <a:endParaRPr lang="en-US" sz="1100" dirty="0">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97B98606-4038-5499-B8D7-C62F8C6E2D32}"/>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9483A443-2759-1AA1-DEB0-F6708F1153A7}"/>
              </a:ext>
            </a:extLst>
          </p:cNvPr>
          <p:cNvSpPr>
            <a:spLocks noGrp="1"/>
          </p:cNvSpPr>
          <p:nvPr>
            <p:ph type="body" idx="1"/>
          </p:nvPr>
        </p:nvSpPr>
        <p:spPr/>
        <p:txBody>
          <a:bodyPr spcFirstLastPara="1">
            <a:noAutofit/>
          </a:bodyPr>
          <a:lstStyle/>
          <a:p>
            <a:pPr marL="158750" indent="0" eaLnBrk="1" fontAlgn="auto" hangingPunct="1">
              <a:spcBef>
                <a:spcPts val="0"/>
              </a:spcBef>
              <a:spcAft>
                <a:spcPts val="0"/>
              </a:spcAft>
              <a:buSzPts val="1100"/>
              <a:buFont typeface="Arial"/>
              <a:buNone/>
              <a:defRPr/>
            </a:pPr>
            <a:r>
              <a:rPr lang="vi-VN" sz="1100" dirty="0">
                <a:highlight>
                  <a:srgbClr val="FBFBFB"/>
                </a:highlight>
                <a:latin typeface="Arial" panose="020B0604020202020204" pitchFamily="34" charset="0"/>
                <a:sym typeface="Arial"/>
              </a:rPr>
              <a:t>Dữ liệu lớn (Big Data) được định nghĩa là những tài sản thông tin có khối lượng lớn, tốc độ và tính đa dạng cao, đòi hỏi các hình thức xử lý thông tin sáng tạo, hiệu quả về chi phí để cải thiện tầm nhìn và ra quyết định đúng đắn hơn. Các đặc điểm về khối lượng, tốc độ và sự đa dạng, mô tả các chức năng làm cho dữ liệu lớn trở nên độc đáo. Tuy nhiên, dữ liệu lớn phải được phân tích hoặc xử lý một cách sáng tạo để trợ giúp cho việc ra quyết định hữu ích, phù hợp. Vì vậy, dữ liệu lớn như một khái niệm thường được thảo luận cùng với phân tích dữ liệu (Data Analytics - DA) trong nhiều lĩnh vực, trong đó có </a:t>
            </a:r>
            <a:endParaRPr lang="en-US" sz="1100" dirty="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5D1CD638-E8AD-D8D3-9E36-9B3BD077694B}"/>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72D47A11-BBEB-9E44-739C-EDBEC83BC67C}"/>
              </a:ext>
            </a:extLst>
          </p:cNvPr>
          <p:cNvSpPr>
            <a:spLocks noGrp="1"/>
          </p:cNvSpPr>
          <p:nvPr>
            <p:ph type="body" idx="1"/>
          </p:nvPr>
        </p:nvSpPr>
        <p:spPr/>
        <p:txBody>
          <a:bodyPr spcFirstLastPara="1">
            <a:noAutofit/>
          </a:bodyPr>
          <a:lstStyle/>
          <a:p>
            <a:pPr marL="457200" indent="0" algn="just" eaLnBrk="1" fontAlgn="auto" hangingPunct="1">
              <a:lnSpc>
                <a:spcPct val="150000"/>
              </a:lnSpc>
              <a:spcBef>
                <a:spcPts val="0"/>
              </a:spcBef>
              <a:spcAft>
                <a:spcPts val="800"/>
              </a:spcAft>
              <a:buSzPts val="1100"/>
              <a:buFont typeface="Arial"/>
              <a:buNone/>
              <a:defRPr/>
            </a:pPr>
            <a:endParaRPr lang="en-US" sz="1100" dirty="0">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FE284C5-FA2B-573E-F213-671D8AB24C32}"/>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F19CB4BE-E951-740B-D41B-F9C08E55ECDD}"/>
              </a:ext>
            </a:extLst>
          </p:cNvPr>
          <p:cNvSpPr>
            <a:spLocks noGrp="1"/>
          </p:cNvSpPr>
          <p:nvPr>
            <p:ph type="body" idx="1"/>
          </p:nvPr>
        </p:nvSpPr>
        <p:spPr/>
        <p:txBody>
          <a:bodyPr spcFirstLastPara="1">
            <a:noAutofit/>
          </a:bodyPr>
          <a:lstStyle/>
          <a:p>
            <a:pPr marL="457200" indent="0" algn="just" eaLnBrk="1" fontAlgn="auto" hangingPunct="1">
              <a:lnSpc>
                <a:spcPct val="150000"/>
              </a:lnSpc>
              <a:spcBef>
                <a:spcPts val="0"/>
              </a:spcBef>
              <a:spcAft>
                <a:spcPts val="800"/>
              </a:spcAft>
              <a:buSzPts val="1100"/>
              <a:buFont typeface="Arial"/>
              <a:buNone/>
              <a:defRPr/>
            </a:pPr>
            <a:endParaRPr lang="en-US" sz="1100" dirty="0">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70;g13469fccbae_3_5:notes">
            <a:extLst>
              <a:ext uri="{FF2B5EF4-FFF2-40B4-BE49-F238E27FC236}">
                <a16:creationId xmlns:a16="http://schemas.microsoft.com/office/drawing/2014/main" id="{920FFD38-3324-36E9-CEBD-C77E59F2D660}"/>
              </a:ext>
            </a:extLst>
          </p:cNvPr>
          <p:cNvSpPr>
            <a:spLocks noGrp="1" noRot="1" noChangeAspect="1" noTextEdit="1"/>
          </p:cNvSpPr>
          <p:nvPr>
            <p:ph type="sldImg" idx="2"/>
          </p:nvPr>
        </p:nvSpPr>
        <p:spPr>
          <a:noFill/>
          <a:ln>
            <a:headEnd/>
            <a:tailEnd/>
          </a:ln>
        </p:spPr>
      </p:sp>
      <p:sp>
        <p:nvSpPr>
          <p:cNvPr id="19459" name="Google Shape;71;g13469fccbae_3_5:notes">
            <a:extLst>
              <a:ext uri="{FF2B5EF4-FFF2-40B4-BE49-F238E27FC236}">
                <a16:creationId xmlns:a16="http://schemas.microsoft.com/office/drawing/2014/main" id="{D83A6B86-B9A9-FEAB-03AA-9847AC058D6D}"/>
              </a:ext>
            </a:extLst>
          </p:cNvPr>
          <p:cNvSpPr txBox="1">
            <a:spLocks noGrp="1" noChangeArrowheads="1"/>
          </p:cNvSpPr>
          <p:nvPr>
            <p:ph type="body" idx="1"/>
          </p:nvPr>
        </p:nvSpPr>
        <p:spPr/>
        <p:txBody>
          <a:bodyPr/>
          <a:lstStyle/>
          <a:p>
            <a:pPr marL="0" indent="0" eaLnBrk="1" hangingPunct="1">
              <a:buSzPts val="1100"/>
            </a:pPr>
            <a:endParaRPr lang="en-US" altLang="en-US" sz="110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Google Shape;83;g1347db35f9c_1_78:notes">
            <a:extLst>
              <a:ext uri="{FF2B5EF4-FFF2-40B4-BE49-F238E27FC236}">
                <a16:creationId xmlns:a16="http://schemas.microsoft.com/office/drawing/2014/main" id="{EA8AC4D6-9F96-212B-BBF5-D04C6BC15ADF}"/>
              </a:ext>
            </a:extLst>
          </p:cNvPr>
          <p:cNvSpPr>
            <a:spLocks noGrp="1" noRot="1" noChangeAspect="1" noTextEdit="1"/>
          </p:cNvSpPr>
          <p:nvPr>
            <p:ph type="sldImg" idx="2"/>
          </p:nvPr>
        </p:nvSpPr>
        <p:spPr>
          <a:noFill/>
          <a:ln>
            <a:headEnd/>
            <a:tailEnd/>
          </a:ln>
        </p:spPr>
      </p:sp>
      <p:sp>
        <p:nvSpPr>
          <p:cNvPr id="21507" name="Google Shape;84;g1347db35f9c_1_78:notes">
            <a:extLst>
              <a:ext uri="{FF2B5EF4-FFF2-40B4-BE49-F238E27FC236}">
                <a16:creationId xmlns:a16="http://schemas.microsoft.com/office/drawing/2014/main" id="{92B75B2C-AB59-38E0-8CFE-DEB056903E26}"/>
              </a:ext>
            </a:extLst>
          </p:cNvPr>
          <p:cNvSpPr txBox="1">
            <a:spLocks noGrp="1" noChangeArrowheads="1"/>
          </p:cNvSpPr>
          <p:nvPr>
            <p:ph type="body" idx="1"/>
          </p:nvPr>
        </p:nvSpPr>
        <p:spPr/>
        <p:txBody>
          <a:bodyPr/>
          <a:lstStyle/>
          <a:p>
            <a:pPr marL="0" indent="0" eaLnBrk="1" hangingPunct="1">
              <a:buSzPts val="1100"/>
            </a:pPr>
            <a:r>
              <a:rPr lang="en-US" altLang="en-US" sz="2800" dirty="0">
                <a:cs typeface="Arial" panose="020B0604020202020204" pitchFamily="34" charset="0"/>
              </a:rPr>
              <a:t>	</a:t>
            </a:r>
            <a:r>
              <a:rPr lang="vi-VN" altLang="en-US" sz="2800" dirty="0">
                <a:cs typeface="Arial" panose="020B0604020202020204" pitchFamily="34" charset="0"/>
              </a:rPr>
              <a:t>Bán lẻ là một trong những ngành kinh doanh quan trọng trong nền kinh tế của mỗi quốc gia, đóng vai trò là cầu nối giữa nhà sản xuất và người tiêu dùng. Ngành bán lẻ bao gồm các hoạt động mua và bán hàng hóa và dịch vụ trực tiếp cho người tiêu dùng cuối cùng. </a:t>
            </a:r>
            <a:r>
              <a:rPr lang="vi-VN" altLang="en-US" sz="4400" dirty="0">
                <a:cs typeface="Arial" panose="020B0604020202020204" pitchFamily="34" charset="0"/>
              </a:rPr>
              <a:t>Ngành bán lẻ là hoạt động kinh doanh cung cấp sản phẩm và dịch vụ trực tiếp cho người tiêu dùng cuối cùng thông qua các kênh bán hàng nhỏ lẻ như cửa hàng, siêu thị, trang </a:t>
            </a:r>
            <a:r>
              <a:rPr lang="vi-VN" altLang="en-US" sz="4400" dirty="0" err="1">
                <a:cs typeface="Arial" panose="020B0604020202020204" pitchFamily="34" charset="0"/>
              </a:rPr>
              <a:t>web</a:t>
            </a:r>
            <a:r>
              <a:rPr lang="vi-VN" altLang="en-US" sz="4400" dirty="0">
                <a:cs typeface="Arial" panose="020B0604020202020204" pitchFamily="34" charset="0"/>
              </a:rPr>
              <a:t> bán hàng </a:t>
            </a:r>
            <a:r>
              <a:rPr lang="vi-VN" altLang="en-US" sz="4400" dirty="0" err="1">
                <a:cs typeface="Arial" panose="020B0604020202020204" pitchFamily="34" charset="0"/>
              </a:rPr>
              <a:t>online</a:t>
            </a:r>
            <a:r>
              <a:rPr lang="vi-VN" altLang="en-US" sz="4400" dirty="0">
                <a:cs typeface="Arial" panose="020B0604020202020204" pitchFamily="34" charset="0"/>
              </a:rPr>
              <a:t> và các nơi mua sắm khác</a:t>
            </a:r>
            <a:r>
              <a:rPr lang="en-US" altLang="en-US" sz="4400" dirty="0">
                <a:cs typeface="Arial" panose="020B0604020202020204" pitchFamily="34" charset="0"/>
              </a:rPr>
              <a:t>, </a:t>
            </a:r>
            <a:r>
              <a:rPr lang="vi-VN" altLang="en-US" sz="2800" dirty="0">
                <a:cs typeface="Arial" panose="020B0604020202020204" pitchFamily="34" charset="0"/>
              </a:rPr>
              <a:t>quảng cáo, và bán cho khách hàng trực tiếp thông qua các cửa hàng, siêu thị, trang </a:t>
            </a:r>
            <a:r>
              <a:rPr lang="vi-VN" altLang="en-US" sz="2800" dirty="0" err="1">
                <a:cs typeface="Arial" panose="020B0604020202020204" pitchFamily="34" charset="0"/>
              </a:rPr>
              <a:t>web</a:t>
            </a:r>
            <a:r>
              <a:rPr lang="vi-VN" altLang="en-US" sz="2800" dirty="0">
                <a:cs typeface="Arial" panose="020B0604020202020204" pitchFamily="34" charset="0"/>
              </a:rPr>
              <a:t> mua sắm trực tuyến và các kênh bán hàng khác.</a:t>
            </a:r>
            <a:endParaRPr lang="en-US" altLang="en-US" sz="1500" b="1" dirty="0">
              <a:solidFill>
                <a:srgbClr val="FFFFFF"/>
              </a:solidFill>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Google Shape;76;g1347db35f9c_1_9:notes">
            <a:extLst>
              <a:ext uri="{FF2B5EF4-FFF2-40B4-BE49-F238E27FC236}">
                <a16:creationId xmlns:a16="http://schemas.microsoft.com/office/drawing/2014/main" id="{0C61CB2D-D36C-9313-FD5D-BEBE3D2B15EA}"/>
              </a:ext>
            </a:extLst>
          </p:cNvPr>
          <p:cNvSpPr>
            <a:spLocks noGrp="1" noRot="1" noChangeAspect="1" noTextEdit="1"/>
          </p:cNvSpPr>
          <p:nvPr>
            <p:ph type="sldImg" idx="2"/>
          </p:nvPr>
        </p:nvSpPr>
        <p:spPr>
          <a:noFill/>
          <a:ln>
            <a:headEnd/>
            <a:tailEnd/>
          </a:ln>
        </p:spPr>
      </p:sp>
      <p:sp>
        <p:nvSpPr>
          <p:cNvPr id="23555" name="Google Shape;77;g1347db35f9c_1_9:notes">
            <a:extLst>
              <a:ext uri="{FF2B5EF4-FFF2-40B4-BE49-F238E27FC236}">
                <a16:creationId xmlns:a16="http://schemas.microsoft.com/office/drawing/2014/main" id="{7177AFE0-0A8A-16D4-3E21-850AF4632B43}"/>
              </a:ext>
            </a:extLst>
          </p:cNvPr>
          <p:cNvSpPr txBox="1">
            <a:spLocks noGrp="1" noChangeArrowheads="1"/>
          </p:cNvSpPr>
          <p:nvPr>
            <p:ph type="body" idx="1"/>
          </p:nvPr>
        </p:nvSpPr>
        <p:spPr/>
        <p:txBody>
          <a:bodyPr/>
          <a:lstStyle/>
          <a:p>
            <a:pPr marL="0" indent="0" eaLnBrk="1" hangingPunct="1">
              <a:buSzPts val="1100"/>
            </a:pPr>
            <a:endParaRPr lang="en-US" altLang="en-US" sz="110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7" name="Google Shape;667;p8:notes">
            <a:extLst>
              <a:ext uri="{FF2B5EF4-FFF2-40B4-BE49-F238E27FC236}">
                <a16:creationId xmlns:a16="http://schemas.microsoft.com/office/drawing/2014/main" id="{C5E807B8-9AED-93E6-DDDC-15ECA25218CB}"/>
              </a:ext>
            </a:extLst>
          </p:cNvPr>
          <p:cNvSpPr txBox="1">
            <a:spLocks noGrp="1"/>
          </p:cNvSpPr>
          <p:nvPr>
            <p:ph type="body" idx="1"/>
          </p:nvPr>
        </p:nvSpPr>
        <p:spPr>
          <a:xfrm>
            <a:off x="685800" y="4400550"/>
            <a:ext cx="5486400" cy="3600450"/>
          </a:xfrm>
        </p:spPr>
        <p:txBody>
          <a:bodyPr spcFirstLastPara="1" tIns="45700" bIns="45700">
            <a:noAutofit/>
          </a:bodyPr>
          <a:lstStyle/>
          <a:p>
            <a:pPr marL="158750" indent="0" algn="just" eaLnBrk="1" hangingPunct="1">
              <a:spcBef>
                <a:spcPts val="0"/>
              </a:spcBef>
              <a:spcAft>
                <a:spcPts val="0"/>
              </a:spcAft>
              <a:buSzPts val="1100"/>
              <a:buFont typeface="Arial"/>
              <a:buNone/>
              <a:defRPr/>
            </a:pPr>
            <a:r>
              <a:rPr lang="vi-VN" sz="1100" b="1" dirty="0">
                <a:latin typeface="Muli"/>
                <a:sym typeface="Arial"/>
              </a:rPr>
              <a:t>Power BI</a:t>
            </a:r>
            <a:r>
              <a:rPr lang="vi-VN" sz="1100" dirty="0">
                <a:latin typeface="Muli"/>
                <a:sym typeface="Arial"/>
              </a:rPr>
              <a:t> gồm các ứng dụng sử dụng trên máy tính để bàn (desktop), hay trên thiết bị di động. Cài đặt </a:t>
            </a:r>
            <a:r>
              <a:rPr lang="vi-VN" sz="1100" b="1" dirty="0">
                <a:latin typeface="Muli"/>
                <a:sym typeface="Arial"/>
              </a:rPr>
              <a:t>Power BI Desktop</a:t>
            </a:r>
            <a:r>
              <a:rPr lang="vi-VN" sz="1100" dirty="0">
                <a:latin typeface="Muli"/>
                <a:sym typeface="Arial"/>
              </a:rPr>
              <a:t> lên thiết bị máy tính (đây là phiên bản On-premise). Đăng ký </a:t>
            </a:r>
            <a:r>
              <a:rPr lang="vi-VN" sz="1100" b="1" dirty="0">
                <a:latin typeface="Muli"/>
                <a:sym typeface="Arial"/>
              </a:rPr>
              <a:t>Power BI </a:t>
            </a:r>
            <a:r>
              <a:rPr lang="vi-VN" sz="1100" dirty="0">
                <a:latin typeface="Muli"/>
                <a:sym typeface="Arial"/>
              </a:rPr>
              <a:t>Service, dịch vụ dựa trên đám mây và tải </a:t>
            </a:r>
            <a:r>
              <a:rPr lang="vi-VN" sz="1100" b="1" dirty="0">
                <a:latin typeface="Muli"/>
                <a:sym typeface="Arial"/>
              </a:rPr>
              <a:t>Power BI Mobile</a:t>
            </a:r>
            <a:r>
              <a:rPr lang="vi-VN" sz="1100" dirty="0">
                <a:latin typeface="Muli"/>
                <a:sym typeface="Arial"/>
              </a:rPr>
              <a:t> chạy trên thiết bị di động.</a:t>
            </a:r>
            <a:r>
              <a:rPr lang="en-US" sz="1100" dirty="0">
                <a:latin typeface="Muli"/>
                <a:sym typeface="Arial"/>
              </a:rPr>
              <a:t> </a:t>
            </a:r>
            <a:r>
              <a:rPr lang="vi-VN" sz="1100" dirty="0">
                <a:latin typeface="Muli"/>
                <a:sym typeface="Arial"/>
              </a:rPr>
              <a:t>Các ứng dụng khác tích hợp Power BI nhằm cho phép người dùng tạo và chia sẻ thông tin bao</a:t>
            </a:r>
          </a:p>
          <a:p>
            <a:pPr marL="615950" lvl="1" indent="0" algn="just" eaLnBrk="1" hangingPunct="1">
              <a:spcBef>
                <a:spcPts val="0"/>
              </a:spcBef>
              <a:spcAft>
                <a:spcPts val="0"/>
              </a:spcAft>
              <a:buSzPts val="1100"/>
              <a:buFont typeface="Arial" panose="020B0604020202020204" pitchFamily="34" charset="0"/>
              <a:buNone/>
              <a:defRPr/>
            </a:pPr>
            <a:r>
              <a:rPr lang="vi-VN" sz="1100" b="1" dirty="0">
                <a:latin typeface="Muli"/>
                <a:sym typeface="Arial"/>
              </a:rPr>
              <a:t>1.</a:t>
            </a:r>
            <a:r>
              <a:rPr lang="vi-VN" sz="1100" dirty="0">
                <a:latin typeface="Muli"/>
                <a:sym typeface="Arial"/>
              </a:rPr>
              <a:t> </a:t>
            </a:r>
            <a:r>
              <a:rPr lang="vi-VN" sz="1100" b="1" dirty="0">
                <a:latin typeface="Muli"/>
                <a:sym typeface="Arial"/>
              </a:rPr>
              <a:t>Power Query:</a:t>
            </a:r>
            <a:r>
              <a:rPr lang="vi-VN" sz="1100" dirty="0">
                <a:latin typeface="Muli"/>
                <a:sym typeface="Arial"/>
              </a:rPr>
              <a:t> một công cụ chuyển đổi và tổ hợp dữ liệu.</a:t>
            </a:r>
          </a:p>
          <a:p>
            <a:pPr marL="615950" lvl="1" indent="0" algn="just" eaLnBrk="1" hangingPunct="1">
              <a:spcBef>
                <a:spcPts val="0"/>
              </a:spcBef>
              <a:spcAft>
                <a:spcPts val="0"/>
              </a:spcAft>
              <a:buSzPts val="1100"/>
              <a:buFont typeface="Arial" panose="020B0604020202020204" pitchFamily="34" charset="0"/>
              <a:buNone/>
              <a:defRPr/>
            </a:pPr>
            <a:r>
              <a:rPr lang="vi-VN" sz="1100" b="1" dirty="0">
                <a:latin typeface="Muli"/>
                <a:sym typeface="Arial"/>
              </a:rPr>
              <a:t>2. Power Pivot:</a:t>
            </a:r>
            <a:r>
              <a:rPr lang="vi-VN" sz="1100" dirty="0">
                <a:latin typeface="Muli"/>
                <a:sym typeface="Arial"/>
              </a:rPr>
              <a:t> một công cụ lập mô hình dữ liệu dạng bảng bộ nhớ.</a:t>
            </a:r>
          </a:p>
          <a:p>
            <a:pPr marL="615950" lvl="1" indent="0" algn="just" eaLnBrk="1" hangingPunct="1">
              <a:spcBef>
                <a:spcPts val="0"/>
              </a:spcBef>
              <a:spcAft>
                <a:spcPts val="0"/>
              </a:spcAft>
              <a:buSzPts val="1100"/>
              <a:buFont typeface="Arial" panose="020B0604020202020204" pitchFamily="34" charset="0"/>
              <a:buNone/>
              <a:defRPr/>
            </a:pPr>
            <a:r>
              <a:rPr lang="vi-VN" sz="1100" b="1" dirty="0">
                <a:latin typeface="Muli"/>
                <a:sym typeface="Arial"/>
              </a:rPr>
              <a:t>3</a:t>
            </a:r>
            <a:r>
              <a:rPr lang="vi-VN" sz="1100" dirty="0">
                <a:latin typeface="Muli"/>
                <a:sym typeface="Arial"/>
              </a:rPr>
              <a:t>. </a:t>
            </a:r>
            <a:r>
              <a:rPr lang="vi-VN" sz="1100" b="1" dirty="0">
                <a:latin typeface="Muli"/>
                <a:sym typeface="Arial"/>
              </a:rPr>
              <a:t>Power View:</a:t>
            </a:r>
            <a:r>
              <a:rPr lang="vi-VN" sz="1100" dirty="0">
                <a:latin typeface="Muli"/>
                <a:sym typeface="Arial"/>
              </a:rPr>
              <a:t> một công cụ trực quan hóa dữ liệu.</a:t>
            </a:r>
          </a:p>
          <a:p>
            <a:pPr marL="615950" lvl="1" indent="0" algn="just" eaLnBrk="1" hangingPunct="1">
              <a:spcBef>
                <a:spcPts val="0"/>
              </a:spcBef>
              <a:spcAft>
                <a:spcPts val="0"/>
              </a:spcAft>
              <a:buSzPts val="1100"/>
              <a:buFont typeface="Arial" panose="020B0604020202020204" pitchFamily="34" charset="0"/>
              <a:buNone/>
              <a:defRPr/>
            </a:pPr>
            <a:r>
              <a:rPr lang="vi-VN" sz="1100" b="1" dirty="0">
                <a:latin typeface="Muli"/>
                <a:sym typeface="Arial"/>
              </a:rPr>
              <a:t>4. Power Map:</a:t>
            </a:r>
            <a:r>
              <a:rPr lang="vi-VN" sz="1100" dirty="0">
                <a:latin typeface="Muli"/>
                <a:sym typeface="Arial"/>
              </a:rPr>
              <a:t> công cụ trực quan hóa dữ liệu không gian hình học 3D.</a:t>
            </a:r>
          </a:p>
          <a:p>
            <a:pPr marL="615950" lvl="1" indent="0" algn="just" eaLnBrk="1" hangingPunct="1">
              <a:spcBef>
                <a:spcPts val="0"/>
              </a:spcBef>
              <a:spcAft>
                <a:spcPts val="0"/>
              </a:spcAft>
              <a:buSzPts val="1100"/>
              <a:buFont typeface="Arial" panose="020B0604020202020204" pitchFamily="34" charset="0"/>
              <a:buNone/>
              <a:defRPr/>
            </a:pPr>
            <a:r>
              <a:rPr lang="vi-VN" sz="1100" b="1" dirty="0">
                <a:latin typeface="Muli"/>
                <a:sym typeface="Arial"/>
              </a:rPr>
              <a:t>5. Power Q&amp;A:</a:t>
            </a:r>
            <a:r>
              <a:rPr lang="vi-VN" sz="1100" dirty="0">
                <a:latin typeface="Muli"/>
                <a:sym typeface="Arial"/>
              </a:rPr>
              <a:t> công cụ trả lời các câu hỏi.</a:t>
            </a:r>
          </a:p>
          <a:p>
            <a:pPr marL="158750" indent="0" algn="just" eaLnBrk="1" hangingPunct="1">
              <a:spcBef>
                <a:spcPts val="0"/>
              </a:spcBef>
              <a:spcAft>
                <a:spcPts val="0"/>
              </a:spcAft>
              <a:buSzPts val="1100"/>
              <a:buFont typeface="Arial"/>
              <a:buNone/>
              <a:defRPr/>
            </a:pPr>
            <a:r>
              <a:rPr lang="vi-VN" sz="1100" dirty="0">
                <a:latin typeface="Muli"/>
                <a:sym typeface="Arial"/>
              </a:rPr>
              <a:t>Ngoài ra, có hàng chục nguồn dữ liệu kết nối với Power BI, từ các tệp (Excel, PDF, Thư mục SharePoint, XML), cơ sở dữ liệu (Cơ sở dữ liệu SQL Server, Cơ sở dữ liệu Oracle, Cơ sở dữ liệu IBM, Amazon Redshift, Google BigQuery), v.v. , khả năng kết nối dữ liệu Azure và nhiều dịch vụ trực tuyến (Dynamics 365, Báo cáo Salesforce, Google Analytics, Adobe Analytics, Facebook và các dịch vụ khác).</a:t>
            </a:r>
            <a:r>
              <a:rPr lang="en-US" sz="1100" dirty="0">
                <a:solidFill>
                  <a:srgbClr val="000000"/>
                </a:solidFill>
                <a:latin typeface="Muli"/>
                <a:sym typeface="Arial"/>
              </a:rPr>
              <a:t> </a:t>
            </a:r>
            <a:r>
              <a:rPr lang="vi-VN" sz="1100" dirty="0" err="1">
                <a:solidFill>
                  <a:srgbClr val="333333"/>
                </a:solidFill>
                <a:highlight>
                  <a:srgbClr val="FFFFFF"/>
                </a:highlight>
                <a:latin typeface="Helvetica Neue" panose="020B0604020202020204" charset="0"/>
                <a:sym typeface="Arial"/>
              </a:rPr>
              <a:t>Power</a:t>
            </a:r>
            <a:r>
              <a:rPr lang="vi-VN" sz="1100" dirty="0">
                <a:solidFill>
                  <a:srgbClr val="333333"/>
                </a:solidFill>
                <a:highlight>
                  <a:srgbClr val="FFFFFF"/>
                </a:highlight>
                <a:latin typeface="Helvetica Neue" panose="020B0604020202020204" charset="0"/>
                <a:sym typeface="Arial"/>
              </a:rPr>
              <a:t> BI gồm bốn thành phần chính là:</a:t>
            </a:r>
          </a:p>
          <a:p>
            <a:pPr marL="330200" indent="-171450" eaLnBrk="1" fontAlgn="auto" hangingPunct="1">
              <a:spcBef>
                <a:spcPts val="0"/>
              </a:spcBef>
              <a:spcAft>
                <a:spcPts val="0"/>
              </a:spcAft>
              <a:buSzPts val="1100"/>
              <a:buFont typeface="Arial" panose="020B0604020202020204" pitchFamily="34" charset="0"/>
              <a:buChar char="•"/>
              <a:defRPr/>
            </a:pPr>
            <a:r>
              <a:rPr lang="vi-VN" sz="1100" b="1" dirty="0">
                <a:solidFill>
                  <a:srgbClr val="333333"/>
                </a:solidFill>
                <a:highlight>
                  <a:srgbClr val="FFFFFF"/>
                </a:highlight>
                <a:latin typeface="Helvetica Neue" panose="020B0604020202020204" charset="0"/>
                <a:sym typeface="Arial"/>
              </a:rPr>
              <a:t>Power BI Desktop:</a:t>
            </a:r>
            <a:r>
              <a:rPr lang="vi-VN" sz="1100" dirty="0">
                <a:solidFill>
                  <a:srgbClr val="333333"/>
                </a:solidFill>
                <a:highlight>
                  <a:srgbClr val="FFFFFF"/>
                </a:highlight>
                <a:latin typeface="Helvetica Neue" panose="020B0604020202020204" charset="0"/>
                <a:sym typeface="Arial"/>
              </a:rPr>
              <a:t> có vai trò xử lý, tập hợp và xây dựng mô hình dữ liệu dùng để trực quan hóa dữ liệu cho các báo cáo. Đây là một phần mềm trên hệ điều hành Windows.</a:t>
            </a:r>
          </a:p>
          <a:p>
            <a:pPr marL="330200" indent="-171450" eaLnBrk="1" fontAlgn="auto" hangingPunct="1">
              <a:spcBef>
                <a:spcPts val="0"/>
              </a:spcBef>
              <a:spcAft>
                <a:spcPts val="0"/>
              </a:spcAft>
              <a:buSzPts val="1100"/>
              <a:buFont typeface="Arial" panose="020B0604020202020204" pitchFamily="34" charset="0"/>
              <a:buChar char="•"/>
              <a:defRPr/>
            </a:pPr>
            <a:r>
              <a:rPr lang="vi-VN" sz="1100" b="1" dirty="0">
                <a:solidFill>
                  <a:srgbClr val="333333"/>
                </a:solidFill>
                <a:highlight>
                  <a:srgbClr val="FFFFFF"/>
                </a:highlight>
                <a:latin typeface="Helvetica Neue" panose="020B0604020202020204" charset="0"/>
                <a:sym typeface="Arial"/>
              </a:rPr>
              <a:t>Power BI Apps:</a:t>
            </a:r>
            <a:r>
              <a:rPr lang="vi-VN" sz="1100" dirty="0">
                <a:solidFill>
                  <a:srgbClr val="333333"/>
                </a:solidFill>
                <a:highlight>
                  <a:srgbClr val="FFFFFF"/>
                </a:highlight>
                <a:latin typeface="Helvetica Neue" panose="020B0604020202020204" charset="0"/>
                <a:sym typeface="Arial"/>
              </a:rPr>
              <a:t> cũng là Power BI nhưng lại ở dạng ứng dụng để có thể sử dụng trên các tảng như </a:t>
            </a:r>
            <a:r>
              <a:rPr lang="vi-VN" sz="1100" dirty="0">
                <a:solidFill>
                  <a:srgbClr val="2F80ED"/>
                </a:solidFill>
                <a:highlight>
                  <a:srgbClr val="FFFFFF"/>
                </a:highlight>
                <a:latin typeface="Helvetica Neue" panose="020B0604020202020204" charset="0"/>
                <a:sym typeface="Arial"/>
                <a:hlinkClick r:id="rId3" tooltip="Android"/>
              </a:rPr>
              <a:t>Android</a:t>
            </a:r>
            <a:r>
              <a:rPr lang="vi-VN" sz="1100" dirty="0">
                <a:solidFill>
                  <a:srgbClr val="333333"/>
                </a:solidFill>
                <a:highlight>
                  <a:srgbClr val="FFFFFF"/>
                </a:highlight>
                <a:latin typeface="Helvetica Neue" panose="020B0604020202020204" charset="0"/>
                <a:sym typeface="Arial"/>
              </a:rPr>
              <a:t> hay </a:t>
            </a:r>
            <a:r>
              <a:rPr lang="vi-VN" sz="1100" dirty="0">
                <a:solidFill>
                  <a:srgbClr val="2F80ED"/>
                </a:solidFill>
                <a:highlight>
                  <a:srgbClr val="FFFFFF"/>
                </a:highlight>
                <a:latin typeface="Helvetica Neue" panose="020B0604020202020204" charset="0"/>
                <a:sym typeface="Arial"/>
                <a:hlinkClick r:id="rId4" tooltip="iOS"/>
              </a:rPr>
              <a:t>iOS</a:t>
            </a:r>
            <a:r>
              <a:rPr lang="vi-VN" sz="1100" dirty="0">
                <a:solidFill>
                  <a:srgbClr val="333333"/>
                </a:solidFill>
                <a:highlight>
                  <a:srgbClr val="FFFFFF"/>
                </a:highlight>
                <a:latin typeface="Helvetica Neue" panose="020B0604020202020204" charset="0"/>
                <a:sym typeface="Arial"/>
              </a:rPr>
              <a:t>.</a:t>
            </a:r>
          </a:p>
          <a:p>
            <a:pPr marL="330200" indent="-171450" eaLnBrk="1" fontAlgn="auto" hangingPunct="1">
              <a:spcBef>
                <a:spcPts val="0"/>
              </a:spcBef>
              <a:spcAft>
                <a:spcPts val="0"/>
              </a:spcAft>
              <a:buSzPts val="1100"/>
              <a:buFont typeface="Arial" panose="020B0604020202020204" pitchFamily="34" charset="0"/>
              <a:buChar char="•"/>
              <a:defRPr/>
            </a:pPr>
            <a:r>
              <a:rPr lang="vi-VN" sz="1100" b="1" dirty="0">
                <a:solidFill>
                  <a:srgbClr val="333333"/>
                </a:solidFill>
                <a:highlight>
                  <a:srgbClr val="FFFFFF"/>
                </a:highlight>
                <a:latin typeface="Helvetica Neue" panose="020B0604020202020204" charset="0"/>
                <a:sym typeface="Arial"/>
              </a:rPr>
              <a:t>Dịch vụ đám mây Power BI Service (Power BI Online): </a:t>
            </a:r>
            <a:r>
              <a:rPr lang="vi-VN" sz="1100" dirty="0">
                <a:solidFill>
                  <a:srgbClr val="333333"/>
                </a:solidFill>
                <a:highlight>
                  <a:srgbClr val="FFFFFF"/>
                </a:highlight>
                <a:latin typeface="Helvetica Neue" panose="020B0604020202020204" charset="0"/>
                <a:sym typeface="Arial"/>
              </a:rPr>
              <a:t> đây là một dịch vụ lưu trữ dữ liệu của Power BI cho phép người dùng lưu trữ báo cáo, dashboard mọi nơi mọi lúc.</a:t>
            </a:r>
          </a:p>
          <a:p>
            <a:pPr marL="330200" indent="-171450" eaLnBrk="1" fontAlgn="auto" hangingPunct="1">
              <a:spcBef>
                <a:spcPts val="0"/>
              </a:spcBef>
              <a:spcAft>
                <a:spcPts val="0"/>
              </a:spcAft>
              <a:buSzPts val="1100"/>
              <a:buFont typeface="Arial" panose="020B0604020202020204" pitchFamily="34" charset="0"/>
              <a:buChar char="•"/>
              <a:defRPr/>
            </a:pPr>
            <a:r>
              <a:rPr lang="vi-VN" sz="1100" b="1" dirty="0">
                <a:solidFill>
                  <a:srgbClr val="333333"/>
                </a:solidFill>
                <a:highlight>
                  <a:srgbClr val="FFFFFF"/>
                </a:highlight>
                <a:latin typeface="Helvetica Neue" panose="020B0604020202020204" charset="0"/>
                <a:sym typeface="Arial"/>
              </a:rPr>
              <a:t>Power BI Report Server:</a:t>
            </a:r>
            <a:r>
              <a:rPr lang="vi-VN" sz="1100" dirty="0">
                <a:solidFill>
                  <a:srgbClr val="333333"/>
                </a:solidFill>
                <a:highlight>
                  <a:srgbClr val="FFFFFF"/>
                </a:highlight>
                <a:latin typeface="Helvetica Neue" panose="020B0604020202020204" charset="0"/>
                <a:sym typeface="Arial"/>
              </a:rPr>
              <a:t> người dùng có thể xuất bản báo cáo sau khi hoàn thành lên hệ thống Power BI Server của công ty.</a:t>
            </a:r>
            <a:br>
              <a:rPr lang="vi-VN" sz="1100" dirty="0">
                <a:sym typeface="Arial"/>
              </a:rPr>
            </a:br>
            <a:endParaRPr lang="vi-VN" sz="1100" dirty="0">
              <a:latin typeface="Muli"/>
              <a:sym typeface="Arial"/>
            </a:endParaRPr>
          </a:p>
          <a:p>
            <a:pPr marL="0" indent="0" eaLnBrk="1" fontAlgn="auto" hangingPunct="1">
              <a:spcBef>
                <a:spcPts val="0"/>
              </a:spcBef>
              <a:spcAft>
                <a:spcPts val="0"/>
              </a:spcAft>
              <a:buSzPts val="1100"/>
              <a:buFont typeface="Arial"/>
              <a:buNone/>
              <a:defRPr/>
            </a:pPr>
            <a:endParaRPr sz="1100" dirty="0">
              <a:sym typeface="Arial"/>
            </a:endParaRPr>
          </a:p>
        </p:txBody>
      </p:sp>
      <p:sp>
        <p:nvSpPr>
          <p:cNvPr id="25603" name="Google Shape;668;p8:notes">
            <a:extLst>
              <a:ext uri="{FF2B5EF4-FFF2-40B4-BE49-F238E27FC236}">
                <a16:creationId xmlns:a16="http://schemas.microsoft.com/office/drawing/2014/main" id="{9CCACFDD-BD79-8BC0-C727-19E2069788A6}"/>
              </a:ext>
            </a:extLst>
          </p:cNvPr>
          <p:cNvSpPr>
            <a:spLocks noGrp="1" noRot="1" noChangeAspect="1" noTextEdit="1"/>
          </p:cNvSpPr>
          <p:nvPr>
            <p:ph type="sldImg" idx="2"/>
          </p:nvPr>
        </p:nvSpPr>
        <p:spPr>
          <a:xfrm>
            <a:off x="685800" y="1143000"/>
            <a:ext cx="5486400" cy="3086100"/>
          </a:xfrm>
          <a:noFill/>
          <a:ln>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70;g13469fccbae_3_5:notes">
            <a:extLst>
              <a:ext uri="{FF2B5EF4-FFF2-40B4-BE49-F238E27FC236}">
                <a16:creationId xmlns:a16="http://schemas.microsoft.com/office/drawing/2014/main" id="{54EDE296-AB1F-CA6E-C51D-97DBCD5485E0}"/>
              </a:ext>
            </a:extLst>
          </p:cNvPr>
          <p:cNvSpPr>
            <a:spLocks noGrp="1" noRot="1" noChangeAspect="1" noTextEdit="1"/>
          </p:cNvSpPr>
          <p:nvPr>
            <p:ph type="sldImg" idx="2"/>
          </p:nvPr>
        </p:nvSpPr>
        <p:spPr>
          <a:noFill/>
          <a:ln>
            <a:headEnd/>
            <a:tailEnd/>
          </a:ln>
        </p:spPr>
      </p:sp>
      <p:sp>
        <p:nvSpPr>
          <p:cNvPr id="28675" name="Google Shape;71;g13469fccbae_3_5:notes">
            <a:extLst>
              <a:ext uri="{FF2B5EF4-FFF2-40B4-BE49-F238E27FC236}">
                <a16:creationId xmlns:a16="http://schemas.microsoft.com/office/drawing/2014/main" id="{3B7C8B62-9C8A-3E9C-917C-3832848B8085}"/>
              </a:ext>
            </a:extLst>
          </p:cNvPr>
          <p:cNvSpPr txBox="1">
            <a:spLocks noGrp="1" noChangeArrowheads="1"/>
          </p:cNvSpPr>
          <p:nvPr>
            <p:ph type="body" idx="1"/>
          </p:nvPr>
        </p:nvSpPr>
        <p:spPr/>
        <p:txBody>
          <a:bodyPr/>
          <a:lstStyle/>
          <a:p>
            <a:pPr marL="0" indent="0" eaLnBrk="1" hangingPunct="1">
              <a:buSzPts val="1100"/>
            </a:pPr>
            <a:endParaRPr lang="en-US" altLang="en-US" sz="110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7DAA454-500B-817E-F789-8264A7A4EB71}"/>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0B7A44C3-5731-AF04-E496-05BA6042FE39}"/>
              </a:ext>
            </a:extLst>
          </p:cNvPr>
          <p:cNvSpPr>
            <a:spLocks noGrp="1"/>
          </p:cNvSpPr>
          <p:nvPr>
            <p:ph type="body" idx="1"/>
          </p:nvPr>
        </p:nvSpPr>
        <p:spPr/>
        <p:txBody>
          <a:bodyPr spcFirstLastPara="1">
            <a:noAutofit/>
          </a:bodyPr>
          <a:lstStyle/>
          <a:p>
            <a:pPr indent="0" algn="just" eaLnBrk="1" fontAlgn="auto" hangingPunct="1">
              <a:lnSpc>
                <a:spcPct val="150000"/>
              </a:lnSpc>
              <a:spcBef>
                <a:spcPts val="0"/>
              </a:spcBef>
              <a:spcAft>
                <a:spcPts val="800"/>
              </a:spcAft>
              <a:buSzPts val="1100"/>
              <a:buFont typeface="Arial"/>
              <a:buNone/>
              <a:defRPr/>
            </a:pP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Khi ứng dụng web MVC (đặt tên là PowerBISalesApp) thực hiện nhúng Power BI để hiển thị và tương tác với báo cáo trong giao diện web của ứng dụng bằng giải pháp phân tích nhúng, các bước triển khai phải tuân theo sơ đồ trong hình 1.1 để đảm bảo tài nguyên Power BI được nhúng một cách an toàn, hiệu quả và cung cấp trải nghiệm tốt nhất cho người dùng. Các bước thực hiện trong sơ đồ bắt đầu từ :</a:t>
            </a:r>
            <a:endParaRPr lang="en-US" sz="180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342900" indent="-342900" algn="just" eaLnBrk="1" fontAlgn="auto" hangingPunct="1">
              <a:lnSpc>
                <a:spcPct val="150000"/>
              </a:lnSpc>
              <a:spcBef>
                <a:spcPts val="0"/>
              </a:spcBef>
              <a:spcAft>
                <a:spcPts val="0"/>
              </a:spcAft>
              <a:buSzPts val="1100"/>
              <a:buFont typeface="+mj-lt"/>
              <a:buAutoNum type="arabicPeriod"/>
              <a:tabLst>
                <a:tab pos="1089660" algn="l"/>
                <a:tab pos="4591050" algn="ctr"/>
              </a:tabLst>
              <a:defRPr/>
            </a:pP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Người dùng mở trình duyệt và truy cập vào ứng dụng PowerBISalesApp. Ứng dụng này được xây dựng trên nền tảng .NET 5 với kiến trúc MVC.</a:t>
            </a:r>
            <a:endParaRPr lang="en-US" sz="180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342900" indent="-342900" algn="just" eaLnBrk="1" fontAlgn="auto" hangingPunct="1">
              <a:lnSpc>
                <a:spcPct val="150000"/>
              </a:lnSpc>
              <a:spcBef>
                <a:spcPts val="0"/>
              </a:spcBef>
              <a:spcAft>
                <a:spcPts val="0"/>
              </a:spcAft>
              <a:buSzPts val="1100"/>
              <a:buFont typeface="+mj-lt"/>
              <a:buAutoNum type="arabicPeriod"/>
              <a:tabLst>
                <a:tab pos="1089660" algn="l"/>
                <a:tab pos="4591050" algn="ctr"/>
              </a:tabLst>
              <a:defRPr/>
            </a:pP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Ứng dụng xác thực người dùng bằng cách sử dụng Azure AD. Khi người dùng đăng nhập thành công, Azure AD cung cấp cho ứng dụng một access token. Token này sẽ được sử dụng để xác thực các yêu cầu đến Power BI Service API.</a:t>
            </a:r>
            <a:endParaRPr lang="en-US" sz="180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342900" indent="-342900" algn="just" eaLnBrk="1" fontAlgn="auto" hangingPunct="1">
              <a:lnSpc>
                <a:spcPct val="150000"/>
              </a:lnSpc>
              <a:spcBef>
                <a:spcPts val="0"/>
              </a:spcBef>
              <a:spcAft>
                <a:spcPts val="0"/>
              </a:spcAft>
              <a:buSzPts val="1100"/>
              <a:buFont typeface="+mj-lt"/>
              <a:buAutoNum type="arabicPeriod"/>
              <a:tabLst>
                <a:tab pos="1089660" algn="l"/>
                <a:tab pos="4591050" algn="ctr"/>
              </a:tabLst>
              <a:defRPr/>
            </a:pP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Ứng dụng sử dụng access token đã nhận được để thực hiện các cuộc gọi đến Power BI Service API. Các cuộc gọi này có thể bao gồm việc lấy thông tin về báo cáo, dashboard, và các nội dung Power BI khác.</a:t>
            </a:r>
            <a:endParaRPr lang="en-US" sz="180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342900" indent="-342900" algn="just" eaLnBrk="1" fontAlgn="auto" hangingPunct="1">
              <a:lnSpc>
                <a:spcPct val="150000"/>
              </a:lnSpc>
              <a:spcBef>
                <a:spcPts val="0"/>
              </a:spcBef>
              <a:spcAft>
                <a:spcPts val="0"/>
              </a:spcAft>
              <a:buSzPts val="1100"/>
              <a:buFont typeface="+mj-lt"/>
              <a:buAutoNum type="arabicPeriod"/>
              <a:tabLst>
                <a:tab pos="1089660" algn="l"/>
                <a:tab pos="4591050" algn="ctr"/>
              </a:tabLst>
              <a:defRPr/>
            </a:pP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Ứng dụng lấy dữ liệu cần thiết cho các nội dung được nhúng từ Power BI Service và chuyển dữ liệu này về trình duyệt. Điều này đảm bảo rằng dữ liệu hiển thị trên ứng dụng là mới nhất và chính xác.</a:t>
            </a:r>
            <a:endParaRPr lang="en-US" sz="180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342900" indent="-342900" algn="just" eaLnBrk="1" fontAlgn="auto" hangingPunct="1">
              <a:lnSpc>
                <a:spcPct val="150000"/>
              </a:lnSpc>
              <a:spcBef>
                <a:spcPts val="0"/>
              </a:spcBef>
              <a:spcAft>
                <a:spcPts val="0"/>
              </a:spcAft>
              <a:buSzPts val="1100"/>
              <a:buFont typeface="+mj-lt"/>
              <a:buAutoNum type="arabicPeriod"/>
              <a:tabLst>
                <a:tab pos="1089660" algn="l"/>
                <a:tab pos="4591050" algn="ctr"/>
              </a:tabLst>
              <a:defRPr/>
            </a:pP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Mã phía máy khách (trong trình duyệt) sử dụng Power BI JavaScript API để tạo và hiển thị nội dung được nhúng, chẳng hạn như báo cáo hoặc dashboard, trực tiếp trong trang web của ứng dụng. API này cho phép tương tác trực tiếp với các tài nguyên Power BI từ phía máy khách.</a:t>
            </a:r>
            <a:endParaRPr lang="en-US" sz="180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marL="342900" indent="-342900" algn="just" eaLnBrk="1" fontAlgn="auto" hangingPunct="1">
              <a:lnSpc>
                <a:spcPct val="150000"/>
              </a:lnSpc>
              <a:spcBef>
                <a:spcPts val="0"/>
              </a:spcBef>
              <a:spcAft>
                <a:spcPts val="0"/>
              </a:spcAft>
              <a:buSzPts val="1100"/>
              <a:buFont typeface="+mj-lt"/>
              <a:buAutoNum type="arabicPeriod"/>
              <a:tabLst>
                <a:tab pos="1089660" algn="l"/>
                <a:tab pos="4591050" algn="ctr"/>
              </a:tabLst>
              <a:defRPr/>
            </a:pPr>
            <a:r>
              <a:rPr lang="vi-VN" sz="1800" kern="100" dirty="0">
                <a:latin typeface="Times New Roman" panose="02020603050405020304" pitchFamily="18" charset="0"/>
                <a:ea typeface="Calibri" panose="020F0502020204030204" pitchFamily="34" charset="0"/>
                <a:cs typeface="Times New Roman" panose="02020603050405020304" pitchFamily="18" charset="0"/>
                <a:sym typeface="Arial"/>
              </a:rPr>
              <a:t>Một iFrame (khung nội dung nhúng ) chứa nội dung nhúng được tạo giữa trình duyệt của người dùng và dịch vụ Power BI Service. IFrame này cho phép truyền tải dữ liệu và tương tác thời gian thực, giúp người dùng có thể tương tác với báo cáo Power BI như nó đang được chạy trực tiếp trên Power BI Service.</a:t>
            </a:r>
            <a:endParaRPr lang="en-US" sz="1800" kern="100" dirty="0">
              <a:latin typeface="Times New Roman" panose="02020603050405020304" pitchFamily="18" charset="0"/>
              <a:ea typeface="Calibri" panose="020F0502020204030204" pitchFamily="34" charset="0"/>
              <a:cs typeface="Times New Roman" panose="02020603050405020304" pitchFamily="18" charset="0"/>
              <a:sym typeface="Arial"/>
            </a:endParaRPr>
          </a:p>
          <a:p>
            <a:pPr eaLnBrk="1" fontAlgn="auto" hangingPunct="1">
              <a:spcBef>
                <a:spcPts val="0"/>
              </a:spcBef>
              <a:spcAft>
                <a:spcPts val="0"/>
              </a:spcAft>
              <a:buSzPts val="1100"/>
              <a:buFont typeface="Arial"/>
              <a:buChar char="●"/>
              <a:defRPr/>
            </a:pPr>
            <a:endParaRPr lang="en-US" sz="1100" dirty="0">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CFD3BC8-3528-A432-2079-F73E03A69821}"/>
              </a:ext>
            </a:extLst>
          </p:cNvPr>
          <p:cNvSpPr>
            <a:spLocks noGrp="1" noRot="1" noChangeAspect="1" noTextEdit="1"/>
          </p:cNvSpPr>
          <p:nvPr>
            <p:ph type="sldImg"/>
          </p:nvPr>
        </p:nvSpPr>
        <p:spPr>
          <a:ln>
            <a:headEnd/>
            <a:tailEnd/>
          </a:ln>
        </p:spPr>
      </p:sp>
      <p:sp>
        <p:nvSpPr>
          <p:cNvPr id="3" name="Notes Placeholder 2">
            <a:extLst>
              <a:ext uri="{FF2B5EF4-FFF2-40B4-BE49-F238E27FC236}">
                <a16:creationId xmlns:a16="http://schemas.microsoft.com/office/drawing/2014/main" id="{8C21C742-2C1E-2204-4106-D06AF18AF590}"/>
              </a:ext>
            </a:extLst>
          </p:cNvPr>
          <p:cNvSpPr>
            <a:spLocks noGrp="1"/>
          </p:cNvSpPr>
          <p:nvPr>
            <p:ph type="body" idx="1"/>
          </p:nvPr>
        </p:nvSpPr>
        <p:spPr/>
        <p:txBody>
          <a:bodyPr spcFirstLastPara="1">
            <a:noAutofit/>
          </a:bodyPr>
          <a:lstStyle/>
          <a:p>
            <a:pPr marL="158750" indent="0" eaLnBrk="1" fontAlgn="auto" hangingPunct="1">
              <a:spcBef>
                <a:spcPts val="0"/>
              </a:spcBef>
              <a:spcAft>
                <a:spcPts val="0"/>
              </a:spcAft>
              <a:buSzPts val="1100"/>
              <a:buFont typeface="Arial"/>
              <a:buNone/>
              <a:defRPr/>
            </a:pPr>
            <a:endParaRPr lang="en-US" sz="1100" dirty="0">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2" name="Google Shape;10;p2">
            <a:extLst>
              <a:ext uri="{FF2B5EF4-FFF2-40B4-BE49-F238E27FC236}">
                <a16:creationId xmlns:a16="http://schemas.microsoft.com/office/drawing/2014/main" id="{4077F621-2092-F6E8-6803-6FE540C978D7}"/>
              </a:ext>
            </a:extLst>
          </p:cNvPr>
          <p:cNvSpPr>
            <a:spLocks noChangeArrowheads="1"/>
          </p:cNvSpPr>
          <p:nvPr/>
        </p:nvSpPr>
        <p:spPr bwMode="auto">
          <a:xfrm flipH="1">
            <a:off x="8247063" y="4246563"/>
            <a:ext cx="896937" cy="896937"/>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dirty="0">
              <a:latin typeface="Arial" panose="020B0604020202020204" pitchFamily="34" charset="0"/>
            </a:endParaRPr>
          </a:p>
        </p:txBody>
      </p:sp>
      <p:sp>
        <p:nvSpPr>
          <p:cNvPr id="3" name="Google Shape;11;p2">
            <a:extLst>
              <a:ext uri="{FF2B5EF4-FFF2-40B4-BE49-F238E27FC236}">
                <a16:creationId xmlns:a16="http://schemas.microsoft.com/office/drawing/2014/main" id="{CFDFA0A0-4CF3-C045-95A7-9B1D18571A96}"/>
              </a:ext>
            </a:extLst>
          </p:cNvPr>
          <p:cNvSpPr/>
          <p:nvPr/>
        </p:nvSpPr>
        <p:spPr>
          <a:xfrm flipH="1">
            <a:off x="8247063" y="4246563"/>
            <a:ext cx="896937" cy="896937"/>
          </a:xfrm>
          <a:prstGeom prst="round1Rect">
            <a:avLst>
              <a:gd name="adj" fmla="val 16667"/>
            </a:avLst>
          </a:prstGeom>
          <a:solidFill>
            <a:schemeClr val="lt1">
              <a:alpha val="68080"/>
            </a:schemeClr>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dirty="0">
              <a:latin typeface="Arial" panose="020B0604020202020204" pitchFamily="34" charset="0"/>
              <a:ea typeface="Arial"/>
              <a:cs typeface="Arial"/>
              <a:sym typeface="Arial"/>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a:normAutofit/>
          </a:bodyPr>
          <a:lstStyle>
            <a:lvl1pPr lvl="0">
              <a:spcBef>
                <a:spcPts val="0"/>
              </a:spcBef>
              <a:spcAft>
                <a:spcPts val="0"/>
              </a:spcAft>
              <a:buSzPts val="4800"/>
              <a:buNone/>
              <a:defRPr sz="4800">
                <a:latin typeface="Arial" panose="020B0604020202020204" pitchFamily="34" charset="0"/>
                <a:cs typeface="Arial" panose="020B0604020202020204" pitchFamily="34"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dirty="0"/>
              <a:t>Click to edit Master title style</a:t>
            </a:r>
            <a:endParaRPr dirty="0"/>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a:normAutofit/>
          </a:bodyPr>
          <a:lstStyle>
            <a:lvl1pPr lvl="0">
              <a:lnSpc>
                <a:spcPct val="100000"/>
              </a:lnSpc>
              <a:spcBef>
                <a:spcPts val="0"/>
              </a:spcBef>
              <a:spcAft>
                <a:spcPts val="0"/>
              </a:spcAft>
              <a:buClr>
                <a:schemeClr val="lt1"/>
              </a:buClr>
              <a:buSzPts val="1800"/>
              <a:buNone/>
              <a:defRPr>
                <a:solidFill>
                  <a:schemeClr val="lt1"/>
                </a:solidFill>
                <a:latin typeface="Arial" panose="020B0604020202020204" pitchFamily="34" charset="0"/>
                <a:cs typeface="Arial" panose="020B0604020202020204" pitchFamily="34" charset="0"/>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dirty="0"/>
              <a:t>Click to edit Master subtitle style</a:t>
            </a:r>
            <a:endParaRPr dirty="0"/>
          </a:p>
        </p:txBody>
      </p:sp>
      <p:sp>
        <p:nvSpPr>
          <p:cNvPr id="4" name="Google Shape;14;p2">
            <a:extLst>
              <a:ext uri="{FF2B5EF4-FFF2-40B4-BE49-F238E27FC236}">
                <a16:creationId xmlns:a16="http://schemas.microsoft.com/office/drawing/2014/main" id="{0C6679C3-CF3B-BE28-98C5-3FE44E37529A}"/>
              </a:ext>
            </a:extLst>
          </p:cNvPr>
          <p:cNvSpPr txBox="1">
            <a:spLocks noGrp="1" noChangeArrowheads="1"/>
          </p:cNvSpPr>
          <p:nvPr>
            <p:ph type="sldNum" idx="10"/>
          </p:nvPr>
        </p:nvSpPr>
        <p:spPr/>
        <p:txBody>
          <a:bodyPr/>
          <a:lstStyle>
            <a:lvl1pPr>
              <a:defRPr/>
            </a:lvl1pPr>
          </a:lstStyle>
          <a:p>
            <a:fld id="{315F47C4-C576-4D58-AED3-9DD753D0A62B}" type="slidenum">
              <a:rPr lang="en-US" altLang="en-US"/>
              <a:pPr/>
              <a:t>‹#›</a:t>
            </a:fld>
            <a:endParaRPr lang="en-US" altLang="en-US"/>
          </a:p>
        </p:txBody>
      </p:sp>
    </p:spTree>
    <p:extLst>
      <p:ext uri="{BB962C8B-B14F-4D97-AF65-F5344CB8AC3E}">
        <p14:creationId xmlns:p14="http://schemas.microsoft.com/office/powerpoint/2010/main" val="125278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2" name="Google Shape;14;p41">
            <a:extLst>
              <a:ext uri="{FF2B5EF4-FFF2-40B4-BE49-F238E27FC236}">
                <a16:creationId xmlns:a16="http://schemas.microsoft.com/office/drawing/2014/main" id="{64A18148-B738-2CFF-AB58-F9794D358896}"/>
              </a:ext>
            </a:extLst>
          </p:cNvPr>
          <p:cNvSpPr>
            <a:spLocks/>
          </p:cNvSpPr>
          <p:nvPr/>
        </p:nvSpPr>
        <p:spPr bwMode="auto">
          <a:xfrm rot="10800000" flipH="1">
            <a:off x="8218488" y="4121150"/>
            <a:ext cx="685800" cy="593725"/>
          </a:xfrm>
          <a:custGeom>
            <a:avLst/>
            <a:gdLst>
              <a:gd name="T0" fmla="*/ 30000 w 120000"/>
              <a:gd name="T1" fmla="*/ 0 h 120000"/>
              <a:gd name="T2" fmla="*/ 0 w 120000"/>
              <a:gd name="T3" fmla="*/ 59994 h 120000"/>
              <a:gd name="T4" fmla="*/ 30000 w 120000"/>
              <a:gd name="T5" fmla="*/ 120000 h 120000"/>
              <a:gd name="T6" fmla="*/ 90000 w 120000"/>
              <a:gd name="T7" fmla="*/ 120000 h 120000"/>
              <a:gd name="T8" fmla="*/ 120000 w 120000"/>
              <a:gd name="T9" fmla="*/ 59994 h 120000"/>
              <a:gd name="T10" fmla="*/ 90000 w 120000"/>
              <a:gd name="T11" fmla="*/ 0 h 120000"/>
              <a:gd name="T12" fmla="*/ 30000 w 120000"/>
              <a:gd name="T13" fmla="*/ 0 h 120000"/>
              <a:gd name="T14" fmla="*/ 38477 w 120000"/>
              <a:gd name="T15" fmla="*/ 16950 h 120000"/>
              <a:gd name="T16" fmla="*/ 81522 w 120000"/>
              <a:gd name="T17" fmla="*/ 16950 h 120000"/>
              <a:gd name="T18" fmla="*/ 103033 w 120000"/>
              <a:gd name="T19" fmla="*/ 59994 h 120000"/>
              <a:gd name="T20" fmla="*/ 81522 w 120000"/>
              <a:gd name="T21" fmla="*/ 103038 h 120000"/>
              <a:gd name="T22" fmla="*/ 38477 w 120000"/>
              <a:gd name="T23" fmla="*/ 103038 h 120000"/>
              <a:gd name="T24" fmla="*/ 16955 w 120000"/>
              <a:gd name="T25" fmla="*/ 59994 h 120000"/>
              <a:gd name="T26" fmla="*/ 38477 w 120000"/>
              <a:gd name="T27" fmla="*/ 1695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rotWithShape="0">
            <a:gsLst>
              <a:gs pos="0">
                <a:srgbClr val="3393E2"/>
              </a:gs>
              <a:gs pos="100000">
                <a:srgbClr val="00E2C7"/>
              </a:gs>
            </a:gsLst>
            <a:lin ang="6960000"/>
          </a:gradFill>
          <a:ln>
            <a:noFill/>
          </a:ln>
          <a:extLst>
            <a:ext uri="{91240B29-F687-4F45-9708-019B960494DF}">
              <a14:hiddenLine xmlns:a14="http://schemas.microsoft.com/office/drawing/2010/main" w="9525">
                <a:solidFill>
                  <a:srgbClr val="000000"/>
                </a:solidFill>
                <a:round/>
                <a:headEnd/>
                <a:tailEnd/>
              </a14:hiddenLine>
            </a:ext>
          </a:extLst>
        </p:spPr>
        <p:txBody>
          <a:bodyPr lIns="50794" tIns="50794" rIns="50794" bIns="50794" anchor="ctr"/>
          <a:lstStyle/>
          <a:p>
            <a:endParaRPr lang="vi-VN"/>
          </a:p>
        </p:txBody>
      </p:sp>
      <p:sp>
        <p:nvSpPr>
          <p:cNvPr id="3" name="Google Shape;15;p41">
            <a:extLst>
              <a:ext uri="{FF2B5EF4-FFF2-40B4-BE49-F238E27FC236}">
                <a16:creationId xmlns:a16="http://schemas.microsoft.com/office/drawing/2014/main" id="{D88653A1-61B9-C225-25AE-192F65ADC187}"/>
              </a:ext>
            </a:extLst>
          </p:cNvPr>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lIns="50794" tIns="50794" rIns="50794" bIns="50794" anchor="ctr"/>
          <a:lstStyle/>
          <a:p>
            <a:pPr algn="ctr" eaLnBrk="1" fontAlgn="auto" hangingPunct="1">
              <a:spcBef>
                <a:spcPts val="0"/>
              </a:spcBef>
              <a:spcAft>
                <a:spcPts val="0"/>
              </a:spcAft>
              <a:buClr>
                <a:srgbClr val="FFFFFF"/>
              </a:buClr>
              <a:buSzPts val="4267"/>
              <a:buFont typeface="Helvetica Neue"/>
              <a:buNone/>
              <a:defRPr/>
            </a:pPr>
            <a:endParaRPr sz="3200" kern="0">
              <a:solidFill>
                <a:srgbClr val="FFFFFF"/>
              </a:solidFill>
              <a:latin typeface="Helvetica Neue"/>
              <a:ea typeface="Helvetica Neue"/>
              <a:cs typeface="Helvetica Neue"/>
              <a:sym typeface="Helvetica Neue"/>
            </a:endParaRPr>
          </a:p>
        </p:txBody>
      </p:sp>
      <p:sp>
        <p:nvSpPr>
          <p:cNvPr id="4" name="Google Shape;16;p41">
            <a:extLst>
              <a:ext uri="{FF2B5EF4-FFF2-40B4-BE49-F238E27FC236}">
                <a16:creationId xmlns:a16="http://schemas.microsoft.com/office/drawing/2014/main" id="{B717F766-8F55-0503-56CC-FD109D0E5E23}"/>
              </a:ext>
            </a:extLst>
          </p:cNvPr>
          <p:cNvSpPr>
            <a:spLocks noChangeArrowheads="1"/>
          </p:cNvSpPr>
          <p:nvPr/>
        </p:nvSpPr>
        <p:spPr bwMode="auto">
          <a:xfrm rot="10800000" flipH="1">
            <a:off x="-123825" y="847725"/>
            <a:ext cx="674688" cy="584200"/>
          </a:xfrm>
          <a:prstGeom prst="hexagon">
            <a:avLst>
              <a:gd name="adj" fmla="val 28701"/>
              <a:gd name="vf" fmla="val 115470"/>
            </a:avLst>
          </a:prstGeom>
          <a:noFill/>
          <a:ln w="9525">
            <a:solidFill>
              <a:srgbClr val="19BBD5"/>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285F4"/>
              </a:buClr>
              <a:buSzPts val="2400"/>
            </a:pPr>
            <a:endParaRPr lang="en-US" altLang="en-US" sz="1800" dirty="0">
              <a:solidFill>
                <a:srgbClr val="4285F4"/>
              </a:solidFill>
              <a:latin typeface="Arial" panose="020B0604020202020204" pitchFamily="34" charset="0"/>
            </a:endParaRPr>
          </a:p>
        </p:txBody>
      </p:sp>
      <p:sp>
        <p:nvSpPr>
          <p:cNvPr id="5" name="Google Shape;17;p41">
            <a:extLst>
              <a:ext uri="{FF2B5EF4-FFF2-40B4-BE49-F238E27FC236}">
                <a16:creationId xmlns:a16="http://schemas.microsoft.com/office/drawing/2014/main" id="{14D5A832-4B6D-4D1A-D566-EADB7554D85C}"/>
              </a:ext>
            </a:extLst>
          </p:cNvPr>
          <p:cNvSpPr>
            <a:spLocks noChangeArrowheads="1"/>
          </p:cNvSpPr>
          <p:nvPr/>
        </p:nvSpPr>
        <p:spPr bwMode="auto">
          <a:xfrm rot="10800000" flipH="1">
            <a:off x="503238" y="1162050"/>
            <a:ext cx="352425" cy="304800"/>
          </a:xfrm>
          <a:prstGeom prst="hexagon">
            <a:avLst>
              <a:gd name="adj" fmla="val 28703"/>
              <a:gd name="vf" fmla="val 115470"/>
            </a:avLst>
          </a:prstGeom>
          <a:solidFill>
            <a:srgbClr val="18476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285F4"/>
              </a:buClr>
              <a:buSzPts val="2400"/>
            </a:pPr>
            <a:endParaRPr lang="en-US" altLang="en-US" sz="1800" dirty="0">
              <a:solidFill>
                <a:srgbClr val="4285F4"/>
              </a:solidFill>
              <a:latin typeface="Arial" panose="020B0604020202020204" pitchFamily="34" charset="0"/>
            </a:endParaRPr>
          </a:p>
        </p:txBody>
      </p:sp>
      <p:sp>
        <p:nvSpPr>
          <p:cNvPr id="6" name="Google Shape;18;p41">
            <a:extLst>
              <a:ext uri="{FF2B5EF4-FFF2-40B4-BE49-F238E27FC236}">
                <a16:creationId xmlns:a16="http://schemas.microsoft.com/office/drawing/2014/main" id="{6FEE8365-EF86-D4D7-1D56-AFEFB3D22FB5}"/>
              </a:ext>
            </a:extLst>
          </p:cNvPr>
          <p:cNvSpPr>
            <a:spLocks noChangeArrowheads="1"/>
          </p:cNvSpPr>
          <p:nvPr/>
        </p:nvSpPr>
        <p:spPr bwMode="auto">
          <a:xfrm rot="10800000" flipH="1">
            <a:off x="1208088" y="-131763"/>
            <a:ext cx="674687" cy="584201"/>
          </a:xfrm>
          <a:prstGeom prst="hexagon">
            <a:avLst>
              <a:gd name="adj" fmla="val 28701"/>
              <a:gd name="vf" fmla="val 115470"/>
            </a:avLst>
          </a:prstGeom>
          <a:noFill/>
          <a:ln w="76200">
            <a:solidFill>
              <a:srgbClr val="184769"/>
            </a:solidFill>
            <a:miter lim="8000"/>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285F4"/>
              </a:buClr>
              <a:buSzPts val="2400"/>
            </a:pPr>
            <a:endParaRPr lang="en-US" altLang="en-US" sz="1800" dirty="0">
              <a:solidFill>
                <a:srgbClr val="4285F4"/>
              </a:solidFill>
              <a:latin typeface="Arial" panose="020B0604020202020204" pitchFamily="34" charset="0"/>
            </a:endParaRPr>
          </a:p>
        </p:txBody>
      </p:sp>
      <p:sp>
        <p:nvSpPr>
          <p:cNvPr id="7" name="Google Shape;19;p41">
            <a:extLst>
              <a:ext uri="{FF2B5EF4-FFF2-40B4-BE49-F238E27FC236}">
                <a16:creationId xmlns:a16="http://schemas.microsoft.com/office/drawing/2014/main" id="{C1A023F2-B05F-E905-BCBC-F58705BA3A64}"/>
              </a:ext>
            </a:extLst>
          </p:cNvPr>
          <p:cNvSpPr>
            <a:spLocks noChangeArrowheads="1"/>
          </p:cNvSpPr>
          <p:nvPr/>
        </p:nvSpPr>
        <p:spPr bwMode="auto">
          <a:xfrm rot="10800000" flipH="1">
            <a:off x="247650" y="49213"/>
            <a:ext cx="295275" cy="255587"/>
          </a:xfrm>
          <a:prstGeom prst="hexagon">
            <a:avLst>
              <a:gd name="adj" fmla="val 28684"/>
              <a:gd name="vf" fmla="val 115470"/>
            </a:avLst>
          </a:prstGeom>
          <a:solidFill>
            <a:srgbClr val="00E1C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285F4"/>
              </a:buClr>
              <a:buSzPts val="2400"/>
            </a:pPr>
            <a:endParaRPr lang="en-US" altLang="en-US" sz="1800" dirty="0">
              <a:solidFill>
                <a:srgbClr val="4285F4"/>
              </a:solidFill>
              <a:latin typeface="Arial" panose="020B0604020202020204" pitchFamily="34" charset="0"/>
            </a:endParaRPr>
          </a:p>
        </p:txBody>
      </p:sp>
      <p:sp>
        <p:nvSpPr>
          <p:cNvPr id="8" name="Google Shape;20;p41">
            <a:extLst>
              <a:ext uri="{FF2B5EF4-FFF2-40B4-BE49-F238E27FC236}">
                <a16:creationId xmlns:a16="http://schemas.microsoft.com/office/drawing/2014/main" id="{F940AF58-6DBE-9B20-9C6D-BCE01C684472}"/>
              </a:ext>
            </a:extLst>
          </p:cNvPr>
          <p:cNvSpPr>
            <a:spLocks noChangeArrowheads="1"/>
          </p:cNvSpPr>
          <p:nvPr/>
        </p:nvSpPr>
        <p:spPr bwMode="auto">
          <a:xfrm rot="10800000" flipH="1">
            <a:off x="8763000" y="4486275"/>
            <a:ext cx="542925" cy="469900"/>
          </a:xfrm>
          <a:prstGeom prst="hexagon">
            <a:avLst>
              <a:gd name="adj" fmla="val 28703"/>
              <a:gd name="vf" fmla="val 115470"/>
            </a:avLst>
          </a:prstGeom>
          <a:noFill/>
          <a:ln w="9525">
            <a:solidFill>
              <a:srgbClr val="18476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285F4"/>
              </a:buClr>
              <a:buSzPts val="2400"/>
            </a:pPr>
            <a:endParaRPr lang="en-US" altLang="en-US" sz="1800" dirty="0">
              <a:solidFill>
                <a:srgbClr val="4285F4"/>
              </a:solidFill>
              <a:latin typeface="Arial" panose="020B0604020202020204" pitchFamily="34" charset="0"/>
            </a:endParaRPr>
          </a:p>
        </p:txBody>
      </p:sp>
      <p:sp>
        <p:nvSpPr>
          <p:cNvPr id="9" name="Google Shape;21;p41">
            <a:extLst>
              <a:ext uri="{FF2B5EF4-FFF2-40B4-BE49-F238E27FC236}">
                <a16:creationId xmlns:a16="http://schemas.microsoft.com/office/drawing/2014/main" id="{5589893D-ADEB-4982-0DE1-1DA89BF4A9F1}"/>
              </a:ext>
            </a:extLst>
          </p:cNvPr>
          <p:cNvSpPr>
            <a:spLocks noChangeArrowheads="1"/>
          </p:cNvSpPr>
          <p:nvPr/>
        </p:nvSpPr>
        <p:spPr bwMode="auto">
          <a:xfrm rot="10800000" flipH="1">
            <a:off x="8523288" y="4741863"/>
            <a:ext cx="284162" cy="244475"/>
          </a:xfrm>
          <a:prstGeom prst="hexagon">
            <a:avLst>
              <a:gd name="adj" fmla="val 28827"/>
              <a:gd name="vf" fmla="val 115470"/>
            </a:avLst>
          </a:prstGeom>
          <a:solidFill>
            <a:srgbClr val="3292E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285F4"/>
              </a:buClr>
              <a:buSzPts val="2400"/>
            </a:pPr>
            <a:endParaRPr lang="en-US" altLang="en-US" sz="1800" dirty="0">
              <a:solidFill>
                <a:srgbClr val="4285F4"/>
              </a:solidFill>
              <a:latin typeface="Arial" panose="020B0604020202020204" pitchFamily="34" charset="0"/>
            </a:endParaRPr>
          </a:p>
        </p:txBody>
      </p:sp>
      <p:sp>
        <p:nvSpPr>
          <p:cNvPr id="10" name="Google Shape;22;p41">
            <a:extLst>
              <a:ext uri="{FF2B5EF4-FFF2-40B4-BE49-F238E27FC236}">
                <a16:creationId xmlns:a16="http://schemas.microsoft.com/office/drawing/2014/main" id="{43B903B8-C502-BE42-6B0B-3B9F0A48CBE2}"/>
              </a:ext>
            </a:extLst>
          </p:cNvPr>
          <p:cNvSpPr>
            <a:spLocks noChangeArrowheads="1"/>
          </p:cNvSpPr>
          <p:nvPr/>
        </p:nvSpPr>
        <p:spPr bwMode="auto">
          <a:xfrm rot="10800000" flipH="1">
            <a:off x="8323263" y="3627438"/>
            <a:ext cx="542925" cy="469900"/>
          </a:xfrm>
          <a:prstGeom prst="hexagon">
            <a:avLst>
              <a:gd name="adj" fmla="val 28687"/>
              <a:gd name="vf" fmla="val 115470"/>
            </a:avLst>
          </a:prstGeom>
          <a:solidFill>
            <a:srgbClr val="18476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285F4"/>
              </a:buClr>
              <a:buSzPts val="2400"/>
            </a:pPr>
            <a:endParaRPr lang="en-US" altLang="en-US" sz="1800" dirty="0">
              <a:solidFill>
                <a:srgbClr val="4285F4"/>
              </a:solidFill>
              <a:latin typeface="Arial" panose="020B0604020202020204" pitchFamily="34" charset="0"/>
            </a:endParaRPr>
          </a:p>
        </p:txBody>
      </p:sp>
      <p:sp>
        <p:nvSpPr>
          <p:cNvPr id="11" name="Google Shape;23;p41">
            <a:extLst>
              <a:ext uri="{FF2B5EF4-FFF2-40B4-BE49-F238E27FC236}">
                <a16:creationId xmlns:a16="http://schemas.microsoft.com/office/drawing/2014/main" id="{3A1A14DE-C45B-A65C-7CD4-12B1EE6AD7C0}"/>
              </a:ext>
            </a:extLst>
          </p:cNvPr>
          <p:cNvSpPr>
            <a:spLocks noChangeArrowheads="1"/>
          </p:cNvSpPr>
          <p:nvPr/>
        </p:nvSpPr>
        <p:spPr bwMode="auto">
          <a:xfrm rot="10800000" flipH="1">
            <a:off x="8763000" y="4010025"/>
            <a:ext cx="238125" cy="206375"/>
          </a:xfrm>
          <a:prstGeom prst="hexagon">
            <a:avLst>
              <a:gd name="adj" fmla="val 28659"/>
              <a:gd name="vf" fmla="val 115470"/>
            </a:avLst>
          </a:prstGeom>
          <a:noFill/>
          <a:ln w="19050">
            <a:solidFill>
              <a:srgbClr val="00E1C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4285F4"/>
              </a:buClr>
              <a:buSzPts val="2400"/>
            </a:pPr>
            <a:endParaRPr lang="en-US" altLang="en-US" sz="1800" dirty="0">
              <a:solidFill>
                <a:srgbClr val="4285F4"/>
              </a:solidFill>
              <a:latin typeface="Arial" panose="020B0604020202020204" pitchFamily="34" charset="0"/>
            </a:endParaRPr>
          </a:p>
        </p:txBody>
      </p:sp>
      <p:sp>
        <p:nvSpPr>
          <p:cNvPr id="12" name="Google Shape;24;p41">
            <a:extLst>
              <a:ext uri="{FF2B5EF4-FFF2-40B4-BE49-F238E27FC236}">
                <a16:creationId xmlns:a16="http://schemas.microsoft.com/office/drawing/2014/main" id="{9162A507-50EB-5E84-8F71-07A3651E91F5}"/>
              </a:ext>
            </a:extLst>
          </p:cNvPr>
          <p:cNvSpPr txBox="1">
            <a:spLocks noGrp="1" noChangeArrowheads="1"/>
          </p:cNvSpPr>
          <p:nvPr>
            <p:ph type="sldNum" idx="10"/>
          </p:nvPr>
        </p:nvSpPr>
        <p:spPr>
          <a:xfrm>
            <a:off x="14288" y="4786313"/>
            <a:ext cx="547687" cy="357187"/>
          </a:xfrm>
        </p:spPr>
        <p:txBody>
          <a:bodyPr anchor="t"/>
          <a:lstStyle>
            <a:lvl1pPr algn="l">
              <a:buClr>
                <a:srgbClr val="19BBD5"/>
              </a:buClr>
              <a:buSzPts val="1600"/>
              <a:buFont typeface="Nixie One" panose="020B0604020202020204" charset="0"/>
              <a:buNone/>
              <a:defRPr sz="1200">
                <a:solidFill>
                  <a:srgbClr val="19BBD5"/>
                </a:solidFill>
                <a:latin typeface="Nixie One" panose="020B0604020202020204" charset="0"/>
                <a:cs typeface="Nixie One" panose="020B0604020202020204" charset="0"/>
                <a:sym typeface="Nixie One" panose="020B0604020202020204" charset="0"/>
              </a:defRPr>
            </a:lvl1pPr>
          </a:lstStyle>
          <a:p>
            <a:fld id="{D3D5F565-C8D5-4A3C-9742-F8182FD22495}" type="slidenum">
              <a:rPr lang="en-US" altLang="en-US"/>
              <a:pPr/>
              <a:t>‹#›</a:t>
            </a:fld>
            <a:endParaRPr lang="en-US" altLang="en-US"/>
          </a:p>
        </p:txBody>
      </p:sp>
    </p:spTree>
    <p:extLst>
      <p:ext uri="{BB962C8B-B14F-4D97-AF65-F5344CB8AC3E}">
        <p14:creationId xmlns:p14="http://schemas.microsoft.com/office/powerpoint/2010/main" val="21020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98"/>
        <p:cNvGrpSpPr/>
        <p:nvPr/>
      </p:nvGrpSpPr>
      <p:grpSpPr>
        <a:xfrm>
          <a:off x="0" y="0"/>
          <a:ext cx="0" cy="0"/>
          <a:chOff x="0" y="0"/>
          <a:chExt cx="0" cy="0"/>
        </a:xfrm>
      </p:grpSpPr>
      <p:sp>
        <p:nvSpPr>
          <p:cNvPr id="99" name="Google Shape;99;p45"/>
          <p:cNvSpPr txBox="1">
            <a:spLocks noGrp="1"/>
          </p:cNvSpPr>
          <p:nvPr>
            <p:ph type="title"/>
          </p:nvPr>
        </p:nvSpPr>
        <p:spPr>
          <a:xfrm>
            <a:off x="319819" y="330371"/>
            <a:ext cx="8502029" cy="568517"/>
          </a:xfrm>
          <a:prstGeom prst="rect">
            <a:avLst/>
          </a:prstGeom>
          <a:noFill/>
          <a:ln>
            <a:noFill/>
          </a:ln>
        </p:spPr>
        <p:txBody>
          <a:bodyPr spcFirstLastPara="1" lIns="0" tIns="164575" rIns="0" bIns="0" anchor="t">
            <a:noAutofit/>
          </a:bodyPr>
          <a:lstStyle>
            <a:lvl1pPr lvl="0" algn="l">
              <a:lnSpc>
                <a:spcPct val="100000"/>
              </a:lnSpc>
              <a:spcBef>
                <a:spcPts val="0"/>
              </a:spcBef>
              <a:spcAft>
                <a:spcPts val="0"/>
              </a:spcAft>
              <a:buSzPts val="4000"/>
              <a:buNone/>
              <a:defRPr>
                <a:solidFill>
                  <a:srgbClr val="000000"/>
                </a:solidFill>
                <a:latin typeface="Arial" panose="020B0604020202020204" pitchFamily="34" charset="0"/>
                <a:cs typeface="Arial" panose="020B0604020202020204" pitchFamily="34" charset="0"/>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dirty="0"/>
          </a:p>
        </p:txBody>
      </p:sp>
    </p:spTree>
    <p:extLst>
      <p:ext uri="{BB962C8B-B14F-4D97-AF65-F5344CB8AC3E}">
        <p14:creationId xmlns:p14="http://schemas.microsoft.com/office/powerpoint/2010/main" val="1486760793"/>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2" name="Google Shape;19;p4">
            <a:extLst>
              <a:ext uri="{FF2B5EF4-FFF2-40B4-BE49-F238E27FC236}">
                <a16:creationId xmlns:a16="http://schemas.microsoft.com/office/drawing/2014/main" id="{5C911E5F-05EA-0FE3-43AA-B857D984C6EA}"/>
              </a:ext>
            </a:extLst>
          </p:cNvPr>
          <p:cNvSpPr/>
          <p:nvPr/>
        </p:nvSpPr>
        <p:spPr>
          <a:xfrm rot="10800000" flipH="1">
            <a:off x="0" y="1685925"/>
            <a:ext cx="9144000" cy="3457575"/>
          </a:xfrm>
          <a:prstGeom prst="rect">
            <a:avLst/>
          </a:pr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dirty="0">
              <a:latin typeface="Arial" panose="020B0604020202020204" pitchFamily="34" charset="0"/>
              <a:ea typeface="Arial"/>
              <a:cs typeface="Arial"/>
              <a:sym typeface="Arial"/>
            </a:endParaRPr>
          </a:p>
        </p:txBody>
      </p:sp>
      <p:sp>
        <p:nvSpPr>
          <p:cNvPr id="3" name="Google Shape;20;p4">
            <a:extLst>
              <a:ext uri="{FF2B5EF4-FFF2-40B4-BE49-F238E27FC236}">
                <a16:creationId xmlns:a16="http://schemas.microsoft.com/office/drawing/2014/main" id="{08A66C6A-ED92-BE61-D781-4122662ADA4F}"/>
              </a:ext>
            </a:extLst>
          </p:cNvPr>
          <p:cNvSpPr>
            <a:spLocks noChangeArrowheads="1"/>
          </p:cNvSpPr>
          <p:nvPr/>
        </p:nvSpPr>
        <p:spPr bwMode="auto">
          <a:xfrm>
            <a:off x="0" y="1685925"/>
            <a:ext cx="9144000" cy="107950"/>
          </a:xfrm>
          <a:prstGeom prst="rect">
            <a:avLst/>
          </a:prstGeom>
          <a:gradFill rotWithShape="0">
            <a:gsLst>
              <a:gs pos="0">
                <a:srgbClr val="F9F9F9"/>
              </a:gs>
              <a:gs pos="36000">
                <a:srgbClr val="F9F9F9"/>
              </a:gs>
              <a:gs pos="80000">
                <a:srgbClr val="DEDEDE"/>
              </a:gs>
              <a:gs pos="100000">
                <a:srgbClr val="999999"/>
              </a:gs>
            </a:gsLst>
            <a:lin ang="162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dirty="0">
              <a:latin typeface="Arial" panose="020B0604020202020204" pitchFamily="34" charset="0"/>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a:normAutofit/>
          </a:bodyPr>
          <a:lstStyle>
            <a:lvl1pPr lvl="0">
              <a:spcBef>
                <a:spcPts val="0"/>
              </a:spcBef>
              <a:spcAft>
                <a:spcPts val="0"/>
              </a:spcAft>
              <a:buSzPts val="3200"/>
              <a:buNone/>
              <a:defRPr>
                <a:latin typeface="Arial" panose="020B0604020202020204" pitchFamily="34" charset="0"/>
                <a:cs typeface="Arial" panose="020B0604020202020204" pitchFamily="34" charset="0"/>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dirty="0"/>
              <a:t>Click to edit Master title style</a:t>
            </a:r>
            <a:endParaRPr dirty="0"/>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a:normAutofit/>
          </a:bodyPr>
          <a:lstStyle>
            <a:lvl1pPr marL="457200" lvl="0" indent="-342900">
              <a:spcBef>
                <a:spcPts val="0"/>
              </a:spcBef>
              <a:spcAft>
                <a:spcPts val="0"/>
              </a:spcAft>
              <a:buSzPts val="1800"/>
              <a:buChar char="●"/>
              <a:defRPr>
                <a:latin typeface="Arial" panose="020B0604020202020204" pitchFamily="34" charset="0"/>
                <a:cs typeface="Arial" panose="020B0604020202020204" pitchFamily="34"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dirty="0"/>
              <a:t>Click to edit Master text styles</a:t>
            </a:r>
          </a:p>
        </p:txBody>
      </p:sp>
      <p:sp>
        <p:nvSpPr>
          <p:cNvPr id="4" name="Google Shape;23;p4">
            <a:extLst>
              <a:ext uri="{FF2B5EF4-FFF2-40B4-BE49-F238E27FC236}">
                <a16:creationId xmlns:a16="http://schemas.microsoft.com/office/drawing/2014/main" id="{B6C24980-4130-B926-3A2A-F2A088770B13}"/>
              </a:ext>
            </a:extLst>
          </p:cNvPr>
          <p:cNvSpPr txBox="1">
            <a:spLocks noGrp="1" noChangeArrowheads="1"/>
          </p:cNvSpPr>
          <p:nvPr>
            <p:ph type="sldNum" idx="10"/>
          </p:nvPr>
        </p:nvSpPr>
        <p:spPr/>
        <p:txBody>
          <a:bodyPr/>
          <a:lstStyle>
            <a:lvl1pPr>
              <a:defRPr/>
            </a:lvl1pPr>
          </a:lstStyle>
          <a:p>
            <a:fld id="{7CD29CFF-2735-48B9-B53E-BDAA998C9662}" type="slidenum">
              <a:rPr lang="en-US" altLang="en-US"/>
              <a:pPr/>
              <a:t>‹#›</a:t>
            </a:fld>
            <a:endParaRPr lang="en-US" altLang="en-US"/>
          </a:p>
        </p:txBody>
      </p:sp>
    </p:spTree>
    <p:extLst>
      <p:ext uri="{BB962C8B-B14F-4D97-AF65-F5344CB8AC3E}">
        <p14:creationId xmlns:p14="http://schemas.microsoft.com/office/powerpoint/2010/main" val="217858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 name="Google Shape;25;p5">
            <a:extLst>
              <a:ext uri="{FF2B5EF4-FFF2-40B4-BE49-F238E27FC236}">
                <a16:creationId xmlns:a16="http://schemas.microsoft.com/office/drawing/2014/main" id="{AEC6B5A1-1BDF-D55D-0C40-08B62317DD0B}"/>
              </a:ext>
            </a:extLst>
          </p:cNvPr>
          <p:cNvSpPr/>
          <p:nvPr/>
        </p:nvSpPr>
        <p:spPr>
          <a:xfrm rot="10800000" flipH="1">
            <a:off x="0" y="1685925"/>
            <a:ext cx="9144000" cy="3457575"/>
          </a:xfrm>
          <a:prstGeom prst="rect">
            <a:avLst/>
          </a:pr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dirty="0">
              <a:latin typeface="Arial" panose="020B0604020202020204" pitchFamily="34" charset="0"/>
              <a:ea typeface="Arial"/>
              <a:cs typeface="Arial"/>
              <a:sym typeface="Arial"/>
            </a:endParaRPr>
          </a:p>
        </p:txBody>
      </p:sp>
      <p:sp>
        <p:nvSpPr>
          <p:cNvPr id="3" name="Google Shape;26;p5">
            <a:extLst>
              <a:ext uri="{FF2B5EF4-FFF2-40B4-BE49-F238E27FC236}">
                <a16:creationId xmlns:a16="http://schemas.microsoft.com/office/drawing/2014/main" id="{518E4781-45B7-5642-C7BE-F87BEA453233}"/>
              </a:ext>
            </a:extLst>
          </p:cNvPr>
          <p:cNvSpPr>
            <a:spLocks noChangeArrowheads="1"/>
          </p:cNvSpPr>
          <p:nvPr/>
        </p:nvSpPr>
        <p:spPr bwMode="auto">
          <a:xfrm>
            <a:off x="0" y="1685925"/>
            <a:ext cx="9144000" cy="107950"/>
          </a:xfrm>
          <a:prstGeom prst="rect">
            <a:avLst/>
          </a:prstGeom>
          <a:gradFill rotWithShape="0">
            <a:gsLst>
              <a:gs pos="0">
                <a:srgbClr val="F9F9F9"/>
              </a:gs>
              <a:gs pos="36000">
                <a:srgbClr val="F9F9F9"/>
              </a:gs>
              <a:gs pos="80000">
                <a:srgbClr val="DEDEDE"/>
              </a:gs>
              <a:gs pos="100000">
                <a:srgbClr val="999999"/>
              </a:gs>
            </a:gsLst>
            <a:lin ang="162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dirty="0">
              <a:latin typeface="Arial" panose="020B0604020202020204" pitchFamily="34" charset="0"/>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a:normAutofit/>
          </a:bodyPr>
          <a:lstStyle>
            <a:lvl1pPr lvl="0">
              <a:spcBef>
                <a:spcPts val="0"/>
              </a:spcBef>
              <a:spcAft>
                <a:spcPts val="0"/>
              </a:spcAft>
              <a:buSzPts val="3200"/>
              <a:buNone/>
              <a:defRPr>
                <a:latin typeface="Arial" panose="020B0604020202020204" pitchFamily="34" charset="0"/>
                <a:cs typeface="Arial" panose="020B0604020202020204" pitchFamily="34" charset="0"/>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dirty="0"/>
              <a:t>Click to edit Master title style</a:t>
            </a:r>
            <a:endParaRPr dirty="0"/>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a:normAutofit/>
          </a:bodyPr>
          <a:lstStyle>
            <a:lvl1pPr marL="457200" lvl="0" indent="-317500">
              <a:spcBef>
                <a:spcPts val="0"/>
              </a:spcBef>
              <a:spcAft>
                <a:spcPts val="0"/>
              </a:spcAft>
              <a:buSzPts val="1400"/>
              <a:buChar char="●"/>
              <a:defRPr sz="1400">
                <a:latin typeface="Arial" panose="020B0604020202020204" pitchFamily="34" charset="0"/>
                <a:cs typeface="Arial" panose="020B0604020202020204" pitchFamily="34" charset="0"/>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dirty="0"/>
              <a:t>Click to edit Master text styles</a:t>
            </a: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a:normAutofit/>
          </a:bodyPr>
          <a:lstStyle>
            <a:lvl1pPr marL="457200" lvl="0" indent="-317500">
              <a:spcBef>
                <a:spcPts val="0"/>
              </a:spcBef>
              <a:spcAft>
                <a:spcPts val="0"/>
              </a:spcAft>
              <a:buSzPts val="1400"/>
              <a:buChar char="●"/>
              <a:defRPr sz="1400">
                <a:latin typeface="Arial" panose="020B0604020202020204" pitchFamily="34" charset="0"/>
                <a:cs typeface="Arial" panose="020B0604020202020204" pitchFamily="34" charset="0"/>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dirty="0"/>
              <a:t>Click to edit Master text styles</a:t>
            </a:r>
          </a:p>
        </p:txBody>
      </p:sp>
      <p:sp>
        <p:nvSpPr>
          <p:cNvPr id="4" name="Google Shape;30;p5">
            <a:extLst>
              <a:ext uri="{FF2B5EF4-FFF2-40B4-BE49-F238E27FC236}">
                <a16:creationId xmlns:a16="http://schemas.microsoft.com/office/drawing/2014/main" id="{4ECBAA17-CD38-FCE7-98E5-06455B0A9BBA}"/>
              </a:ext>
            </a:extLst>
          </p:cNvPr>
          <p:cNvSpPr txBox="1">
            <a:spLocks noGrp="1" noChangeArrowheads="1"/>
          </p:cNvSpPr>
          <p:nvPr>
            <p:ph type="sldNum" idx="10"/>
          </p:nvPr>
        </p:nvSpPr>
        <p:spPr/>
        <p:txBody>
          <a:bodyPr/>
          <a:lstStyle>
            <a:lvl1pPr>
              <a:defRPr/>
            </a:lvl1pPr>
          </a:lstStyle>
          <a:p>
            <a:fld id="{3380506C-CDD4-4D8B-90DF-4082E64B8F12}" type="slidenum">
              <a:rPr lang="en-US" altLang="en-US"/>
              <a:pPr/>
              <a:t>‹#›</a:t>
            </a:fld>
            <a:endParaRPr lang="en-US" altLang="en-US"/>
          </a:p>
        </p:txBody>
      </p:sp>
    </p:spTree>
    <p:extLst>
      <p:ext uri="{BB962C8B-B14F-4D97-AF65-F5344CB8AC3E}">
        <p14:creationId xmlns:p14="http://schemas.microsoft.com/office/powerpoint/2010/main" val="170621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2" name="Google Shape;32;p6">
            <a:extLst>
              <a:ext uri="{FF2B5EF4-FFF2-40B4-BE49-F238E27FC236}">
                <a16:creationId xmlns:a16="http://schemas.microsoft.com/office/drawing/2014/main" id="{48AEF1D2-6EBC-0CEB-18F5-5847BFC3FDF6}"/>
              </a:ext>
            </a:extLst>
          </p:cNvPr>
          <p:cNvSpPr/>
          <p:nvPr/>
        </p:nvSpPr>
        <p:spPr>
          <a:xfrm rot="10800000" flipH="1">
            <a:off x="0" y="655638"/>
            <a:ext cx="9144000" cy="4487862"/>
          </a:xfrm>
          <a:prstGeom prst="rect">
            <a:avLst/>
          </a:pr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dirty="0">
              <a:latin typeface="Arial" panose="020B0604020202020204" pitchFamily="34" charset="0"/>
              <a:ea typeface="Arial"/>
              <a:cs typeface="Arial"/>
              <a:sym typeface="Arial"/>
            </a:endParaRPr>
          </a:p>
        </p:txBody>
      </p:sp>
      <p:sp>
        <p:nvSpPr>
          <p:cNvPr id="3" name="Google Shape;33;p6">
            <a:extLst>
              <a:ext uri="{FF2B5EF4-FFF2-40B4-BE49-F238E27FC236}">
                <a16:creationId xmlns:a16="http://schemas.microsoft.com/office/drawing/2014/main" id="{056F6E4B-9B80-AFD2-080C-EA79C5B91F94}"/>
              </a:ext>
            </a:extLst>
          </p:cNvPr>
          <p:cNvSpPr>
            <a:spLocks noChangeArrowheads="1"/>
          </p:cNvSpPr>
          <p:nvPr/>
        </p:nvSpPr>
        <p:spPr bwMode="auto">
          <a:xfrm>
            <a:off x="0" y="655638"/>
            <a:ext cx="9144000" cy="109537"/>
          </a:xfrm>
          <a:prstGeom prst="rect">
            <a:avLst/>
          </a:prstGeom>
          <a:gradFill rotWithShape="0">
            <a:gsLst>
              <a:gs pos="0">
                <a:srgbClr val="F9F9F9"/>
              </a:gs>
              <a:gs pos="36000">
                <a:srgbClr val="F9F9F9"/>
              </a:gs>
              <a:gs pos="80000">
                <a:srgbClr val="DEDEDE"/>
              </a:gs>
              <a:gs pos="100000">
                <a:srgbClr val="999999"/>
              </a:gs>
            </a:gsLst>
            <a:lin ang="162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dirty="0">
              <a:latin typeface="Arial" panose="020B0604020202020204" pitchFamily="34" charset="0"/>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anchor="ctr">
            <a:normAutofit/>
          </a:bodyPr>
          <a:lstStyle>
            <a:lvl1pPr lvl="0">
              <a:spcBef>
                <a:spcPts val="0"/>
              </a:spcBef>
              <a:spcAft>
                <a:spcPts val="0"/>
              </a:spcAft>
              <a:buSzPts val="1800"/>
              <a:buNone/>
              <a:defRPr sz="1800">
                <a:latin typeface="Arial" panose="020B0604020202020204" pitchFamily="34" charset="0"/>
                <a:cs typeface="Arial" panose="020B0604020202020204" pitchFamily="34" charset="0"/>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r>
              <a:rPr lang="en-US" dirty="0"/>
              <a:t>Click to edit Master title style</a:t>
            </a:r>
            <a:endParaRPr dirty="0"/>
          </a:p>
        </p:txBody>
      </p:sp>
      <p:sp>
        <p:nvSpPr>
          <p:cNvPr id="4" name="Google Shape;35;p6">
            <a:extLst>
              <a:ext uri="{FF2B5EF4-FFF2-40B4-BE49-F238E27FC236}">
                <a16:creationId xmlns:a16="http://schemas.microsoft.com/office/drawing/2014/main" id="{9BAFD772-4250-FAE5-7DBE-D7FE0A511276}"/>
              </a:ext>
            </a:extLst>
          </p:cNvPr>
          <p:cNvSpPr txBox="1">
            <a:spLocks noGrp="1" noChangeArrowheads="1"/>
          </p:cNvSpPr>
          <p:nvPr>
            <p:ph type="sldNum" idx="10"/>
          </p:nvPr>
        </p:nvSpPr>
        <p:spPr/>
        <p:txBody>
          <a:bodyPr/>
          <a:lstStyle>
            <a:lvl1pPr>
              <a:defRPr/>
            </a:lvl1pPr>
          </a:lstStyle>
          <a:p>
            <a:fld id="{5603FB31-8E7F-4EF7-B09A-9F540CCB3F2D}" type="slidenum">
              <a:rPr lang="en-US" altLang="en-US"/>
              <a:pPr/>
              <a:t>‹#›</a:t>
            </a:fld>
            <a:endParaRPr lang="en-US" altLang="en-US"/>
          </a:p>
        </p:txBody>
      </p:sp>
    </p:spTree>
    <p:extLst>
      <p:ext uri="{BB962C8B-B14F-4D97-AF65-F5344CB8AC3E}">
        <p14:creationId xmlns:p14="http://schemas.microsoft.com/office/powerpoint/2010/main" val="50466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2" name="Google Shape;37;p7">
            <a:extLst>
              <a:ext uri="{FF2B5EF4-FFF2-40B4-BE49-F238E27FC236}">
                <a16:creationId xmlns:a16="http://schemas.microsoft.com/office/drawing/2014/main" id="{3CA5E89F-EFEB-2813-B773-54D3C2B7A060}"/>
              </a:ext>
            </a:extLst>
          </p:cNvPr>
          <p:cNvSpPr txBox="1"/>
          <p:nvPr/>
        </p:nvSpPr>
        <p:spPr>
          <a:xfrm rot="10800000" flipH="1">
            <a:off x="3276600" y="0"/>
            <a:ext cx="5867400" cy="5143500"/>
          </a:xfrm>
          <a:prstGeom prst="rect">
            <a:avLst/>
          </a:pr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dirty="0">
              <a:latin typeface="Arial" panose="020B0604020202020204" pitchFamily="34" charset="0"/>
              <a:ea typeface="Arial"/>
              <a:cs typeface="Arial"/>
              <a:sym typeface="Arial"/>
            </a:endParaRPr>
          </a:p>
        </p:txBody>
      </p:sp>
      <p:sp>
        <p:nvSpPr>
          <p:cNvPr id="3" name="Google Shape;38;p7">
            <a:extLst>
              <a:ext uri="{FF2B5EF4-FFF2-40B4-BE49-F238E27FC236}">
                <a16:creationId xmlns:a16="http://schemas.microsoft.com/office/drawing/2014/main" id="{9D2014F0-75AA-AD30-9E55-F3415525F3F9}"/>
              </a:ext>
            </a:extLst>
          </p:cNvPr>
          <p:cNvSpPr>
            <a:spLocks noChangeArrowheads="1"/>
          </p:cNvSpPr>
          <p:nvPr/>
        </p:nvSpPr>
        <p:spPr bwMode="auto">
          <a:xfrm rot="16200000">
            <a:off x="758825" y="2517775"/>
            <a:ext cx="5143500" cy="107950"/>
          </a:xfrm>
          <a:prstGeom prst="rect">
            <a:avLst/>
          </a:prstGeom>
          <a:gradFill rotWithShape="0">
            <a:gsLst>
              <a:gs pos="0">
                <a:srgbClr val="F9F9F9"/>
              </a:gs>
              <a:gs pos="36000">
                <a:srgbClr val="F9F9F9"/>
              </a:gs>
              <a:gs pos="80000">
                <a:srgbClr val="DEDEDE"/>
              </a:gs>
              <a:gs pos="100000">
                <a:srgbClr val="999999"/>
              </a:gs>
            </a:gsLst>
            <a:lin ang="162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dirty="0">
              <a:latin typeface="Arial" panose="020B0604020202020204" pitchFamily="34" charset="0"/>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a:normAutofit/>
          </a:bodyPr>
          <a:lstStyle>
            <a:lvl1pPr lvl="0">
              <a:spcBef>
                <a:spcPts val="0"/>
              </a:spcBef>
              <a:spcAft>
                <a:spcPts val="0"/>
              </a:spcAft>
              <a:buSzPts val="2400"/>
              <a:buNone/>
              <a:defRPr sz="2400">
                <a:latin typeface="Arial" panose="020B0604020202020204" pitchFamily="34" charset="0"/>
                <a:cs typeface="Arial" panose="020B0604020202020204" pitchFamily="34" charset="0"/>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dirty="0"/>
              <a:t>Click to edit Master title style</a:t>
            </a:r>
            <a:endParaRPr dirty="0"/>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a:normAutofit/>
          </a:bodyPr>
          <a:lstStyle>
            <a:lvl1pPr marL="457200" lvl="0" indent="-304800">
              <a:spcBef>
                <a:spcPts val="0"/>
              </a:spcBef>
              <a:spcAft>
                <a:spcPts val="0"/>
              </a:spcAft>
              <a:buClr>
                <a:schemeClr val="lt1"/>
              </a:buClr>
              <a:buSzPts val="1200"/>
              <a:buChar char="●"/>
              <a:defRPr sz="1200">
                <a:solidFill>
                  <a:schemeClr val="lt1"/>
                </a:solidFill>
                <a:latin typeface="Arial" panose="020B0604020202020204" pitchFamily="34" charset="0"/>
                <a:cs typeface="Arial" panose="020B0604020202020204" pitchFamily="34" charset="0"/>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pPr lvl="0"/>
            <a:r>
              <a:rPr lang="en-US" dirty="0"/>
              <a:t>Click to edit Master text styles</a:t>
            </a:r>
          </a:p>
        </p:txBody>
      </p:sp>
      <p:sp>
        <p:nvSpPr>
          <p:cNvPr id="4" name="Google Shape;41;p7">
            <a:extLst>
              <a:ext uri="{FF2B5EF4-FFF2-40B4-BE49-F238E27FC236}">
                <a16:creationId xmlns:a16="http://schemas.microsoft.com/office/drawing/2014/main" id="{DA4969A3-1689-D359-A944-3FFBF6B67D66}"/>
              </a:ext>
            </a:extLst>
          </p:cNvPr>
          <p:cNvSpPr txBox="1">
            <a:spLocks noGrp="1" noChangeArrowheads="1"/>
          </p:cNvSpPr>
          <p:nvPr>
            <p:ph type="sldNum" idx="10"/>
          </p:nvPr>
        </p:nvSpPr>
        <p:spPr/>
        <p:txBody>
          <a:bodyPr/>
          <a:lstStyle>
            <a:lvl1pPr>
              <a:defRPr/>
            </a:lvl1pPr>
          </a:lstStyle>
          <a:p>
            <a:fld id="{4E7210F8-5FD7-4285-84CA-277A3A1B687B}" type="slidenum">
              <a:rPr lang="en-US" altLang="en-US"/>
              <a:pPr/>
              <a:t>‹#›</a:t>
            </a:fld>
            <a:endParaRPr lang="en-US" altLang="en-US"/>
          </a:p>
        </p:txBody>
      </p:sp>
    </p:spTree>
    <p:extLst>
      <p:ext uri="{BB962C8B-B14F-4D97-AF65-F5344CB8AC3E}">
        <p14:creationId xmlns:p14="http://schemas.microsoft.com/office/powerpoint/2010/main" val="182476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anchor="ctr">
            <a:normAutofit/>
          </a:bodyPr>
          <a:lstStyle>
            <a:lvl1pPr lvl="0">
              <a:spcBef>
                <a:spcPts val="0"/>
              </a:spcBef>
              <a:spcAft>
                <a:spcPts val="0"/>
              </a:spcAft>
              <a:buSzPts val="6000"/>
              <a:buNone/>
              <a:defRPr sz="6000">
                <a:latin typeface="Arial" panose="020B0604020202020204" pitchFamily="34" charset="0"/>
                <a:cs typeface="Arial" panose="020B0604020202020204" pitchFamily="34" charset="0"/>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r>
              <a:rPr lang="en-US" dirty="0"/>
              <a:t>Click to edit Master title style</a:t>
            </a:r>
            <a:endParaRPr dirty="0"/>
          </a:p>
        </p:txBody>
      </p:sp>
      <p:sp>
        <p:nvSpPr>
          <p:cNvPr id="2" name="Google Shape;44;p8">
            <a:extLst>
              <a:ext uri="{FF2B5EF4-FFF2-40B4-BE49-F238E27FC236}">
                <a16:creationId xmlns:a16="http://schemas.microsoft.com/office/drawing/2014/main" id="{93CF377B-C32A-BEDC-07CE-AA528B8D9393}"/>
              </a:ext>
            </a:extLst>
          </p:cNvPr>
          <p:cNvSpPr txBox="1">
            <a:spLocks noGrp="1" noChangeArrowheads="1"/>
          </p:cNvSpPr>
          <p:nvPr>
            <p:ph type="sldNum" idx="10"/>
          </p:nvPr>
        </p:nvSpPr>
        <p:spPr/>
        <p:txBody>
          <a:bodyPr/>
          <a:lstStyle>
            <a:lvl1pPr>
              <a:defRPr>
                <a:solidFill>
                  <a:srgbClr val="FFFFFF"/>
                </a:solidFill>
              </a:defRPr>
            </a:lvl1pPr>
          </a:lstStyle>
          <a:p>
            <a:fld id="{1C8393FB-66D4-4E25-A4D7-AE26A0C3F8CD}" type="slidenum">
              <a:rPr lang="en-US" altLang="en-US"/>
              <a:pPr/>
              <a:t>‹#›</a:t>
            </a:fld>
            <a:endParaRPr lang="en-US" altLang="en-US"/>
          </a:p>
        </p:txBody>
      </p:sp>
    </p:spTree>
    <p:extLst>
      <p:ext uri="{BB962C8B-B14F-4D97-AF65-F5344CB8AC3E}">
        <p14:creationId xmlns:p14="http://schemas.microsoft.com/office/powerpoint/2010/main" val="143889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2" name="Google Shape;46;p9">
            <a:extLst>
              <a:ext uri="{FF2B5EF4-FFF2-40B4-BE49-F238E27FC236}">
                <a16:creationId xmlns:a16="http://schemas.microsoft.com/office/drawing/2014/main" id="{B2027031-9B09-74CD-BC62-B1AA2C1D839E}"/>
              </a:ext>
            </a:extLst>
          </p:cNvPr>
          <p:cNvSpPr/>
          <p:nvPr/>
        </p:nvSpPr>
        <p:spPr>
          <a:xfrm flipH="1">
            <a:off x="0" y="0"/>
            <a:ext cx="4572000" cy="5143500"/>
          </a:xfrm>
          <a:prstGeom prst="rect">
            <a:avLst/>
          </a:pr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dirty="0">
              <a:latin typeface="Arial" panose="020B0604020202020204" pitchFamily="34" charset="0"/>
              <a:ea typeface="Arial"/>
              <a:cs typeface="Arial"/>
              <a:sym typeface="Arial"/>
            </a:endParaRPr>
          </a:p>
        </p:txBody>
      </p:sp>
      <p:sp>
        <p:nvSpPr>
          <p:cNvPr id="3" name="Google Shape;47;p9">
            <a:extLst>
              <a:ext uri="{FF2B5EF4-FFF2-40B4-BE49-F238E27FC236}">
                <a16:creationId xmlns:a16="http://schemas.microsoft.com/office/drawing/2014/main" id="{8F582B15-0DCB-A97F-A4F5-07475DD70C50}"/>
              </a:ext>
            </a:extLst>
          </p:cNvPr>
          <p:cNvSpPr>
            <a:spLocks noChangeArrowheads="1"/>
          </p:cNvSpPr>
          <p:nvPr/>
        </p:nvSpPr>
        <p:spPr bwMode="auto">
          <a:xfrm rot="5400000">
            <a:off x="1946275" y="2517775"/>
            <a:ext cx="5143500" cy="107950"/>
          </a:xfrm>
          <a:prstGeom prst="rect">
            <a:avLst/>
          </a:prstGeom>
          <a:gradFill rotWithShape="0">
            <a:gsLst>
              <a:gs pos="0">
                <a:srgbClr val="F9F9F9"/>
              </a:gs>
              <a:gs pos="36000">
                <a:srgbClr val="F9F9F9"/>
              </a:gs>
              <a:gs pos="80000">
                <a:srgbClr val="DEDEDE"/>
              </a:gs>
              <a:gs pos="100000">
                <a:srgbClr val="999999"/>
              </a:gs>
            </a:gsLst>
            <a:lin ang="162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dirty="0">
              <a:latin typeface="Arial" panose="020B0604020202020204" pitchFamily="34" charset="0"/>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a:normAutofit/>
          </a:bodyPr>
          <a:lstStyle>
            <a:lvl1pPr lvl="0" algn="ctr">
              <a:spcBef>
                <a:spcPts val="0"/>
              </a:spcBef>
              <a:spcAft>
                <a:spcPts val="0"/>
              </a:spcAft>
              <a:buClr>
                <a:schemeClr val="dk2"/>
              </a:buClr>
              <a:buSzPts val="4200"/>
              <a:buNone/>
              <a:defRPr sz="4200">
                <a:solidFill>
                  <a:schemeClr val="dk2"/>
                </a:solidFill>
                <a:latin typeface="Arial" panose="020B0604020202020204" pitchFamily="34" charset="0"/>
                <a:cs typeface="Arial" panose="020B0604020202020204" pitchFamily="34" charset="0"/>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r>
              <a:rPr lang="en-US" dirty="0"/>
              <a:t>Click to edit Master title style</a:t>
            </a:r>
            <a:endParaRPr dirty="0"/>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a:normAutofit/>
          </a:bodyPr>
          <a:lstStyle>
            <a:lvl1pPr lvl="0" algn="ctr">
              <a:lnSpc>
                <a:spcPct val="100000"/>
              </a:lnSpc>
              <a:spcBef>
                <a:spcPts val="0"/>
              </a:spcBef>
              <a:spcAft>
                <a:spcPts val="0"/>
              </a:spcAft>
              <a:buSzPts val="2100"/>
              <a:buNone/>
              <a:defRPr sz="2100">
                <a:latin typeface="Arial" panose="020B0604020202020204" pitchFamily="34" charset="0"/>
                <a:cs typeface="Arial" panose="020B0604020202020204" pitchFamily="34" charset="0"/>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dirty="0"/>
              <a:t>Click to edit Master subtitle style</a:t>
            </a:r>
            <a:endParaRPr dirty="0"/>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anchor="ctr">
            <a:normAutofit/>
          </a:bodyPr>
          <a:lstStyle>
            <a:lvl1pPr marL="457200" lvl="0" indent="-342900">
              <a:spcBef>
                <a:spcPts val="0"/>
              </a:spcBef>
              <a:spcAft>
                <a:spcPts val="0"/>
              </a:spcAft>
              <a:buClr>
                <a:schemeClr val="lt1"/>
              </a:buClr>
              <a:buSzPts val="1800"/>
              <a:buChar char="●"/>
              <a:defRPr>
                <a:solidFill>
                  <a:schemeClr val="lt1"/>
                </a:solidFill>
                <a:latin typeface="Arial" panose="020B0604020202020204" pitchFamily="34" charset="0"/>
                <a:cs typeface="Arial" panose="020B0604020202020204" pitchFamily="34" charset="0"/>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en-US" dirty="0"/>
              <a:t>Click to edit Master text styles</a:t>
            </a:r>
          </a:p>
        </p:txBody>
      </p:sp>
      <p:sp>
        <p:nvSpPr>
          <p:cNvPr id="4" name="Google Shape;51;p9">
            <a:extLst>
              <a:ext uri="{FF2B5EF4-FFF2-40B4-BE49-F238E27FC236}">
                <a16:creationId xmlns:a16="http://schemas.microsoft.com/office/drawing/2014/main" id="{0BD79F72-BE2C-78E3-BD20-767CE95F0DCC}"/>
              </a:ext>
            </a:extLst>
          </p:cNvPr>
          <p:cNvSpPr txBox="1">
            <a:spLocks noGrp="1" noChangeArrowheads="1"/>
          </p:cNvSpPr>
          <p:nvPr>
            <p:ph type="sldNum" idx="10"/>
          </p:nvPr>
        </p:nvSpPr>
        <p:spPr/>
        <p:txBody>
          <a:bodyPr/>
          <a:lstStyle>
            <a:lvl1pPr>
              <a:defRPr>
                <a:solidFill>
                  <a:srgbClr val="FFFFFF"/>
                </a:solidFill>
              </a:defRPr>
            </a:lvl1pPr>
          </a:lstStyle>
          <a:p>
            <a:fld id="{F294D4E5-68ED-46C2-9EDF-D383EC980926}" type="slidenum">
              <a:rPr lang="en-US" altLang="en-US"/>
              <a:pPr/>
              <a:t>‹#›</a:t>
            </a:fld>
            <a:endParaRPr lang="en-US" altLang="en-US"/>
          </a:p>
        </p:txBody>
      </p:sp>
    </p:spTree>
    <p:extLst>
      <p:ext uri="{BB962C8B-B14F-4D97-AF65-F5344CB8AC3E}">
        <p14:creationId xmlns:p14="http://schemas.microsoft.com/office/powerpoint/2010/main" val="272698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2" name="Google Shape;53;p10">
            <a:extLst>
              <a:ext uri="{FF2B5EF4-FFF2-40B4-BE49-F238E27FC236}">
                <a16:creationId xmlns:a16="http://schemas.microsoft.com/office/drawing/2014/main" id="{144B78E3-C026-77B9-932C-4928B9CAD9F0}"/>
              </a:ext>
            </a:extLst>
          </p:cNvPr>
          <p:cNvSpPr txBox="1"/>
          <p:nvPr/>
        </p:nvSpPr>
        <p:spPr>
          <a:xfrm rot="10800000" flipH="1">
            <a:off x="0" y="0"/>
            <a:ext cx="9144000" cy="4695825"/>
          </a:xfrm>
          <a:prstGeom prst="rect">
            <a:avLst/>
          </a:pr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dirty="0">
              <a:latin typeface="Arial" panose="020B0604020202020204" pitchFamily="34" charset="0"/>
              <a:ea typeface="Arial"/>
              <a:cs typeface="Arial"/>
              <a:sym typeface="Arial"/>
            </a:endParaRPr>
          </a:p>
        </p:txBody>
      </p:sp>
      <p:sp>
        <p:nvSpPr>
          <p:cNvPr id="3" name="Google Shape;54;p10">
            <a:extLst>
              <a:ext uri="{FF2B5EF4-FFF2-40B4-BE49-F238E27FC236}">
                <a16:creationId xmlns:a16="http://schemas.microsoft.com/office/drawing/2014/main" id="{37CC3E1A-A654-F08E-0EC5-82402C8100C0}"/>
              </a:ext>
            </a:extLst>
          </p:cNvPr>
          <p:cNvSpPr>
            <a:spLocks noChangeArrowheads="1"/>
          </p:cNvSpPr>
          <p:nvPr/>
        </p:nvSpPr>
        <p:spPr bwMode="auto">
          <a:xfrm rot="10800000" flipH="1">
            <a:off x="0" y="4622800"/>
            <a:ext cx="9144000" cy="74613"/>
          </a:xfrm>
          <a:prstGeom prst="rect">
            <a:avLst/>
          </a:prstGeom>
          <a:gradFill rotWithShape="0">
            <a:gsLst>
              <a:gs pos="0">
                <a:srgbClr val="F9F9F9"/>
              </a:gs>
              <a:gs pos="36000">
                <a:srgbClr val="F9F9F9"/>
              </a:gs>
              <a:gs pos="80000">
                <a:srgbClr val="DEDEDE"/>
              </a:gs>
              <a:gs pos="100000">
                <a:srgbClr val="999999"/>
              </a:gs>
            </a:gsLst>
            <a:lin ang="162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dirty="0">
              <a:latin typeface="Arial" panose="020B0604020202020204" pitchFamily="34" charset="0"/>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anchor="ctr">
            <a:normAutofit/>
          </a:bodyPr>
          <a:lstStyle>
            <a:lvl1pPr marL="457200" lvl="0" indent="-228600">
              <a:lnSpc>
                <a:spcPct val="100000"/>
              </a:lnSpc>
              <a:spcBef>
                <a:spcPts val="0"/>
              </a:spcBef>
              <a:spcAft>
                <a:spcPts val="0"/>
              </a:spcAft>
              <a:buClr>
                <a:schemeClr val="lt1"/>
              </a:buClr>
              <a:buSzPts val="1200"/>
              <a:buNone/>
              <a:defRPr sz="1200">
                <a:solidFill>
                  <a:schemeClr val="lt1"/>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 name="Google Shape;56;p10">
            <a:extLst>
              <a:ext uri="{FF2B5EF4-FFF2-40B4-BE49-F238E27FC236}">
                <a16:creationId xmlns:a16="http://schemas.microsoft.com/office/drawing/2014/main" id="{FB54ECF8-D232-03E7-DDD7-57B842ADADE7}"/>
              </a:ext>
            </a:extLst>
          </p:cNvPr>
          <p:cNvSpPr txBox="1">
            <a:spLocks noGrp="1" noChangeArrowheads="1"/>
          </p:cNvSpPr>
          <p:nvPr>
            <p:ph type="sldNum" idx="10"/>
          </p:nvPr>
        </p:nvSpPr>
        <p:spPr/>
        <p:txBody>
          <a:bodyPr/>
          <a:lstStyle>
            <a:lvl1pPr>
              <a:defRPr>
                <a:solidFill>
                  <a:srgbClr val="FFFFFF"/>
                </a:solidFill>
              </a:defRPr>
            </a:lvl1pPr>
          </a:lstStyle>
          <a:p>
            <a:fld id="{4288B248-87CB-4FA2-AFD0-396932822F28}" type="slidenum">
              <a:rPr lang="en-US" altLang="en-US"/>
              <a:pPr/>
              <a:t>‹#›</a:t>
            </a:fld>
            <a:endParaRPr lang="en-US" altLang="en-US"/>
          </a:p>
        </p:txBody>
      </p:sp>
    </p:spTree>
    <p:extLst>
      <p:ext uri="{BB962C8B-B14F-4D97-AF65-F5344CB8AC3E}">
        <p14:creationId xmlns:p14="http://schemas.microsoft.com/office/powerpoint/2010/main" val="383497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FAFAFA"/>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75500" y="1258525"/>
            <a:ext cx="8222100" cy="1963500"/>
          </a:xfrm>
          <a:prstGeom prst="rect">
            <a:avLst/>
          </a:prstGeom>
        </p:spPr>
        <p:txBody>
          <a:bodyPr spcFirstLastPara="1">
            <a:normAutofit/>
          </a:bodyPr>
          <a:lstStyle>
            <a:lvl1pPr lvl="0" algn="ctr">
              <a:spcBef>
                <a:spcPts val="0"/>
              </a:spcBef>
              <a:spcAft>
                <a:spcPts val="0"/>
              </a:spcAft>
              <a:buClr>
                <a:schemeClr val="dk2"/>
              </a:buClr>
              <a:buSzPts val="12000"/>
              <a:buNone/>
              <a:defRPr sz="12000">
                <a:solidFill>
                  <a:schemeClr val="dk2"/>
                </a:solidFill>
                <a:latin typeface="Arial" panose="020B0604020202020204" pitchFamily="34" charset="0"/>
                <a:cs typeface="Arial" panose="020B0604020202020204" pitchFamily="34" charset="0"/>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rPr lang="en-GB"/>
              <a:t>Click to edit Master title style</a:t>
            </a:r>
            <a:endParaRPr dirty="0"/>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a:normAutofit/>
          </a:bodyPr>
          <a:lstStyle>
            <a:lvl1pPr marL="457200" lvl="0" indent="-342900" algn="ctr">
              <a:spcBef>
                <a:spcPts val="0"/>
              </a:spcBef>
              <a:spcAft>
                <a:spcPts val="0"/>
              </a:spcAft>
              <a:buSzPts val="1800"/>
              <a:buChar char="●"/>
              <a:defRPr>
                <a:latin typeface="Arial" panose="020B0604020202020204" pitchFamily="34" charset="0"/>
                <a:cs typeface="Arial" panose="020B0604020202020204" pitchFamily="34" charset="0"/>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dirty="0"/>
              <a:t>Click to edit Master text styles</a:t>
            </a:r>
          </a:p>
        </p:txBody>
      </p:sp>
      <p:sp>
        <p:nvSpPr>
          <p:cNvPr id="2" name="Google Shape;60;p11">
            <a:extLst>
              <a:ext uri="{FF2B5EF4-FFF2-40B4-BE49-F238E27FC236}">
                <a16:creationId xmlns:a16="http://schemas.microsoft.com/office/drawing/2014/main" id="{544860E9-8209-7179-6B39-CB9FEC4C6829}"/>
              </a:ext>
            </a:extLst>
          </p:cNvPr>
          <p:cNvSpPr txBox="1">
            <a:spLocks noGrp="1" noChangeArrowheads="1"/>
          </p:cNvSpPr>
          <p:nvPr>
            <p:ph type="sldNum" idx="10"/>
          </p:nvPr>
        </p:nvSpPr>
        <p:spPr/>
        <p:txBody>
          <a:bodyPr/>
          <a:lstStyle>
            <a:lvl1pPr>
              <a:defRPr/>
            </a:lvl1pPr>
          </a:lstStyle>
          <a:p>
            <a:fld id="{BE979722-023C-4400-99AB-8B1B2F763BF5}" type="slidenum">
              <a:rPr lang="en-US" altLang="en-US"/>
              <a:pPr/>
              <a:t>‹#›</a:t>
            </a:fld>
            <a:endParaRPr lang="en-US" altLang="en-US"/>
          </a:p>
        </p:txBody>
      </p:sp>
    </p:spTree>
    <p:extLst>
      <p:ext uri="{BB962C8B-B14F-4D97-AF65-F5344CB8AC3E}">
        <p14:creationId xmlns:p14="http://schemas.microsoft.com/office/powerpoint/2010/main" val="141080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tx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0CC6C6A7-75DA-0990-8402-8E05D686B7A9}"/>
              </a:ext>
            </a:extLst>
          </p:cNvPr>
          <p:cNvSpPr txBox="1">
            <a:spLocks noGrp="1" noChangeArrowheads="1"/>
          </p:cNvSpPr>
          <p:nvPr>
            <p:ph type="title"/>
          </p:nvPr>
        </p:nvSpPr>
        <p:spPr bwMode="auto">
          <a:xfrm>
            <a:off x="471488" y="738188"/>
            <a:ext cx="82232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B79B3D75-E64F-4260-D4CA-21AF0CB18686}"/>
              </a:ext>
            </a:extLst>
          </p:cNvPr>
          <p:cNvSpPr txBox="1">
            <a:spLocks noGrp="1" noChangeArrowheads="1"/>
          </p:cNvSpPr>
          <p:nvPr>
            <p:ph type="body" idx="1"/>
          </p:nvPr>
        </p:nvSpPr>
        <p:spPr bwMode="auto">
          <a:xfrm>
            <a:off x="471488" y="1919288"/>
            <a:ext cx="8223250"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26321F18-8922-55EE-AE51-893901043DE3}"/>
              </a:ext>
            </a:extLst>
          </p:cNvPr>
          <p:cNvSpPr txBox="1">
            <a:spLocks noGrp="1" noChangeArrowheads="1"/>
          </p:cNvSpPr>
          <p:nvPr>
            <p:ph type="sldNum" idx="12"/>
          </p:nvPr>
        </p:nvSpPr>
        <p:spPr bwMode="auto">
          <a:xfrm>
            <a:off x="8523288" y="4695825"/>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buClr>
                <a:srgbClr val="000000"/>
              </a:buClr>
              <a:buFont typeface="Arial" panose="020B0604020202020204" pitchFamily="34" charset="0"/>
              <a:buNone/>
              <a:defRPr sz="1000">
                <a:solidFill>
                  <a:srgbClr val="737373"/>
                </a:solidFill>
                <a:sym typeface="Roboto" panose="02000000000000000000" pitchFamily="2" charset="0"/>
              </a:defRPr>
            </a:lvl1pPr>
          </a:lstStyle>
          <a:p>
            <a:fld id="{55F0ED4B-8C89-487F-B542-8623511721CB}"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lvl="1" algn="l" rtl="0" fontAlgn="base">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fontAlgn="base">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fontAlgn="base">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fontAlgn="base">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67;p13">
            <a:extLst>
              <a:ext uri="{FF2B5EF4-FFF2-40B4-BE49-F238E27FC236}">
                <a16:creationId xmlns:a16="http://schemas.microsoft.com/office/drawing/2014/main" id="{40784C65-1296-F1CF-41DA-729C84CDE56A}"/>
              </a:ext>
            </a:extLst>
          </p:cNvPr>
          <p:cNvSpPr txBox="1">
            <a:spLocks noGrp="1"/>
          </p:cNvSpPr>
          <p:nvPr>
            <p:ph type="subTitle" idx="1"/>
          </p:nvPr>
        </p:nvSpPr>
        <p:spPr>
          <a:xfrm>
            <a:off x="2882900" y="1274763"/>
            <a:ext cx="3378200" cy="431800"/>
          </a:xfrm>
        </p:spPr>
        <p:txBody>
          <a:bodyPr/>
          <a:lstStyle/>
          <a:p>
            <a:pPr algn="ctr">
              <a:lnSpc>
                <a:spcPct val="80000"/>
              </a:lnSpc>
              <a:spcBef>
                <a:spcPct val="0"/>
              </a:spcBef>
              <a:spcAft>
                <a:spcPct val="0"/>
              </a:spcAft>
              <a:buClr>
                <a:srgbClr val="FFFFFF"/>
              </a:buClr>
              <a:buFont typeface="Roboto" panose="02000000000000000000" pitchFamily="2" charset="0"/>
              <a:buNone/>
            </a:pPr>
            <a:r>
              <a:rPr lang="vi-VN" altLang="en-US" sz="1900" b="1">
                <a:solidFill>
                  <a:srgbClr val="FFFFFF"/>
                </a:solidFill>
                <a:sym typeface="Roboto" panose="02000000000000000000" pitchFamily="2" charset="0"/>
              </a:rPr>
              <a:t>ĐỒ ÁN TỐT NGHIỆP</a:t>
            </a:r>
            <a:endParaRPr lang="en-US" altLang="en-US" sz="1900" b="1">
              <a:solidFill>
                <a:srgbClr val="FFFFFF"/>
              </a:solidFill>
              <a:sym typeface="Roboto" panose="02000000000000000000" pitchFamily="2" charset="0"/>
            </a:endParaRPr>
          </a:p>
        </p:txBody>
      </p:sp>
      <p:sp>
        <p:nvSpPr>
          <p:cNvPr id="14339" name="Google Shape;68;p13">
            <a:extLst>
              <a:ext uri="{FF2B5EF4-FFF2-40B4-BE49-F238E27FC236}">
                <a16:creationId xmlns:a16="http://schemas.microsoft.com/office/drawing/2014/main" id="{8CEBC02F-D371-E6DC-998A-8B940A0C152D}"/>
              </a:ext>
            </a:extLst>
          </p:cNvPr>
          <p:cNvSpPr txBox="1">
            <a:spLocks noChangeArrowheads="1"/>
          </p:cNvSpPr>
          <p:nvPr/>
        </p:nvSpPr>
        <p:spPr bwMode="auto">
          <a:xfrm>
            <a:off x="1108075" y="1554163"/>
            <a:ext cx="6927850"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120000"/>
              </a:lnSpc>
            </a:pPr>
            <a:r>
              <a:rPr lang="vi-VN" altLang="en-US" sz="2400" b="1" dirty="0">
                <a:solidFill>
                  <a:srgbClr val="FFFFFF"/>
                </a:solidFill>
                <a:sym typeface="Roboto" panose="02000000000000000000" pitchFamily="2" charset="0"/>
              </a:rPr>
              <a:t>NGHIÊN CỨU, XÂY DỰNG ỨNG DỤNG PHÂN TÍCH DỮ LIỆU SỬ DỤNG </a:t>
            </a:r>
            <a:r>
              <a:rPr lang="vi-VN" altLang="en-US" sz="2400" b="1" dirty="0" err="1">
                <a:solidFill>
                  <a:srgbClr val="FFFFFF"/>
                </a:solidFill>
                <a:sym typeface="Roboto" panose="02000000000000000000" pitchFamily="2" charset="0"/>
              </a:rPr>
              <a:t>POWER</a:t>
            </a:r>
            <a:r>
              <a:rPr lang="vi-VN" altLang="en-US" sz="2400" b="1" dirty="0">
                <a:solidFill>
                  <a:srgbClr val="FFFFFF"/>
                </a:solidFill>
                <a:sym typeface="Roboto" panose="02000000000000000000" pitchFamily="2" charset="0"/>
              </a:rPr>
              <a:t> BI</a:t>
            </a:r>
            <a:endParaRPr lang="en-US" altLang="en-US" sz="2400" b="1" dirty="0">
              <a:solidFill>
                <a:srgbClr val="FFFFFF"/>
              </a:solidFill>
              <a:sym typeface="Roboto" panose="02000000000000000000" pitchFamily="2" charset="0"/>
            </a:endParaRPr>
          </a:p>
        </p:txBody>
      </p:sp>
      <p:sp>
        <p:nvSpPr>
          <p:cNvPr id="14340" name="Google Shape;67;p13">
            <a:extLst>
              <a:ext uri="{FF2B5EF4-FFF2-40B4-BE49-F238E27FC236}">
                <a16:creationId xmlns:a16="http://schemas.microsoft.com/office/drawing/2014/main" id="{20A2384A-D676-BA28-577B-28EAA594E0FD}"/>
              </a:ext>
            </a:extLst>
          </p:cNvPr>
          <p:cNvSpPr txBox="1">
            <a:spLocks noChangeArrowheads="1"/>
          </p:cNvSpPr>
          <p:nvPr/>
        </p:nvSpPr>
        <p:spPr bwMode="auto">
          <a:xfrm>
            <a:off x="2921000" y="-69850"/>
            <a:ext cx="3302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9144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716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288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2860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743200" indent="-3175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200400" indent="-3175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657600" indent="-3175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114800" indent="-3175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1800"/>
              <a:buFont typeface="Roboto" panose="02000000000000000000" pitchFamily="2" charset="0"/>
              <a:buNone/>
            </a:pPr>
            <a:r>
              <a:rPr lang="vi-VN" altLang="en-US" sz="1200">
                <a:solidFill>
                  <a:srgbClr val="FFFFFF"/>
                </a:solidFill>
                <a:sym typeface="Roboto" panose="02000000000000000000" pitchFamily="2" charset="0"/>
              </a:rPr>
              <a:t>BAN CƠ YẾU CHÍNH PHỦ</a:t>
            </a:r>
          </a:p>
          <a:p>
            <a:pPr algn="ctr" eaLnBrk="1" hangingPunct="1">
              <a:buClr>
                <a:srgbClr val="FFFFFF"/>
              </a:buClr>
              <a:buSzPts val="1800"/>
              <a:buFont typeface="Roboto" panose="02000000000000000000" pitchFamily="2" charset="0"/>
              <a:buNone/>
            </a:pPr>
            <a:r>
              <a:rPr lang="vi-VN" altLang="en-US" sz="1200">
                <a:solidFill>
                  <a:srgbClr val="FFFFFF"/>
                </a:solidFill>
                <a:sym typeface="Roboto" panose="02000000000000000000" pitchFamily="2" charset="0"/>
              </a:rPr>
              <a:t>HỌC VIỆN KỸ THUẬT MẬT MÃ</a:t>
            </a:r>
          </a:p>
          <a:p>
            <a:pPr algn="ctr" eaLnBrk="1" hangingPunct="1">
              <a:buClr>
                <a:srgbClr val="FFFFFF"/>
              </a:buClr>
              <a:buSzPts val="1800"/>
              <a:buFont typeface="Roboto" panose="02000000000000000000" pitchFamily="2" charset="0"/>
              <a:buNone/>
            </a:pPr>
            <a:r>
              <a:rPr lang="vi-VN" altLang="en-US" sz="1200">
                <a:solidFill>
                  <a:srgbClr val="FFFFFF"/>
                </a:solidFill>
                <a:sym typeface="Roboto" panose="02000000000000000000" pitchFamily="2" charset="0"/>
              </a:rPr>
              <a:t>¯¯¯¯¯¯¯¯¯¯¯¯¯¯¯¯</a:t>
            </a:r>
          </a:p>
        </p:txBody>
      </p:sp>
      <p:sp>
        <p:nvSpPr>
          <p:cNvPr id="14341" name="Google Shape;67;p13">
            <a:extLst>
              <a:ext uri="{FF2B5EF4-FFF2-40B4-BE49-F238E27FC236}">
                <a16:creationId xmlns:a16="http://schemas.microsoft.com/office/drawing/2014/main" id="{264AA6AE-E0D1-7347-75F7-8C25B66440E2}"/>
              </a:ext>
            </a:extLst>
          </p:cNvPr>
          <p:cNvSpPr txBox="1">
            <a:spLocks noChangeArrowheads="1"/>
          </p:cNvSpPr>
          <p:nvPr/>
        </p:nvSpPr>
        <p:spPr bwMode="auto">
          <a:xfrm>
            <a:off x="3811588" y="2773363"/>
            <a:ext cx="5062537"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9144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3716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8288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286000" indent="-3175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743200" indent="-3175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200400" indent="-3175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657600" indent="-3175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114800" indent="-317500" fontAlgn="base">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buClr>
                <a:srgbClr val="FFFFFF"/>
              </a:buClr>
              <a:buSzPts val="1800"/>
              <a:buFont typeface="Roboto" panose="02000000000000000000" pitchFamily="2" charset="0"/>
              <a:buNone/>
            </a:pPr>
            <a:r>
              <a:rPr lang="vi-VN" altLang="en-US" sz="1600">
                <a:solidFill>
                  <a:srgbClr val="FFFFFF"/>
                </a:solidFill>
                <a:sym typeface="Roboto" panose="02000000000000000000" pitchFamily="2" charset="0"/>
              </a:rPr>
              <a:t>Sinh viên thực hiện: </a:t>
            </a:r>
            <a:r>
              <a:rPr lang="vi-VN" altLang="en-US" sz="1600" b="1">
                <a:solidFill>
                  <a:srgbClr val="FFFFFF"/>
                </a:solidFill>
                <a:sym typeface="Roboto" panose="02000000000000000000" pitchFamily="2" charset="0"/>
              </a:rPr>
              <a:t>Nông Thị Sâm</a:t>
            </a:r>
          </a:p>
          <a:p>
            <a:pPr eaLnBrk="1" hangingPunct="1">
              <a:lnSpc>
                <a:spcPct val="150000"/>
              </a:lnSpc>
              <a:buClr>
                <a:srgbClr val="FFFFFF"/>
              </a:buClr>
              <a:buSzPts val="1800"/>
              <a:buFont typeface="Roboto" panose="02000000000000000000" pitchFamily="2" charset="0"/>
              <a:buNone/>
            </a:pPr>
            <a:r>
              <a:rPr lang="vi-VN" altLang="en-US" sz="1600">
                <a:solidFill>
                  <a:srgbClr val="FFFFFF"/>
                </a:solidFill>
                <a:sym typeface="Roboto" panose="02000000000000000000" pitchFamily="2" charset="0"/>
              </a:rPr>
              <a:t>Khóa: CT4</a:t>
            </a:r>
          </a:p>
          <a:p>
            <a:pPr eaLnBrk="1" hangingPunct="1">
              <a:lnSpc>
                <a:spcPct val="150000"/>
              </a:lnSpc>
              <a:buClr>
                <a:srgbClr val="FFFFFF"/>
              </a:buClr>
              <a:buSzPts val="1800"/>
              <a:buFont typeface="Roboto" panose="02000000000000000000" pitchFamily="2" charset="0"/>
              <a:buNone/>
            </a:pPr>
            <a:r>
              <a:rPr lang="vi-VN" altLang="en-US" sz="1600">
                <a:solidFill>
                  <a:srgbClr val="FFFFFF"/>
                </a:solidFill>
                <a:sym typeface="Roboto" panose="02000000000000000000" pitchFamily="2" charset="0"/>
              </a:rPr>
              <a:t>Chuyên ngành: Kỹ thuật phần mềm nhúng và di động</a:t>
            </a:r>
          </a:p>
          <a:p>
            <a:pPr eaLnBrk="1" hangingPunct="1">
              <a:lnSpc>
                <a:spcPct val="150000"/>
              </a:lnSpc>
              <a:buClr>
                <a:srgbClr val="FFFFFF"/>
              </a:buClr>
              <a:buSzPts val="1800"/>
              <a:buFont typeface="Roboto" panose="02000000000000000000" pitchFamily="2" charset="0"/>
              <a:buNone/>
            </a:pPr>
            <a:r>
              <a:rPr lang="vi-VN" altLang="en-US" sz="1600">
                <a:solidFill>
                  <a:srgbClr val="FFFFFF"/>
                </a:solidFill>
                <a:sym typeface="Roboto" panose="02000000000000000000" pitchFamily="2" charset="0"/>
              </a:rPr>
              <a:t>Người hướng dẫn: </a:t>
            </a:r>
            <a:r>
              <a:rPr lang="vi-VN" altLang="en-US" sz="1600" b="1">
                <a:solidFill>
                  <a:srgbClr val="FFFFFF"/>
                </a:solidFill>
                <a:sym typeface="Roboto" panose="02000000000000000000" pitchFamily="2" charset="0"/>
              </a:rPr>
              <a:t>TS. Phạm Văn Hưởng</a:t>
            </a:r>
          </a:p>
        </p:txBody>
      </p:sp>
      <p:pic>
        <p:nvPicPr>
          <p:cNvPr id="14342" name="Picture 6">
            <a:extLst>
              <a:ext uri="{FF2B5EF4-FFF2-40B4-BE49-F238E27FC236}">
                <a16:creationId xmlns:a16="http://schemas.microsoft.com/office/drawing/2014/main" id="{2E9E86AD-5E79-8652-8BFF-DF04E0FAE64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188" y="571500"/>
            <a:ext cx="5556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Box 4">
            <a:extLst>
              <a:ext uri="{FF2B5EF4-FFF2-40B4-BE49-F238E27FC236}">
                <a16:creationId xmlns:a16="http://schemas.microsoft.com/office/drawing/2014/main" id="{E8902A25-C3E3-1954-2A35-974AD349607D}"/>
              </a:ext>
            </a:extLst>
          </p:cNvPr>
          <p:cNvSpPr txBox="1">
            <a:spLocks noChangeArrowheads="1"/>
          </p:cNvSpPr>
          <p:nvPr/>
        </p:nvSpPr>
        <p:spPr bwMode="auto">
          <a:xfrm>
            <a:off x="5851525" y="4762500"/>
            <a:ext cx="218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dirty="0" err="1">
                <a:solidFill>
                  <a:schemeClr val="bg1"/>
                </a:solidFill>
              </a:rPr>
              <a:t>Ngày</a:t>
            </a:r>
            <a:r>
              <a:rPr lang="en-US" altLang="en-US" dirty="0">
                <a:solidFill>
                  <a:schemeClr val="bg1"/>
                </a:solidFill>
              </a:rPr>
              <a:t> </a:t>
            </a:r>
            <a:r>
              <a:rPr lang="en-US" altLang="en-US" dirty="0" err="1">
                <a:solidFill>
                  <a:schemeClr val="bg1"/>
                </a:solidFill>
              </a:rPr>
              <a:t>bảo</a:t>
            </a:r>
            <a:r>
              <a:rPr lang="en-US" altLang="en-US" dirty="0">
                <a:solidFill>
                  <a:schemeClr val="bg1"/>
                </a:solidFill>
              </a:rPr>
              <a:t> </a:t>
            </a:r>
            <a:r>
              <a:rPr lang="en-US" altLang="en-US" dirty="0" err="1">
                <a:solidFill>
                  <a:schemeClr val="bg1"/>
                </a:solidFill>
              </a:rPr>
              <a:t>vệ</a:t>
            </a:r>
            <a:r>
              <a:rPr lang="en-US" altLang="en-US" dirty="0">
                <a:solidFill>
                  <a:schemeClr val="bg1"/>
                </a:solidFill>
              </a:rPr>
              <a:t>: 15/06/2024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3996F5F-6A45-EC44-16D9-3B4730DE1C54}"/>
              </a:ext>
            </a:extLst>
          </p:cNvPr>
          <p:cNvSpPr txBox="1">
            <a:spLocks noGrp="1" noChangeArrowheads="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2.2 Thiết kế ứng dụng web</a:t>
            </a:r>
            <a:endParaRPr lang="en-US" altLang="en-US">
              <a:solidFill>
                <a:srgbClr val="FFFFFF"/>
              </a:solidFill>
              <a:sym typeface="Roboto" panose="02000000000000000000" pitchFamily="2" charset="0"/>
            </a:endParaRPr>
          </a:p>
        </p:txBody>
      </p:sp>
      <p:pic>
        <p:nvPicPr>
          <p:cNvPr id="31747" name="Picture 3" descr="A diagram of a diagram&#10;&#10;Description automatically generated">
            <a:extLst>
              <a:ext uri="{FF2B5EF4-FFF2-40B4-BE49-F238E27FC236}">
                <a16:creationId xmlns:a16="http://schemas.microsoft.com/office/drawing/2014/main" id="{0F115F5E-D375-43FB-73B7-2D0EF923E3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950" y="1101725"/>
            <a:ext cx="5759450" cy="3065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1748" name="TextBox 5">
            <a:extLst>
              <a:ext uri="{FF2B5EF4-FFF2-40B4-BE49-F238E27FC236}">
                <a16:creationId xmlns:a16="http://schemas.microsoft.com/office/drawing/2014/main" id="{A1B6903E-6006-68AF-9502-6D80371E8CE4}"/>
              </a:ext>
            </a:extLst>
          </p:cNvPr>
          <p:cNvSpPr txBox="1">
            <a:spLocks noChangeArrowheads="1"/>
          </p:cNvSpPr>
          <p:nvPr/>
        </p:nvSpPr>
        <p:spPr bwMode="auto">
          <a:xfrm>
            <a:off x="2771775" y="4370388"/>
            <a:ext cx="3600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Hình 2.2: Biểu đồ UseCase ứng dụng web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FCE677F-1833-B716-2157-40C308054029}"/>
              </a:ext>
            </a:extLst>
          </p:cNvPr>
          <p:cNvSpPr txBox="1">
            <a:spLocks noGrp="1" noChangeArrowheads="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2.3 Chức năng chính của ứng dụng web</a:t>
            </a:r>
            <a:endParaRPr lang="en-US" altLang="en-US">
              <a:solidFill>
                <a:srgbClr val="FFFFFF"/>
              </a:solidFill>
              <a:sym typeface="Roboto" panose="02000000000000000000" pitchFamily="2" charset="0"/>
            </a:endParaRPr>
          </a:p>
        </p:txBody>
      </p:sp>
      <p:sp>
        <p:nvSpPr>
          <p:cNvPr id="33795" name="TextBox 5">
            <a:extLst>
              <a:ext uri="{FF2B5EF4-FFF2-40B4-BE49-F238E27FC236}">
                <a16:creationId xmlns:a16="http://schemas.microsoft.com/office/drawing/2014/main" id="{55A49C6D-02AA-5400-F2E6-A96389A87BBA}"/>
              </a:ext>
            </a:extLst>
          </p:cNvPr>
          <p:cNvSpPr txBox="1">
            <a:spLocks noChangeArrowheads="1"/>
          </p:cNvSpPr>
          <p:nvPr/>
        </p:nvSpPr>
        <p:spPr bwMode="auto">
          <a:xfrm>
            <a:off x="546100" y="3979863"/>
            <a:ext cx="27416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Hình 2.3: Chức năng đăng nhập</a:t>
            </a:r>
          </a:p>
        </p:txBody>
      </p:sp>
      <p:pic>
        <p:nvPicPr>
          <p:cNvPr id="33796" name="Picture 6" descr="A diagram of a diagram&#10;&#10;Description automatically generated">
            <a:extLst>
              <a:ext uri="{FF2B5EF4-FFF2-40B4-BE49-F238E27FC236}">
                <a16:creationId xmlns:a16="http://schemas.microsoft.com/office/drawing/2014/main" id="{15DC9091-6052-19FE-C91E-7CF339B21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67" t="7605" r="2267" b="4897"/>
          <a:stretch>
            <a:fillRect/>
          </a:stretch>
        </p:blipFill>
        <p:spPr bwMode="auto">
          <a:xfrm>
            <a:off x="76200" y="1096963"/>
            <a:ext cx="4268788"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7" descr="A diagram of a diagram&#10;&#10;Description automatically generated">
            <a:extLst>
              <a:ext uri="{FF2B5EF4-FFF2-40B4-BE49-F238E27FC236}">
                <a16:creationId xmlns:a16="http://schemas.microsoft.com/office/drawing/2014/main" id="{62717B75-15C9-8525-1A4E-2E9143264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03" t="1256" r="2280" b="2640"/>
          <a:stretch>
            <a:fillRect/>
          </a:stretch>
        </p:blipFill>
        <p:spPr bwMode="auto">
          <a:xfrm>
            <a:off x="4511675" y="1096963"/>
            <a:ext cx="4556125"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Box 8">
            <a:extLst>
              <a:ext uri="{FF2B5EF4-FFF2-40B4-BE49-F238E27FC236}">
                <a16:creationId xmlns:a16="http://schemas.microsoft.com/office/drawing/2014/main" id="{42FC9B7F-57DF-7E25-7253-8F02F4886D34}"/>
              </a:ext>
            </a:extLst>
          </p:cNvPr>
          <p:cNvSpPr txBox="1">
            <a:spLocks noChangeArrowheads="1"/>
          </p:cNvSpPr>
          <p:nvPr/>
        </p:nvSpPr>
        <p:spPr bwMode="auto">
          <a:xfrm>
            <a:off x="5329238" y="3979863"/>
            <a:ext cx="29210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Hình 2.4: Chức năng xem báo cáo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3574DE6-D62D-FD8D-9605-6BB17026389A}"/>
              </a:ext>
            </a:extLst>
          </p:cNvPr>
          <p:cNvSpPr txBox="1">
            <a:spLocks noGrp="1" noChangeArrowheads="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2.3 Chức năng chính của ứng dụng web</a:t>
            </a:r>
            <a:endParaRPr lang="en-US" altLang="en-US">
              <a:solidFill>
                <a:srgbClr val="FFFFFF"/>
              </a:solidFill>
              <a:sym typeface="Roboto" panose="02000000000000000000" pitchFamily="2" charset="0"/>
            </a:endParaRPr>
          </a:p>
        </p:txBody>
      </p:sp>
      <p:sp>
        <p:nvSpPr>
          <p:cNvPr id="35843" name="TextBox 5">
            <a:extLst>
              <a:ext uri="{FF2B5EF4-FFF2-40B4-BE49-F238E27FC236}">
                <a16:creationId xmlns:a16="http://schemas.microsoft.com/office/drawing/2014/main" id="{3AF2BDB4-BCCB-B806-8CD6-C0406DA18091}"/>
              </a:ext>
            </a:extLst>
          </p:cNvPr>
          <p:cNvSpPr txBox="1">
            <a:spLocks noChangeArrowheads="1"/>
          </p:cNvSpPr>
          <p:nvPr/>
        </p:nvSpPr>
        <p:spPr bwMode="auto">
          <a:xfrm>
            <a:off x="546100" y="3979863"/>
            <a:ext cx="31861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Hình 2.5: Chức năng tạo báo cáo mới</a:t>
            </a:r>
          </a:p>
        </p:txBody>
      </p:sp>
      <p:sp>
        <p:nvSpPr>
          <p:cNvPr id="35844" name="TextBox 8">
            <a:extLst>
              <a:ext uri="{FF2B5EF4-FFF2-40B4-BE49-F238E27FC236}">
                <a16:creationId xmlns:a16="http://schemas.microsoft.com/office/drawing/2014/main" id="{00907162-680F-006E-27AB-497BFD506151}"/>
              </a:ext>
            </a:extLst>
          </p:cNvPr>
          <p:cNvSpPr txBox="1">
            <a:spLocks noChangeArrowheads="1"/>
          </p:cNvSpPr>
          <p:nvPr/>
        </p:nvSpPr>
        <p:spPr bwMode="auto">
          <a:xfrm>
            <a:off x="5329238" y="3979863"/>
            <a:ext cx="32321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Hình 2.6: Chức năng chỉnh sửa và lưu</a:t>
            </a:r>
          </a:p>
        </p:txBody>
      </p:sp>
      <p:pic>
        <p:nvPicPr>
          <p:cNvPr id="35845" name="Picture 3">
            <a:extLst>
              <a:ext uri="{FF2B5EF4-FFF2-40B4-BE49-F238E27FC236}">
                <a16:creationId xmlns:a16="http://schemas.microsoft.com/office/drawing/2014/main" id="{B0CA4543-D564-78D6-300E-313D527083C2}"/>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83" t="2170" r="1894" b="2519"/>
          <a:stretch>
            <a:fillRect/>
          </a:stretch>
        </p:blipFill>
        <p:spPr bwMode="auto">
          <a:xfrm>
            <a:off x="76200" y="1187450"/>
            <a:ext cx="4249738"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4">
            <a:extLst>
              <a:ext uri="{FF2B5EF4-FFF2-40B4-BE49-F238E27FC236}">
                <a16:creationId xmlns:a16="http://schemas.microsoft.com/office/drawing/2014/main" id="{5304D78D-8094-C114-A75B-F8E351031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60" t="1514" r="1404" b="1514"/>
          <a:stretch>
            <a:fillRect/>
          </a:stretch>
        </p:blipFill>
        <p:spPr bwMode="auto">
          <a:xfrm>
            <a:off x="4511675" y="1187450"/>
            <a:ext cx="4495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37890" name="Google Shape;73;p14">
            <a:extLst>
              <a:ext uri="{FF2B5EF4-FFF2-40B4-BE49-F238E27FC236}">
                <a16:creationId xmlns:a16="http://schemas.microsoft.com/office/drawing/2014/main" id="{A9FFBAB1-2D56-9C8D-2BE7-199FE3EB3E07}"/>
              </a:ext>
            </a:extLst>
          </p:cNvPr>
          <p:cNvSpPr txBox="1">
            <a:spLocks noGrp="1" noChangeArrowheads="1"/>
          </p:cNvSpPr>
          <p:nvPr>
            <p:ph type="title"/>
          </p:nvPr>
        </p:nvSpPr>
        <p:spPr>
          <a:xfrm>
            <a:off x="307975" y="4763"/>
            <a:ext cx="6291263" cy="614362"/>
          </a:xfrm>
        </p:spPr>
        <p:txBody>
          <a:bodyPr/>
          <a:lstStyle/>
          <a:p>
            <a:pPr>
              <a:spcBef>
                <a:spcPct val="0"/>
              </a:spcBef>
              <a:spcAft>
                <a:spcPct val="0"/>
              </a:spcAft>
              <a:buClr>
                <a:srgbClr val="FFFFFF"/>
              </a:buClr>
              <a:buFont typeface="Roboto" panose="02000000000000000000" pitchFamily="2" charset="0"/>
              <a:buNone/>
            </a:pPr>
            <a:r>
              <a:rPr lang="en-US" altLang="en-US" sz="2700" b="1">
                <a:solidFill>
                  <a:srgbClr val="FFFFFF"/>
                </a:solidFill>
                <a:sym typeface="Roboto" panose="02000000000000000000" pitchFamily="2" charset="0"/>
              </a:rPr>
              <a:t>Nội dung</a:t>
            </a:r>
          </a:p>
        </p:txBody>
      </p:sp>
      <p:sp>
        <p:nvSpPr>
          <p:cNvPr id="12" name="Rectangle: Rounded Corners 11">
            <a:extLst>
              <a:ext uri="{FF2B5EF4-FFF2-40B4-BE49-F238E27FC236}">
                <a16:creationId xmlns:a16="http://schemas.microsoft.com/office/drawing/2014/main" id="{0F0D6B6F-BC83-C0B0-B6E8-ED1114D2DBEA}"/>
              </a:ext>
            </a:extLst>
          </p:cNvPr>
          <p:cNvSpPr/>
          <p:nvPr/>
        </p:nvSpPr>
        <p:spPr>
          <a:xfrm>
            <a:off x="672510" y="1112063"/>
            <a:ext cx="7570443" cy="890509"/>
          </a:xfrm>
          <a:prstGeom prst="roundRect">
            <a:avLst/>
          </a:prstGeom>
          <a:solidFill>
            <a:schemeClr val="bg1"/>
          </a:solidFill>
          <a:ln>
            <a:solidFill>
              <a:schemeClr val="tx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4"/>
          </a:lnRef>
          <a:fillRef idx="3">
            <a:schemeClr val="accent4"/>
          </a:fillRef>
          <a:effectRef idx="3">
            <a:schemeClr val="accent4"/>
          </a:effectRef>
          <a:fontRef idx="minor">
            <a:schemeClr val="lt1"/>
          </a:fontRef>
        </p:style>
        <p:txBody>
          <a:bodyPr anchor="ctr"/>
          <a:lstStyle/>
          <a:p>
            <a:pPr eaLnBrk="1" fontAlgn="auto" hangingPunct="1">
              <a:spcBef>
                <a:spcPts val="0"/>
              </a:spcBef>
              <a:spcAft>
                <a:spcPts val="0"/>
              </a:spcAft>
              <a:buClr>
                <a:srgbClr val="000000"/>
              </a:buClr>
              <a:buFont typeface="Arial"/>
              <a:buNone/>
              <a:defRPr/>
            </a:pPr>
            <a:r>
              <a:rPr lang="en-US" sz="2000" b="1" kern="0" dirty="0" err="1">
                <a:solidFill>
                  <a:sysClr val="windowText" lastClr="000000"/>
                </a:solidFill>
                <a:ea typeface="Roboto" panose="02000000000000000000" pitchFamily="2" charset="0"/>
                <a:cs typeface="Arial" panose="020B0604020202020204" pitchFamily="34" charset="0"/>
                <a:sym typeface="Arial"/>
              </a:rPr>
              <a:t>Chương</a:t>
            </a:r>
            <a:r>
              <a:rPr lang="en-US" sz="2000" b="1" kern="0" dirty="0">
                <a:solidFill>
                  <a:sysClr val="windowText" lastClr="000000"/>
                </a:solidFill>
                <a:ea typeface="Roboto" panose="02000000000000000000" pitchFamily="2" charset="0"/>
                <a:cs typeface="Arial" panose="020B0604020202020204" pitchFamily="34" charset="0"/>
                <a:sym typeface="Arial"/>
              </a:rPr>
              <a:t> 1: </a:t>
            </a:r>
            <a:r>
              <a:rPr lang="vi-VN" sz="2000" b="1" kern="0" dirty="0">
                <a:solidFill>
                  <a:sysClr val="windowText" lastClr="000000"/>
                </a:solidFill>
                <a:ea typeface="Roboto" panose="02000000000000000000" pitchFamily="2" charset="0"/>
                <a:cs typeface="Arial" panose="020B0604020202020204" pitchFamily="34" charset="0"/>
                <a:sym typeface="Arial"/>
              </a:rPr>
              <a:t>Tổng quan phân tích dữ liệu </a:t>
            </a:r>
            <a:r>
              <a:rPr lang="en-US" sz="2000" b="1" kern="0" dirty="0" err="1">
                <a:solidFill>
                  <a:sysClr val="windowText" lastClr="000000"/>
                </a:solidFill>
                <a:ea typeface="Roboto" panose="02000000000000000000" pitchFamily="2" charset="0"/>
                <a:cs typeface="Arial" panose="020B0604020202020204" pitchFamily="34" charset="0"/>
                <a:sym typeface="Arial"/>
              </a:rPr>
              <a:t>sử</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dụng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vi-VN" sz="2000" b="1" kern="0" dirty="0">
                <a:solidFill>
                  <a:sysClr val="windowText" lastClr="000000"/>
                </a:solidFill>
                <a:ea typeface="Roboto" panose="02000000000000000000" pitchFamily="2" charset="0"/>
                <a:cs typeface="Arial" panose="020B0604020202020204" pitchFamily="34" charset="0"/>
                <a:sym typeface="Arial"/>
              </a:rPr>
              <a:t>Power BI</a:t>
            </a:r>
            <a:endParaRPr lang="en-US" sz="2000" b="1" kern="0" dirty="0">
              <a:solidFill>
                <a:sysClr val="windowText" lastClr="000000"/>
              </a:solidFill>
              <a:ea typeface="Roboto" panose="02000000000000000000" pitchFamily="2" charset="0"/>
              <a:cs typeface="Arial" panose="020B0604020202020204" pitchFamily="34" charset="0"/>
              <a:sym typeface="Arial"/>
            </a:endParaRPr>
          </a:p>
        </p:txBody>
      </p:sp>
      <p:sp>
        <p:nvSpPr>
          <p:cNvPr id="13" name="Rectangle: Rounded Corners 12">
            <a:extLst>
              <a:ext uri="{FF2B5EF4-FFF2-40B4-BE49-F238E27FC236}">
                <a16:creationId xmlns:a16="http://schemas.microsoft.com/office/drawing/2014/main" id="{E5896A20-0ADB-66E8-DEE0-22E1B7D73801}"/>
              </a:ext>
            </a:extLst>
          </p:cNvPr>
          <p:cNvSpPr/>
          <p:nvPr/>
        </p:nvSpPr>
        <p:spPr>
          <a:xfrm>
            <a:off x="672510" y="2201557"/>
            <a:ext cx="7570443" cy="890509"/>
          </a:xfrm>
          <a:prstGeom prst="roundRect">
            <a:avLst/>
          </a:prstGeom>
          <a:solidFill>
            <a:schemeClr val="bg1"/>
          </a:solidFill>
          <a:ln>
            <a:solidFill>
              <a:schemeClr val="tx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4"/>
          </a:lnRef>
          <a:fillRef idx="3">
            <a:schemeClr val="accent4"/>
          </a:fillRef>
          <a:effectRef idx="3">
            <a:schemeClr val="accent4"/>
          </a:effectRef>
          <a:fontRef idx="minor">
            <a:schemeClr val="lt1"/>
          </a:fontRef>
        </p:style>
        <p:txBody>
          <a:bodyPr anchor="ctr"/>
          <a:lstStyle/>
          <a:p>
            <a:pPr eaLnBrk="1" fontAlgn="auto" hangingPunct="1">
              <a:spcBef>
                <a:spcPts val="0"/>
              </a:spcBef>
              <a:spcAft>
                <a:spcPts val="0"/>
              </a:spcAft>
              <a:buClr>
                <a:srgbClr val="000000"/>
              </a:buClr>
              <a:buFont typeface="Arial"/>
              <a:buNone/>
              <a:defRPr/>
            </a:pPr>
            <a:r>
              <a:rPr lang="en-US" sz="2000" b="1" kern="0" dirty="0" err="1">
                <a:solidFill>
                  <a:sysClr val="windowText" lastClr="000000"/>
                </a:solidFill>
                <a:ea typeface="Roboto" panose="02000000000000000000" pitchFamily="2" charset="0"/>
                <a:cs typeface="Arial" panose="020B0604020202020204" pitchFamily="34" charset="0"/>
                <a:sym typeface="Arial"/>
              </a:rPr>
              <a:t>Chương</a:t>
            </a:r>
            <a:r>
              <a:rPr lang="en-US" sz="2000" b="1" kern="0" dirty="0">
                <a:solidFill>
                  <a:sysClr val="windowText" lastClr="000000"/>
                </a:solidFill>
                <a:ea typeface="Roboto" panose="02000000000000000000" pitchFamily="2" charset="0"/>
                <a:cs typeface="Arial" panose="020B0604020202020204" pitchFamily="34" charset="0"/>
                <a:sym typeface="Arial"/>
              </a:rPr>
              <a:t> 2: </a:t>
            </a:r>
            <a:r>
              <a:rPr lang="en-US" sz="2000" b="1" kern="0" dirty="0" err="1">
                <a:solidFill>
                  <a:sysClr val="windowText" lastClr="000000"/>
                </a:solidFill>
                <a:ea typeface="Roboto" panose="02000000000000000000" pitchFamily="2" charset="0"/>
                <a:cs typeface="Arial" panose="020B0604020202020204" pitchFamily="34" charset="0"/>
                <a:sym typeface="Arial"/>
              </a:rPr>
              <a:t>Phân</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tích</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thiết</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kế</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hệ</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thống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ứng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dụng</a:t>
            </a:r>
            <a:endParaRPr lang="en-US" sz="2000" b="1" kern="0" dirty="0">
              <a:solidFill>
                <a:sysClr val="windowText" lastClr="000000"/>
              </a:solidFill>
              <a:ea typeface="Roboto" panose="02000000000000000000" pitchFamily="2" charset="0"/>
              <a:cs typeface="Arial" panose="020B0604020202020204" pitchFamily="34" charset="0"/>
              <a:sym typeface="Arial"/>
            </a:endParaRPr>
          </a:p>
        </p:txBody>
      </p:sp>
      <p:sp>
        <p:nvSpPr>
          <p:cNvPr id="14" name="Rectangle: Rounded Corners 13">
            <a:extLst>
              <a:ext uri="{FF2B5EF4-FFF2-40B4-BE49-F238E27FC236}">
                <a16:creationId xmlns:a16="http://schemas.microsoft.com/office/drawing/2014/main" id="{DA2F67CD-7D01-E047-9842-489209B5A553}"/>
              </a:ext>
            </a:extLst>
          </p:cNvPr>
          <p:cNvSpPr/>
          <p:nvPr/>
        </p:nvSpPr>
        <p:spPr>
          <a:xfrm>
            <a:off x="672510" y="3387214"/>
            <a:ext cx="7570443" cy="890509"/>
          </a:xfrm>
          <a:prstGeom prst="roundRect">
            <a:avLst/>
          </a:prstGeom>
          <a:solidFill>
            <a:schemeClr val="tx1"/>
          </a:solidFill>
          <a:ln>
            <a:solidFill>
              <a:schemeClr val="tx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4"/>
          </a:lnRef>
          <a:fillRef idx="3">
            <a:schemeClr val="accent4"/>
          </a:fillRef>
          <a:effectRef idx="3">
            <a:schemeClr val="accent4"/>
          </a:effectRef>
          <a:fontRef idx="minor">
            <a:schemeClr val="lt1"/>
          </a:fontRef>
        </p:style>
        <p:txBody>
          <a:bodyPr anchor="ctr"/>
          <a:lstStyle/>
          <a:p>
            <a:pPr eaLnBrk="1" fontAlgn="auto" hangingPunct="1">
              <a:spcBef>
                <a:spcPts val="0"/>
              </a:spcBef>
              <a:spcAft>
                <a:spcPts val="0"/>
              </a:spcAft>
              <a:buClr>
                <a:srgbClr val="000000"/>
              </a:buClr>
              <a:buFont typeface="Arial"/>
              <a:buNone/>
              <a:defRPr/>
            </a:pPr>
            <a:r>
              <a:rPr lang="en-US" sz="2000" b="1" kern="0" dirty="0" err="1">
                <a:solidFill>
                  <a:sysClr val="windowText" lastClr="000000"/>
                </a:solidFill>
                <a:ea typeface="Roboto" panose="02000000000000000000" pitchFamily="2" charset="0"/>
                <a:cs typeface="Arial" panose="020B0604020202020204" pitchFamily="34" charset="0"/>
                <a:sym typeface="Arial"/>
              </a:rPr>
              <a:t>Chương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vi-VN" sz="2000" b="1" kern="0" dirty="0">
                <a:solidFill>
                  <a:sysClr val="windowText" lastClr="000000"/>
                </a:solidFill>
                <a:ea typeface="Roboto" panose="02000000000000000000" pitchFamily="2" charset="0"/>
                <a:cs typeface="Arial" panose="020B0604020202020204" pitchFamily="34" charset="0"/>
                <a:sym typeface="Arial"/>
              </a:rPr>
              <a:t>3</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Xây</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dựng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ứng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dụng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và</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thực</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nghiệm</a:t>
            </a:r>
            <a:endParaRPr lang="en-US" sz="2000" b="1" kern="0" dirty="0">
              <a:solidFill>
                <a:sysClr val="windowText" lastClr="000000"/>
              </a:solidFill>
              <a:ea typeface="Roboto" panose="02000000000000000000" pitchFamily="2" charset="0"/>
              <a:cs typeface="Arial" panose="020B0604020202020204" pitchFamily="34" charset="0"/>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2753AA2-49C0-4434-B14A-DE9613D2568C}"/>
              </a:ext>
            </a:extLst>
          </p:cNvPr>
          <p:cNvSpPr txBox="1">
            <a:spLocks noGrp="1" noChangeArrowheads="1"/>
          </p:cNvSpPr>
          <p:nvPr>
            <p:ph type="title"/>
          </p:nvPr>
        </p:nvSpPr>
        <p:spPr>
          <a:xfrm>
            <a:off x="98425" y="0"/>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3.1 </a:t>
            </a:r>
            <a:r>
              <a:rPr lang="en-US" altLang="en-US">
                <a:solidFill>
                  <a:srgbClr val="FFFFFF"/>
                </a:solidFill>
                <a:cs typeface="Calibri" panose="020F0502020204030204" pitchFamily="34" charset="0"/>
                <a:sym typeface="Roboto" panose="02000000000000000000" pitchFamily="2" charset="0"/>
              </a:rPr>
              <a:t>Xây dựng ứng dụng web</a:t>
            </a:r>
            <a:endParaRPr lang="en-US" altLang="en-US">
              <a:solidFill>
                <a:srgbClr val="FFFFFF"/>
              </a:solidFill>
              <a:sym typeface="Roboto" panose="02000000000000000000" pitchFamily="2" charset="0"/>
            </a:endParaRPr>
          </a:p>
        </p:txBody>
      </p:sp>
      <p:sp>
        <p:nvSpPr>
          <p:cNvPr id="39939" name="Google Shape;176;p29">
            <a:extLst>
              <a:ext uri="{FF2B5EF4-FFF2-40B4-BE49-F238E27FC236}">
                <a16:creationId xmlns:a16="http://schemas.microsoft.com/office/drawing/2014/main" id="{774332E6-63CB-89AB-4EF1-3B9CBC4730E0}"/>
              </a:ext>
            </a:extLst>
          </p:cNvPr>
          <p:cNvSpPr>
            <a:spLocks noChangeArrowheads="1"/>
          </p:cNvSpPr>
          <p:nvPr/>
        </p:nvSpPr>
        <p:spPr bwMode="auto">
          <a:xfrm>
            <a:off x="0" y="641350"/>
            <a:ext cx="4057650" cy="4383088"/>
          </a:xfrm>
          <a:prstGeom prst="rect">
            <a:avLst/>
          </a:prstGeom>
          <a:solidFill>
            <a:srgbClr val="FFF2CC"/>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sp>
        <p:nvSpPr>
          <p:cNvPr id="9" name="TextBox 8">
            <a:extLst>
              <a:ext uri="{FF2B5EF4-FFF2-40B4-BE49-F238E27FC236}">
                <a16:creationId xmlns:a16="http://schemas.microsoft.com/office/drawing/2014/main" id="{685B6320-4293-A186-F530-3D1BEA8AF755}"/>
              </a:ext>
            </a:extLst>
          </p:cNvPr>
          <p:cNvSpPr txBox="1"/>
          <p:nvPr/>
        </p:nvSpPr>
        <p:spPr>
          <a:xfrm>
            <a:off x="0" y="735013"/>
            <a:ext cx="4057650" cy="3641725"/>
          </a:xfrm>
          <a:prstGeom prst="rect">
            <a:avLst/>
          </a:prstGeom>
          <a:noFill/>
        </p:spPr>
        <p:txBody>
          <a:bodyPr>
            <a:spAutoFit/>
          </a:bodyPr>
          <a:lstStyle>
            <a:lvl1pPr marL="285750" indent="-285750">
              <a:buClr>
                <a:srgbClr val="000000"/>
              </a:buClr>
              <a:buFont typeface="Arial" panose="020B0604020202020204" pitchFamily="34" charset="0"/>
              <a:tabLst>
                <a:tab pos="1089025" algn="l"/>
                <a:tab pos="4591050" algn="ctr"/>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tabLst>
                <a:tab pos="1089025" algn="l"/>
                <a:tab pos="4591050" algn="ctr"/>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558800" indent="-285750">
              <a:buClr>
                <a:srgbClr val="000000"/>
              </a:buClr>
              <a:buFont typeface="Arial" panose="020B0604020202020204" pitchFamily="34" charset="0"/>
              <a:tabLst>
                <a:tab pos="1089025" algn="l"/>
                <a:tab pos="4591050" algn="ctr"/>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tabLst>
                <a:tab pos="1089025" algn="l"/>
                <a:tab pos="4591050" algn="ctr"/>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tabLst>
                <a:tab pos="1089025" algn="l"/>
                <a:tab pos="4591050" algn="ctr"/>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tabLst>
                <a:tab pos="1089025" algn="l"/>
                <a:tab pos="4591050" algn="ctr"/>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tabLst>
                <a:tab pos="1089025" algn="l"/>
                <a:tab pos="4591050" algn="ctr"/>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tabLst>
                <a:tab pos="1089025" algn="l"/>
                <a:tab pos="4591050" algn="ctr"/>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tabLst>
                <a:tab pos="1089025" algn="l"/>
                <a:tab pos="4591050" algn="ctr"/>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80000"/>
              </a:lnSpc>
              <a:buFont typeface="Symbol" panose="05050102010706020507" pitchFamily="18" charset="2"/>
              <a:buChar char=""/>
            </a:pPr>
            <a:r>
              <a:rPr lang="en-US" altLang="en-US" sz="1300" b="1">
                <a:cs typeface="Calibri" panose="020F0502020204030204" pitchFamily="34" charset="0"/>
              </a:rPr>
              <a:t>P</a:t>
            </a:r>
            <a:r>
              <a:rPr lang="vi-VN" altLang="en-US" sz="1300" b="1">
                <a:cs typeface="Calibri" panose="020F0502020204030204" pitchFamily="34" charset="0"/>
              </a:rPr>
              <a:t>hần mềm và công cụ cần thiết:</a:t>
            </a:r>
            <a:endParaRPr lang="en-US" altLang="en-US" sz="1300" b="1">
              <a:cs typeface="Calibri" panose="020F0502020204030204" pitchFamily="34" charset="0"/>
            </a:endParaRPr>
          </a:p>
          <a:p>
            <a:pPr lvl="2" algn="just" eaLnBrk="1" hangingPunct="1">
              <a:lnSpc>
                <a:spcPct val="180000"/>
              </a:lnSpc>
              <a:buFont typeface="Courier New" panose="02070309020205020404" pitchFamily="49" charset="0"/>
              <a:buChar char="o"/>
            </a:pPr>
            <a:r>
              <a:rPr lang="vi-VN" altLang="en-US" sz="1300">
                <a:cs typeface="Calibri" panose="020F0502020204030204" pitchFamily="34" charset="0"/>
              </a:rPr>
              <a:t>Thư viện tập lệnh PowerShell cho AzureAD</a:t>
            </a:r>
            <a:endParaRPr lang="en-US" altLang="en-US" sz="1300">
              <a:cs typeface="Calibri" panose="020F0502020204030204" pitchFamily="34" charset="0"/>
            </a:endParaRPr>
          </a:p>
          <a:p>
            <a:pPr lvl="2" algn="just" eaLnBrk="1" hangingPunct="1">
              <a:lnSpc>
                <a:spcPct val="180000"/>
              </a:lnSpc>
              <a:buFont typeface="Courier New" panose="02070309020205020404" pitchFamily="49" charset="0"/>
              <a:buChar char="o"/>
            </a:pPr>
            <a:r>
              <a:rPr lang="vi-VN" altLang="en-US" sz="1300">
                <a:cs typeface="Calibri" panose="020F0502020204030204" pitchFamily="34" charset="0"/>
              </a:rPr>
              <a:t>.NET 5 SDK</a:t>
            </a:r>
            <a:endParaRPr lang="en-US" altLang="en-US" sz="1300">
              <a:cs typeface="Calibri" panose="020F0502020204030204" pitchFamily="34" charset="0"/>
            </a:endParaRPr>
          </a:p>
          <a:p>
            <a:pPr lvl="2" algn="just" eaLnBrk="1" hangingPunct="1">
              <a:lnSpc>
                <a:spcPct val="180000"/>
              </a:lnSpc>
              <a:buFont typeface="Courier New" panose="02070309020205020404" pitchFamily="49" charset="0"/>
              <a:buChar char="o"/>
            </a:pPr>
            <a:r>
              <a:rPr lang="vi-VN" altLang="en-US" sz="1300">
                <a:cs typeface="Calibri" panose="020F0502020204030204" pitchFamily="34" charset="0"/>
              </a:rPr>
              <a:t>Visual Studio Code</a:t>
            </a:r>
            <a:endParaRPr lang="en-US" altLang="en-US" sz="1300">
              <a:cs typeface="Calibri" panose="020F0502020204030204" pitchFamily="34" charset="0"/>
            </a:endParaRPr>
          </a:p>
          <a:p>
            <a:pPr lvl="2" algn="just" eaLnBrk="1" hangingPunct="1">
              <a:lnSpc>
                <a:spcPct val="180000"/>
              </a:lnSpc>
              <a:buFont typeface="Courier New" panose="02070309020205020404" pitchFamily="49" charset="0"/>
              <a:buChar char="o"/>
            </a:pPr>
            <a:r>
              <a:rPr lang="vi-VN" altLang="en-US" sz="1300">
                <a:cs typeface="Calibri" panose="020F0502020204030204" pitchFamily="34" charset="0"/>
              </a:rPr>
              <a:t>Node.js</a:t>
            </a:r>
            <a:endParaRPr lang="en-US" altLang="en-US" sz="1300">
              <a:cs typeface="Calibri" panose="020F0502020204030204" pitchFamily="34" charset="0"/>
            </a:endParaRPr>
          </a:p>
          <a:p>
            <a:pPr lvl="2" algn="just" eaLnBrk="1" hangingPunct="1">
              <a:lnSpc>
                <a:spcPct val="180000"/>
              </a:lnSpc>
              <a:buFont typeface="Courier New" panose="02070309020205020404" pitchFamily="49" charset="0"/>
              <a:buChar char="o"/>
            </a:pPr>
            <a:r>
              <a:rPr lang="vi-VN" altLang="en-US" sz="1300">
                <a:cs typeface="Calibri" panose="020F0502020204030204" pitchFamily="34" charset="0"/>
              </a:rPr>
              <a:t>Visual Studio 2019 (tùy chọn)</a:t>
            </a:r>
            <a:endParaRPr lang="en-US" altLang="en-US" sz="1300">
              <a:cs typeface="Calibri" panose="020F0502020204030204" pitchFamily="34" charset="0"/>
            </a:endParaRPr>
          </a:p>
          <a:p>
            <a:pPr algn="just" eaLnBrk="1" hangingPunct="1">
              <a:lnSpc>
                <a:spcPct val="180000"/>
              </a:lnSpc>
              <a:buFont typeface="Symbol" panose="05050102010706020507" pitchFamily="18" charset="2"/>
              <a:buChar char=""/>
            </a:pPr>
            <a:r>
              <a:rPr lang="vi-VN" altLang="en-US" sz="1300" b="1">
                <a:cs typeface="Calibri" panose="020F0502020204030204" pitchFamily="34" charset="0"/>
              </a:rPr>
              <a:t>Microsoft 365 Tenant</a:t>
            </a:r>
            <a:r>
              <a:rPr lang="vi-VN" altLang="en-US" sz="1300">
                <a:cs typeface="Calibri" panose="020F0502020204030204" pitchFamily="34" charset="0"/>
              </a:rPr>
              <a:t>: Với quyền quản trị viên Power BI.</a:t>
            </a:r>
            <a:endParaRPr lang="en-US" altLang="en-US" sz="1300">
              <a:cs typeface="Calibri" panose="020F0502020204030204" pitchFamily="34" charset="0"/>
            </a:endParaRPr>
          </a:p>
          <a:p>
            <a:pPr algn="just" eaLnBrk="1" hangingPunct="1">
              <a:lnSpc>
                <a:spcPct val="180000"/>
              </a:lnSpc>
              <a:buFont typeface="Symbol" panose="05050102010706020507" pitchFamily="18" charset="2"/>
              <a:buChar char=""/>
            </a:pPr>
            <a:r>
              <a:rPr lang="vi-VN" altLang="en-US" sz="1300" b="1">
                <a:cs typeface="Calibri" panose="020F0502020204030204" pitchFamily="34" charset="0"/>
              </a:rPr>
              <a:t>Quyền Azure AD: </a:t>
            </a:r>
            <a:r>
              <a:rPr lang="vi-VN" altLang="en-US" sz="1300">
                <a:cs typeface="Calibri" panose="020F0502020204030204" pitchFamily="34" charset="0"/>
              </a:rPr>
              <a:t>Có khả năng tạo nhóm và ứng dụng mới trong Azure AD.</a:t>
            </a:r>
            <a:endParaRPr lang="en-US" altLang="en-US" sz="1300">
              <a:cs typeface="Calibri" panose="020F0502020204030204" pitchFamily="34" charset="0"/>
            </a:endParaRPr>
          </a:p>
        </p:txBody>
      </p:sp>
      <p:sp>
        <p:nvSpPr>
          <p:cNvPr id="39941" name="TextBox 7">
            <a:extLst>
              <a:ext uri="{FF2B5EF4-FFF2-40B4-BE49-F238E27FC236}">
                <a16:creationId xmlns:a16="http://schemas.microsoft.com/office/drawing/2014/main" id="{AADE64D9-215D-26FF-4F3E-CD56FC5F4233}"/>
              </a:ext>
            </a:extLst>
          </p:cNvPr>
          <p:cNvSpPr txBox="1">
            <a:spLocks noChangeArrowheads="1"/>
          </p:cNvSpPr>
          <p:nvPr/>
        </p:nvSpPr>
        <p:spPr bwMode="auto">
          <a:xfrm>
            <a:off x="4375150" y="3511550"/>
            <a:ext cx="431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Hình: 3.1 </a:t>
            </a:r>
            <a:r>
              <a:rPr lang="vi-VN" altLang="en-US">
                <a:cs typeface="Calibri" panose="020F0502020204030204" pitchFamily="34" charset="0"/>
              </a:rPr>
              <a:t>Tạo </a:t>
            </a:r>
            <a:r>
              <a:rPr lang="en-US" altLang="en-US">
                <a:cs typeface="Calibri" panose="020F0502020204030204" pitchFamily="34" charset="0"/>
              </a:rPr>
              <a:t>ứng dụng web với </a:t>
            </a:r>
            <a:r>
              <a:rPr lang="vi-VN" altLang="en-US">
                <a:cs typeface="Calibri" panose="020F0502020204030204" pitchFamily="34" charset="0"/>
              </a:rPr>
              <a:t>xác thực Azure</a:t>
            </a:r>
            <a:r>
              <a:rPr lang="en-US" altLang="en-US">
                <a:cs typeface="Calibri" panose="020F0502020204030204" pitchFamily="34" charset="0"/>
              </a:rPr>
              <a:t> AD</a:t>
            </a:r>
            <a:endParaRPr lang="en-US" altLang="en-US"/>
          </a:p>
        </p:txBody>
      </p:sp>
      <p:pic>
        <p:nvPicPr>
          <p:cNvPr id="39942" name="Picture 3">
            <a:extLst>
              <a:ext uri="{FF2B5EF4-FFF2-40B4-BE49-F238E27FC236}">
                <a16:creationId xmlns:a16="http://schemas.microsoft.com/office/drawing/2014/main" id="{C19950F2-E2D8-9586-51D5-1804EFE22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1390650"/>
            <a:ext cx="4946650" cy="198913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C2BDD16-CDC0-88C3-B270-E8B6B93D6ED9}"/>
              </a:ext>
            </a:extLst>
          </p:cNvPr>
          <p:cNvSpPr txBox="1">
            <a:spLocks noGrp="1" noChangeArrowheads="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3.</a:t>
            </a:r>
            <a:r>
              <a:rPr lang="vi-VN" altLang="en-US">
                <a:solidFill>
                  <a:schemeClr val="bg1"/>
                </a:solidFill>
                <a:sym typeface="Roboto" panose="02000000000000000000" pitchFamily="2" charset="0"/>
              </a:rPr>
              <a:t>2</a:t>
            </a:r>
            <a:r>
              <a:rPr lang="en-US" altLang="en-US">
                <a:solidFill>
                  <a:schemeClr val="bg1"/>
                </a:solidFill>
                <a:sym typeface="Roboto" panose="02000000000000000000" pitchFamily="2" charset="0"/>
              </a:rPr>
              <a:t> </a:t>
            </a:r>
            <a:r>
              <a:rPr lang="vi-VN" altLang="en-US">
                <a:solidFill>
                  <a:schemeClr val="bg1"/>
                </a:solidFill>
                <a:sym typeface="Roboto" panose="02000000000000000000" pitchFamily="2" charset="0"/>
              </a:rPr>
              <a:t>Xây dựng báo cáo Power BI </a:t>
            </a:r>
            <a:endParaRPr lang="en-US" altLang="en-US">
              <a:solidFill>
                <a:srgbClr val="FFFFFF"/>
              </a:solidFill>
              <a:sym typeface="Roboto" panose="02000000000000000000" pitchFamily="2" charset="0"/>
            </a:endParaRPr>
          </a:p>
        </p:txBody>
      </p:sp>
      <p:pic>
        <p:nvPicPr>
          <p:cNvPr id="41987" name="Picture 4">
            <a:extLst>
              <a:ext uri="{FF2B5EF4-FFF2-40B4-BE49-F238E27FC236}">
                <a16:creationId xmlns:a16="http://schemas.microsoft.com/office/drawing/2014/main" id="{B9A6079D-527B-951E-FC65-4FD1677C85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0138" y="1081088"/>
            <a:ext cx="6943725" cy="2847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1988" name="TextBox 5">
            <a:extLst>
              <a:ext uri="{FF2B5EF4-FFF2-40B4-BE49-F238E27FC236}">
                <a16:creationId xmlns:a16="http://schemas.microsoft.com/office/drawing/2014/main" id="{A86FDF54-DF0F-A2A6-154F-1988E3B34DC2}"/>
              </a:ext>
            </a:extLst>
          </p:cNvPr>
          <p:cNvSpPr txBox="1">
            <a:spLocks noChangeArrowheads="1"/>
          </p:cNvSpPr>
          <p:nvPr/>
        </p:nvSpPr>
        <p:spPr bwMode="auto">
          <a:xfrm>
            <a:off x="3470275" y="4111625"/>
            <a:ext cx="220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a:t>Hình 3.2 Mô hình dữ liệu </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7EB506F-AD40-2DFE-2646-26B8AEA6FE22}"/>
              </a:ext>
            </a:extLst>
          </p:cNvPr>
          <p:cNvSpPr txBox="1">
            <a:spLocks noGrp="1" noChangeArrowheads="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3.</a:t>
            </a:r>
            <a:r>
              <a:rPr lang="vi-VN" altLang="en-US">
                <a:solidFill>
                  <a:schemeClr val="bg1"/>
                </a:solidFill>
                <a:sym typeface="Roboto" panose="02000000000000000000" pitchFamily="2" charset="0"/>
              </a:rPr>
              <a:t>2</a:t>
            </a:r>
            <a:r>
              <a:rPr lang="en-US" altLang="en-US">
                <a:solidFill>
                  <a:schemeClr val="bg1"/>
                </a:solidFill>
                <a:sym typeface="Roboto" panose="02000000000000000000" pitchFamily="2" charset="0"/>
              </a:rPr>
              <a:t> </a:t>
            </a:r>
            <a:r>
              <a:rPr lang="vi-VN" altLang="en-US">
                <a:solidFill>
                  <a:schemeClr val="bg1"/>
                </a:solidFill>
                <a:sym typeface="Roboto" panose="02000000000000000000" pitchFamily="2" charset="0"/>
              </a:rPr>
              <a:t>Xây dựng báo cáo Power BI </a:t>
            </a:r>
            <a:endParaRPr lang="en-US" altLang="en-US">
              <a:solidFill>
                <a:srgbClr val="FFFFFF"/>
              </a:solidFill>
              <a:sym typeface="Roboto" panose="02000000000000000000" pitchFamily="2" charset="0"/>
            </a:endParaRPr>
          </a:p>
        </p:txBody>
      </p:sp>
      <p:pic>
        <p:nvPicPr>
          <p:cNvPr id="44035" name="Picture 3">
            <a:extLst>
              <a:ext uri="{FF2B5EF4-FFF2-40B4-BE49-F238E27FC236}">
                <a16:creationId xmlns:a16="http://schemas.microsoft.com/office/drawing/2014/main" id="{DBFFD1FB-4597-228F-B050-63A5808907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839788"/>
            <a:ext cx="5480050" cy="35544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4036" name="TextBox 7">
            <a:extLst>
              <a:ext uri="{FF2B5EF4-FFF2-40B4-BE49-F238E27FC236}">
                <a16:creationId xmlns:a16="http://schemas.microsoft.com/office/drawing/2014/main" id="{43E8BC60-CA15-C489-686D-3B527EE09233}"/>
              </a:ext>
            </a:extLst>
          </p:cNvPr>
          <p:cNvSpPr txBox="1">
            <a:spLocks noChangeArrowheads="1"/>
          </p:cNvSpPr>
          <p:nvPr/>
        </p:nvSpPr>
        <p:spPr bwMode="auto">
          <a:xfrm>
            <a:off x="3092450" y="4521200"/>
            <a:ext cx="2959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a:t>Hình 3.3 Trang báo cáo tổng quan </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EF8A3FC3-0271-2589-8E13-52762CCAB418}"/>
              </a:ext>
            </a:extLst>
          </p:cNvPr>
          <p:cNvSpPr txBox="1">
            <a:spLocks noGrp="1" noChangeArrowheads="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3.</a:t>
            </a:r>
            <a:r>
              <a:rPr lang="vi-VN" altLang="en-US">
                <a:solidFill>
                  <a:schemeClr val="bg1"/>
                </a:solidFill>
                <a:sym typeface="Roboto" panose="02000000000000000000" pitchFamily="2" charset="0"/>
              </a:rPr>
              <a:t>2</a:t>
            </a:r>
            <a:r>
              <a:rPr lang="en-US" altLang="en-US">
                <a:solidFill>
                  <a:schemeClr val="bg1"/>
                </a:solidFill>
                <a:sym typeface="Roboto" panose="02000000000000000000" pitchFamily="2" charset="0"/>
              </a:rPr>
              <a:t> </a:t>
            </a:r>
            <a:r>
              <a:rPr lang="vi-VN" altLang="en-US">
                <a:solidFill>
                  <a:schemeClr val="bg1"/>
                </a:solidFill>
                <a:sym typeface="Roboto" panose="02000000000000000000" pitchFamily="2" charset="0"/>
              </a:rPr>
              <a:t>Xây dựng báo cáo Power BI </a:t>
            </a:r>
            <a:endParaRPr lang="en-US" altLang="en-US">
              <a:solidFill>
                <a:srgbClr val="FFFFFF"/>
              </a:solidFill>
              <a:sym typeface="Roboto" panose="02000000000000000000" pitchFamily="2" charset="0"/>
            </a:endParaRPr>
          </a:p>
        </p:txBody>
      </p:sp>
      <p:pic>
        <p:nvPicPr>
          <p:cNvPr id="46083" name="Picture 5">
            <a:extLst>
              <a:ext uri="{FF2B5EF4-FFF2-40B4-BE49-F238E27FC236}">
                <a16:creationId xmlns:a16="http://schemas.microsoft.com/office/drawing/2014/main" id="{02A8CE34-44FE-55F5-ED75-578D121BFDBB}"/>
              </a:ext>
            </a:extLst>
          </p:cNvPr>
          <p:cNvPicPr>
            <a:picLocks noChangeAspect="1"/>
          </p:cNvPicPr>
          <p:nvPr/>
        </p:nvPicPr>
        <p:blipFill>
          <a:blip r:embed="rId3">
            <a:extLst>
              <a:ext uri="{28A0092B-C50C-407E-A947-70E740481C1C}">
                <a14:useLocalDpi xmlns:a14="http://schemas.microsoft.com/office/drawing/2010/main" val="0"/>
              </a:ext>
            </a:extLst>
          </a:blip>
          <a:srcRect l="305" r="10684"/>
          <a:stretch>
            <a:fillRect/>
          </a:stretch>
        </p:blipFill>
        <p:spPr bwMode="auto">
          <a:xfrm>
            <a:off x="619125" y="1243013"/>
            <a:ext cx="7653338" cy="2546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6084" name="TextBox 6">
            <a:extLst>
              <a:ext uri="{FF2B5EF4-FFF2-40B4-BE49-F238E27FC236}">
                <a16:creationId xmlns:a16="http://schemas.microsoft.com/office/drawing/2014/main" id="{D27DB35D-4B93-7553-D5CB-9703903A1054}"/>
              </a:ext>
            </a:extLst>
          </p:cNvPr>
          <p:cNvSpPr txBox="1">
            <a:spLocks noChangeArrowheads="1"/>
          </p:cNvSpPr>
          <p:nvPr/>
        </p:nvSpPr>
        <p:spPr bwMode="auto">
          <a:xfrm>
            <a:off x="2328863" y="4097338"/>
            <a:ext cx="4232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a:t>Bảng: 3.</a:t>
            </a:r>
            <a:r>
              <a:rPr lang="en-US" altLang="en-US"/>
              <a:t>4</a:t>
            </a:r>
            <a:r>
              <a:rPr lang="vi-VN" altLang="en-US"/>
              <a:t> Tính chỉ số cho trang báo cáo phân khúc</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355D-E8A0-C86C-C069-A193759C2173}"/>
              </a:ext>
            </a:extLst>
          </p:cNvPr>
          <p:cNvSpPr>
            <a:spLocks noGrp="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3.</a:t>
            </a:r>
            <a:r>
              <a:rPr lang="vi-VN" altLang="en-US">
                <a:solidFill>
                  <a:schemeClr val="bg1"/>
                </a:solidFill>
                <a:sym typeface="Roboto" panose="02000000000000000000" pitchFamily="2" charset="0"/>
              </a:rPr>
              <a:t>2</a:t>
            </a:r>
            <a:r>
              <a:rPr lang="en-US" altLang="en-US">
                <a:solidFill>
                  <a:schemeClr val="bg1"/>
                </a:solidFill>
                <a:sym typeface="Roboto" panose="02000000000000000000" pitchFamily="2" charset="0"/>
              </a:rPr>
              <a:t> </a:t>
            </a:r>
            <a:r>
              <a:rPr lang="vi-VN" altLang="en-US">
                <a:solidFill>
                  <a:schemeClr val="bg1"/>
                </a:solidFill>
                <a:sym typeface="Roboto" panose="02000000000000000000" pitchFamily="2" charset="0"/>
              </a:rPr>
              <a:t>Xây dựng báo cáo Power BI </a:t>
            </a:r>
            <a:endParaRPr lang="en-US" altLang="en-US">
              <a:solidFill>
                <a:srgbClr val="FFFFFF"/>
              </a:solidFill>
              <a:sym typeface="Roboto" panose="02000000000000000000" pitchFamily="2" charset="0"/>
            </a:endParaRPr>
          </a:p>
        </p:txBody>
      </p:sp>
      <p:pic>
        <p:nvPicPr>
          <p:cNvPr id="48131" name="Picture 4">
            <a:extLst>
              <a:ext uri="{FF2B5EF4-FFF2-40B4-BE49-F238E27FC236}">
                <a16:creationId xmlns:a16="http://schemas.microsoft.com/office/drawing/2014/main" id="{C70F37B2-F1B0-D562-FCE7-0438F0933775}"/>
              </a:ext>
            </a:extLst>
          </p:cNvPr>
          <p:cNvPicPr>
            <a:picLocks noChangeAspect="1"/>
          </p:cNvPicPr>
          <p:nvPr/>
        </p:nvPicPr>
        <p:blipFill>
          <a:blip r:embed="rId3">
            <a:extLst>
              <a:ext uri="{28A0092B-C50C-407E-A947-70E740481C1C}">
                <a14:useLocalDpi xmlns:a14="http://schemas.microsoft.com/office/drawing/2010/main" val="0"/>
              </a:ext>
            </a:extLst>
          </a:blip>
          <a:srcRect l="1897" r="19913"/>
          <a:stretch>
            <a:fillRect/>
          </a:stretch>
        </p:blipFill>
        <p:spPr bwMode="auto">
          <a:xfrm>
            <a:off x="1422400" y="1008063"/>
            <a:ext cx="6118225" cy="3321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8132" name="TextBox 7">
            <a:extLst>
              <a:ext uri="{FF2B5EF4-FFF2-40B4-BE49-F238E27FC236}">
                <a16:creationId xmlns:a16="http://schemas.microsoft.com/office/drawing/2014/main" id="{43902BA9-0D48-F2E1-974C-0288C72CFB72}"/>
              </a:ext>
            </a:extLst>
          </p:cNvPr>
          <p:cNvSpPr txBox="1">
            <a:spLocks noChangeArrowheads="1"/>
          </p:cNvSpPr>
          <p:nvPr/>
        </p:nvSpPr>
        <p:spPr bwMode="auto">
          <a:xfrm>
            <a:off x="2500313" y="4564063"/>
            <a:ext cx="4011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a:t>Hình:</a:t>
            </a:r>
            <a:r>
              <a:rPr lang="en-US" altLang="en-US"/>
              <a:t> </a:t>
            </a:r>
            <a:r>
              <a:rPr lang="vi-VN" altLang="en-US"/>
              <a:t>3.</a:t>
            </a:r>
            <a:r>
              <a:rPr lang="en-US" altLang="en-US"/>
              <a:t>5</a:t>
            </a:r>
            <a:r>
              <a:rPr lang="vi-VN" altLang="en-US"/>
              <a:t>  Trang báo cáo phân khúc khách hàng</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DD84-CDB8-FA96-7EF9-B26B9389F161}"/>
              </a:ext>
            </a:extLst>
          </p:cNvPr>
          <p:cNvSpPr>
            <a:spLocks noGrp="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3.</a:t>
            </a:r>
            <a:r>
              <a:rPr lang="vi-VN" altLang="en-US">
                <a:solidFill>
                  <a:schemeClr val="bg1"/>
                </a:solidFill>
                <a:sym typeface="Roboto" panose="02000000000000000000" pitchFamily="2" charset="0"/>
              </a:rPr>
              <a:t>2</a:t>
            </a:r>
            <a:r>
              <a:rPr lang="en-US" altLang="en-US">
                <a:solidFill>
                  <a:schemeClr val="bg1"/>
                </a:solidFill>
                <a:sym typeface="Roboto" panose="02000000000000000000" pitchFamily="2" charset="0"/>
              </a:rPr>
              <a:t> </a:t>
            </a:r>
            <a:r>
              <a:rPr lang="vi-VN" altLang="en-US">
                <a:solidFill>
                  <a:schemeClr val="bg1"/>
                </a:solidFill>
                <a:sym typeface="Roboto" panose="02000000000000000000" pitchFamily="2" charset="0"/>
              </a:rPr>
              <a:t>Xây dựng báo cáo Power BI </a:t>
            </a:r>
            <a:endParaRPr lang="en-US" altLang="en-US">
              <a:solidFill>
                <a:srgbClr val="FFFFFF"/>
              </a:solidFill>
              <a:sym typeface="Roboto" panose="02000000000000000000" pitchFamily="2" charset="0"/>
            </a:endParaRPr>
          </a:p>
        </p:txBody>
      </p:sp>
      <p:sp>
        <p:nvSpPr>
          <p:cNvPr id="50179" name="TextBox 7">
            <a:extLst>
              <a:ext uri="{FF2B5EF4-FFF2-40B4-BE49-F238E27FC236}">
                <a16:creationId xmlns:a16="http://schemas.microsoft.com/office/drawing/2014/main" id="{1433541C-38C3-9664-09C3-FF0700797138}"/>
              </a:ext>
            </a:extLst>
          </p:cNvPr>
          <p:cNvSpPr txBox="1">
            <a:spLocks noChangeArrowheads="1"/>
          </p:cNvSpPr>
          <p:nvPr/>
        </p:nvSpPr>
        <p:spPr bwMode="auto">
          <a:xfrm>
            <a:off x="2730500" y="4648200"/>
            <a:ext cx="36830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vi-VN" altLang="en-US"/>
              <a:t>Hình:</a:t>
            </a:r>
            <a:r>
              <a:rPr lang="en-US" altLang="en-US"/>
              <a:t> </a:t>
            </a:r>
            <a:r>
              <a:rPr lang="vi-VN" altLang="en-US"/>
              <a:t>3.</a:t>
            </a:r>
            <a:r>
              <a:rPr lang="en-US" altLang="en-US"/>
              <a:t>6</a:t>
            </a:r>
            <a:r>
              <a:rPr lang="vi-VN" altLang="en-US"/>
              <a:t> Trang báo cáo phân tích bán chéo</a:t>
            </a:r>
            <a:endParaRPr lang="en-US" altLang="en-US"/>
          </a:p>
        </p:txBody>
      </p:sp>
      <p:pic>
        <p:nvPicPr>
          <p:cNvPr id="50180" name="Picture 2">
            <a:extLst>
              <a:ext uri="{FF2B5EF4-FFF2-40B4-BE49-F238E27FC236}">
                <a16:creationId xmlns:a16="http://schemas.microsoft.com/office/drawing/2014/main" id="{C6FD2A14-7646-6A9F-E68B-ECD08863E6F8}"/>
              </a:ext>
            </a:extLst>
          </p:cNvPr>
          <p:cNvPicPr>
            <a:picLocks noChangeAspect="1"/>
          </p:cNvPicPr>
          <p:nvPr/>
        </p:nvPicPr>
        <p:blipFill>
          <a:blip r:embed="rId3">
            <a:extLst>
              <a:ext uri="{28A0092B-C50C-407E-A947-70E740481C1C}">
                <a14:useLocalDpi xmlns:a14="http://schemas.microsoft.com/office/drawing/2010/main" val="0"/>
              </a:ext>
            </a:extLst>
          </a:blip>
          <a:srcRect l="4945" r="6288" b="8702"/>
          <a:stretch>
            <a:fillRect/>
          </a:stretch>
        </p:blipFill>
        <p:spPr bwMode="auto">
          <a:xfrm>
            <a:off x="1392238" y="796925"/>
            <a:ext cx="6000750" cy="3711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73E318D-82AD-A386-DF33-500B63693F98}"/>
              </a:ext>
            </a:extLst>
          </p:cNvPr>
          <p:cNvSpPr txBox="1">
            <a:spLocks noGrp="1" noChangeArrowheads="1"/>
          </p:cNvSpPr>
          <p:nvPr>
            <p:ph type="title"/>
          </p:nvPr>
        </p:nvSpPr>
        <p:spPr>
          <a:xfrm>
            <a:off x="476250" y="1258888"/>
            <a:ext cx="8221663" cy="1963737"/>
          </a:xfrm>
        </p:spPr>
        <p:txBody>
          <a:bodyPr/>
          <a:lstStyle/>
          <a:p>
            <a:pPr>
              <a:spcBef>
                <a:spcPct val="0"/>
              </a:spcBef>
              <a:spcAft>
                <a:spcPct val="0"/>
              </a:spcAft>
              <a:buClr>
                <a:srgbClr val="424242"/>
              </a:buClr>
              <a:buFont typeface="Roboto" panose="02000000000000000000" pitchFamily="2" charset="0"/>
              <a:buNone/>
            </a:pPr>
            <a:r>
              <a:rPr lang="vi-VN" altLang="en-US" sz="1800">
                <a:solidFill>
                  <a:schemeClr val="bg1"/>
                </a:solidFill>
                <a:sym typeface="Roboto" panose="02000000000000000000" pitchFamily="2" charset="0"/>
              </a:rPr>
              <a:t>1. Giới thiệu đề tài</a:t>
            </a:r>
            <a:endParaRPr lang="en-US" altLang="en-US">
              <a:solidFill>
                <a:srgbClr val="424242"/>
              </a:solidFill>
              <a:sym typeface="Roboto" panose="02000000000000000000" pitchFamily="2" charset="0"/>
            </a:endParaRPr>
          </a:p>
        </p:txBody>
      </p:sp>
      <p:graphicFrame>
        <p:nvGraphicFramePr>
          <p:cNvPr id="11" name="Google Shape;94;p17">
            <a:extLst>
              <a:ext uri="{FF2B5EF4-FFF2-40B4-BE49-F238E27FC236}">
                <a16:creationId xmlns:a16="http://schemas.microsoft.com/office/drawing/2014/main" id="{3557DB5B-86BB-CB36-F9D1-583C29F0BDDD}"/>
              </a:ext>
            </a:extLst>
          </p:cNvPr>
          <p:cNvGraphicFramePr/>
          <p:nvPr/>
        </p:nvGraphicFramePr>
        <p:xfrm>
          <a:off x="0" y="0"/>
          <a:ext cx="9144000" cy="5143500"/>
        </p:xfrm>
        <a:graphic>
          <a:graphicData uri="http://schemas.openxmlformats.org/drawingml/2006/table">
            <a:tbl>
              <a:tblPr>
                <a:noFill/>
                <a:tableStyleId>{0478475B-BAF2-4571-8952-0CA56CF5674E}</a:tableStyleId>
              </a:tblPr>
              <a:tblGrid>
                <a:gridCol w="9144000">
                  <a:extLst>
                    <a:ext uri="{9D8B030D-6E8A-4147-A177-3AD203B41FA5}">
                      <a16:colId xmlns:a16="http://schemas.microsoft.com/office/drawing/2014/main" val="20000"/>
                    </a:ext>
                  </a:extLst>
                </a:gridCol>
              </a:tblGrid>
              <a:tr h="734959">
                <a:tc>
                  <a:txBody>
                    <a:bodyPr/>
                    <a:lstStyle/>
                    <a:p>
                      <a:pPr marL="0" lvl="0" indent="0" algn="l" rtl="0">
                        <a:spcBef>
                          <a:spcPts val="0"/>
                        </a:spcBef>
                        <a:spcAft>
                          <a:spcPts val="0"/>
                        </a:spcAft>
                        <a:buNone/>
                      </a:pPr>
                      <a:r>
                        <a:rPr lang="vi-VN" sz="1800" b="1" dirty="0">
                          <a:solidFill>
                            <a:schemeClr val="bg2">
                              <a:lumMod val="50000"/>
                            </a:schemeClr>
                          </a:solidFill>
                          <a:latin typeface="Arial" panose="020B0604020202020204" pitchFamily="34" charset="0"/>
                          <a:cs typeface="Arial" panose="020B0604020202020204" pitchFamily="34" charset="0"/>
                        </a:rPr>
                        <a:t>           </a:t>
                      </a:r>
                      <a:endParaRPr sz="1800" b="1" dirty="0">
                        <a:solidFill>
                          <a:schemeClr val="bg1"/>
                        </a:solidFill>
                        <a:latin typeface="Arial" panose="020B0604020202020204" pitchFamily="34" charset="0"/>
                        <a:cs typeface="Arial" panose="020B0604020202020204" pitchFamily="34" charset="0"/>
                      </a:endParaRPr>
                    </a:p>
                  </a:txBody>
                  <a:tcPr marL="91425" marR="91425" marT="91425" marB="91425">
                    <a:solidFill>
                      <a:schemeClr val="tx1">
                        <a:lumMod val="75000"/>
                      </a:schemeClr>
                    </a:solidFill>
                  </a:tcPr>
                </a:tc>
                <a:extLst>
                  <a:ext uri="{0D108BD9-81ED-4DB2-BD59-A6C34878D82A}">
                    <a16:rowId xmlns:a16="http://schemas.microsoft.com/office/drawing/2014/main" val="10000"/>
                  </a:ext>
                </a:extLst>
              </a:tr>
              <a:tr h="4408541">
                <a:tc>
                  <a:txBody>
                    <a:bodyPr/>
                    <a:lstStyle/>
                    <a:p>
                      <a:pPr marL="0" lvl="0" indent="0" algn="l" rtl="0">
                        <a:spcBef>
                          <a:spcPts val="0"/>
                        </a:spcBef>
                        <a:spcAft>
                          <a:spcPts val="0"/>
                        </a:spcAft>
                        <a:buNone/>
                      </a:pPr>
                      <a:endParaRPr sz="2000" dirty="0">
                        <a:latin typeface="Arial" panose="020B0604020202020204" pitchFamily="34" charset="0"/>
                        <a:cs typeface="Arial" panose="020B06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13" name="Graphic 12" descr="Stethoscope with solid fill">
            <a:extLst>
              <a:ext uri="{FF2B5EF4-FFF2-40B4-BE49-F238E27FC236}">
                <a16:creationId xmlns:a16="http://schemas.microsoft.com/office/drawing/2014/main" id="{E214DC9A-487D-B3A9-B3D4-20836DA384A4}"/>
              </a:ext>
            </a:extLst>
          </p:cNvPr>
          <p:cNvPicPr>
            <a:picLocks noChangeAspect="1"/>
          </p:cNvPicPr>
          <p:nvPr/>
        </p:nvPicPr>
        <p:blipFill>
          <a:blip r:embed="rId3"/>
          <a:stretch>
            <a:fillRect/>
          </a:stretch>
        </p:blipFill>
        <p:spPr>
          <a:xfrm>
            <a:off x="665163" y="1054100"/>
            <a:ext cx="1047750" cy="1047750"/>
          </a:xfrm>
          <a:prstGeom prst="rect">
            <a:avLst/>
          </a:prstGeom>
        </p:spPr>
      </p:pic>
      <p:pic>
        <p:nvPicPr>
          <p:cNvPr id="16396" name="Google Shape;581;p2" descr="A black background with a black square&#10;&#10;Description automatically generated with medium confidence">
            <a:extLst>
              <a:ext uri="{FF2B5EF4-FFF2-40B4-BE49-F238E27FC236}">
                <a16:creationId xmlns:a16="http://schemas.microsoft.com/office/drawing/2014/main" id="{42120B41-187B-D06F-EF77-8CD860E4225F}"/>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0" y="984250"/>
            <a:ext cx="12922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7" name="Google Shape;582;p2">
            <a:extLst>
              <a:ext uri="{FF2B5EF4-FFF2-40B4-BE49-F238E27FC236}">
                <a16:creationId xmlns:a16="http://schemas.microsoft.com/office/drawing/2014/main" id="{ABF7DC73-25A7-C1AF-459F-A0460723B204}"/>
              </a:ext>
              <a:ext uri="{C183D7F6-B498-43B3-948B-1728B52AA6E4}">
                <adec:decorative xmlns:adec="http://schemas.microsoft.com/office/drawing/2017/decorative" val="1"/>
              </a:ext>
            </a:extLst>
          </p:cNvPr>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3325" y="952500"/>
            <a:ext cx="11969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Google Shape;583;p2">
            <a:extLst>
              <a:ext uri="{FF2B5EF4-FFF2-40B4-BE49-F238E27FC236}">
                <a16:creationId xmlns:a16="http://schemas.microsoft.com/office/drawing/2014/main" id="{EF95EDCD-B90E-C43B-DB9A-B0BC73A02215}"/>
              </a:ext>
              <a:ext uri="{C183D7F6-B498-43B3-948B-1728B52AA6E4}">
                <adec:decorative xmlns:adec="http://schemas.microsoft.com/office/drawing/2017/decorative" val="1"/>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4513" y="877888"/>
            <a:ext cx="1119187"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Google Shape;580;p2" descr="A black background with a black square&#10;&#10;Description automatically generated with medium confidence">
            <a:extLst>
              <a:ext uri="{FF2B5EF4-FFF2-40B4-BE49-F238E27FC236}">
                <a16:creationId xmlns:a16="http://schemas.microsoft.com/office/drawing/2014/main" id="{F9D3D872-1126-F066-36B7-C226BC6FE795}"/>
              </a:ext>
            </a:extLst>
          </p:cNvPr>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663" y="3551238"/>
            <a:ext cx="931862"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0" name="Google Shape;585;p2" descr="A black and white line art of a car and a gear&#10;&#10;Description automatically generated">
            <a:extLst>
              <a:ext uri="{FF2B5EF4-FFF2-40B4-BE49-F238E27FC236}">
                <a16:creationId xmlns:a16="http://schemas.microsoft.com/office/drawing/2014/main" id="{422D7CC1-957B-81BE-D767-5AD54218CA9B}"/>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3438" y="3430588"/>
            <a:ext cx="12319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Google Shape;584;p2" descr="A black line drawing of a graduation cap on a screen&#10;&#10;Description automatically generated">
            <a:extLst>
              <a:ext uri="{FF2B5EF4-FFF2-40B4-BE49-F238E27FC236}">
                <a16:creationId xmlns:a16="http://schemas.microsoft.com/office/drawing/2014/main" id="{8C3EB4B4-6B67-7F04-3814-3282200E450F}"/>
              </a:ext>
            </a:extLst>
          </p:cNvPr>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3525" y="3495675"/>
            <a:ext cx="106521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2" name="Google Shape;577;p2" descr="A black and white logo&#10;&#10;Description automatically generated">
            <a:extLst>
              <a:ext uri="{FF2B5EF4-FFF2-40B4-BE49-F238E27FC236}">
                <a16:creationId xmlns:a16="http://schemas.microsoft.com/office/drawing/2014/main" id="{DFB27BC7-A2BD-0634-4D1D-9DA44E9713F5}"/>
              </a:ext>
            </a:extLst>
          </p:cNvPr>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53263" y="3459163"/>
            <a:ext cx="12573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77E8FD78-D34A-1BA4-2396-4B8219204368}"/>
              </a:ext>
            </a:extLst>
          </p:cNvPr>
          <p:cNvSpPr txBox="1"/>
          <p:nvPr/>
        </p:nvSpPr>
        <p:spPr>
          <a:xfrm>
            <a:off x="769938" y="2155825"/>
            <a:ext cx="8089900" cy="339725"/>
          </a:xfrm>
          <a:prstGeom prst="rect">
            <a:avLst/>
          </a:prstGeom>
          <a:noFill/>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sz="1600" b="1"/>
              <a:t>Y tế                   Viễn thông                         </a:t>
            </a:r>
            <a:r>
              <a:rPr lang="en-US" altLang="en-US" sz="1600" b="1"/>
              <a:t> </a:t>
            </a:r>
            <a:r>
              <a:rPr lang="vi-VN" altLang="en-US" sz="1600" b="1"/>
              <a:t>    Bảo hiểm          </a:t>
            </a:r>
            <a:r>
              <a:rPr lang="en-US" altLang="en-US" sz="1600" b="1"/>
              <a:t> </a:t>
            </a:r>
            <a:r>
              <a:rPr lang="vi-VN" altLang="en-US" sz="1600" b="1"/>
              <a:t>    </a:t>
            </a:r>
            <a:r>
              <a:rPr lang="en-US" altLang="en-US" sz="1600" b="1"/>
              <a:t> </a:t>
            </a:r>
            <a:r>
              <a:rPr lang="vi-VN" altLang="en-US" sz="1600" b="1"/>
              <a:t> Chính phủ</a:t>
            </a:r>
            <a:endParaRPr lang="en-US" altLang="en-US" sz="1600" b="1"/>
          </a:p>
        </p:txBody>
      </p:sp>
      <p:sp>
        <p:nvSpPr>
          <p:cNvPr id="22" name="TextBox 21">
            <a:extLst>
              <a:ext uri="{FF2B5EF4-FFF2-40B4-BE49-F238E27FC236}">
                <a16:creationId xmlns:a16="http://schemas.microsoft.com/office/drawing/2014/main" id="{1E3DA201-3182-962E-B4DB-C3ED63720D1C}"/>
              </a:ext>
            </a:extLst>
          </p:cNvPr>
          <p:cNvSpPr txBox="1"/>
          <p:nvPr/>
        </p:nvSpPr>
        <p:spPr>
          <a:xfrm>
            <a:off x="476250" y="4549775"/>
            <a:ext cx="8378825" cy="338138"/>
          </a:xfrm>
          <a:prstGeom prst="rect">
            <a:avLst/>
          </a:prstGeom>
          <a:noFill/>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sz="1600" b="1"/>
              <a:t>Tài chính              Vận tải                                           Giáo dục                 Bán lẻ</a:t>
            </a:r>
            <a:endParaRPr lang="en-US" altLang="en-US" sz="1600" b="1"/>
          </a:p>
        </p:txBody>
      </p:sp>
      <p:sp>
        <p:nvSpPr>
          <p:cNvPr id="23" name="Oval 22">
            <a:extLst>
              <a:ext uri="{FF2B5EF4-FFF2-40B4-BE49-F238E27FC236}">
                <a16:creationId xmlns:a16="http://schemas.microsoft.com/office/drawing/2014/main" id="{5D0FBD13-C5ED-5077-85FB-A0867EA9C0AF}"/>
              </a:ext>
            </a:extLst>
          </p:cNvPr>
          <p:cNvSpPr/>
          <p:nvPr/>
        </p:nvSpPr>
        <p:spPr>
          <a:xfrm>
            <a:off x="3219450" y="2489200"/>
            <a:ext cx="2028825" cy="1139825"/>
          </a:xfrm>
          <a:prstGeom prst="ellipse">
            <a:avLst/>
          </a:prstGeom>
          <a:solidFill>
            <a:schemeClr val="tx1">
              <a:lumMod val="75000"/>
            </a:schemeClr>
          </a:solidFill>
          <a:ln w="9525"/>
        </p:spPr>
        <p:style>
          <a:lnRef idx="2">
            <a:schemeClr val="dk1">
              <a:shade val="15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buClr>
                <a:srgbClr val="000000"/>
              </a:buClr>
              <a:buFont typeface="Arial"/>
              <a:buNone/>
              <a:defRPr/>
            </a:pPr>
            <a:r>
              <a:rPr lang="vi-VN" sz="1600" b="1" kern="0" dirty="0">
                <a:solidFill>
                  <a:schemeClr val="bg1"/>
                </a:solidFill>
                <a:ea typeface="Roboto" panose="02000000000000000000" pitchFamily="2" charset="0"/>
                <a:cs typeface="Arial" panose="020B0604020202020204" pitchFamily="34" charset="0"/>
                <a:sym typeface="Arial"/>
              </a:rPr>
              <a:t>Big data Analytics</a:t>
            </a:r>
            <a:endParaRPr lang="en-US" sz="1600" b="1" kern="0" dirty="0">
              <a:solidFill>
                <a:schemeClr val="bg1"/>
              </a:solidFill>
              <a:ea typeface="Roboto" panose="02000000000000000000" pitchFamily="2" charset="0"/>
              <a:cs typeface="Arial" panose="020B0604020202020204" pitchFamily="34" charset="0"/>
              <a:sym typeface="Arial"/>
            </a:endParaRPr>
          </a:p>
        </p:txBody>
      </p:sp>
      <p:grpSp>
        <p:nvGrpSpPr>
          <p:cNvPr id="5" name="Google Shape;569;p2">
            <a:extLst>
              <a:ext uri="{FF2B5EF4-FFF2-40B4-BE49-F238E27FC236}">
                <a16:creationId xmlns:a16="http://schemas.microsoft.com/office/drawing/2014/main" id="{0CAEADB4-EBA0-4410-4BC3-A82685548A16}"/>
              </a:ext>
              <a:ext uri="{C183D7F6-B498-43B3-948B-1728B52AA6E4}">
                <adec:decorative xmlns:adec="http://schemas.microsoft.com/office/drawing/2017/decorative" val="1"/>
              </a:ext>
            </a:extLst>
          </p:cNvPr>
          <p:cNvGrpSpPr/>
          <p:nvPr/>
        </p:nvGrpSpPr>
        <p:grpSpPr>
          <a:xfrm>
            <a:off x="192347" y="120489"/>
            <a:ext cx="531553" cy="527566"/>
            <a:chOff x="5970800" y="1619250"/>
            <a:chExt cx="428650" cy="456725"/>
          </a:xfrm>
          <a:solidFill>
            <a:schemeClr val="bg1"/>
          </a:solidFill>
        </p:grpSpPr>
        <p:sp>
          <p:nvSpPr>
            <p:cNvPr id="6" name="Google Shape;570;p2">
              <a:extLst>
                <a:ext uri="{FF2B5EF4-FFF2-40B4-BE49-F238E27FC236}">
                  <a16:creationId xmlns:a16="http://schemas.microsoft.com/office/drawing/2014/main" id="{93E09377-F479-F410-9EFE-0C460854DF04}"/>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bg2"/>
                </a:solidFill>
                <a:highlight>
                  <a:srgbClr val="0000FF"/>
                </a:highlight>
                <a:latin typeface="Arial"/>
                <a:ea typeface="Arial"/>
                <a:cs typeface="Arial"/>
                <a:sym typeface="Arial"/>
              </a:endParaRPr>
            </a:p>
          </p:txBody>
        </p:sp>
        <p:sp>
          <p:nvSpPr>
            <p:cNvPr id="7" name="Google Shape;571;p2">
              <a:extLst>
                <a:ext uri="{FF2B5EF4-FFF2-40B4-BE49-F238E27FC236}">
                  <a16:creationId xmlns:a16="http://schemas.microsoft.com/office/drawing/2014/main" id="{909741A3-5123-6872-D9F4-E478DEC9558F}"/>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bg2"/>
                </a:solidFill>
                <a:highlight>
                  <a:srgbClr val="0000FF"/>
                </a:highlight>
                <a:latin typeface="Arial"/>
                <a:ea typeface="Arial"/>
                <a:cs typeface="Arial"/>
                <a:sym typeface="Arial"/>
              </a:endParaRPr>
            </a:p>
          </p:txBody>
        </p:sp>
        <p:sp>
          <p:nvSpPr>
            <p:cNvPr id="8" name="Google Shape;572;p2">
              <a:extLst>
                <a:ext uri="{FF2B5EF4-FFF2-40B4-BE49-F238E27FC236}">
                  <a16:creationId xmlns:a16="http://schemas.microsoft.com/office/drawing/2014/main" id="{1BD69500-C5F3-7ED2-E71E-08B32FB4B1A6}"/>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bg2"/>
                </a:solidFill>
                <a:highlight>
                  <a:srgbClr val="0000FF"/>
                </a:highlight>
                <a:latin typeface="Arial"/>
                <a:ea typeface="Arial"/>
                <a:cs typeface="Arial"/>
                <a:sym typeface="Arial"/>
              </a:endParaRPr>
            </a:p>
          </p:txBody>
        </p:sp>
        <p:sp>
          <p:nvSpPr>
            <p:cNvPr id="10" name="Google Shape;573;p2">
              <a:extLst>
                <a:ext uri="{FF2B5EF4-FFF2-40B4-BE49-F238E27FC236}">
                  <a16:creationId xmlns:a16="http://schemas.microsoft.com/office/drawing/2014/main" id="{E05C17A0-D660-D526-E020-041CD915E77D}"/>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bg2"/>
                </a:solidFill>
                <a:highlight>
                  <a:srgbClr val="0000FF"/>
                </a:highlight>
                <a:latin typeface="Arial"/>
                <a:ea typeface="Arial"/>
                <a:cs typeface="Arial"/>
                <a:sym typeface="Arial"/>
              </a:endParaRPr>
            </a:p>
          </p:txBody>
        </p:sp>
        <p:sp>
          <p:nvSpPr>
            <p:cNvPr id="12" name="Google Shape;574;p2">
              <a:extLst>
                <a:ext uri="{FF2B5EF4-FFF2-40B4-BE49-F238E27FC236}">
                  <a16:creationId xmlns:a16="http://schemas.microsoft.com/office/drawing/2014/main" id="{009799D4-A6DC-DC7D-5939-30F758B4A244}"/>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bg2"/>
                </a:solidFill>
                <a:highlight>
                  <a:srgbClr val="0000FF"/>
                </a:highlight>
                <a:latin typeface="Arial"/>
                <a:ea typeface="Arial"/>
                <a:cs typeface="Arial"/>
                <a:sym typeface="Arial"/>
              </a:endParaRPr>
            </a:p>
          </p:txBody>
        </p:sp>
      </p:grpSp>
      <p:sp>
        <p:nvSpPr>
          <p:cNvPr id="16407" name="TextBox 23">
            <a:extLst>
              <a:ext uri="{FF2B5EF4-FFF2-40B4-BE49-F238E27FC236}">
                <a16:creationId xmlns:a16="http://schemas.microsoft.com/office/drawing/2014/main" id="{CC48B207-1562-970C-E594-A2AFCBC9C468}"/>
              </a:ext>
            </a:extLst>
          </p:cNvPr>
          <p:cNvSpPr txBox="1">
            <a:spLocks noChangeArrowheads="1"/>
          </p:cNvSpPr>
          <p:nvPr/>
        </p:nvSpPr>
        <p:spPr bwMode="auto">
          <a:xfrm>
            <a:off x="952500" y="168275"/>
            <a:ext cx="2525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sz="2400" b="1">
                <a:solidFill>
                  <a:schemeClr val="bg1"/>
                </a:solidFill>
              </a:rPr>
              <a:t>Nhu cầu thực tế</a:t>
            </a:r>
            <a:endParaRPr lang="en-US" altLang="en-US" sz="2400" b="1">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1801-32EF-3964-5A68-5A0BDF733340}"/>
              </a:ext>
            </a:extLst>
          </p:cNvPr>
          <p:cNvSpPr>
            <a:spLocks noGrp="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3.</a:t>
            </a:r>
            <a:r>
              <a:rPr lang="vi-VN" altLang="en-US">
                <a:solidFill>
                  <a:schemeClr val="bg1"/>
                </a:solidFill>
                <a:sym typeface="Roboto" panose="02000000000000000000" pitchFamily="2" charset="0"/>
              </a:rPr>
              <a:t>3</a:t>
            </a:r>
            <a:r>
              <a:rPr lang="en-US" altLang="en-US">
                <a:solidFill>
                  <a:schemeClr val="bg1"/>
                </a:solidFill>
                <a:sym typeface="Roboto" panose="02000000000000000000" pitchFamily="2" charset="0"/>
              </a:rPr>
              <a:t> </a:t>
            </a:r>
            <a:r>
              <a:rPr lang="vi-VN" altLang="en-US">
                <a:solidFill>
                  <a:schemeClr val="bg1"/>
                </a:solidFill>
                <a:sym typeface="Roboto" panose="02000000000000000000" pitchFamily="2" charset="0"/>
              </a:rPr>
              <a:t>Kết quả thực nghiệm</a:t>
            </a:r>
            <a:endParaRPr lang="en-US" altLang="en-US">
              <a:solidFill>
                <a:srgbClr val="FFFFFF"/>
              </a:solidFill>
              <a:sym typeface="Roboto" panose="02000000000000000000" pitchFamily="2" charset="0"/>
            </a:endParaRPr>
          </a:p>
        </p:txBody>
      </p:sp>
      <p:pic>
        <p:nvPicPr>
          <p:cNvPr id="52227" name="Picture 2">
            <a:extLst>
              <a:ext uri="{FF2B5EF4-FFF2-40B4-BE49-F238E27FC236}">
                <a16:creationId xmlns:a16="http://schemas.microsoft.com/office/drawing/2014/main" id="{BA76BAA2-51EA-AD05-8E4D-CC3D4BCC65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862013"/>
            <a:ext cx="6070600" cy="3419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2228" name="TextBox 4">
            <a:extLst>
              <a:ext uri="{FF2B5EF4-FFF2-40B4-BE49-F238E27FC236}">
                <a16:creationId xmlns:a16="http://schemas.microsoft.com/office/drawing/2014/main" id="{7D952A04-1F02-4F13-66DB-111F60749C51}"/>
              </a:ext>
            </a:extLst>
          </p:cNvPr>
          <p:cNvSpPr txBox="1">
            <a:spLocks noChangeArrowheads="1"/>
          </p:cNvSpPr>
          <p:nvPr/>
        </p:nvSpPr>
        <p:spPr bwMode="auto">
          <a:xfrm>
            <a:off x="1722438" y="4524375"/>
            <a:ext cx="5699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vi-VN" altLang="en-US"/>
              <a:t>Hình 3.</a:t>
            </a:r>
            <a:r>
              <a:rPr lang="en-US" altLang="en-US"/>
              <a:t>7</a:t>
            </a:r>
            <a:r>
              <a:rPr lang="vi-VN" altLang="en-US"/>
              <a:t> Chức năng xem, sửa và lưu báo cáo sau khi đăng nhập</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4A0F-EB18-5723-F8E7-4410696BEC03}"/>
              </a:ext>
            </a:extLst>
          </p:cNvPr>
          <p:cNvSpPr>
            <a:spLocks noGrp="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3.</a:t>
            </a:r>
            <a:r>
              <a:rPr lang="vi-VN" altLang="en-US">
                <a:solidFill>
                  <a:schemeClr val="bg1"/>
                </a:solidFill>
                <a:sym typeface="Roboto" panose="02000000000000000000" pitchFamily="2" charset="0"/>
              </a:rPr>
              <a:t>3</a:t>
            </a:r>
            <a:r>
              <a:rPr lang="en-US" altLang="en-US">
                <a:solidFill>
                  <a:schemeClr val="bg1"/>
                </a:solidFill>
                <a:sym typeface="Roboto" panose="02000000000000000000" pitchFamily="2" charset="0"/>
              </a:rPr>
              <a:t> </a:t>
            </a:r>
            <a:r>
              <a:rPr lang="vi-VN" altLang="en-US">
                <a:solidFill>
                  <a:schemeClr val="bg1"/>
                </a:solidFill>
                <a:sym typeface="Roboto" panose="02000000000000000000" pitchFamily="2" charset="0"/>
              </a:rPr>
              <a:t>Kết quả thực nghiệm</a:t>
            </a:r>
            <a:endParaRPr lang="en-US" altLang="en-US">
              <a:solidFill>
                <a:srgbClr val="FFFFFF"/>
              </a:solidFill>
              <a:sym typeface="Roboto" panose="02000000000000000000" pitchFamily="2" charset="0"/>
            </a:endParaRPr>
          </a:p>
        </p:txBody>
      </p:sp>
      <p:pic>
        <p:nvPicPr>
          <p:cNvPr id="54275" name="Picture 3">
            <a:extLst>
              <a:ext uri="{FF2B5EF4-FFF2-40B4-BE49-F238E27FC236}">
                <a16:creationId xmlns:a16="http://schemas.microsoft.com/office/drawing/2014/main" id="{0818240C-199F-4F93-C4FF-D69BAB7A4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876300"/>
            <a:ext cx="5929313"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Box 6">
            <a:extLst>
              <a:ext uri="{FF2B5EF4-FFF2-40B4-BE49-F238E27FC236}">
                <a16:creationId xmlns:a16="http://schemas.microsoft.com/office/drawing/2014/main" id="{D79B3364-9636-9162-6C9C-1B34B5A2F688}"/>
              </a:ext>
            </a:extLst>
          </p:cNvPr>
          <p:cNvSpPr txBox="1">
            <a:spLocks noChangeArrowheads="1"/>
          </p:cNvSpPr>
          <p:nvPr/>
        </p:nvSpPr>
        <p:spPr bwMode="auto">
          <a:xfrm>
            <a:off x="2805113" y="4564063"/>
            <a:ext cx="3119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a:t>Hình 3.</a:t>
            </a:r>
            <a:r>
              <a:rPr lang="en-US" altLang="en-US"/>
              <a:t>8</a:t>
            </a:r>
            <a:r>
              <a:rPr lang="vi-VN" altLang="en-US"/>
              <a:t> Chức năng tạo báo cáo mới</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2130395E-F743-AB3D-BBE2-39918BB3A27B}"/>
              </a:ext>
            </a:extLst>
          </p:cNvPr>
          <p:cNvSpPr txBox="1">
            <a:spLocks noGrp="1" noChangeArrowheads="1"/>
          </p:cNvSpPr>
          <p:nvPr>
            <p:ph type="title"/>
          </p:nvPr>
        </p:nvSpPr>
        <p:spPr>
          <a:xfrm>
            <a:off x="98425" y="15875"/>
            <a:ext cx="8826500" cy="603250"/>
          </a:xfrm>
        </p:spPr>
        <p:txBody>
          <a:bodyPr/>
          <a:lstStyle/>
          <a:p>
            <a:pPr algn="ctr">
              <a:spcBef>
                <a:spcPct val="0"/>
              </a:spcBef>
              <a:spcAft>
                <a:spcPct val="0"/>
              </a:spcAft>
              <a:buClr>
                <a:srgbClr val="FFFFFF"/>
              </a:buClr>
              <a:buFont typeface="Roboto" panose="02000000000000000000" pitchFamily="2" charset="0"/>
              <a:buNone/>
            </a:pPr>
            <a:r>
              <a:rPr lang="vi-VN" altLang="en-US" b="1">
                <a:solidFill>
                  <a:schemeClr val="bg1"/>
                </a:solidFill>
                <a:sym typeface="Roboto" panose="02000000000000000000" pitchFamily="2" charset="0"/>
              </a:rPr>
              <a:t>KẾT LUẬN</a:t>
            </a:r>
            <a:endParaRPr lang="en-US" altLang="en-US" b="1">
              <a:solidFill>
                <a:srgbClr val="FFFFFF"/>
              </a:solidFill>
              <a:sym typeface="Roboto" panose="02000000000000000000" pitchFamily="2" charset="0"/>
            </a:endParaRPr>
          </a:p>
        </p:txBody>
      </p:sp>
      <p:sp>
        <p:nvSpPr>
          <p:cNvPr id="3" name="TextBox 2">
            <a:extLst>
              <a:ext uri="{FF2B5EF4-FFF2-40B4-BE49-F238E27FC236}">
                <a16:creationId xmlns:a16="http://schemas.microsoft.com/office/drawing/2014/main" id="{6CF99F12-FA49-EE56-06E3-2A92C5B3B438}"/>
              </a:ext>
            </a:extLst>
          </p:cNvPr>
          <p:cNvSpPr txBox="1"/>
          <p:nvPr/>
        </p:nvSpPr>
        <p:spPr>
          <a:xfrm>
            <a:off x="815975" y="1019175"/>
            <a:ext cx="6786563" cy="1884363"/>
          </a:xfrm>
          <a:prstGeom prst="rect">
            <a:avLst/>
          </a:prstGeom>
          <a:noFill/>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b="1"/>
              <a:t>Kết quả đạt được: </a:t>
            </a:r>
          </a:p>
          <a:p>
            <a:pPr eaLnBrk="1" hangingPunct="1">
              <a:lnSpc>
                <a:spcPct val="150000"/>
              </a:lnSpc>
              <a:buFont typeface="Wingdings" panose="05000000000000000000" pitchFamily="2" charset="2"/>
              <a:buChar char="Ø"/>
            </a:pPr>
            <a:r>
              <a:rPr lang="vi-VN" altLang="en-US"/>
              <a:t>Hiểu cách hoạt động và xây dựng ứng dụng web sử dụng .NET5</a:t>
            </a:r>
          </a:p>
          <a:p>
            <a:pPr eaLnBrk="1" hangingPunct="1">
              <a:lnSpc>
                <a:spcPct val="150000"/>
              </a:lnSpc>
              <a:buFont typeface="Wingdings" panose="05000000000000000000" pitchFamily="2" charset="2"/>
              <a:buChar char="Ø"/>
            </a:pPr>
            <a:r>
              <a:rPr lang="vi-VN" altLang="en-US"/>
              <a:t>Hiểu quy trình phân tích dữ liệu và một số bài toán phân tích lớn</a:t>
            </a:r>
          </a:p>
          <a:p>
            <a:pPr eaLnBrk="1" hangingPunct="1">
              <a:lnSpc>
                <a:spcPct val="150000"/>
              </a:lnSpc>
              <a:buFont typeface="Wingdings" panose="05000000000000000000" pitchFamily="2" charset="2"/>
              <a:buChar char="Ø"/>
            </a:pPr>
            <a:r>
              <a:rPr lang="vi-VN" altLang="en-US"/>
              <a:t>Xây dựng được ứng dụng cho phép nhúng báo cáo Power BI</a:t>
            </a:r>
          </a:p>
          <a:p>
            <a:pPr eaLnBrk="1" hangingPunct="1">
              <a:lnSpc>
                <a:spcPct val="150000"/>
              </a:lnSpc>
              <a:buFont typeface="Wingdings" panose="05000000000000000000" pitchFamily="2" charset="2"/>
              <a:buChar char="Ø"/>
            </a:pPr>
            <a:r>
              <a:rPr lang="vi-VN" altLang="en-US"/>
              <a:t>Giải quyết được bài toán phân khúc khách hàng và bán chéo sản phẩm</a:t>
            </a:r>
          </a:p>
          <a:p>
            <a:pPr eaLnBrk="1" hangingPunct="1">
              <a:lnSpc>
                <a:spcPct val="150000"/>
              </a:lnSpc>
              <a:buFont typeface="Wingdings" panose="05000000000000000000" pitchFamily="2" charset="2"/>
              <a:buChar char="Ø"/>
            </a:pPr>
            <a:r>
              <a:rPr lang="vi-VN" altLang="en-US"/>
              <a:t>Thêm chức năng cho phép người dùng tương tác trực tiếp trên báo cáo</a:t>
            </a:r>
            <a:endParaRPr lang="en-US" altLang="en-US"/>
          </a:p>
        </p:txBody>
      </p:sp>
      <p:sp>
        <p:nvSpPr>
          <p:cNvPr id="4" name="TextBox 3">
            <a:extLst>
              <a:ext uri="{FF2B5EF4-FFF2-40B4-BE49-F238E27FC236}">
                <a16:creationId xmlns:a16="http://schemas.microsoft.com/office/drawing/2014/main" id="{1073C6C3-26DF-14ED-7E64-E1C2B33DC6F8}"/>
              </a:ext>
            </a:extLst>
          </p:cNvPr>
          <p:cNvSpPr txBox="1"/>
          <p:nvPr/>
        </p:nvSpPr>
        <p:spPr>
          <a:xfrm>
            <a:off x="815975" y="3028950"/>
            <a:ext cx="5127625" cy="1238250"/>
          </a:xfrm>
          <a:prstGeom prst="rect">
            <a:avLst/>
          </a:prstGeom>
          <a:noFill/>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vi-VN" altLang="en-US" b="1"/>
              <a:t>Hạn chế: </a:t>
            </a:r>
          </a:p>
          <a:p>
            <a:pPr eaLnBrk="1" hangingPunct="1">
              <a:lnSpc>
                <a:spcPct val="150000"/>
              </a:lnSpc>
              <a:buFont typeface="Wingdings" panose="05000000000000000000" pitchFamily="2" charset="2"/>
              <a:buChar char="Ø"/>
            </a:pPr>
            <a:r>
              <a:rPr lang="vi-VN" altLang="en-US"/>
              <a:t>Chưa nghiên cứu sâu về vấn đề an toàn ứng dụng</a:t>
            </a:r>
          </a:p>
          <a:p>
            <a:pPr eaLnBrk="1" hangingPunct="1">
              <a:lnSpc>
                <a:spcPct val="150000"/>
              </a:lnSpc>
              <a:buFont typeface="Wingdings" panose="05000000000000000000" pitchFamily="2" charset="2"/>
              <a:buChar char="Ø"/>
            </a:pPr>
            <a:r>
              <a:rPr lang="vi-VN" altLang="en-US"/>
              <a:t>Chi phí của tài khoản Power BI khá cao </a:t>
            </a:r>
          </a:p>
          <a:p>
            <a:pPr eaLnBrk="1" hangingPunct="1">
              <a:lnSpc>
                <a:spcPct val="150000"/>
              </a:lnSpc>
              <a:buFont typeface="Wingdings" panose="05000000000000000000" pitchFamily="2" charset="2"/>
              <a:buChar char="Ø"/>
            </a:pPr>
            <a:r>
              <a:rPr lang="en-US" altLang="en-US"/>
              <a:t>Thiếu kinh nghiệm và kiến thức chuyên môn</a:t>
            </a:r>
            <a:endParaRPr lang="vi-V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8D74E-BDA0-18C9-A053-C010F3DF2950}"/>
              </a:ext>
            </a:extLst>
          </p:cNvPr>
          <p:cNvSpPr>
            <a:spLocks noGrp="1"/>
          </p:cNvSpPr>
          <p:nvPr>
            <p:ph type="ctrTitle"/>
          </p:nvPr>
        </p:nvSpPr>
        <p:spPr>
          <a:xfrm>
            <a:off x="1836933" y="1863279"/>
            <a:ext cx="5470134" cy="933600"/>
          </a:xfrm>
        </p:spPr>
        <p:txBody>
          <a:bodyPr>
            <a:noAutofit/>
          </a:bodyPr>
          <a:lstStyle/>
          <a:p>
            <a:pPr algn="ctr"/>
            <a:r>
              <a:rPr lang="en-US" sz="4400" b="1" dirty="0">
                <a:solidFill>
                  <a:schemeClr val="bg1"/>
                </a:solidFill>
              </a:rPr>
              <a:t>THANKS!</a:t>
            </a:r>
            <a:endParaRPr lang="vi-VN" sz="4400" b="1" dirty="0">
              <a:solidFill>
                <a:schemeClr val="bg1"/>
              </a:solidFill>
            </a:endParaRPr>
          </a:p>
        </p:txBody>
      </p:sp>
    </p:spTree>
    <p:extLst>
      <p:ext uri="{BB962C8B-B14F-4D97-AF65-F5344CB8AC3E}">
        <p14:creationId xmlns:p14="http://schemas.microsoft.com/office/powerpoint/2010/main" val="50917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18434" name="Google Shape;73;p14">
            <a:extLst>
              <a:ext uri="{FF2B5EF4-FFF2-40B4-BE49-F238E27FC236}">
                <a16:creationId xmlns:a16="http://schemas.microsoft.com/office/drawing/2014/main" id="{887D068A-3EAA-6BB2-EB98-51134B1BF64B}"/>
              </a:ext>
            </a:extLst>
          </p:cNvPr>
          <p:cNvSpPr txBox="1">
            <a:spLocks noGrp="1" noChangeArrowheads="1"/>
          </p:cNvSpPr>
          <p:nvPr>
            <p:ph type="title"/>
          </p:nvPr>
        </p:nvSpPr>
        <p:spPr>
          <a:xfrm>
            <a:off x="307975" y="15875"/>
            <a:ext cx="6138863" cy="603250"/>
          </a:xfrm>
        </p:spPr>
        <p:txBody>
          <a:bodyPr>
            <a:normAutofit/>
          </a:bodyPr>
          <a:lstStyle/>
          <a:p>
            <a:pPr>
              <a:spcBef>
                <a:spcPct val="0"/>
              </a:spcBef>
              <a:spcAft>
                <a:spcPct val="0"/>
              </a:spcAft>
              <a:buClr>
                <a:srgbClr val="FFFFFF"/>
              </a:buClr>
              <a:buFont typeface="Roboto" panose="02000000000000000000" pitchFamily="2" charset="0"/>
              <a:buNone/>
            </a:pPr>
            <a:r>
              <a:rPr lang="en-US" altLang="en-US" sz="2400" b="1" dirty="0" err="1">
                <a:solidFill>
                  <a:srgbClr val="FFFFFF"/>
                </a:solidFill>
                <a:sym typeface="Roboto" panose="02000000000000000000" pitchFamily="2" charset="0"/>
              </a:rPr>
              <a:t>Nội</a:t>
            </a:r>
            <a:r>
              <a:rPr lang="en-US" altLang="en-US" sz="2400" b="1" dirty="0">
                <a:solidFill>
                  <a:srgbClr val="FFFFFF"/>
                </a:solidFill>
                <a:sym typeface="Roboto" panose="02000000000000000000" pitchFamily="2" charset="0"/>
              </a:rPr>
              <a:t> dung</a:t>
            </a:r>
          </a:p>
        </p:txBody>
      </p:sp>
      <p:sp>
        <p:nvSpPr>
          <p:cNvPr id="12" name="Rectangle: Rounded Corners 11">
            <a:extLst>
              <a:ext uri="{FF2B5EF4-FFF2-40B4-BE49-F238E27FC236}">
                <a16:creationId xmlns:a16="http://schemas.microsoft.com/office/drawing/2014/main" id="{21BD0326-43E8-941A-C499-51F16BEC5C15}"/>
              </a:ext>
            </a:extLst>
          </p:cNvPr>
          <p:cNvSpPr/>
          <p:nvPr/>
        </p:nvSpPr>
        <p:spPr>
          <a:xfrm>
            <a:off x="626015" y="1206510"/>
            <a:ext cx="7387563" cy="873553"/>
          </a:xfrm>
          <a:prstGeom prst="roundRect">
            <a:avLst/>
          </a:prstGeom>
          <a:solidFill>
            <a:schemeClr val="tx1"/>
          </a:solidFill>
          <a:ln>
            <a:solidFill>
              <a:schemeClr val="tx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4"/>
          </a:lnRef>
          <a:fillRef idx="3">
            <a:schemeClr val="accent4"/>
          </a:fillRef>
          <a:effectRef idx="3">
            <a:schemeClr val="accent4"/>
          </a:effectRef>
          <a:fontRef idx="minor">
            <a:schemeClr val="lt1"/>
          </a:fontRef>
        </p:style>
        <p:txBody>
          <a:bodyPr anchor="ctr"/>
          <a:lstStyle/>
          <a:p>
            <a:pPr eaLnBrk="1" fontAlgn="auto" hangingPunct="1">
              <a:spcBef>
                <a:spcPts val="0"/>
              </a:spcBef>
              <a:spcAft>
                <a:spcPts val="0"/>
              </a:spcAft>
              <a:buClr>
                <a:srgbClr val="000000"/>
              </a:buClr>
              <a:buFont typeface="Arial"/>
              <a:buNone/>
              <a:defRPr/>
            </a:pPr>
            <a:r>
              <a:rPr lang="en-US" sz="2000" b="1" kern="0" dirty="0" err="1">
                <a:solidFill>
                  <a:sysClr val="windowText" lastClr="000000"/>
                </a:solidFill>
                <a:ea typeface="Roboto" panose="02000000000000000000" pitchFamily="2" charset="0"/>
                <a:cs typeface="Arial" panose="020B0604020202020204" pitchFamily="34" charset="0"/>
                <a:sym typeface="Arial"/>
              </a:rPr>
              <a:t>Chương</a:t>
            </a:r>
            <a:r>
              <a:rPr lang="en-US" sz="2000" b="1" kern="0" dirty="0">
                <a:solidFill>
                  <a:sysClr val="windowText" lastClr="000000"/>
                </a:solidFill>
                <a:ea typeface="Roboto" panose="02000000000000000000" pitchFamily="2" charset="0"/>
                <a:cs typeface="Arial" panose="020B0604020202020204" pitchFamily="34" charset="0"/>
                <a:sym typeface="Arial"/>
              </a:rPr>
              <a:t> 1: </a:t>
            </a:r>
            <a:r>
              <a:rPr lang="vi-VN" sz="2000" b="1" kern="0" dirty="0">
                <a:solidFill>
                  <a:sysClr val="windowText" lastClr="000000"/>
                </a:solidFill>
                <a:ea typeface="Roboto" panose="02000000000000000000" pitchFamily="2" charset="0"/>
                <a:cs typeface="Arial" panose="020B0604020202020204" pitchFamily="34" charset="0"/>
                <a:sym typeface="Arial"/>
              </a:rPr>
              <a:t>Tổng quan phân tích dữ liệu </a:t>
            </a:r>
            <a:r>
              <a:rPr lang="en-US" sz="2000" b="1" kern="0" dirty="0" err="1">
                <a:solidFill>
                  <a:sysClr val="windowText" lastClr="000000"/>
                </a:solidFill>
                <a:ea typeface="Roboto" panose="02000000000000000000" pitchFamily="2" charset="0"/>
                <a:cs typeface="Arial" panose="020B0604020202020204" pitchFamily="34" charset="0"/>
                <a:sym typeface="Arial"/>
              </a:rPr>
              <a:t>sử</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dụng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vi-VN" sz="2000" b="1" kern="0" dirty="0">
                <a:solidFill>
                  <a:sysClr val="windowText" lastClr="000000"/>
                </a:solidFill>
                <a:ea typeface="Roboto" panose="02000000000000000000" pitchFamily="2" charset="0"/>
                <a:cs typeface="Arial" panose="020B0604020202020204" pitchFamily="34" charset="0"/>
                <a:sym typeface="Arial"/>
              </a:rPr>
              <a:t>Power BI</a:t>
            </a:r>
            <a:endParaRPr lang="en-US" sz="2000" b="1" kern="0" dirty="0">
              <a:solidFill>
                <a:sysClr val="windowText" lastClr="000000"/>
              </a:solidFill>
              <a:ea typeface="Roboto" panose="02000000000000000000" pitchFamily="2" charset="0"/>
              <a:cs typeface="Arial" panose="020B0604020202020204" pitchFamily="34" charset="0"/>
              <a:sym typeface="Arial"/>
            </a:endParaRPr>
          </a:p>
        </p:txBody>
      </p:sp>
      <p:sp>
        <p:nvSpPr>
          <p:cNvPr id="13" name="Rectangle: Rounded Corners 12">
            <a:extLst>
              <a:ext uri="{FF2B5EF4-FFF2-40B4-BE49-F238E27FC236}">
                <a16:creationId xmlns:a16="http://schemas.microsoft.com/office/drawing/2014/main" id="{244B7324-96F2-1364-8C5C-C69522925572}"/>
              </a:ext>
            </a:extLst>
          </p:cNvPr>
          <p:cNvSpPr/>
          <p:nvPr/>
        </p:nvSpPr>
        <p:spPr>
          <a:xfrm>
            <a:off x="626015" y="2296004"/>
            <a:ext cx="7387563" cy="873553"/>
          </a:xfrm>
          <a:prstGeom prst="roundRect">
            <a:avLst/>
          </a:prstGeom>
          <a:ln>
            <a:solidFill>
              <a:schemeClr val="tx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4"/>
          </a:lnRef>
          <a:fillRef idx="3">
            <a:schemeClr val="accent4"/>
          </a:fillRef>
          <a:effectRef idx="3">
            <a:schemeClr val="accent4"/>
          </a:effectRef>
          <a:fontRef idx="minor">
            <a:schemeClr val="lt1"/>
          </a:fontRef>
        </p:style>
        <p:txBody>
          <a:bodyPr anchor="ctr"/>
          <a:lstStyle/>
          <a:p>
            <a:pPr eaLnBrk="1" fontAlgn="auto" hangingPunct="1">
              <a:spcBef>
                <a:spcPts val="0"/>
              </a:spcBef>
              <a:spcAft>
                <a:spcPts val="0"/>
              </a:spcAft>
              <a:buClr>
                <a:srgbClr val="000000"/>
              </a:buClr>
              <a:buFont typeface="Arial"/>
              <a:buNone/>
              <a:defRPr/>
            </a:pPr>
            <a:r>
              <a:rPr lang="en-US" sz="2000" b="1" kern="0" dirty="0" err="1">
                <a:solidFill>
                  <a:sysClr val="windowText" lastClr="000000"/>
                </a:solidFill>
                <a:ea typeface="Roboto" panose="02000000000000000000" pitchFamily="2" charset="0"/>
                <a:cs typeface="Arial" panose="020B0604020202020204" pitchFamily="34" charset="0"/>
                <a:sym typeface="Arial"/>
              </a:rPr>
              <a:t>Chương</a:t>
            </a:r>
            <a:r>
              <a:rPr lang="en-US" sz="2000" b="1" kern="0" dirty="0">
                <a:solidFill>
                  <a:sysClr val="windowText" lastClr="000000"/>
                </a:solidFill>
                <a:ea typeface="Roboto" panose="02000000000000000000" pitchFamily="2" charset="0"/>
                <a:cs typeface="Arial" panose="020B0604020202020204" pitchFamily="34" charset="0"/>
                <a:sym typeface="Arial"/>
              </a:rPr>
              <a:t> 2: </a:t>
            </a:r>
            <a:r>
              <a:rPr lang="en-US" sz="2000" b="1" kern="0" dirty="0" err="1">
                <a:solidFill>
                  <a:sysClr val="windowText" lastClr="000000"/>
                </a:solidFill>
                <a:ea typeface="Roboto" panose="02000000000000000000" pitchFamily="2" charset="0"/>
                <a:cs typeface="Arial" panose="020B0604020202020204" pitchFamily="34" charset="0"/>
                <a:sym typeface="Arial"/>
              </a:rPr>
              <a:t>Phân</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tích</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thiết</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kế</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hệ</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thống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ứng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dụng</a:t>
            </a:r>
            <a:endParaRPr lang="en-US" sz="2000" b="1" kern="0" dirty="0">
              <a:solidFill>
                <a:sysClr val="windowText" lastClr="000000"/>
              </a:solidFill>
              <a:ea typeface="Roboto" panose="02000000000000000000" pitchFamily="2" charset="0"/>
              <a:cs typeface="Arial" panose="020B0604020202020204" pitchFamily="34" charset="0"/>
              <a:sym typeface="Arial"/>
            </a:endParaRPr>
          </a:p>
        </p:txBody>
      </p:sp>
      <p:sp>
        <p:nvSpPr>
          <p:cNvPr id="14" name="Rectangle: Rounded Corners 13">
            <a:extLst>
              <a:ext uri="{FF2B5EF4-FFF2-40B4-BE49-F238E27FC236}">
                <a16:creationId xmlns:a16="http://schemas.microsoft.com/office/drawing/2014/main" id="{20CC6A86-E0A4-9515-4B09-C33ACD6E2AC8}"/>
              </a:ext>
            </a:extLst>
          </p:cNvPr>
          <p:cNvSpPr/>
          <p:nvPr/>
        </p:nvSpPr>
        <p:spPr>
          <a:xfrm>
            <a:off x="626015" y="3481661"/>
            <a:ext cx="7387563" cy="873553"/>
          </a:xfrm>
          <a:prstGeom prst="roundRect">
            <a:avLst/>
          </a:prstGeom>
          <a:ln>
            <a:solidFill>
              <a:schemeClr val="tx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4"/>
          </a:lnRef>
          <a:fillRef idx="3">
            <a:schemeClr val="accent4"/>
          </a:fillRef>
          <a:effectRef idx="3">
            <a:schemeClr val="accent4"/>
          </a:effectRef>
          <a:fontRef idx="minor">
            <a:schemeClr val="lt1"/>
          </a:fontRef>
        </p:style>
        <p:txBody>
          <a:bodyPr anchor="ctr"/>
          <a:lstStyle/>
          <a:p>
            <a:pPr eaLnBrk="1" fontAlgn="auto" hangingPunct="1">
              <a:spcBef>
                <a:spcPts val="0"/>
              </a:spcBef>
              <a:spcAft>
                <a:spcPts val="0"/>
              </a:spcAft>
              <a:buClr>
                <a:srgbClr val="000000"/>
              </a:buClr>
              <a:buFont typeface="Arial"/>
              <a:buNone/>
              <a:defRPr/>
            </a:pPr>
            <a:r>
              <a:rPr lang="en-US" sz="2000" b="1" kern="0" dirty="0" err="1">
                <a:solidFill>
                  <a:sysClr val="windowText" lastClr="000000"/>
                </a:solidFill>
                <a:ea typeface="Roboto" panose="02000000000000000000" pitchFamily="2" charset="0"/>
                <a:cs typeface="Arial" panose="020B0604020202020204" pitchFamily="34" charset="0"/>
                <a:sym typeface="Arial"/>
              </a:rPr>
              <a:t>Chương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vi-VN" sz="2000" b="1" kern="0" dirty="0">
                <a:solidFill>
                  <a:sysClr val="windowText" lastClr="000000"/>
                </a:solidFill>
                <a:ea typeface="Roboto" panose="02000000000000000000" pitchFamily="2" charset="0"/>
                <a:cs typeface="Arial" panose="020B0604020202020204" pitchFamily="34" charset="0"/>
                <a:sym typeface="Arial"/>
              </a:rPr>
              <a:t>3</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Xây</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dựng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ứng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dụng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và</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thực</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nghiệm</a:t>
            </a:r>
            <a:endParaRPr lang="en-US" sz="2000" b="1" kern="0" dirty="0">
              <a:solidFill>
                <a:sysClr val="windowText" lastClr="000000"/>
              </a:solidFill>
              <a:ea typeface="Roboto" panose="02000000000000000000" pitchFamily="2" charset="0"/>
              <a:cs typeface="Arial" panose="020B0604020202020204" pitchFamily="34"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2"/>
                                        </p:tgtEl>
                                        <p:attrNameLst>
                                          <p:attrName>fillcolor</p:attrName>
                                        </p:attrNameLst>
                                      </p:cBhvr>
                                      <p:to>
                                        <a:srgbClr val="4285F4"/>
                                      </p:to>
                                    </p:animClr>
                                    <p:set>
                                      <p:cBhvr>
                                        <p:cTn id="7" dur="1000" fill="hold"/>
                                        <p:tgtEl>
                                          <p:spTgt spid="12"/>
                                        </p:tgtEl>
                                        <p:attrNameLst>
                                          <p:attrName>fill.type</p:attrName>
                                        </p:attrNameLst>
                                      </p:cBhvr>
                                      <p:to>
                                        <p:strVal val="solid"/>
                                      </p:to>
                                    </p:set>
                                    <p:set>
                                      <p:cBhvr>
                                        <p:cTn id="8" dur="1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86" name="Google Shape;86;p16">
            <a:extLst>
              <a:ext uri="{FF2B5EF4-FFF2-40B4-BE49-F238E27FC236}">
                <a16:creationId xmlns:a16="http://schemas.microsoft.com/office/drawing/2014/main" id="{CE72CA9B-B71F-1199-0F6C-1F51E1C2B981}"/>
              </a:ext>
            </a:extLst>
          </p:cNvPr>
          <p:cNvSpPr txBox="1">
            <a:spLocks noGrp="1"/>
          </p:cNvSpPr>
          <p:nvPr>
            <p:ph type="title"/>
          </p:nvPr>
        </p:nvSpPr>
        <p:spPr>
          <a:xfrm>
            <a:off x="0" y="71438"/>
            <a:ext cx="8826500" cy="479425"/>
          </a:xfrm>
        </p:spPr>
        <p:txBody>
          <a:bodyPr>
            <a:normAutofit fontScale="90000"/>
          </a:bodyPr>
          <a:lstStyle/>
          <a:p>
            <a:pPr>
              <a:spcBef>
                <a:spcPct val="0"/>
              </a:spcBef>
              <a:spcAft>
                <a:spcPct val="0"/>
              </a:spcAft>
              <a:buSzTx/>
            </a:pPr>
            <a:r>
              <a:rPr lang="en-US" altLang="en-US" sz="2000">
                <a:solidFill>
                  <a:schemeClr val="bg1"/>
                </a:solidFill>
              </a:rPr>
              <a:t>1.1 Phân tích dữ liệu trong ngành bán lẻ</a:t>
            </a:r>
          </a:p>
        </p:txBody>
      </p:sp>
      <p:sp>
        <p:nvSpPr>
          <p:cNvPr id="20483" name="Google Shape;176;p29">
            <a:extLst>
              <a:ext uri="{FF2B5EF4-FFF2-40B4-BE49-F238E27FC236}">
                <a16:creationId xmlns:a16="http://schemas.microsoft.com/office/drawing/2014/main" id="{A118A787-4753-9207-AE5E-93B518A0DE65}"/>
              </a:ext>
            </a:extLst>
          </p:cNvPr>
          <p:cNvSpPr>
            <a:spLocks noChangeArrowheads="1"/>
          </p:cNvSpPr>
          <p:nvPr/>
        </p:nvSpPr>
        <p:spPr bwMode="auto">
          <a:xfrm>
            <a:off x="0" y="679450"/>
            <a:ext cx="4330700" cy="4470400"/>
          </a:xfrm>
          <a:prstGeom prst="rect">
            <a:avLst/>
          </a:prstGeom>
          <a:solidFill>
            <a:srgbClr val="FFF2CC"/>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sp>
        <p:nvSpPr>
          <p:cNvPr id="8" name="TextBox 7">
            <a:extLst>
              <a:ext uri="{FF2B5EF4-FFF2-40B4-BE49-F238E27FC236}">
                <a16:creationId xmlns:a16="http://schemas.microsoft.com/office/drawing/2014/main" id="{A97B8E49-5588-88B1-40C8-673FB2C6FB77}"/>
              </a:ext>
            </a:extLst>
          </p:cNvPr>
          <p:cNvSpPr txBox="1"/>
          <p:nvPr/>
        </p:nvSpPr>
        <p:spPr>
          <a:xfrm>
            <a:off x="-1588" y="793750"/>
            <a:ext cx="4330701" cy="4176713"/>
          </a:xfrm>
          <a:prstGeom prst="rect">
            <a:avLst/>
          </a:prstGeom>
          <a:noFill/>
          <a:ln>
            <a:noFill/>
          </a:ln>
        </p:spPr>
        <p:txBody>
          <a:bodyPr>
            <a:spAutoFit/>
          </a:bodyPr>
          <a:lstStyle>
            <a:lvl1pPr indent="2730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639763" indent="-182563">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50000"/>
              </a:lnSpc>
            </a:pPr>
            <a:r>
              <a:rPr lang="vi-VN" altLang="en-US"/>
              <a:t>Phân tích dữ liệu trong ngành bán lẻ là quá trình sử dụng công cụ và kỹ thuật để khai thác dữ liệu liên quan đến hoạt động mua bán và hành vi tiêu dùng.</a:t>
            </a:r>
            <a:endParaRPr lang="en-US" altLang="en-US"/>
          </a:p>
          <a:p>
            <a:pPr algn="just" eaLnBrk="1" hangingPunct="1"/>
            <a:r>
              <a:rPr lang="vi-VN" altLang="en-US" sz="800"/>
              <a:t> </a:t>
            </a:r>
          </a:p>
          <a:p>
            <a:pPr algn="just" eaLnBrk="1" hangingPunct="1">
              <a:lnSpc>
                <a:spcPct val="150000"/>
              </a:lnSpc>
              <a:buSzPts val="1400"/>
              <a:buFont typeface="Arial" panose="020B0604020202020204" pitchFamily="34" charset="0"/>
              <a:buChar char="●"/>
            </a:pPr>
            <a:r>
              <a:rPr lang="vi-VN" altLang="en-US" b="1"/>
              <a:t>Lợi ích:</a:t>
            </a:r>
          </a:p>
          <a:p>
            <a:pPr lvl="1" algn="just" eaLnBrk="1" hangingPunct="1">
              <a:lnSpc>
                <a:spcPct val="150000"/>
              </a:lnSpc>
              <a:buSzPct val="100000"/>
              <a:buFont typeface="Arial" panose="020B0604020202020204" pitchFamily="34" charset="0"/>
              <a:buChar char="○"/>
            </a:pPr>
            <a:r>
              <a:rPr lang="vi-VN" altLang="en-US"/>
              <a:t>Nâng cao trải nghiệm khách hàng</a:t>
            </a:r>
          </a:p>
          <a:p>
            <a:pPr lvl="1" algn="just" eaLnBrk="1" hangingPunct="1">
              <a:lnSpc>
                <a:spcPct val="150000"/>
              </a:lnSpc>
              <a:buSzPct val="100000"/>
              <a:buFont typeface="Arial" panose="020B0604020202020204" pitchFamily="34" charset="0"/>
              <a:buChar char="○"/>
            </a:pPr>
            <a:r>
              <a:rPr lang="vi-VN" altLang="en-US"/>
              <a:t>Quyết định chiến lược bán hàng</a:t>
            </a:r>
          </a:p>
          <a:p>
            <a:pPr lvl="1" algn="just" eaLnBrk="1" hangingPunct="1">
              <a:lnSpc>
                <a:spcPct val="150000"/>
              </a:lnSpc>
              <a:buSzPct val="100000"/>
              <a:buFont typeface="Arial" panose="020B0604020202020204" pitchFamily="34" charset="0"/>
              <a:buChar char="○"/>
            </a:pPr>
            <a:r>
              <a:rPr lang="vi-VN" altLang="en-US"/>
              <a:t>Tối ưu hóa nguồn nhân lực bán hang</a:t>
            </a:r>
            <a:endParaRPr lang="en-US" altLang="en-US"/>
          </a:p>
          <a:p>
            <a:pPr lvl="1" algn="just" eaLnBrk="1" hangingPunct="1">
              <a:buSzPct val="100000"/>
            </a:pPr>
            <a:endParaRPr lang="vi-VN" altLang="en-US" sz="800"/>
          </a:p>
          <a:p>
            <a:pPr algn="just" eaLnBrk="1" hangingPunct="1">
              <a:lnSpc>
                <a:spcPct val="150000"/>
              </a:lnSpc>
              <a:buSzPts val="1400"/>
              <a:buFont typeface="Arial" panose="020B0604020202020204" pitchFamily="34" charset="0"/>
              <a:buChar char="●"/>
            </a:pPr>
            <a:r>
              <a:rPr lang="vi-VN" altLang="en-US" b="1"/>
              <a:t>Ứng dụng:</a:t>
            </a:r>
          </a:p>
          <a:p>
            <a:pPr algn="just" eaLnBrk="1" hangingPunct="1">
              <a:lnSpc>
                <a:spcPct val="150000"/>
              </a:lnSpc>
              <a:buSzPct val="100000"/>
              <a:buFont typeface="Arial" panose="020B0604020202020204" pitchFamily="34" charset="0"/>
              <a:buChar char="○"/>
            </a:pPr>
            <a:r>
              <a:rPr lang="vi-VN" altLang="en-US"/>
              <a:t>Dự đoán hành vi mua sắm của khách hàng</a:t>
            </a:r>
          </a:p>
          <a:p>
            <a:pPr lvl="1" algn="just" eaLnBrk="1" hangingPunct="1">
              <a:lnSpc>
                <a:spcPct val="150000"/>
              </a:lnSpc>
              <a:buSzPct val="100000"/>
              <a:buFont typeface="Arial" panose="020B0604020202020204" pitchFamily="34" charset="0"/>
              <a:buChar char="○"/>
            </a:pPr>
            <a:r>
              <a:rPr lang="vi-VN" altLang="en-US"/>
              <a:t>Phân khúc khách hàng</a:t>
            </a:r>
          </a:p>
          <a:p>
            <a:pPr lvl="1" algn="just" eaLnBrk="1" hangingPunct="1">
              <a:lnSpc>
                <a:spcPct val="150000"/>
              </a:lnSpc>
              <a:buSzPct val="100000"/>
              <a:buFont typeface="Arial" panose="020B0604020202020204" pitchFamily="34" charset="0"/>
              <a:buChar char="○"/>
            </a:pPr>
            <a:r>
              <a:rPr lang="vi-VN" altLang="en-US"/>
              <a:t>Phân tích bán chéo sản phẩm</a:t>
            </a:r>
          </a:p>
        </p:txBody>
      </p:sp>
      <p:pic>
        <p:nvPicPr>
          <p:cNvPr id="20485" name="Picture 2" descr="Phân tích dữ liệu trong ngành bán lẻ">
            <a:extLst>
              <a:ext uri="{FF2B5EF4-FFF2-40B4-BE49-F238E27FC236}">
                <a16:creationId xmlns:a16="http://schemas.microsoft.com/office/drawing/2014/main" id="{D6B4CCE5-A3FF-1DBC-6118-91934789F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63" y="928688"/>
            <a:ext cx="4589462" cy="2881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7B4982E-DA16-47D9-82AE-8CF230020FCA}"/>
              </a:ext>
            </a:extLst>
          </p:cNvPr>
          <p:cNvSpPr txBox="1"/>
          <p:nvPr/>
        </p:nvSpPr>
        <p:spPr>
          <a:xfrm>
            <a:off x="4572000" y="3938400"/>
            <a:ext cx="4466918" cy="523220"/>
          </a:xfrm>
          <a:prstGeom prst="rect">
            <a:avLst/>
          </a:prstGeom>
          <a:noFill/>
        </p:spPr>
        <p:txBody>
          <a:bodyPr>
            <a:spAutoFit/>
          </a:bodyPr>
          <a:lstStyle/>
          <a:p>
            <a:pPr algn="ctr" eaLnBrk="1" fontAlgn="auto" hangingPunct="1">
              <a:spcBef>
                <a:spcPts val="0"/>
              </a:spcBef>
              <a:spcAft>
                <a:spcPts val="0"/>
              </a:spcAft>
              <a:buClr>
                <a:srgbClr val="000000"/>
              </a:buClr>
              <a:buFont typeface="Arial"/>
              <a:buNone/>
              <a:defRPr/>
            </a:pPr>
            <a:r>
              <a:rPr lang="vi-VN" kern="0" dirty="0">
                <a:highlight>
                  <a:srgbClr val="EAEBED"/>
                </a:highlight>
                <a:ea typeface="Arial"/>
                <a:sym typeface="Arial"/>
              </a:rPr>
              <a:t>Phân tích dữ liệu giúp nhà bán lẻ thấu hiểu khách hàng để cung cấp những trải nghiệm tốt hơn</a:t>
            </a:r>
            <a:endParaRPr lang="en-US" kern="0" dirty="0">
              <a:ea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22530" name="Google Shape;79;p15">
            <a:extLst>
              <a:ext uri="{FF2B5EF4-FFF2-40B4-BE49-F238E27FC236}">
                <a16:creationId xmlns:a16="http://schemas.microsoft.com/office/drawing/2014/main" id="{9E795DF6-5898-0F47-0D30-E92CC0024BF9}"/>
              </a:ext>
            </a:extLst>
          </p:cNvPr>
          <p:cNvSpPr txBox="1">
            <a:spLocks noGrp="1" noChangeArrowheads="1"/>
          </p:cNvSpPr>
          <p:nvPr>
            <p:ph type="title"/>
          </p:nvPr>
        </p:nvSpPr>
        <p:spPr>
          <a:xfrm>
            <a:off x="107950" y="23813"/>
            <a:ext cx="8826500" cy="603250"/>
          </a:xfrm>
        </p:spPr>
        <p:txBody>
          <a:bodyPr/>
          <a:lstStyle/>
          <a:p>
            <a:pPr>
              <a:spcBef>
                <a:spcPct val="0"/>
              </a:spcBef>
              <a:spcAft>
                <a:spcPct val="0"/>
              </a:spcAft>
              <a:buClr>
                <a:srgbClr val="FFFFFF"/>
              </a:buClr>
              <a:buFont typeface="Roboto" panose="02000000000000000000" pitchFamily="2" charset="0"/>
              <a:buNone/>
            </a:pPr>
            <a:r>
              <a:rPr lang="vi-VN" altLang="en-US" sz="2000">
                <a:solidFill>
                  <a:schemeClr val="bg1"/>
                </a:solidFill>
                <a:sym typeface="Roboto" panose="02000000000000000000" pitchFamily="2" charset="0"/>
              </a:rPr>
              <a:t>1.</a:t>
            </a:r>
            <a:r>
              <a:rPr lang="en-US" altLang="en-US" sz="2000">
                <a:solidFill>
                  <a:schemeClr val="bg1"/>
                </a:solidFill>
                <a:sym typeface="Roboto" panose="02000000000000000000" pitchFamily="2" charset="0"/>
              </a:rPr>
              <a:t>2</a:t>
            </a:r>
            <a:r>
              <a:rPr lang="vi-VN" altLang="en-US" sz="2000">
                <a:solidFill>
                  <a:schemeClr val="bg1"/>
                </a:solidFill>
                <a:sym typeface="Roboto" panose="02000000000000000000" pitchFamily="2" charset="0"/>
              </a:rPr>
              <a:t> Phương pháp phân tích dữ liệu hiện nay</a:t>
            </a:r>
            <a:endParaRPr lang="en-US" altLang="en-US" sz="2000">
              <a:solidFill>
                <a:schemeClr val="bg1"/>
              </a:solidFill>
              <a:sym typeface="Roboto" panose="02000000000000000000" pitchFamily="2" charset="0"/>
            </a:endParaRPr>
          </a:p>
        </p:txBody>
      </p:sp>
      <p:graphicFrame>
        <p:nvGraphicFramePr>
          <p:cNvPr id="2" name="Google Shape;94;p17">
            <a:extLst>
              <a:ext uri="{FF2B5EF4-FFF2-40B4-BE49-F238E27FC236}">
                <a16:creationId xmlns:a16="http://schemas.microsoft.com/office/drawing/2014/main" id="{AE967A09-D2EA-ABCF-2E0A-457AAFDC411E}"/>
              </a:ext>
            </a:extLst>
          </p:cNvPr>
          <p:cNvGraphicFramePr>
            <a:graphicFrameLocks noGrp="1"/>
          </p:cNvGraphicFramePr>
          <p:nvPr/>
        </p:nvGraphicFramePr>
        <p:xfrm>
          <a:off x="341313" y="928688"/>
          <a:ext cx="3968750" cy="3857626"/>
        </p:xfrm>
        <a:graphic>
          <a:graphicData uri="http://schemas.openxmlformats.org/drawingml/2006/table">
            <a:tbl>
              <a:tblPr/>
              <a:tblGrid>
                <a:gridCol w="3968750">
                  <a:extLst>
                    <a:ext uri="{9D8B030D-6E8A-4147-A177-3AD203B41FA5}">
                      <a16:colId xmlns:a16="http://schemas.microsoft.com/office/drawing/2014/main" val="2461650206"/>
                    </a:ext>
                  </a:extLst>
                </a:gridCol>
              </a:tblGrid>
              <a:tr h="544513">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pPr>
                      <a:r>
                        <a:rPr kumimoji="0" lang="en-US" altLang="en-US" sz="1500" b="1"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Phương pháp phân tích truyền thống</a:t>
                      </a: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solidFill>
                      <a:srgbClr val="FFF1CA"/>
                    </a:solidFill>
                  </a:tcPr>
                </a:tc>
                <a:extLst>
                  <a:ext uri="{0D108BD9-81ED-4DB2-BD59-A6C34878D82A}">
                    <a16:rowId xmlns:a16="http://schemas.microsoft.com/office/drawing/2014/main" val="1176512796"/>
                  </a:ext>
                </a:extLst>
              </a:tr>
              <a:tr h="3313113">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just" defTabSz="914400" rtl="0" eaLnBrk="1" fontAlgn="base" latinLnBrk="0" hangingPunct="1">
                        <a:lnSpc>
                          <a:spcPct val="130000"/>
                        </a:lnSpc>
                        <a:spcBef>
                          <a:spcPct val="0"/>
                        </a:spcBef>
                        <a:spcAft>
                          <a:spcPct val="0"/>
                        </a:spcAft>
                        <a:buClr>
                          <a:srgbClr val="000000"/>
                        </a:buClr>
                        <a:buSzTx/>
                        <a:buFont typeface="Arial" panose="020B0604020202020204" pitchFamily="34" charset="0"/>
                        <a:buNone/>
                        <a:tabLst/>
                      </a:pPr>
                      <a:r>
                        <a:rPr kumimoji="0" lang="vi-VN" altLang="en-US" sz="1400" b="1"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Định nghĩa:</a:t>
                      </a:r>
                      <a:r>
                        <a:rPr kumimoji="0" lang="vi-VN" altLang="en-US"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 Sử dụng Excel, SQL, phần mềm thống kê để thu thập, xử lý và phân tích dữ liệu thủ công.</a:t>
                      </a:r>
                      <a:r>
                        <a:rPr kumimoji="0" lang="vi-VN" altLang="en-US" sz="1400" b="1"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 </a:t>
                      </a:r>
                      <a:endParaRPr kumimoji="0" lang="en-US" altLang="en-US"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67927676"/>
                  </a:ext>
                </a:extLst>
              </a:tr>
            </a:tbl>
          </a:graphicData>
        </a:graphic>
      </p:graphicFrame>
      <p:sp>
        <p:nvSpPr>
          <p:cNvPr id="14" name="TextBox 13">
            <a:extLst>
              <a:ext uri="{FF2B5EF4-FFF2-40B4-BE49-F238E27FC236}">
                <a16:creationId xmlns:a16="http://schemas.microsoft.com/office/drawing/2014/main" id="{51315DA6-3B34-B526-7551-FBD821BA677E}"/>
              </a:ext>
            </a:extLst>
          </p:cNvPr>
          <p:cNvSpPr txBox="1"/>
          <p:nvPr/>
        </p:nvSpPr>
        <p:spPr>
          <a:xfrm>
            <a:off x="442913" y="3059113"/>
            <a:ext cx="2127250" cy="1155700"/>
          </a:xfrm>
          <a:prstGeom prst="rect">
            <a:avLst/>
          </a:prstGeom>
          <a:noFill/>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300" b="1"/>
          </a:p>
          <a:p>
            <a:pPr eaLnBrk="1" hangingPunct="1">
              <a:lnSpc>
                <a:spcPct val="150000"/>
              </a:lnSpc>
            </a:pPr>
            <a:r>
              <a:rPr lang="en-US" altLang="en-US" sz="1300"/>
              <a:t>Đơn giản</a:t>
            </a:r>
          </a:p>
          <a:p>
            <a:pPr eaLnBrk="1" hangingPunct="1">
              <a:lnSpc>
                <a:spcPct val="150000"/>
              </a:lnSpc>
            </a:pPr>
            <a:r>
              <a:rPr lang="en-US" altLang="en-US" sz="1300"/>
              <a:t>Dễ thực hiện</a:t>
            </a:r>
          </a:p>
          <a:p>
            <a:pPr eaLnBrk="1" hangingPunct="1">
              <a:lnSpc>
                <a:spcPct val="150000"/>
              </a:lnSpc>
            </a:pPr>
            <a:r>
              <a:rPr lang="en-US" altLang="en-US" sz="1300"/>
              <a:t>Hiệu quả chi phí</a:t>
            </a:r>
          </a:p>
        </p:txBody>
      </p:sp>
      <p:sp>
        <p:nvSpPr>
          <p:cNvPr id="22540" name="TextBox 14">
            <a:extLst>
              <a:ext uri="{FF2B5EF4-FFF2-40B4-BE49-F238E27FC236}">
                <a16:creationId xmlns:a16="http://schemas.microsoft.com/office/drawing/2014/main" id="{8BEC951C-DB7D-CBF2-1F2D-52764C423235}"/>
              </a:ext>
            </a:extLst>
          </p:cNvPr>
          <p:cNvSpPr txBox="1">
            <a:spLocks noChangeArrowheads="1"/>
          </p:cNvSpPr>
          <p:nvPr/>
        </p:nvSpPr>
        <p:spPr bwMode="auto">
          <a:xfrm>
            <a:off x="2324100" y="3252788"/>
            <a:ext cx="19050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1" algn="just" eaLnBrk="1" hangingPunct="1">
              <a:lnSpc>
                <a:spcPct val="150000"/>
              </a:lnSpc>
            </a:pPr>
            <a:r>
              <a:rPr lang="en-US" altLang="en-US" sz="1300"/>
              <a:t>Mất thời gian</a:t>
            </a:r>
          </a:p>
          <a:p>
            <a:pPr algn="just" eaLnBrk="1" hangingPunct="1">
              <a:lnSpc>
                <a:spcPct val="150000"/>
              </a:lnSpc>
            </a:pPr>
            <a:r>
              <a:rPr lang="en-US" altLang="en-US" sz="1300"/>
              <a:t>Khó mở rộng</a:t>
            </a:r>
          </a:p>
          <a:p>
            <a:pPr algn="just" eaLnBrk="1" hangingPunct="1">
              <a:lnSpc>
                <a:spcPct val="150000"/>
              </a:lnSpc>
            </a:pPr>
            <a:r>
              <a:rPr lang="en-US" altLang="en-US" sz="1300"/>
              <a:t>Dễ sai sót</a:t>
            </a:r>
          </a:p>
          <a:p>
            <a:pPr algn="just" eaLnBrk="1" hangingPunct="1">
              <a:lnSpc>
                <a:spcPct val="150000"/>
              </a:lnSpc>
            </a:pPr>
            <a:r>
              <a:rPr lang="en-US" altLang="en-US" sz="1300"/>
              <a:t>Hạn chế trực quan </a:t>
            </a:r>
          </a:p>
        </p:txBody>
      </p:sp>
      <p:sp>
        <p:nvSpPr>
          <p:cNvPr id="22541" name="TextBox 16">
            <a:extLst>
              <a:ext uri="{FF2B5EF4-FFF2-40B4-BE49-F238E27FC236}">
                <a16:creationId xmlns:a16="http://schemas.microsoft.com/office/drawing/2014/main" id="{DE335B64-FA5C-F15A-4589-61CE97D621CE}"/>
              </a:ext>
            </a:extLst>
          </p:cNvPr>
          <p:cNvSpPr txBox="1">
            <a:spLocks noChangeArrowheads="1"/>
          </p:cNvSpPr>
          <p:nvPr/>
        </p:nvSpPr>
        <p:spPr bwMode="auto">
          <a:xfrm>
            <a:off x="4487863" y="3228975"/>
            <a:ext cx="244157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pPr>
            <a:r>
              <a:rPr lang="vi-VN" altLang="en-US" sz="1300"/>
              <a:t>Tự động hóa</a:t>
            </a:r>
            <a:endParaRPr lang="en-US" altLang="en-US" sz="1300"/>
          </a:p>
          <a:p>
            <a:pPr eaLnBrk="1" hangingPunct="1">
              <a:lnSpc>
                <a:spcPct val="150000"/>
              </a:lnSpc>
            </a:pPr>
            <a:r>
              <a:rPr lang="en-US" altLang="en-US" sz="1300"/>
              <a:t>T</a:t>
            </a:r>
            <a:r>
              <a:rPr lang="vi-VN" altLang="en-US" sz="1300"/>
              <a:t>rực quan hóa mạnh mẽ</a:t>
            </a:r>
            <a:endParaRPr lang="en-US" altLang="en-US" sz="1300"/>
          </a:p>
          <a:p>
            <a:pPr eaLnBrk="1" hangingPunct="1">
              <a:lnSpc>
                <a:spcPct val="150000"/>
              </a:lnSpc>
            </a:pPr>
            <a:r>
              <a:rPr lang="en-US" altLang="en-US" sz="1300"/>
              <a:t>T</a:t>
            </a:r>
            <a:r>
              <a:rPr lang="vi-VN" altLang="en-US" sz="1300"/>
              <a:t>ích hợp đa nguồn</a:t>
            </a:r>
            <a:endParaRPr lang="en-US" altLang="en-US" sz="1300"/>
          </a:p>
          <a:p>
            <a:pPr eaLnBrk="1" hangingPunct="1">
              <a:lnSpc>
                <a:spcPct val="150000"/>
              </a:lnSpc>
            </a:pPr>
            <a:r>
              <a:rPr lang="en-US" altLang="en-US" sz="1300"/>
              <a:t>X</a:t>
            </a:r>
            <a:r>
              <a:rPr lang="vi-VN" altLang="en-US" sz="1300"/>
              <a:t>ử lý dữ liệu lớn</a:t>
            </a:r>
            <a:endParaRPr lang="en-US" altLang="en-US" sz="1300"/>
          </a:p>
          <a:p>
            <a:pPr eaLnBrk="1" hangingPunct="1"/>
            <a:r>
              <a:rPr lang="en-US" altLang="en-US" sz="1300"/>
              <a:t>B</a:t>
            </a:r>
            <a:r>
              <a:rPr lang="vi-VN" altLang="en-US" sz="1300"/>
              <a:t>áo cáo tương tác</a:t>
            </a:r>
            <a:endParaRPr lang="en-US" altLang="en-US" sz="1300"/>
          </a:p>
        </p:txBody>
      </p:sp>
      <p:sp>
        <p:nvSpPr>
          <p:cNvPr id="22542" name="TextBox 17">
            <a:extLst>
              <a:ext uri="{FF2B5EF4-FFF2-40B4-BE49-F238E27FC236}">
                <a16:creationId xmlns:a16="http://schemas.microsoft.com/office/drawing/2014/main" id="{F2153D88-74F8-2C32-AEFD-D08B28CF0910}"/>
              </a:ext>
            </a:extLst>
          </p:cNvPr>
          <p:cNvSpPr txBox="1">
            <a:spLocks noChangeArrowheads="1"/>
          </p:cNvSpPr>
          <p:nvPr/>
        </p:nvSpPr>
        <p:spPr bwMode="auto">
          <a:xfrm>
            <a:off x="6773863" y="3228975"/>
            <a:ext cx="229552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1" algn="just" eaLnBrk="1" hangingPunct="1">
              <a:lnSpc>
                <a:spcPct val="150000"/>
              </a:lnSpc>
            </a:pPr>
            <a:r>
              <a:rPr lang="vi-VN" altLang="en-US" sz="1300"/>
              <a:t>Chi phí cao</a:t>
            </a:r>
            <a:endParaRPr lang="en-US" altLang="en-US" sz="1300"/>
          </a:p>
          <a:p>
            <a:pPr lvl="1" algn="just" eaLnBrk="1" hangingPunct="1">
              <a:lnSpc>
                <a:spcPct val="150000"/>
              </a:lnSpc>
            </a:pPr>
            <a:r>
              <a:rPr lang="en-US" altLang="en-US" sz="1300"/>
              <a:t>Y</a:t>
            </a:r>
            <a:r>
              <a:rPr lang="vi-VN" altLang="en-US" sz="1300"/>
              <a:t>êu cầu kỹ năng</a:t>
            </a:r>
            <a:endParaRPr lang="en-US" altLang="en-US" sz="1300"/>
          </a:p>
          <a:p>
            <a:pPr lvl="1" algn="just" eaLnBrk="1" hangingPunct="1">
              <a:lnSpc>
                <a:spcPct val="150000"/>
              </a:lnSpc>
            </a:pPr>
            <a:r>
              <a:rPr lang="en-US" altLang="en-US" sz="1300"/>
              <a:t>C</a:t>
            </a:r>
            <a:r>
              <a:rPr lang="vi-VN" altLang="en-US" sz="1300"/>
              <a:t>ần đào tạo</a:t>
            </a:r>
            <a:endParaRPr lang="en-US" altLang="en-US" sz="1300"/>
          </a:p>
        </p:txBody>
      </p:sp>
      <p:graphicFrame>
        <p:nvGraphicFramePr>
          <p:cNvPr id="19" name="Google Shape;94;p17">
            <a:extLst>
              <a:ext uri="{FF2B5EF4-FFF2-40B4-BE49-F238E27FC236}">
                <a16:creationId xmlns:a16="http://schemas.microsoft.com/office/drawing/2014/main" id="{6F3054EA-9036-9594-BFDD-F6F1C60AC489}"/>
              </a:ext>
            </a:extLst>
          </p:cNvPr>
          <p:cNvGraphicFramePr>
            <a:graphicFrameLocks noGrp="1"/>
          </p:cNvGraphicFramePr>
          <p:nvPr/>
        </p:nvGraphicFramePr>
        <p:xfrm>
          <a:off x="354013" y="2725738"/>
          <a:ext cx="3967162" cy="2062163"/>
        </p:xfrm>
        <a:graphic>
          <a:graphicData uri="http://schemas.openxmlformats.org/drawingml/2006/table">
            <a:tbl>
              <a:tblPr/>
              <a:tblGrid>
                <a:gridCol w="1976437">
                  <a:extLst>
                    <a:ext uri="{9D8B030D-6E8A-4147-A177-3AD203B41FA5}">
                      <a16:colId xmlns:a16="http://schemas.microsoft.com/office/drawing/2014/main" val="2599640708"/>
                    </a:ext>
                  </a:extLst>
                </a:gridCol>
                <a:gridCol w="1990725">
                  <a:extLst>
                    <a:ext uri="{9D8B030D-6E8A-4147-A177-3AD203B41FA5}">
                      <a16:colId xmlns:a16="http://schemas.microsoft.com/office/drawing/2014/main" val="954323750"/>
                    </a:ext>
                  </a:extLst>
                </a:gridCol>
              </a:tblGrid>
              <a:tr h="388938">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pPr>
                      <a:r>
                        <a:rPr kumimoji="0" lang="en-US" altLang="en-US" sz="1300" b="1"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Ưu điểm</a:t>
                      </a: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solidFill>
                      <a:srgbClr val="BFBFBF"/>
                    </a:solidFill>
                  </a:tcPr>
                </a:tc>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pPr>
                      <a:r>
                        <a:rPr kumimoji="0" lang="en-US" altLang="en-US" sz="1300" b="1"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Nhược điểm</a:t>
                      </a: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solidFill>
                      <a:srgbClr val="BFBFBF"/>
                    </a:solidFill>
                  </a:tcPr>
                </a:tc>
                <a:extLst>
                  <a:ext uri="{0D108BD9-81ED-4DB2-BD59-A6C34878D82A}">
                    <a16:rowId xmlns:a16="http://schemas.microsoft.com/office/drawing/2014/main" val="1404142990"/>
                  </a:ext>
                </a:extLst>
              </a:tr>
              <a:tr h="1673225">
                <a:tc>
                  <a:txBody>
                    <a:bodyPr/>
                    <a:lstStyle>
                      <a:lvl1pPr marL="101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101600" marR="0" lvl="0" indent="0" algn="just" defTabSz="914400" rtl="0" eaLnBrk="1" fontAlgn="base" latinLnBrk="0" hangingPunct="1">
                        <a:lnSpc>
                          <a:spcPct val="150000"/>
                        </a:lnSpc>
                        <a:spcBef>
                          <a:spcPct val="0"/>
                        </a:spcBef>
                        <a:spcAft>
                          <a:spcPct val="0"/>
                        </a:spcAft>
                        <a:buClr>
                          <a:srgbClr val="000000"/>
                        </a:buClr>
                        <a:buSzTx/>
                        <a:buFont typeface="Symbol" panose="05050102010706020507" pitchFamily="18" charset="2"/>
                        <a:buNone/>
                        <a:tabLst/>
                      </a:pPr>
                      <a:endParaRPr kumimoji="0" lang="en-US" altLang="en-US" sz="13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noFill/>
                  </a:tcPr>
                </a:tc>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pPr>
                      <a:endParaRPr kumimoji="0" lang="en-US" altLang="en-US" sz="13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72624166"/>
                  </a:ext>
                </a:extLst>
              </a:tr>
            </a:tbl>
          </a:graphicData>
        </a:graphic>
      </p:graphicFrame>
      <p:graphicFrame>
        <p:nvGraphicFramePr>
          <p:cNvPr id="20" name="Google Shape;94;p17">
            <a:extLst>
              <a:ext uri="{FF2B5EF4-FFF2-40B4-BE49-F238E27FC236}">
                <a16:creationId xmlns:a16="http://schemas.microsoft.com/office/drawing/2014/main" id="{D6378910-FAA3-5E62-8946-6EBF7002EC3F}"/>
              </a:ext>
            </a:extLst>
          </p:cNvPr>
          <p:cNvGraphicFramePr>
            <a:graphicFrameLocks noGrp="1"/>
          </p:cNvGraphicFramePr>
          <p:nvPr/>
        </p:nvGraphicFramePr>
        <p:xfrm>
          <a:off x="4745038" y="2743200"/>
          <a:ext cx="4076700" cy="2075785"/>
        </p:xfrm>
        <a:graphic>
          <a:graphicData uri="http://schemas.openxmlformats.org/drawingml/2006/table">
            <a:tbl>
              <a:tblPr/>
              <a:tblGrid>
                <a:gridCol w="2046287">
                  <a:extLst>
                    <a:ext uri="{9D8B030D-6E8A-4147-A177-3AD203B41FA5}">
                      <a16:colId xmlns:a16="http://schemas.microsoft.com/office/drawing/2014/main" val="3393957718"/>
                    </a:ext>
                  </a:extLst>
                </a:gridCol>
                <a:gridCol w="2030413">
                  <a:extLst>
                    <a:ext uri="{9D8B030D-6E8A-4147-A177-3AD203B41FA5}">
                      <a16:colId xmlns:a16="http://schemas.microsoft.com/office/drawing/2014/main" val="4015657223"/>
                    </a:ext>
                  </a:extLst>
                </a:gridCol>
              </a:tblGrid>
              <a:tr h="382588">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pPr>
                      <a:r>
                        <a:rPr kumimoji="0" lang="en-US" altLang="en-US" sz="1400" b="1"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Ưu điểm</a:t>
                      </a: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solidFill>
                      <a:srgbClr val="BFBFBF"/>
                    </a:solidFill>
                  </a:tcPr>
                </a:tc>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pPr>
                      <a:r>
                        <a:rPr kumimoji="0" lang="en-US" altLang="en-US" sz="1400" b="1"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Nhược điểm</a:t>
                      </a: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solidFill>
                      <a:srgbClr val="BFBFBF"/>
                    </a:solidFill>
                  </a:tcPr>
                </a:tc>
                <a:extLst>
                  <a:ext uri="{0D108BD9-81ED-4DB2-BD59-A6C34878D82A}">
                    <a16:rowId xmlns:a16="http://schemas.microsoft.com/office/drawing/2014/main" val="3283287893"/>
                  </a:ext>
                </a:extLst>
              </a:tr>
              <a:tr h="1679575">
                <a:tc>
                  <a:txBody>
                    <a:bodyPr/>
                    <a:lstStyle>
                      <a:lvl1pPr marL="101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101600" marR="0" lvl="0" indent="0" algn="just" defTabSz="914400" rtl="0" eaLnBrk="1" fontAlgn="base" latinLnBrk="0" hangingPunct="1">
                        <a:lnSpc>
                          <a:spcPct val="100000"/>
                        </a:lnSpc>
                        <a:spcBef>
                          <a:spcPct val="0"/>
                        </a:spcBef>
                        <a:spcAft>
                          <a:spcPct val="0"/>
                        </a:spcAft>
                        <a:buClr>
                          <a:srgbClr val="000000"/>
                        </a:buClr>
                        <a:buSzTx/>
                        <a:buFont typeface="Symbol" panose="05050102010706020507" pitchFamily="18" charset="2"/>
                        <a:buNone/>
                        <a:tabLst/>
                      </a:pPr>
                      <a:endParaRPr kumimoji="0" lang="en-US" altLang="en-US" sz="13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noFill/>
                  </a:tcPr>
                </a:tc>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pPr>
                      <a:endParaRPr kumimoji="0" lang="en-US" altLang="en-US" sz="13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85957880"/>
                  </a:ext>
                </a:extLst>
              </a:tr>
            </a:tbl>
          </a:graphicData>
        </a:graphic>
      </p:graphicFrame>
      <p:graphicFrame>
        <p:nvGraphicFramePr>
          <p:cNvPr id="21" name="Table 20">
            <a:extLst>
              <a:ext uri="{FF2B5EF4-FFF2-40B4-BE49-F238E27FC236}">
                <a16:creationId xmlns:a16="http://schemas.microsoft.com/office/drawing/2014/main" id="{2148CE79-93A8-3D2E-1801-2BD3D87AF54E}"/>
              </a:ext>
            </a:extLst>
          </p:cNvPr>
          <p:cNvGraphicFramePr>
            <a:graphicFrameLocks noGrp="1"/>
          </p:cNvGraphicFramePr>
          <p:nvPr/>
        </p:nvGraphicFramePr>
        <p:xfrm>
          <a:off x="4735513" y="930275"/>
          <a:ext cx="4075112" cy="3890963"/>
        </p:xfrm>
        <a:graphic>
          <a:graphicData uri="http://schemas.openxmlformats.org/drawingml/2006/table">
            <a:tbl>
              <a:tblPr/>
              <a:tblGrid>
                <a:gridCol w="4075112">
                  <a:extLst>
                    <a:ext uri="{9D8B030D-6E8A-4147-A177-3AD203B41FA5}">
                      <a16:colId xmlns:a16="http://schemas.microsoft.com/office/drawing/2014/main" val="1372417052"/>
                    </a:ext>
                  </a:extLst>
                </a:gridCol>
              </a:tblGrid>
              <a:tr h="549275">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pPr>
                      <a:r>
                        <a:rPr kumimoji="0" lang="en-US" altLang="en-US" sz="1500" b="1"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Phương pháp phân tích sử dụng Power BI</a:t>
                      </a: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solidFill>
                      <a:srgbClr val="FFF1CA"/>
                    </a:solidFill>
                  </a:tcPr>
                </a:tc>
                <a:extLst>
                  <a:ext uri="{0D108BD9-81ED-4DB2-BD59-A6C34878D82A}">
                    <a16:rowId xmlns:a16="http://schemas.microsoft.com/office/drawing/2014/main" val="3627865316"/>
                  </a:ext>
                </a:extLst>
              </a:tr>
              <a:tr h="3341688">
                <a:tc>
                  <a:txBody>
                    <a:bodyPr/>
                    <a:lstStyle>
                      <a:lvl1pPr>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fontAlgn="base">
                        <a:spcBef>
                          <a:spcPct val="0"/>
                        </a:spcBef>
                        <a:spcAft>
                          <a:spcPct val="0"/>
                        </a:spcAft>
                        <a:buClr>
                          <a:srgbClr val="000000"/>
                        </a:buClr>
                        <a:buFont typeface="Arial" panose="020B0604020202020204" pitchFamily="34" charset="0"/>
                        <a:defRPr sz="1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30000"/>
                        </a:lnSpc>
                        <a:spcBef>
                          <a:spcPct val="0"/>
                        </a:spcBef>
                        <a:spcAft>
                          <a:spcPct val="0"/>
                        </a:spcAft>
                        <a:buClr>
                          <a:srgbClr val="000000"/>
                        </a:buClr>
                        <a:buSzTx/>
                        <a:buFont typeface="Arial" panose="020B0604020202020204" pitchFamily="34" charset="0"/>
                        <a:buNone/>
                        <a:tabLst/>
                      </a:pPr>
                      <a:r>
                        <a:rPr kumimoji="0" lang="vi-VN" altLang="en-US" sz="1400" b="1"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Định nghĩa:</a:t>
                      </a:r>
                      <a:r>
                        <a:rPr kumimoji="0" lang="vi-VN" altLang="en-US"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 Công cụ của Microsoft cho phép kết nối, làm sạch, biến đổi, trực quan hóa và tạo báo cáo tương tác.</a:t>
                      </a:r>
                      <a:endParaRPr kumimoji="0" lang="en-US" altLang="en-US" sz="14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txBody>
                  <a:tcPr marL="91425" marR="91425" marT="91425" marB="91425" horzOverflow="overflow">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489714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93C92"/>
        </a:solidFill>
        <a:effectLst/>
      </p:bgPr>
    </p:bg>
    <p:spTree>
      <p:nvGrpSpPr>
        <p:cNvPr id="1" name=""/>
        <p:cNvGrpSpPr/>
        <p:nvPr/>
      </p:nvGrpSpPr>
      <p:grpSpPr>
        <a:xfrm>
          <a:off x="0" y="0"/>
          <a:ext cx="0" cy="0"/>
          <a:chOff x="0" y="0"/>
          <a:chExt cx="0" cy="0"/>
        </a:xfrm>
      </p:grpSpPr>
      <p:grpSp>
        <p:nvGrpSpPr>
          <p:cNvPr id="24578" name="Google Shape;671;p8">
            <a:extLst>
              <a:ext uri="{FF2B5EF4-FFF2-40B4-BE49-F238E27FC236}">
                <a16:creationId xmlns:a16="http://schemas.microsoft.com/office/drawing/2014/main" id="{D65061CD-6147-1131-2692-DBD18012CBDF}"/>
              </a:ext>
            </a:extLst>
          </p:cNvPr>
          <p:cNvGrpSpPr>
            <a:grpSpLocks/>
          </p:cNvGrpSpPr>
          <p:nvPr/>
        </p:nvGrpSpPr>
        <p:grpSpPr bwMode="auto">
          <a:xfrm>
            <a:off x="504825" y="601663"/>
            <a:ext cx="8305800" cy="4541837"/>
            <a:chOff x="767752" y="242201"/>
            <a:chExt cx="11087994" cy="6504170"/>
          </a:xfrm>
        </p:grpSpPr>
        <p:grpSp>
          <p:nvGrpSpPr>
            <p:cNvPr id="24580" name="Google Shape;672;p8">
              <a:extLst>
                <a:ext uri="{FF2B5EF4-FFF2-40B4-BE49-F238E27FC236}">
                  <a16:creationId xmlns:a16="http://schemas.microsoft.com/office/drawing/2014/main" id="{CD14603C-BEF9-3F35-4479-17FD2D26186A}"/>
                </a:ext>
              </a:extLst>
            </p:cNvPr>
            <p:cNvGrpSpPr>
              <a:grpSpLocks/>
            </p:cNvGrpSpPr>
            <p:nvPr/>
          </p:nvGrpSpPr>
          <p:grpSpPr bwMode="auto">
            <a:xfrm>
              <a:off x="767752" y="921547"/>
              <a:ext cx="2973817" cy="3764571"/>
              <a:chOff x="1096343" y="625837"/>
              <a:chExt cx="2973817" cy="3764571"/>
            </a:xfrm>
          </p:grpSpPr>
          <p:pic>
            <p:nvPicPr>
              <p:cNvPr id="24624" name="Google Shape;673;p8">
                <a:extLst>
                  <a:ext uri="{FF2B5EF4-FFF2-40B4-BE49-F238E27FC236}">
                    <a16:creationId xmlns:a16="http://schemas.microsoft.com/office/drawing/2014/main" id="{9968200B-2ABA-F246-E715-147D1DF8DD80}"/>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927" y="2743951"/>
                <a:ext cx="1106850" cy="11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25" name="Google Shape;674;p8">
                <a:extLst>
                  <a:ext uri="{FF2B5EF4-FFF2-40B4-BE49-F238E27FC236}">
                    <a16:creationId xmlns:a16="http://schemas.microsoft.com/office/drawing/2014/main" id="{B910F692-9F1F-79ED-D875-5E5ED3E34DE8}"/>
                  </a:ext>
                </a:extLst>
              </p:cNvPr>
              <p:cNvGrpSpPr>
                <a:grpSpLocks/>
              </p:cNvGrpSpPr>
              <p:nvPr/>
            </p:nvGrpSpPr>
            <p:grpSpPr bwMode="auto">
              <a:xfrm>
                <a:off x="1490270" y="1116531"/>
                <a:ext cx="1229877" cy="1240669"/>
                <a:chOff x="1046251" y="1922312"/>
                <a:chExt cx="1523876" cy="1457540"/>
              </a:xfrm>
            </p:grpSpPr>
            <p:pic>
              <p:nvPicPr>
                <p:cNvPr id="24634" name="Google Shape;675;p8">
                  <a:extLst>
                    <a:ext uri="{FF2B5EF4-FFF2-40B4-BE49-F238E27FC236}">
                      <a16:creationId xmlns:a16="http://schemas.microsoft.com/office/drawing/2014/main" id="{20DDBD85-FEA8-AEC7-E99E-08D0C91F8088}"/>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484" y="2641118"/>
                  <a:ext cx="738734" cy="73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 name="Google Shape;676;p8">
                  <a:extLst>
                    <a:ext uri="{FF2B5EF4-FFF2-40B4-BE49-F238E27FC236}">
                      <a16:creationId xmlns:a16="http://schemas.microsoft.com/office/drawing/2014/main" id="{A0DC814E-27B3-0372-39CC-9135661CD691}"/>
                    </a:ext>
                  </a:extLst>
                </p:cNvPr>
                <p:cNvSpPr/>
                <p:nvPr/>
              </p:nvSpPr>
              <p:spPr>
                <a:xfrm>
                  <a:off x="1046569" y="1995311"/>
                  <a:ext cx="729992" cy="478069"/>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pic>
              <p:nvPicPr>
                <p:cNvPr id="24636" name="Google Shape;677;p8">
                  <a:extLst>
                    <a:ext uri="{FF2B5EF4-FFF2-40B4-BE49-F238E27FC236}">
                      <a16:creationId xmlns:a16="http://schemas.microsoft.com/office/drawing/2014/main" id="{9C6D46AA-E6A1-59B6-D5B5-49C3EA55DEED}"/>
                    </a:ext>
                  </a:extLst>
                </p:cNvPr>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393" y="1922312"/>
                  <a:ext cx="738734" cy="62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626" name="Google Shape;678;p8">
                <a:extLst>
                  <a:ext uri="{FF2B5EF4-FFF2-40B4-BE49-F238E27FC236}">
                    <a16:creationId xmlns:a16="http://schemas.microsoft.com/office/drawing/2014/main" id="{020B9CA9-0B9A-FE4A-B482-F6663DD42630}"/>
                  </a:ext>
                </a:extLst>
              </p:cNvPr>
              <p:cNvGrpSpPr>
                <a:grpSpLocks/>
              </p:cNvGrpSpPr>
              <p:nvPr/>
            </p:nvGrpSpPr>
            <p:grpSpPr bwMode="auto">
              <a:xfrm>
                <a:off x="2974471" y="1299037"/>
                <a:ext cx="1095689" cy="586314"/>
                <a:chOff x="2974471" y="1299037"/>
                <a:chExt cx="1095689" cy="586314"/>
              </a:xfrm>
            </p:grpSpPr>
            <p:sp>
              <p:nvSpPr>
                <p:cNvPr id="679" name="Google Shape;679;p8">
                  <a:extLst>
                    <a:ext uri="{FF2B5EF4-FFF2-40B4-BE49-F238E27FC236}">
                      <a16:creationId xmlns:a16="http://schemas.microsoft.com/office/drawing/2014/main" id="{B1B691C6-2689-4A5D-5331-AFA9CB68CCFE}"/>
                    </a:ext>
                  </a:extLst>
                </p:cNvPr>
                <p:cNvSpPr/>
                <p:nvPr/>
              </p:nvSpPr>
              <p:spPr>
                <a:xfrm>
                  <a:off x="3020636" y="1760656"/>
                  <a:ext cx="1027844" cy="125036"/>
                </a:xfrm>
                <a:prstGeom prst="rightArrow">
                  <a:avLst>
                    <a:gd name="adj1" fmla="val 50000"/>
                    <a:gd name="adj2" fmla="val 50000"/>
                  </a:avLst>
                </a:prstGeom>
                <a:solidFill>
                  <a:schemeClr val="lt1"/>
                </a:solidFill>
                <a:ln w="25400" cap="flat" cmpd="sng">
                  <a:solidFill>
                    <a:schemeClr val="lt1"/>
                  </a:solidFill>
                  <a:prstDash val="solid"/>
                  <a:round/>
                  <a:headEnd type="none" w="sm" len="sm"/>
                  <a:tailEnd type="none" w="sm" len="sm"/>
                </a:ln>
              </p:spPr>
              <p:txBody>
                <a:bodyPr spcFirstLastPara="1" lIns="68569" tIns="34275" rIns="68569" bIns="34275" anchor="ctr"/>
                <a:lstStyle/>
                <a:p>
                  <a:pPr algn="ctr" eaLnBrk="1" fontAlgn="auto" hangingPunct="1">
                    <a:spcBef>
                      <a:spcPts val="0"/>
                    </a:spcBef>
                    <a:spcAft>
                      <a:spcPts val="0"/>
                    </a:spcAft>
                    <a:buClr>
                      <a:srgbClr val="000000"/>
                    </a:buClr>
                    <a:buFont typeface="Arial"/>
                    <a:buNone/>
                    <a:defRPr/>
                  </a:pPr>
                  <a:endParaRPr sz="1350" kern="0">
                    <a:solidFill>
                      <a:schemeClr val="lt1"/>
                    </a:solidFill>
                    <a:latin typeface="Arial"/>
                    <a:ea typeface="Arial"/>
                    <a:cs typeface="Arial"/>
                    <a:sym typeface="Arial"/>
                  </a:endParaRPr>
                </a:p>
              </p:txBody>
            </p:sp>
            <p:sp>
              <p:nvSpPr>
                <p:cNvPr id="680" name="Google Shape;680;p8">
                  <a:extLst>
                    <a:ext uri="{FF2B5EF4-FFF2-40B4-BE49-F238E27FC236}">
                      <a16:creationId xmlns:a16="http://schemas.microsoft.com/office/drawing/2014/main" id="{9D1D7DC8-44AF-A6B6-DFE2-69351BA54FEB}"/>
                    </a:ext>
                  </a:extLst>
                </p:cNvPr>
                <p:cNvSpPr txBox="1"/>
                <p:nvPr/>
              </p:nvSpPr>
              <p:spPr>
                <a:xfrm>
                  <a:off x="2974012" y="1299157"/>
                  <a:ext cx="1095661" cy="370563"/>
                </a:xfrm>
                <a:prstGeom prst="rect">
                  <a:avLst/>
                </a:prstGeom>
                <a:noFill/>
                <a:ln>
                  <a:noFill/>
                </a:ln>
              </p:spPr>
              <p:txBody>
                <a:bodyPr spcFirstLastPara="1" lIns="68569" tIns="34275" rIns="68569" bIns="34275">
                  <a:spAutoFit/>
                </a:bodyPr>
                <a:lstStyle/>
                <a:p>
                  <a:pPr eaLnBrk="1" fontAlgn="auto" hangingPunct="1">
                    <a:spcBef>
                      <a:spcPts val="0"/>
                    </a:spcBef>
                    <a:spcAft>
                      <a:spcPts val="0"/>
                    </a:spcAft>
                    <a:buClr>
                      <a:srgbClr val="000000"/>
                    </a:buClr>
                    <a:buFont typeface="Arial"/>
                    <a:buNone/>
                    <a:defRPr/>
                  </a:pPr>
                  <a:r>
                    <a:rPr lang="en-US" sz="1350" kern="0">
                      <a:solidFill>
                        <a:schemeClr val="lt1"/>
                      </a:solidFill>
                      <a:latin typeface="Arial"/>
                      <a:ea typeface="Arial"/>
                      <a:cs typeface="Arial"/>
                      <a:sym typeface="Arial"/>
                    </a:rPr>
                    <a:t>Connect</a:t>
                  </a:r>
                  <a:endParaRPr sz="1050" kern="0">
                    <a:latin typeface="Arial"/>
                    <a:ea typeface="Arial"/>
                    <a:cs typeface="Arial"/>
                    <a:sym typeface="Arial"/>
                  </a:endParaRPr>
                </a:p>
              </p:txBody>
            </p:sp>
          </p:grpSp>
          <p:grpSp>
            <p:nvGrpSpPr>
              <p:cNvPr id="24627" name="Google Shape;681;p8">
                <a:extLst>
                  <a:ext uri="{FF2B5EF4-FFF2-40B4-BE49-F238E27FC236}">
                    <a16:creationId xmlns:a16="http://schemas.microsoft.com/office/drawing/2014/main" id="{AA6BE92A-FD46-A582-15E9-5E29C5DA8F4A}"/>
                  </a:ext>
                </a:extLst>
              </p:cNvPr>
              <p:cNvGrpSpPr>
                <a:grpSpLocks/>
              </p:cNvGrpSpPr>
              <p:nvPr/>
            </p:nvGrpSpPr>
            <p:grpSpPr bwMode="auto">
              <a:xfrm>
                <a:off x="3000663" y="2855208"/>
                <a:ext cx="1069497" cy="597570"/>
                <a:chOff x="3000663" y="2855208"/>
                <a:chExt cx="1069497" cy="597570"/>
              </a:xfrm>
            </p:grpSpPr>
            <p:sp>
              <p:nvSpPr>
                <p:cNvPr id="682" name="Google Shape;682;p8">
                  <a:extLst>
                    <a:ext uri="{FF2B5EF4-FFF2-40B4-BE49-F238E27FC236}">
                      <a16:creationId xmlns:a16="http://schemas.microsoft.com/office/drawing/2014/main" id="{7BD0FEB5-557C-0D7A-FDD0-B66EAF472E5C}"/>
                    </a:ext>
                  </a:extLst>
                </p:cNvPr>
                <p:cNvSpPr/>
                <p:nvPr/>
              </p:nvSpPr>
              <p:spPr>
                <a:xfrm>
                  <a:off x="2999443" y="3311108"/>
                  <a:ext cx="1070230" cy="143223"/>
                </a:xfrm>
                <a:prstGeom prst="rightArrow">
                  <a:avLst>
                    <a:gd name="adj1" fmla="val 50000"/>
                    <a:gd name="adj2" fmla="val 50000"/>
                  </a:avLst>
                </a:prstGeom>
                <a:solidFill>
                  <a:schemeClr val="lt1"/>
                </a:solidFill>
                <a:ln w="25400" cap="flat" cmpd="sng">
                  <a:solidFill>
                    <a:schemeClr val="lt1"/>
                  </a:solidFill>
                  <a:prstDash val="solid"/>
                  <a:round/>
                  <a:headEnd type="none" w="sm" len="sm"/>
                  <a:tailEnd type="none" w="sm" len="sm"/>
                </a:ln>
              </p:spPr>
              <p:txBody>
                <a:bodyPr spcFirstLastPara="1" lIns="68569" tIns="34275" rIns="68569" bIns="34275" anchor="ctr"/>
                <a:lstStyle/>
                <a:p>
                  <a:pPr algn="ctr" eaLnBrk="1" fontAlgn="auto" hangingPunct="1">
                    <a:spcBef>
                      <a:spcPts val="0"/>
                    </a:spcBef>
                    <a:spcAft>
                      <a:spcPts val="0"/>
                    </a:spcAft>
                    <a:buClr>
                      <a:srgbClr val="000000"/>
                    </a:buClr>
                    <a:buFont typeface="Arial"/>
                    <a:buNone/>
                    <a:defRPr/>
                  </a:pPr>
                  <a:endParaRPr sz="1350" kern="0">
                    <a:solidFill>
                      <a:schemeClr val="lt1"/>
                    </a:solidFill>
                    <a:latin typeface="Arial"/>
                    <a:ea typeface="Arial"/>
                    <a:cs typeface="Arial"/>
                    <a:sym typeface="Arial"/>
                  </a:endParaRPr>
                </a:p>
              </p:txBody>
            </p:sp>
            <p:sp>
              <p:nvSpPr>
                <p:cNvPr id="683" name="Google Shape;683;p8">
                  <a:extLst>
                    <a:ext uri="{FF2B5EF4-FFF2-40B4-BE49-F238E27FC236}">
                      <a16:creationId xmlns:a16="http://schemas.microsoft.com/office/drawing/2014/main" id="{6959A2B6-C8C3-0A56-263A-336EB54516E9}"/>
                    </a:ext>
                  </a:extLst>
                </p:cNvPr>
                <p:cNvSpPr txBox="1"/>
                <p:nvPr/>
              </p:nvSpPr>
              <p:spPr>
                <a:xfrm>
                  <a:off x="3033351" y="2856430"/>
                  <a:ext cx="991816" cy="370562"/>
                </a:xfrm>
                <a:prstGeom prst="rect">
                  <a:avLst/>
                </a:prstGeom>
                <a:noFill/>
                <a:ln>
                  <a:noFill/>
                </a:ln>
              </p:spPr>
              <p:txBody>
                <a:bodyPr spcFirstLastPara="1" lIns="68569" tIns="34275" rIns="68569" bIns="34275">
                  <a:spAutoFit/>
                </a:bodyPr>
                <a:lstStyle/>
                <a:p>
                  <a:pPr eaLnBrk="1" fontAlgn="auto" hangingPunct="1">
                    <a:spcBef>
                      <a:spcPts val="0"/>
                    </a:spcBef>
                    <a:spcAft>
                      <a:spcPts val="0"/>
                    </a:spcAft>
                    <a:buClr>
                      <a:srgbClr val="000000"/>
                    </a:buClr>
                    <a:buFont typeface="Arial"/>
                    <a:buNone/>
                    <a:defRPr/>
                  </a:pPr>
                  <a:r>
                    <a:rPr lang="en-US" sz="1350" kern="0">
                      <a:solidFill>
                        <a:schemeClr val="lt1"/>
                      </a:solidFill>
                      <a:latin typeface="Arial"/>
                      <a:ea typeface="Arial"/>
                      <a:cs typeface="Arial"/>
                      <a:sym typeface="Arial"/>
                    </a:rPr>
                    <a:t>Publish</a:t>
                  </a:r>
                  <a:endParaRPr sz="1050" kern="0">
                    <a:latin typeface="Arial"/>
                    <a:ea typeface="Arial"/>
                    <a:cs typeface="Arial"/>
                    <a:sym typeface="Arial"/>
                  </a:endParaRPr>
                </a:p>
              </p:txBody>
            </p:sp>
          </p:grpSp>
          <p:sp>
            <p:nvSpPr>
              <p:cNvPr id="684" name="Google Shape;684;p8">
                <a:extLst>
                  <a:ext uri="{FF2B5EF4-FFF2-40B4-BE49-F238E27FC236}">
                    <a16:creationId xmlns:a16="http://schemas.microsoft.com/office/drawing/2014/main" id="{823A345B-5B14-6DFC-8AC9-05F9277AC404}"/>
                  </a:ext>
                </a:extLst>
              </p:cNvPr>
              <p:cNvSpPr txBox="1"/>
              <p:nvPr/>
            </p:nvSpPr>
            <p:spPr>
              <a:xfrm>
                <a:off x="1335821" y="626234"/>
                <a:ext cx="1638191" cy="368289"/>
              </a:xfrm>
              <a:prstGeom prst="rect">
                <a:avLst/>
              </a:prstGeom>
              <a:noFill/>
              <a:ln>
                <a:noFill/>
              </a:ln>
            </p:spPr>
            <p:txBody>
              <a:bodyPr spcFirstLastPara="1" lIns="68569" tIns="34275" rIns="68569" bIns="34275">
                <a:spAutoFit/>
              </a:bodyPr>
              <a:lstStyle/>
              <a:p>
                <a:pPr eaLnBrk="1" fontAlgn="auto" hangingPunct="1">
                  <a:spcBef>
                    <a:spcPts val="0"/>
                  </a:spcBef>
                  <a:spcAft>
                    <a:spcPts val="0"/>
                  </a:spcAft>
                  <a:buClr>
                    <a:srgbClr val="000000"/>
                  </a:buClr>
                  <a:buFont typeface="Arial"/>
                  <a:buNone/>
                  <a:defRPr/>
                </a:pPr>
                <a:r>
                  <a:rPr lang="en-US" sz="1350" b="1" kern="0" dirty="0">
                    <a:solidFill>
                      <a:schemeClr val="lt1"/>
                    </a:solidFill>
                    <a:latin typeface="Arial"/>
                    <a:ea typeface="Arial"/>
                    <a:cs typeface="Arial"/>
                    <a:sym typeface="Arial"/>
                  </a:rPr>
                  <a:t>Data sources</a:t>
                </a:r>
                <a:endParaRPr sz="1050" kern="0" dirty="0">
                  <a:latin typeface="Arial"/>
                  <a:ea typeface="Arial"/>
                  <a:cs typeface="Arial"/>
                  <a:sym typeface="Arial"/>
                </a:endParaRPr>
              </a:p>
            </p:txBody>
          </p:sp>
          <p:sp>
            <p:nvSpPr>
              <p:cNvPr id="685" name="Google Shape;685;p8">
                <a:extLst>
                  <a:ext uri="{FF2B5EF4-FFF2-40B4-BE49-F238E27FC236}">
                    <a16:creationId xmlns:a16="http://schemas.microsoft.com/office/drawing/2014/main" id="{F15FB5AC-D6C2-DF25-12BA-6FFFBB3E2E76}"/>
                  </a:ext>
                </a:extLst>
              </p:cNvPr>
              <p:cNvSpPr txBox="1"/>
              <p:nvPr/>
            </p:nvSpPr>
            <p:spPr>
              <a:xfrm>
                <a:off x="1096343" y="4022679"/>
                <a:ext cx="2138339" cy="368289"/>
              </a:xfrm>
              <a:prstGeom prst="rect">
                <a:avLst/>
              </a:prstGeom>
              <a:noFill/>
              <a:ln>
                <a:noFill/>
              </a:ln>
            </p:spPr>
            <p:txBody>
              <a:bodyPr spcFirstLastPara="1" lIns="68569" tIns="34275" rIns="68569" bIns="34275">
                <a:spAutoFit/>
              </a:bodyPr>
              <a:lstStyle/>
              <a:p>
                <a:pPr eaLnBrk="1" fontAlgn="auto" hangingPunct="1">
                  <a:spcBef>
                    <a:spcPts val="0"/>
                  </a:spcBef>
                  <a:spcAft>
                    <a:spcPts val="0"/>
                  </a:spcAft>
                  <a:buClr>
                    <a:srgbClr val="000000"/>
                  </a:buClr>
                  <a:buFont typeface="Arial"/>
                  <a:buNone/>
                  <a:defRPr/>
                </a:pPr>
                <a:r>
                  <a:rPr lang="en-US" sz="1350" b="1" kern="0">
                    <a:solidFill>
                      <a:schemeClr val="lt1"/>
                    </a:solidFill>
                    <a:latin typeface="Arial"/>
                    <a:ea typeface="Arial"/>
                    <a:cs typeface="Arial"/>
                    <a:sym typeface="Arial"/>
                  </a:rPr>
                  <a:t>Power BI Desktop</a:t>
                </a:r>
                <a:endParaRPr sz="1050" kern="0">
                  <a:latin typeface="Arial"/>
                  <a:ea typeface="Arial"/>
                  <a:cs typeface="Arial"/>
                  <a:sym typeface="Arial"/>
                </a:endParaRPr>
              </a:p>
            </p:txBody>
          </p:sp>
        </p:grpSp>
        <p:grpSp>
          <p:nvGrpSpPr>
            <p:cNvPr id="24581" name="Google Shape;686;p8">
              <a:extLst>
                <a:ext uri="{FF2B5EF4-FFF2-40B4-BE49-F238E27FC236}">
                  <a16:creationId xmlns:a16="http://schemas.microsoft.com/office/drawing/2014/main" id="{8CC12E1A-DBE9-D5BF-E71D-76211065AF6E}"/>
                </a:ext>
              </a:extLst>
            </p:cNvPr>
            <p:cNvGrpSpPr>
              <a:grpSpLocks/>
            </p:cNvGrpSpPr>
            <p:nvPr/>
          </p:nvGrpSpPr>
          <p:grpSpPr bwMode="auto">
            <a:xfrm>
              <a:off x="8592811" y="1056584"/>
              <a:ext cx="3262935" cy="3190685"/>
              <a:chOff x="8592811" y="1056584"/>
              <a:chExt cx="3262935" cy="3190685"/>
            </a:xfrm>
          </p:grpSpPr>
          <p:grpSp>
            <p:nvGrpSpPr>
              <p:cNvPr id="24599" name="Google Shape;687;p8">
                <a:extLst>
                  <a:ext uri="{FF2B5EF4-FFF2-40B4-BE49-F238E27FC236}">
                    <a16:creationId xmlns:a16="http://schemas.microsoft.com/office/drawing/2014/main" id="{A1D4604B-6F0C-8706-C965-4DA5EB884B00}"/>
                  </a:ext>
                </a:extLst>
              </p:cNvPr>
              <p:cNvGrpSpPr>
                <a:grpSpLocks/>
              </p:cNvGrpSpPr>
              <p:nvPr/>
            </p:nvGrpSpPr>
            <p:grpSpPr bwMode="auto">
              <a:xfrm>
                <a:off x="9973188" y="1056584"/>
                <a:ext cx="1882558" cy="3190685"/>
                <a:chOff x="9701653" y="1240946"/>
                <a:chExt cx="1882558" cy="3190685"/>
              </a:xfrm>
            </p:grpSpPr>
            <p:pic>
              <p:nvPicPr>
                <p:cNvPr id="24602" name="Google Shape;688;p8">
                  <a:extLst>
                    <a:ext uri="{FF2B5EF4-FFF2-40B4-BE49-F238E27FC236}">
                      <a16:creationId xmlns:a16="http://schemas.microsoft.com/office/drawing/2014/main" id="{25517B97-4E24-9DDB-D95C-3D3D2887F41E}"/>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1653" y="2658535"/>
                  <a:ext cx="1882558" cy="177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03" name="Google Shape;689;p8">
                  <a:extLst>
                    <a:ext uri="{FF2B5EF4-FFF2-40B4-BE49-F238E27FC236}">
                      <a16:creationId xmlns:a16="http://schemas.microsoft.com/office/drawing/2014/main" id="{FC81538B-0757-0FF1-508E-0A8AD733C60E}"/>
                    </a:ext>
                  </a:extLst>
                </p:cNvPr>
                <p:cNvGrpSpPr>
                  <a:grpSpLocks/>
                </p:cNvGrpSpPr>
                <p:nvPr/>
              </p:nvGrpSpPr>
              <p:grpSpPr bwMode="auto">
                <a:xfrm>
                  <a:off x="9926804" y="1240946"/>
                  <a:ext cx="1432257" cy="2239015"/>
                  <a:chOff x="9894622" y="1219617"/>
                  <a:chExt cx="1432257" cy="2239015"/>
                </a:xfrm>
              </p:grpSpPr>
              <p:sp>
                <p:nvSpPr>
                  <p:cNvPr id="690" name="Google Shape;690;p8">
                    <a:extLst>
                      <a:ext uri="{FF2B5EF4-FFF2-40B4-BE49-F238E27FC236}">
                        <a16:creationId xmlns:a16="http://schemas.microsoft.com/office/drawing/2014/main" id="{5B559525-EF9F-2190-4823-B66C312D7192}"/>
                      </a:ext>
                    </a:extLst>
                  </p:cNvPr>
                  <p:cNvSpPr/>
                  <p:nvPr/>
                </p:nvSpPr>
                <p:spPr>
                  <a:xfrm>
                    <a:off x="9892645" y="1728347"/>
                    <a:ext cx="442926" cy="709298"/>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691" name="Google Shape;691;p8">
                    <a:extLst>
                      <a:ext uri="{FF2B5EF4-FFF2-40B4-BE49-F238E27FC236}">
                        <a16:creationId xmlns:a16="http://schemas.microsoft.com/office/drawing/2014/main" id="{2A2E16D5-4FFF-91DF-73EE-50A7E9EFD796}"/>
                      </a:ext>
                    </a:extLst>
                  </p:cNvPr>
                  <p:cNvSpPr/>
                  <p:nvPr/>
                </p:nvSpPr>
                <p:spPr>
                  <a:xfrm>
                    <a:off x="10541140" y="1219107"/>
                    <a:ext cx="786247" cy="1252637"/>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grpSp>
                <p:nvGrpSpPr>
                  <p:cNvPr id="24606" name="Google Shape;692;p8">
                    <a:extLst>
                      <a:ext uri="{FF2B5EF4-FFF2-40B4-BE49-F238E27FC236}">
                        <a16:creationId xmlns:a16="http://schemas.microsoft.com/office/drawing/2014/main" id="{6D525391-4135-7DAC-2225-0608EB35EA29}"/>
                      </a:ext>
                    </a:extLst>
                  </p:cNvPr>
                  <p:cNvGrpSpPr>
                    <a:grpSpLocks/>
                  </p:cNvGrpSpPr>
                  <p:nvPr/>
                </p:nvGrpSpPr>
                <p:grpSpPr bwMode="auto">
                  <a:xfrm>
                    <a:off x="9956587" y="1893266"/>
                    <a:ext cx="306283" cy="320060"/>
                    <a:chOff x="3294650" y="3652450"/>
                    <a:chExt cx="388350" cy="405450"/>
                  </a:xfrm>
                </p:grpSpPr>
                <p:sp>
                  <p:nvSpPr>
                    <p:cNvPr id="693" name="Google Shape;693;p8">
                      <a:extLst>
                        <a:ext uri="{FF2B5EF4-FFF2-40B4-BE49-F238E27FC236}">
                          <a16:creationId xmlns:a16="http://schemas.microsoft.com/office/drawing/2014/main" id="{48F7EF60-9F2D-61F6-E54E-AF57FBBEAC13}"/>
                        </a:ext>
                      </a:extLst>
                    </p:cNvPr>
                    <p:cNvSpPr/>
                    <p:nvPr/>
                  </p:nvSpPr>
                  <p:spPr>
                    <a:xfrm>
                      <a:off x="3291500" y="3679684"/>
                      <a:ext cx="376197" cy="377268"/>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694" name="Google Shape;694;p8">
                      <a:extLst>
                        <a:ext uri="{FF2B5EF4-FFF2-40B4-BE49-F238E27FC236}">
                          <a16:creationId xmlns:a16="http://schemas.microsoft.com/office/drawing/2014/main" id="{94934927-0144-88DF-A082-128D9998E69C}"/>
                        </a:ext>
                      </a:extLst>
                    </p:cNvPr>
                    <p:cNvSpPr/>
                    <p:nvPr/>
                  </p:nvSpPr>
                  <p:spPr>
                    <a:xfrm>
                      <a:off x="3493035" y="3760321"/>
                      <a:ext cx="188098" cy="95036"/>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695" name="Google Shape;695;p8">
                      <a:extLst>
                        <a:ext uri="{FF2B5EF4-FFF2-40B4-BE49-F238E27FC236}">
                          <a16:creationId xmlns:a16="http://schemas.microsoft.com/office/drawing/2014/main" id="{80407CA0-4169-72D4-2D5D-4E81CCDE42EC}"/>
                        </a:ext>
                      </a:extLst>
                    </p:cNvPr>
                    <p:cNvSpPr/>
                    <p:nvPr/>
                  </p:nvSpPr>
                  <p:spPr>
                    <a:xfrm>
                      <a:off x="3493035" y="3650884"/>
                      <a:ext cx="161227" cy="187193"/>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grpSp>
              <p:grpSp>
                <p:nvGrpSpPr>
                  <p:cNvPr id="24607" name="Google Shape;696;p8">
                    <a:extLst>
                      <a:ext uri="{FF2B5EF4-FFF2-40B4-BE49-F238E27FC236}">
                        <a16:creationId xmlns:a16="http://schemas.microsoft.com/office/drawing/2014/main" id="{E2324243-6FBF-AE85-8CD6-ACC223A441E0}"/>
                      </a:ext>
                    </a:extLst>
                  </p:cNvPr>
                  <p:cNvGrpSpPr>
                    <a:grpSpLocks/>
                  </p:cNvGrpSpPr>
                  <p:nvPr/>
                </p:nvGrpSpPr>
                <p:grpSpPr bwMode="auto">
                  <a:xfrm>
                    <a:off x="10690937" y="1489936"/>
                    <a:ext cx="486338" cy="563360"/>
                    <a:chOff x="3294650" y="3652450"/>
                    <a:chExt cx="388350" cy="405450"/>
                  </a:xfrm>
                </p:grpSpPr>
                <p:sp>
                  <p:nvSpPr>
                    <p:cNvPr id="697" name="Google Shape;697;p8">
                      <a:extLst>
                        <a:ext uri="{FF2B5EF4-FFF2-40B4-BE49-F238E27FC236}">
                          <a16:creationId xmlns:a16="http://schemas.microsoft.com/office/drawing/2014/main" id="{1C6F52CD-8657-41A6-6EB3-F9AA397A190C}"/>
                        </a:ext>
                      </a:extLst>
                    </p:cNvPr>
                    <p:cNvSpPr/>
                    <p:nvPr/>
                  </p:nvSpPr>
                  <p:spPr>
                    <a:xfrm>
                      <a:off x="3293493" y="3681688"/>
                      <a:ext cx="377377" cy="376317"/>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698" name="Google Shape;698;p8">
                      <a:extLst>
                        <a:ext uri="{FF2B5EF4-FFF2-40B4-BE49-F238E27FC236}">
                          <a16:creationId xmlns:a16="http://schemas.microsoft.com/office/drawing/2014/main" id="{1EA95ECB-F669-5E12-D9B9-D2FB1187D9A5}"/>
                        </a:ext>
                      </a:extLst>
                    </p:cNvPr>
                    <p:cNvSpPr/>
                    <p:nvPr/>
                  </p:nvSpPr>
                  <p:spPr>
                    <a:xfrm>
                      <a:off x="3494873" y="3760223"/>
                      <a:ext cx="187843" cy="96534"/>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699" name="Google Shape;699;p8">
                      <a:extLst>
                        <a:ext uri="{FF2B5EF4-FFF2-40B4-BE49-F238E27FC236}">
                          <a16:creationId xmlns:a16="http://schemas.microsoft.com/office/drawing/2014/main" id="{4F707F69-9617-B915-573F-48453E46D0E7}"/>
                        </a:ext>
                      </a:extLst>
                    </p:cNvPr>
                    <p:cNvSpPr/>
                    <p:nvPr/>
                  </p:nvSpPr>
                  <p:spPr>
                    <a:xfrm>
                      <a:off x="3494873" y="3652237"/>
                      <a:ext cx="160767" cy="188159"/>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grpSp>
              <p:grpSp>
                <p:nvGrpSpPr>
                  <p:cNvPr id="24608" name="Google Shape;700;p8">
                    <a:extLst>
                      <a:ext uri="{FF2B5EF4-FFF2-40B4-BE49-F238E27FC236}">
                        <a16:creationId xmlns:a16="http://schemas.microsoft.com/office/drawing/2014/main" id="{591F9C19-9650-B8D6-7186-D50DFB2B8103}"/>
                      </a:ext>
                    </a:extLst>
                  </p:cNvPr>
                  <p:cNvGrpSpPr>
                    <a:grpSpLocks/>
                  </p:cNvGrpSpPr>
                  <p:nvPr/>
                </p:nvGrpSpPr>
                <p:grpSpPr bwMode="auto">
                  <a:xfrm>
                    <a:off x="10109729" y="3037970"/>
                    <a:ext cx="453085" cy="389022"/>
                    <a:chOff x="3936375" y="3703750"/>
                    <a:chExt cx="453050" cy="332175"/>
                  </a:xfrm>
                </p:grpSpPr>
                <p:sp>
                  <p:nvSpPr>
                    <p:cNvPr id="701" name="Google Shape;701;p8">
                      <a:extLst>
                        <a:ext uri="{FF2B5EF4-FFF2-40B4-BE49-F238E27FC236}">
                          <a16:creationId xmlns:a16="http://schemas.microsoft.com/office/drawing/2014/main" id="{FDA9B28B-0AB6-3DE6-ACA3-85BA4DBD5F80}"/>
                        </a:ext>
                      </a:extLst>
                    </p:cNvPr>
                    <p:cNvSpPr/>
                    <p:nvPr/>
                  </p:nvSpPr>
                  <p:spPr>
                    <a:xfrm>
                      <a:off x="3935457" y="3703622"/>
                      <a:ext cx="453488" cy="331941"/>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702" name="Google Shape;702;p8">
                      <a:extLst>
                        <a:ext uri="{FF2B5EF4-FFF2-40B4-BE49-F238E27FC236}">
                          <a16:creationId xmlns:a16="http://schemas.microsoft.com/office/drawing/2014/main" id="{D0F14A95-D0B4-C61B-2C1A-65D10B0E7234}"/>
                        </a:ext>
                      </a:extLst>
                    </p:cNvPr>
                    <p:cNvSpPr/>
                    <p:nvPr/>
                  </p:nvSpPr>
                  <p:spPr>
                    <a:xfrm>
                      <a:off x="3988433" y="3864739"/>
                      <a:ext cx="76288" cy="132000"/>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703" name="Google Shape;703;p8">
                      <a:extLst>
                        <a:ext uri="{FF2B5EF4-FFF2-40B4-BE49-F238E27FC236}">
                          <a16:creationId xmlns:a16="http://schemas.microsoft.com/office/drawing/2014/main" id="{A0E2C64B-DF3E-E993-B2D4-B136B6705D1A}"/>
                        </a:ext>
                      </a:extLst>
                    </p:cNvPr>
                    <p:cNvSpPr/>
                    <p:nvPr/>
                  </p:nvSpPr>
                  <p:spPr>
                    <a:xfrm>
                      <a:off x="4259679" y="3864739"/>
                      <a:ext cx="76288" cy="132000"/>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704" name="Google Shape;704;p8">
                      <a:extLst>
                        <a:ext uri="{FF2B5EF4-FFF2-40B4-BE49-F238E27FC236}">
                          <a16:creationId xmlns:a16="http://schemas.microsoft.com/office/drawing/2014/main" id="{892E569D-2940-E699-F51A-8A8AEB029A95}"/>
                        </a:ext>
                      </a:extLst>
                    </p:cNvPr>
                    <p:cNvSpPr/>
                    <p:nvPr/>
                  </p:nvSpPr>
                  <p:spPr>
                    <a:xfrm>
                      <a:off x="4077436" y="3717209"/>
                      <a:ext cx="78407" cy="27953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705" name="Google Shape;705;p8">
                      <a:extLst>
                        <a:ext uri="{FF2B5EF4-FFF2-40B4-BE49-F238E27FC236}">
                          <a16:creationId xmlns:a16="http://schemas.microsoft.com/office/drawing/2014/main" id="{A3C62DD6-B4DE-A183-8AC4-5C77B24E7A23}"/>
                        </a:ext>
                      </a:extLst>
                    </p:cNvPr>
                    <p:cNvSpPr/>
                    <p:nvPr/>
                  </p:nvSpPr>
                  <p:spPr>
                    <a:xfrm>
                      <a:off x="4168558" y="3789034"/>
                      <a:ext cx="78406" cy="207706"/>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grpSp>
              <p:grpSp>
                <p:nvGrpSpPr>
                  <p:cNvPr id="24609" name="Google Shape;706;p8">
                    <a:extLst>
                      <a:ext uri="{FF2B5EF4-FFF2-40B4-BE49-F238E27FC236}">
                        <a16:creationId xmlns:a16="http://schemas.microsoft.com/office/drawing/2014/main" id="{84C9A9B5-D4FC-BB46-444F-31092D3D56A6}"/>
                      </a:ext>
                    </a:extLst>
                  </p:cNvPr>
                  <p:cNvGrpSpPr>
                    <a:grpSpLocks/>
                  </p:cNvGrpSpPr>
                  <p:nvPr/>
                </p:nvGrpSpPr>
                <p:grpSpPr bwMode="auto">
                  <a:xfrm>
                    <a:off x="10683954" y="3005173"/>
                    <a:ext cx="453085" cy="453459"/>
                    <a:chOff x="3294650" y="3652450"/>
                    <a:chExt cx="388350" cy="405450"/>
                  </a:xfrm>
                </p:grpSpPr>
                <p:sp>
                  <p:nvSpPr>
                    <p:cNvPr id="707" name="Google Shape;707;p8">
                      <a:extLst>
                        <a:ext uri="{FF2B5EF4-FFF2-40B4-BE49-F238E27FC236}">
                          <a16:creationId xmlns:a16="http://schemas.microsoft.com/office/drawing/2014/main" id="{97C9BBF9-CBED-5BD5-405A-CBA2E65D020E}"/>
                        </a:ext>
                      </a:extLst>
                    </p:cNvPr>
                    <p:cNvSpPr/>
                    <p:nvPr/>
                  </p:nvSpPr>
                  <p:spPr>
                    <a:xfrm>
                      <a:off x="3293944" y="3681640"/>
                      <a:ext cx="376011" cy="376049"/>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708" name="Google Shape;708;p8">
                      <a:extLst>
                        <a:ext uri="{FF2B5EF4-FFF2-40B4-BE49-F238E27FC236}">
                          <a16:creationId xmlns:a16="http://schemas.microsoft.com/office/drawing/2014/main" id="{2A4382FC-2009-E6CE-F05F-ADB2C438C7B0}"/>
                        </a:ext>
                      </a:extLst>
                    </p:cNvPr>
                    <p:cNvSpPr/>
                    <p:nvPr/>
                  </p:nvSpPr>
                  <p:spPr>
                    <a:xfrm>
                      <a:off x="3493756" y="3760915"/>
                      <a:ext cx="188913" cy="9757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sp>
                  <p:nvSpPr>
                    <p:cNvPr id="709" name="Google Shape;709;p8">
                      <a:extLst>
                        <a:ext uri="{FF2B5EF4-FFF2-40B4-BE49-F238E27FC236}">
                          <a16:creationId xmlns:a16="http://schemas.microsoft.com/office/drawing/2014/main" id="{DB4DCC20-18FE-9132-7706-EA02A1B11691}"/>
                        </a:ext>
                      </a:extLst>
                    </p:cNvPr>
                    <p:cNvSpPr/>
                    <p:nvPr/>
                  </p:nvSpPr>
                  <p:spPr>
                    <a:xfrm>
                      <a:off x="3493756" y="3653182"/>
                      <a:ext cx="161667" cy="187008"/>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grpSp>
            </p:grpSp>
          </p:grpSp>
          <p:sp>
            <p:nvSpPr>
              <p:cNvPr id="710" name="Google Shape;710;p8">
                <a:extLst>
                  <a:ext uri="{FF2B5EF4-FFF2-40B4-BE49-F238E27FC236}">
                    <a16:creationId xmlns:a16="http://schemas.microsoft.com/office/drawing/2014/main" id="{6AE92D99-0A5D-9107-D3AE-518BD084EC10}"/>
                  </a:ext>
                </a:extLst>
              </p:cNvPr>
              <p:cNvSpPr/>
              <p:nvPr/>
            </p:nvSpPr>
            <p:spPr>
              <a:xfrm>
                <a:off x="8592078" y="2645174"/>
                <a:ext cx="1148642" cy="165958"/>
              </a:xfrm>
              <a:prstGeom prst="rightArrow">
                <a:avLst>
                  <a:gd name="adj1" fmla="val 50000"/>
                  <a:gd name="adj2" fmla="val 50000"/>
                </a:avLst>
              </a:prstGeom>
              <a:solidFill>
                <a:schemeClr val="lt1"/>
              </a:solidFill>
              <a:ln w="25400" cap="flat" cmpd="sng">
                <a:solidFill>
                  <a:schemeClr val="lt1"/>
                </a:solidFill>
                <a:prstDash val="solid"/>
                <a:round/>
                <a:headEnd type="none" w="sm" len="sm"/>
                <a:tailEnd type="none" w="sm" len="sm"/>
              </a:ln>
            </p:spPr>
            <p:txBody>
              <a:bodyPr spcFirstLastPara="1" lIns="68569" tIns="34275" rIns="68569" bIns="34275" anchor="ctr"/>
              <a:lstStyle/>
              <a:p>
                <a:pPr algn="ctr" eaLnBrk="1" fontAlgn="auto" hangingPunct="1">
                  <a:spcBef>
                    <a:spcPts val="0"/>
                  </a:spcBef>
                  <a:spcAft>
                    <a:spcPts val="0"/>
                  </a:spcAft>
                  <a:buClr>
                    <a:srgbClr val="000000"/>
                  </a:buClr>
                  <a:buFont typeface="Arial"/>
                  <a:buNone/>
                  <a:defRPr/>
                </a:pPr>
                <a:endParaRPr sz="1350" kern="0">
                  <a:solidFill>
                    <a:schemeClr val="lt1"/>
                  </a:solidFill>
                  <a:latin typeface="Arial"/>
                  <a:ea typeface="Arial"/>
                  <a:cs typeface="Arial"/>
                  <a:sym typeface="Arial"/>
                </a:endParaRPr>
              </a:p>
            </p:txBody>
          </p:sp>
          <p:sp>
            <p:nvSpPr>
              <p:cNvPr id="711" name="Google Shape;711;p8">
                <a:extLst>
                  <a:ext uri="{FF2B5EF4-FFF2-40B4-BE49-F238E27FC236}">
                    <a16:creationId xmlns:a16="http://schemas.microsoft.com/office/drawing/2014/main" id="{416AACF5-2F4D-A5D2-BE8B-4A2D398D1BC7}"/>
                  </a:ext>
                </a:extLst>
              </p:cNvPr>
              <p:cNvSpPr txBox="1"/>
              <p:nvPr/>
            </p:nvSpPr>
            <p:spPr>
              <a:xfrm>
                <a:off x="8600555" y="2181402"/>
                <a:ext cx="1114733" cy="368289"/>
              </a:xfrm>
              <a:prstGeom prst="rect">
                <a:avLst/>
              </a:prstGeom>
              <a:noFill/>
              <a:ln>
                <a:noFill/>
              </a:ln>
            </p:spPr>
            <p:txBody>
              <a:bodyPr spcFirstLastPara="1" lIns="68569" tIns="34275" rIns="68569" bIns="34275">
                <a:spAutoFit/>
              </a:bodyPr>
              <a:lstStyle/>
              <a:p>
                <a:pPr eaLnBrk="1" fontAlgn="auto" hangingPunct="1">
                  <a:spcBef>
                    <a:spcPts val="0"/>
                  </a:spcBef>
                  <a:spcAft>
                    <a:spcPts val="0"/>
                  </a:spcAft>
                  <a:buClr>
                    <a:srgbClr val="000000"/>
                  </a:buClr>
                  <a:buFont typeface="Arial"/>
                  <a:buNone/>
                  <a:defRPr/>
                </a:pPr>
                <a:r>
                  <a:rPr lang="en-US" sz="1350" kern="0">
                    <a:solidFill>
                      <a:schemeClr val="lt1"/>
                    </a:solidFill>
                    <a:latin typeface="Arial"/>
                    <a:ea typeface="Arial"/>
                    <a:cs typeface="Arial"/>
                    <a:sym typeface="Arial"/>
                  </a:rPr>
                  <a:t>Access</a:t>
                </a:r>
                <a:endParaRPr sz="1050" kern="0">
                  <a:latin typeface="Arial"/>
                  <a:ea typeface="Arial"/>
                  <a:cs typeface="Arial"/>
                  <a:sym typeface="Arial"/>
                </a:endParaRPr>
              </a:p>
            </p:txBody>
          </p:sp>
        </p:grpSp>
        <p:grpSp>
          <p:nvGrpSpPr>
            <p:cNvPr id="24582" name="Google Shape;712;p8">
              <a:extLst>
                <a:ext uri="{FF2B5EF4-FFF2-40B4-BE49-F238E27FC236}">
                  <a16:creationId xmlns:a16="http://schemas.microsoft.com/office/drawing/2014/main" id="{F8B83670-14D4-0E8E-E4AA-020E6E8CD34E}"/>
                </a:ext>
              </a:extLst>
            </p:cNvPr>
            <p:cNvGrpSpPr>
              <a:grpSpLocks/>
            </p:cNvGrpSpPr>
            <p:nvPr/>
          </p:nvGrpSpPr>
          <p:grpSpPr bwMode="auto">
            <a:xfrm>
              <a:off x="3547831" y="242201"/>
              <a:ext cx="5087014" cy="6504170"/>
              <a:chOff x="3547831" y="242201"/>
              <a:chExt cx="5087014" cy="6504170"/>
            </a:xfrm>
          </p:grpSpPr>
          <p:grpSp>
            <p:nvGrpSpPr>
              <p:cNvPr id="24583" name="Google Shape;713;p8">
                <a:extLst>
                  <a:ext uri="{FF2B5EF4-FFF2-40B4-BE49-F238E27FC236}">
                    <a16:creationId xmlns:a16="http://schemas.microsoft.com/office/drawing/2014/main" id="{FFE8941B-49E1-87DA-F017-017F63242232}"/>
                  </a:ext>
                </a:extLst>
              </p:cNvPr>
              <p:cNvGrpSpPr>
                <a:grpSpLocks/>
              </p:cNvGrpSpPr>
              <p:nvPr/>
            </p:nvGrpSpPr>
            <p:grpSpPr bwMode="auto">
              <a:xfrm>
                <a:off x="3547831" y="242201"/>
                <a:ext cx="5087014" cy="5988119"/>
                <a:chOff x="3592079" y="300080"/>
                <a:chExt cx="5087014" cy="5988119"/>
              </a:xfrm>
            </p:grpSpPr>
            <p:pic>
              <p:nvPicPr>
                <p:cNvPr id="24585" name="Google Shape;714;p8">
                  <a:extLst>
                    <a:ext uri="{FF2B5EF4-FFF2-40B4-BE49-F238E27FC236}">
                      <a16:creationId xmlns:a16="http://schemas.microsoft.com/office/drawing/2014/main" id="{0560983C-0AED-C4DD-84A7-8A669FBAFC1F}"/>
                    </a:ext>
                  </a:extLst>
                </p:cNvPr>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700785">
                  <a:off x="6898660" y="4529002"/>
                  <a:ext cx="752339" cy="75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Google Shape;715;p8">
                  <a:extLst>
                    <a:ext uri="{FF2B5EF4-FFF2-40B4-BE49-F238E27FC236}">
                      <a16:creationId xmlns:a16="http://schemas.microsoft.com/office/drawing/2014/main" id="{FE505044-7571-5DED-65FA-FAAD240836BB}"/>
                    </a:ext>
                  </a:extLst>
                </p:cNvPr>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700785">
                  <a:off x="4614017" y="4547509"/>
                  <a:ext cx="752339" cy="75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 name="Google Shape;716;p8">
                  <a:extLst>
                    <a:ext uri="{FF2B5EF4-FFF2-40B4-BE49-F238E27FC236}">
                      <a16:creationId xmlns:a16="http://schemas.microsoft.com/office/drawing/2014/main" id="{48ECC5AF-01D9-BEC4-3A58-2D5D666EC586}"/>
                    </a:ext>
                  </a:extLst>
                </p:cNvPr>
                <p:cNvSpPr txBox="1"/>
                <p:nvPr/>
              </p:nvSpPr>
              <p:spPr>
                <a:xfrm>
                  <a:off x="4864034" y="4244412"/>
                  <a:ext cx="2392651" cy="368289"/>
                </a:xfrm>
                <a:prstGeom prst="rect">
                  <a:avLst/>
                </a:prstGeom>
                <a:noFill/>
                <a:ln>
                  <a:noFill/>
                </a:ln>
              </p:spPr>
              <p:txBody>
                <a:bodyPr spcFirstLastPara="1" lIns="68569" tIns="34275" rIns="68569" bIns="34275">
                  <a:spAutoFit/>
                </a:bodyPr>
                <a:lstStyle/>
                <a:p>
                  <a:pPr eaLnBrk="1" fontAlgn="auto" hangingPunct="1">
                    <a:spcBef>
                      <a:spcPts val="0"/>
                    </a:spcBef>
                    <a:spcAft>
                      <a:spcPts val="0"/>
                    </a:spcAft>
                    <a:buClr>
                      <a:srgbClr val="000000"/>
                    </a:buClr>
                    <a:buFont typeface="Arial"/>
                    <a:buNone/>
                    <a:defRPr/>
                  </a:pPr>
                  <a:r>
                    <a:rPr lang="en-US" sz="1350" b="1" kern="0" dirty="0">
                      <a:solidFill>
                        <a:schemeClr val="lt1"/>
                      </a:solidFill>
                      <a:latin typeface="Arial"/>
                      <a:ea typeface="Arial"/>
                      <a:cs typeface="Arial"/>
                      <a:sym typeface="Arial"/>
                    </a:rPr>
                    <a:t>Power Bi Gateways</a:t>
                  </a:r>
                  <a:endParaRPr sz="1050" kern="0" dirty="0">
                    <a:latin typeface="Arial"/>
                    <a:ea typeface="Arial"/>
                    <a:cs typeface="Arial"/>
                    <a:sym typeface="Arial"/>
                  </a:endParaRPr>
                </a:p>
              </p:txBody>
            </p:sp>
            <p:grpSp>
              <p:nvGrpSpPr>
                <p:cNvPr id="24588" name="Google Shape;717;p8">
                  <a:extLst>
                    <a:ext uri="{FF2B5EF4-FFF2-40B4-BE49-F238E27FC236}">
                      <a16:creationId xmlns:a16="http://schemas.microsoft.com/office/drawing/2014/main" id="{ABF90902-6A28-BFB4-916C-38AFFFAFBD1E}"/>
                    </a:ext>
                  </a:extLst>
                </p:cNvPr>
                <p:cNvGrpSpPr>
                  <a:grpSpLocks/>
                </p:cNvGrpSpPr>
                <p:nvPr/>
              </p:nvGrpSpPr>
              <p:grpSpPr bwMode="auto">
                <a:xfrm>
                  <a:off x="3592079" y="300080"/>
                  <a:ext cx="5087014" cy="5988119"/>
                  <a:chOff x="3592079" y="300080"/>
                  <a:chExt cx="5087014" cy="5988119"/>
                </a:xfrm>
              </p:grpSpPr>
              <p:grpSp>
                <p:nvGrpSpPr>
                  <p:cNvPr id="24589" name="Google Shape;718;p8">
                    <a:extLst>
                      <a:ext uri="{FF2B5EF4-FFF2-40B4-BE49-F238E27FC236}">
                        <a16:creationId xmlns:a16="http://schemas.microsoft.com/office/drawing/2014/main" id="{590C0967-9FF8-7124-7308-77D7D47214D3}"/>
                      </a:ext>
                    </a:extLst>
                  </p:cNvPr>
                  <p:cNvGrpSpPr>
                    <a:grpSpLocks/>
                  </p:cNvGrpSpPr>
                  <p:nvPr/>
                </p:nvGrpSpPr>
                <p:grpSpPr bwMode="auto">
                  <a:xfrm>
                    <a:off x="3592079" y="946740"/>
                    <a:ext cx="5087014" cy="5341459"/>
                    <a:chOff x="3694109" y="1079212"/>
                    <a:chExt cx="4804291" cy="4887378"/>
                  </a:xfrm>
                </p:grpSpPr>
                <p:grpSp>
                  <p:nvGrpSpPr>
                    <p:cNvPr id="24591" name="Google Shape;719;p8">
                      <a:extLst>
                        <a:ext uri="{FF2B5EF4-FFF2-40B4-BE49-F238E27FC236}">
                          <a16:creationId xmlns:a16="http://schemas.microsoft.com/office/drawing/2014/main" id="{91713556-F493-46F9-F48E-6A33E36D7333}"/>
                        </a:ext>
                      </a:extLst>
                    </p:cNvPr>
                    <p:cNvGrpSpPr>
                      <a:grpSpLocks/>
                    </p:cNvGrpSpPr>
                    <p:nvPr/>
                  </p:nvGrpSpPr>
                  <p:grpSpPr bwMode="auto">
                    <a:xfrm>
                      <a:off x="3970159" y="1079212"/>
                      <a:ext cx="4251682" cy="2678265"/>
                      <a:chOff x="3803852" y="1501147"/>
                      <a:chExt cx="5030182" cy="3168522"/>
                    </a:xfrm>
                  </p:grpSpPr>
                  <p:sp>
                    <p:nvSpPr>
                      <p:cNvPr id="720" name="Google Shape;720;p8">
                        <a:extLst>
                          <a:ext uri="{FF2B5EF4-FFF2-40B4-BE49-F238E27FC236}">
                            <a16:creationId xmlns:a16="http://schemas.microsoft.com/office/drawing/2014/main" id="{E696FE11-C1D3-5B4F-8328-5BA3C613EFB9}"/>
                          </a:ext>
                        </a:extLst>
                      </p:cNvPr>
                      <p:cNvSpPr/>
                      <p:nvPr/>
                    </p:nvSpPr>
                    <p:spPr>
                      <a:xfrm>
                        <a:off x="3804478" y="1500046"/>
                        <a:ext cx="5029550" cy="3169633"/>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lIns="68569" tIns="68569" rIns="68569" bIns="68569" anchor="ctr"/>
                      <a:lstStyle/>
                      <a:p>
                        <a:pPr eaLnBrk="1" fontAlgn="auto" hangingPunct="1">
                          <a:spcBef>
                            <a:spcPts val="0"/>
                          </a:spcBef>
                          <a:spcAft>
                            <a:spcPts val="0"/>
                          </a:spcAft>
                          <a:buClr>
                            <a:schemeClr val="dk1"/>
                          </a:buClr>
                          <a:buSzPts val="1800"/>
                          <a:buFont typeface="Arial"/>
                          <a:buNone/>
                          <a:defRPr/>
                        </a:pPr>
                        <a:endParaRPr sz="1350" kern="0">
                          <a:solidFill>
                            <a:schemeClr val="dk1"/>
                          </a:solidFill>
                          <a:latin typeface="Arial"/>
                          <a:ea typeface="Arial"/>
                          <a:cs typeface="Arial"/>
                          <a:sym typeface="Arial"/>
                        </a:endParaRPr>
                      </a:p>
                    </p:txBody>
                  </p:sp>
                  <p:pic>
                    <p:nvPicPr>
                      <p:cNvPr id="24598" name="Google Shape;721;p8" descr="A picture containing night sky&#10;&#10;Description automatically generated">
                        <a:extLst>
                          <a:ext uri="{FF2B5EF4-FFF2-40B4-BE49-F238E27FC236}">
                            <a16:creationId xmlns:a16="http://schemas.microsoft.com/office/drawing/2014/main" id="{2151A46F-E1C3-4006-2063-1398E0F21B87}"/>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7519" y="2637576"/>
                        <a:ext cx="1582847" cy="1582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592" name="Google Shape;722;p8">
                      <a:extLst>
                        <a:ext uri="{FF2B5EF4-FFF2-40B4-BE49-F238E27FC236}">
                          <a16:creationId xmlns:a16="http://schemas.microsoft.com/office/drawing/2014/main" id="{D69B71CD-A09B-5608-6BFC-11EE8A008029}"/>
                        </a:ext>
                      </a:extLst>
                    </p:cNvPr>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8281" y="5083007"/>
                      <a:ext cx="864595" cy="85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3" name="Google Shape;723;p8">
                      <a:extLst>
                        <a:ext uri="{FF2B5EF4-FFF2-40B4-BE49-F238E27FC236}">
                          <a16:creationId xmlns:a16="http://schemas.microsoft.com/office/drawing/2014/main" id="{663926F2-E821-75D5-4097-474D5D9B65B5}"/>
                        </a:ext>
                      </a:extLst>
                    </p:cNvPr>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8285" y="5110420"/>
                      <a:ext cx="864595" cy="85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4" name="Google Shape;724;p8">
                      <a:extLst>
                        <a:ext uri="{FF2B5EF4-FFF2-40B4-BE49-F238E27FC236}">
                          <a16:creationId xmlns:a16="http://schemas.microsoft.com/office/drawing/2014/main" id="{9ECAE297-D2D9-7DE3-4924-5A678ECEC691}"/>
                        </a:ext>
                      </a:extLst>
                    </p:cNvPr>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2819" y="4442019"/>
                      <a:ext cx="552100" cy="55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5" name="Google Shape;725;p8">
                      <a:extLst>
                        <a:ext uri="{FF2B5EF4-FFF2-40B4-BE49-F238E27FC236}">
                          <a16:creationId xmlns:a16="http://schemas.microsoft.com/office/drawing/2014/main" id="{0437E3DF-107E-C36C-EA81-343B96E64AFB}"/>
                        </a:ext>
                      </a:extLst>
                    </p:cNvPr>
                    <p:cNvSpPr/>
                    <p:nvPr/>
                  </p:nvSpPr>
                  <p:spPr>
                    <a:xfrm>
                      <a:off x="7945630" y="3807409"/>
                      <a:ext cx="552409" cy="1751468"/>
                    </a:xfrm>
                    <a:prstGeom prst="curvedLeftArrow">
                      <a:avLst>
                        <a:gd name="adj1" fmla="val 25000"/>
                        <a:gd name="adj2" fmla="val 50000"/>
                        <a:gd name="adj3" fmla="val 25000"/>
                      </a:avLst>
                    </a:prstGeom>
                    <a:solidFill>
                      <a:schemeClr val="lt1"/>
                    </a:solidFill>
                    <a:ln w="25400" cap="flat" cmpd="sng">
                      <a:solidFill>
                        <a:schemeClr val="lt1"/>
                      </a:solidFill>
                      <a:prstDash val="solid"/>
                      <a:round/>
                      <a:headEnd type="none" w="sm" len="sm"/>
                      <a:tailEnd type="none" w="sm" len="sm"/>
                    </a:ln>
                  </p:spPr>
                  <p:txBody>
                    <a:bodyPr spcFirstLastPara="1" lIns="68569" tIns="34275" rIns="68569" bIns="34275" anchor="ctr"/>
                    <a:lstStyle/>
                    <a:p>
                      <a:pPr algn="ctr" eaLnBrk="1" fontAlgn="auto" hangingPunct="1">
                        <a:spcBef>
                          <a:spcPts val="0"/>
                        </a:spcBef>
                        <a:spcAft>
                          <a:spcPts val="0"/>
                        </a:spcAft>
                        <a:buClr>
                          <a:srgbClr val="000000"/>
                        </a:buClr>
                        <a:buFont typeface="Arial"/>
                        <a:buNone/>
                        <a:defRPr/>
                      </a:pPr>
                      <a:endParaRPr sz="1350" kern="0">
                        <a:solidFill>
                          <a:schemeClr val="dk1"/>
                        </a:solidFill>
                        <a:latin typeface="Arial"/>
                        <a:ea typeface="Arial"/>
                        <a:cs typeface="Arial"/>
                        <a:sym typeface="Arial"/>
                      </a:endParaRPr>
                    </a:p>
                  </p:txBody>
                </p:sp>
                <p:sp>
                  <p:nvSpPr>
                    <p:cNvPr id="726" name="Google Shape;726;p8">
                      <a:extLst>
                        <a:ext uri="{FF2B5EF4-FFF2-40B4-BE49-F238E27FC236}">
                          <a16:creationId xmlns:a16="http://schemas.microsoft.com/office/drawing/2014/main" id="{0923CA6B-7D65-D7B7-492B-D5FBEA17CCEF}"/>
                        </a:ext>
                      </a:extLst>
                    </p:cNvPr>
                    <p:cNvSpPr/>
                    <p:nvPr/>
                  </p:nvSpPr>
                  <p:spPr>
                    <a:xfrm flipH="1">
                      <a:off x="3694483" y="3826130"/>
                      <a:ext cx="552409" cy="1749388"/>
                    </a:xfrm>
                    <a:prstGeom prst="curvedLeftArrow">
                      <a:avLst>
                        <a:gd name="adj1" fmla="val 25000"/>
                        <a:gd name="adj2" fmla="val 50000"/>
                        <a:gd name="adj3" fmla="val 25000"/>
                      </a:avLst>
                    </a:prstGeom>
                    <a:solidFill>
                      <a:schemeClr val="lt1"/>
                    </a:solidFill>
                    <a:ln w="25400" cap="flat" cmpd="sng">
                      <a:solidFill>
                        <a:schemeClr val="lt1"/>
                      </a:solidFill>
                      <a:prstDash val="solid"/>
                      <a:round/>
                      <a:headEnd type="none" w="sm" len="sm"/>
                      <a:tailEnd type="none" w="sm" len="sm"/>
                    </a:ln>
                  </p:spPr>
                  <p:txBody>
                    <a:bodyPr spcFirstLastPara="1" lIns="68569" tIns="34275" rIns="68569" bIns="34275" anchor="ctr"/>
                    <a:lstStyle/>
                    <a:p>
                      <a:pPr algn="ctr" eaLnBrk="1" fontAlgn="auto" hangingPunct="1">
                        <a:spcBef>
                          <a:spcPts val="0"/>
                        </a:spcBef>
                        <a:spcAft>
                          <a:spcPts val="0"/>
                        </a:spcAft>
                        <a:buClr>
                          <a:srgbClr val="000000"/>
                        </a:buClr>
                        <a:buFont typeface="Arial"/>
                        <a:buNone/>
                        <a:defRPr/>
                      </a:pPr>
                      <a:endParaRPr sz="1350" kern="0">
                        <a:solidFill>
                          <a:schemeClr val="lt1"/>
                        </a:solidFill>
                        <a:highlight>
                          <a:srgbClr val="FFFF00"/>
                        </a:highlight>
                        <a:latin typeface="Arial"/>
                        <a:ea typeface="Arial"/>
                        <a:cs typeface="Arial"/>
                        <a:sym typeface="Arial"/>
                      </a:endParaRPr>
                    </a:p>
                  </p:txBody>
                </p:sp>
              </p:grpSp>
              <p:sp>
                <p:nvSpPr>
                  <p:cNvPr id="727" name="Google Shape;727;p8">
                    <a:extLst>
                      <a:ext uri="{FF2B5EF4-FFF2-40B4-BE49-F238E27FC236}">
                        <a16:creationId xmlns:a16="http://schemas.microsoft.com/office/drawing/2014/main" id="{72ECCD02-C314-58F5-2E05-D6C4E55BDE62}"/>
                      </a:ext>
                    </a:extLst>
                  </p:cNvPr>
                  <p:cNvSpPr txBox="1"/>
                  <p:nvPr/>
                </p:nvSpPr>
                <p:spPr>
                  <a:xfrm>
                    <a:off x="4677539" y="300080"/>
                    <a:ext cx="2916108" cy="461498"/>
                  </a:xfrm>
                  <a:prstGeom prst="rect">
                    <a:avLst/>
                  </a:prstGeom>
                  <a:noFill/>
                  <a:ln>
                    <a:noFill/>
                  </a:ln>
                </p:spPr>
                <p:txBody>
                  <a:bodyPr spcFirstLastPara="1" lIns="68569" tIns="34275" rIns="68569" bIns="34275">
                    <a:spAutoFit/>
                  </a:bodyPr>
                  <a:lstStyle/>
                  <a:p>
                    <a:pPr eaLnBrk="1" fontAlgn="auto" hangingPunct="1">
                      <a:spcBef>
                        <a:spcPts val="0"/>
                      </a:spcBef>
                      <a:spcAft>
                        <a:spcPts val="0"/>
                      </a:spcAft>
                      <a:buClr>
                        <a:srgbClr val="000000"/>
                      </a:buClr>
                      <a:buFont typeface="Arial"/>
                      <a:buNone/>
                      <a:defRPr/>
                    </a:pPr>
                    <a:r>
                      <a:rPr lang="en-US" sz="1800" b="1" kern="0" dirty="0">
                        <a:solidFill>
                          <a:schemeClr val="lt1"/>
                        </a:solidFill>
                        <a:latin typeface="Arial"/>
                        <a:ea typeface="Arial"/>
                        <a:cs typeface="Arial"/>
                        <a:sym typeface="Arial"/>
                      </a:rPr>
                      <a:t>Power BI Service</a:t>
                    </a:r>
                    <a:endParaRPr sz="1050" kern="0" dirty="0">
                      <a:latin typeface="Arial"/>
                      <a:ea typeface="Arial"/>
                      <a:cs typeface="Arial"/>
                      <a:sym typeface="Arial"/>
                    </a:endParaRPr>
                  </a:p>
                </p:txBody>
              </p:sp>
            </p:grpSp>
          </p:grpSp>
          <p:sp>
            <p:nvSpPr>
              <p:cNvPr id="728" name="Google Shape;728;p8">
                <a:extLst>
                  <a:ext uri="{FF2B5EF4-FFF2-40B4-BE49-F238E27FC236}">
                    <a16:creationId xmlns:a16="http://schemas.microsoft.com/office/drawing/2014/main" id="{86F962E4-1437-24E5-04C1-E574732FE187}"/>
                  </a:ext>
                </a:extLst>
              </p:cNvPr>
              <p:cNvSpPr txBox="1"/>
              <p:nvPr/>
            </p:nvSpPr>
            <p:spPr>
              <a:xfrm>
                <a:off x="4576072" y="6378082"/>
                <a:ext cx="3030549" cy="368289"/>
              </a:xfrm>
              <a:prstGeom prst="rect">
                <a:avLst/>
              </a:prstGeom>
              <a:noFill/>
              <a:ln>
                <a:noFill/>
              </a:ln>
            </p:spPr>
            <p:txBody>
              <a:bodyPr spcFirstLastPara="1" lIns="68569" tIns="34275" rIns="68569" bIns="34275">
                <a:spAutoFit/>
              </a:bodyPr>
              <a:lstStyle/>
              <a:p>
                <a:pPr eaLnBrk="1" fontAlgn="auto" hangingPunct="1">
                  <a:spcBef>
                    <a:spcPts val="0"/>
                  </a:spcBef>
                  <a:spcAft>
                    <a:spcPts val="0"/>
                  </a:spcAft>
                  <a:buClr>
                    <a:srgbClr val="000000"/>
                  </a:buClr>
                  <a:buFont typeface="Arial"/>
                  <a:buNone/>
                  <a:defRPr/>
                </a:pPr>
                <a:r>
                  <a:rPr lang="en-US" sz="1350" b="1" kern="0">
                    <a:solidFill>
                      <a:schemeClr val="lt1"/>
                    </a:solidFill>
                    <a:latin typeface="Arial"/>
                    <a:ea typeface="Arial"/>
                    <a:cs typeface="Arial"/>
                    <a:sym typeface="Arial"/>
                  </a:rPr>
                  <a:t>Your Organization’s Data</a:t>
                </a:r>
                <a:endParaRPr sz="1050" kern="0">
                  <a:latin typeface="Arial"/>
                  <a:ea typeface="Arial"/>
                  <a:cs typeface="Arial"/>
                  <a:sym typeface="Arial"/>
                </a:endParaRPr>
              </a:p>
            </p:txBody>
          </p:sp>
        </p:grpSp>
      </p:grpSp>
      <p:sp>
        <p:nvSpPr>
          <p:cNvPr id="24579" name="TextBox 1">
            <a:extLst>
              <a:ext uri="{FF2B5EF4-FFF2-40B4-BE49-F238E27FC236}">
                <a16:creationId xmlns:a16="http://schemas.microsoft.com/office/drawing/2014/main" id="{998876C8-2848-1E36-D6FB-CBA0798D3AA5}"/>
              </a:ext>
            </a:extLst>
          </p:cNvPr>
          <p:cNvSpPr txBox="1">
            <a:spLocks noChangeArrowheads="1"/>
          </p:cNvSpPr>
          <p:nvPr/>
        </p:nvSpPr>
        <p:spPr bwMode="auto">
          <a:xfrm>
            <a:off x="0" y="95250"/>
            <a:ext cx="3800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solidFill>
                  <a:schemeClr val="bg1"/>
                </a:solidFill>
              </a:rPr>
              <a:t>1.3 Thành phần kiến trúc Power BI </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D82B70C-360E-E417-6184-83186F0E9CA5}"/>
              </a:ext>
            </a:extLst>
          </p:cNvPr>
          <p:cNvSpPr txBox="1">
            <a:spLocks noGrp="1" noChangeArrowheads="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rgbClr val="FFFFFF"/>
                </a:solidFill>
                <a:sym typeface="Roboto" panose="02000000000000000000" pitchFamily="2" charset="0"/>
              </a:rPr>
              <a:t>1.4 Kết luận </a:t>
            </a:r>
          </a:p>
        </p:txBody>
      </p:sp>
      <p:sp>
        <p:nvSpPr>
          <p:cNvPr id="26627" name="TextBox 4">
            <a:extLst>
              <a:ext uri="{FF2B5EF4-FFF2-40B4-BE49-F238E27FC236}">
                <a16:creationId xmlns:a16="http://schemas.microsoft.com/office/drawing/2014/main" id="{6679BB3E-A0D9-E784-2237-EE78A9E7BAF1}"/>
              </a:ext>
            </a:extLst>
          </p:cNvPr>
          <p:cNvSpPr txBox="1">
            <a:spLocks noChangeArrowheads="1"/>
          </p:cNvSpPr>
          <p:nvPr/>
        </p:nvSpPr>
        <p:spPr bwMode="auto">
          <a:xfrm>
            <a:off x="98425" y="819150"/>
            <a:ext cx="65500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1600" indent="4572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40000"/>
              </a:lnSpc>
            </a:pPr>
            <a:r>
              <a:rPr lang="en-US" altLang="en-US" sz="1600"/>
              <a:t>Từ việc tìm hiểu các phương pháp phân tích dữ liệu và công cụ Power bi. Đồ án quyết định mục tiêu triển khai gồm:</a:t>
            </a:r>
          </a:p>
        </p:txBody>
      </p:sp>
      <p:sp>
        <p:nvSpPr>
          <p:cNvPr id="6" name="Flowchart: Terminator 5">
            <a:extLst>
              <a:ext uri="{FF2B5EF4-FFF2-40B4-BE49-F238E27FC236}">
                <a16:creationId xmlns:a16="http://schemas.microsoft.com/office/drawing/2014/main" id="{A6AA8154-E27C-F7A7-6337-03712C86961B}"/>
              </a:ext>
            </a:extLst>
          </p:cNvPr>
          <p:cNvSpPr/>
          <p:nvPr/>
        </p:nvSpPr>
        <p:spPr>
          <a:xfrm>
            <a:off x="1539875" y="1754188"/>
            <a:ext cx="5886450" cy="1627187"/>
          </a:xfrm>
          <a:prstGeom prst="flowChartTerminator">
            <a:avLst/>
          </a:prstGeom>
          <a:noFill/>
          <a:ln w="9525"/>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Clr>
                <a:srgbClr val="000000"/>
              </a:buClr>
              <a:buFont typeface="Arial"/>
              <a:buNone/>
              <a:defRPr/>
            </a:pPr>
            <a:endParaRPr lang="en-US" kern="0" dirty="0">
              <a:cs typeface="Arial" panose="020B0604020202020204" pitchFamily="34" charset="0"/>
              <a:sym typeface="Arial"/>
            </a:endParaRPr>
          </a:p>
        </p:txBody>
      </p:sp>
      <p:sp>
        <p:nvSpPr>
          <p:cNvPr id="7" name="Flowchart: Terminator 6">
            <a:extLst>
              <a:ext uri="{FF2B5EF4-FFF2-40B4-BE49-F238E27FC236}">
                <a16:creationId xmlns:a16="http://schemas.microsoft.com/office/drawing/2014/main" id="{B8BE4371-886C-106B-83D7-192A2541E3BD}"/>
              </a:ext>
            </a:extLst>
          </p:cNvPr>
          <p:cNvSpPr/>
          <p:nvPr/>
        </p:nvSpPr>
        <p:spPr>
          <a:xfrm>
            <a:off x="265113" y="2081213"/>
            <a:ext cx="1646237" cy="677862"/>
          </a:xfrm>
          <a:prstGeom prst="flowChartTerminator">
            <a:avLst/>
          </a:prstGeom>
          <a:solidFill>
            <a:schemeClr val="tx1">
              <a:lumMod val="7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vi-VN" altLang="en-US" b="1">
                <a:solidFill>
                  <a:srgbClr val="FFFFFF"/>
                </a:solidFill>
              </a:rPr>
              <a:t>Mục tiêu</a:t>
            </a:r>
            <a:endParaRPr lang="en-US" altLang="en-US" b="1">
              <a:solidFill>
                <a:srgbClr val="FFFFFF"/>
              </a:solidFill>
            </a:endParaRPr>
          </a:p>
        </p:txBody>
      </p:sp>
      <p:sp>
        <p:nvSpPr>
          <p:cNvPr id="8" name="Flowchart: Terminator 7">
            <a:extLst>
              <a:ext uri="{FF2B5EF4-FFF2-40B4-BE49-F238E27FC236}">
                <a16:creationId xmlns:a16="http://schemas.microsoft.com/office/drawing/2014/main" id="{9739B1B0-4A14-49B1-27B1-A7F2DD637F9B}"/>
              </a:ext>
            </a:extLst>
          </p:cNvPr>
          <p:cNvSpPr/>
          <p:nvPr/>
        </p:nvSpPr>
        <p:spPr>
          <a:xfrm>
            <a:off x="1539875" y="3546475"/>
            <a:ext cx="5886450" cy="1493838"/>
          </a:xfrm>
          <a:prstGeom prst="flowChartTerminator">
            <a:avLst/>
          </a:prstGeom>
          <a:noFill/>
          <a:ln w="9525"/>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Clr>
                <a:srgbClr val="000000"/>
              </a:buClr>
              <a:buFont typeface="Arial"/>
              <a:buNone/>
              <a:defRPr/>
            </a:pPr>
            <a:endParaRPr lang="en-US" kern="0" dirty="0">
              <a:cs typeface="Arial" panose="020B0604020202020204" pitchFamily="34" charset="0"/>
              <a:sym typeface="Arial"/>
            </a:endParaRPr>
          </a:p>
        </p:txBody>
      </p:sp>
      <p:sp>
        <p:nvSpPr>
          <p:cNvPr id="9" name="Flowchart: Terminator 8">
            <a:extLst>
              <a:ext uri="{FF2B5EF4-FFF2-40B4-BE49-F238E27FC236}">
                <a16:creationId xmlns:a16="http://schemas.microsoft.com/office/drawing/2014/main" id="{A66B6C89-D85C-CD3A-911D-78D1039856D6}"/>
              </a:ext>
            </a:extLst>
          </p:cNvPr>
          <p:cNvSpPr/>
          <p:nvPr/>
        </p:nvSpPr>
        <p:spPr>
          <a:xfrm>
            <a:off x="265113" y="3902075"/>
            <a:ext cx="1646237" cy="677863"/>
          </a:xfrm>
          <a:prstGeom prst="flowChartTerminator">
            <a:avLst/>
          </a:prstGeom>
          <a:solidFill>
            <a:schemeClr val="tx1">
              <a:lumMod val="7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vi-VN" altLang="en-US" b="1">
                <a:solidFill>
                  <a:srgbClr val="FFFFFF"/>
                </a:solidFill>
              </a:rPr>
              <a:t>Phạm vi</a:t>
            </a:r>
            <a:endParaRPr lang="en-US" altLang="en-US" b="1">
              <a:solidFill>
                <a:srgbClr val="FFFFFF"/>
              </a:solidFill>
            </a:endParaRPr>
          </a:p>
        </p:txBody>
      </p:sp>
      <p:sp>
        <p:nvSpPr>
          <p:cNvPr id="26632" name="TextBox 9">
            <a:extLst>
              <a:ext uri="{FF2B5EF4-FFF2-40B4-BE49-F238E27FC236}">
                <a16:creationId xmlns:a16="http://schemas.microsoft.com/office/drawing/2014/main" id="{836C55D4-A44D-7255-CF7B-B26B87FC8D54}"/>
              </a:ext>
            </a:extLst>
          </p:cNvPr>
          <p:cNvSpPr txBox="1">
            <a:spLocks noChangeArrowheads="1"/>
          </p:cNvSpPr>
          <p:nvPr/>
        </p:nvSpPr>
        <p:spPr bwMode="auto">
          <a:xfrm>
            <a:off x="1941513" y="3875088"/>
            <a:ext cx="43862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182563">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40000"/>
              </a:lnSpc>
              <a:buFont typeface="Symbol" panose="05050102010706020507" pitchFamily="18" charset="2"/>
              <a:buChar char=""/>
            </a:pPr>
            <a:r>
              <a:rPr lang="vi-VN" altLang="en-US" sz="1200" b="1"/>
              <a:t>Dữ liệu: </a:t>
            </a:r>
            <a:r>
              <a:rPr lang="vi-VN" altLang="en-US" sz="1200"/>
              <a:t>Tập trung vào dữ liệu bán hàng và khách hàng</a:t>
            </a:r>
          </a:p>
          <a:p>
            <a:pPr algn="just" eaLnBrk="1" hangingPunct="1">
              <a:lnSpc>
                <a:spcPct val="140000"/>
              </a:lnSpc>
              <a:buFont typeface="Symbol" panose="05050102010706020507" pitchFamily="18" charset="2"/>
              <a:buChar char=""/>
            </a:pPr>
            <a:r>
              <a:rPr lang="vi-VN" altLang="en-US" sz="1200" b="1"/>
              <a:t>Ứng dụng: </a:t>
            </a:r>
            <a:r>
              <a:rPr lang="vi-VN" altLang="en-US" sz="1200"/>
              <a:t>Web tùy chỉnh với khả năng nhúng báo cáo Power BI.</a:t>
            </a:r>
          </a:p>
        </p:txBody>
      </p:sp>
      <p:sp>
        <p:nvSpPr>
          <p:cNvPr id="26633" name="TextBox 10">
            <a:extLst>
              <a:ext uri="{FF2B5EF4-FFF2-40B4-BE49-F238E27FC236}">
                <a16:creationId xmlns:a16="http://schemas.microsoft.com/office/drawing/2014/main" id="{27F92713-360E-98CA-9A7B-955B2617D7E3}"/>
              </a:ext>
            </a:extLst>
          </p:cNvPr>
          <p:cNvSpPr txBox="1">
            <a:spLocks noChangeArrowheads="1"/>
          </p:cNvSpPr>
          <p:nvPr/>
        </p:nvSpPr>
        <p:spPr bwMode="auto">
          <a:xfrm>
            <a:off x="1938338" y="1919288"/>
            <a:ext cx="5138737"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182563">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40000"/>
              </a:lnSpc>
              <a:buFont typeface="Symbol" panose="05050102010706020507" pitchFamily="18" charset="2"/>
              <a:buChar char=""/>
            </a:pPr>
            <a:r>
              <a:rPr lang="vi-VN" altLang="en-US" sz="1300"/>
              <a:t>Xây dựng ứng dụng web nhúng báo cáo Power BI</a:t>
            </a:r>
          </a:p>
          <a:p>
            <a:pPr algn="just" eaLnBrk="1" hangingPunct="1">
              <a:lnSpc>
                <a:spcPct val="140000"/>
              </a:lnSpc>
              <a:buFont typeface="Symbol" panose="05050102010706020507" pitchFamily="18" charset="2"/>
              <a:buChar char=""/>
            </a:pPr>
            <a:r>
              <a:rPr lang="vi-VN" altLang="en-US" sz="1300"/>
              <a:t>Giải quyết bài toán phân khúc khách hàng và bán chéo</a:t>
            </a:r>
          </a:p>
          <a:p>
            <a:pPr algn="just" eaLnBrk="1" hangingPunct="1">
              <a:lnSpc>
                <a:spcPct val="140000"/>
              </a:lnSpc>
              <a:buFont typeface="Symbol" panose="05050102010706020507" pitchFamily="18" charset="2"/>
              <a:buChar char=""/>
            </a:pPr>
            <a:r>
              <a:rPr lang="vi-VN" altLang="en-US" sz="1300"/>
              <a:t>Tích hợp báo cáo Power BI vào ứng dụng Web</a:t>
            </a:r>
            <a:endParaRPr lang="en-US" altLang="en-US" sz="1300"/>
          </a:p>
          <a:p>
            <a:pPr algn="just" eaLnBrk="1" hangingPunct="1">
              <a:lnSpc>
                <a:spcPct val="140000"/>
              </a:lnSpc>
              <a:buFont typeface="Symbol" panose="05050102010706020507" pitchFamily="18" charset="2"/>
              <a:buChar char=""/>
            </a:pPr>
            <a:r>
              <a:rPr lang="en-US" altLang="en-US" sz="1300"/>
              <a:t>Phát triển chức năng xem, tạo mới, chỉnh sửa và lưu báo cáo</a:t>
            </a:r>
            <a:endParaRPr lang="vi-VN" altLang="en-US"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Google Shape;73;p14">
            <a:extLst>
              <a:ext uri="{FF2B5EF4-FFF2-40B4-BE49-F238E27FC236}">
                <a16:creationId xmlns:a16="http://schemas.microsoft.com/office/drawing/2014/main" id="{79CDEAE8-433A-CD13-C889-DA03EB01BFA5}"/>
              </a:ext>
            </a:extLst>
          </p:cNvPr>
          <p:cNvSpPr txBox="1">
            <a:spLocks noGrp="1" noChangeArrowheads="1"/>
          </p:cNvSpPr>
          <p:nvPr>
            <p:ph type="title"/>
          </p:nvPr>
        </p:nvSpPr>
        <p:spPr>
          <a:xfrm>
            <a:off x="307975" y="9525"/>
            <a:ext cx="6291263" cy="609600"/>
          </a:xfrm>
        </p:spPr>
        <p:txBody>
          <a:bodyPr>
            <a:normAutofit/>
          </a:bodyPr>
          <a:lstStyle/>
          <a:p>
            <a:pPr>
              <a:spcBef>
                <a:spcPct val="0"/>
              </a:spcBef>
              <a:spcAft>
                <a:spcPct val="0"/>
              </a:spcAft>
              <a:buClr>
                <a:srgbClr val="FFFFFF"/>
              </a:buClr>
              <a:buFont typeface="Roboto" panose="02000000000000000000" pitchFamily="2" charset="0"/>
              <a:buNone/>
            </a:pPr>
            <a:r>
              <a:rPr lang="en-US" altLang="en-US" sz="2400" b="1" dirty="0" err="1">
                <a:solidFill>
                  <a:srgbClr val="FFFFFF"/>
                </a:solidFill>
                <a:sym typeface="Roboto" panose="02000000000000000000" pitchFamily="2" charset="0"/>
              </a:rPr>
              <a:t>Nội</a:t>
            </a:r>
            <a:r>
              <a:rPr lang="en-US" altLang="en-US" sz="2400" b="1" dirty="0">
                <a:solidFill>
                  <a:srgbClr val="FFFFFF"/>
                </a:solidFill>
                <a:sym typeface="Roboto" panose="02000000000000000000" pitchFamily="2" charset="0"/>
              </a:rPr>
              <a:t> dung</a:t>
            </a:r>
          </a:p>
        </p:txBody>
      </p:sp>
      <p:sp>
        <p:nvSpPr>
          <p:cNvPr id="12" name="Rectangle: Rounded Corners 11">
            <a:extLst>
              <a:ext uri="{FF2B5EF4-FFF2-40B4-BE49-F238E27FC236}">
                <a16:creationId xmlns:a16="http://schemas.microsoft.com/office/drawing/2014/main" id="{E6BCCD57-46E8-A521-F1E9-EB5D6FF4C93D}"/>
              </a:ext>
            </a:extLst>
          </p:cNvPr>
          <p:cNvSpPr/>
          <p:nvPr/>
        </p:nvSpPr>
        <p:spPr>
          <a:xfrm>
            <a:off x="633764" y="1142344"/>
            <a:ext cx="7570443" cy="883475"/>
          </a:xfrm>
          <a:prstGeom prst="roundRect">
            <a:avLst/>
          </a:prstGeom>
          <a:solidFill>
            <a:schemeClr val="bg1"/>
          </a:solidFill>
          <a:ln>
            <a:solidFill>
              <a:schemeClr val="tx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4"/>
          </a:lnRef>
          <a:fillRef idx="3">
            <a:schemeClr val="accent4"/>
          </a:fillRef>
          <a:effectRef idx="3">
            <a:schemeClr val="accent4"/>
          </a:effectRef>
          <a:fontRef idx="minor">
            <a:schemeClr val="lt1"/>
          </a:fontRef>
        </p:style>
        <p:txBody>
          <a:bodyPr anchor="ctr"/>
          <a:lstStyle/>
          <a:p>
            <a:pPr eaLnBrk="1" fontAlgn="auto" hangingPunct="1">
              <a:spcBef>
                <a:spcPts val="0"/>
              </a:spcBef>
              <a:spcAft>
                <a:spcPts val="0"/>
              </a:spcAft>
              <a:buClr>
                <a:srgbClr val="000000"/>
              </a:buClr>
              <a:buFont typeface="Arial"/>
              <a:buNone/>
              <a:defRPr/>
            </a:pPr>
            <a:r>
              <a:rPr lang="en-US" sz="2000" b="1" kern="0" dirty="0" err="1">
                <a:solidFill>
                  <a:sysClr val="windowText" lastClr="000000"/>
                </a:solidFill>
                <a:ea typeface="Roboto" panose="02000000000000000000" pitchFamily="2" charset="0"/>
                <a:cs typeface="Arial" panose="020B0604020202020204" pitchFamily="34" charset="0"/>
                <a:sym typeface="Arial"/>
              </a:rPr>
              <a:t>Chương</a:t>
            </a:r>
            <a:r>
              <a:rPr lang="en-US" sz="2000" b="1" kern="0" dirty="0">
                <a:solidFill>
                  <a:sysClr val="windowText" lastClr="000000"/>
                </a:solidFill>
                <a:ea typeface="Roboto" panose="02000000000000000000" pitchFamily="2" charset="0"/>
                <a:cs typeface="Arial" panose="020B0604020202020204" pitchFamily="34" charset="0"/>
                <a:sym typeface="Arial"/>
              </a:rPr>
              <a:t> 1: </a:t>
            </a:r>
            <a:r>
              <a:rPr lang="vi-VN" sz="2000" b="1" kern="0" dirty="0">
                <a:solidFill>
                  <a:sysClr val="windowText" lastClr="000000"/>
                </a:solidFill>
                <a:ea typeface="Roboto" panose="02000000000000000000" pitchFamily="2" charset="0"/>
                <a:cs typeface="Arial" panose="020B0604020202020204" pitchFamily="34" charset="0"/>
                <a:sym typeface="Arial"/>
              </a:rPr>
              <a:t>Tổng quan phân tích dữ liệu </a:t>
            </a:r>
            <a:r>
              <a:rPr lang="en-US" sz="2000" b="1" kern="0" dirty="0" err="1">
                <a:solidFill>
                  <a:sysClr val="windowText" lastClr="000000"/>
                </a:solidFill>
                <a:ea typeface="Roboto" panose="02000000000000000000" pitchFamily="2" charset="0"/>
                <a:cs typeface="Arial" panose="020B0604020202020204" pitchFamily="34" charset="0"/>
                <a:sym typeface="Arial"/>
              </a:rPr>
              <a:t>sử</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dụng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vi-VN" sz="2000" b="1" kern="0" dirty="0">
                <a:solidFill>
                  <a:sysClr val="windowText" lastClr="000000"/>
                </a:solidFill>
                <a:ea typeface="Roboto" panose="02000000000000000000" pitchFamily="2" charset="0"/>
                <a:cs typeface="Arial" panose="020B0604020202020204" pitchFamily="34" charset="0"/>
                <a:sym typeface="Arial"/>
              </a:rPr>
              <a:t>Power BI</a:t>
            </a:r>
            <a:endParaRPr lang="en-US" sz="2000" b="1" kern="0" dirty="0">
              <a:solidFill>
                <a:sysClr val="windowText" lastClr="000000"/>
              </a:solidFill>
              <a:ea typeface="Roboto" panose="02000000000000000000" pitchFamily="2" charset="0"/>
              <a:cs typeface="Arial" panose="020B0604020202020204" pitchFamily="34" charset="0"/>
              <a:sym typeface="Arial"/>
            </a:endParaRPr>
          </a:p>
        </p:txBody>
      </p:sp>
      <p:sp>
        <p:nvSpPr>
          <p:cNvPr id="13" name="Rectangle: Rounded Corners 12">
            <a:extLst>
              <a:ext uri="{FF2B5EF4-FFF2-40B4-BE49-F238E27FC236}">
                <a16:creationId xmlns:a16="http://schemas.microsoft.com/office/drawing/2014/main" id="{AC430D91-D9B2-3CBD-8656-1301BBA95498}"/>
              </a:ext>
            </a:extLst>
          </p:cNvPr>
          <p:cNvSpPr/>
          <p:nvPr/>
        </p:nvSpPr>
        <p:spPr>
          <a:xfrm>
            <a:off x="633764" y="2231838"/>
            <a:ext cx="7570443" cy="883475"/>
          </a:xfrm>
          <a:prstGeom prst="roundRect">
            <a:avLst/>
          </a:prstGeom>
          <a:solidFill>
            <a:schemeClr val="tx1"/>
          </a:solidFill>
          <a:ln>
            <a:solidFill>
              <a:schemeClr val="tx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4"/>
          </a:lnRef>
          <a:fillRef idx="3">
            <a:schemeClr val="accent4"/>
          </a:fillRef>
          <a:effectRef idx="3">
            <a:schemeClr val="accent4"/>
          </a:effectRef>
          <a:fontRef idx="minor">
            <a:schemeClr val="lt1"/>
          </a:fontRef>
        </p:style>
        <p:txBody>
          <a:bodyPr anchor="ctr"/>
          <a:lstStyle/>
          <a:p>
            <a:pPr eaLnBrk="1" fontAlgn="auto" hangingPunct="1">
              <a:spcBef>
                <a:spcPts val="0"/>
              </a:spcBef>
              <a:spcAft>
                <a:spcPts val="0"/>
              </a:spcAft>
              <a:buClr>
                <a:srgbClr val="000000"/>
              </a:buClr>
              <a:buFont typeface="Arial"/>
              <a:buNone/>
              <a:defRPr/>
            </a:pPr>
            <a:r>
              <a:rPr lang="en-US" sz="2000" b="1" kern="0" dirty="0" err="1">
                <a:solidFill>
                  <a:sysClr val="windowText" lastClr="000000"/>
                </a:solidFill>
                <a:ea typeface="Roboto" panose="02000000000000000000" pitchFamily="2" charset="0"/>
                <a:cs typeface="Arial" panose="020B0604020202020204" pitchFamily="34" charset="0"/>
                <a:sym typeface="Arial"/>
              </a:rPr>
              <a:t>Chương</a:t>
            </a:r>
            <a:r>
              <a:rPr lang="en-US" sz="2000" b="1" kern="0" dirty="0">
                <a:solidFill>
                  <a:sysClr val="windowText" lastClr="000000"/>
                </a:solidFill>
                <a:ea typeface="Roboto" panose="02000000000000000000" pitchFamily="2" charset="0"/>
                <a:cs typeface="Arial" panose="020B0604020202020204" pitchFamily="34" charset="0"/>
                <a:sym typeface="Arial"/>
              </a:rPr>
              <a:t> 2: </a:t>
            </a:r>
            <a:r>
              <a:rPr lang="en-US" sz="2000" b="1" kern="0" dirty="0" err="1">
                <a:solidFill>
                  <a:sysClr val="windowText" lastClr="000000"/>
                </a:solidFill>
                <a:ea typeface="Roboto" panose="02000000000000000000" pitchFamily="2" charset="0"/>
                <a:cs typeface="Arial" panose="020B0604020202020204" pitchFamily="34" charset="0"/>
                <a:sym typeface="Arial"/>
              </a:rPr>
              <a:t>Phân</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tích</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thiết</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kế</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hệ</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thống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ứng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dụng</a:t>
            </a:r>
            <a:endParaRPr lang="en-US" sz="2000" b="1" kern="0" dirty="0">
              <a:solidFill>
                <a:sysClr val="windowText" lastClr="000000"/>
              </a:solidFill>
              <a:ea typeface="Roboto" panose="02000000000000000000" pitchFamily="2" charset="0"/>
              <a:cs typeface="Arial" panose="020B0604020202020204" pitchFamily="34" charset="0"/>
              <a:sym typeface="Arial"/>
            </a:endParaRPr>
          </a:p>
        </p:txBody>
      </p:sp>
      <p:sp>
        <p:nvSpPr>
          <p:cNvPr id="14" name="Rectangle: Rounded Corners 13">
            <a:extLst>
              <a:ext uri="{FF2B5EF4-FFF2-40B4-BE49-F238E27FC236}">
                <a16:creationId xmlns:a16="http://schemas.microsoft.com/office/drawing/2014/main" id="{4AAA79FC-1EE0-09E0-5D5F-5514636A05E8}"/>
              </a:ext>
            </a:extLst>
          </p:cNvPr>
          <p:cNvSpPr/>
          <p:nvPr/>
        </p:nvSpPr>
        <p:spPr>
          <a:xfrm>
            <a:off x="633764" y="3417495"/>
            <a:ext cx="7570443" cy="883475"/>
          </a:xfrm>
          <a:prstGeom prst="roundRect">
            <a:avLst/>
          </a:prstGeom>
          <a:ln>
            <a:solidFill>
              <a:schemeClr val="tx2">
                <a:lumMod val="75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4"/>
          </a:lnRef>
          <a:fillRef idx="3">
            <a:schemeClr val="accent4"/>
          </a:fillRef>
          <a:effectRef idx="3">
            <a:schemeClr val="accent4"/>
          </a:effectRef>
          <a:fontRef idx="minor">
            <a:schemeClr val="lt1"/>
          </a:fontRef>
        </p:style>
        <p:txBody>
          <a:bodyPr anchor="ctr"/>
          <a:lstStyle/>
          <a:p>
            <a:pPr eaLnBrk="1" fontAlgn="auto" hangingPunct="1">
              <a:spcBef>
                <a:spcPts val="0"/>
              </a:spcBef>
              <a:spcAft>
                <a:spcPts val="0"/>
              </a:spcAft>
              <a:buClr>
                <a:srgbClr val="000000"/>
              </a:buClr>
              <a:buFont typeface="Arial"/>
              <a:buNone/>
              <a:defRPr/>
            </a:pPr>
            <a:r>
              <a:rPr lang="en-US" sz="2000" b="1" kern="0" dirty="0" err="1">
                <a:solidFill>
                  <a:sysClr val="windowText" lastClr="000000"/>
                </a:solidFill>
                <a:ea typeface="Roboto" panose="02000000000000000000" pitchFamily="2" charset="0"/>
                <a:cs typeface="Arial" panose="020B0604020202020204" pitchFamily="34" charset="0"/>
                <a:sym typeface="Arial"/>
              </a:rPr>
              <a:t>Chương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vi-VN" sz="2000" b="1" kern="0" dirty="0">
                <a:solidFill>
                  <a:sysClr val="windowText" lastClr="000000"/>
                </a:solidFill>
                <a:ea typeface="Roboto" panose="02000000000000000000" pitchFamily="2" charset="0"/>
                <a:cs typeface="Arial" panose="020B0604020202020204" pitchFamily="34" charset="0"/>
                <a:sym typeface="Arial"/>
              </a:rPr>
              <a:t>3</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Xây</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dựng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ứng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dụng</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và</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thực</a:t>
            </a:r>
            <a:r>
              <a:rPr lang="en-US" sz="2000" b="1" kern="0" dirty="0">
                <a:solidFill>
                  <a:sysClr val="windowText" lastClr="000000"/>
                </a:solidFill>
                <a:ea typeface="Roboto" panose="02000000000000000000" pitchFamily="2" charset="0"/>
                <a:cs typeface="Arial" panose="020B0604020202020204" pitchFamily="34" charset="0"/>
                <a:sym typeface="Arial"/>
              </a:rPr>
              <a:t> </a:t>
            </a:r>
            <a:r>
              <a:rPr lang="en-US" sz="2000" b="1" kern="0" dirty="0" err="1">
                <a:solidFill>
                  <a:sysClr val="windowText" lastClr="000000"/>
                </a:solidFill>
                <a:ea typeface="Roboto" panose="02000000000000000000" pitchFamily="2" charset="0"/>
                <a:cs typeface="Arial" panose="020B0604020202020204" pitchFamily="34" charset="0"/>
                <a:sym typeface="Arial"/>
              </a:rPr>
              <a:t>nghiệm</a:t>
            </a:r>
            <a:endParaRPr lang="en-US" sz="2000" b="1" kern="0" dirty="0">
              <a:solidFill>
                <a:sysClr val="windowText" lastClr="000000"/>
              </a:solidFill>
              <a:ea typeface="Roboto" panose="02000000000000000000" pitchFamily="2" charset="0"/>
              <a:cs typeface="Arial" panose="020B0604020202020204"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5BDC"/>
        </a:solidFill>
        <a:effectLst/>
      </p:bgPr>
    </p:bg>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0ED18E7-14C0-DCBC-A09A-A65241859404}"/>
              </a:ext>
            </a:extLst>
          </p:cNvPr>
          <p:cNvSpPr txBox="1">
            <a:spLocks noGrp="1" noChangeArrowheads="1"/>
          </p:cNvSpPr>
          <p:nvPr>
            <p:ph type="title"/>
          </p:nvPr>
        </p:nvSpPr>
        <p:spPr>
          <a:xfrm>
            <a:off x="98425" y="15875"/>
            <a:ext cx="8826500" cy="603250"/>
          </a:xfrm>
        </p:spPr>
        <p:txBody>
          <a:bodyPr/>
          <a:lstStyle/>
          <a:p>
            <a:pPr>
              <a:spcBef>
                <a:spcPct val="0"/>
              </a:spcBef>
              <a:spcAft>
                <a:spcPct val="0"/>
              </a:spcAft>
              <a:buClr>
                <a:srgbClr val="FFFFFF"/>
              </a:buClr>
              <a:buFont typeface="Roboto" panose="02000000000000000000" pitchFamily="2" charset="0"/>
              <a:buNone/>
            </a:pPr>
            <a:r>
              <a:rPr lang="en-US" altLang="en-US">
                <a:solidFill>
                  <a:schemeClr val="bg1"/>
                </a:solidFill>
                <a:sym typeface="Roboto" panose="02000000000000000000" pitchFamily="2" charset="0"/>
              </a:rPr>
              <a:t>2.1 Mô hình hệ thống ứng dụng</a:t>
            </a:r>
            <a:endParaRPr lang="en-US" altLang="en-US">
              <a:solidFill>
                <a:srgbClr val="FFFFFF"/>
              </a:solidFill>
              <a:sym typeface="Roboto" panose="02000000000000000000" pitchFamily="2" charset="0"/>
            </a:endParaRPr>
          </a:p>
        </p:txBody>
      </p:sp>
      <p:pic>
        <p:nvPicPr>
          <p:cNvPr id="29699" name="Picture 2" descr="A diagram of a diagram&#10;&#10;Description automatically generated">
            <a:extLst>
              <a:ext uri="{FF2B5EF4-FFF2-40B4-BE49-F238E27FC236}">
                <a16:creationId xmlns:a16="http://schemas.microsoft.com/office/drawing/2014/main" id="{9D8966DE-F0BE-4C59-E52D-E327E4AE52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033463"/>
            <a:ext cx="5759450" cy="3287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0" name="TextBox 4">
            <a:extLst>
              <a:ext uri="{FF2B5EF4-FFF2-40B4-BE49-F238E27FC236}">
                <a16:creationId xmlns:a16="http://schemas.microsoft.com/office/drawing/2014/main" id="{2E6BBE63-1BD0-C200-1F91-3EA653498802}"/>
              </a:ext>
            </a:extLst>
          </p:cNvPr>
          <p:cNvSpPr txBox="1">
            <a:spLocks noChangeArrowheads="1"/>
          </p:cNvSpPr>
          <p:nvPr/>
        </p:nvSpPr>
        <p:spPr bwMode="auto">
          <a:xfrm>
            <a:off x="2963863" y="4427538"/>
            <a:ext cx="3216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Hình: 2.1 Mô hình hệ thống ứng dụng </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ĐA.potx" id="{33188C9D-33FF-4B46-ADE0-5FDC755ED2C5}" vid="{0A5FF3BE-BC77-4C5B-A65B-44B533E5046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ĐA</Template>
  <TotalTime>988</TotalTime>
  <Words>2236</Words>
  <Application>Microsoft Office PowerPoint</Application>
  <PresentationFormat>On-screen Show (16:9)</PresentationFormat>
  <Paragraphs>155</Paragraphs>
  <Slides>23</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Wingdings</vt:lpstr>
      <vt:lpstr>Symbol</vt:lpstr>
      <vt:lpstr>Times New Roman</vt:lpstr>
      <vt:lpstr>Courier New</vt:lpstr>
      <vt:lpstr>Roboto</vt:lpstr>
      <vt:lpstr>Arial</vt:lpstr>
      <vt:lpstr>Calibri</vt:lpstr>
      <vt:lpstr>Muli</vt:lpstr>
      <vt:lpstr>Nixie One</vt:lpstr>
      <vt:lpstr>Helvetica Neue</vt:lpstr>
      <vt:lpstr>Material</vt:lpstr>
      <vt:lpstr>PowerPoint Presentation</vt:lpstr>
      <vt:lpstr>1. Giới thiệu đề tài</vt:lpstr>
      <vt:lpstr>Nội dung</vt:lpstr>
      <vt:lpstr>1.1 Phân tích dữ liệu trong ngành bán lẻ</vt:lpstr>
      <vt:lpstr>1.2 Phương pháp phân tích dữ liệu hiện nay</vt:lpstr>
      <vt:lpstr>PowerPoint Presentation</vt:lpstr>
      <vt:lpstr>1.4 Kết luận </vt:lpstr>
      <vt:lpstr>Nội dung</vt:lpstr>
      <vt:lpstr>2.1 Mô hình hệ thống ứng dụng</vt:lpstr>
      <vt:lpstr>2.2 Thiết kế ứng dụng web</vt:lpstr>
      <vt:lpstr>2.3 Chức năng chính của ứng dụng web</vt:lpstr>
      <vt:lpstr>2.3 Chức năng chính của ứng dụng web</vt:lpstr>
      <vt:lpstr>Nội dung</vt:lpstr>
      <vt:lpstr>3.1 Xây dựng ứng dụng web</vt:lpstr>
      <vt:lpstr>3.2 Xây dựng báo cáo Power BI </vt:lpstr>
      <vt:lpstr>3.2 Xây dựng báo cáo Power BI </vt:lpstr>
      <vt:lpstr>3.2 Xây dựng báo cáo Power BI </vt:lpstr>
      <vt:lpstr>3.2 Xây dựng báo cáo Power BI </vt:lpstr>
      <vt:lpstr>3.2 Xây dựng báo cáo Power BI </vt:lpstr>
      <vt:lpstr>3.3 Kết quả thực nghiệm</vt:lpstr>
      <vt:lpstr>3.3 Kết quả thực nghiệm</vt:lpstr>
      <vt:lpstr>KẾT LUẬN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sâm nông</dc:creator>
  <cp:lastModifiedBy>sâm nông</cp:lastModifiedBy>
  <cp:revision>13</cp:revision>
  <dcterms:created xsi:type="dcterms:W3CDTF">2024-06-13T18:22:50Z</dcterms:created>
  <dcterms:modified xsi:type="dcterms:W3CDTF">2024-07-05T18:10:22Z</dcterms:modified>
</cp:coreProperties>
</file>