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300" r:id="rId6"/>
    <p:sldId id="260" r:id="rId7"/>
    <p:sldId id="299" r:id="rId8"/>
    <p:sldId id="301" r:id="rId9"/>
    <p:sldId id="261" r:id="rId10"/>
    <p:sldId id="262" r:id="rId11"/>
    <p:sldId id="263" r:id="rId12"/>
    <p:sldId id="302" r:id="rId13"/>
    <p:sldId id="266" r:id="rId14"/>
    <p:sldId id="264" r:id="rId15"/>
    <p:sldId id="269" r:id="rId16"/>
    <p:sldId id="265" r:id="rId17"/>
    <p:sldId id="303" r:id="rId18"/>
    <p:sldId id="304" r:id="rId19"/>
    <p:sldId id="305" r:id="rId20"/>
    <p:sldId id="306" r:id="rId21"/>
    <p:sldId id="307" r:id="rId22"/>
    <p:sldId id="308" r:id="rId23"/>
    <p:sldId id="309" r:id="rId24"/>
    <p:sldId id="310" r:id="rId25"/>
    <p:sldId id="311" r:id="rId26"/>
    <p:sldId id="312" r:id="rId27"/>
    <p:sldId id="267" r:id="rId28"/>
    <p:sldId id="313" r:id="rId29"/>
    <p:sldId id="276" r:id="rId30"/>
    <p:sldId id="280" r:id="rId31"/>
  </p:sldIdLst>
  <p:sldSz cx="9144000" cy="5143500" type="screen16x9"/>
  <p:notesSz cx="6858000" cy="9144000"/>
  <p:embeddedFontLst>
    <p:embeddedFont>
      <p:font typeface="Roboto Condensed Light" panose="02000000000000000000" pitchFamily="2" charset="0"/>
      <p:regular r:id="rId33"/>
      <p:italic r:id="rId34"/>
    </p:embeddedFont>
    <p:embeddedFont>
      <p:font typeface="Squada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100" d="100"/>
          <a:sy n="100" d="100"/>
        </p:scale>
        <p:origin x="83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57095241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57095241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05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5d16254f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5d16254f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557095241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557095241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665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6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45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6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188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0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505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891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79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7095241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69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7095241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7095241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045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557095241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557095241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75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7095241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7095241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428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72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57095241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57095241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E5B2CA"/>
            </a:gs>
            <a:gs pos="100000">
              <a:srgbClr val="613FB8"/>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t="1254"/>
          <a:stretch>
            <a:fillRect/>
          </a:stretch>
        </p:blipFill>
        <p:spPr>
          <a:xfrm>
            <a:off x="75" y="0"/>
            <a:ext cx="9144000" cy="5078876"/>
          </a:xfrm>
          <a:prstGeom prst="rect">
            <a:avLst/>
          </a:prstGeom>
          <a:noFill/>
          <a:ln>
            <a:noFill/>
          </a:ln>
        </p:spPr>
      </p:pic>
      <p:sp>
        <p:nvSpPr>
          <p:cNvPr id="11" name="Google Shape;11;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2" name="Google Shape;12;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8"/>
        <p:cNvGrpSpPr/>
        <p:nvPr/>
      </p:nvGrpSpPr>
      <p:grpSpPr>
        <a:xfrm>
          <a:off x="0" y="0"/>
          <a:ext cx="0" cy="0"/>
          <a:chOff x="0" y="0"/>
          <a:chExt cx="0" cy="0"/>
        </a:xfrm>
      </p:grpSpPr>
      <p:pic>
        <p:nvPicPr>
          <p:cNvPr id="89" name="Google Shape;89;p12"/>
          <p:cNvPicPr preferRelativeResize="0"/>
          <p:nvPr/>
        </p:nvPicPr>
        <p:blipFill rotWithShape="1">
          <a:blip r:embed="rId2"/>
          <a:srcRect l="5517" t="7179" r="39802" b="1479"/>
          <a:stretch>
            <a:fillRect/>
          </a:stretch>
        </p:blipFill>
        <p:spPr>
          <a:xfrm flipH="1">
            <a:off x="6925725" y="1"/>
            <a:ext cx="2218277" cy="2084300"/>
          </a:xfrm>
          <a:prstGeom prst="rect">
            <a:avLst/>
          </a:prstGeom>
          <a:noFill/>
          <a:ln>
            <a:noFill/>
          </a:ln>
        </p:spPr>
      </p:pic>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rgbClr val="E5B2CA"/>
            </a:gs>
            <a:gs pos="100000">
              <a:srgbClr val="613FB8"/>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E5B2CA"/>
            </a:gs>
            <a:gs pos="100000">
              <a:srgbClr val="613FB8"/>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srcRect l="5517" t="7179" r="39802" b="1479"/>
          <a:stretch>
            <a:fillRect/>
          </a:stretch>
        </p:blipFill>
        <p:spPr>
          <a:xfrm>
            <a:off x="-100" y="1"/>
            <a:ext cx="2218277" cy="20843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E5B2CA"/>
            </a:gs>
            <a:gs pos="100000">
              <a:srgbClr val="613FB8"/>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rotWithShape="1">
          <a:blip r:embed="rId2"/>
          <a:srcRect l="5517" t="7179" r="39802" b="1479"/>
          <a:stretch>
            <a:fillRect/>
          </a:stretch>
        </p:blipFill>
        <p:spPr>
          <a:xfrm rot="10800000">
            <a:off x="6925725" y="3063401"/>
            <a:ext cx="2218277" cy="2084300"/>
          </a:xfrm>
          <a:prstGeom prst="rect">
            <a:avLst/>
          </a:prstGeom>
          <a:noFill/>
          <a:ln>
            <a:noFill/>
          </a:ln>
        </p:spPr>
      </p:pic>
      <p:pic>
        <p:nvPicPr>
          <p:cNvPr id="52" name="Google Shape;52;p6"/>
          <p:cNvPicPr preferRelativeResize="0"/>
          <p:nvPr/>
        </p:nvPicPr>
        <p:blipFill rotWithShape="1">
          <a:blip r:embed="rId2"/>
          <a:srcRect l="5517" t="7179" r="39802" b="1479"/>
          <a:stretch>
            <a:fillRect/>
          </a:stretch>
        </p:blipFill>
        <p:spPr>
          <a:xfrm>
            <a:off x="-100" y="1"/>
            <a:ext cx="2218277" cy="2084300"/>
          </a:xfrm>
          <a:prstGeom prst="rect">
            <a:avLst/>
          </a:prstGeom>
          <a:noFill/>
          <a:ln>
            <a:noFill/>
          </a:ln>
        </p:spPr>
      </p:pic>
      <p:sp>
        <p:nvSpPr>
          <p:cNvPr id="53" name="Google Shape;53;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4" name="Google Shape;54;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200"/>
              <a:buNone/>
              <a:defRPr sz="1200">
                <a:solidFill>
                  <a:schemeClr val="dk2"/>
                </a:solidFill>
              </a:defRPr>
            </a:lvl1pPr>
            <a:lvl2pPr lvl="1" rtl="0">
              <a:lnSpc>
                <a:spcPct val="100000"/>
              </a:lnSpc>
              <a:spcBef>
                <a:spcPts val="0"/>
              </a:spcBef>
              <a:spcAft>
                <a:spcPts val="0"/>
              </a:spcAft>
              <a:buClr>
                <a:schemeClr val="dk2"/>
              </a:buClr>
              <a:buSzPts val="1200"/>
              <a:buNone/>
              <a:defRPr sz="1200">
                <a:solidFill>
                  <a:schemeClr val="dk2"/>
                </a:solidFill>
              </a:defRPr>
            </a:lvl2pPr>
            <a:lvl3pPr lvl="2" rtl="0">
              <a:lnSpc>
                <a:spcPct val="100000"/>
              </a:lnSpc>
              <a:spcBef>
                <a:spcPts val="0"/>
              </a:spcBef>
              <a:spcAft>
                <a:spcPts val="0"/>
              </a:spcAft>
              <a:buClr>
                <a:schemeClr val="dk2"/>
              </a:buClr>
              <a:buSzPts val="1200"/>
              <a:buNone/>
              <a:defRPr sz="1200">
                <a:solidFill>
                  <a:schemeClr val="dk2"/>
                </a:solidFill>
              </a:defRPr>
            </a:lvl3pPr>
            <a:lvl4pPr lvl="3" rtl="0">
              <a:lnSpc>
                <a:spcPct val="100000"/>
              </a:lnSpc>
              <a:spcBef>
                <a:spcPts val="0"/>
              </a:spcBef>
              <a:spcAft>
                <a:spcPts val="0"/>
              </a:spcAft>
              <a:buClr>
                <a:schemeClr val="dk2"/>
              </a:buClr>
              <a:buSzPts val="1200"/>
              <a:buNone/>
              <a:defRPr sz="1200">
                <a:solidFill>
                  <a:schemeClr val="dk2"/>
                </a:solidFill>
              </a:defRPr>
            </a:lvl4pPr>
            <a:lvl5pPr lvl="4" rtl="0">
              <a:lnSpc>
                <a:spcPct val="100000"/>
              </a:lnSpc>
              <a:spcBef>
                <a:spcPts val="0"/>
              </a:spcBef>
              <a:spcAft>
                <a:spcPts val="0"/>
              </a:spcAft>
              <a:buClr>
                <a:schemeClr val="dk2"/>
              </a:buClr>
              <a:buSzPts val="1200"/>
              <a:buNone/>
              <a:defRPr sz="1200">
                <a:solidFill>
                  <a:schemeClr val="dk2"/>
                </a:solidFill>
              </a:defRPr>
            </a:lvl5pPr>
            <a:lvl6pPr lvl="5" rtl="0">
              <a:lnSpc>
                <a:spcPct val="100000"/>
              </a:lnSpc>
              <a:spcBef>
                <a:spcPts val="0"/>
              </a:spcBef>
              <a:spcAft>
                <a:spcPts val="0"/>
              </a:spcAft>
              <a:buClr>
                <a:schemeClr val="dk2"/>
              </a:buClr>
              <a:buSzPts val="1200"/>
              <a:buNone/>
              <a:defRPr sz="1200">
                <a:solidFill>
                  <a:schemeClr val="dk2"/>
                </a:solidFill>
              </a:defRPr>
            </a:lvl6pPr>
            <a:lvl7pPr lvl="6" rtl="0">
              <a:lnSpc>
                <a:spcPct val="100000"/>
              </a:lnSpc>
              <a:spcBef>
                <a:spcPts val="0"/>
              </a:spcBef>
              <a:spcAft>
                <a:spcPts val="0"/>
              </a:spcAft>
              <a:buClr>
                <a:schemeClr val="dk2"/>
              </a:buClr>
              <a:buSzPts val="1200"/>
              <a:buNone/>
              <a:defRPr sz="1200">
                <a:solidFill>
                  <a:schemeClr val="dk2"/>
                </a:solidFill>
              </a:defRPr>
            </a:lvl7pPr>
            <a:lvl8pPr lvl="7" rtl="0">
              <a:lnSpc>
                <a:spcPct val="100000"/>
              </a:lnSpc>
              <a:spcBef>
                <a:spcPts val="0"/>
              </a:spcBef>
              <a:spcAft>
                <a:spcPts val="0"/>
              </a:spcAft>
              <a:buClr>
                <a:schemeClr val="dk2"/>
              </a:buClr>
              <a:buSzPts val="1200"/>
              <a:buNone/>
              <a:defRPr sz="1200">
                <a:solidFill>
                  <a:schemeClr val="dk2"/>
                </a:solidFill>
              </a:defRPr>
            </a:lvl8pPr>
            <a:lvl9pPr lvl="8" rtl="0">
              <a:lnSpc>
                <a:spcPct val="100000"/>
              </a:lnSpc>
              <a:spcBef>
                <a:spcPts val="0"/>
              </a:spcBef>
              <a:spcAft>
                <a:spcPts val="0"/>
              </a:spcAft>
              <a:buClr>
                <a:schemeClr val="dk2"/>
              </a:buClr>
              <a:buSzPts val="1200"/>
              <a:buNone/>
              <a:defRPr sz="1200">
                <a:solidFill>
                  <a:schemeClr val="dk2"/>
                </a:solidFill>
              </a:defRPr>
            </a:lvl9pPr>
          </a:lstStyle>
          <a:p>
            <a:endParaRPr/>
          </a:p>
        </p:txBody>
      </p:sp>
      <p:cxnSp>
        <p:nvCxnSpPr>
          <p:cNvPr id="55" name="Google Shape;55;p6"/>
          <p:cNvCxnSpPr/>
          <p:nvPr/>
        </p:nvCxnSpPr>
        <p:spPr>
          <a:xfrm>
            <a:off x="4572000" y="1228200"/>
            <a:ext cx="0" cy="2687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srcRect l="5517" t="7541" r="39802" b="1482"/>
          <a:stretch>
            <a:fillRect/>
          </a:stretch>
        </p:blipFill>
        <p:spPr>
          <a:xfrm rot="10800000">
            <a:off x="5457877" y="1699550"/>
            <a:ext cx="3683323" cy="3446950"/>
          </a:xfrm>
          <a:prstGeom prst="rect">
            <a:avLst/>
          </a:prstGeom>
          <a:noFill/>
          <a:ln>
            <a:noFill/>
          </a:ln>
        </p:spPr>
      </p:pic>
      <p:sp>
        <p:nvSpPr>
          <p:cNvPr id="58" name="Google Shape;58;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None/>
              <a:defRPr sz="1200">
                <a:solidFill>
                  <a:schemeClr val="dk2"/>
                </a:solidFill>
              </a:defRPr>
            </a:lvl1pPr>
            <a:lvl2pPr lvl="1" rtl="0">
              <a:lnSpc>
                <a:spcPct val="100000"/>
              </a:lnSpc>
              <a:spcBef>
                <a:spcPts val="0"/>
              </a:spcBef>
              <a:spcAft>
                <a:spcPts val="0"/>
              </a:spcAft>
              <a:buClr>
                <a:schemeClr val="dk2"/>
              </a:buClr>
              <a:buSzPts val="1200"/>
              <a:buNone/>
              <a:defRPr sz="1200">
                <a:solidFill>
                  <a:schemeClr val="dk2"/>
                </a:solidFill>
              </a:defRPr>
            </a:lvl2pPr>
            <a:lvl3pPr lvl="2" rtl="0">
              <a:lnSpc>
                <a:spcPct val="100000"/>
              </a:lnSpc>
              <a:spcBef>
                <a:spcPts val="0"/>
              </a:spcBef>
              <a:spcAft>
                <a:spcPts val="0"/>
              </a:spcAft>
              <a:buClr>
                <a:schemeClr val="dk2"/>
              </a:buClr>
              <a:buSzPts val="1200"/>
              <a:buNone/>
              <a:defRPr sz="1200">
                <a:solidFill>
                  <a:schemeClr val="dk2"/>
                </a:solidFill>
              </a:defRPr>
            </a:lvl3pPr>
            <a:lvl4pPr lvl="3" rtl="0">
              <a:lnSpc>
                <a:spcPct val="100000"/>
              </a:lnSpc>
              <a:spcBef>
                <a:spcPts val="0"/>
              </a:spcBef>
              <a:spcAft>
                <a:spcPts val="0"/>
              </a:spcAft>
              <a:buClr>
                <a:schemeClr val="dk2"/>
              </a:buClr>
              <a:buSzPts val="1200"/>
              <a:buNone/>
              <a:defRPr sz="1200">
                <a:solidFill>
                  <a:schemeClr val="dk2"/>
                </a:solidFill>
              </a:defRPr>
            </a:lvl4pPr>
            <a:lvl5pPr lvl="4" rtl="0">
              <a:lnSpc>
                <a:spcPct val="100000"/>
              </a:lnSpc>
              <a:spcBef>
                <a:spcPts val="0"/>
              </a:spcBef>
              <a:spcAft>
                <a:spcPts val="0"/>
              </a:spcAft>
              <a:buClr>
                <a:schemeClr val="dk2"/>
              </a:buClr>
              <a:buSzPts val="1200"/>
              <a:buNone/>
              <a:defRPr sz="1200">
                <a:solidFill>
                  <a:schemeClr val="dk2"/>
                </a:solidFill>
              </a:defRPr>
            </a:lvl5pPr>
            <a:lvl6pPr lvl="5" rtl="0">
              <a:lnSpc>
                <a:spcPct val="100000"/>
              </a:lnSpc>
              <a:spcBef>
                <a:spcPts val="0"/>
              </a:spcBef>
              <a:spcAft>
                <a:spcPts val="0"/>
              </a:spcAft>
              <a:buClr>
                <a:schemeClr val="dk2"/>
              </a:buClr>
              <a:buSzPts val="1200"/>
              <a:buNone/>
              <a:defRPr sz="1200">
                <a:solidFill>
                  <a:schemeClr val="dk2"/>
                </a:solidFill>
              </a:defRPr>
            </a:lvl6pPr>
            <a:lvl7pPr lvl="6" rtl="0">
              <a:lnSpc>
                <a:spcPct val="100000"/>
              </a:lnSpc>
              <a:spcBef>
                <a:spcPts val="0"/>
              </a:spcBef>
              <a:spcAft>
                <a:spcPts val="0"/>
              </a:spcAft>
              <a:buClr>
                <a:schemeClr val="dk2"/>
              </a:buClr>
              <a:buSzPts val="1200"/>
              <a:buNone/>
              <a:defRPr sz="1200">
                <a:solidFill>
                  <a:schemeClr val="dk2"/>
                </a:solidFill>
              </a:defRPr>
            </a:lvl7pPr>
            <a:lvl8pPr lvl="7" rtl="0">
              <a:lnSpc>
                <a:spcPct val="100000"/>
              </a:lnSpc>
              <a:spcBef>
                <a:spcPts val="0"/>
              </a:spcBef>
              <a:spcAft>
                <a:spcPts val="0"/>
              </a:spcAft>
              <a:buClr>
                <a:schemeClr val="dk2"/>
              </a:buClr>
              <a:buSzPts val="1200"/>
              <a:buNone/>
              <a:defRPr sz="1200">
                <a:solidFill>
                  <a:schemeClr val="dk2"/>
                </a:solidFill>
              </a:defRPr>
            </a:lvl8pPr>
            <a:lvl9pPr lvl="8" rtl="0">
              <a:lnSpc>
                <a:spcPct val="100000"/>
              </a:lnSpc>
              <a:spcBef>
                <a:spcPts val="0"/>
              </a:spcBef>
              <a:spcAft>
                <a:spcPts val="0"/>
              </a:spcAft>
              <a:buClr>
                <a:schemeClr val="dk2"/>
              </a:buClr>
              <a:buSzPts val="1200"/>
              <a:buNone/>
              <a:defRPr sz="1200">
                <a:solidFill>
                  <a:schemeClr val="dk2"/>
                </a:solidFill>
              </a:defRPr>
            </a:lvl9pPr>
          </a:lstStyle>
          <a:p>
            <a:endParaRPr/>
          </a:p>
        </p:txBody>
      </p:sp>
      <p:cxnSp>
        <p:nvCxnSpPr>
          <p:cNvPr id="59" name="Google Shape;59;p7"/>
          <p:cNvCxnSpPr/>
          <p:nvPr/>
        </p:nvCxnSpPr>
        <p:spPr>
          <a:xfrm>
            <a:off x="3444375" y="2693550"/>
            <a:ext cx="1797900" cy="0"/>
          </a:xfrm>
          <a:prstGeom prst="straightConnector1">
            <a:avLst/>
          </a:prstGeom>
          <a:noFill/>
          <a:ln w="19050" cap="flat" cmpd="sng">
            <a:solidFill>
              <a:schemeClr val="dk2"/>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48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61"/>
        <p:cNvGrpSpPr/>
        <p:nvPr/>
      </p:nvGrpSpPr>
      <p:grpSpPr>
        <a:xfrm>
          <a:off x="0" y="0"/>
          <a:ext cx="0" cy="0"/>
          <a:chOff x="0" y="0"/>
          <a:chExt cx="0" cy="0"/>
        </a:xfrm>
      </p:grpSpPr>
      <p:sp>
        <p:nvSpPr>
          <p:cNvPr id="62" name="Google Shape;62;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63" name="Google Shape;63;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4" name="Google Shape;64;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5" name="Google Shape;65;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6" name="Google Shape;66;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67" name="Google Shape;67;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68" name="Google Shape;68;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p:cSld name="CUSTOM_4">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srcRect l="5517" t="7541" r="39802" b="1482"/>
          <a:stretch>
            <a:fillRect/>
          </a:stretch>
        </p:blipFill>
        <p:spPr>
          <a:xfrm>
            <a:off x="102" y="0"/>
            <a:ext cx="3683323" cy="3446950"/>
          </a:xfrm>
          <a:prstGeom prst="rect">
            <a:avLst/>
          </a:prstGeom>
          <a:noFill/>
          <a:ln>
            <a:noFill/>
          </a:ln>
        </p:spPr>
      </p:pic>
      <p:pic>
        <p:nvPicPr>
          <p:cNvPr id="71" name="Google Shape;71;p9"/>
          <p:cNvPicPr preferRelativeResize="0"/>
          <p:nvPr/>
        </p:nvPicPr>
        <p:blipFill rotWithShape="1">
          <a:blip r:embed="rId2"/>
          <a:srcRect l="5517" t="7541" r="39802" b="1482"/>
          <a:stretch>
            <a:fillRect/>
          </a:stretch>
        </p:blipFill>
        <p:spPr>
          <a:xfrm rot="10800000">
            <a:off x="5457877" y="1699550"/>
            <a:ext cx="3683323" cy="3446950"/>
          </a:xfrm>
          <a:prstGeom prst="rect">
            <a:avLst/>
          </a:prstGeom>
          <a:noFill/>
          <a:ln>
            <a:noFill/>
          </a:ln>
        </p:spPr>
      </p:pic>
      <p:sp>
        <p:nvSpPr>
          <p:cNvPr id="72" name="Google Shape;72;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73" name="Google Shape;73;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cxnSp>
        <p:nvCxnSpPr>
          <p:cNvPr id="74" name="Google Shape;74;p9"/>
          <p:cNvCxnSpPr/>
          <p:nvPr/>
        </p:nvCxnSpPr>
        <p:spPr>
          <a:xfrm>
            <a:off x="3681150" y="2571750"/>
            <a:ext cx="17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5"/>
        <p:cNvGrpSpPr/>
        <p:nvPr/>
      </p:nvGrpSpPr>
      <p:grpSpPr>
        <a:xfrm>
          <a:off x="0" y="0"/>
          <a:ext cx="0" cy="0"/>
          <a:chOff x="0" y="0"/>
          <a:chExt cx="0" cy="0"/>
        </a:xfrm>
      </p:grpSpPr>
      <p:sp>
        <p:nvSpPr>
          <p:cNvPr id="76" name="Google Shape;76;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77" name="Google Shape;77;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78" name="Google Shape;78;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79" name="Google Shape;79;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80" name="Google Shape;80;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pic>
        <p:nvPicPr>
          <p:cNvPr id="81" name="Google Shape;81;p10"/>
          <p:cNvPicPr preferRelativeResize="0"/>
          <p:nvPr/>
        </p:nvPicPr>
        <p:blipFill rotWithShape="1">
          <a:blip r:embed="rId2"/>
          <a:srcRect l="5517" t="7179" r="39802" b="1479"/>
          <a:stretch>
            <a:fillRect/>
          </a:stretch>
        </p:blipFill>
        <p:spPr>
          <a:xfrm>
            <a:off x="-100" y="1"/>
            <a:ext cx="2218277" cy="2084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TITLE 2">
  <p:cSld name="CUSTOM_6">
    <p:spTree>
      <p:nvGrpSpPr>
        <p:cNvPr id="1" name="Shape 82"/>
        <p:cNvGrpSpPr/>
        <p:nvPr/>
      </p:nvGrpSpPr>
      <p:grpSpPr>
        <a:xfrm>
          <a:off x="0" y="0"/>
          <a:ext cx="0" cy="0"/>
          <a:chOff x="0" y="0"/>
          <a:chExt cx="0" cy="0"/>
        </a:xfrm>
      </p:grpSpPr>
      <p:pic>
        <p:nvPicPr>
          <p:cNvPr id="83" name="Google Shape;83;p11"/>
          <p:cNvPicPr preferRelativeResize="0"/>
          <p:nvPr/>
        </p:nvPicPr>
        <p:blipFill rotWithShape="1">
          <a:blip r:embed="rId2"/>
          <a:srcRect l="5517" t="7541" r="39802" b="1482"/>
          <a:stretch>
            <a:fillRect/>
          </a:stretch>
        </p:blipFill>
        <p:spPr>
          <a:xfrm rot="10800000" flipH="1">
            <a:off x="102" y="1699550"/>
            <a:ext cx="3683323" cy="3446950"/>
          </a:xfrm>
          <a:prstGeom prst="rect">
            <a:avLst/>
          </a:prstGeom>
          <a:noFill/>
          <a:ln>
            <a:noFill/>
          </a:ln>
        </p:spPr>
      </p:pic>
      <p:pic>
        <p:nvPicPr>
          <p:cNvPr id="84" name="Google Shape;84;p11"/>
          <p:cNvPicPr preferRelativeResize="0"/>
          <p:nvPr/>
        </p:nvPicPr>
        <p:blipFill rotWithShape="1">
          <a:blip r:embed="rId2"/>
          <a:srcRect l="5517" t="7541" r="39802" b="1482"/>
          <a:stretch>
            <a:fillRect/>
          </a:stretch>
        </p:blipFill>
        <p:spPr>
          <a:xfrm flipH="1">
            <a:off x="5457877" y="0"/>
            <a:ext cx="3683323" cy="3446950"/>
          </a:xfrm>
          <a:prstGeom prst="rect">
            <a:avLst/>
          </a:prstGeom>
          <a:noFill/>
          <a:ln>
            <a:noFill/>
          </a:ln>
        </p:spPr>
      </p:pic>
      <p:sp>
        <p:nvSpPr>
          <p:cNvPr id="85" name="Google Shape;85;p11"/>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86" name="Google Shape;86;p11"/>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cxnSp>
        <p:nvCxnSpPr>
          <p:cNvPr id="87" name="Google Shape;87;p11"/>
          <p:cNvCxnSpPr/>
          <p:nvPr/>
        </p:nvCxnSpPr>
        <p:spPr>
          <a:xfrm>
            <a:off x="3681150" y="2571750"/>
            <a:ext cx="17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panose="02000000000000000000"/>
              <a:buNone/>
              <a:defRPr sz="2800">
                <a:solidFill>
                  <a:srgbClr val="FFFFFF"/>
                </a:solidFill>
                <a:latin typeface="Squada One" panose="02000000000000000000"/>
                <a:ea typeface="Squada One" panose="02000000000000000000"/>
                <a:cs typeface="Squada One" panose="02000000000000000000"/>
                <a:sym typeface="Squada One" panose="02000000000000000000"/>
              </a:defRPr>
            </a:lvl1pPr>
            <a:lvl2pPr lvl="1">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2pPr>
            <a:lvl3pPr lvl="2">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3pPr>
            <a:lvl4pPr lvl="3">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4pPr>
            <a:lvl5pPr lvl="4">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5pPr>
            <a:lvl6pPr lvl="5">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6pPr>
            <a:lvl7pPr lvl="6">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7pPr>
            <a:lvl8pPr lvl="7">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8pPr>
            <a:lvl9pPr lvl="8">
              <a:spcBef>
                <a:spcPts val="0"/>
              </a:spcBef>
              <a:spcAft>
                <a:spcPts val="0"/>
              </a:spcAft>
              <a:buClr>
                <a:srgbClr val="FFFFFF"/>
              </a:buClr>
              <a:buSzPts val="2800"/>
              <a:buFont typeface="Righteous" panose="02010506000000020000"/>
              <a:buNone/>
              <a:defRPr sz="2800">
                <a:solidFill>
                  <a:srgbClr val="FFFFFF"/>
                </a:solidFill>
                <a:latin typeface="Righteous" panose="02010506000000020000"/>
                <a:ea typeface="Righteous" panose="02010506000000020000"/>
                <a:cs typeface="Righteous" panose="02010506000000020000"/>
                <a:sym typeface="Righteous" panose="0201050600000002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panose="02000000000000000000"/>
              <a:buChar char="●"/>
              <a:defRPr sz="1800">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rgbClr val="FFFFFF"/>
              </a:buClr>
              <a:buSzPts val="1400"/>
              <a:buFont typeface="Roboto Condensed Light" panose="02000000000000000000"/>
              <a:buChar char="■"/>
              <a:defRPr>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pic>
        <p:nvPicPr>
          <p:cNvPr id="8" name="Google Shape;8;p1"/>
          <p:cNvPicPr preferRelativeResize="0"/>
          <p:nvPr/>
        </p:nvPicPr>
        <p:blipFill>
          <a:blip r:embed="rId14"/>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03"/>
        <p:cNvGrpSpPr/>
        <p:nvPr/>
      </p:nvGrpSpPr>
      <p:grpSpPr>
        <a:xfrm>
          <a:off x="0" y="0"/>
          <a:ext cx="0" cy="0"/>
          <a:chOff x="0" y="0"/>
          <a:chExt cx="0" cy="0"/>
        </a:xfrm>
      </p:grpSpPr>
      <p:sp>
        <p:nvSpPr>
          <p:cNvPr id="304" name="Google Shape;304;p45"/>
          <p:cNvSpPr txBox="1">
            <a:spLocks noGrp="1"/>
          </p:cNvSpPr>
          <p:nvPr>
            <p:ph type="ctrTitle"/>
          </p:nvPr>
        </p:nvSpPr>
        <p:spPr>
          <a:xfrm flipH="1">
            <a:off x="1375500" y="2030841"/>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latin typeface="+mn-lt"/>
                <a:cs typeface="Times New Roman" panose="02020603050405020304" pitchFamily="18" charset="0"/>
              </a:rPr>
              <a:t>GIAO THỨC MẠNG MÁY TÍNH</a:t>
            </a:r>
          </a:p>
        </p:txBody>
      </p:sp>
      <p:sp>
        <p:nvSpPr>
          <p:cNvPr id="305" name="Google Shape;305;p45"/>
          <p:cNvSpPr txBox="1">
            <a:spLocks noGrp="1"/>
          </p:cNvSpPr>
          <p:nvPr>
            <p:ph type="subTitle" idx="1"/>
          </p:nvPr>
        </p:nvSpPr>
        <p:spPr>
          <a:xfrm flipH="1">
            <a:off x="2750250" y="2760721"/>
            <a:ext cx="36435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err="1">
                <a:latin typeface="+mn-lt"/>
              </a:rPr>
              <a:t>Đồ</a:t>
            </a:r>
            <a:r>
              <a:rPr lang="en-US" sz="3200" dirty="0">
                <a:latin typeface="+mn-lt"/>
              </a:rPr>
              <a:t> </a:t>
            </a:r>
            <a:r>
              <a:rPr lang="en-US" sz="3200" dirty="0" err="1">
                <a:latin typeface="+mn-lt"/>
              </a:rPr>
              <a:t>án</a:t>
            </a:r>
            <a:r>
              <a:rPr lang="en-US" sz="3200" dirty="0">
                <a:latin typeface="+mn-lt"/>
              </a:rPr>
              <a:t> </a:t>
            </a:r>
            <a:r>
              <a:rPr lang="en-US" sz="3200" dirty="0" err="1">
                <a:latin typeface="+mn-lt"/>
              </a:rPr>
              <a:t>cuối</a:t>
            </a:r>
            <a:r>
              <a:rPr lang="en-US" sz="3200" dirty="0">
                <a:latin typeface="+mn-lt"/>
              </a:rPr>
              <a:t> </a:t>
            </a:r>
            <a:r>
              <a:rPr lang="en-US" sz="3200" dirty="0" err="1">
                <a:latin typeface="+mn-lt"/>
              </a:rPr>
              <a:t>kì</a:t>
            </a:r>
            <a:endParaRPr lang="en-US" sz="3200"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xEl>
                                              <p:pRg st="0" end="0"/>
                                            </p:txEl>
                                          </p:spTgt>
                                        </p:tgtEl>
                                        <p:attrNameLst>
                                          <p:attrName>style.visibility</p:attrName>
                                        </p:attrNameLst>
                                      </p:cBhvr>
                                      <p:to>
                                        <p:strVal val="visible"/>
                                      </p:to>
                                    </p:set>
                                    <p:animEffect transition="in" filter="fade">
                                      <p:cBhvr>
                                        <p:cTn id="12" dur="500"/>
                                        <p:tgtEl>
                                          <p:spTgt spid="3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73"/>
        <p:cNvGrpSpPr/>
        <p:nvPr/>
      </p:nvGrpSpPr>
      <p:grpSpPr>
        <a:xfrm>
          <a:off x="0" y="0"/>
          <a:ext cx="0" cy="0"/>
          <a:chOff x="0" y="0"/>
          <a:chExt cx="0" cy="0"/>
        </a:xfrm>
      </p:grpSpPr>
      <p:sp>
        <p:nvSpPr>
          <p:cNvPr id="374" name="Google Shape;374;p51"/>
          <p:cNvSpPr/>
          <p:nvPr/>
        </p:nvSpPr>
        <p:spPr>
          <a:xfrm rot="5400000">
            <a:off x="858100" y="1975937"/>
            <a:ext cx="2658200" cy="2384800"/>
          </a:xfrm>
          <a:prstGeom prst="flowChartPreparation">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rot="5400000">
            <a:off x="3242900" y="1975927"/>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txBox="1">
            <a:spLocks noGrp="1"/>
          </p:cNvSpPr>
          <p:nvPr>
            <p:ph type="ctrTitle"/>
          </p:nvPr>
        </p:nvSpPr>
        <p:spPr>
          <a:xfrm flipH="1">
            <a:off x="2564969" y="507400"/>
            <a:ext cx="5829831"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MÔ HÌNH MẠNG 3 TẦNG</a:t>
            </a:r>
          </a:p>
        </p:txBody>
      </p:sp>
      <p:sp>
        <p:nvSpPr>
          <p:cNvPr id="377" name="Google Shape;377;p51"/>
          <p:cNvSpPr txBox="1">
            <a:spLocks noGrp="1"/>
          </p:cNvSpPr>
          <p:nvPr>
            <p:ph type="ctrTitle" idx="3"/>
          </p:nvPr>
        </p:nvSpPr>
        <p:spPr>
          <a:xfrm>
            <a:off x="1036925" y="2689353"/>
            <a:ext cx="2300700" cy="26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j-lt"/>
              </a:rPr>
              <a:t>TẦNG CORE</a:t>
            </a:r>
          </a:p>
        </p:txBody>
      </p:sp>
      <p:sp>
        <p:nvSpPr>
          <p:cNvPr id="378" name="Google Shape;378;p51"/>
          <p:cNvSpPr txBox="1">
            <a:spLocks noGrp="1"/>
          </p:cNvSpPr>
          <p:nvPr>
            <p:ph type="ctrTitle" idx="4"/>
          </p:nvPr>
        </p:nvSpPr>
        <p:spPr>
          <a:xfrm>
            <a:off x="3379612" y="2689353"/>
            <a:ext cx="2384700" cy="26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j-lt"/>
              </a:rPr>
              <a:t>TẦNG DISTRIBUTION</a:t>
            </a:r>
          </a:p>
        </p:txBody>
      </p:sp>
      <p:sp>
        <p:nvSpPr>
          <p:cNvPr id="379" name="Google Shape;379;p51"/>
          <p:cNvSpPr txBox="1">
            <a:spLocks noGrp="1"/>
          </p:cNvSpPr>
          <p:nvPr>
            <p:ph type="subTitle" idx="1"/>
          </p:nvPr>
        </p:nvSpPr>
        <p:spPr>
          <a:xfrm>
            <a:off x="1144467" y="2769292"/>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Trong </a:t>
            </a:r>
            <a:r>
              <a:rPr lang="en-US" sz="1400" dirty="0" err="1"/>
              <a:t>một</a:t>
            </a:r>
            <a:r>
              <a:rPr lang="en-US" sz="1400" dirty="0"/>
              <a:t> </a:t>
            </a:r>
            <a:r>
              <a:rPr lang="en-US" sz="1400" dirty="0" err="1"/>
              <a:t>hệ</a:t>
            </a:r>
            <a:r>
              <a:rPr lang="en-US" sz="1400" dirty="0"/>
              <a:t> </a:t>
            </a:r>
            <a:r>
              <a:rPr lang="en-US" sz="1400" dirty="0" err="1"/>
              <a:t>thống</a:t>
            </a:r>
            <a:r>
              <a:rPr lang="en-US" sz="1400" dirty="0"/>
              <a:t> </a:t>
            </a:r>
            <a:r>
              <a:rPr lang="en-US" sz="1400" dirty="0" err="1"/>
              <a:t>mạng</a:t>
            </a:r>
            <a:r>
              <a:rPr lang="en-US" sz="1400" dirty="0"/>
              <a:t> LAN </a:t>
            </a:r>
            <a:r>
              <a:rPr lang="en-US" sz="1400" dirty="0" err="1"/>
              <a:t>thì</a:t>
            </a:r>
            <a:r>
              <a:rPr lang="en-US" sz="1400" dirty="0"/>
              <a:t> </a:t>
            </a:r>
            <a:r>
              <a:rPr lang="en-US" sz="1400" dirty="0" err="1"/>
              <a:t>tầng</a:t>
            </a:r>
            <a:r>
              <a:rPr lang="en-US" sz="1400" dirty="0"/>
              <a:t> Core </a:t>
            </a:r>
            <a:r>
              <a:rPr lang="en-US" sz="1400" dirty="0" err="1"/>
              <a:t>là</a:t>
            </a:r>
            <a:r>
              <a:rPr lang="en-US" sz="1400" dirty="0"/>
              <a:t> </a:t>
            </a:r>
            <a:r>
              <a:rPr lang="en-US" sz="1400" dirty="0" err="1"/>
              <a:t>tầng</a:t>
            </a:r>
            <a:r>
              <a:rPr lang="en-US" sz="1400" dirty="0"/>
              <a:t> </a:t>
            </a:r>
            <a:r>
              <a:rPr lang="en-US" sz="1400" dirty="0" err="1"/>
              <a:t>cao</a:t>
            </a:r>
            <a:r>
              <a:rPr lang="en-US" sz="1400" dirty="0"/>
              <a:t> </a:t>
            </a:r>
            <a:r>
              <a:rPr lang="en-US" sz="1400" dirty="0" err="1"/>
              <a:t>nhất</a:t>
            </a:r>
            <a:r>
              <a:rPr lang="en-US" sz="1400" dirty="0"/>
              <a:t> </a:t>
            </a:r>
            <a:r>
              <a:rPr lang="en-US" sz="1400" dirty="0" err="1"/>
              <a:t>cho</a:t>
            </a:r>
            <a:r>
              <a:rPr lang="en-US" sz="1400" dirty="0"/>
              <a:t> </a:t>
            </a:r>
            <a:r>
              <a:rPr lang="en-US" sz="1400" dirty="0" err="1"/>
              <a:t>phép</a:t>
            </a:r>
            <a:r>
              <a:rPr lang="en-US" sz="1400" dirty="0"/>
              <a:t> </a:t>
            </a:r>
            <a:r>
              <a:rPr lang="en-US" sz="1400" dirty="0" err="1"/>
              <a:t>kết</a:t>
            </a:r>
            <a:r>
              <a:rPr lang="en-US" sz="1400" dirty="0"/>
              <a:t> </a:t>
            </a:r>
            <a:r>
              <a:rPr lang="en-US" sz="1400" dirty="0" err="1"/>
              <a:t>nối</a:t>
            </a:r>
            <a:r>
              <a:rPr lang="en-US" sz="1400" dirty="0"/>
              <a:t> </a:t>
            </a:r>
            <a:r>
              <a:rPr lang="en-US" sz="1400" dirty="0" err="1"/>
              <a:t>hệ</a:t>
            </a:r>
            <a:r>
              <a:rPr lang="en-US" sz="1400" dirty="0"/>
              <a:t> </a:t>
            </a:r>
            <a:r>
              <a:rPr lang="en-US" sz="1400" dirty="0" err="1"/>
              <a:t>thống</a:t>
            </a:r>
            <a:r>
              <a:rPr lang="en-US" sz="1400" dirty="0"/>
              <a:t> </a:t>
            </a:r>
            <a:r>
              <a:rPr lang="en-US" sz="1400" dirty="0" err="1"/>
              <a:t>mạng</a:t>
            </a:r>
            <a:r>
              <a:rPr lang="en-US" sz="1400" dirty="0"/>
              <a:t> </a:t>
            </a:r>
            <a:r>
              <a:rPr lang="en-US" sz="1400" dirty="0" err="1"/>
              <a:t>nội</a:t>
            </a:r>
            <a:r>
              <a:rPr lang="en-US" sz="1400" dirty="0"/>
              <a:t> </a:t>
            </a:r>
            <a:r>
              <a:rPr lang="en-US" sz="1400" dirty="0" err="1"/>
              <a:t>bộ</a:t>
            </a:r>
            <a:r>
              <a:rPr lang="en-US" sz="1400" dirty="0"/>
              <a:t> </a:t>
            </a:r>
            <a:r>
              <a:rPr lang="en-US" sz="1400" dirty="0" err="1"/>
              <a:t>với</a:t>
            </a:r>
            <a:r>
              <a:rPr lang="en-US" sz="1400" dirty="0"/>
              <a:t> Internet</a:t>
            </a:r>
          </a:p>
        </p:txBody>
      </p:sp>
      <p:sp>
        <p:nvSpPr>
          <p:cNvPr id="380" name="Google Shape;380;p51"/>
          <p:cNvSpPr txBox="1">
            <a:spLocks noGrp="1"/>
          </p:cNvSpPr>
          <p:nvPr>
            <p:ph type="subTitle" idx="2"/>
          </p:nvPr>
        </p:nvSpPr>
        <p:spPr>
          <a:xfrm>
            <a:off x="3529267" y="2783307"/>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t>Tầng</a:t>
            </a:r>
            <a:r>
              <a:rPr lang="en-US" sz="1200" dirty="0"/>
              <a:t> Distribution </a:t>
            </a:r>
            <a:r>
              <a:rPr lang="en-US" sz="1200" dirty="0" err="1"/>
              <a:t>có</a:t>
            </a:r>
            <a:r>
              <a:rPr lang="en-US" sz="1200" dirty="0"/>
              <a:t> </a:t>
            </a:r>
            <a:r>
              <a:rPr lang="en-US" sz="1200" dirty="0" err="1"/>
              <a:t>nhiệm</a:t>
            </a:r>
            <a:r>
              <a:rPr lang="en-US" sz="1200" dirty="0"/>
              <a:t> </a:t>
            </a:r>
            <a:r>
              <a:rPr lang="en-US" sz="1200" dirty="0" err="1"/>
              <a:t>vụ</a:t>
            </a:r>
            <a:r>
              <a:rPr lang="en-US" sz="1200" dirty="0"/>
              <a:t> </a:t>
            </a:r>
            <a:r>
              <a:rPr lang="en-US" sz="1200" dirty="0" err="1"/>
              <a:t>kết</a:t>
            </a:r>
            <a:r>
              <a:rPr lang="en-US" sz="1200" dirty="0"/>
              <a:t> </a:t>
            </a:r>
            <a:r>
              <a:rPr lang="en-US" sz="1200" dirty="0" err="1"/>
              <a:t>nối</a:t>
            </a:r>
            <a:r>
              <a:rPr lang="en-US" sz="1200" dirty="0"/>
              <a:t> </a:t>
            </a:r>
            <a:r>
              <a:rPr lang="en-US" sz="1200" dirty="0" err="1"/>
              <a:t>các</a:t>
            </a:r>
            <a:r>
              <a:rPr lang="en-US" sz="1200" dirty="0"/>
              <a:t> </a:t>
            </a:r>
            <a:r>
              <a:rPr lang="en-US" sz="1200" dirty="0" err="1"/>
              <a:t>thiết</a:t>
            </a:r>
            <a:r>
              <a:rPr lang="en-US" sz="1200" dirty="0"/>
              <a:t> </a:t>
            </a:r>
            <a:r>
              <a:rPr lang="en-US" sz="1200" dirty="0" err="1"/>
              <a:t>bị</a:t>
            </a:r>
            <a:r>
              <a:rPr lang="en-US" sz="1200" dirty="0"/>
              <a:t> </a:t>
            </a:r>
            <a:r>
              <a:rPr lang="en-US" sz="1200" dirty="0" err="1"/>
              <a:t>mạng</a:t>
            </a:r>
            <a:r>
              <a:rPr lang="en-US" sz="1200" dirty="0"/>
              <a:t> </a:t>
            </a:r>
            <a:r>
              <a:rPr lang="en-US" sz="1200" dirty="0" err="1"/>
              <a:t>tầng</a:t>
            </a:r>
            <a:r>
              <a:rPr lang="en-US" sz="1200" dirty="0"/>
              <a:t> Access </a:t>
            </a:r>
            <a:r>
              <a:rPr lang="en-US" sz="1200" dirty="0" err="1"/>
              <a:t>với</a:t>
            </a:r>
            <a:r>
              <a:rPr lang="en-US" sz="1200" dirty="0"/>
              <a:t> </a:t>
            </a:r>
            <a:r>
              <a:rPr lang="en-US" sz="1200" dirty="0" err="1"/>
              <a:t>tầng</a:t>
            </a:r>
            <a:r>
              <a:rPr lang="en-US" sz="1200" dirty="0"/>
              <a:t> Core. </a:t>
            </a:r>
            <a:r>
              <a:rPr lang="vi-VN" sz="1200" dirty="0"/>
              <a:t>Ngoài ra, tầng </a:t>
            </a:r>
            <a:r>
              <a:rPr lang="vi-VN" sz="1200" dirty="0" err="1"/>
              <a:t>Distribution</a:t>
            </a:r>
            <a:r>
              <a:rPr lang="vi-VN" sz="1200" dirty="0"/>
              <a:t> còn cung cấp các dịch vụ như chuyển tiếp, phân phối địa chỉ IP, quản lý băng thông và quản lý mạng.</a:t>
            </a:r>
            <a:endParaRPr lang="en-US" sz="1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
        <p:nvSpPr>
          <p:cNvPr id="3" name="Google Shape;374;p51">
            <a:extLst>
              <a:ext uri="{FF2B5EF4-FFF2-40B4-BE49-F238E27FC236}">
                <a16:creationId xmlns:a16="http://schemas.microsoft.com/office/drawing/2014/main" id="{EBA131DB-9B0A-C9BB-32DD-77C42D9000AD}"/>
              </a:ext>
            </a:extLst>
          </p:cNvPr>
          <p:cNvSpPr/>
          <p:nvPr/>
        </p:nvSpPr>
        <p:spPr>
          <a:xfrm rot="5400000">
            <a:off x="5627700" y="1975932"/>
            <a:ext cx="2658200" cy="2384800"/>
          </a:xfrm>
          <a:prstGeom prst="flowChartPreparation">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7;p51">
            <a:extLst>
              <a:ext uri="{FF2B5EF4-FFF2-40B4-BE49-F238E27FC236}">
                <a16:creationId xmlns:a16="http://schemas.microsoft.com/office/drawing/2014/main" id="{1035352F-B9A6-BAF9-139F-CE27918F901C}"/>
              </a:ext>
            </a:extLst>
          </p:cNvPr>
          <p:cNvSpPr txBox="1">
            <a:spLocks/>
          </p:cNvSpPr>
          <p:nvPr/>
        </p:nvSpPr>
        <p:spPr>
          <a:xfrm>
            <a:off x="5806525" y="2689348"/>
            <a:ext cx="2300700" cy="26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Squada One" panose="02000000000000000000"/>
              <a:buNone/>
              <a:defRPr sz="2400" b="0" i="0" u="none" strike="noStrike" cap="none">
                <a:solidFill>
                  <a:schemeClr val="dk2"/>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2pPr>
            <a:lvl3pPr marR="0" lvl="2"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3pPr>
            <a:lvl4pPr marR="0" lvl="3"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4pPr>
            <a:lvl5pPr marR="0" lvl="4"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5pPr>
            <a:lvl6pPr marR="0" lvl="5"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6pPr>
            <a:lvl7pPr marR="0" lvl="6"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7pPr>
            <a:lvl8pPr marR="0" lvl="7"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8pPr>
            <a:lvl9pPr marR="0" lvl="8" algn="ctr" rtl="0">
              <a:lnSpc>
                <a:spcPct val="100000"/>
              </a:lnSpc>
              <a:spcBef>
                <a:spcPts val="0"/>
              </a:spcBef>
              <a:spcAft>
                <a:spcPts val="0"/>
              </a:spcAft>
              <a:buClr>
                <a:schemeClr val="dk2"/>
              </a:buClr>
              <a:buSzPts val="2400"/>
              <a:buFont typeface="Righteous" panose="02010506000000020000"/>
              <a:buNone/>
              <a:defRPr sz="2400" b="0" i="0" u="none" strike="noStrike" cap="none">
                <a:solidFill>
                  <a:schemeClr val="dk2"/>
                </a:solidFill>
                <a:latin typeface="Righteous" panose="02010506000000020000"/>
                <a:ea typeface="Righteous" panose="02010506000000020000"/>
                <a:cs typeface="Righteous" panose="02010506000000020000"/>
                <a:sym typeface="Righteous" panose="02010506000000020000"/>
              </a:defRPr>
            </a:lvl9pPr>
          </a:lstStyle>
          <a:p>
            <a:r>
              <a:rPr lang="en-US" dirty="0">
                <a:latin typeface="+mn-lt"/>
              </a:rPr>
              <a:t>TẦNG ACCESS</a:t>
            </a:r>
          </a:p>
        </p:txBody>
      </p:sp>
      <p:sp>
        <p:nvSpPr>
          <p:cNvPr id="5" name="Google Shape;379;p51">
            <a:extLst>
              <a:ext uri="{FF2B5EF4-FFF2-40B4-BE49-F238E27FC236}">
                <a16:creationId xmlns:a16="http://schemas.microsoft.com/office/drawing/2014/main" id="{790028AF-EA6B-AB9F-7463-BD83EC5DACEA}"/>
              </a:ext>
            </a:extLst>
          </p:cNvPr>
          <p:cNvSpPr txBox="1">
            <a:spLocks/>
          </p:cNvSpPr>
          <p:nvPr/>
        </p:nvSpPr>
        <p:spPr>
          <a:xfrm>
            <a:off x="5914067" y="2769287"/>
            <a:ext cx="2085600" cy="48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Tầng</a:t>
            </a:r>
            <a:r>
              <a:rPr lang="en-US" sz="1400" dirty="0"/>
              <a:t> Access, </a:t>
            </a:r>
            <a:r>
              <a:rPr lang="en-US" sz="1400" dirty="0" err="1"/>
              <a:t>thường</a:t>
            </a:r>
            <a:r>
              <a:rPr lang="en-US" sz="1400" dirty="0"/>
              <a:t> </a:t>
            </a:r>
            <a:r>
              <a:rPr lang="en-US" sz="1400" dirty="0" err="1"/>
              <a:t>là</a:t>
            </a:r>
            <a:r>
              <a:rPr lang="en-US" sz="1400" dirty="0"/>
              <a:t> </a:t>
            </a:r>
            <a:r>
              <a:rPr lang="en-US" sz="1400" dirty="0" err="1"/>
              <a:t>tầng</a:t>
            </a:r>
            <a:r>
              <a:rPr lang="en-US" sz="1400" dirty="0"/>
              <a:t> </a:t>
            </a:r>
            <a:r>
              <a:rPr lang="en-US" sz="1400" dirty="0" err="1"/>
              <a:t>cục</a:t>
            </a:r>
            <a:r>
              <a:rPr lang="en-US" sz="1400" dirty="0"/>
              <a:t> </a:t>
            </a:r>
            <a:r>
              <a:rPr lang="en-US" sz="1400" dirty="0" err="1"/>
              <a:t>bộ</a:t>
            </a:r>
            <a:r>
              <a:rPr lang="en-US" sz="1400" dirty="0"/>
              <a:t> (LAN). </a:t>
            </a:r>
            <a:r>
              <a:rPr lang="en-US" sz="1400" dirty="0" err="1"/>
              <a:t>Tầng</a:t>
            </a:r>
            <a:r>
              <a:rPr lang="en-US" sz="1400" dirty="0"/>
              <a:t> </a:t>
            </a:r>
            <a:r>
              <a:rPr lang="en-US" sz="1400" dirty="0" err="1"/>
              <a:t>này</a:t>
            </a:r>
            <a:r>
              <a:rPr lang="en-US" sz="1400" dirty="0"/>
              <a:t> </a:t>
            </a:r>
            <a:r>
              <a:rPr lang="en-US" sz="1400" dirty="0" err="1"/>
              <a:t>cung</a:t>
            </a:r>
            <a:r>
              <a:rPr lang="en-US" sz="1400" dirty="0"/>
              <a:t> </a:t>
            </a:r>
            <a:r>
              <a:rPr lang="en-US" sz="1400" dirty="0" err="1"/>
              <a:t>cấp</a:t>
            </a:r>
            <a:r>
              <a:rPr lang="en-US" sz="1400" dirty="0"/>
              <a:t> </a:t>
            </a:r>
            <a:r>
              <a:rPr lang="en-US" sz="1400" dirty="0" err="1"/>
              <a:t>và</a:t>
            </a:r>
            <a:r>
              <a:rPr lang="en-US" sz="1400" dirty="0"/>
              <a:t> </a:t>
            </a:r>
            <a:r>
              <a:rPr lang="en-US" sz="1400" dirty="0" err="1"/>
              <a:t>quản</a:t>
            </a:r>
            <a:r>
              <a:rPr lang="en-US" sz="1400" dirty="0"/>
              <a:t> </a:t>
            </a:r>
            <a:r>
              <a:rPr lang="en-US" sz="1400" dirty="0" err="1"/>
              <a:t>lý</a:t>
            </a:r>
            <a:r>
              <a:rPr lang="en-US" sz="1400" dirty="0"/>
              <a:t> </a:t>
            </a:r>
            <a:r>
              <a:rPr lang="en-US" sz="1400" dirty="0" err="1"/>
              <a:t>các</a:t>
            </a:r>
            <a:r>
              <a:rPr lang="en-US" sz="1400" dirty="0"/>
              <a:t> </a:t>
            </a:r>
            <a:r>
              <a:rPr lang="en-US" sz="1400" dirty="0" err="1"/>
              <a:t>thiết</a:t>
            </a:r>
            <a:r>
              <a:rPr lang="en-US" sz="1400" dirty="0"/>
              <a:t> </a:t>
            </a:r>
            <a:r>
              <a:rPr lang="en-US" sz="1400" dirty="0" err="1"/>
              <a:t>bị</a:t>
            </a:r>
            <a:r>
              <a:rPr lang="en-US" sz="1400" dirty="0"/>
              <a:t> </a:t>
            </a:r>
            <a:r>
              <a:rPr lang="en-US" sz="1400" dirty="0" err="1"/>
              <a:t>đầu</a:t>
            </a:r>
            <a:r>
              <a:rPr lang="en-US" sz="1400" dirty="0"/>
              <a:t> </a:t>
            </a:r>
            <a:r>
              <a:rPr lang="en-US" sz="1400" dirty="0" err="1"/>
              <a:t>cuối</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84"/>
        <p:cNvGrpSpPr/>
        <p:nvPr/>
      </p:nvGrpSpPr>
      <p:grpSpPr>
        <a:xfrm>
          <a:off x="0" y="0"/>
          <a:ext cx="0" cy="0"/>
          <a:chOff x="0" y="0"/>
          <a:chExt cx="0" cy="0"/>
        </a:xfrm>
      </p:grpSpPr>
      <p:sp>
        <p:nvSpPr>
          <p:cNvPr id="385" name="Google Shape;385;p52"/>
          <p:cNvSpPr txBox="1">
            <a:spLocks noGrp="1"/>
          </p:cNvSpPr>
          <p:nvPr>
            <p:ph type="ctrTitle"/>
          </p:nvPr>
        </p:nvSpPr>
        <p:spPr>
          <a:xfrm>
            <a:off x="1250700" y="460326"/>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STP </a:t>
            </a:r>
            <a:r>
              <a:rPr lang="en-US" dirty="0" err="1">
                <a:latin typeface="+mn-lt"/>
              </a:rPr>
              <a:t>và</a:t>
            </a:r>
            <a:r>
              <a:rPr lang="en-US" dirty="0">
                <a:latin typeface="+mn-lt"/>
              </a:rPr>
              <a:t> HSRP</a:t>
            </a:r>
          </a:p>
        </p:txBody>
      </p:sp>
      <p:sp>
        <p:nvSpPr>
          <p:cNvPr id="386" name="Google Shape;386;p52"/>
          <p:cNvSpPr txBox="1">
            <a:spLocks noGrp="1"/>
          </p:cNvSpPr>
          <p:nvPr>
            <p:ph type="subTitle" idx="1"/>
          </p:nvPr>
        </p:nvSpPr>
        <p:spPr>
          <a:xfrm>
            <a:off x="713948" y="1130826"/>
            <a:ext cx="7732627" cy="1372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1" dirty="0"/>
              <a:t>STP (Spanning Tree Protocol) </a:t>
            </a:r>
            <a:r>
              <a:rPr lang="en-US" sz="1800" dirty="0" err="1"/>
              <a:t>là</a:t>
            </a:r>
            <a:r>
              <a:rPr lang="en-US" sz="1800" dirty="0"/>
              <a:t> </a:t>
            </a:r>
            <a:r>
              <a:rPr lang="en-US" sz="1800" dirty="0" err="1"/>
              <a:t>một</a:t>
            </a:r>
            <a:r>
              <a:rPr lang="en-US" sz="1800" dirty="0"/>
              <a:t> </a:t>
            </a:r>
            <a:r>
              <a:rPr lang="en-US" sz="1800" dirty="0" err="1"/>
              <a:t>giao</a:t>
            </a:r>
            <a:r>
              <a:rPr lang="en-US" sz="1800" dirty="0"/>
              <a:t> </a:t>
            </a:r>
            <a:r>
              <a:rPr lang="en-US" sz="1800" dirty="0" err="1"/>
              <a:t>thức</a:t>
            </a:r>
            <a:r>
              <a:rPr lang="en-US" sz="1800" dirty="0"/>
              <a:t> </a:t>
            </a:r>
            <a:r>
              <a:rPr lang="en-US" sz="1800" dirty="0" err="1"/>
              <a:t>đảm</a:t>
            </a:r>
            <a:r>
              <a:rPr lang="en-US" sz="1800" dirty="0"/>
              <a:t> </a:t>
            </a:r>
            <a:r>
              <a:rPr lang="en-US" sz="1800" dirty="0" err="1"/>
              <a:t>bảo</a:t>
            </a:r>
            <a:r>
              <a:rPr lang="en-US" sz="1800" dirty="0"/>
              <a:t> </a:t>
            </a:r>
            <a:r>
              <a:rPr lang="en-US" sz="1800" dirty="0" err="1"/>
              <a:t>tính</a:t>
            </a:r>
            <a:r>
              <a:rPr lang="en-US" sz="1800" dirty="0"/>
              <a:t> </a:t>
            </a:r>
            <a:r>
              <a:rPr lang="en-US" sz="1800" dirty="0" err="1"/>
              <a:t>sẵn</a:t>
            </a:r>
            <a:r>
              <a:rPr lang="en-US" sz="1800" dirty="0"/>
              <a:t> </a:t>
            </a:r>
            <a:r>
              <a:rPr lang="en-US" sz="1800" dirty="0" err="1"/>
              <a:t>sàng</a:t>
            </a:r>
            <a:r>
              <a:rPr lang="en-US" sz="1800" dirty="0"/>
              <a:t> </a:t>
            </a:r>
            <a:r>
              <a:rPr lang="en-US" sz="1800" dirty="0" err="1"/>
              <a:t>và</a:t>
            </a:r>
            <a:r>
              <a:rPr lang="en-US" sz="1800" dirty="0"/>
              <a:t> </a:t>
            </a:r>
            <a:r>
              <a:rPr lang="en-US" sz="1800" dirty="0" err="1"/>
              <a:t>độ</a:t>
            </a:r>
            <a:r>
              <a:rPr lang="en-US" sz="1800" dirty="0"/>
              <a:t> tin </a:t>
            </a:r>
            <a:r>
              <a:rPr lang="en-US" sz="1800" dirty="0" err="1"/>
              <a:t>cậy</a:t>
            </a:r>
            <a:r>
              <a:rPr lang="en-US" sz="1800" dirty="0"/>
              <a:t> </a:t>
            </a:r>
            <a:r>
              <a:rPr lang="en-US" sz="1800" dirty="0" err="1"/>
              <a:t>của</a:t>
            </a:r>
            <a:r>
              <a:rPr lang="en-US" sz="1800" dirty="0"/>
              <a:t> </a:t>
            </a:r>
            <a:r>
              <a:rPr lang="en-US" sz="1800" dirty="0" err="1"/>
              <a:t>mạng</a:t>
            </a:r>
            <a:r>
              <a:rPr lang="en-US" sz="1800" dirty="0"/>
              <a:t> </a:t>
            </a:r>
            <a:r>
              <a:rPr lang="en-US" sz="1800" dirty="0" err="1"/>
              <a:t>bằng</a:t>
            </a:r>
            <a:r>
              <a:rPr lang="en-US" sz="1800" dirty="0"/>
              <a:t> </a:t>
            </a:r>
            <a:r>
              <a:rPr lang="en-US" sz="1800" dirty="0" err="1"/>
              <a:t>cách</a:t>
            </a:r>
            <a:r>
              <a:rPr lang="en-US" sz="1800" dirty="0"/>
              <a:t> </a:t>
            </a:r>
            <a:r>
              <a:rPr lang="en-US" sz="1800" dirty="0" err="1"/>
              <a:t>loại</a:t>
            </a:r>
            <a:r>
              <a:rPr lang="en-US" sz="1800" dirty="0"/>
              <a:t> </a:t>
            </a:r>
            <a:r>
              <a:rPr lang="en-US" sz="1800" dirty="0" err="1"/>
              <a:t>bỏ</a:t>
            </a:r>
            <a:r>
              <a:rPr lang="en-US" sz="1800" dirty="0"/>
              <a:t> </a:t>
            </a:r>
            <a:r>
              <a:rPr lang="en-US" sz="1800" dirty="0" err="1"/>
              <a:t>các</a:t>
            </a:r>
            <a:r>
              <a:rPr lang="en-US" sz="1800" dirty="0"/>
              <a:t> </a:t>
            </a:r>
            <a:r>
              <a:rPr lang="en-US" sz="1800" dirty="0" err="1"/>
              <a:t>vòng</a:t>
            </a:r>
            <a:r>
              <a:rPr lang="en-US" sz="1800" dirty="0"/>
              <a:t> </a:t>
            </a:r>
            <a:r>
              <a:rPr lang="en-US" sz="1800" dirty="0" err="1"/>
              <a:t>lặp</a:t>
            </a:r>
            <a:r>
              <a:rPr lang="en-US" sz="1800" dirty="0"/>
              <a:t> </a:t>
            </a:r>
            <a:r>
              <a:rPr lang="en-US" sz="1800" dirty="0" err="1"/>
              <a:t>trong</a:t>
            </a:r>
            <a:r>
              <a:rPr lang="en-US" sz="1800" dirty="0"/>
              <a:t> </a:t>
            </a:r>
            <a:r>
              <a:rPr lang="en-US" sz="1800" dirty="0" err="1"/>
              <a:t>mạng</a:t>
            </a:r>
            <a:r>
              <a:rPr lang="en-US" sz="1800" dirty="0"/>
              <a:t> LAN </a:t>
            </a:r>
            <a:r>
              <a:rPr lang="vi-VN" sz="1800" dirty="0"/>
              <a:t>bằng cách cho phép một trong các đường kết nối dự phòng trong mạng trở thành đường chính (</a:t>
            </a:r>
            <a:r>
              <a:rPr lang="vi-VN" sz="1800" dirty="0" err="1"/>
              <a:t>root</a:t>
            </a:r>
            <a:r>
              <a:rPr lang="vi-VN" sz="1800" dirty="0"/>
              <a:t> </a:t>
            </a:r>
            <a:r>
              <a:rPr lang="vi-VN" sz="1800" dirty="0" err="1"/>
              <a:t>path</a:t>
            </a:r>
            <a:r>
              <a:rPr lang="vi-VN" sz="1800" dirty="0"/>
              <a:t>) để tránh tình trạng các gói tin đi vòng lặp trong mạng.</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
        <p:nvSpPr>
          <p:cNvPr id="2" name="Google Shape;386;p52">
            <a:extLst>
              <a:ext uri="{FF2B5EF4-FFF2-40B4-BE49-F238E27FC236}">
                <a16:creationId xmlns:a16="http://schemas.microsoft.com/office/drawing/2014/main" id="{174C1B67-522C-1042-23B5-C411E10A616D}"/>
              </a:ext>
            </a:extLst>
          </p:cNvPr>
          <p:cNvSpPr txBox="1">
            <a:spLocks/>
          </p:cNvSpPr>
          <p:nvPr/>
        </p:nvSpPr>
        <p:spPr>
          <a:xfrm>
            <a:off x="713949" y="2845348"/>
            <a:ext cx="7732626"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lgn="just"/>
            <a:r>
              <a:rPr lang="en-US" sz="1800" b="1" dirty="0"/>
              <a:t>HSRP (Hot Standby Router Protocol)</a:t>
            </a:r>
            <a:r>
              <a:rPr lang="en-US" sz="1800" dirty="0"/>
              <a:t> </a:t>
            </a:r>
            <a:r>
              <a:rPr lang="en-US" sz="1800" dirty="0" err="1"/>
              <a:t>là</a:t>
            </a:r>
            <a:r>
              <a:rPr lang="en-US" sz="1800" dirty="0"/>
              <a:t> </a:t>
            </a:r>
            <a:r>
              <a:rPr lang="en-US" sz="1800" dirty="0" err="1"/>
              <a:t>một</a:t>
            </a:r>
            <a:r>
              <a:rPr lang="en-US" sz="1800" dirty="0"/>
              <a:t> </a:t>
            </a:r>
            <a:r>
              <a:rPr lang="en-US" sz="1800" dirty="0" err="1"/>
              <a:t>giao</a:t>
            </a:r>
            <a:r>
              <a:rPr lang="en-US" sz="1800" dirty="0"/>
              <a:t> </a:t>
            </a:r>
            <a:r>
              <a:rPr lang="en-US" sz="1800" dirty="0" err="1"/>
              <a:t>thức</a:t>
            </a:r>
            <a:r>
              <a:rPr lang="en-US" sz="1800" dirty="0"/>
              <a:t> </a:t>
            </a:r>
            <a:r>
              <a:rPr lang="en-US" sz="1800" dirty="0" err="1"/>
              <a:t>định</a:t>
            </a:r>
            <a:r>
              <a:rPr lang="en-US" sz="1800" dirty="0"/>
              <a:t> </a:t>
            </a:r>
            <a:r>
              <a:rPr lang="en-US" sz="1800" dirty="0" err="1"/>
              <a:t>tuyến</a:t>
            </a:r>
            <a:r>
              <a:rPr lang="en-US" sz="1800" dirty="0"/>
              <a:t> </a:t>
            </a:r>
            <a:r>
              <a:rPr lang="en-US" sz="1800" dirty="0" err="1"/>
              <a:t>đảm</a:t>
            </a:r>
            <a:r>
              <a:rPr lang="en-US" sz="1800" dirty="0"/>
              <a:t> </a:t>
            </a:r>
            <a:r>
              <a:rPr lang="en-US" sz="1800" dirty="0" err="1"/>
              <a:t>bảo</a:t>
            </a:r>
            <a:r>
              <a:rPr lang="en-US" sz="1800" dirty="0"/>
              <a:t> </a:t>
            </a:r>
            <a:r>
              <a:rPr lang="en-US" sz="1800" dirty="0" err="1"/>
              <a:t>tính</a:t>
            </a:r>
            <a:r>
              <a:rPr lang="en-US" sz="1800" dirty="0"/>
              <a:t> </a:t>
            </a:r>
            <a:r>
              <a:rPr lang="en-US" sz="1800" dirty="0" err="1"/>
              <a:t>dự</a:t>
            </a:r>
            <a:r>
              <a:rPr lang="en-US" sz="1800" dirty="0"/>
              <a:t> </a:t>
            </a:r>
            <a:r>
              <a:rPr lang="en-US" sz="1800" dirty="0" err="1"/>
              <a:t>phòng</a:t>
            </a:r>
            <a:r>
              <a:rPr lang="en-US" sz="1800" dirty="0"/>
              <a:t> </a:t>
            </a:r>
            <a:r>
              <a:rPr lang="en-US" sz="1800" dirty="0" err="1"/>
              <a:t>trong</a:t>
            </a:r>
            <a:r>
              <a:rPr lang="en-US" sz="1800" dirty="0"/>
              <a:t> </a:t>
            </a:r>
            <a:r>
              <a:rPr lang="en-US" sz="1800" dirty="0" err="1"/>
              <a:t>một</a:t>
            </a:r>
            <a:r>
              <a:rPr lang="en-US" sz="1800" dirty="0"/>
              <a:t> </a:t>
            </a:r>
            <a:r>
              <a:rPr lang="en-US" sz="1800" dirty="0" err="1"/>
              <a:t>hệ</a:t>
            </a:r>
            <a:r>
              <a:rPr lang="en-US" sz="1800" dirty="0"/>
              <a:t> </a:t>
            </a:r>
            <a:r>
              <a:rPr lang="en-US" sz="1800" dirty="0" err="1"/>
              <a:t>thống</a:t>
            </a:r>
            <a:r>
              <a:rPr lang="en-US" sz="1800" dirty="0"/>
              <a:t> </a:t>
            </a:r>
            <a:r>
              <a:rPr lang="en-US" sz="1800" dirty="0" err="1"/>
              <a:t>mạng</a:t>
            </a:r>
            <a:r>
              <a:rPr lang="en-US" sz="1800" dirty="0"/>
              <a:t> </a:t>
            </a:r>
            <a:r>
              <a:rPr lang="en-US" sz="1800" dirty="0" err="1"/>
              <a:t>nội</a:t>
            </a:r>
            <a:r>
              <a:rPr lang="en-US" sz="1800" dirty="0"/>
              <a:t> </a:t>
            </a:r>
            <a:r>
              <a:rPr lang="en-US" sz="1800" dirty="0" err="1"/>
              <a:t>bộ</a:t>
            </a:r>
            <a:r>
              <a:rPr lang="en-US" sz="1800" dirty="0"/>
              <a:t>. Giao </a:t>
            </a:r>
            <a:r>
              <a:rPr lang="en-US" sz="1800" dirty="0" err="1"/>
              <a:t>thức</a:t>
            </a:r>
            <a:r>
              <a:rPr lang="en-US" sz="1800" dirty="0"/>
              <a:t> </a:t>
            </a:r>
            <a:r>
              <a:rPr lang="en-US" sz="1800" dirty="0" err="1"/>
              <a:t>cho</a:t>
            </a:r>
            <a:r>
              <a:rPr lang="en-US" sz="1800" dirty="0"/>
              <a:t> </a:t>
            </a:r>
            <a:r>
              <a:rPr lang="en-US" sz="1800" dirty="0" err="1"/>
              <a:t>phép</a:t>
            </a:r>
            <a:r>
              <a:rPr lang="en-US" sz="1800" dirty="0"/>
              <a:t> </a:t>
            </a:r>
            <a:r>
              <a:rPr lang="en-US" sz="1800" dirty="0" err="1"/>
              <a:t>các</a:t>
            </a:r>
            <a:r>
              <a:rPr lang="en-US" sz="1800" dirty="0"/>
              <a:t> </a:t>
            </a:r>
            <a:r>
              <a:rPr lang="en-US" sz="1800" dirty="0" err="1"/>
              <a:t>thiết</a:t>
            </a:r>
            <a:r>
              <a:rPr lang="en-US" sz="1800" dirty="0"/>
              <a:t> </a:t>
            </a:r>
            <a:r>
              <a:rPr lang="en-US" sz="1800" dirty="0" err="1"/>
              <a:t>bị</a:t>
            </a:r>
            <a:r>
              <a:rPr lang="en-US" sz="1800" dirty="0"/>
              <a:t> </a:t>
            </a:r>
            <a:r>
              <a:rPr lang="en-US" sz="1800" dirty="0" err="1"/>
              <a:t>tự</a:t>
            </a:r>
            <a:r>
              <a:rPr lang="en-US" sz="1800" dirty="0"/>
              <a:t> </a:t>
            </a:r>
            <a:r>
              <a:rPr lang="en-US" sz="1800" dirty="0" err="1"/>
              <a:t>bầu</a:t>
            </a:r>
            <a:r>
              <a:rPr lang="en-US" sz="1800" dirty="0"/>
              <a:t> </a:t>
            </a:r>
            <a:r>
              <a:rPr lang="en-US" sz="1800" dirty="0" err="1"/>
              <a:t>ra</a:t>
            </a:r>
            <a:r>
              <a:rPr lang="en-US" sz="1800" dirty="0"/>
              <a:t> </a:t>
            </a:r>
            <a:r>
              <a:rPr lang="en-US" sz="1800" dirty="0" err="1"/>
              <a:t>một</a:t>
            </a:r>
            <a:r>
              <a:rPr lang="en-US" sz="1800" dirty="0"/>
              <a:t> </a:t>
            </a:r>
            <a:r>
              <a:rPr lang="en-US" sz="1800" dirty="0" err="1"/>
              <a:t>thiết</a:t>
            </a:r>
            <a:r>
              <a:rPr lang="en-US" sz="1800" dirty="0"/>
              <a:t> </a:t>
            </a:r>
            <a:r>
              <a:rPr lang="en-US" sz="1800" dirty="0" err="1"/>
              <a:t>bị</a:t>
            </a:r>
            <a:r>
              <a:rPr lang="en-US" sz="1800" dirty="0"/>
              <a:t> Active </a:t>
            </a:r>
            <a:r>
              <a:rPr lang="en-US" sz="1800" dirty="0" err="1"/>
              <a:t>dựa</a:t>
            </a:r>
            <a:r>
              <a:rPr lang="en-US" sz="1800" dirty="0"/>
              <a:t> </a:t>
            </a:r>
            <a:r>
              <a:rPr lang="en-US" sz="1800" dirty="0" err="1"/>
              <a:t>trên</a:t>
            </a:r>
            <a:r>
              <a:rPr lang="en-US" sz="1800" dirty="0"/>
              <a:t> </a:t>
            </a:r>
            <a:r>
              <a:rPr lang="en-US" sz="1800" dirty="0" err="1"/>
              <a:t>độ</a:t>
            </a:r>
            <a:r>
              <a:rPr lang="en-US" sz="1800" dirty="0"/>
              <a:t> </a:t>
            </a:r>
            <a:r>
              <a:rPr lang="en-US" sz="1800" dirty="0" err="1"/>
              <a:t>ưu</a:t>
            </a:r>
            <a:r>
              <a:rPr lang="en-US" sz="1800" dirty="0"/>
              <a:t> </a:t>
            </a:r>
            <a:r>
              <a:rPr lang="en-US" sz="1800" dirty="0" err="1"/>
              <a:t>tiên</a:t>
            </a:r>
            <a:r>
              <a:rPr lang="en-US" sz="1800" dirty="0"/>
              <a:t> </a:t>
            </a:r>
            <a:r>
              <a:rPr lang="en-US" sz="1800" dirty="0" err="1"/>
              <a:t>của</a:t>
            </a:r>
            <a:r>
              <a:rPr lang="en-US" sz="1800" dirty="0"/>
              <a:t> </a:t>
            </a:r>
            <a:r>
              <a:rPr lang="en-US" sz="1800" dirty="0" err="1"/>
              <a:t>các</a:t>
            </a:r>
            <a:r>
              <a:rPr lang="en-US" sz="1800" dirty="0"/>
              <a:t> </a:t>
            </a:r>
            <a:r>
              <a:rPr lang="en-US" sz="1800" dirty="0" err="1"/>
              <a:t>thiết</a:t>
            </a:r>
            <a:r>
              <a:rPr lang="en-US" sz="1800" dirty="0"/>
              <a:t> </a:t>
            </a:r>
            <a:r>
              <a:rPr lang="en-US" sz="1800" dirty="0" err="1"/>
              <a:t>bị</a:t>
            </a:r>
            <a:r>
              <a:rPr lang="en-US" sz="1800" dirty="0"/>
              <a:t> (</a:t>
            </a:r>
            <a:r>
              <a:rPr lang="en-US" sz="1800" dirty="0" err="1"/>
              <a:t>độ</a:t>
            </a:r>
            <a:r>
              <a:rPr lang="en-US" sz="1800" dirty="0"/>
              <a:t> </a:t>
            </a:r>
            <a:r>
              <a:rPr lang="en-US" sz="1800" dirty="0" err="1"/>
              <a:t>ưu</a:t>
            </a:r>
            <a:r>
              <a:rPr lang="en-US" sz="1800" dirty="0"/>
              <a:t> </a:t>
            </a:r>
            <a:r>
              <a:rPr lang="en-US" sz="1800" dirty="0" err="1"/>
              <a:t>tiên</a:t>
            </a:r>
            <a:r>
              <a:rPr lang="en-US" sz="1800" dirty="0"/>
              <a:t> </a:t>
            </a:r>
            <a:r>
              <a:rPr lang="en-US" sz="1800" dirty="0" err="1"/>
              <a:t>bằng</a:t>
            </a:r>
            <a:r>
              <a:rPr lang="en-US" sz="1800" dirty="0"/>
              <a:t> </a:t>
            </a:r>
            <a:r>
              <a:rPr lang="en-US" sz="1800" dirty="0" err="1"/>
              <a:t>nhau</a:t>
            </a:r>
            <a:r>
              <a:rPr lang="en-US" sz="1800" dirty="0"/>
              <a:t> </a:t>
            </a:r>
            <a:r>
              <a:rPr lang="en-US" sz="1800" dirty="0" err="1"/>
              <a:t>thì</a:t>
            </a:r>
            <a:r>
              <a:rPr lang="en-US" sz="1800" dirty="0"/>
              <a:t> </a:t>
            </a:r>
            <a:r>
              <a:rPr lang="en-US" sz="1800" dirty="0" err="1"/>
              <a:t>bầu</a:t>
            </a:r>
            <a:r>
              <a:rPr lang="en-US" sz="1800" dirty="0"/>
              <a:t> </a:t>
            </a:r>
            <a:r>
              <a:rPr lang="en-US" sz="1800" dirty="0" err="1"/>
              <a:t>chọn</a:t>
            </a:r>
            <a:r>
              <a:rPr lang="en-US" sz="1800" dirty="0"/>
              <a:t> </a:t>
            </a:r>
            <a:r>
              <a:rPr lang="en-US" sz="1800" dirty="0" err="1"/>
              <a:t>dựa</a:t>
            </a:r>
            <a:r>
              <a:rPr lang="en-US" sz="1800" dirty="0"/>
              <a:t> </a:t>
            </a:r>
            <a:r>
              <a:rPr lang="en-US" sz="1800" dirty="0" err="1"/>
              <a:t>trên</a:t>
            </a:r>
            <a:r>
              <a:rPr lang="en-US" sz="1800" dirty="0"/>
              <a:t> </a:t>
            </a:r>
            <a:r>
              <a:rPr lang="en-US" sz="1800" dirty="0" err="1"/>
              <a:t>địa</a:t>
            </a:r>
            <a:r>
              <a:rPr lang="en-US" sz="1800" dirty="0"/>
              <a:t> </a:t>
            </a:r>
            <a:r>
              <a:rPr lang="en-US" sz="1800" dirty="0" err="1"/>
              <a:t>chỉ</a:t>
            </a:r>
            <a:r>
              <a:rPr lang="en-US" sz="1800" dirty="0"/>
              <a:t> IP </a:t>
            </a:r>
            <a:r>
              <a:rPr lang="en-US" sz="1800" dirty="0" err="1"/>
              <a:t>và</a:t>
            </a:r>
            <a:r>
              <a:rPr lang="en-US" sz="1800" dirty="0"/>
              <a:t> </a:t>
            </a:r>
            <a:r>
              <a:rPr lang="en-US" sz="1800" dirty="0" err="1"/>
              <a:t>địa</a:t>
            </a:r>
            <a:r>
              <a:rPr lang="en-US" sz="1800" dirty="0"/>
              <a:t> </a:t>
            </a:r>
            <a:r>
              <a:rPr lang="en-US" sz="1800" dirty="0" err="1"/>
              <a:t>chỉ</a:t>
            </a:r>
            <a:r>
              <a:rPr lang="en-US" sz="1800" dirty="0"/>
              <a:t> MAC).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84"/>
        <p:cNvGrpSpPr/>
        <p:nvPr/>
      </p:nvGrpSpPr>
      <p:grpSpPr>
        <a:xfrm>
          <a:off x="0" y="0"/>
          <a:ext cx="0" cy="0"/>
          <a:chOff x="0" y="0"/>
          <a:chExt cx="0" cy="0"/>
        </a:xfrm>
      </p:grpSpPr>
      <p:sp>
        <p:nvSpPr>
          <p:cNvPr id="385" name="Google Shape;385;p52"/>
          <p:cNvSpPr txBox="1">
            <a:spLocks noGrp="1"/>
          </p:cNvSpPr>
          <p:nvPr>
            <p:ph type="ctrTitle"/>
          </p:nvPr>
        </p:nvSpPr>
        <p:spPr>
          <a:xfrm>
            <a:off x="1250700" y="460326"/>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j-lt"/>
              </a:rPr>
              <a:t>BẢO MẬT</a:t>
            </a:r>
          </a:p>
        </p:txBody>
      </p:sp>
      <p:sp>
        <p:nvSpPr>
          <p:cNvPr id="386" name="Google Shape;386;p52"/>
          <p:cNvSpPr txBox="1">
            <a:spLocks noGrp="1"/>
          </p:cNvSpPr>
          <p:nvPr>
            <p:ph type="subTitle" idx="1"/>
          </p:nvPr>
        </p:nvSpPr>
        <p:spPr>
          <a:xfrm>
            <a:off x="713948" y="1130826"/>
            <a:ext cx="7732627" cy="1372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400" b="1" dirty="0"/>
              <a:t>DHCP Snooping </a:t>
            </a:r>
            <a:r>
              <a:rPr lang="vi-VN" sz="1400" dirty="0"/>
              <a:t>là một tính năng được sử dụng để bảo vệ mạng khỏi các cuộc tấn công tràn đổ DHCP, một hình thức tấn công mạng phổ biến. DHCP Snooping hoạt động bằng cách kiểm tra lưu lượng DHCP trên các cổng của thiết bị mạng và chặn các gói tin DHCP giả mạo hoặc không hợp lệ. DHCP Snooping cũng giúp xác định địa chỉ MAC của các thiết bị khách hàng và ánh xạ chúng vào các cổng của thiết bị mạng. Điều này giúp ngăn chặn các cuộc tấn công MAC </a:t>
            </a:r>
            <a:r>
              <a:rPr lang="vi-VN" sz="1400" dirty="0" err="1"/>
              <a:t>Spoofing</a:t>
            </a:r>
            <a:r>
              <a:rPr lang="vi-VN" sz="1400" dirty="0"/>
              <a:t> trên mạng.</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
        <p:nvSpPr>
          <p:cNvPr id="2" name="Google Shape;386;p52">
            <a:extLst>
              <a:ext uri="{FF2B5EF4-FFF2-40B4-BE49-F238E27FC236}">
                <a16:creationId xmlns:a16="http://schemas.microsoft.com/office/drawing/2014/main" id="{174C1B67-522C-1042-23B5-C411E10A616D}"/>
              </a:ext>
            </a:extLst>
          </p:cNvPr>
          <p:cNvSpPr txBox="1">
            <a:spLocks/>
          </p:cNvSpPr>
          <p:nvPr/>
        </p:nvSpPr>
        <p:spPr>
          <a:xfrm>
            <a:off x="705687" y="2845348"/>
            <a:ext cx="7732626"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lgn="just"/>
            <a:r>
              <a:rPr lang="en-US" sz="1400" b="1" dirty="0"/>
              <a:t>SSH (Secure Socket Shell) </a:t>
            </a:r>
            <a:r>
              <a:rPr lang="en-US" sz="1400" dirty="0" err="1"/>
              <a:t>là</a:t>
            </a:r>
            <a:r>
              <a:rPr lang="en-US" sz="1400" dirty="0"/>
              <a:t> </a:t>
            </a:r>
            <a:r>
              <a:rPr lang="en-US" sz="1400" dirty="0" err="1"/>
              <a:t>một</a:t>
            </a:r>
            <a:r>
              <a:rPr lang="en-US" sz="1400" dirty="0"/>
              <a:t> </a:t>
            </a:r>
            <a:r>
              <a:rPr lang="en-US" sz="1400" dirty="0" err="1"/>
              <a:t>giao</a:t>
            </a:r>
            <a:r>
              <a:rPr lang="en-US" sz="1400" dirty="0"/>
              <a:t> </a:t>
            </a:r>
            <a:r>
              <a:rPr lang="en-US" sz="1400" dirty="0" err="1"/>
              <a:t>thức</a:t>
            </a:r>
            <a:r>
              <a:rPr lang="en-US" sz="1400" dirty="0"/>
              <a:t> </a:t>
            </a:r>
            <a:r>
              <a:rPr lang="en-US" sz="1400" dirty="0" err="1"/>
              <a:t>mạng</a:t>
            </a:r>
            <a:r>
              <a:rPr lang="en-US" sz="1400" dirty="0"/>
              <a:t> </a:t>
            </a:r>
            <a:r>
              <a:rPr lang="en-US" sz="1400" dirty="0" err="1"/>
              <a:t>dùng</a:t>
            </a:r>
            <a:r>
              <a:rPr lang="en-US" sz="1400" dirty="0"/>
              <a:t> </a:t>
            </a:r>
            <a:r>
              <a:rPr lang="en-US" sz="1400" dirty="0" err="1"/>
              <a:t>để</a:t>
            </a:r>
            <a:r>
              <a:rPr lang="en-US" sz="1400" dirty="0"/>
              <a:t> </a:t>
            </a:r>
            <a:r>
              <a:rPr lang="en-US" sz="1400" dirty="0" err="1"/>
              <a:t>thiết</a:t>
            </a:r>
            <a:r>
              <a:rPr lang="en-US" sz="1400" dirty="0"/>
              <a:t> </a:t>
            </a:r>
            <a:r>
              <a:rPr lang="en-US" sz="1400" dirty="0" err="1"/>
              <a:t>lập</a:t>
            </a:r>
            <a:r>
              <a:rPr lang="en-US" sz="1400" dirty="0"/>
              <a:t> </a:t>
            </a:r>
            <a:r>
              <a:rPr lang="en-US" sz="1400" dirty="0" err="1"/>
              <a:t>kết</a:t>
            </a:r>
            <a:r>
              <a:rPr lang="en-US" sz="1400" dirty="0"/>
              <a:t> </a:t>
            </a:r>
            <a:r>
              <a:rPr lang="en-US" sz="1400" dirty="0" err="1"/>
              <a:t>nối</a:t>
            </a:r>
            <a:r>
              <a:rPr lang="en-US" sz="1400" dirty="0"/>
              <a:t> </a:t>
            </a:r>
            <a:r>
              <a:rPr lang="en-US" sz="1400" dirty="0" err="1"/>
              <a:t>mạng</a:t>
            </a:r>
            <a:r>
              <a:rPr lang="en-US" sz="1400" dirty="0"/>
              <a:t> </a:t>
            </a:r>
            <a:r>
              <a:rPr lang="en-US" sz="1400" dirty="0" err="1"/>
              <a:t>một</a:t>
            </a:r>
            <a:r>
              <a:rPr lang="en-US" sz="1400" dirty="0"/>
              <a:t> </a:t>
            </a:r>
            <a:r>
              <a:rPr lang="en-US" sz="1400" dirty="0" err="1"/>
              <a:t>cách</a:t>
            </a:r>
            <a:r>
              <a:rPr lang="en-US" sz="1400" dirty="0"/>
              <a:t> </a:t>
            </a:r>
            <a:r>
              <a:rPr lang="en-US" sz="1400" dirty="0" err="1"/>
              <a:t>bảo</a:t>
            </a:r>
            <a:r>
              <a:rPr lang="en-US" sz="1400" dirty="0"/>
              <a:t> </a:t>
            </a:r>
            <a:r>
              <a:rPr lang="en-US" sz="1400" dirty="0" err="1"/>
              <a:t>mật</a:t>
            </a:r>
            <a:r>
              <a:rPr lang="en-US" sz="1400" dirty="0"/>
              <a:t> </a:t>
            </a:r>
            <a:r>
              <a:rPr lang="en-US" sz="1400" dirty="0" err="1"/>
              <a:t>khi</a:t>
            </a:r>
            <a:r>
              <a:rPr lang="en-US" sz="1400" dirty="0"/>
              <a:t> </a:t>
            </a:r>
            <a:r>
              <a:rPr lang="en-US" sz="1400" dirty="0" err="1"/>
              <a:t>kết</a:t>
            </a:r>
            <a:r>
              <a:rPr lang="en-US" sz="1400" dirty="0"/>
              <a:t> </a:t>
            </a:r>
            <a:r>
              <a:rPr lang="en-US" sz="1400" dirty="0" err="1"/>
              <a:t>nối</a:t>
            </a:r>
            <a:r>
              <a:rPr lang="en-US" sz="1400" dirty="0"/>
              <a:t> </a:t>
            </a:r>
            <a:r>
              <a:rPr lang="en-US" sz="1400" dirty="0" err="1"/>
              <a:t>từ</a:t>
            </a:r>
            <a:r>
              <a:rPr lang="en-US" sz="1400" dirty="0"/>
              <a:t> </a:t>
            </a:r>
            <a:r>
              <a:rPr lang="en-US" sz="1400" dirty="0" err="1"/>
              <a:t>xa</a:t>
            </a:r>
            <a:r>
              <a:rPr lang="en-US" sz="1400" dirty="0"/>
              <a:t>. </a:t>
            </a:r>
            <a:r>
              <a:rPr lang="vi-VN" sz="1400" dirty="0"/>
              <a:t>Khi kết nối SSH được thiết lập, tất cả các dữ liệu được truyền giữa máy tính của người dùng và máy chủ mạng được mã hóa để ngăn chặn các cuộc tấn công gián điệp hoặc các loại tấn công khác như Man-in-the-</a:t>
            </a:r>
            <a:r>
              <a:rPr lang="vi-VN" sz="1400" dirty="0" err="1"/>
              <a:t>Middle</a:t>
            </a:r>
            <a:r>
              <a:rPr lang="vi-VN" sz="1400" dirty="0"/>
              <a:t>. </a:t>
            </a:r>
            <a:endParaRPr lang="en-US" sz="1400" dirty="0"/>
          </a:p>
        </p:txBody>
      </p:sp>
    </p:spTree>
    <p:extLst>
      <p:ext uri="{BB962C8B-B14F-4D97-AF65-F5344CB8AC3E}">
        <p14:creationId xmlns:p14="http://schemas.microsoft.com/office/powerpoint/2010/main" val="58161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66"/>
        <p:cNvGrpSpPr/>
        <p:nvPr/>
      </p:nvGrpSpPr>
      <p:grpSpPr>
        <a:xfrm>
          <a:off x="0" y="0"/>
          <a:ext cx="0" cy="0"/>
          <a:chOff x="0" y="0"/>
          <a:chExt cx="0" cy="0"/>
        </a:xfrm>
      </p:grpSpPr>
      <p:sp>
        <p:nvSpPr>
          <p:cNvPr id="467" name="Google Shape;467;p55"/>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ĐỊA CHỈ IP ĐƯỜNG MẠNG</a:t>
            </a:r>
          </a:p>
        </p:txBody>
      </p:sp>
      <p:sp>
        <p:nvSpPr>
          <p:cNvPr id="468" name="Google Shape;468;p55"/>
          <p:cNvSpPr/>
          <p:nvPr/>
        </p:nvSpPr>
        <p:spPr>
          <a:xfrm rot="5400000">
            <a:off x="1077052"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rot="5400000">
            <a:off x="3216713"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rot="5400000">
            <a:off x="5356363" y="1809363"/>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txBox="1"/>
          <p:nvPr/>
        </p:nvSpPr>
        <p:spPr>
          <a:xfrm>
            <a:off x="1362490" y="1882776"/>
            <a:ext cx="2139651" cy="20777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Tòa</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Server:</a:t>
            </a:r>
          </a:p>
          <a:p>
            <a:pPr marL="0" lvl="0" indent="0" algn="ctr" rtl="0">
              <a:spcBef>
                <a:spcPts val="0"/>
              </a:spcBef>
              <a:spcAft>
                <a:spcPts val="0"/>
              </a:spcAft>
              <a:buClr>
                <a:srgbClr val="000000"/>
              </a:buClr>
              <a:buSzPts val="1100"/>
              <a:buFont typeface="Arial" panose="020B0604020202020204"/>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192.168.100.0/24</a:t>
            </a:r>
          </a:p>
          <a:p>
            <a:pPr marL="0" lvl="0" indent="0" algn="ctr" rtl="0">
              <a:spcBef>
                <a:spcPts val="0"/>
              </a:spcBef>
              <a:spcAft>
                <a:spcPts val="0"/>
              </a:spcAft>
              <a:buClr>
                <a:srgbClr val="000000"/>
              </a:buClr>
              <a:buSzPts val="1100"/>
              <a:buFont typeface="Arial" panose="020B0604020202020204"/>
              <a:buNone/>
            </a:pPr>
            <a:endPar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ctr" rtl="0">
              <a:spcBef>
                <a:spcPts val="0"/>
              </a:spcBef>
              <a:spcAft>
                <a:spcPts val="0"/>
              </a:spcAft>
              <a:buClr>
                <a:srgbClr val="000000"/>
              </a:buClr>
              <a:buSzPts val="1100"/>
              <a:buFont typeface="Arial" panose="020B0604020202020204"/>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Tòa</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A1:</a:t>
            </a:r>
          </a:p>
          <a:p>
            <a:pPr marL="0" lvl="0" indent="0" algn="ctr" rtl="0">
              <a:spcBef>
                <a:spcPts val="0"/>
              </a:spcBef>
              <a:spcAft>
                <a:spcPts val="0"/>
              </a:spcAft>
              <a:buClr>
                <a:srgbClr val="000000"/>
              </a:buClr>
              <a:buSzPts val="1100"/>
              <a:buFont typeface="Arial" panose="020B0604020202020204"/>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IPv4:</a:t>
            </a:r>
          </a:p>
          <a:p>
            <a:pPr marL="0" lvl="0" indent="0" algn="ctr" rtl="0">
              <a:spcBef>
                <a:spcPts val="0"/>
              </a:spcBef>
              <a:spcAft>
                <a:spcPts val="0"/>
              </a:spcAft>
              <a:buClr>
                <a:srgbClr val="000000"/>
              </a:buClr>
              <a:buSzPts val="1100"/>
              <a:buFont typeface="Arial" panose="020B0604020202020204"/>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192.168.110.0/24</a:t>
            </a:r>
          </a:p>
          <a:p>
            <a:pPr marL="0" lvl="0" indent="0" algn="ctr" rtl="0">
              <a:spcBef>
                <a:spcPts val="0"/>
              </a:spcBef>
              <a:spcAft>
                <a:spcPts val="0"/>
              </a:spcAft>
              <a:buClr>
                <a:srgbClr val="000000"/>
              </a:buClr>
              <a:buSzPts val="1100"/>
              <a:buFont typeface="Arial" panose="020B0604020202020204"/>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IPv6: 2001:db8:cafe:a1::0/64</a:t>
            </a:r>
            <a:endParaRPr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75" name="Google Shape;475;p55"/>
          <p:cNvSpPr txBox="1"/>
          <p:nvPr/>
        </p:nvSpPr>
        <p:spPr>
          <a:xfrm>
            <a:off x="3502164" y="1845684"/>
            <a:ext cx="2139639" cy="211484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Tòa</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B1:</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IPv4:</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192.168.120.0/24</a:t>
            </a:r>
          </a:p>
          <a:p>
            <a:pPr lvl="0" algn="ctr" rtl="0">
              <a:spcBef>
                <a:spcPts val="0"/>
              </a:spcBef>
              <a:spcAft>
                <a:spcPts val="0"/>
              </a:spcAft>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IPv6:</a:t>
            </a:r>
          </a:p>
          <a:p>
            <a:pPr lvl="0" algn="ctr" rtl="0">
              <a:spcBef>
                <a:spcPts val="0"/>
              </a:spcBef>
              <a:spcAft>
                <a:spcPts val="0"/>
              </a:spcAft>
            </a:pPr>
            <a:r>
              <a:rPr lang="vi-VN"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2001:db8:cafe:b1::0/64</a:t>
            </a:r>
          </a:p>
        </p:txBody>
      </p:sp>
      <p:sp>
        <p:nvSpPr>
          <p:cNvPr id="476" name="Google Shape;476;p55"/>
          <p:cNvSpPr txBox="1"/>
          <p:nvPr/>
        </p:nvSpPr>
        <p:spPr>
          <a:xfrm>
            <a:off x="5641815" y="1845683"/>
            <a:ext cx="2139650" cy="211484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Tòa</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C1:</a:t>
            </a:r>
          </a:p>
          <a:p>
            <a:pPr marL="0" lvl="0" indent="0" algn="ctr" rtl="0">
              <a:spcBef>
                <a:spcPts val="0"/>
              </a:spcBef>
              <a:spcAft>
                <a:spcPts val="0"/>
              </a:spcAft>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Đường</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mạng</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1:</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IPv4: 192.168.130.0/24</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IPv6:</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2001:db8:cafe:c1::0/64</a:t>
            </a:r>
          </a:p>
          <a:p>
            <a:pPr marL="0" lvl="0" indent="0" algn="ctr" rtl="0">
              <a:spcBef>
                <a:spcPts val="0"/>
              </a:spcBef>
              <a:spcAft>
                <a:spcPts val="0"/>
              </a:spcAft>
              <a:buNone/>
            </a:pP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Đường</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US" dirty="0" err="1">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mạng</a:t>
            </a: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2:</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IPv4: 192.168.140.0/24</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 IPv6:</a:t>
            </a:r>
          </a:p>
          <a:p>
            <a:pPr marL="0" lvl="0" indent="0" algn="ctr" rtl="0">
              <a:spcBef>
                <a:spcPts val="0"/>
              </a:spcBef>
              <a:spcAft>
                <a:spcPts val="0"/>
              </a:spcAft>
              <a:buNone/>
            </a:pPr>
            <a:r>
              <a:rPr lang="en-US"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2001:db8:cafe:c2::0/64</a:t>
            </a:r>
          </a:p>
          <a:p>
            <a:pPr marL="0" lvl="0" indent="0" rtl="0">
              <a:spcBef>
                <a:spcPts val="0"/>
              </a:spcBef>
              <a:spcAft>
                <a:spcPts val="0"/>
              </a:spcAft>
              <a:buNone/>
            </a:pPr>
            <a:endParaRPr lang="en-US"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ctr" rtl="0">
              <a:spcBef>
                <a:spcPts val="0"/>
              </a:spcBef>
              <a:spcAft>
                <a:spcPts val="0"/>
              </a:spcAft>
              <a:buNone/>
            </a:pPr>
            <a:endParaRPr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2" name="Google Shape;474;p55">
            <a:extLst>
              <a:ext uri="{FF2B5EF4-FFF2-40B4-BE49-F238E27FC236}">
                <a16:creationId xmlns:a16="http://schemas.microsoft.com/office/drawing/2014/main" id="{0ECFE8A8-9B05-CDAC-E2D3-CAD8C36D33D1}"/>
              </a:ext>
            </a:extLst>
          </p:cNvPr>
          <p:cNvSpPr txBox="1"/>
          <p:nvPr/>
        </p:nvSpPr>
        <p:spPr>
          <a:xfrm>
            <a:off x="3795145" y="1175184"/>
            <a:ext cx="1553700" cy="3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US"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CƠ SỞ B</a:t>
            </a:r>
            <a:endParaRPr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3" name="Google Shape;474;p55">
            <a:extLst>
              <a:ext uri="{FF2B5EF4-FFF2-40B4-BE49-F238E27FC236}">
                <a16:creationId xmlns:a16="http://schemas.microsoft.com/office/drawing/2014/main" id="{2ABCB01B-B079-82F7-A1BB-A135D8AE0C06}"/>
              </a:ext>
            </a:extLst>
          </p:cNvPr>
          <p:cNvSpPr txBox="1"/>
          <p:nvPr/>
        </p:nvSpPr>
        <p:spPr>
          <a:xfrm>
            <a:off x="5934799" y="1182966"/>
            <a:ext cx="1553700" cy="3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US"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CƠ SỞ C</a:t>
            </a:r>
            <a:endParaRPr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
        <p:nvSpPr>
          <p:cNvPr id="4" name="Google Shape;474;p55">
            <a:extLst>
              <a:ext uri="{FF2B5EF4-FFF2-40B4-BE49-F238E27FC236}">
                <a16:creationId xmlns:a16="http://schemas.microsoft.com/office/drawing/2014/main" id="{F7EBB9CD-97A9-0747-FC2B-CF24B00F5430}"/>
              </a:ext>
            </a:extLst>
          </p:cNvPr>
          <p:cNvSpPr txBox="1"/>
          <p:nvPr/>
        </p:nvSpPr>
        <p:spPr>
          <a:xfrm>
            <a:off x="1655489" y="1182966"/>
            <a:ext cx="1553700" cy="3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US"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rPr>
              <a:t>CƠ SỞ A</a:t>
            </a:r>
            <a:endParaRPr sz="1200" dirty="0">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pic>
        <p:nvPicPr>
          <p:cNvPr id="5" name="Picture 4">
            <a:extLst>
              <a:ext uri="{FF2B5EF4-FFF2-40B4-BE49-F238E27FC236}">
                <a16:creationId xmlns:a16="http://schemas.microsoft.com/office/drawing/2014/main" id="{53C1CF20-A7BE-D689-815D-26ABE2716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90"/>
        <p:cNvGrpSpPr/>
        <p:nvPr/>
      </p:nvGrpSpPr>
      <p:grpSpPr>
        <a:xfrm>
          <a:off x="0" y="0"/>
          <a:ext cx="0" cy="0"/>
          <a:chOff x="0" y="0"/>
          <a:chExt cx="0" cy="0"/>
        </a:xfrm>
      </p:grpSpPr>
      <p:sp>
        <p:nvSpPr>
          <p:cNvPr id="391" name="Google Shape;391;p53"/>
          <p:cNvSpPr txBox="1">
            <a:spLocks noGrp="1"/>
          </p:cNvSpPr>
          <p:nvPr>
            <p:ph type="ctrTitle"/>
          </p:nvPr>
        </p:nvSpPr>
        <p:spPr>
          <a:xfrm flipH="1">
            <a:off x="524375" y="195845"/>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VLAN</a:t>
            </a:r>
          </a:p>
        </p:txBody>
      </p:sp>
      <p:grpSp>
        <p:nvGrpSpPr>
          <p:cNvPr id="392" name="Google Shape;392;p53"/>
          <p:cNvGrpSpPr/>
          <p:nvPr/>
        </p:nvGrpSpPr>
        <p:grpSpPr>
          <a:xfrm>
            <a:off x="2041821" y="1317958"/>
            <a:ext cx="1095440" cy="1141825"/>
            <a:chOff x="1781155" y="1973175"/>
            <a:chExt cx="1095440" cy="1141825"/>
          </a:xfrm>
        </p:grpSpPr>
        <p:cxnSp>
          <p:nvCxnSpPr>
            <p:cNvPr id="393" name="Google Shape;393;p53"/>
            <p:cNvCxnSpPr>
              <a:stCxn id="394" idx="2"/>
              <a:endCxn id="395" idx="0"/>
            </p:cNvCxnSpPr>
            <p:nvPr/>
          </p:nvCxnSpPr>
          <p:spPr>
            <a:xfrm flipH="1">
              <a:off x="2328822" y="2677975"/>
              <a:ext cx="78" cy="437025"/>
            </a:xfrm>
            <a:prstGeom prst="straightConnector1">
              <a:avLst/>
            </a:prstGeom>
            <a:noFill/>
            <a:ln w="19050" cap="flat" cmpd="sng">
              <a:solidFill>
                <a:schemeClr val="dk2"/>
              </a:solidFill>
              <a:prstDash val="solid"/>
              <a:round/>
              <a:headEnd type="none" w="med" len="med"/>
              <a:tailEnd type="diamond" w="med" len="med"/>
            </a:ln>
          </p:spPr>
        </p:cxnSp>
        <p:sp>
          <p:nvSpPr>
            <p:cNvPr id="396" name="Google Shape;396;p53"/>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3"/>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3"/>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53"/>
          <p:cNvSpPr txBox="1">
            <a:spLocks noGrp="1"/>
          </p:cNvSpPr>
          <p:nvPr>
            <p:ph type="ctrTitle" idx="4294967295"/>
          </p:nvPr>
        </p:nvSpPr>
        <p:spPr>
          <a:xfrm>
            <a:off x="2197166" y="1503758"/>
            <a:ext cx="784800" cy="5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a:t>
            </a:r>
            <a:endParaRPr sz="2400" dirty="0"/>
          </a:p>
        </p:txBody>
      </p:sp>
      <p:sp>
        <p:nvSpPr>
          <p:cNvPr id="395" name="Google Shape;395;p53"/>
          <p:cNvSpPr txBox="1">
            <a:spLocks noGrp="1"/>
          </p:cNvSpPr>
          <p:nvPr>
            <p:ph type="ctrTitle" idx="4294967295"/>
          </p:nvPr>
        </p:nvSpPr>
        <p:spPr>
          <a:xfrm>
            <a:off x="1965638" y="2459783"/>
            <a:ext cx="124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err="1">
                <a:solidFill>
                  <a:schemeClr val="lt1"/>
                </a:solidFill>
                <a:latin typeface="+mn-lt"/>
              </a:rPr>
              <a:t>Cơ</a:t>
            </a:r>
            <a:r>
              <a:rPr lang="en-US" sz="1600" dirty="0">
                <a:solidFill>
                  <a:schemeClr val="lt1"/>
                </a:solidFill>
                <a:latin typeface="+mn-lt"/>
              </a:rPr>
              <a:t> </a:t>
            </a:r>
            <a:r>
              <a:rPr lang="en-US" sz="1600" dirty="0" err="1">
                <a:solidFill>
                  <a:schemeClr val="lt1"/>
                </a:solidFill>
                <a:latin typeface="+mn-lt"/>
              </a:rPr>
              <a:t>sở</a:t>
            </a:r>
            <a:r>
              <a:rPr lang="en-US" sz="1600" dirty="0">
                <a:solidFill>
                  <a:schemeClr val="lt1"/>
                </a:solidFill>
                <a:latin typeface="+mn-lt"/>
              </a:rPr>
              <a:t> A</a:t>
            </a:r>
            <a:endParaRPr sz="1600" dirty="0">
              <a:latin typeface="+mn-lt"/>
            </a:endParaRPr>
          </a:p>
        </p:txBody>
      </p:sp>
      <p:sp>
        <p:nvSpPr>
          <p:cNvPr id="403" name="Google Shape;403;p53"/>
          <p:cNvSpPr txBox="1">
            <a:spLocks noGrp="1"/>
          </p:cNvSpPr>
          <p:nvPr>
            <p:ph type="subTitle" idx="4294967295"/>
          </p:nvPr>
        </p:nvSpPr>
        <p:spPr>
          <a:xfrm>
            <a:off x="1898888" y="2978783"/>
            <a:ext cx="1381200" cy="1077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nl-NL" sz="1400" dirty="0"/>
              <a:t>VLAN 10: 192.168.10.0/24</a:t>
            </a:r>
          </a:p>
          <a:p>
            <a:pPr marL="0" lvl="0" indent="0" algn="ctr" rtl="0">
              <a:lnSpc>
                <a:spcPct val="100000"/>
              </a:lnSpc>
              <a:spcBef>
                <a:spcPts val="0"/>
              </a:spcBef>
              <a:spcAft>
                <a:spcPts val="0"/>
              </a:spcAft>
              <a:buClr>
                <a:schemeClr val="dk1"/>
              </a:buClr>
              <a:buSzPts val="1100"/>
              <a:buFont typeface="Arial" panose="020B0604020202020204"/>
              <a:buNone/>
            </a:pPr>
            <a:r>
              <a:rPr lang="nl-NL" sz="1400" dirty="0"/>
              <a:t>VLAN 20: 192.168.20.0/24</a:t>
            </a:r>
          </a:p>
          <a:p>
            <a:pPr marL="0" lvl="0" indent="0" algn="ctr" rtl="0">
              <a:lnSpc>
                <a:spcPct val="100000"/>
              </a:lnSpc>
              <a:spcBef>
                <a:spcPts val="0"/>
              </a:spcBef>
              <a:spcAft>
                <a:spcPts val="0"/>
              </a:spcAft>
              <a:buClr>
                <a:schemeClr val="dk1"/>
              </a:buClr>
              <a:buSzPts val="1100"/>
              <a:buFont typeface="Arial" panose="020B0604020202020204"/>
              <a:buNone/>
            </a:pPr>
            <a:r>
              <a:rPr lang="nl-NL" sz="1400" dirty="0"/>
              <a:t>VLAN 30: 192.168.30.0/24 </a:t>
            </a:r>
            <a:endParaRPr sz="1400" dirty="0"/>
          </a:p>
          <a:p>
            <a:pPr marL="0" lvl="0" indent="0" algn="ctr" rtl="0">
              <a:lnSpc>
                <a:spcPct val="100000"/>
              </a:lnSpc>
              <a:spcBef>
                <a:spcPts val="1600"/>
              </a:spcBef>
              <a:spcAft>
                <a:spcPts val="1600"/>
              </a:spcAft>
              <a:buNone/>
            </a:pPr>
            <a:endParaRPr sz="1100"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grpSp>
        <p:nvGrpSpPr>
          <p:cNvPr id="3" name="Google Shape;392;p53">
            <a:extLst>
              <a:ext uri="{FF2B5EF4-FFF2-40B4-BE49-F238E27FC236}">
                <a16:creationId xmlns:a16="http://schemas.microsoft.com/office/drawing/2014/main" id="{CF9B996C-8A2C-6903-4E93-C60BC7703C16}"/>
              </a:ext>
            </a:extLst>
          </p:cNvPr>
          <p:cNvGrpSpPr/>
          <p:nvPr/>
        </p:nvGrpSpPr>
        <p:grpSpPr>
          <a:xfrm>
            <a:off x="4114434" y="1317958"/>
            <a:ext cx="1095440" cy="1141825"/>
            <a:chOff x="1781155" y="1973175"/>
            <a:chExt cx="1095440" cy="1141825"/>
          </a:xfrm>
        </p:grpSpPr>
        <p:cxnSp>
          <p:nvCxnSpPr>
            <p:cNvPr id="4" name="Google Shape;393;p53">
              <a:extLst>
                <a:ext uri="{FF2B5EF4-FFF2-40B4-BE49-F238E27FC236}">
                  <a16:creationId xmlns:a16="http://schemas.microsoft.com/office/drawing/2014/main" id="{DC0BE95D-3286-53F1-F08F-C0D54EB3300D}"/>
                </a:ext>
              </a:extLst>
            </p:cNvPr>
            <p:cNvCxnSpPr>
              <a:stCxn id="9" idx="2"/>
              <a:endCxn id="10" idx="0"/>
            </p:cNvCxnSpPr>
            <p:nvPr/>
          </p:nvCxnSpPr>
          <p:spPr>
            <a:xfrm flipH="1">
              <a:off x="2328822" y="2677975"/>
              <a:ext cx="78" cy="437025"/>
            </a:xfrm>
            <a:prstGeom prst="straightConnector1">
              <a:avLst/>
            </a:prstGeom>
            <a:noFill/>
            <a:ln w="19050" cap="flat" cmpd="sng">
              <a:solidFill>
                <a:schemeClr val="dk2"/>
              </a:solidFill>
              <a:prstDash val="solid"/>
              <a:round/>
              <a:headEnd type="none" w="med" len="med"/>
              <a:tailEnd type="diamond" w="med" len="med"/>
            </a:ln>
          </p:spPr>
        </p:cxnSp>
        <p:sp>
          <p:nvSpPr>
            <p:cNvPr id="5" name="Google Shape;396;p53">
              <a:extLst>
                <a:ext uri="{FF2B5EF4-FFF2-40B4-BE49-F238E27FC236}">
                  <a16:creationId xmlns:a16="http://schemas.microsoft.com/office/drawing/2014/main" id="{DC7FA3B2-5ED9-47CE-BC71-667ADEBA71A3}"/>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7;p53">
              <a:extLst>
                <a:ext uri="{FF2B5EF4-FFF2-40B4-BE49-F238E27FC236}">
                  <a16:creationId xmlns:a16="http://schemas.microsoft.com/office/drawing/2014/main" id="{39BC0CD7-B0DC-B052-4AE5-379E65B32AB3}"/>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8;p53">
              <a:extLst>
                <a:ext uri="{FF2B5EF4-FFF2-40B4-BE49-F238E27FC236}">
                  <a16:creationId xmlns:a16="http://schemas.microsoft.com/office/drawing/2014/main" id="{A0F3453E-91F5-551F-7366-50FA0619460F}"/>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9;p53">
              <a:extLst>
                <a:ext uri="{FF2B5EF4-FFF2-40B4-BE49-F238E27FC236}">
                  <a16:creationId xmlns:a16="http://schemas.microsoft.com/office/drawing/2014/main" id="{24218469-EAC0-91A5-8DC4-3E4A9E5C05DA}"/>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94;p53">
            <a:extLst>
              <a:ext uri="{FF2B5EF4-FFF2-40B4-BE49-F238E27FC236}">
                <a16:creationId xmlns:a16="http://schemas.microsoft.com/office/drawing/2014/main" id="{7612D557-9174-A531-6F4F-FF652276FF4A}"/>
              </a:ext>
            </a:extLst>
          </p:cNvPr>
          <p:cNvSpPr txBox="1">
            <a:spLocks/>
          </p:cNvSpPr>
          <p:nvPr/>
        </p:nvSpPr>
        <p:spPr>
          <a:xfrm>
            <a:off x="4269779" y="1503758"/>
            <a:ext cx="784800" cy="5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panose="02000000000000000000"/>
              <a:buNone/>
              <a:defRPr sz="28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defRPr>
            </a:lvl1pPr>
            <a:lvl2pPr marR="0" lvl="1"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2pPr>
            <a:lvl3pPr marR="0" lvl="2"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3pPr>
            <a:lvl4pPr marR="0" lvl="3"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4pPr>
            <a:lvl5pPr marR="0" lvl="4"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5pPr>
            <a:lvl6pPr marR="0" lvl="5"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6pPr>
            <a:lvl7pPr marR="0" lvl="6"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7pPr>
            <a:lvl8pPr marR="0" lvl="7"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8pPr>
            <a:lvl9pPr marR="0" lvl="8"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9pPr>
          </a:lstStyle>
          <a:p>
            <a:pPr algn="ctr"/>
            <a:r>
              <a:rPr lang="en-US" sz="2400" dirty="0"/>
              <a:t>B</a:t>
            </a:r>
          </a:p>
        </p:txBody>
      </p:sp>
      <p:sp>
        <p:nvSpPr>
          <p:cNvPr id="10" name="Google Shape;395;p53">
            <a:extLst>
              <a:ext uri="{FF2B5EF4-FFF2-40B4-BE49-F238E27FC236}">
                <a16:creationId xmlns:a16="http://schemas.microsoft.com/office/drawing/2014/main" id="{B3230C23-840D-C641-94DC-33C4C22A3724}"/>
              </a:ext>
            </a:extLst>
          </p:cNvPr>
          <p:cNvSpPr txBox="1">
            <a:spLocks/>
          </p:cNvSpPr>
          <p:nvPr/>
        </p:nvSpPr>
        <p:spPr>
          <a:xfrm>
            <a:off x="4038251" y="2459783"/>
            <a:ext cx="124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panose="02000000000000000000"/>
              <a:buNone/>
              <a:defRPr sz="28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defRPr>
            </a:lvl1pPr>
            <a:lvl2pPr marR="0" lvl="1"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2pPr>
            <a:lvl3pPr marR="0" lvl="2"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3pPr>
            <a:lvl4pPr marR="0" lvl="3"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4pPr>
            <a:lvl5pPr marR="0" lvl="4"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5pPr>
            <a:lvl6pPr marR="0" lvl="5"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6pPr>
            <a:lvl7pPr marR="0" lvl="6"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7pPr>
            <a:lvl8pPr marR="0" lvl="7"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8pPr>
            <a:lvl9pPr marR="0" lvl="8"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9pPr>
          </a:lstStyle>
          <a:p>
            <a:pPr algn="ctr"/>
            <a:r>
              <a:rPr lang="vi-VN" sz="1600" dirty="0">
                <a:solidFill>
                  <a:schemeClr val="lt1"/>
                </a:solidFill>
                <a:latin typeface="+mn-lt"/>
              </a:rPr>
              <a:t>Cơ sở B</a:t>
            </a:r>
            <a:endParaRPr lang="vi-VN" sz="1600" dirty="0">
              <a:latin typeface="+mn-lt"/>
            </a:endParaRPr>
          </a:p>
        </p:txBody>
      </p:sp>
      <p:sp>
        <p:nvSpPr>
          <p:cNvPr id="11" name="Google Shape;403;p53">
            <a:extLst>
              <a:ext uri="{FF2B5EF4-FFF2-40B4-BE49-F238E27FC236}">
                <a16:creationId xmlns:a16="http://schemas.microsoft.com/office/drawing/2014/main" id="{467EE3B0-D72D-056E-6E74-37083828B3C3}"/>
              </a:ext>
            </a:extLst>
          </p:cNvPr>
          <p:cNvSpPr txBox="1">
            <a:spLocks/>
          </p:cNvSpPr>
          <p:nvPr/>
        </p:nvSpPr>
        <p:spPr>
          <a:xfrm>
            <a:off x="3971501" y="2978783"/>
            <a:ext cx="1381200" cy="107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panose="02000000000000000000"/>
              <a:buChar char="●"/>
              <a:defRPr sz="18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l" rtl="0">
              <a:lnSpc>
                <a:spcPct val="115000"/>
              </a:lnSpc>
              <a:spcBef>
                <a:spcPts val="1600"/>
              </a:spcBef>
              <a:spcAft>
                <a:spcPts val="160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lgn="ctr">
              <a:lnSpc>
                <a:spcPct val="100000"/>
              </a:lnSpc>
              <a:buClr>
                <a:schemeClr val="dk1"/>
              </a:buClr>
              <a:buSzPts val="1100"/>
              <a:buFont typeface="Arial" panose="020B0604020202020204"/>
              <a:buNone/>
            </a:pPr>
            <a:r>
              <a:rPr lang="nl-NL" sz="1400" dirty="0"/>
              <a:t>VLAN 40: 192.168.40.0/24</a:t>
            </a:r>
          </a:p>
          <a:p>
            <a:pPr marL="0" indent="0" algn="ctr">
              <a:lnSpc>
                <a:spcPct val="100000"/>
              </a:lnSpc>
              <a:buClr>
                <a:schemeClr val="dk1"/>
              </a:buClr>
              <a:buSzPts val="1100"/>
              <a:buFont typeface="Arial" panose="020B0604020202020204"/>
              <a:buNone/>
            </a:pPr>
            <a:r>
              <a:rPr lang="nl-NL" sz="1400" dirty="0"/>
              <a:t>VLAN 50: 192.168.50.0/24</a:t>
            </a:r>
          </a:p>
          <a:p>
            <a:pPr marL="0" indent="0" algn="ctr">
              <a:lnSpc>
                <a:spcPct val="100000"/>
              </a:lnSpc>
              <a:buClr>
                <a:schemeClr val="dk1"/>
              </a:buClr>
              <a:buSzPts val="1100"/>
              <a:buFont typeface="Arial" panose="020B0604020202020204"/>
              <a:buNone/>
            </a:pPr>
            <a:r>
              <a:rPr lang="nl-NL" sz="1400" dirty="0"/>
              <a:t>VLAN 60: 192.168.60.0/24</a:t>
            </a:r>
            <a:endParaRPr lang="en-US" sz="1400" dirty="0"/>
          </a:p>
          <a:p>
            <a:pPr marL="0" indent="0" algn="ctr">
              <a:lnSpc>
                <a:spcPct val="100000"/>
              </a:lnSpc>
              <a:spcBef>
                <a:spcPts val="1600"/>
              </a:spcBef>
              <a:spcAft>
                <a:spcPts val="1600"/>
              </a:spcAft>
              <a:buFont typeface="Roboto Condensed Light" panose="02000000000000000000"/>
              <a:buNone/>
            </a:pPr>
            <a:endParaRPr lang="en-US" sz="1100" dirty="0"/>
          </a:p>
        </p:txBody>
      </p:sp>
      <p:grpSp>
        <p:nvGrpSpPr>
          <p:cNvPr id="13" name="Google Shape;392;p53">
            <a:extLst>
              <a:ext uri="{FF2B5EF4-FFF2-40B4-BE49-F238E27FC236}">
                <a16:creationId xmlns:a16="http://schemas.microsoft.com/office/drawing/2014/main" id="{98032BF7-8E5E-CA5B-8E0E-31958CBCE010}"/>
              </a:ext>
            </a:extLst>
          </p:cNvPr>
          <p:cNvGrpSpPr/>
          <p:nvPr/>
        </p:nvGrpSpPr>
        <p:grpSpPr>
          <a:xfrm>
            <a:off x="6161928" y="1317958"/>
            <a:ext cx="1095440" cy="1141825"/>
            <a:chOff x="1781155" y="1973175"/>
            <a:chExt cx="1095440" cy="1141825"/>
          </a:xfrm>
        </p:grpSpPr>
        <p:cxnSp>
          <p:nvCxnSpPr>
            <p:cNvPr id="14" name="Google Shape;393;p53">
              <a:extLst>
                <a:ext uri="{FF2B5EF4-FFF2-40B4-BE49-F238E27FC236}">
                  <a16:creationId xmlns:a16="http://schemas.microsoft.com/office/drawing/2014/main" id="{B27F59E7-6E79-E54A-0551-A07AC0F6F7A5}"/>
                </a:ext>
              </a:extLst>
            </p:cNvPr>
            <p:cNvCxnSpPr>
              <a:stCxn id="19" idx="2"/>
              <a:endCxn id="20" idx="0"/>
            </p:cNvCxnSpPr>
            <p:nvPr/>
          </p:nvCxnSpPr>
          <p:spPr>
            <a:xfrm flipH="1">
              <a:off x="2328822" y="2677975"/>
              <a:ext cx="78" cy="437025"/>
            </a:xfrm>
            <a:prstGeom prst="straightConnector1">
              <a:avLst/>
            </a:prstGeom>
            <a:noFill/>
            <a:ln w="19050" cap="flat" cmpd="sng">
              <a:solidFill>
                <a:schemeClr val="dk2"/>
              </a:solidFill>
              <a:prstDash val="solid"/>
              <a:round/>
              <a:headEnd type="none" w="med" len="med"/>
              <a:tailEnd type="diamond" w="med" len="med"/>
            </a:ln>
          </p:spPr>
        </p:cxnSp>
        <p:sp>
          <p:nvSpPr>
            <p:cNvPr id="15" name="Google Shape;396;p53">
              <a:extLst>
                <a:ext uri="{FF2B5EF4-FFF2-40B4-BE49-F238E27FC236}">
                  <a16:creationId xmlns:a16="http://schemas.microsoft.com/office/drawing/2014/main" id="{DBF168BD-2737-F6E3-C00C-5155C73C7793}"/>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7;p53">
              <a:extLst>
                <a:ext uri="{FF2B5EF4-FFF2-40B4-BE49-F238E27FC236}">
                  <a16:creationId xmlns:a16="http://schemas.microsoft.com/office/drawing/2014/main" id="{758702CD-ED3A-FB3B-14CD-B247E3E16493}"/>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8;p53">
              <a:extLst>
                <a:ext uri="{FF2B5EF4-FFF2-40B4-BE49-F238E27FC236}">
                  <a16:creationId xmlns:a16="http://schemas.microsoft.com/office/drawing/2014/main" id="{A9511D3A-E21B-FC77-BCF7-102BFBAF491E}"/>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9;p53">
              <a:extLst>
                <a:ext uri="{FF2B5EF4-FFF2-40B4-BE49-F238E27FC236}">
                  <a16:creationId xmlns:a16="http://schemas.microsoft.com/office/drawing/2014/main" id="{ED10FF62-4E01-B1EF-BAFF-859D8DFE6E20}"/>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394;p53">
            <a:extLst>
              <a:ext uri="{FF2B5EF4-FFF2-40B4-BE49-F238E27FC236}">
                <a16:creationId xmlns:a16="http://schemas.microsoft.com/office/drawing/2014/main" id="{BCBE3A13-18A3-CAB0-A120-B5D166113E4C}"/>
              </a:ext>
            </a:extLst>
          </p:cNvPr>
          <p:cNvSpPr txBox="1">
            <a:spLocks/>
          </p:cNvSpPr>
          <p:nvPr/>
        </p:nvSpPr>
        <p:spPr>
          <a:xfrm>
            <a:off x="6317273" y="1503758"/>
            <a:ext cx="784800" cy="5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panose="02000000000000000000"/>
              <a:buNone/>
              <a:defRPr sz="28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defRPr>
            </a:lvl1pPr>
            <a:lvl2pPr marR="0" lvl="1"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2pPr>
            <a:lvl3pPr marR="0" lvl="2"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3pPr>
            <a:lvl4pPr marR="0" lvl="3"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4pPr>
            <a:lvl5pPr marR="0" lvl="4"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5pPr>
            <a:lvl6pPr marR="0" lvl="5"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6pPr>
            <a:lvl7pPr marR="0" lvl="6"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7pPr>
            <a:lvl8pPr marR="0" lvl="7"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8pPr>
            <a:lvl9pPr marR="0" lvl="8"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9pPr>
          </a:lstStyle>
          <a:p>
            <a:pPr algn="ctr"/>
            <a:r>
              <a:rPr lang="en-US" sz="2400" dirty="0"/>
              <a:t>C</a:t>
            </a:r>
          </a:p>
        </p:txBody>
      </p:sp>
      <p:sp>
        <p:nvSpPr>
          <p:cNvPr id="20" name="Google Shape;395;p53">
            <a:extLst>
              <a:ext uri="{FF2B5EF4-FFF2-40B4-BE49-F238E27FC236}">
                <a16:creationId xmlns:a16="http://schemas.microsoft.com/office/drawing/2014/main" id="{0E088B70-3E09-EF13-F030-BB9CAAFB5DED}"/>
              </a:ext>
            </a:extLst>
          </p:cNvPr>
          <p:cNvSpPr txBox="1">
            <a:spLocks/>
          </p:cNvSpPr>
          <p:nvPr/>
        </p:nvSpPr>
        <p:spPr>
          <a:xfrm>
            <a:off x="6085745" y="2459783"/>
            <a:ext cx="124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panose="02000000000000000000"/>
              <a:buNone/>
              <a:defRPr sz="28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defRPr>
            </a:lvl1pPr>
            <a:lvl2pPr marR="0" lvl="1"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2pPr>
            <a:lvl3pPr marR="0" lvl="2"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3pPr>
            <a:lvl4pPr marR="0" lvl="3"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4pPr>
            <a:lvl5pPr marR="0" lvl="4"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5pPr>
            <a:lvl6pPr marR="0" lvl="5"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6pPr>
            <a:lvl7pPr marR="0" lvl="6"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7pPr>
            <a:lvl8pPr marR="0" lvl="7"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8pPr>
            <a:lvl9pPr marR="0" lvl="8"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9pPr>
          </a:lstStyle>
          <a:p>
            <a:pPr algn="ctr"/>
            <a:r>
              <a:rPr lang="vi-VN" sz="1600" dirty="0">
                <a:solidFill>
                  <a:schemeClr val="lt1"/>
                </a:solidFill>
                <a:latin typeface="+mn-lt"/>
              </a:rPr>
              <a:t>Cơ sở C</a:t>
            </a:r>
            <a:endParaRPr lang="vi-VN" sz="1600" dirty="0">
              <a:latin typeface="+mn-lt"/>
            </a:endParaRPr>
          </a:p>
        </p:txBody>
      </p:sp>
      <p:sp>
        <p:nvSpPr>
          <p:cNvPr id="21" name="Google Shape;403;p53">
            <a:extLst>
              <a:ext uri="{FF2B5EF4-FFF2-40B4-BE49-F238E27FC236}">
                <a16:creationId xmlns:a16="http://schemas.microsoft.com/office/drawing/2014/main" id="{4C9DBAF7-127B-294E-DB55-9AE29AE17743}"/>
              </a:ext>
            </a:extLst>
          </p:cNvPr>
          <p:cNvSpPr txBox="1">
            <a:spLocks/>
          </p:cNvSpPr>
          <p:nvPr/>
        </p:nvSpPr>
        <p:spPr>
          <a:xfrm>
            <a:off x="6018995" y="2978783"/>
            <a:ext cx="1381200" cy="107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panose="02000000000000000000"/>
              <a:buChar char="●"/>
              <a:defRPr sz="18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l" rtl="0">
              <a:lnSpc>
                <a:spcPct val="115000"/>
              </a:lnSpc>
              <a:spcBef>
                <a:spcPts val="1600"/>
              </a:spcBef>
              <a:spcAft>
                <a:spcPts val="160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lgn="ctr">
              <a:lnSpc>
                <a:spcPct val="100000"/>
              </a:lnSpc>
              <a:buClr>
                <a:schemeClr val="dk1"/>
              </a:buClr>
              <a:buSzPts val="1100"/>
              <a:buFont typeface="Arial" panose="020B0604020202020204"/>
              <a:buNone/>
            </a:pPr>
            <a:r>
              <a:rPr lang="nl-NL" sz="1400" dirty="0"/>
              <a:t>VLAN 70: 192.168.70.0/24</a:t>
            </a:r>
          </a:p>
          <a:p>
            <a:pPr marL="0" indent="0" algn="ctr">
              <a:lnSpc>
                <a:spcPct val="100000"/>
              </a:lnSpc>
              <a:buClr>
                <a:schemeClr val="dk1"/>
              </a:buClr>
              <a:buSzPts val="1100"/>
              <a:buFont typeface="Arial" panose="020B0604020202020204"/>
              <a:buNone/>
            </a:pPr>
            <a:r>
              <a:rPr lang="nl-NL" sz="1400" dirty="0"/>
              <a:t>VLAN 80: 192.168.80.0/24</a:t>
            </a:r>
          </a:p>
          <a:p>
            <a:pPr marL="0" indent="0" algn="ctr">
              <a:lnSpc>
                <a:spcPct val="100000"/>
              </a:lnSpc>
              <a:buClr>
                <a:schemeClr val="dk1"/>
              </a:buClr>
              <a:buSzPts val="1100"/>
              <a:buFont typeface="Arial" panose="020B0604020202020204"/>
              <a:buNone/>
            </a:pPr>
            <a:r>
              <a:rPr lang="nl-NL" sz="1400" dirty="0"/>
              <a:t>VLAN 90: 192.168.90.0/24</a:t>
            </a:r>
            <a:endParaRPr lang="en-US" sz="1400" dirty="0"/>
          </a:p>
          <a:p>
            <a:pPr marL="0" indent="0" algn="ctr">
              <a:lnSpc>
                <a:spcPct val="100000"/>
              </a:lnSpc>
              <a:spcBef>
                <a:spcPts val="1600"/>
              </a:spcBef>
              <a:spcAft>
                <a:spcPts val="1600"/>
              </a:spcAft>
              <a:buFont typeface="Roboto Condensed Light" panose="02000000000000000000"/>
              <a:buNone/>
            </a:pPr>
            <a:endParaRPr 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barn(inVertical)">
                                      <p:cBhvr>
                                        <p:cTn id="7" dur="500"/>
                                        <p:tgtEl>
                                          <p:spTgt spid="39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4"/>
                                        </p:tgtEl>
                                        <p:attrNameLst>
                                          <p:attrName>style.visibility</p:attrName>
                                        </p:attrNameLst>
                                      </p:cBhvr>
                                      <p:to>
                                        <p:strVal val="visible"/>
                                      </p:to>
                                    </p:set>
                                    <p:animEffect transition="in" filter="barn(inVertical)">
                                      <p:cBhvr>
                                        <p:cTn id="10" dur="500"/>
                                        <p:tgtEl>
                                          <p:spTgt spid="39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95"/>
                                        </p:tgtEl>
                                        <p:attrNameLst>
                                          <p:attrName>style.visibility</p:attrName>
                                        </p:attrNameLst>
                                      </p:cBhvr>
                                      <p:to>
                                        <p:strVal val="visible"/>
                                      </p:to>
                                    </p:set>
                                    <p:animEffect transition="in" filter="barn(inVertical)">
                                      <p:cBhvr>
                                        <p:cTn id="13" dur="500"/>
                                        <p:tgtEl>
                                          <p:spTgt spid="39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03">
                                            <p:txEl>
                                              <p:pRg st="0" end="0"/>
                                            </p:txEl>
                                          </p:spTgt>
                                        </p:tgtEl>
                                        <p:attrNameLst>
                                          <p:attrName>style.visibility</p:attrName>
                                        </p:attrNameLst>
                                      </p:cBhvr>
                                      <p:to>
                                        <p:strVal val="visible"/>
                                      </p:to>
                                    </p:set>
                                    <p:animEffect transition="in" filter="barn(inVertical)">
                                      <p:cBhvr>
                                        <p:cTn id="16" dur="500"/>
                                        <p:tgtEl>
                                          <p:spTgt spid="40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03">
                                            <p:txEl>
                                              <p:pRg st="1" end="1"/>
                                            </p:txEl>
                                          </p:spTgt>
                                        </p:tgtEl>
                                        <p:attrNameLst>
                                          <p:attrName>style.visibility</p:attrName>
                                        </p:attrNameLst>
                                      </p:cBhvr>
                                      <p:to>
                                        <p:strVal val="visible"/>
                                      </p:to>
                                    </p:set>
                                    <p:animEffect transition="in" filter="barn(inVertical)">
                                      <p:cBhvr>
                                        <p:cTn id="21" dur="500"/>
                                        <p:tgtEl>
                                          <p:spTgt spid="40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03">
                                            <p:txEl>
                                              <p:pRg st="2" end="2"/>
                                            </p:txEl>
                                          </p:spTgt>
                                        </p:tgtEl>
                                        <p:attrNameLst>
                                          <p:attrName>style.visibility</p:attrName>
                                        </p:attrNameLst>
                                      </p:cBhvr>
                                      <p:to>
                                        <p:strVal val="visible"/>
                                      </p:to>
                                    </p:set>
                                    <p:animEffect transition="in" filter="barn(inVertical)">
                                      <p:cBhvr>
                                        <p:cTn id="26" dur="500"/>
                                        <p:tgtEl>
                                          <p:spTgt spid="40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arn(inVertical)">
                                      <p:cBhvr>
                                        <p:cTn id="48" dur="500"/>
                                        <p:tgtEl>
                                          <p:spTgt spid="1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arn(inVertical)">
                                      <p:cBhvr>
                                        <p:cTn id="51" dur="500"/>
                                        <p:tgtEl>
                                          <p:spTgt spid="2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arn(inVertical)">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P spid="395" grpId="0"/>
      <p:bldP spid="403" grpId="0" build="p"/>
      <p:bldP spid="9" grpId="0"/>
      <p:bldP spid="10" grpId="0"/>
      <p:bldP spid="11"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523"/>
        <p:cNvGrpSpPr/>
        <p:nvPr/>
      </p:nvGrpSpPr>
      <p:grpSpPr>
        <a:xfrm>
          <a:off x="0" y="0"/>
          <a:ext cx="0" cy="0"/>
          <a:chOff x="0" y="0"/>
          <a:chExt cx="0" cy="0"/>
        </a:xfrm>
      </p:grpSpPr>
      <p:sp>
        <p:nvSpPr>
          <p:cNvPr id="524" name="Google Shape;524;p58"/>
          <p:cNvSpPr txBox="1">
            <a:spLocks noGrp="1"/>
          </p:cNvSpPr>
          <p:nvPr>
            <p:ph type="ctrTitle"/>
          </p:nvPr>
        </p:nvSpPr>
        <p:spPr>
          <a:xfrm flipH="1">
            <a:off x="532340" y="191535"/>
            <a:ext cx="83949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SERVER</a:t>
            </a:r>
          </a:p>
        </p:txBody>
      </p:sp>
      <p:sp>
        <p:nvSpPr>
          <p:cNvPr id="525" name="Google Shape;525;p58"/>
          <p:cNvSpPr txBox="1">
            <a:spLocks noGrp="1"/>
          </p:cNvSpPr>
          <p:nvPr>
            <p:ph type="subTitle" idx="4294967295"/>
          </p:nvPr>
        </p:nvSpPr>
        <p:spPr>
          <a:xfrm>
            <a:off x="5451715" y="1299817"/>
            <a:ext cx="1956600" cy="512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panose="020B0604020202020204"/>
              <a:buNone/>
            </a:pPr>
            <a:r>
              <a:rPr lang="en-US" sz="1100" dirty="0"/>
              <a:t>DNS Server </a:t>
            </a:r>
            <a:r>
              <a:rPr lang="en-US" sz="1100" dirty="0" err="1"/>
              <a:t>có</a:t>
            </a:r>
            <a:r>
              <a:rPr lang="en-US" sz="1100" dirty="0"/>
              <a:t> </a:t>
            </a:r>
            <a:r>
              <a:rPr lang="en-US" sz="1100" dirty="0" err="1"/>
              <a:t>nhiệm</a:t>
            </a:r>
            <a:r>
              <a:rPr lang="en-US" sz="1100" dirty="0"/>
              <a:t> </a:t>
            </a:r>
            <a:r>
              <a:rPr lang="en-US" sz="1100" dirty="0" err="1"/>
              <a:t>vụ</a:t>
            </a:r>
            <a:r>
              <a:rPr lang="en-US" sz="1100" dirty="0"/>
              <a:t> </a:t>
            </a:r>
            <a:r>
              <a:rPr lang="en-US" sz="1100" dirty="0" err="1"/>
              <a:t>chuyển</a:t>
            </a:r>
            <a:r>
              <a:rPr lang="en-US" sz="1100" dirty="0"/>
              <a:t> </a:t>
            </a:r>
            <a:r>
              <a:rPr lang="en-US" sz="1100" dirty="0" err="1"/>
              <a:t>đổi</a:t>
            </a:r>
            <a:r>
              <a:rPr lang="en-US" sz="1100" dirty="0"/>
              <a:t> </a:t>
            </a:r>
            <a:r>
              <a:rPr lang="en-US" sz="1100" dirty="0" err="1"/>
              <a:t>tên</a:t>
            </a:r>
            <a:r>
              <a:rPr lang="en-US" sz="1100" dirty="0"/>
              <a:t> </a:t>
            </a:r>
            <a:r>
              <a:rPr lang="en-US" sz="1100" dirty="0" err="1"/>
              <a:t>miền</a:t>
            </a:r>
            <a:r>
              <a:rPr lang="en-US" sz="1100" dirty="0"/>
              <a:t> sang </a:t>
            </a:r>
            <a:r>
              <a:rPr lang="en-US" sz="1100" dirty="0" err="1"/>
              <a:t>địa</a:t>
            </a:r>
            <a:r>
              <a:rPr lang="en-US" sz="1100" dirty="0"/>
              <a:t> </a:t>
            </a:r>
            <a:r>
              <a:rPr lang="en-US" sz="1100" dirty="0" err="1"/>
              <a:t>chỉ</a:t>
            </a:r>
            <a:r>
              <a:rPr lang="en-US" sz="1100" dirty="0"/>
              <a:t> IP </a:t>
            </a:r>
            <a:r>
              <a:rPr lang="en-US" sz="1100" dirty="0" err="1"/>
              <a:t>và</a:t>
            </a:r>
            <a:r>
              <a:rPr lang="en-US" sz="1100" dirty="0"/>
              <a:t> </a:t>
            </a:r>
            <a:r>
              <a:rPr lang="en-US" sz="1100" dirty="0" err="1"/>
              <a:t>đảm</a:t>
            </a:r>
            <a:r>
              <a:rPr lang="en-US" sz="1100" dirty="0"/>
              <a:t> </a:t>
            </a:r>
            <a:r>
              <a:rPr lang="en-US" sz="1100" dirty="0" err="1"/>
              <a:t>bảo</a:t>
            </a:r>
            <a:r>
              <a:rPr lang="en-US" sz="1100" dirty="0"/>
              <a:t> </a:t>
            </a:r>
            <a:r>
              <a:rPr lang="en-US" sz="1100" dirty="0" err="1"/>
              <a:t>cho</a:t>
            </a:r>
            <a:r>
              <a:rPr lang="en-US" sz="1100" dirty="0"/>
              <a:t> </a:t>
            </a:r>
            <a:r>
              <a:rPr lang="en-US" sz="1100" dirty="0" err="1"/>
              <a:t>các</a:t>
            </a:r>
            <a:r>
              <a:rPr lang="en-US" sz="1100" dirty="0"/>
              <a:t> </a:t>
            </a:r>
            <a:r>
              <a:rPr lang="en-US" sz="1100" dirty="0" err="1"/>
              <a:t>máy</a:t>
            </a:r>
            <a:r>
              <a:rPr lang="en-US" sz="1100" dirty="0"/>
              <a:t> </a:t>
            </a:r>
            <a:r>
              <a:rPr lang="en-US" sz="1100" dirty="0" err="1"/>
              <a:t>tính</a:t>
            </a:r>
            <a:r>
              <a:rPr lang="en-US" sz="1100" dirty="0"/>
              <a:t> </a:t>
            </a:r>
            <a:r>
              <a:rPr lang="en-US" sz="1100" dirty="0" err="1"/>
              <a:t>truy</a:t>
            </a:r>
            <a:r>
              <a:rPr lang="en-US" sz="1100" dirty="0"/>
              <a:t> </a:t>
            </a:r>
            <a:r>
              <a:rPr lang="en-US" sz="1100" dirty="0" err="1"/>
              <a:t>cập</a:t>
            </a:r>
            <a:r>
              <a:rPr lang="en-US" sz="1100" dirty="0"/>
              <a:t> </a:t>
            </a:r>
            <a:r>
              <a:rPr lang="en-US" sz="1100" dirty="0" err="1"/>
              <a:t>vào</a:t>
            </a:r>
            <a:r>
              <a:rPr lang="en-US" sz="1100" dirty="0"/>
              <a:t> </a:t>
            </a:r>
            <a:r>
              <a:rPr lang="en-US" sz="1100" dirty="0" err="1"/>
              <a:t>các</a:t>
            </a:r>
            <a:r>
              <a:rPr lang="en-US" sz="1100" dirty="0"/>
              <a:t> </a:t>
            </a:r>
            <a:r>
              <a:rPr lang="en-US" sz="1100" dirty="0" err="1"/>
              <a:t>trang</a:t>
            </a:r>
            <a:r>
              <a:rPr lang="en-US" sz="1100" dirty="0"/>
              <a:t> web, </a:t>
            </a:r>
            <a:r>
              <a:rPr lang="en-US" sz="1100" dirty="0" err="1"/>
              <a:t>ứng</a:t>
            </a:r>
            <a:r>
              <a:rPr lang="en-US" sz="1100" dirty="0"/>
              <a:t> </a:t>
            </a:r>
            <a:r>
              <a:rPr lang="en-US" sz="1100" dirty="0" err="1"/>
              <a:t>dụng</a:t>
            </a:r>
            <a:r>
              <a:rPr lang="en-US" sz="1100" dirty="0"/>
              <a:t> </a:t>
            </a:r>
            <a:r>
              <a:rPr lang="en-US" sz="1100" dirty="0" err="1"/>
              <a:t>hoặc</a:t>
            </a:r>
            <a:r>
              <a:rPr lang="en-US" sz="1100" dirty="0"/>
              <a:t> </a:t>
            </a:r>
            <a:r>
              <a:rPr lang="en-US" sz="1100" dirty="0" err="1"/>
              <a:t>dịch</a:t>
            </a:r>
            <a:r>
              <a:rPr lang="en-US" sz="1100" dirty="0"/>
              <a:t> </a:t>
            </a:r>
            <a:r>
              <a:rPr lang="en-US" sz="1100" dirty="0" err="1"/>
              <a:t>vụ</a:t>
            </a:r>
            <a:r>
              <a:rPr lang="en-US" sz="1100" dirty="0"/>
              <a:t> </a:t>
            </a:r>
            <a:r>
              <a:rPr lang="en-US" sz="1100" dirty="0" err="1"/>
              <a:t>trên</a:t>
            </a:r>
            <a:r>
              <a:rPr lang="en-US" sz="1100" dirty="0"/>
              <a:t> </a:t>
            </a:r>
            <a:r>
              <a:rPr lang="en-US" sz="1100" dirty="0" err="1"/>
              <a:t>mạng</a:t>
            </a:r>
            <a:r>
              <a:rPr lang="en-US" sz="1100" dirty="0"/>
              <a:t> </a:t>
            </a:r>
            <a:r>
              <a:rPr lang="en-US" sz="1100" dirty="0" err="1"/>
              <a:t>bằng</a:t>
            </a:r>
            <a:r>
              <a:rPr lang="en-US" sz="1100" dirty="0"/>
              <a:t> </a:t>
            </a:r>
            <a:r>
              <a:rPr lang="en-US" sz="1100" dirty="0" err="1"/>
              <a:t>cách</a:t>
            </a:r>
            <a:r>
              <a:rPr lang="en-US" sz="1100" dirty="0"/>
              <a:t> </a:t>
            </a:r>
            <a:r>
              <a:rPr lang="en-US" sz="1100" dirty="0" err="1"/>
              <a:t>sử</a:t>
            </a:r>
            <a:r>
              <a:rPr lang="en-US" sz="1100" dirty="0"/>
              <a:t> </a:t>
            </a:r>
            <a:r>
              <a:rPr lang="en-US" sz="1100" dirty="0" err="1"/>
              <a:t>dụng</a:t>
            </a:r>
            <a:r>
              <a:rPr lang="en-US" sz="1100" dirty="0"/>
              <a:t> </a:t>
            </a:r>
            <a:r>
              <a:rPr lang="en-US" sz="1100" dirty="0" err="1"/>
              <a:t>địa</a:t>
            </a:r>
            <a:r>
              <a:rPr lang="en-US" sz="1100" dirty="0"/>
              <a:t> </a:t>
            </a:r>
            <a:r>
              <a:rPr lang="en-US" sz="1100" dirty="0" err="1"/>
              <a:t>chỉ</a:t>
            </a:r>
            <a:r>
              <a:rPr lang="en-US" sz="1100" dirty="0"/>
              <a:t> IP.</a:t>
            </a:r>
            <a:endParaRPr sz="1200" dirty="0"/>
          </a:p>
        </p:txBody>
      </p:sp>
      <p:sp>
        <p:nvSpPr>
          <p:cNvPr id="526" name="Google Shape;526;p58"/>
          <p:cNvSpPr txBox="1">
            <a:spLocks noGrp="1"/>
          </p:cNvSpPr>
          <p:nvPr>
            <p:ph type="subTitle" idx="4294967295"/>
          </p:nvPr>
        </p:nvSpPr>
        <p:spPr>
          <a:xfrm>
            <a:off x="5466615" y="3063742"/>
            <a:ext cx="1956600" cy="512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panose="020B0604020202020204"/>
              <a:buNone/>
            </a:pPr>
            <a:r>
              <a:rPr lang="vi-VN" sz="1100" dirty="0" err="1"/>
              <a:t>Mail</a:t>
            </a:r>
            <a:r>
              <a:rPr lang="vi-VN" sz="1100" dirty="0"/>
              <a:t> Server có nhiệm vụ nhận và gửi các </a:t>
            </a:r>
            <a:r>
              <a:rPr lang="vi-VN" sz="1100" dirty="0" err="1"/>
              <a:t>email</a:t>
            </a:r>
            <a:r>
              <a:rPr lang="vi-VN" sz="1100" dirty="0"/>
              <a:t> giữa các người dùng trên mạng. Nó cho phép người dùng truy cập vào hộp thư đến và hộp thư đi của mình để đọc và viết các </a:t>
            </a:r>
            <a:r>
              <a:rPr lang="vi-VN" sz="1100" dirty="0" err="1"/>
              <a:t>email</a:t>
            </a:r>
            <a:r>
              <a:rPr lang="vi-VN" sz="1100" dirty="0"/>
              <a:t>.</a:t>
            </a:r>
            <a:endParaRPr sz="1200" dirty="0"/>
          </a:p>
          <a:p>
            <a:pPr marL="0" lvl="0" indent="0" algn="r" rtl="0">
              <a:lnSpc>
                <a:spcPct val="100000"/>
              </a:lnSpc>
              <a:spcBef>
                <a:spcPts val="1600"/>
              </a:spcBef>
              <a:spcAft>
                <a:spcPts val="1600"/>
              </a:spcAft>
              <a:buNone/>
            </a:pPr>
            <a:endParaRPr sz="1200" dirty="0"/>
          </a:p>
        </p:txBody>
      </p:sp>
      <p:sp>
        <p:nvSpPr>
          <p:cNvPr id="527" name="Google Shape;527;p58"/>
          <p:cNvSpPr txBox="1">
            <a:spLocks noGrp="1"/>
          </p:cNvSpPr>
          <p:nvPr>
            <p:ph type="ctrTitle" idx="4294967295"/>
          </p:nvPr>
        </p:nvSpPr>
        <p:spPr>
          <a:xfrm>
            <a:off x="1541585" y="1758140"/>
            <a:ext cx="1247700" cy="3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lt1"/>
                </a:solidFill>
              </a:rPr>
              <a:t>Web Server</a:t>
            </a:r>
            <a:endParaRPr lang="en-US" sz="1800" dirty="0"/>
          </a:p>
        </p:txBody>
      </p:sp>
      <p:sp>
        <p:nvSpPr>
          <p:cNvPr id="528" name="Google Shape;528;p58"/>
          <p:cNvSpPr txBox="1">
            <a:spLocks noGrp="1"/>
          </p:cNvSpPr>
          <p:nvPr>
            <p:ph type="subTitle" idx="4294967295"/>
          </p:nvPr>
        </p:nvSpPr>
        <p:spPr>
          <a:xfrm>
            <a:off x="1541584" y="2205467"/>
            <a:ext cx="2211000" cy="51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1100" dirty="0"/>
              <a:t>Web Server</a:t>
            </a:r>
            <a:r>
              <a:rPr lang="vi-VN" sz="1100" dirty="0"/>
              <a:t> là máy chủ được sử dụng để lưu trữ và cung cấp các trang </a:t>
            </a:r>
            <a:r>
              <a:rPr lang="vi-VN" sz="1100" dirty="0" err="1"/>
              <a:t>web</a:t>
            </a:r>
            <a:r>
              <a:rPr lang="vi-VN" sz="1100" dirty="0"/>
              <a:t>. Cho phép người dùng truy cập vào các trang </a:t>
            </a:r>
            <a:r>
              <a:rPr lang="vi-VN" sz="1100" dirty="0" err="1"/>
              <a:t>web</a:t>
            </a:r>
            <a:r>
              <a:rPr lang="vi-VN" sz="1100" dirty="0"/>
              <a:t> bằng cách sử dụng trình duyệt </a:t>
            </a:r>
            <a:r>
              <a:rPr lang="vi-VN" sz="1100" dirty="0" err="1"/>
              <a:t>web</a:t>
            </a:r>
            <a:r>
              <a:rPr lang="vi-VN" sz="1100" dirty="0"/>
              <a:t>.</a:t>
            </a:r>
            <a:endParaRPr sz="1200" dirty="0"/>
          </a:p>
          <a:p>
            <a:pPr marL="0" lvl="0" indent="0" algn="l" rtl="0">
              <a:lnSpc>
                <a:spcPct val="100000"/>
              </a:lnSpc>
              <a:spcBef>
                <a:spcPts val="1600"/>
              </a:spcBef>
              <a:spcAft>
                <a:spcPts val="1600"/>
              </a:spcAft>
              <a:buNone/>
            </a:pPr>
            <a:endParaRPr sz="1200" dirty="0"/>
          </a:p>
        </p:txBody>
      </p:sp>
      <p:sp>
        <p:nvSpPr>
          <p:cNvPr id="529" name="Google Shape;529;p58"/>
          <p:cNvSpPr txBox="1">
            <a:spLocks noGrp="1"/>
          </p:cNvSpPr>
          <p:nvPr>
            <p:ph type="ctrTitle" idx="4294967295"/>
          </p:nvPr>
        </p:nvSpPr>
        <p:spPr>
          <a:xfrm>
            <a:off x="6160624" y="862035"/>
            <a:ext cx="1247700" cy="3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chemeClr val="lt1"/>
                </a:solidFill>
              </a:rPr>
              <a:t>DNS Server</a:t>
            </a:r>
            <a:endParaRPr sz="1800" dirty="0"/>
          </a:p>
        </p:txBody>
      </p:sp>
      <p:sp>
        <p:nvSpPr>
          <p:cNvPr id="530" name="Google Shape;530;p58"/>
          <p:cNvSpPr txBox="1">
            <a:spLocks noGrp="1"/>
          </p:cNvSpPr>
          <p:nvPr>
            <p:ph type="ctrTitle" idx="4294967295"/>
          </p:nvPr>
        </p:nvSpPr>
        <p:spPr>
          <a:xfrm>
            <a:off x="6175524" y="2648810"/>
            <a:ext cx="1247700" cy="3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chemeClr val="lt1"/>
                </a:solidFill>
              </a:rPr>
              <a:t>Mail Server</a:t>
            </a:r>
            <a:endParaRPr sz="1800" dirty="0"/>
          </a:p>
        </p:txBody>
      </p:sp>
      <p:grpSp>
        <p:nvGrpSpPr>
          <p:cNvPr id="531" name="Google Shape;531;p58"/>
          <p:cNvGrpSpPr/>
          <p:nvPr/>
        </p:nvGrpSpPr>
        <p:grpSpPr>
          <a:xfrm>
            <a:off x="3867815" y="2803294"/>
            <a:ext cx="3555214" cy="1103532"/>
            <a:chOff x="3636333" y="3431130"/>
            <a:chExt cx="3021343" cy="937819"/>
          </a:xfrm>
        </p:grpSpPr>
        <p:sp>
          <p:nvSpPr>
            <p:cNvPr id="532" name="Google Shape;532;p58"/>
            <p:cNvSpPr/>
            <p:nvPr/>
          </p:nvSpPr>
          <p:spPr>
            <a:xfrm rot="-5400000">
              <a:off x="3573191" y="3494272"/>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8"/>
            <p:cNvSpPr/>
            <p:nvPr/>
          </p:nvSpPr>
          <p:spPr>
            <a:xfrm rot="-5400000">
              <a:off x="3666444" y="3574971"/>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4" name="Google Shape;534;p58"/>
            <p:cNvCxnSpPr/>
            <p:nvPr/>
          </p:nvCxnSpPr>
          <p:spPr>
            <a:xfrm>
              <a:off x="4454776" y="3668175"/>
              <a:ext cx="2202900" cy="298500"/>
            </a:xfrm>
            <a:prstGeom prst="bentConnector3">
              <a:avLst>
                <a:gd name="adj1" fmla="val 100007"/>
              </a:avLst>
            </a:prstGeom>
            <a:noFill/>
            <a:ln w="19050" cap="flat" cmpd="sng">
              <a:solidFill>
                <a:schemeClr val="dk2"/>
              </a:solidFill>
              <a:prstDash val="solid"/>
              <a:round/>
              <a:headEnd type="none" w="med" len="med"/>
              <a:tailEnd type="none" w="med" len="med"/>
            </a:ln>
          </p:spPr>
        </p:cxnSp>
        <p:sp>
          <p:nvSpPr>
            <p:cNvPr id="535" name="Google Shape;535;p58"/>
            <p:cNvSpPr/>
            <p:nvPr/>
          </p:nvSpPr>
          <p:spPr>
            <a:xfrm>
              <a:off x="3871413" y="3746358"/>
              <a:ext cx="327817" cy="307327"/>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536" name="Google Shape;536;p58"/>
          <p:cNvGrpSpPr/>
          <p:nvPr/>
        </p:nvGrpSpPr>
        <p:grpSpPr>
          <a:xfrm>
            <a:off x="1550251" y="1911255"/>
            <a:ext cx="3789589" cy="1103532"/>
            <a:chOff x="1666788" y="2673044"/>
            <a:chExt cx="3220523" cy="937819"/>
          </a:xfrm>
        </p:grpSpPr>
        <p:sp>
          <p:nvSpPr>
            <p:cNvPr id="537" name="Google Shape;537;p58"/>
            <p:cNvSpPr/>
            <p:nvPr/>
          </p:nvSpPr>
          <p:spPr>
            <a:xfrm rot="-5400000">
              <a:off x="4012633" y="273618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8"/>
            <p:cNvSpPr/>
            <p:nvPr/>
          </p:nvSpPr>
          <p:spPr>
            <a:xfrm rot="-5400000">
              <a:off x="4105887" y="281688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58"/>
            <p:cNvCxnSpPr/>
            <p:nvPr/>
          </p:nvCxnSpPr>
          <p:spPr>
            <a:xfrm flipH="1">
              <a:off x="1666788" y="2914950"/>
              <a:ext cx="2409000" cy="305400"/>
            </a:xfrm>
            <a:prstGeom prst="bentConnector3">
              <a:avLst>
                <a:gd name="adj1" fmla="val 100059"/>
              </a:avLst>
            </a:prstGeom>
            <a:noFill/>
            <a:ln w="19050" cap="flat" cmpd="sng">
              <a:solidFill>
                <a:schemeClr val="dk2"/>
              </a:solidFill>
              <a:prstDash val="solid"/>
              <a:round/>
              <a:headEnd type="none" w="med" len="med"/>
              <a:tailEnd type="none" w="med" len="med"/>
            </a:ln>
          </p:spPr>
        </p:cxnSp>
        <p:grpSp>
          <p:nvGrpSpPr>
            <p:cNvPr id="540" name="Google Shape;540;p58"/>
            <p:cNvGrpSpPr/>
            <p:nvPr/>
          </p:nvGrpSpPr>
          <p:grpSpPr>
            <a:xfrm>
              <a:off x="4317638" y="2976566"/>
              <a:ext cx="327823" cy="328695"/>
              <a:chOff x="-1700225" y="2768875"/>
              <a:chExt cx="291450" cy="292225"/>
            </a:xfrm>
          </p:grpSpPr>
          <p:sp>
            <p:nvSpPr>
              <p:cNvPr id="541" name="Google Shape;541;p58"/>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8"/>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8"/>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8"/>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8"/>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8"/>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 name="Google Shape;547;p58"/>
          <p:cNvGrpSpPr/>
          <p:nvPr/>
        </p:nvGrpSpPr>
        <p:grpSpPr>
          <a:xfrm>
            <a:off x="3859830" y="1016774"/>
            <a:ext cx="3547089" cy="1103532"/>
            <a:chOff x="3629547" y="1912884"/>
            <a:chExt cx="3014438" cy="937819"/>
          </a:xfrm>
        </p:grpSpPr>
        <p:sp>
          <p:nvSpPr>
            <p:cNvPr id="548" name="Google Shape;548;p58"/>
            <p:cNvSpPr/>
            <p:nvPr/>
          </p:nvSpPr>
          <p:spPr>
            <a:xfrm rot="-5400000">
              <a:off x="3566405" y="197602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8"/>
            <p:cNvSpPr/>
            <p:nvPr/>
          </p:nvSpPr>
          <p:spPr>
            <a:xfrm rot="-5400000">
              <a:off x="3659659" y="205672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58"/>
            <p:cNvCxnSpPr/>
            <p:nvPr/>
          </p:nvCxnSpPr>
          <p:spPr>
            <a:xfrm>
              <a:off x="4441085" y="2146375"/>
              <a:ext cx="2202900" cy="298500"/>
            </a:xfrm>
            <a:prstGeom prst="bentConnector3">
              <a:avLst>
                <a:gd name="adj1" fmla="val 100054"/>
              </a:avLst>
            </a:prstGeom>
            <a:noFill/>
            <a:ln w="19050" cap="flat" cmpd="sng">
              <a:solidFill>
                <a:schemeClr val="dk2"/>
              </a:solidFill>
              <a:prstDash val="solid"/>
              <a:round/>
              <a:headEnd type="none" w="med" len="med"/>
              <a:tailEnd type="none" w="med" len="med"/>
            </a:ln>
          </p:spPr>
        </p:cxnSp>
        <p:grpSp>
          <p:nvGrpSpPr>
            <p:cNvPr id="551" name="Google Shape;551;p58"/>
            <p:cNvGrpSpPr/>
            <p:nvPr/>
          </p:nvGrpSpPr>
          <p:grpSpPr>
            <a:xfrm>
              <a:off x="3871403" y="2217441"/>
              <a:ext cx="327823" cy="328695"/>
              <a:chOff x="-1333200" y="2770450"/>
              <a:chExt cx="291450" cy="292225"/>
            </a:xfrm>
          </p:grpSpPr>
          <p:sp>
            <p:nvSpPr>
              <p:cNvPr id="552" name="Google Shape;552;p58"/>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8"/>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536;p58">
            <a:extLst>
              <a:ext uri="{FF2B5EF4-FFF2-40B4-BE49-F238E27FC236}">
                <a16:creationId xmlns:a16="http://schemas.microsoft.com/office/drawing/2014/main" id="{06C4A7BF-EA3B-4901-0187-167ECEDE07E3}"/>
              </a:ext>
            </a:extLst>
          </p:cNvPr>
          <p:cNvGrpSpPr/>
          <p:nvPr/>
        </p:nvGrpSpPr>
        <p:grpSpPr>
          <a:xfrm>
            <a:off x="1550251" y="3694670"/>
            <a:ext cx="3789589" cy="1103532"/>
            <a:chOff x="1666788" y="2673044"/>
            <a:chExt cx="3220523" cy="937819"/>
          </a:xfrm>
        </p:grpSpPr>
        <p:sp>
          <p:nvSpPr>
            <p:cNvPr id="3" name="Google Shape;537;p58">
              <a:extLst>
                <a:ext uri="{FF2B5EF4-FFF2-40B4-BE49-F238E27FC236}">
                  <a16:creationId xmlns:a16="http://schemas.microsoft.com/office/drawing/2014/main" id="{2485B272-86A9-BB9D-1048-8FD35030A712}"/>
                </a:ext>
              </a:extLst>
            </p:cNvPr>
            <p:cNvSpPr/>
            <p:nvPr/>
          </p:nvSpPr>
          <p:spPr>
            <a:xfrm rot="-5400000">
              <a:off x="4012633" y="273618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38;p58">
              <a:extLst>
                <a:ext uri="{FF2B5EF4-FFF2-40B4-BE49-F238E27FC236}">
                  <a16:creationId xmlns:a16="http://schemas.microsoft.com/office/drawing/2014/main" id="{3ABFAAA7-CBCC-469D-9E40-465943F91030}"/>
                </a:ext>
              </a:extLst>
            </p:cNvPr>
            <p:cNvSpPr/>
            <p:nvPr/>
          </p:nvSpPr>
          <p:spPr>
            <a:xfrm rot="-5400000">
              <a:off x="4105887" y="281688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539;p58">
              <a:extLst>
                <a:ext uri="{FF2B5EF4-FFF2-40B4-BE49-F238E27FC236}">
                  <a16:creationId xmlns:a16="http://schemas.microsoft.com/office/drawing/2014/main" id="{7DC80018-2680-449E-F6BA-402A5E345E92}"/>
                </a:ext>
              </a:extLst>
            </p:cNvPr>
            <p:cNvCxnSpPr/>
            <p:nvPr/>
          </p:nvCxnSpPr>
          <p:spPr>
            <a:xfrm flipH="1">
              <a:off x="1666788" y="2914950"/>
              <a:ext cx="2409000" cy="305400"/>
            </a:xfrm>
            <a:prstGeom prst="bentConnector3">
              <a:avLst>
                <a:gd name="adj1" fmla="val 100059"/>
              </a:avLst>
            </a:prstGeom>
            <a:noFill/>
            <a:ln w="19050" cap="flat" cmpd="sng">
              <a:solidFill>
                <a:schemeClr val="dk2"/>
              </a:solidFill>
              <a:prstDash val="solid"/>
              <a:round/>
              <a:headEnd type="none" w="med" len="med"/>
              <a:tailEnd type="none" w="med" len="med"/>
            </a:ln>
          </p:spPr>
        </p:cxnSp>
        <p:grpSp>
          <p:nvGrpSpPr>
            <p:cNvPr id="6" name="Google Shape;540;p58">
              <a:extLst>
                <a:ext uri="{FF2B5EF4-FFF2-40B4-BE49-F238E27FC236}">
                  <a16:creationId xmlns:a16="http://schemas.microsoft.com/office/drawing/2014/main" id="{8404B41E-19F4-EBFE-FFA2-8DD218A4E7EF}"/>
                </a:ext>
              </a:extLst>
            </p:cNvPr>
            <p:cNvGrpSpPr/>
            <p:nvPr/>
          </p:nvGrpSpPr>
          <p:grpSpPr>
            <a:xfrm>
              <a:off x="4317638" y="2976566"/>
              <a:ext cx="327823" cy="328695"/>
              <a:chOff x="-1700225" y="2768875"/>
              <a:chExt cx="291450" cy="292225"/>
            </a:xfrm>
          </p:grpSpPr>
          <p:sp>
            <p:nvSpPr>
              <p:cNvPr id="7" name="Google Shape;541;p58">
                <a:extLst>
                  <a:ext uri="{FF2B5EF4-FFF2-40B4-BE49-F238E27FC236}">
                    <a16:creationId xmlns:a16="http://schemas.microsoft.com/office/drawing/2014/main" id="{8CC12E51-8B1C-D2AC-B41A-66114437B983}"/>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2;p58">
                <a:extLst>
                  <a:ext uri="{FF2B5EF4-FFF2-40B4-BE49-F238E27FC236}">
                    <a16:creationId xmlns:a16="http://schemas.microsoft.com/office/drawing/2014/main" id="{D4123085-195E-3EC3-B316-1AE3460EA7EE}"/>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3;p58">
                <a:extLst>
                  <a:ext uri="{FF2B5EF4-FFF2-40B4-BE49-F238E27FC236}">
                    <a16:creationId xmlns:a16="http://schemas.microsoft.com/office/drawing/2014/main" id="{4FCBCE9E-15F6-E5CF-64B0-B21CDEA8E281}"/>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4;p58">
                <a:extLst>
                  <a:ext uri="{FF2B5EF4-FFF2-40B4-BE49-F238E27FC236}">
                    <a16:creationId xmlns:a16="http://schemas.microsoft.com/office/drawing/2014/main" id="{C474F1C6-CAE3-78AF-756D-D28104367BAC}"/>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5;p58">
                <a:extLst>
                  <a:ext uri="{FF2B5EF4-FFF2-40B4-BE49-F238E27FC236}">
                    <a16:creationId xmlns:a16="http://schemas.microsoft.com/office/drawing/2014/main" id="{C2D5E4CA-A194-02D9-1508-7934A3C72FB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p58">
                <a:extLst>
                  <a:ext uri="{FF2B5EF4-FFF2-40B4-BE49-F238E27FC236}">
                    <a16:creationId xmlns:a16="http://schemas.microsoft.com/office/drawing/2014/main" id="{6D5677C9-5DF7-247E-2154-7AB7907D23F6}"/>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530;p58">
            <a:extLst>
              <a:ext uri="{FF2B5EF4-FFF2-40B4-BE49-F238E27FC236}">
                <a16:creationId xmlns:a16="http://schemas.microsoft.com/office/drawing/2014/main" id="{3BCFA09C-5FBD-908D-9A23-7124571875AD}"/>
              </a:ext>
            </a:extLst>
          </p:cNvPr>
          <p:cNvSpPr txBox="1">
            <a:spLocks/>
          </p:cNvSpPr>
          <p:nvPr/>
        </p:nvSpPr>
        <p:spPr>
          <a:xfrm>
            <a:off x="1297748" y="3538819"/>
            <a:ext cx="1247700" cy="3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panose="02000000000000000000"/>
              <a:buNone/>
              <a:defRPr sz="2800" b="0" i="0" u="none" strike="noStrike" cap="none">
                <a:solidFill>
                  <a:srgbClr val="FFFFFF"/>
                </a:solidFill>
                <a:latin typeface="Squada One" panose="02000000000000000000"/>
                <a:ea typeface="Squada One" panose="02000000000000000000"/>
                <a:cs typeface="Squada One" panose="02000000000000000000"/>
                <a:sym typeface="Squada One" panose="02000000000000000000"/>
              </a:defRPr>
            </a:lvl1pPr>
            <a:lvl2pPr marR="0" lvl="1"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2pPr>
            <a:lvl3pPr marR="0" lvl="2"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3pPr>
            <a:lvl4pPr marR="0" lvl="3"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4pPr>
            <a:lvl5pPr marR="0" lvl="4"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5pPr>
            <a:lvl6pPr marR="0" lvl="5"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6pPr>
            <a:lvl7pPr marR="0" lvl="6"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7pPr>
            <a:lvl8pPr marR="0" lvl="7"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8pPr>
            <a:lvl9pPr marR="0" lvl="8" algn="l" rtl="0">
              <a:lnSpc>
                <a:spcPct val="100000"/>
              </a:lnSpc>
              <a:spcBef>
                <a:spcPts val="0"/>
              </a:spcBef>
              <a:spcAft>
                <a:spcPts val="0"/>
              </a:spcAft>
              <a:buClr>
                <a:srgbClr val="FFFFFF"/>
              </a:buClr>
              <a:buSzPts val="2800"/>
              <a:buFont typeface="Righteous" panose="02010506000000020000"/>
              <a:buNone/>
              <a:defRPr sz="2800" b="0" i="0" u="none" strike="noStrike" cap="none">
                <a:solidFill>
                  <a:srgbClr val="FFFFFF"/>
                </a:solidFill>
                <a:latin typeface="Righteous" panose="02010506000000020000"/>
                <a:ea typeface="Righteous" panose="02010506000000020000"/>
                <a:cs typeface="Righteous" panose="02010506000000020000"/>
                <a:sym typeface="Righteous" panose="02010506000000020000"/>
              </a:defRPr>
            </a:lvl9pPr>
          </a:lstStyle>
          <a:p>
            <a:pPr algn="r"/>
            <a:r>
              <a:rPr lang="en-US" sz="1800" dirty="0">
                <a:solidFill>
                  <a:schemeClr val="lt1"/>
                </a:solidFill>
              </a:rPr>
              <a:t>FTP Server</a:t>
            </a:r>
            <a:endParaRPr lang="en-US" sz="1800" dirty="0"/>
          </a:p>
        </p:txBody>
      </p:sp>
      <p:sp>
        <p:nvSpPr>
          <p:cNvPr id="14" name="Google Shape;528;p58">
            <a:extLst>
              <a:ext uri="{FF2B5EF4-FFF2-40B4-BE49-F238E27FC236}">
                <a16:creationId xmlns:a16="http://schemas.microsoft.com/office/drawing/2014/main" id="{A6B4B991-A24E-47D9-EBFF-D76D43901662}"/>
              </a:ext>
            </a:extLst>
          </p:cNvPr>
          <p:cNvSpPr txBox="1">
            <a:spLocks/>
          </p:cNvSpPr>
          <p:nvPr/>
        </p:nvSpPr>
        <p:spPr>
          <a:xfrm>
            <a:off x="1541584" y="3988862"/>
            <a:ext cx="2211000" cy="51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Condensed Light" panose="02000000000000000000"/>
              <a:buChar char="●"/>
              <a:defRPr sz="18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l" rtl="0">
              <a:lnSpc>
                <a:spcPct val="115000"/>
              </a:lnSpc>
              <a:spcBef>
                <a:spcPts val="1600"/>
              </a:spcBef>
              <a:spcAft>
                <a:spcPts val="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l" rtl="0">
              <a:lnSpc>
                <a:spcPct val="115000"/>
              </a:lnSpc>
              <a:spcBef>
                <a:spcPts val="1600"/>
              </a:spcBef>
              <a:spcAft>
                <a:spcPts val="1600"/>
              </a:spcAft>
              <a:buClr>
                <a:srgbClr val="FFFFFF"/>
              </a:buClr>
              <a:buSzPts val="1400"/>
              <a:buFont typeface="Roboto Condensed Light" panose="02000000000000000000"/>
              <a:buChar char="■"/>
              <a:defRPr sz="1400" b="0" i="0" u="none" strike="noStrike" cap="none">
                <a:solidFill>
                  <a:srgbClr val="FFFFFF"/>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lnSpc>
                <a:spcPct val="100000"/>
              </a:lnSpc>
              <a:buClr>
                <a:schemeClr val="dk1"/>
              </a:buClr>
              <a:buSzPts val="1100"/>
              <a:buFont typeface="Arial" panose="020B0604020202020204"/>
              <a:buNone/>
            </a:pPr>
            <a:r>
              <a:rPr lang="vi-VN" sz="1100" dirty="0"/>
              <a:t>FTP Server có nhiệm vụ cho phép người dùng tải lên và tải xuống các tập tin trên mạng. Nó cũng cho phép quản trị viên quản lý các tập tin và thư mục trên máy chủ.</a:t>
            </a:r>
            <a:endParaRPr lang="vi-VN" sz="1200" dirty="0"/>
          </a:p>
          <a:p>
            <a:pPr marL="0" indent="0">
              <a:lnSpc>
                <a:spcPct val="100000"/>
              </a:lnSpc>
              <a:spcBef>
                <a:spcPts val="1600"/>
              </a:spcBef>
              <a:spcAft>
                <a:spcPts val="1600"/>
              </a:spcAft>
              <a:buFont typeface="Roboto Condensed Light" panose="02000000000000000000"/>
              <a:buNone/>
            </a:pPr>
            <a:endParaRPr lang="vi-VN" sz="1200" dirty="0"/>
          </a:p>
        </p:txBody>
      </p:sp>
      <p:pic>
        <p:nvPicPr>
          <p:cNvPr id="15" name="Picture 14">
            <a:extLst>
              <a:ext uri="{FF2B5EF4-FFF2-40B4-BE49-F238E27FC236}">
                <a16:creationId xmlns:a16="http://schemas.microsoft.com/office/drawing/2014/main" id="{9C41FF85-04D7-9CD5-A868-A22747B7D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7"/>
                                        </p:tgtEl>
                                        <p:attrNameLst>
                                          <p:attrName>style.visibility</p:attrName>
                                        </p:attrNameLst>
                                      </p:cBhvr>
                                      <p:to>
                                        <p:strVal val="visible"/>
                                      </p:to>
                                    </p:set>
                                    <p:animEffect transition="in" filter="fade">
                                      <p:cBhvr>
                                        <p:cTn id="7" dur="1000"/>
                                        <p:tgtEl>
                                          <p:spTgt spid="547"/>
                                        </p:tgtEl>
                                      </p:cBhvr>
                                    </p:animEffect>
                                    <p:anim calcmode="lin" valueType="num">
                                      <p:cBhvr>
                                        <p:cTn id="8" dur="1000" fill="hold"/>
                                        <p:tgtEl>
                                          <p:spTgt spid="547"/>
                                        </p:tgtEl>
                                        <p:attrNameLst>
                                          <p:attrName>ppt_x</p:attrName>
                                        </p:attrNameLst>
                                      </p:cBhvr>
                                      <p:tavLst>
                                        <p:tav tm="0">
                                          <p:val>
                                            <p:strVal val="#ppt_x"/>
                                          </p:val>
                                        </p:tav>
                                        <p:tav tm="100000">
                                          <p:val>
                                            <p:strVal val="#ppt_x"/>
                                          </p:val>
                                        </p:tav>
                                      </p:tavLst>
                                    </p:anim>
                                    <p:anim calcmode="lin" valueType="num">
                                      <p:cBhvr>
                                        <p:cTn id="9" dur="1000" fill="hold"/>
                                        <p:tgtEl>
                                          <p:spTgt spid="5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5">
                                            <p:txEl>
                                              <p:pRg st="0" end="0"/>
                                            </p:txEl>
                                          </p:spTgt>
                                        </p:tgtEl>
                                        <p:attrNameLst>
                                          <p:attrName>style.visibility</p:attrName>
                                        </p:attrNameLst>
                                      </p:cBhvr>
                                      <p:to>
                                        <p:strVal val="visible"/>
                                      </p:to>
                                    </p:set>
                                    <p:animEffect transition="in" filter="fade">
                                      <p:cBhvr>
                                        <p:cTn id="12" dur="1000"/>
                                        <p:tgtEl>
                                          <p:spTgt spid="525">
                                            <p:txEl>
                                              <p:pRg st="0" end="0"/>
                                            </p:txEl>
                                          </p:spTgt>
                                        </p:tgtEl>
                                      </p:cBhvr>
                                    </p:animEffect>
                                    <p:anim calcmode="lin" valueType="num">
                                      <p:cBhvr>
                                        <p:cTn id="13" dur="1000" fill="hold"/>
                                        <p:tgtEl>
                                          <p:spTgt spid="52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2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
                                        </p:tgtEl>
                                        <p:attrNameLst>
                                          <p:attrName>style.visibility</p:attrName>
                                        </p:attrNameLst>
                                      </p:cBhvr>
                                      <p:to>
                                        <p:strVal val="visible"/>
                                      </p:to>
                                    </p:set>
                                    <p:animEffect transition="in" filter="fade">
                                      <p:cBhvr>
                                        <p:cTn id="17" dur="1000"/>
                                        <p:tgtEl>
                                          <p:spTgt spid="529"/>
                                        </p:tgtEl>
                                      </p:cBhvr>
                                    </p:animEffect>
                                    <p:anim calcmode="lin" valueType="num">
                                      <p:cBhvr>
                                        <p:cTn id="18" dur="1000" fill="hold"/>
                                        <p:tgtEl>
                                          <p:spTgt spid="529"/>
                                        </p:tgtEl>
                                        <p:attrNameLst>
                                          <p:attrName>ppt_x</p:attrName>
                                        </p:attrNameLst>
                                      </p:cBhvr>
                                      <p:tavLst>
                                        <p:tav tm="0">
                                          <p:val>
                                            <p:strVal val="#ppt_x"/>
                                          </p:val>
                                        </p:tav>
                                        <p:tav tm="100000">
                                          <p:val>
                                            <p:strVal val="#ppt_x"/>
                                          </p:val>
                                        </p:tav>
                                      </p:tavLst>
                                    </p:anim>
                                    <p:anim calcmode="lin" valueType="num">
                                      <p:cBhvr>
                                        <p:cTn id="19" dur="1000" fill="hold"/>
                                        <p:tgtEl>
                                          <p:spTgt spid="52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27"/>
                                        </p:tgtEl>
                                        <p:attrNameLst>
                                          <p:attrName>style.visibility</p:attrName>
                                        </p:attrNameLst>
                                      </p:cBhvr>
                                      <p:to>
                                        <p:strVal val="visible"/>
                                      </p:to>
                                    </p:set>
                                    <p:animEffect transition="in" filter="fade">
                                      <p:cBhvr>
                                        <p:cTn id="24" dur="1000"/>
                                        <p:tgtEl>
                                          <p:spTgt spid="527"/>
                                        </p:tgtEl>
                                      </p:cBhvr>
                                    </p:animEffect>
                                    <p:anim calcmode="lin" valueType="num">
                                      <p:cBhvr>
                                        <p:cTn id="25" dur="1000" fill="hold"/>
                                        <p:tgtEl>
                                          <p:spTgt spid="527"/>
                                        </p:tgtEl>
                                        <p:attrNameLst>
                                          <p:attrName>ppt_x</p:attrName>
                                        </p:attrNameLst>
                                      </p:cBhvr>
                                      <p:tavLst>
                                        <p:tav tm="0">
                                          <p:val>
                                            <p:strVal val="#ppt_x"/>
                                          </p:val>
                                        </p:tav>
                                        <p:tav tm="100000">
                                          <p:val>
                                            <p:strVal val="#ppt_x"/>
                                          </p:val>
                                        </p:tav>
                                      </p:tavLst>
                                    </p:anim>
                                    <p:anim calcmode="lin" valueType="num">
                                      <p:cBhvr>
                                        <p:cTn id="26" dur="1000" fill="hold"/>
                                        <p:tgtEl>
                                          <p:spTgt spid="52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8">
                                            <p:txEl>
                                              <p:pRg st="0" end="0"/>
                                            </p:txEl>
                                          </p:spTgt>
                                        </p:tgtEl>
                                        <p:attrNameLst>
                                          <p:attrName>style.visibility</p:attrName>
                                        </p:attrNameLst>
                                      </p:cBhvr>
                                      <p:to>
                                        <p:strVal val="visible"/>
                                      </p:to>
                                    </p:set>
                                    <p:animEffect transition="in" filter="fade">
                                      <p:cBhvr>
                                        <p:cTn id="29" dur="1000"/>
                                        <p:tgtEl>
                                          <p:spTgt spid="528">
                                            <p:txEl>
                                              <p:pRg st="0" end="0"/>
                                            </p:txEl>
                                          </p:spTgt>
                                        </p:tgtEl>
                                      </p:cBhvr>
                                    </p:animEffect>
                                    <p:anim calcmode="lin" valueType="num">
                                      <p:cBhvr>
                                        <p:cTn id="30" dur="1000" fill="hold"/>
                                        <p:tgtEl>
                                          <p:spTgt spid="52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28">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36"/>
                                        </p:tgtEl>
                                        <p:attrNameLst>
                                          <p:attrName>style.visibility</p:attrName>
                                        </p:attrNameLst>
                                      </p:cBhvr>
                                      <p:to>
                                        <p:strVal val="visible"/>
                                      </p:to>
                                    </p:set>
                                    <p:animEffect transition="in" filter="fade">
                                      <p:cBhvr>
                                        <p:cTn id="34" dur="1000"/>
                                        <p:tgtEl>
                                          <p:spTgt spid="536"/>
                                        </p:tgtEl>
                                      </p:cBhvr>
                                    </p:animEffect>
                                    <p:anim calcmode="lin" valueType="num">
                                      <p:cBhvr>
                                        <p:cTn id="35" dur="1000" fill="hold"/>
                                        <p:tgtEl>
                                          <p:spTgt spid="536"/>
                                        </p:tgtEl>
                                        <p:attrNameLst>
                                          <p:attrName>ppt_x</p:attrName>
                                        </p:attrNameLst>
                                      </p:cBhvr>
                                      <p:tavLst>
                                        <p:tav tm="0">
                                          <p:val>
                                            <p:strVal val="#ppt_x"/>
                                          </p:val>
                                        </p:tav>
                                        <p:tav tm="100000">
                                          <p:val>
                                            <p:strVal val="#ppt_x"/>
                                          </p:val>
                                        </p:tav>
                                      </p:tavLst>
                                    </p:anim>
                                    <p:anim calcmode="lin" valueType="num">
                                      <p:cBhvr>
                                        <p:cTn id="36" dur="1000" fill="hold"/>
                                        <p:tgtEl>
                                          <p:spTgt spid="53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26">
                                            <p:txEl>
                                              <p:pRg st="0" end="0"/>
                                            </p:txEl>
                                          </p:spTgt>
                                        </p:tgtEl>
                                        <p:attrNameLst>
                                          <p:attrName>style.visibility</p:attrName>
                                        </p:attrNameLst>
                                      </p:cBhvr>
                                      <p:to>
                                        <p:strVal val="visible"/>
                                      </p:to>
                                    </p:set>
                                    <p:animEffect transition="in" filter="fade">
                                      <p:cBhvr>
                                        <p:cTn id="41" dur="1000"/>
                                        <p:tgtEl>
                                          <p:spTgt spid="526">
                                            <p:txEl>
                                              <p:pRg st="0" end="0"/>
                                            </p:txEl>
                                          </p:spTgt>
                                        </p:tgtEl>
                                      </p:cBhvr>
                                    </p:animEffect>
                                    <p:anim calcmode="lin" valueType="num">
                                      <p:cBhvr>
                                        <p:cTn id="42" dur="1000" fill="hold"/>
                                        <p:tgtEl>
                                          <p:spTgt spid="52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526">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30"/>
                                        </p:tgtEl>
                                        <p:attrNameLst>
                                          <p:attrName>style.visibility</p:attrName>
                                        </p:attrNameLst>
                                      </p:cBhvr>
                                      <p:to>
                                        <p:strVal val="visible"/>
                                      </p:to>
                                    </p:set>
                                    <p:animEffect transition="in" filter="fade">
                                      <p:cBhvr>
                                        <p:cTn id="46" dur="1000"/>
                                        <p:tgtEl>
                                          <p:spTgt spid="530"/>
                                        </p:tgtEl>
                                      </p:cBhvr>
                                    </p:animEffect>
                                    <p:anim calcmode="lin" valueType="num">
                                      <p:cBhvr>
                                        <p:cTn id="47" dur="1000" fill="hold"/>
                                        <p:tgtEl>
                                          <p:spTgt spid="530"/>
                                        </p:tgtEl>
                                        <p:attrNameLst>
                                          <p:attrName>ppt_x</p:attrName>
                                        </p:attrNameLst>
                                      </p:cBhvr>
                                      <p:tavLst>
                                        <p:tav tm="0">
                                          <p:val>
                                            <p:strVal val="#ppt_x"/>
                                          </p:val>
                                        </p:tav>
                                        <p:tav tm="100000">
                                          <p:val>
                                            <p:strVal val="#ppt_x"/>
                                          </p:val>
                                        </p:tav>
                                      </p:tavLst>
                                    </p:anim>
                                    <p:anim calcmode="lin" valueType="num">
                                      <p:cBhvr>
                                        <p:cTn id="48" dur="1000" fill="hold"/>
                                        <p:tgtEl>
                                          <p:spTgt spid="53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31"/>
                                        </p:tgtEl>
                                        <p:attrNameLst>
                                          <p:attrName>style.visibility</p:attrName>
                                        </p:attrNameLst>
                                      </p:cBhvr>
                                      <p:to>
                                        <p:strVal val="visible"/>
                                      </p:to>
                                    </p:set>
                                    <p:animEffect transition="in" filter="fade">
                                      <p:cBhvr>
                                        <p:cTn id="51" dur="1000"/>
                                        <p:tgtEl>
                                          <p:spTgt spid="531"/>
                                        </p:tgtEl>
                                      </p:cBhvr>
                                    </p:animEffect>
                                    <p:anim calcmode="lin" valueType="num">
                                      <p:cBhvr>
                                        <p:cTn id="52" dur="1000" fill="hold"/>
                                        <p:tgtEl>
                                          <p:spTgt spid="531"/>
                                        </p:tgtEl>
                                        <p:attrNameLst>
                                          <p:attrName>ppt_x</p:attrName>
                                        </p:attrNameLst>
                                      </p:cBhvr>
                                      <p:tavLst>
                                        <p:tav tm="0">
                                          <p:val>
                                            <p:strVal val="#ppt_x"/>
                                          </p:val>
                                        </p:tav>
                                        <p:tav tm="100000">
                                          <p:val>
                                            <p:strVal val="#ppt_x"/>
                                          </p:val>
                                        </p:tav>
                                      </p:tavLst>
                                    </p:anim>
                                    <p:anim calcmode="lin" valueType="num">
                                      <p:cBhvr>
                                        <p:cTn id="53" dur="1000" fill="hold"/>
                                        <p:tgtEl>
                                          <p:spTgt spid="53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1000"/>
                                        <p:tgtEl>
                                          <p:spTgt spid="2"/>
                                        </p:tgtEl>
                                      </p:cBhvr>
                                    </p:animEffect>
                                    <p:anim calcmode="lin" valueType="num">
                                      <p:cBhvr>
                                        <p:cTn id="59" dur="1000" fill="hold"/>
                                        <p:tgtEl>
                                          <p:spTgt spid="2"/>
                                        </p:tgtEl>
                                        <p:attrNameLst>
                                          <p:attrName>ppt_x</p:attrName>
                                        </p:attrNameLst>
                                      </p:cBhvr>
                                      <p:tavLst>
                                        <p:tav tm="0">
                                          <p:val>
                                            <p:strVal val="#ppt_x"/>
                                          </p:val>
                                        </p:tav>
                                        <p:tav tm="100000">
                                          <p:val>
                                            <p:strVal val="#ppt_x"/>
                                          </p:val>
                                        </p:tav>
                                      </p:tavLst>
                                    </p:anim>
                                    <p:anim calcmode="lin" valueType="num">
                                      <p:cBhvr>
                                        <p:cTn id="60" dur="1000" fill="hold"/>
                                        <p:tgtEl>
                                          <p:spTgt spid="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build="p"/>
      <p:bldP spid="526" grpId="0" build="p"/>
      <p:bldP spid="527" grpId="0"/>
      <p:bldP spid="528" grpId="0" build="p"/>
      <p:bldP spid="529" grpId="0"/>
      <p:bldP spid="530"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Truy</a:t>
            </a:r>
            <a:r>
              <a:rPr lang="en-US" dirty="0">
                <a:latin typeface="+mn-lt"/>
              </a:rPr>
              <a:t> </a:t>
            </a:r>
            <a:r>
              <a:rPr lang="en-US" dirty="0" err="1">
                <a:latin typeface="+mn-lt"/>
              </a:rPr>
              <a:t>Cập</a:t>
            </a:r>
            <a:r>
              <a:rPr lang="en-US" dirty="0">
                <a:latin typeface="+mn-lt"/>
              </a:rPr>
              <a:t> Web</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41265EE1-D181-2A25-3D71-1B8E5D89D555}"/>
              </a:ext>
            </a:extLst>
          </p:cNvPr>
          <p:cNvPicPr>
            <a:picLocks noChangeAspect="1"/>
          </p:cNvPicPr>
          <p:nvPr/>
        </p:nvPicPr>
        <p:blipFill>
          <a:blip r:embed="rId4"/>
          <a:stretch>
            <a:fillRect/>
          </a:stretch>
        </p:blipFill>
        <p:spPr>
          <a:xfrm>
            <a:off x="1892927" y="978537"/>
            <a:ext cx="5358146" cy="38709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Truy</a:t>
            </a:r>
            <a:r>
              <a:rPr lang="en-US" dirty="0">
                <a:latin typeface="+mn-lt"/>
              </a:rPr>
              <a:t> </a:t>
            </a:r>
            <a:r>
              <a:rPr lang="en-US" dirty="0" err="1">
                <a:latin typeface="+mn-lt"/>
              </a:rPr>
              <a:t>Cập</a:t>
            </a:r>
            <a:r>
              <a:rPr lang="en-US" dirty="0">
                <a:latin typeface="+mn-lt"/>
              </a:rPr>
              <a:t> Web</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3" name="Picture 2">
            <a:extLst>
              <a:ext uri="{FF2B5EF4-FFF2-40B4-BE49-F238E27FC236}">
                <a16:creationId xmlns:a16="http://schemas.microsoft.com/office/drawing/2014/main" id="{7AB558FE-3D65-7913-AC68-9BD490E968D9}"/>
              </a:ext>
            </a:extLst>
          </p:cNvPr>
          <p:cNvPicPr>
            <a:picLocks noChangeAspect="1"/>
          </p:cNvPicPr>
          <p:nvPr/>
        </p:nvPicPr>
        <p:blipFill>
          <a:blip r:embed="rId4"/>
          <a:stretch>
            <a:fillRect/>
          </a:stretch>
        </p:blipFill>
        <p:spPr>
          <a:xfrm>
            <a:off x="2124559" y="1021080"/>
            <a:ext cx="4894882" cy="3825240"/>
          </a:xfrm>
          <a:prstGeom prst="rect">
            <a:avLst/>
          </a:prstGeom>
        </p:spPr>
      </p:pic>
    </p:spTree>
    <p:extLst>
      <p:ext uri="{BB962C8B-B14F-4D97-AF65-F5344CB8AC3E}">
        <p14:creationId xmlns:p14="http://schemas.microsoft.com/office/powerpoint/2010/main" val="346778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Truy</a:t>
            </a:r>
            <a:r>
              <a:rPr lang="en-US" dirty="0">
                <a:latin typeface="+mn-lt"/>
              </a:rPr>
              <a:t> </a:t>
            </a:r>
            <a:r>
              <a:rPr lang="en-US" dirty="0" err="1">
                <a:latin typeface="+mn-lt"/>
              </a:rPr>
              <a:t>Cập</a:t>
            </a:r>
            <a:r>
              <a:rPr lang="en-US" dirty="0">
                <a:latin typeface="+mn-lt"/>
              </a:rPr>
              <a:t> Web</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377168B8-3DEB-773A-576C-556A973B5D25}"/>
              </a:ext>
            </a:extLst>
          </p:cNvPr>
          <p:cNvPicPr>
            <a:picLocks noChangeAspect="1"/>
          </p:cNvPicPr>
          <p:nvPr/>
        </p:nvPicPr>
        <p:blipFill>
          <a:blip r:embed="rId4"/>
          <a:stretch>
            <a:fillRect/>
          </a:stretch>
        </p:blipFill>
        <p:spPr>
          <a:xfrm>
            <a:off x="2893272" y="1121420"/>
            <a:ext cx="3357456" cy="3601722"/>
          </a:xfrm>
          <a:prstGeom prst="rect">
            <a:avLst/>
          </a:prstGeom>
        </p:spPr>
      </p:pic>
    </p:spTree>
    <p:extLst>
      <p:ext uri="{BB962C8B-B14F-4D97-AF65-F5344CB8AC3E}">
        <p14:creationId xmlns:p14="http://schemas.microsoft.com/office/powerpoint/2010/main" val="333180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Mail</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3" name="Picture 2">
            <a:extLst>
              <a:ext uri="{FF2B5EF4-FFF2-40B4-BE49-F238E27FC236}">
                <a16:creationId xmlns:a16="http://schemas.microsoft.com/office/drawing/2014/main" id="{E3D0C2DC-BB57-562C-B335-4F9A9B597294}"/>
              </a:ext>
            </a:extLst>
          </p:cNvPr>
          <p:cNvPicPr>
            <a:picLocks noChangeAspect="1"/>
          </p:cNvPicPr>
          <p:nvPr/>
        </p:nvPicPr>
        <p:blipFill>
          <a:blip r:embed="rId4"/>
          <a:stretch>
            <a:fillRect/>
          </a:stretch>
        </p:blipFill>
        <p:spPr>
          <a:xfrm>
            <a:off x="2093936" y="939326"/>
            <a:ext cx="4956128" cy="3978714"/>
          </a:xfrm>
          <a:prstGeom prst="rect">
            <a:avLst/>
          </a:prstGeom>
        </p:spPr>
      </p:pic>
    </p:spTree>
    <p:extLst>
      <p:ext uri="{BB962C8B-B14F-4D97-AF65-F5344CB8AC3E}">
        <p14:creationId xmlns:p14="http://schemas.microsoft.com/office/powerpoint/2010/main" val="149698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09"/>
        <p:cNvGrpSpPr/>
        <p:nvPr/>
      </p:nvGrpSpPr>
      <p:grpSpPr>
        <a:xfrm>
          <a:off x="0" y="0"/>
          <a:ext cx="0" cy="0"/>
          <a:chOff x="0" y="0"/>
          <a:chExt cx="0" cy="0"/>
        </a:xfrm>
      </p:grpSpPr>
      <p:sp>
        <p:nvSpPr>
          <p:cNvPr id="310" name="Google Shape;310;p4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j-lt"/>
              </a:rPr>
              <a:t>NỘI DUNG</a:t>
            </a:r>
          </a:p>
        </p:txBody>
      </p:sp>
      <p:sp>
        <p:nvSpPr>
          <p:cNvPr id="311" name="Google Shape;311;p46"/>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GIỚI THIỆU</a:t>
            </a:r>
          </a:p>
        </p:txBody>
      </p:sp>
      <p:sp>
        <p:nvSpPr>
          <p:cNvPr id="312" name="Google Shape;312;p46"/>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Here you could describe the topic of the section</a:t>
            </a:r>
          </a:p>
        </p:txBody>
      </p:sp>
      <p:sp>
        <p:nvSpPr>
          <p:cNvPr id="313" name="Google Shape;313;p46"/>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01</a:t>
            </a:r>
          </a:p>
        </p:txBody>
      </p:sp>
      <p:sp>
        <p:nvSpPr>
          <p:cNvPr id="314" name="Google Shape;314;p46"/>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CẤU TRÚC VÀ GIAO THỨC</a:t>
            </a:r>
          </a:p>
        </p:txBody>
      </p:sp>
      <p:sp>
        <p:nvSpPr>
          <p:cNvPr id="315" name="Google Shape;315;p46"/>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Here you could describe the topic of the section</a:t>
            </a:r>
          </a:p>
        </p:txBody>
      </p:sp>
      <p:sp>
        <p:nvSpPr>
          <p:cNvPr id="316" name="Google Shape;316;p46"/>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03</a:t>
            </a:r>
          </a:p>
        </p:txBody>
      </p:sp>
      <p:sp>
        <p:nvSpPr>
          <p:cNvPr id="317" name="Google Shape;317;p46"/>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MÔ HÌNH HỆ THỐNG</a:t>
            </a:r>
          </a:p>
        </p:txBody>
      </p:sp>
      <p:sp>
        <p:nvSpPr>
          <p:cNvPr id="318" name="Google Shape;318;p46"/>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Here you could describe the topic of the section</a:t>
            </a:r>
          </a:p>
        </p:txBody>
      </p:sp>
      <p:sp>
        <p:nvSpPr>
          <p:cNvPr id="319" name="Google Shape;319;p46"/>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02</a:t>
            </a:r>
          </a:p>
        </p:txBody>
      </p:sp>
      <p:sp>
        <p:nvSpPr>
          <p:cNvPr id="320" name="Google Shape;320;p46"/>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n-lt"/>
              </a:rPr>
              <a:t>PHÂN TÍCH VÀ PHÁT TRIỂN</a:t>
            </a:r>
          </a:p>
        </p:txBody>
      </p:sp>
      <p:sp>
        <p:nvSpPr>
          <p:cNvPr id="321" name="Google Shape;321;p46"/>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Here you could describe the topic of the section</a:t>
            </a:r>
          </a:p>
        </p:txBody>
      </p:sp>
      <p:sp>
        <p:nvSpPr>
          <p:cNvPr id="322" name="Google Shape;322;p46"/>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51897" cy="801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anim calcmode="lin" valueType="num">
                                      <p:cBhvr>
                                        <p:cTn id="8" dur="1000" fill="hold"/>
                                        <p:tgtEl>
                                          <p:spTgt spid="313"/>
                                        </p:tgtEl>
                                        <p:attrNameLst>
                                          <p:attrName>ppt_x</p:attrName>
                                        </p:attrNameLst>
                                      </p:cBhvr>
                                      <p:tavLst>
                                        <p:tav tm="0">
                                          <p:val>
                                            <p:strVal val="#ppt_x"/>
                                          </p:val>
                                        </p:tav>
                                        <p:tav tm="100000">
                                          <p:val>
                                            <p:strVal val="#ppt_x"/>
                                          </p:val>
                                        </p:tav>
                                      </p:tavLst>
                                    </p:anim>
                                    <p:anim calcmode="lin" valueType="num">
                                      <p:cBhvr>
                                        <p:cTn id="9" dur="1000" fill="hold"/>
                                        <p:tgtEl>
                                          <p:spTgt spid="3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11"/>
                                        </p:tgtEl>
                                        <p:attrNameLst>
                                          <p:attrName>style.visibility</p:attrName>
                                        </p:attrNameLst>
                                      </p:cBhvr>
                                      <p:to>
                                        <p:strVal val="visible"/>
                                      </p:to>
                                    </p:set>
                                    <p:animEffect transition="in" filter="barn(inVertical)">
                                      <p:cBhvr>
                                        <p:cTn id="14" dur="500"/>
                                        <p:tgtEl>
                                          <p:spTgt spid="311"/>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12">
                                            <p:txEl>
                                              <p:pRg st="0" end="0"/>
                                            </p:txEl>
                                          </p:spTgt>
                                        </p:tgtEl>
                                        <p:attrNameLst>
                                          <p:attrName>style.visibility</p:attrName>
                                        </p:attrNameLst>
                                      </p:cBhvr>
                                      <p:to>
                                        <p:strVal val="visible"/>
                                      </p:to>
                                    </p:set>
                                    <p:animEffect transition="in" filter="barn(inVertical)">
                                      <p:cBhvr>
                                        <p:cTn id="17" dur="500"/>
                                        <p:tgtEl>
                                          <p:spTgt spid="3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19"/>
                                        </p:tgtEl>
                                        <p:attrNameLst>
                                          <p:attrName>style.visibility</p:attrName>
                                        </p:attrNameLst>
                                      </p:cBhvr>
                                      <p:to>
                                        <p:strVal val="visible"/>
                                      </p:to>
                                    </p:set>
                                    <p:animEffect transition="in" filter="fade">
                                      <p:cBhvr>
                                        <p:cTn id="22" dur="1000"/>
                                        <p:tgtEl>
                                          <p:spTgt spid="319"/>
                                        </p:tgtEl>
                                      </p:cBhvr>
                                    </p:animEffect>
                                    <p:anim calcmode="lin" valueType="num">
                                      <p:cBhvr>
                                        <p:cTn id="23" dur="1000" fill="hold"/>
                                        <p:tgtEl>
                                          <p:spTgt spid="319"/>
                                        </p:tgtEl>
                                        <p:attrNameLst>
                                          <p:attrName>ppt_x</p:attrName>
                                        </p:attrNameLst>
                                      </p:cBhvr>
                                      <p:tavLst>
                                        <p:tav tm="0">
                                          <p:val>
                                            <p:strVal val="#ppt_x"/>
                                          </p:val>
                                        </p:tav>
                                        <p:tav tm="100000">
                                          <p:val>
                                            <p:strVal val="#ppt_x"/>
                                          </p:val>
                                        </p:tav>
                                      </p:tavLst>
                                    </p:anim>
                                    <p:anim calcmode="lin" valueType="num">
                                      <p:cBhvr>
                                        <p:cTn id="24" dur="1000" fill="hold"/>
                                        <p:tgtEl>
                                          <p:spTgt spid="3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17"/>
                                        </p:tgtEl>
                                        <p:attrNameLst>
                                          <p:attrName>style.visibility</p:attrName>
                                        </p:attrNameLst>
                                      </p:cBhvr>
                                      <p:to>
                                        <p:strVal val="visible"/>
                                      </p:to>
                                    </p:set>
                                    <p:animEffect transition="in" filter="barn(inVertical)">
                                      <p:cBhvr>
                                        <p:cTn id="29" dur="500"/>
                                        <p:tgtEl>
                                          <p:spTgt spid="31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18">
                                            <p:txEl>
                                              <p:pRg st="0" end="0"/>
                                            </p:txEl>
                                          </p:spTgt>
                                        </p:tgtEl>
                                        <p:attrNameLst>
                                          <p:attrName>style.visibility</p:attrName>
                                        </p:attrNameLst>
                                      </p:cBhvr>
                                      <p:to>
                                        <p:strVal val="visible"/>
                                      </p:to>
                                    </p:set>
                                    <p:animEffect transition="in" filter="barn(inVertical)">
                                      <p:cBhvr>
                                        <p:cTn id="32" dur="500"/>
                                        <p:tgtEl>
                                          <p:spTgt spid="3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16"/>
                                        </p:tgtEl>
                                        <p:attrNameLst>
                                          <p:attrName>style.visibility</p:attrName>
                                        </p:attrNameLst>
                                      </p:cBhvr>
                                      <p:to>
                                        <p:strVal val="visible"/>
                                      </p:to>
                                    </p:set>
                                    <p:animEffect transition="in" filter="fade">
                                      <p:cBhvr>
                                        <p:cTn id="37" dur="1000"/>
                                        <p:tgtEl>
                                          <p:spTgt spid="316"/>
                                        </p:tgtEl>
                                      </p:cBhvr>
                                    </p:animEffect>
                                    <p:anim calcmode="lin" valueType="num">
                                      <p:cBhvr>
                                        <p:cTn id="38" dur="1000" fill="hold"/>
                                        <p:tgtEl>
                                          <p:spTgt spid="316"/>
                                        </p:tgtEl>
                                        <p:attrNameLst>
                                          <p:attrName>ppt_x</p:attrName>
                                        </p:attrNameLst>
                                      </p:cBhvr>
                                      <p:tavLst>
                                        <p:tav tm="0">
                                          <p:val>
                                            <p:strVal val="#ppt_x"/>
                                          </p:val>
                                        </p:tav>
                                        <p:tav tm="100000">
                                          <p:val>
                                            <p:strVal val="#ppt_x"/>
                                          </p:val>
                                        </p:tav>
                                      </p:tavLst>
                                    </p:anim>
                                    <p:anim calcmode="lin" valueType="num">
                                      <p:cBhvr>
                                        <p:cTn id="39" dur="1000" fill="hold"/>
                                        <p:tgtEl>
                                          <p:spTgt spid="31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14"/>
                                        </p:tgtEl>
                                        <p:attrNameLst>
                                          <p:attrName>style.visibility</p:attrName>
                                        </p:attrNameLst>
                                      </p:cBhvr>
                                      <p:to>
                                        <p:strVal val="visible"/>
                                      </p:to>
                                    </p:set>
                                    <p:animEffect transition="in" filter="barn(inVertical)">
                                      <p:cBhvr>
                                        <p:cTn id="44" dur="500"/>
                                        <p:tgtEl>
                                          <p:spTgt spid="31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15">
                                            <p:txEl>
                                              <p:pRg st="0" end="0"/>
                                            </p:txEl>
                                          </p:spTgt>
                                        </p:tgtEl>
                                        <p:attrNameLst>
                                          <p:attrName>style.visibility</p:attrName>
                                        </p:attrNameLst>
                                      </p:cBhvr>
                                      <p:to>
                                        <p:strVal val="visible"/>
                                      </p:to>
                                    </p:set>
                                    <p:animEffect transition="in" filter="barn(inVertical)">
                                      <p:cBhvr>
                                        <p:cTn id="47" dur="500"/>
                                        <p:tgtEl>
                                          <p:spTgt spid="3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22"/>
                                        </p:tgtEl>
                                        <p:attrNameLst>
                                          <p:attrName>style.visibility</p:attrName>
                                        </p:attrNameLst>
                                      </p:cBhvr>
                                      <p:to>
                                        <p:strVal val="visible"/>
                                      </p:to>
                                    </p:set>
                                    <p:animEffect transition="in" filter="fade">
                                      <p:cBhvr>
                                        <p:cTn id="52" dur="1000"/>
                                        <p:tgtEl>
                                          <p:spTgt spid="322"/>
                                        </p:tgtEl>
                                      </p:cBhvr>
                                    </p:animEffect>
                                    <p:anim calcmode="lin" valueType="num">
                                      <p:cBhvr>
                                        <p:cTn id="53" dur="1000" fill="hold"/>
                                        <p:tgtEl>
                                          <p:spTgt spid="322"/>
                                        </p:tgtEl>
                                        <p:attrNameLst>
                                          <p:attrName>ppt_x</p:attrName>
                                        </p:attrNameLst>
                                      </p:cBhvr>
                                      <p:tavLst>
                                        <p:tav tm="0">
                                          <p:val>
                                            <p:strVal val="#ppt_x"/>
                                          </p:val>
                                        </p:tav>
                                        <p:tav tm="100000">
                                          <p:val>
                                            <p:strVal val="#ppt_x"/>
                                          </p:val>
                                        </p:tav>
                                      </p:tavLst>
                                    </p:anim>
                                    <p:anim calcmode="lin" valueType="num">
                                      <p:cBhvr>
                                        <p:cTn id="54" dur="1000" fill="hold"/>
                                        <p:tgtEl>
                                          <p:spTgt spid="32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20"/>
                                        </p:tgtEl>
                                        <p:attrNameLst>
                                          <p:attrName>style.visibility</p:attrName>
                                        </p:attrNameLst>
                                      </p:cBhvr>
                                      <p:to>
                                        <p:strVal val="visible"/>
                                      </p:to>
                                    </p:set>
                                    <p:animEffect transition="in" filter="barn(inVertical)">
                                      <p:cBhvr>
                                        <p:cTn id="59" dur="500"/>
                                        <p:tgtEl>
                                          <p:spTgt spid="320"/>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21">
                                            <p:txEl>
                                              <p:pRg st="0" end="0"/>
                                            </p:txEl>
                                          </p:spTgt>
                                        </p:tgtEl>
                                        <p:attrNameLst>
                                          <p:attrName>style.visibility</p:attrName>
                                        </p:attrNameLst>
                                      </p:cBhvr>
                                      <p:to>
                                        <p:strVal val="visible"/>
                                      </p:to>
                                    </p:set>
                                    <p:animEffect transition="in" filter="barn(inVertical)">
                                      <p:cBhvr>
                                        <p:cTn id="62" dur="500"/>
                                        <p:tgtEl>
                                          <p:spTgt spid="3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P spid="312" grpId="0" build="p"/>
      <p:bldP spid="313" grpId="0"/>
      <p:bldP spid="314" grpId="0"/>
      <p:bldP spid="315" grpId="0" build="p"/>
      <p:bldP spid="316" grpId="0"/>
      <p:bldP spid="317" grpId="0"/>
      <p:bldP spid="318" grpId="0" build="p"/>
      <p:bldP spid="319" grpId="0"/>
      <p:bldP spid="320" grpId="0"/>
      <p:bldP spid="321" grpId="0" build="p"/>
      <p:bldP spid="32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Mail</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A02CE21B-E30A-BAF3-45D4-0AEB5341DB6E}"/>
              </a:ext>
            </a:extLst>
          </p:cNvPr>
          <p:cNvPicPr>
            <a:picLocks noChangeAspect="1"/>
          </p:cNvPicPr>
          <p:nvPr/>
        </p:nvPicPr>
        <p:blipFill>
          <a:blip r:embed="rId4"/>
          <a:stretch>
            <a:fillRect/>
          </a:stretch>
        </p:blipFill>
        <p:spPr>
          <a:xfrm>
            <a:off x="829565" y="838052"/>
            <a:ext cx="3792817" cy="4079988"/>
          </a:xfrm>
          <a:prstGeom prst="rect">
            <a:avLst/>
          </a:prstGeom>
        </p:spPr>
      </p:pic>
      <p:pic>
        <p:nvPicPr>
          <p:cNvPr id="6" name="Picture 5">
            <a:extLst>
              <a:ext uri="{FF2B5EF4-FFF2-40B4-BE49-F238E27FC236}">
                <a16:creationId xmlns:a16="http://schemas.microsoft.com/office/drawing/2014/main" id="{F65D7D52-B214-3420-8835-099093864A20}"/>
              </a:ext>
            </a:extLst>
          </p:cNvPr>
          <p:cNvPicPr>
            <a:picLocks noChangeAspect="1"/>
          </p:cNvPicPr>
          <p:nvPr/>
        </p:nvPicPr>
        <p:blipFill>
          <a:blip r:embed="rId5"/>
          <a:stretch>
            <a:fillRect/>
          </a:stretch>
        </p:blipFill>
        <p:spPr>
          <a:xfrm>
            <a:off x="4622382" y="838051"/>
            <a:ext cx="3792816" cy="4068755"/>
          </a:xfrm>
          <a:prstGeom prst="rect">
            <a:avLst/>
          </a:prstGeom>
        </p:spPr>
      </p:pic>
    </p:spTree>
    <p:extLst>
      <p:ext uri="{BB962C8B-B14F-4D97-AF65-F5344CB8AC3E}">
        <p14:creationId xmlns:p14="http://schemas.microsoft.com/office/powerpoint/2010/main" val="3637336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Mail</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3" name="Picture 2">
            <a:extLst>
              <a:ext uri="{FF2B5EF4-FFF2-40B4-BE49-F238E27FC236}">
                <a16:creationId xmlns:a16="http://schemas.microsoft.com/office/drawing/2014/main" id="{8CCB4B91-19EF-ECB1-1E6D-1D8263FCA5B0}"/>
              </a:ext>
            </a:extLst>
          </p:cNvPr>
          <p:cNvPicPr>
            <a:picLocks noChangeAspect="1"/>
          </p:cNvPicPr>
          <p:nvPr/>
        </p:nvPicPr>
        <p:blipFill>
          <a:blip r:embed="rId4"/>
          <a:stretch>
            <a:fillRect/>
          </a:stretch>
        </p:blipFill>
        <p:spPr>
          <a:xfrm>
            <a:off x="1017998" y="938082"/>
            <a:ext cx="3718889" cy="3979958"/>
          </a:xfrm>
          <a:prstGeom prst="rect">
            <a:avLst/>
          </a:prstGeom>
        </p:spPr>
      </p:pic>
      <p:pic>
        <p:nvPicPr>
          <p:cNvPr id="7" name="Picture 6">
            <a:extLst>
              <a:ext uri="{FF2B5EF4-FFF2-40B4-BE49-F238E27FC236}">
                <a16:creationId xmlns:a16="http://schemas.microsoft.com/office/drawing/2014/main" id="{0A6D1A7A-4DE4-89AD-02B0-9DDDB8FD3163}"/>
              </a:ext>
            </a:extLst>
          </p:cNvPr>
          <p:cNvPicPr>
            <a:picLocks noChangeAspect="1"/>
          </p:cNvPicPr>
          <p:nvPr/>
        </p:nvPicPr>
        <p:blipFill>
          <a:blip r:embed="rId5"/>
          <a:stretch>
            <a:fillRect/>
          </a:stretch>
        </p:blipFill>
        <p:spPr>
          <a:xfrm>
            <a:off x="4736887" y="938082"/>
            <a:ext cx="3718887" cy="3979954"/>
          </a:xfrm>
          <a:prstGeom prst="rect">
            <a:avLst/>
          </a:prstGeom>
        </p:spPr>
      </p:pic>
    </p:spTree>
    <p:extLst>
      <p:ext uri="{BB962C8B-B14F-4D97-AF65-F5344CB8AC3E}">
        <p14:creationId xmlns:p14="http://schemas.microsoft.com/office/powerpoint/2010/main" val="179168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Mail</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99A57709-9719-6F59-E87E-7B43CD8C43DA}"/>
              </a:ext>
            </a:extLst>
          </p:cNvPr>
          <p:cNvPicPr>
            <a:picLocks noChangeAspect="1"/>
          </p:cNvPicPr>
          <p:nvPr/>
        </p:nvPicPr>
        <p:blipFill>
          <a:blip r:embed="rId4"/>
          <a:stretch>
            <a:fillRect/>
          </a:stretch>
        </p:blipFill>
        <p:spPr>
          <a:xfrm>
            <a:off x="925724" y="856580"/>
            <a:ext cx="3749454" cy="4061460"/>
          </a:xfrm>
          <a:prstGeom prst="rect">
            <a:avLst/>
          </a:prstGeom>
        </p:spPr>
      </p:pic>
      <p:pic>
        <p:nvPicPr>
          <p:cNvPr id="6" name="Picture 5">
            <a:extLst>
              <a:ext uri="{FF2B5EF4-FFF2-40B4-BE49-F238E27FC236}">
                <a16:creationId xmlns:a16="http://schemas.microsoft.com/office/drawing/2014/main" id="{DF7DBEF8-7542-4779-B939-EBF042F70523}"/>
              </a:ext>
            </a:extLst>
          </p:cNvPr>
          <p:cNvPicPr>
            <a:picLocks noChangeAspect="1"/>
          </p:cNvPicPr>
          <p:nvPr/>
        </p:nvPicPr>
        <p:blipFill>
          <a:blip r:embed="rId5"/>
          <a:stretch>
            <a:fillRect/>
          </a:stretch>
        </p:blipFill>
        <p:spPr>
          <a:xfrm>
            <a:off x="4675178" y="856580"/>
            <a:ext cx="3792489" cy="4061460"/>
          </a:xfrm>
          <a:prstGeom prst="rect">
            <a:avLst/>
          </a:prstGeom>
        </p:spPr>
      </p:pic>
    </p:spTree>
    <p:extLst>
      <p:ext uri="{BB962C8B-B14F-4D97-AF65-F5344CB8AC3E}">
        <p14:creationId xmlns:p14="http://schemas.microsoft.com/office/powerpoint/2010/main" val="382531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a:t>
            </a:r>
            <a:r>
              <a:rPr lang="en-US" dirty="0" err="1">
                <a:latin typeface="+mn-lt"/>
              </a:rPr>
              <a:t>và</a:t>
            </a:r>
            <a:r>
              <a:rPr lang="en-US" dirty="0">
                <a:latin typeface="+mn-lt"/>
              </a:rPr>
              <a:t> </a:t>
            </a:r>
            <a:r>
              <a:rPr lang="en-US" dirty="0" err="1">
                <a:latin typeface="+mn-lt"/>
              </a:rPr>
              <a:t>Nhận</a:t>
            </a:r>
            <a:r>
              <a:rPr lang="en-US" dirty="0">
                <a:latin typeface="+mn-lt"/>
              </a:rPr>
              <a:t> File</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3" name="Picture 2">
            <a:extLst>
              <a:ext uri="{FF2B5EF4-FFF2-40B4-BE49-F238E27FC236}">
                <a16:creationId xmlns:a16="http://schemas.microsoft.com/office/drawing/2014/main" id="{2B547F65-8AFB-B87E-E8D5-B55064A6521C}"/>
              </a:ext>
            </a:extLst>
          </p:cNvPr>
          <p:cNvPicPr>
            <a:picLocks noChangeAspect="1"/>
          </p:cNvPicPr>
          <p:nvPr/>
        </p:nvPicPr>
        <p:blipFill>
          <a:blip r:embed="rId4"/>
          <a:stretch>
            <a:fillRect/>
          </a:stretch>
        </p:blipFill>
        <p:spPr>
          <a:xfrm>
            <a:off x="1884181" y="1021080"/>
            <a:ext cx="5375638" cy="3992124"/>
          </a:xfrm>
          <a:prstGeom prst="rect">
            <a:avLst/>
          </a:prstGeom>
        </p:spPr>
      </p:pic>
    </p:spTree>
    <p:extLst>
      <p:ext uri="{BB962C8B-B14F-4D97-AF65-F5344CB8AC3E}">
        <p14:creationId xmlns:p14="http://schemas.microsoft.com/office/powerpoint/2010/main" val="166029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a:t>
            </a:r>
            <a:r>
              <a:rPr lang="en-US" dirty="0" err="1">
                <a:latin typeface="+mn-lt"/>
              </a:rPr>
              <a:t>và</a:t>
            </a:r>
            <a:r>
              <a:rPr lang="en-US" dirty="0">
                <a:latin typeface="+mn-lt"/>
              </a:rPr>
              <a:t> </a:t>
            </a:r>
            <a:r>
              <a:rPr lang="en-US" dirty="0" err="1">
                <a:latin typeface="+mn-lt"/>
              </a:rPr>
              <a:t>Nhận</a:t>
            </a:r>
            <a:r>
              <a:rPr lang="en-US" dirty="0">
                <a:latin typeface="+mn-lt"/>
              </a:rPr>
              <a:t> File</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539083E4-E7CB-8AD9-4868-F0C7BE93D410}"/>
              </a:ext>
            </a:extLst>
          </p:cNvPr>
          <p:cNvPicPr>
            <a:picLocks noChangeAspect="1"/>
          </p:cNvPicPr>
          <p:nvPr/>
        </p:nvPicPr>
        <p:blipFill>
          <a:blip r:embed="rId4"/>
          <a:stretch>
            <a:fillRect/>
          </a:stretch>
        </p:blipFill>
        <p:spPr>
          <a:xfrm>
            <a:off x="1005923" y="895960"/>
            <a:ext cx="3692736" cy="3961394"/>
          </a:xfrm>
          <a:prstGeom prst="rect">
            <a:avLst/>
          </a:prstGeom>
        </p:spPr>
      </p:pic>
      <p:pic>
        <p:nvPicPr>
          <p:cNvPr id="6" name="Picture 5">
            <a:extLst>
              <a:ext uri="{FF2B5EF4-FFF2-40B4-BE49-F238E27FC236}">
                <a16:creationId xmlns:a16="http://schemas.microsoft.com/office/drawing/2014/main" id="{E6C6ED68-9E40-2D38-5D1F-9AF4E6B16284}"/>
              </a:ext>
            </a:extLst>
          </p:cNvPr>
          <p:cNvPicPr>
            <a:picLocks noChangeAspect="1"/>
          </p:cNvPicPr>
          <p:nvPr/>
        </p:nvPicPr>
        <p:blipFill>
          <a:blip r:embed="rId5"/>
          <a:stretch>
            <a:fillRect/>
          </a:stretch>
        </p:blipFill>
        <p:spPr>
          <a:xfrm>
            <a:off x="4698659" y="895960"/>
            <a:ext cx="3696241" cy="3961394"/>
          </a:xfrm>
          <a:prstGeom prst="rect">
            <a:avLst/>
          </a:prstGeom>
        </p:spPr>
      </p:pic>
    </p:spTree>
    <p:extLst>
      <p:ext uri="{BB962C8B-B14F-4D97-AF65-F5344CB8AC3E}">
        <p14:creationId xmlns:p14="http://schemas.microsoft.com/office/powerpoint/2010/main" val="365927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a:t>
            </a:r>
            <a:r>
              <a:rPr lang="en-US" dirty="0" err="1">
                <a:latin typeface="+mn-lt"/>
              </a:rPr>
              <a:t>và</a:t>
            </a:r>
            <a:r>
              <a:rPr lang="en-US" dirty="0">
                <a:latin typeface="+mn-lt"/>
              </a:rPr>
              <a:t> </a:t>
            </a:r>
            <a:r>
              <a:rPr lang="en-US" dirty="0" err="1">
                <a:latin typeface="+mn-lt"/>
              </a:rPr>
              <a:t>Nhận</a:t>
            </a:r>
            <a:r>
              <a:rPr lang="en-US" dirty="0">
                <a:latin typeface="+mn-lt"/>
              </a:rPr>
              <a:t> File</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3" name="Picture 2">
            <a:extLst>
              <a:ext uri="{FF2B5EF4-FFF2-40B4-BE49-F238E27FC236}">
                <a16:creationId xmlns:a16="http://schemas.microsoft.com/office/drawing/2014/main" id="{39D1FDC9-D828-F7DA-A8F5-9089695D1294}"/>
              </a:ext>
            </a:extLst>
          </p:cNvPr>
          <p:cNvPicPr>
            <a:picLocks noChangeAspect="1"/>
          </p:cNvPicPr>
          <p:nvPr/>
        </p:nvPicPr>
        <p:blipFill>
          <a:blip r:embed="rId4"/>
          <a:stretch>
            <a:fillRect/>
          </a:stretch>
        </p:blipFill>
        <p:spPr>
          <a:xfrm>
            <a:off x="939626" y="1016600"/>
            <a:ext cx="3632375" cy="3901440"/>
          </a:xfrm>
          <a:prstGeom prst="rect">
            <a:avLst/>
          </a:prstGeom>
        </p:spPr>
      </p:pic>
      <p:pic>
        <p:nvPicPr>
          <p:cNvPr id="7" name="Picture 6">
            <a:extLst>
              <a:ext uri="{FF2B5EF4-FFF2-40B4-BE49-F238E27FC236}">
                <a16:creationId xmlns:a16="http://schemas.microsoft.com/office/drawing/2014/main" id="{46EC0B1F-5D4A-7BE6-1263-9FF51E92E748}"/>
              </a:ext>
            </a:extLst>
          </p:cNvPr>
          <p:cNvPicPr>
            <a:picLocks noChangeAspect="1"/>
          </p:cNvPicPr>
          <p:nvPr/>
        </p:nvPicPr>
        <p:blipFill>
          <a:blip r:embed="rId5"/>
          <a:stretch>
            <a:fillRect/>
          </a:stretch>
        </p:blipFill>
        <p:spPr>
          <a:xfrm>
            <a:off x="4572000" y="1016600"/>
            <a:ext cx="3637199" cy="3901440"/>
          </a:xfrm>
          <a:prstGeom prst="rect">
            <a:avLst/>
          </a:prstGeom>
        </p:spPr>
      </p:pic>
    </p:spTree>
    <p:extLst>
      <p:ext uri="{BB962C8B-B14F-4D97-AF65-F5344CB8AC3E}">
        <p14:creationId xmlns:p14="http://schemas.microsoft.com/office/powerpoint/2010/main" val="142374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31"/>
        <p:cNvGrpSpPr/>
        <p:nvPr/>
      </p:nvGrpSpPr>
      <p:grpSpPr>
        <a:xfrm>
          <a:off x="0" y="0"/>
          <a:ext cx="0" cy="0"/>
          <a:chOff x="0" y="0"/>
          <a:chExt cx="0" cy="0"/>
        </a:xfrm>
      </p:grpSpPr>
      <p:sp>
        <p:nvSpPr>
          <p:cNvPr id="456" name="Google Shape;456;p54"/>
          <p:cNvSpPr txBox="1">
            <a:spLocks noGrp="1"/>
          </p:cNvSpPr>
          <p:nvPr>
            <p:ph type="ctrTitle"/>
          </p:nvPr>
        </p:nvSpPr>
        <p:spPr>
          <a:xfrm flipH="1">
            <a:off x="1427898" y="225460"/>
            <a:ext cx="6967002"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DEMO </a:t>
            </a:r>
            <a:r>
              <a:rPr lang="en-US" dirty="0" err="1">
                <a:latin typeface="+mn-lt"/>
              </a:rPr>
              <a:t>Gửi</a:t>
            </a:r>
            <a:r>
              <a:rPr lang="en-US" dirty="0">
                <a:latin typeface="+mn-lt"/>
              </a:rPr>
              <a:t> </a:t>
            </a:r>
            <a:r>
              <a:rPr lang="en-US" dirty="0" err="1">
                <a:latin typeface="+mn-lt"/>
              </a:rPr>
              <a:t>và</a:t>
            </a:r>
            <a:r>
              <a:rPr lang="en-US" dirty="0">
                <a:latin typeface="+mn-lt"/>
              </a:rPr>
              <a:t> </a:t>
            </a:r>
            <a:r>
              <a:rPr lang="en-US" dirty="0" err="1">
                <a:latin typeface="+mn-lt"/>
              </a:rPr>
              <a:t>Nhận</a:t>
            </a:r>
            <a:r>
              <a:rPr lang="en-US" dirty="0">
                <a:latin typeface="+mn-lt"/>
              </a:rPr>
              <a:t> File</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4" name="Picture 3">
            <a:extLst>
              <a:ext uri="{FF2B5EF4-FFF2-40B4-BE49-F238E27FC236}">
                <a16:creationId xmlns:a16="http://schemas.microsoft.com/office/drawing/2014/main" id="{28744116-A927-BFCA-51D0-872345992583}"/>
              </a:ext>
            </a:extLst>
          </p:cNvPr>
          <p:cNvPicPr>
            <a:picLocks noChangeAspect="1"/>
          </p:cNvPicPr>
          <p:nvPr/>
        </p:nvPicPr>
        <p:blipFill>
          <a:blip r:embed="rId4"/>
          <a:stretch>
            <a:fillRect/>
          </a:stretch>
        </p:blipFill>
        <p:spPr>
          <a:xfrm>
            <a:off x="749100" y="892760"/>
            <a:ext cx="3859839" cy="4152922"/>
          </a:xfrm>
          <a:prstGeom prst="rect">
            <a:avLst/>
          </a:prstGeom>
        </p:spPr>
      </p:pic>
      <p:pic>
        <p:nvPicPr>
          <p:cNvPr id="6" name="Picture 5">
            <a:extLst>
              <a:ext uri="{FF2B5EF4-FFF2-40B4-BE49-F238E27FC236}">
                <a16:creationId xmlns:a16="http://schemas.microsoft.com/office/drawing/2014/main" id="{43423E8B-0890-2BB2-6DE4-1893E8EA96FA}"/>
              </a:ext>
            </a:extLst>
          </p:cNvPr>
          <p:cNvPicPr>
            <a:picLocks noChangeAspect="1"/>
          </p:cNvPicPr>
          <p:nvPr/>
        </p:nvPicPr>
        <p:blipFill>
          <a:blip r:embed="rId5"/>
          <a:stretch>
            <a:fillRect/>
          </a:stretch>
        </p:blipFill>
        <p:spPr>
          <a:xfrm>
            <a:off x="4608939" y="892760"/>
            <a:ext cx="3860618" cy="4152922"/>
          </a:xfrm>
          <a:prstGeom prst="rect">
            <a:avLst/>
          </a:prstGeom>
        </p:spPr>
      </p:pic>
    </p:spTree>
    <p:extLst>
      <p:ext uri="{BB962C8B-B14F-4D97-AF65-F5344CB8AC3E}">
        <p14:creationId xmlns:p14="http://schemas.microsoft.com/office/powerpoint/2010/main" val="1514338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496"/>
        <p:cNvGrpSpPr/>
        <p:nvPr/>
      </p:nvGrpSpPr>
      <p:grpSpPr>
        <a:xfrm>
          <a:off x="0" y="0"/>
          <a:ext cx="0" cy="0"/>
          <a:chOff x="0" y="0"/>
          <a:chExt cx="0" cy="0"/>
        </a:xfrm>
      </p:grpSpPr>
      <p:sp>
        <p:nvSpPr>
          <p:cNvPr id="497" name="Google Shape;497;p56"/>
          <p:cNvSpPr txBox="1">
            <a:spLocks noGrp="1"/>
          </p:cNvSpPr>
          <p:nvPr>
            <p:ph type="ctrTitle"/>
          </p:nvPr>
        </p:nvSpPr>
        <p:spPr>
          <a:xfrm flipH="1">
            <a:off x="4048510" y="677076"/>
            <a:ext cx="1958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p>
        </p:txBody>
      </p:sp>
      <p:grpSp>
        <p:nvGrpSpPr>
          <p:cNvPr id="498" name="Google Shape;498;p56"/>
          <p:cNvGrpSpPr/>
          <p:nvPr/>
        </p:nvGrpSpPr>
        <p:grpSpPr>
          <a:xfrm>
            <a:off x="3819981" y="1909204"/>
            <a:ext cx="1504028" cy="1325087"/>
            <a:chOff x="-3137650" y="2067900"/>
            <a:chExt cx="291450" cy="256775"/>
          </a:xfrm>
        </p:grpSpPr>
        <p:sp>
          <p:nvSpPr>
            <p:cNvPr id="499" name="Google Shape;499;p56"/>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6"/>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6"/>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A6FEB4C-7A15-34E8-FB69-E427FA83B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1000"/>
                                        <p:tgtEl>
                                          <p:spTgt spid="497"/>
                                        </p:tgtEl>
                                      </p:cBhvr>
                                    </p:animEffect>
                                    <p:anim calcmode="lin" valueType="num">
                                      <p:cBhvr>
                                        <p:cTn id="8" dur="1000" fill="hold"/>
                                        <p:tgtEl>
                                          <p:spTgt spid="497"/>
                                        </p:tgtEl>
                                        <p:attrNameLst>
                                          <p:attrName>ppt_x</p:attrName>
                                        </p:attrNameLst>
                                      </p:cBhvr>
                                      <p:tavLst>
                                        <p:tav tm="0">
                                          <p:val>
                                            <p:strVal val="#ppt_x"/>
                                          </p:val>
                                        </p:tav>
                                        <p:tav tm="100000">
                                          <p:val>
                                            <p:strVal val="#ppt_x"/>
                                          </p:val>
                                        </p:tav>
                                      </p:tavLst>
                                    </p:anim>
                                    <p:anim calcmode="lin" valueType="num">
                                      <p:cBhvr>
                                        <p:cTn id="9" dur="10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98"/>
                                        </p:tgtEl>
                                        <p:attrNameLst>
                                          <p:attrName>style.visibility</p:attrName>
                                        </p:attrNameLst>
                                      </p:cBhvr>
                                      <p:to>
                                        <p:strVal val="visible"/>
                                      </p:to>
                                    </p:set>
                                    <p:animEffect transition="in" filter="fade">
                                      <p:cBhvr>
                                        <p:cTn id="14"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26"/>
        <p:cNvGrpSpPr/>
        <p:nvPr/>
      </p:nvGrpSpPr>
      <p:grpSpPr>
        <a:xfrm>
          <a:off x="0" y="0"/>
          <a:ext cx="0" cy="0"/>
          <a:chOff x="0" y="0"/>
          <a:chExt cx="0" cy="0"/>
        </a:xfrm>
      </p:grpSpPr>
      <p:sp>
        <p:nvSpPr>
          <p:cNvPr id="327" name="Google Shape;327;p47"/>
          <p:cNvSpPr txBox="1">
            <a:spLocks noGrp="1"/>
          </p:cNvSpPr>
          <p:nvPr>
            <p:ph type="subTitle" idx="1"/>
          </p:nvPr>
        </p:nvSpPr>
        <p:spPr>
          <a:xfrm>
            <a:off x="529484" y="1633876"/>
            <a:ext cx="3791056" cy="19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1400" dirty="0" err="1"/>
              <a:t>Sơ</a:t>
            </a:r>
            <a:r>
              <a:rPr lang="en-US" sz="1400" dirty="0"/>
              <a:t> </a:t>
            </a:r>
            <a:r>
              <a:rPr lang="en-US" sz="1400" dirty="0" err="1"/>
              <a:t>đồ</a:t>
            </a:r>
            <a:r>
              <a:rPr lang="en-US" sz="1400" dirty="0"/>
              <a:t> </a:t>
            </a:r>
            <a:r>
              <a:rPr lang="en-US" sz="1400" dirty="0" err="1"/>
              <a:t>trên</a:t>
            </a:r>
            <a:r>
              <a:rPr lang="en-US" sz="1400" dirty="0"/>
              <a:t> </a:t>
            </a:r>
            <a:r>
              <a:rPr lang="en-US" sz="1400" dirty="0" err="1"/>
              <a:t>vẫn</a:t>
            </a:r>
            <a:r>
              <a:rPr lang="en-US" sz="1400" dirty="0"/>
              <a:t> </a:t>
            </a:r>
            <a:r>
              <a:rPr lang="en-US" sz="1400" dirty="0" err="1"/>
              <a:t>còn</a:t>
            </a:r>
            <a:r>
              <a:rPr lang="en-US" sz="1400" dirty="0"/>
              <a:t> </a:t>
            </a:r>
            <a:r>
              <a:rPr lang="en-US" sz="1400" dirty="0" err="1"/>
              <a:t>nhiều</a:t>
            </a:r>
            <a:r>
              <a:rPr lang="en-US" sz="1400" dirty="0"/>
              <a:t> </a:t>
            </a:r>
            <a:r>
              <a:rPr lang="en-US" sz="1400" dirty="0" err="1"/>
              <a:t>mặt</a:t>
            </a:r>
            <a:r>
              <a:rPr lang="en-US" sz="1400" dirty="0"/>
              <a:t> </a:t>
            </a:r>
            <a:r>
              <a:rPr lang="en-US" sz="1400" dirty="0" err="1"/>
              <a:t>hạn</a:t>
            </a:r>
            <a:r>
              <a:rPr lang="en-US" sz="1400" dirty="0"/>
              <a:t> </a:t>
            </a:r>
            <a:r>
              <a:rPr lang="en-US" sz="1400" dirty="0" err="1"/>
              <a:t>chế</a:t>
            </a:r>
            <a:r>
              <a:rPr lang="en-US" sz="1400" dirty="0"/>
              <a:t> </a:t>
            </a:r>
            <a:r>
              <a:rPr lang="en-US" sz="1400" dirty="0" err="1"/>
              <a:t>về</a:t>
            </a:r>
            <a:r>
              <a:rPr lang="en-US" sz="1400" dirty="0"/>
              <a:t> </a:t>
            </a:r>
            <a:r>
              <a:rPr lang="en-US" sz="1400" dirty="0" err="1"/>
              <a:t>cách</a:t>
            </a:r>
            <a:r>
              <a:rPr lang="en-US" sz="1400" dirty="0"/>
              <a:t> </a:t>
            </a:r>
            <a:r>
              <a:rPr lang="en-US" sz="1400" dirty="0" err="1"/>
              <a:t>phân</a:t>
            </a:r>
            <a:r>
              <a:rPr lang="en-US" sz="1400" dirty="0"/>
              <a:t> </a:t>
            </a:r>
            <a:r>
              <a:rPr lang="en-US" sz="1400" dirty="0" err="1"/>
              <a:t>bố</a:t>
            </a:r>
            <a:r>
              <a:rPr lang="en-US" sz="1400" dirty="0"/>
              <a:t> </a:t>
            </a:r>
            <a:r>
              <a:rPr lang="en-US" sz="1400" dirty="0" err="1"/>
              <a:t>các</a:t>
            </a:r>
            <a:r>
              <a:rPr lang="en-US" sz="1400" dirty="0"/>
              <a:t> </a:t>
            </a:r>
            <a:r>
              <a:rPr lang="en-US" sz="1400" dirty="0" err="1"/>
              <a:t>thiết</a:t>
            </a:r>
            <a:r>
              <a:rPr lang="en-US" sz="1400" dirty="0"/>
              <a:t> </a:t>
            </a:r>
            <a:r>
              <a:rPr lang="en-US" sz="1400" dirty="0" err="1"/>
              <a:t>bị</a:t>
            </a:r>
            <a:r>
              <a:rPr lang="en-US" sz="1400" dirty="0"/>
              <a:t> </a:t>
            </a:r>
            <a:r>
              <a:rPr lang="en-US" sz="1400" dirty="0" err="1"/>
              <a:t>mạng</a:t>
            </a:r>
            <a:r>
              <a:rPr lang="en-US" sz="1400" dirty="0"/>
              <a:t>, </a:t>
            </a:r>
            <a:r>
              <a:rPr lang="en-US" sz="1400" dirty="0" err="1"/>
              <a:t>về</a:t>
            </a:r>
            <a:r>
              <a:rPr lang="en-US" sz="1400" dirty="0"/>
              <a:t> an </a:t>
            </a:r>
            <a:r>
              <a:rPr lang="en-US" sz="1400" dirty="0" err="1"/>
              <a:t>toàn</a:t>
            </a:r>
            <a:r>
              <a:rPr lang="en-US" sz="1400" dirty="0"/>
              <a:t> </a:t>
            </a:r>
            <a:r>
              <a:rPr lang="en-US" sz="1400" dirty="0" err="1"/>
              <a:t>bảo</a:t>
            </a:r>
            <a:r>
              <a:rPr lang="en-US" sz="1400" dirty="0"/>
              <a:t> </a:t>
            </a:r>
            <a:r>
              <a:rPr lang="en-US" sz="1400" dirty="0" err="1"/>
              <a:t>mật</a:t>
            </a:r>
            <a:r>
              <a:rPr lang="en-US" sz="1400" dirty="0"/>
              <a:t>, </a:t>
            </a:r>
            <a:r>
              <a:rPr lang="en-US" sz="1400" dirty="0" err="1"/>
              <a:t>cấp</a:t>
            </a:r>
            <a:r>
              <a:rPr lang="en-US" sz="1400" dirty="0"/>
              <a:t> </a:t>
            </a:r>
            <a:r>
              <a:rPr lang="en-US" sz="1400" dirty="0" err="1"/>
              <a:t>phát</a:t>
            </a:r>
            <a:r>
              <a:rPr lang="en-US" sz="1400" dirty="0"/>
              <a:t> IP </a:t>
            </a:r>
            <a:r>
              <a:rPr lang="en-US" sz="1400" dirty="0" err="1"/>
              <a:t>bằng</a:t>
            </a:r>
            <a:r>
              <a:rPr lang="en-US" sz="1400" dirty="0"/>
              <a:t> DHCP.</a:t>
            </a:r>
          </a:p>
        </p:txBody>
      </p:sp>
      <p:sp>
        <p:nvSpPr>
          <p:cNvPr id="328" name="Google Shape;328;p47"/>
          <p:cNvSpPr txBox="1">
            <a:spLocks noGrp="1"/>
          </p:cNvSpPr>
          <p:nvPr>
            <p:ph type="ctrTitle"/>
          </p:nvPr>
        </p:nvSpPr>
        <p:spPr>
          <a:xfrm flipH="1">
            <a:off x="5006169" y="2236500"/>
            <a:ext cx="3791056"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n-lt"/>
              </a:rPr>
              <a:t>PHÂN TÍCH VÀ HƯỚNG PHÁT TRIỂN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extLst>
      <p:ext uri="{BB962C8B-B14F-4D97-AF65-F5344CB8AC3E}">
        <p14:creationId xmlns:p14="http://schemas.microsoft.com/office/powerpoint/2010/main" val="393290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anim calcmode="lin" valueType="num">
                                      <p:cBhvr>
                                        <p:cTn id="8" dur="1000" fill="hold"/>
                                        <p:tgtEl>
                                          <p:spTgt spid="328"/>
                                        </p:tgtEl>
                                        <p:attrNameLst>
                                          <p:attrName>ppt_x</p:attrName>
                                        </p:attrNameLst>
                                      </p:cBhvr>
                                      <p:tavLst>
                                        <p:tav tm="0">
                                          <p:val>
                                            <p:strVal val="#ppt_x"/>
                                          </p:val>
                                        </p:tav>
                                        <p:tav tm="100000">
                                          <p:val>
                                            <p:strVal val="#ppt_x"/>
                                          </p:val>
                                        </p:tav>
                                      </p:tavLst>
                                    </p:anim>
                                    <p:anim calcmode="lin" valueType="num">
                                      <p:cBhvr>
                                        <p:cTn id="9"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781"/>
        <p:cNvGrpSpPr/>
        <p:nvPr/>
      </p:nvGrpSpPr>
      <p:grpSpPr>
        <a:xfrm>
          <a:off x="0" y="0"/>
          <a:ext cx="0" cy="0"/>
          <a:chOff x="0" y="0"/>
          <a:chExt cx="0" cy="0"/>
        </a:xfrm>
      </p:grpSpPr>
      <p:sp>
        <p:nvSpPr>
          <p:cNvPr id="782" name="Google Shape;782;p65"/>
          <p:cNvSpPr txBox="1">
            <a:spLocks noGrp="1"/>
          </p:cNvSpPr>
          <p:nvPr>
            <p:ph type="ctrTitle"/>
          </p:nvPr>
        </p:nvSpPr>
        <p:spPr>
          <a:xfrm flipH="1">
            <a:off x="2278054" y="201951"/>
            <a:ext cx="6593841"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dirty="0">
                <a:latin typeface="+mn-lt"/>
              </a:rPr>
              <a:t>HẠN CHẾ VÀ HƯỚNG PHÁT TRIỂN</a:t>
            </a:r>
          </a:p>
        </p:txBody>
      </p:sp>
      <p:sp>
        <p:nvSpPr>
          <p:cNvPr id="783" name="Google Shape;783;p65"/>
          <p:cNvSpPr txBox="1">
            <a:spLocks noGrp="1"/>
          </p:cNvSpPr>
          <p:nvPr>
            <p:ph type="ctrTitle" idx="4294967295"/>
          </p:nvPr>
        </p:nvSpPr>
        <p:spPr>
          <a:xfrm>
            <a:off x="3754484" y="872451"/>
            <a:ext cx="2843985" cy="330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solidFill>
                  <a:schemeClr val="lt1"/>
                </a:solidFill>
                <a:latin typeface="+mn-lt"/>
              </a:rPr>
              <a:t>Cải</a:t>
            </a:r>
            <a:r>
              <a:rPr lang="en-US" sz="1400" dirty="0">
                <a:solidFill>
                  <a:schemeClr val="lt1"/>
                </a:solidFill>
                <a:latin typeface="+mn-lt"/>
              </a:rPr>
              <a:t> </a:t>
            </a:r>
            <a:r>
              <a:rPr lang="en-US" sz="1400" dirty="0" err="1">
                <a:solidFill>
                  <a:schemeClr val="lt1"/>
                </a:solidFill>
                <a:latin typeface="+mn-lt"/>
              </a:rPr>
              <a:t>tiến</a:t>
            </a:r>
            <a:r>
              <a:rPr lang="en-US" sz="1400" dirty="0">
                <a:solidFill>
                  <a:schemeClr val="lt1"/>
                </a:solidFill>
                <a:latin typeface="+mn-lt"/>
              </a:rPr>
              <a:t> </a:t>
            </a:r>
            <a:r>
              <a:rPr lang="en-US" sz="1400" dirty="0" err="1">
                <a:solidFill>
                  <a:schemeClr val="lt1"/>
                </a:solidFill>
                <a:latin typeface="+mn-lt"/>
              </a:rPr>
              <a:t>mô</a:t>
            </a:r>
            <a:r>
              <a:rPr lang="en-US" sz="1400" dirty="0">
                <a:solidFill>
                  <a:schemeClr val="lt1"/>
                </a:solidFill>
                <a:latin typeface="+mn-lt"/>
              </a:rPr>
              <a:t> </a:t>
            </a:r>
            <a:r>
              <a:rPr lang="en-US" sz="1400" dirty="0" err="1">
                <a:solidFill>
                  <a:schemeClr val="lt1"/>
                </a:solidFill>
                <a:latin typeface="+mn-lt"/>
              </a:rPr>
              <a:t>hình</a:t>
            </a:r>
            <a:r>
              <a:rPr lang="en-US" sz="1400" dirty="0">
                <a:solidFill>
                  <a:schemeClr val="lt1"/>
                </a:solidFill>
                <a:latin typeface="+mn-lt"/>
              </a:rPr>
              <a:t> </a:t>
            </a:r>
            <a:r>
              <a:rPr lang="en-US" sz="1400" dirty="0" err="1">
                <a:solidFill>
                  <a:schemeClr val="lt1"/>
                </a:solidFill>
                <a:latin typeface="+mn-lt"/>
              </a:rPr>
              <a:t>mạng</a:t>
            </a:r>
            <a:endParaRPr sz="1400" dirty="0">
              <a:latin typeface="+mn-lt"/>
            </a:endParaRPr>
          </a:p>
        </p:txBody>
      </p:sp>
      <p:sp>
        <p:nvSpPr>
          <p:cNvPr id="784" name="Google Shape;784;p65"/>
          <p:cNvSpPr txBox="1">
            <a:spLocks noGrp="1"/>
          </p:cNvSpPr>
          <p:nvPr>
            <p:ph type="subTitle" idx="4294967295"/>
          </p:nvPr>
        </p:nvSpPr>
        <p:spPr>
          <a:xfrm>
            <a:off x="3891436" y="1098716"/>
            <a:ext cx="2458517" cy="51949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panose="020B0604020202020204"/>
              <a:buNone/>
            </a:pPr>
            <a:r>
              <a:rPr lang="en-US" sz="1000" dirty="0" err="1"/>
              <a:t>Sử</a:t>
            </a:r>
            <a:r>
              <a:rPr lang="en-US" sz="1000" dirty="0"/>
              <a:t> </a:t>
            </a:r>
            <a:r>
              <a:rPr lang="en-US" sz="1000" dirty="0" err="1"/>
              <a:t>dụng</a:t>
            </a:r>
            <a:r>
              <a:rPr lang="en-US" sz="1000" dirty="0"/>
              <a:t> </a:t>
            </a:r>
            <a:r>
              <a:rPr lang="en-US" sz="1000" dirty="0" err="1"/>
              <a:t>các</a:t>
            </a:r>
            <a:r>
              <a:rPr lang="en-US" sz="1000" dirty="0"/>
              <a:t> </a:t>
            </a:r>
            <a:r>
              <a:rPr lang="en-US" sz="1000" dirty="0" err="1"/>
              <a:t>công</a:t>
            </a:r>
            <a:r>
              <a:rPr lang="en-US" sz="1000" dirty="0"/>
              <a:t> </a:t>
            </a:r>
            <a:r>
              <a:rPr lang="en-US" sz="1000" dirty="0" err="1"/>
              <a:t>nghệ</a:t>
            </a:r>
            <a:r>
              <a:rPr lang="en-US" sz="1000" dirty="0"/>
              <a:t> </a:t>
            </a:r>
            <a:r>
              <a:rPr lang="en-US" sz="1000" dirty="0" err="1"/>
              <a:t>mới</a:t>
            </a:r>
            <a:r>
              <a:rPr lang="en-US" sz="1000" dirty="0"/>
              <a:t> </a:t>
            </a:r>
            <a:r>
              <a:rPr lang="en-US" sz="1000" dirty="0" err="1"/>
              <a:t>thay</a:t>
            </a:r>
            <a:r>
              <a:rPr lang="en-US" sz="1000" dirty="0"/>
              <a:t> MPLS </a:t>
            </a:r>
            <a:r>
              <a:rPr lang="en-US" sz="1000" dirty="0" err="1"/>
              <a:t>như</a:t>
            </a:r>
            <a:r>
              <a:rPr lang="en-US" sz="1000" dirty="0"/>
              <a:t> SDN, VXLAN, SR, Frame </a:t>
            </a:r>
            <a:r>
              <a:rPr lang="en-US" sz="1000" dirty="0" err="1"/>
              <a:t>Rekay</a:t>
            </a:r>
            <a:r>
              <a:rPr lang="en-US" sz="1000" dirty="0"/>
              <a:t>, …</a:t>
            </a:r>
            <a:endParaRPr sz="1000" dirty="0"/>
          </a:p>
        </p:txBody>
      </p:sp>
      <p:sp>
        <p:nvSpPr>
          <p:cNvPr id="785" name="Google Shape;785;p65"/>
          <p:cNvSpPr txBox="1">
            <a:spLocks noGrp="1"/>
          </p:cNvSpPr>
          <p:nvPr>
            <p:ph type="ctrTitle" idx="4294967295"/>
          </p:nvPr>
        </p:nvSpPr>
        <p:spPr>
          <a:xfrm>
            <a:off x="4491978" y="2169364"/>
            <a:ext cx="1959944" cy="33082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dirty="0" err="1">
                <a:solidFill>
                  <a:schemeClr val="lt1"/>
                </a:solidFill>
                <a:latin typeface="+mn-lt"/>
              </a:rPr>
              <a:t>Sử</a:t>
            </a:r>
            <a:r>
              <a:rPr lang="en-US" sz="1400" dirty="0">
                <a:solidFill>
                  <a:schemeClr val="lt1"/>
                </a:solidFill>
                <a:latin typeface="+mn-lt"/>
              </a:rPr>
              <a:t> </a:t>
            </a:r>
            <a:r>
              <a:rPr lang="en-US" sz="1400" dirty="0" err="1">
                <a:solidFill>
                  <a:schemeClr val="lt1"/>
                </a:solidFill>
                <a:latin typeface="+mn-lt"/>
              </a:rPr>
              <a:t>dụng</a:t>
            </a:r>
            <a:r>
              <a:rPr lang="en-US" sz="1400" dirty="0">
                <a:solidFill>
                  <a:schemeClr val="lt1"/>
                </a:solidFill>
                <a:latin typeface="+mn-lt"/>
              </a:rPr>
              <a:t> WLAN</a:t>
            </a:r>
            <a:endParaRPr sz="1400" dirty="0">
              <a:latin typeface="+mn-lt"/>
            </a:endParaRPr>
          </a:p>
        </p:txBody>
      </p:sp>
      <p:sp>
        <p:nvSpPr>
          <p:cNvPr id="786" name="Google Shape;786;p65"/>
          <p:cNvSpPr txBox="1">
            <a:spLocks noGrp="1"/>
          </p:cNvSpPr>
          <p:nvPr>
            <p:ph type="subTitle" idx="4294967295"/>
          </p:nvPr>
        </p:nvSpPr>
        <p:spPr>
          <a:xfrm>
            <a:off x="4504381" y="2226810"/>
            <a:ext cx="1922148" cy="603194"/>
          </a:xfrm>
          <a:prstGeom prst="rect">
            <a:avLst/>
          </a:prstGeom>
        </p:spPr>
        <p:txBody>
          <a:bodyPr spcFirstLastPara="1" wrap="square" lIns="91425" tIns="91425" rIns="91425" bIns="91425" anchor="t" anchorCtr="0">
            <a:noAutofit/>
          </a:bodyPr>
          <a:lstStyle/>
          <a:p>
            <a:pPr marL="0" lvl="0" indent="0" algn="ctr" rtl="0">
              <a:lnSpc>
                <a:spcPct val="100000"/>
              </a:lnSpc>
              <a:spcBef>
                <a:spcPts val="1600"/>
              </a:spcBef>
              <a:spcAft>
                <a:spcPts val="0"/>
              </a:spcAft>
              <a:buClr>
                <a:schemeClr val="dk1"/>
              </a:buClr>
              <a:buSzPts val="1100"/>
              <a:buFont typeface="Arial" panose="020B0604020202020204"/>
              <a:buNone/>
            </a:pPr>
            <a:r>
              <a:rPr lang="en-US" sz="1000" dirty="0" err="1"/>
              <a:t>Thay</a:t>
            </a:r>
            <a:r>
              <a:rPr lang="en-US" sz="1000" dirty="0"/>
              <a:t> </a:t>
            </a:r>
            <a:r>
              <a:rPr lang="en-US" sz="1000" dirty="0" err="1"/>
              <a:t>vì</a:t>
            </a:r>
            <a:r>
              <a:rPr lang="en-US" sz="1000" dirty="0"/>
              <a:t> </a:t>
            </a:r>
            <a:r>
              <a:rPr lang="en-US" sz="1000" dirty="0" err="1"/>
              <a:t>sử</a:t>
            </a:r>
            <a:r>
              <a:rPr lang="en-US" sz="1000" dirty="0"/>
              <a:t> </a:t>
            </a:r>
            <a:r>
              <a:rPr lang="en-US" sz="1000" dirty="0" err="1"/>
              <a:t>dụng</a:t>
            </a:r>
            <a:r>
              <a:rPr lang="en-US" sz="1000" dirty="0"/>
              <a:t> Access Point, Wireless Router </a:t>
            </a:r>
            <a:r>
              <a:rPr lang="en-US" sz="1000" dirty="0" err="1"/>
              <a:t>vẫn</a:t>
            </a:r>
            <a:r>
              <a:rPr lang="en-US" sz="1000" dirty="0"/>
              <a:t> </a:t>
            </a:r>
            <a:r>
              <a:rPr lang="en-US" sz="1000" dirty="0" err="1"/>
              <a:t>là</a:t>
            </a:r>
            <a:r>
              <a:rPr lang="en-US" sz="1000" dirty="0"/>
              <a:t> </a:t>
            </a:r>
            <a:r>
              <a:rPr lang="en-US" sz="1000" dirty="0" err="1"/>
              <a:t>sự</a:t>
            </a:r>
            <a:r>
              <a:rPr lang="en-US" sz="1000" dirty="0"/>
              <a:t> </a:t>
            </a:r>
            <a:r>
              <a:rPr lang="en-US" sz="1000" dirty="0" err="1"/>
              <a:t>lựa</a:t>
            </a:r>
            <a:r>
              <a:rPr lang="en-US" sz="1000" dirty="0"/>
              <a:t> </a:t>
            </a:r>
            <a:r>
              <a:rPr lang="en-US" sz="1000" dirty="0" err="1"/>
              <a:t>chọn</a:t>
            </a:r>
            <a:r>
              <a:rPr lang="en-US" sz="1000" dirty="0"/>
              <a:t> </a:t>
            </a:r>
            <a:r>
              <a:rPr lang="en-US" sz="1000" dirty="0" err="1"/>
              <a:t>tốt</a:t>
            </a:r>
            <a:endParaRPr sz="1000" dirty="0"/>
          </a:p>
          <a:p>
            <a:pPr marL="0" lvl="0" indent="0" algn="r" rtl="0">
              <a:lnSpc>
                <a:spcPct val="100000"/>
              </a:lnSpc>
              <a:spcBef>
                <a:spcPts val="1600"/>
              </a:spcBef>
              <a:spcAft>
                <a:spcPts val="1600"/>
              </a:spcAft>
              <a:buNone/>
            </a:pPr>
            <a:endParaRPr sz="1000" dirty="0"/>
          </a:p>
        </p:txBody>
      </p:sp>
      <p:sp>
        <p:nvSpPr>
          <p:cNvPr id="787" name="Google Shape;787;p65"/>
          <p:cNvSpPr txBox="1">
            <a:spLocks noGrp="1"/>
          </p:cNvSpPr>
          <p:nvPr>
            <p:ph type="ctrTitle" idx="4294967295"/>
          </p:nvPr>
        </p:nvSpPr>
        <p:spPr>
          <a:xfrm>
            <a:off x="2033579" y="2170242"/>
            <a:ext cx="2433120" cy="330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solidFill>
                  <a:schemeClr val="lt1"/>
                </a:solidFill>
                <a:latin typeface="+mn-lt"/>
              </a:rPr>
              <a:t>Cấp</a:t>
            </a:r>
            <a:r>
              <a:rPr lang="en-US" sz="1400" dirty="0">
                <a:solidFill>
                  <a:schemeClr val="lt1"/>
                </a:solidFill>
                <a:latin typeface="+mn-lt"/>
              </a:rPr>
              <a:t> </a:t>
            </a:r>
            <a:r>
              <a:rPr lang="en-US" sz="1400" dirty="0" err="1">
                <a:solidFill>
                  <a:schemeClr val="lt1"/>
                </a:solidFill>
                <a:latin typeface="+mn-lt"/>
              </a:rPr>
              <a:t>phát</a:t>
            </a:r>
            <a:r>
              <a:rPr lang="en-US" sz="1400" dirty="0">
                <a:solidFill>
                  <a:schemeClr val="lt1"/>
                </a:solidFill>
                <a:latin typeface="+mn-lt"/>
              </a:rPr>
              <a:t> IPv6 </a:t>
            </a:r>
            <a:r>
              <a:rPr lang="en-US" sz="1400" dirty="0" err="1">
                <a:solidFill>
                  <a:schemeClr val="lt1"/>
                </a:solidFill>
                <a:latin typeface="+mn-lt"/>
              </a:rPr>
              <a:t>động</a:t>
            </a:r>
            <a:endParaRPr sz="1400" dirty="0">
              <a:latin typeface="+mn-lt"/>
            </a:endParaRPr>
          </a:p>
        </p:txBody>
      </p:sp>
      <p:sp>
        <p:nvSpPr>
          <p:cNvPr id="788" name="Google Shape;788;p65"/>
          <p:cNvSpPr txBox="1">
            <a:spLocks noGrp="1"/>
          </p:cNvSpPr>
          <p:nvPr>
            <p:ph type="subTitle" idx="4294967295"/>
          </p:nvPr>
        </p:nvSpPr>
        <p:spPr>
          <a:xfrm>
            <a:off x="2234136" y="2384962"/>
            <a:ext cx="1937063" cy="60319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panose="020B0604020202020204"/>
              <a:buNone/>
            </a:pPr>
            <a:r>
              <a:rPr lang="en-US" sz="1000" dirty="0" err="1"/>
              <a:t>Nên</a:t>
            </a:r>
            <a:r>
              <a:rPr lang="en-US" sz="1000" dirty="0"/>
              <a:t> </a:t>
            </a:r>
            <a:r>
              <a:rPr lang="en-US" sz="1000" dirty="0" err="1"/>
              <a:t>sử</a:t>
            </a:r>
            <a:r>
              <a:rPr lang="en-US" sz="1000" dirty="0"/>
              <a:t> </a:t>
            </a:r>
            <a:r>
              <a:rPr lang="en-US" sz="1000" dirty="0" err="1"/>
              <a:t>dụng</a:t>
            </a:r>
            <a:r>
              <a:rPr lang="en-US" sz="1000" dirty="0"/>
              <a:t> </a:t>
            </a:r>
            <a:r>
              <a:rPr lang="en-US" sz="1000" dirty="0" err="1"/>
              <a:t>các</a:t>
            </a:r>
            <a:r>
              <a:rPr lang="en-US" sz="1000" dirty="0"/>
              <a:t> </a:t>
            </a:r>
            <a:r>
              <a:rPr lang="en-US" sz="1000" dirty="0" err="1"/>
              <a:t>giao</a:t>
            </a:r>
            <a:r>
              <a:rPr lang="en-US" sz="1000" dirty="0"/>
              <a:t> </a:t>
            </a:r>
            <a:r>
              <a:rPr lang="en-US" sz="1000" dirty="0" err="1"/>
              <a:t>thức</a:t>
            </a:r>
            <a:r>
              <a:rPr lang="en-US" sz="1000" dirty="0"/>
              <a:t> </a:t>
            </a:r>
            <a:r>
              <a:rPr lang="en-US" sz="1000" dirty="0" err="1"/>
              <a:t>cấp</a:t>
            </a:r>
            <a:r>
              <a:rPr lang="en-US" sz="1000" dirty="0"/>
              <a:t> </a:t>
            </a:r>
            <a:r>
              <a:rPr lang="en-US" sz="1000" dirty="0" err="1"/>
              <a:t>phát</a:t>
            </a:r>
            <a:r>
              <a:rPr lang="en-US" sz="1000" dirty="0"/>
              <a:t> DHCPv6 stateless, </a:t>
            </a:r>
            <a:r>
              <a:rPr lang="en-US" sz="1000" dirty="0" err="1"/>
              <a:t>statefull</a:t>
            </a:r>
            <a:endParaRPr sz="1000" dirty="0"/>
          </a:p>
        </p:txBody>
      </p:sp>
      <p:sp>
        <p:nvSpPr>
          <p:cNvPr id="789" name="Google Shape;789;p65"/>
          <p:cNvSpPr txBox="1">
            <a:spLocks noGrp="1"/>
          </p:cNvSpPr>
          <p:nvPr>
            <p:ph type="ctrTitle" idx="4294967295"/>
          </p:nvPr>
        </p:nvSpPr>
        <p:spPr>
          <a:xfrm>
            <a:off x="2342518" y="3428980"/>
            <a:ext cx="2124181" cy="330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solidFill>
                  <a:schemeClr val="lt1"/>
                </a:solidFill>
                <a:latin typeface="+mn-lt"/>
              </a:rPr>
              <a:t>Áp</a:t>
            </a:r>
            <a:r>
              <a:rPr lang="en-US" sz="1400" dirty="0">
                <a:solidFill>
                  <a:schemeClr val="lt1"/>
                </a:solidFill>
                <a:latin typeface="+mn-lt"/>
              </a:rPr>
              <a:t> </a:t>
            </a:r>
            <a:r>
              <a:rPr lang="en-US" sz="1400" dirty="0" err="1">
                <a:solidFill>
                  <a:schemeClr val="lt1"/>
                </a:solidFill>
                <a:latin typeface="+mn-lt"/>
              </a:rPr>
              <a:t>dụng</a:t>
            </a:r>
            <a:r>
              <a:rPr lang="en-US" sz="1400" dirty="0">
                <a:solidFill>
                  <a:schemeClr val="lt1"/>
                </a:solidFill>
                <a:latin typeface="+mn-lt"/>
              </a:rPr>
              <a:t> VLSM</a:t>
            </a:r>
            <a:endParaRPr lang="en-US" sz="1400" dirty="0">
              <a:latin typeface="+mn-lt"/>
            </a:endParaRPr>
          </a:p>
        </p:txBody>
      </p:sp>
      <p:sp>
        <p:nvSpPr>
          <p:cNvPr id="790" name="Google Shape;790;p65"/>
          <p:cNvSpPr txBox="1">
            <a:spLocks noGrp="1"/>
          </p:cNvSpPr>
          <p:nvPr>
            <p:ph type="subTitle" idx="4294967295"/>
          </p:nvPr>
        </p:nvSpPr>
        <p:spPr>
          <a:xfrm>
            <a:off x="2633916" y="3699729"/>
            <a:ext cx="1414850" cy="63508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US" sz="1000" dirty="0" err="1"/>
              <a:t>Áp</a:t>
            </a:r>
            <a:r>
              <a:rPr lang="en-US" sz="1000" dirty="0"/>
              <a:t> </a:t>
            </a:r>
            <a:r>
              <a:rPr lang="en-US" sz="1000" dirty="0" err="1"/>
              <a:t>dụng</a:t>
            </a:r>
            <a:r>
              <a:rPr lang="en-US" sz="1000" dirty="0"/>
              <a:t> VLSM </a:t>
            </a:r>
            <a:r>
              <a:rPr lang="en-US" sz="1000" dirty="0" err="1"/>
              <a:t>để</a:t>
            </a:r>
            <a:r>
              <a:rPr lang="en-US" sz="1000" dirty="0"/>
              <a:t> </a:t>
            </a:r>
            <a:r>
              <a:rPr lang="en-US" sz="1000" dirty="0" err="1"/>
              <a:t>sử</a:t>
            </a:r>
            <a:r>
              <a:rPr lang="en-US" sz="1000" dirty="0"/>
              <a:t> </a:t>
            </a:r>
            <a:r>
              <a:rPr lang="en-US" sz="1000" dirty="0" err="1"/>
              <a:t>dụng</a:t>
            </a:r>
            <a:r>
              <a:rPr lang="en-US" sz="1000" dirty="0"/>
              <a:t> </a:t>
            </a:r>
            <a:r>
              <a:rPr lang="en-US" sz="1000" dirty="0" err="1"/>
              <a:t>địa</a:t>
            </a:r>
            <a:r>
              <a:rPr lang="en-US" sz="1000" dirty="0"/>
              <a:t> </a:t>
            </a:r>
            <a:r>
              <a:rPr lang="en-US" sz="1000" dirty="0" err="1"/>
              <a:t>chỉ</a:t>
            </a:r>
            <a:r>
              <a:rPr lang="en-US" sz="1000" dirty="0"/>
              <a:t> IP </a:t>
            </a:r>
            <a:r>
              <a:rPr lang="en-US" sz="1000" dirty="0" err="1"/>
              <a:t>một</a:t>
            </a:r>
            <a:r>
              <a:rPr lang="en-US" sz="1000" dirty="0"/>
              <a:t> </a:t>
            </a:r>
            <a:r>
              <a:rPr lang="en-US" sz="1000" dirty="0" err="1"/>
              <a:t>cách</a:t>
            </a:r>
            <a:r>
              <a:rPr lang="en-US" sz="1000" dirty="0"/>
              <a:t> </a:t>
            </a:r>
            <a:r>
              <a:rPr lang="en-US" sz="1000" dirty="0" err="1"/>
              <a:t>hợp</a:t>
            </a:r>
            <a:r>
              <a:rPr lang="en-US" sz="1000" dirty="0"/>
              <a:t> </a:t>
            </a:r>
            <a:r>
              <a:rPr lang="en-US" sz="1000" dirty="0" err="1"/>
              <a:t>lý</a:t>
            </a:r>
            <a:endParaRPr sz="1000" dirty="0"/>
          </a:p>
          <a:p>
            <a:pPr marL="0" lvl="0" indent="0" algn="l" rtl="0">
              <a:lnSpc>
                <a:spcPct val="100000"/>
              </a:lnSpc>
              <a:spcBef>
                <a:spcPts val="1600"/>
              </a:spcBef>
              <a:spcAft>
                <a:spcPts val="1600"/>
              </a:spcAft>
              <a:buNone/>
            </a:pPr>
            <a:endParaRPr sz="1000" dirty="0"/>
          </a:p>
        </p:txBody>
      </p:sp>
      <p:sp>
        <p:nvSpPr>
          <p:cNvPr id="791" name="Google Shape;791;p65"/>
          <p:cNvSpPr txBox="1">
            <a:spLocks noGrp="1"/>
          </p:cNvSpPr>
          <p:nvPr>
            <p:ph type="ctrTitle" idx="4294967295"/>
          </p:nvPr>
        </p:nvSpPr>
        <p:spPr>
          <a:xfrm>
            <a:off x="4537110" y="3511059"/>
            <a:ext cx="2211053" cy="330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err="1">
                <a:solidFill>
                  <a:schemeClr val="lt1"/>
                </a:solidFill>
                <a:latin typeface="+mn-lt"/>
              </a:rPr>
              <a:t>Tăng</a:t>
            </a:r>
            <a:r>
              <a:rPr lang="en-US" sz="1400" dirty="0">
                <a:solidFill>
                  <a:schemeClr val="lt1"/>
                </a:solidFill>
                <a:latin typeface="+mn-lt"/>
              </a:rPr>
              <a:t> </a:t>
            </a:r>
            <a:r>
              <a:rPr lang="en-US" sz="1400" dirty="0" err="1">
                <a:solidFill>
                  <a:schemeClr val="lt1"/>
                </a:solidFill>
                <a:latin typeface="+mn-lt"/>
              </a:rPr>
              <a:t>tính</a:t>
            </a:r>
            <a:r>
              <a:rPr lang="en-US" sz="1400" dirty="0">
                <a:solidFill>
                  <a:schemeClr val="lt1"/>
                </a:solidFill>
                <a:latin typeface="+mn-lt"/>
              </a:rPr>
              <a:t> </a:t>
            </a:r>
            <a:r>
              <a:rPr lang="en-US" sz="1400" dirty="0" err="1">
                <a:solidFill>
                  <a:schemeClr val="lt1"/>
                </a:solidFill>
                <a:latin typeface="+mn-lt"/>
              </a:rPr>
              <a:t>bảo</a:t>
            </a:r>
            <a:r>
              <a:rPr lang="en-US" sz="1400" dirty="0">
                <a:solidFill>
                  <a:schemeClr val="lt1"/>
                </a:solidFill>
                <a:latin typeface="+mn-lt"/>
              </a:rPr>
              <a:t> </a:t>
            </a:r>
            <a:r>
              <a:rPr lang="en-US" sz="1400" dirty="0" err="1">
                <a:solidFill>
                  <a:schemeClr val="lt1"/>
                </a:solidFill>
                <a:latin typeface="+mn-lt"/>
              </a:rPr>
              <a:t>mật</a:t>
            </a:r>
            <a:endParaRPr sz="1400" dirty="0">
              <a:latin typeface="+mn-lt"/>
            </a:endParaRPr>
          </a:p>
        </p:txBody>
      </p:sp>
      <p:sp>
        <p:nvSpPr>
          <p:cNvPr id="792" name="Google Shape;792;p65"/>
          <p:cNvSpPr txBox="1">
            <a:spLocks noGrp="1"/>
          </p:cNvSpPr>
          <p:nvPr>
            <p:ph type="subTitle" idx="4294967295"/>
          </p:nvPr>
        </p:nvSpPr>
        <p:spPr>
          <a:xfrm>
            <a:off x="4619343" y="3744462"/>
            <a:ext cx="1952499" cy="63508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panose="020B0604020202020204"/>
              <a:buNone/>
            </a:pPr>
            <a:r>
              <a:rPr lang="en-US" sz="1000" dirty="0" err="1"/>
              <a:t>Sử</a:t>
            </a:r>
            <a:r>
              <a:rPr lang="en-US" sz="1000" dirty="0"/>
              <a:t> </a:t>
            </a:r>
            <a:r>
              <a:rPr lang="en-US" sz="1000" dirty="0" err="1"/>
              <a:t>dụng</a:t>
            </a:r>
            <a:r>
              <a:rPr lang="en-US" sz="1000" dirty="0"/>
              <a:t> </a:t>
            </a:r>
            <a:r>
              <a:rPr lang="en-US" sz="1000" dirty="0" err="1"/>
              <a:t>các</a:t>
            </a:r>
            <a:r>
              <a:rPr lang="en-US" sz="1000" dirty="0"/>
              <a:t> </a:t>
            </a:r>
            <a:r>
              <a:rPr lang="en-US" sz="1000" dirty="0" err="1"/>
              <a:t>coog</a:t>
            </a:r>
            <a:r>
              <a:rPr lang="en-US" sz="1000" dirty="0"/>
              <a:t> </a:t>
            </a:r>
            <a:r>
              <a:rPr lang="en-US" sz="1000" dirty="0" err="1"/>
              <a:t>nghệ</a:t>
            </a:r>
            <a:r>
              <a:rPr lang="en-US" sz="1000" dirty="0"/>
              <a:t> </a:t>
            </a:r>
            <a:r>
              <a:rPr lang="en-US" sz="1000" dirty="0" err="1"/>
              <a:t>như</a:t>
            </a:r>
            <a:r>
              <a:rPr lang="en-US" sz="1000" dirty="0"/>
              <a:t> </a:t>
            </a:r>
            <a:r>
              <a:rPr lang="en-US" sz="1000" dirty="0" err="1"/>
              <a:t>tường</a:t>
            </a:r>
            <a:r>
              <a:rPr lang="en-US" sz="1000" dirty="0"/>
              <a:t> </a:t>
            </a:r>
            <a:r>
              <a:rPr lang="en-US" sz="1000" dirty="0" err="1"/>
              <a:t>lửa</a:t>
            </a:r>
            <a:r>
              <a:rPr lang="en-US" sz="1000" dirty="0"/>
              <a:t>, VPN, …</a:t>
            </a:r>
            <a:endParaRPr sz="1000" dirty="0"/>
          </a:p>
        </p:txBody>
      </p:sp>
      <p:grpSp>
        <p:nvGrpSpPr>
          <p:cNvPr id="793" name="Google Shape;793;p65"/>
          <p:cNvGrpSpPr/>
          <p:nvPr/>
        </p:nvGrpSpPr>
        <p:grpSpPr>
          <a:xfrm>
            <a:off x="2057499" y="1591035"/>
            <a:ext cx="5029002" cy="3193355"/>
            <a:chOff x="2613858" y="1523425"/>
            <a:chExt cx="3920692" cy="2884211"/>
          </a:xfrm>
        </p:grpSpPr>
        <p:grpSp>
          <p:nvGrpSpPr>
            <p:cNvPr id="794" name="Google Shape;794;p65"/>
            <p:cNvGrpSpPr/>
            <p:nvPr/>
          </p:nvGrpSpPr>
          <p:grpSpPr>
            <a:xfrm>
              <a:off x="2613858" y="1523425"/>
              <a:ext cx="3920692" cy="2884211"/>
              <a:chOff x="2613858" y="1523425"/>
              <a:chExt cx="3920692" cy="2884211"/>
            </a:xfrm>
          </p:grpSpPr>
          <p:sp>
            <p:nvSpPr>
              <p:cNvPr id="795" name="Google Shape;795;p65"/>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65"/>
              <p:cNvCxnSpPr/>
              <p:nvPr/>
            </p:nvCxnSpPr>
            <p:spPr>
              <a:xfrm>
                <a:off x="5045464" y="1523425"/>
                <a:ext cx="0" cy="181200"/>
              </a:xfrm>
              <a:prstGeom prst="straightConnector1">
                <a:avLst/>
              </a:prstGeom>
              <a:noFill/>
              <a:ln w="19050" cap="flat" cmpd="sng">
                <a:solidFill>
                  <a:schemeClr val="dk2"/>
                </a:solidFill>
                <a:prstDash val="solid"/>
                <a:round/>
                <a:headEnd type="diamond" w="med" len="med"/>
                <a:tailEnd type="none" w="med" len="med"/>
              </a:ln>
            </p:spPr>
          </p:cxnSp>
          <p:sp>
            <p:nvSpPr>
              <p:cNvPr id="797" name="Google Shape;797;p65"/>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5"/>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5"/>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5"/>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 name="Google Shape;801;p65"/>
              <p:cNvCxnSpPr/>
              <p:nvPr/>
            </p:nvCxnSpPr>
            <p:spPr>
              <a:xfrm rot="10800000">
                <a:off x="6107000" y="2426400"/>
                <a:ext cx="217200" cy="0"/>
              </a:xfrm>
              <a:prstGeom prst="straightConnector1">
                <a:avLst/>
              </a:prstGeom>
              <a:noFill/>
              <a:ln w="19050" cap="flat" cmpd="sng">
                <a:solidFill>
                  <a:schemeClr val="dk2"/>
                </a:solidFill>
                <a:prstDash val="solid"/>
                <a:round/>
                <a:headEnd type="none" w="med" len="med"/>
                <a:tailEnd type="diamond" w="med" len="med"/>
              </a:ln>
            </p:spPr>
          </p:cxnSp>
          <p:cxnSp>
            <p:nvCxnSpPr>
              <p:cNvPr id="802" name="Google Shape;802;p65"/>
              <p:cNvCxnSpPr/>
              <p:nvPr/>
            </p:nvCxnSpPr>
            <p:spPr>
              <a:xfrm>
                <a:off x="3554714" y="2752425"/>
                <a:ext cx="0" cy="181200"/>
              </a:xfrm>
              <a:prstGeom prst="straightConnector1">
                <a:avLst/>
              </a:prstGeom>
              <a:noFill/>
              <a:ln w="19050" cap="flat" cmpd="sng">
                <a:solidFill>
                  <a:schemeClr val="dk2"/>
                </a:solidFill>
                <a:prstDash val="solid"/>
                <a:round/>
                <a:headEnd type="diamond" w="med" len="med"/>
                <a:tailEnd type="none" w="med" len="med"/>
              </a:ln>
            </p:spPr>
          </p:cxnSp>
          <p:cxnSp>
            <p:nvCxnSpPr>
              <p:cNvPr id="803" name="Google Shape;803;p65"/>
              <p:cNvCxnSpPr/>
              <p:nvPr/>
            </p:nvCxnSpPr>
            <p:spPr>
              <a:xfrm rot="10800000">
                <a:off x="2823275" y="3659113"/>
                <a:ext cx="217200" cy="0"/>
              </a:xfrm>
              <a:prstGeom prst="straightConnector1">
                <a:avLst/>
              </a:prstGeom>
              <a:noFill/>
              <a:ln w="19050" cap="flat" cmpd="sng">
                <a:solidFill>
                  <a:schemeClr val="dk2"/>
                </a:solidFill>
                <a:prstDash val="solid"/>
                <a:round/>
                <a:headEnd type="diamond" w="med" len="med"/>
                <a:tailEnd type="none" w="med" len="med"/>
              </a:ln>
            </p:spPr>
          </p:cxnSp>
          <p:cxnSp>
            <p:nvCxnSpPr>
              <p:cNvPr id="804" name="Google Shape;804;p65"/>
              <p:cNvCxnSpPr/>
              <p:nvPr/>
            </p:nvCxnSpPr>
            <p:spPr>
              <a:xfrm>
                <a:off x="5342951" y="3984825"/>
                <a:ext cx="0" cy="181200"/>
              </a:xfrm>
              <a:prstGeom prst="straightConnector1">
                <a:avLst/>
              </a:prstGeom>
              <a:noFill/>
              <a:ln w="19050" cap="flat" cmpd="sng">
                <a:solidFill>
                  <a:schemeClr val="dk2"/>
                </a:solidFill>
                <a:prstDash val="solid"/>
                <a:round/>
                <a:headEnd type="diamond" w="med" len="med"/>
                <a:tailEnd type="none" w="med" len="med"/>
              </a:ln>
            </p:spPr>
          </p:cxnSp>
        </p:grpSp>
        <p:grpSp>
          <p:nvGrpSpPr>
            <p:cNvPr id="805" name="Google Shape;805;p65"/>
            <p:cNvGrpSpPr/>
            <p:nvPr/>
          </p:nvGrpSpPr>
          <p:grpSpPr>
            <a:xfrm>
              <a:off x="2691784" y="1805334"/>
              <a:ext cx="3761071" cy="2501708"/>
              <a:chOff x="2691784" y="1805334"/>
              <a:chExt cx="3761071" cy="2501708"/>
            </a:xfrm>
          </p:grpSpPr>
          <p:sp>
            <p:nvSpPr>
              <p:cNvPr id="806" name="Google Shape;806;p65"/>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5"/>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5"/>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5"/>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5"/>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5"/>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5"/>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D864125-EE92-EF63-99D1-41A509C5B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000"/>
                                        <p:tgtEl>
                                          <p:spTgt spid="783"/>
                                        </p:tgtEl>
                                      </p:cBhvr>
                                    </p:animEffect>
                                    <p:anim calcmode="lin" valueType="num">
                                      <p:cBhvr>
                                        <p:cTn id="8" dur="1000" fill="hold"/>
                                        <p:tgtEl>
                                          <p:spTgt spid="783"/>
                                        </p:tgtEl>
                                        <p:attrNameLst>
                                          <p:attrName>ppt_x</p:attrName>
                                        </p:attrNameLst>
                                      </p:cBhvr>
                                      <p:tavLst>
                                        <p:tav tm="0">
                                          <p:val>
                                            <p:strVal val="#ppt_x"/>
                                          </p:val>
                                        </p:tav>
                                        <p:tav tm="100000">
                                          <p:val>
                                            <p:strVal val="#ppt_x"/>
                                          </p:val>
                                        </p:tav>
                                      </p:tavLst>
                                    </p:anim>
                                    <p:anim calcmode="lin" valueType="num">
                                      <p:cBhvr>
                                        <p:cTn id="9" dur="1000" fill="hold"/>
                                        <p:tgtEl>
                                          <p:spTgt spid="7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84">
                                            <p:txEl>
                                              <p:pRg st="0" end="0"/>
                                            </p:txEl>
                                          </p:spTgt>
                                        </p:tgtEl>
                                        <p:attrNameLst>
                                          <p:attrName>style.visibility</p:attrName>
                                        </p:attrNameLst>
                                      </p:cBhvr>
                                      <p:to>
                                        <p:strVal val="visible"/>
                                      </p:to>
                                    </p:set>
                                    <p:animEffect transition="in" filter="fade">
                                      <p:cBhvr>
                                        <p:cTn id="12" dur="1000"/>
                                        <p:tgtEl>
                                          <p:spTgt spid="784">
                                            <p:txEl>
                                              <p:pRg st="0" end="0"/>
                                            </p:txEl>
                                          </p:spTgt>
                                        </p:tgtEl>
                                      </p:cBhvr>
                                    </p:animEffect>
                                    <p:anim calcmode="lin" valueType="num">
                                      <p:cBhvr>
                                        <p:cTn id="13" dur="1000" fill="hold"/>
                                        <p:tgtEl>
                                          <p:spTgt spid="78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85"/>
                                        </p:tgtEl>
                                        <p:attrNameLst>
                                          <p:attrName>style.visibility</p:attrName>
                                        </p:attrNameLst>
                                      </p:cBhvr>
                                      <p:to>
                                        <p:strVal val="visible"/>
                                      </p:to>
                                    </p:set>
                                    <p:animEffect transition="in" filter="fade">
                                      <p:cBhvr>
                                        <p:cTn id="19" dur="1000"/>
                                        <p:tgtEl>
                                          <p:spTgt spid="785"/>
                                        </p:tgtEl>
                                      </p:cBhvr>
                                    </p:animEffect>
                                    <p:anim calcmode="lin" valueType="num">
                                      <p:cBhvr>
                                        <p:cTn id="20" dur="1000" fill="hold"/>
                                        <p:tgtEl>
                                          <p:spTgt spid="785"/>
                                        </p:tgtEl>
                                        <p:attrNameLst>
                                          <p:attrName>ppt_x</p:attrName>
                                        </p:attrNameLst>
                                      </p:cBhvr>
                                      <p:tavLst>
                                        <p:tav tm="0">
                                          <p:val>
                                            <p:strVal val="#ppt_x"/>
                                          </p:val>
                                        </p:tav>
                                        <p:tav tm="100000">
                                          <p:val>
                                            <p:strVal val="#ppt_x"/>
                                          </p:val>
                                        </p:tav>
                                      </p:tavLst>
                                    </p:anim>
                                    <p:anim calcmode="lin" valueType="num">
                                      <p:cBhvr>
                                        <p:cTn id="21" dur="1000" fill="hold"/>
                                        <p:tgtEl>
                                          <p:spTgt spid="78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86">
                                            <p:txEl>
                                              <p:pRg st="0" end="0"/>
                                            </p:txEl>
                                          </p:spTgt>
                                        </p:tgtEl>
                                        <p:attrNameLst>
                                          <p:attrName>style.visibility</p:attrName>
                                        </p:attrNameLst>
                                      </p:cBhvr>
                                      <p:to>
                                        <p:strVal val="visible"/>
                                      </p:to>
                                    </p:set>
                                    <p:animEffect transition="in" filter="fade">
                                      <p:cBhvr>
                                        <p:cTn id="24" dur="1000"/>
                                        <p:tgtEl>
                                          <p:spTgt spid="786">
                                            <p:txEl>
                                              <p:pRg st="0" end="0"/>
                                            </p:txEl>
                                          </p:spTgt>
                                        </p:tgtEl>
                                      </p:cBhvr>
                                    </p:animEffect>
                                    <p:anim calcmode="lin" valueType="num">
                                      <p:cBhvr>
                                        <p:cTn id="25" dur="1000" fill="hold"/>
                                        <p:tgtEl>
                                          <p:spTgt spid="78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87"/>
                                        </p:tgtEl>
                                        <p:attrNameLst>
                                          <p:attrName>style.visibility</p:attrName>
                                        </p:attrNameLst>
                                      </p:cBhvr>
                                      <p:to>
                                        <p:strVal val="visible"/>
                                      </p:to>
                                    </p:set>
                                    <p:animEffect transition="in" filter="fade">
                                      <p:cBhvr>
                                        <p:cTn id="31" dur="1000"/>
                                        <p:tgtEl>
                                          <p:spTgt spid="787"/>
                                        </p:tgtEl>
                                      </p:cBhvr>
                                    </p:animEffect>
                                    <p:anim calcmode="lin" valueType="num">
                                      <p:cBhvr>
                                        <p:cTn id="32" dur="1000" fill="hold"/>
                                        <p:tgtEl>
                                          <p:spTgt spid="787"/>
                                        </p:tgtEl>
                                        <p:attrNameLst>
                                          <p:attrName>ppt_x</p:attrName>
                                        </p:attrNameLst>
                                      </p:cBhvr>
                                      <p:tavLst>
                                        <p:tav tm="0">
                                          <p:val>
                                            <p:strVal val="#ppt_x"/>
                                          </p:val>
                                        </p:tav>
                                        <p:tav tm="100000">
                                          <p:val>
                                            <p:strVal val="#ppt_x"/>
                                          </p:val>
                                        </p:tav>
                                      </p:tavLst>
                                    </p:anim>
                                    <p:anim calcmode="lin" valueType="num">
                                      <p:cBhvr>
                                        <p:cTn id="33" dur="1000" fill="hold"/>
                                        <p:tgtEl>
                                          <p:spTgt spid="78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88">
                                            <p:txEl>
                                              <p:pRg st="0" end="0"/>
                                            </p:txEl>
                                          </p:spTgt>
                                        </p:tgtEl>
                                        <p:attrNameLst>
                                          <p:attrName>style.visibility</p:attrName>
                                        </p:attrNameLst>
                                      </p:cBhvr>
                                      <p:to>
                                        <p:strVal val="visible"/>
                                      </p:to>
                                    </p:set>
                                    <p:animEffect transition="in" filter="fade">
                                      <p:cBhvr>
                                        <p:cTn id="36" dur="1000"/>
                                        <p:tgtEl>
                                          <p:spTgt spid="788">
                                            <p:txEl>
                                              <p:pRg st="0" end="0"/>
                                            </p:txEl>
                                          </p:spTgt>
                                        </p:tgtEl>
                                      </p:cBhvr>
                                    </p:animEffect>
                                    <p:anim calcmode="lin" valueType="num">
                                      <p:cBhvr>
                                        <p:cTn id="37" dur="1000" fill="hold"/>
                                        <p:tgtEl>
                                          <p:spTgt spid="78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7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89"/>
                                        </p:tgtEl>
                                        <p:attrNameLst>
                                          <p:attrName>style.visibility</p:attrName>
                                        </p:attrNameLst>
                                      </p:cBhvr>
                                      <p:to>
                                        <p:strVal val="visible"/>
                                      </p:to>
                                    </p:set>
                                    <p:animEffect transition="in" filter="fade">
                                      <p:cBhvr>
                                        <p:cTn id="43" dur="1000"/>
                                        <p:tgtEl>
                                          <p:spTgt spid="789"/>
                                        </p:tgtEl>
                                      </p:cBhvr>
                                    </p:animEffect>
                                    <p:anim calcmode="lin" valueType="num">
                                      <p:cBhvr>
                                        <p:cTn id="44" dur="1000" fill="hold"/>
                                        <p:tgtEl>
                                          <p:spTgt spid="789"/>
                                        </p:tgtEl>
                                        <p:attrNameLst>
                                          <p:attrName>ppt_x</p:attrName>
                                        </p:attrNameLst>
                                      </p:cBhvr>
                                      <p:tavLst>
                                        <p:tav tm="0">
                                          <p:val>
                                            <p:strVal val="#ppt_x"/>
                                          </p:val>
                                        </p:tav>
                                        <p:tav tm="100000">
                                          <p:val>
                                            <p:strVal val="#ppt_x"/>
                                          </p:val>
                                        </p:tav>
                                      </p:tavLst>
                                    </p:anim>
                                    <p:anim calcmode="lin" valueType="num">
                                      <p:cBhvr>
                                        <p:cTn id="45" dur="1000" fill="hold"/>
                                        <p:tgtEl>
                                          <p:spTgt spid="78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0">
                                            <p:txEl>
                                              <p:pRg st="0" end="0"/>
                                            </p:txEl>
                                          </p:spTgt>
                                        </p:tgtEl>
                                        <p:attrNameLst>
                                          <p:attrName>style.visibility</p:attrName>
                                        </p:attrNameLst>
                                      </p:cBhvr>
                                      <p:to>
                                        <p:strVal val="visible"/>
                                      </p:to>
                                    </p:set>
                                    <p:animEffect transition="in" filter="fade">
                                      <p:cBhvr>
                                        <p:cTn id="48" dur="1000"/>
                                        <p:tgtEl>
                                          <p:spTgt spid="790">
                                            <p:txEl>
                                              <p:pRg st="0" end="0"/>
                                            </p:txEl>
                                          </p:spTgt>
                                        </p:tgtEl>
                                      </p:cBhvr>
                                    </p:animEffect>
                                    <p:anim calcmode="lin" valueType="num">
                                      <p:cBhvr>
                                        <p:cTn id="49" dur="1000" fill="hold"/>
                                        <p:tgtEl>
                                          <p:spTgt spid="790">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7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91"/>
                                        </p:tgtEl>
                                        <p:attrNameLst>
                                          <p:attrName>style.visibility</p:attrName>
                                        </p:attrNameLst>
                                      </p:cBhvr>
                                      <p:to>
                                        <p:strVal val="visible"/>
                                      </p:to>
                                    </p:set>
                                    <p:animEffect transition="in" filter="fade">
                                      <p:cBhvr>
                                        <p:cTn id="55" dur="1000"/>
                                        <p:tgtEl>
                                          <p:spTgt spid="791"/>
                                        </p:tgtEl>
                                      </p:cBhvr>
                                    </p:animEffect>
                                    <p:anim calcmode="lin" valueType="num">
                                      <p:cBhvr>
                                        <p:cTn id="56" dur="1000" fill="hold"/>
                                        <p:tgtEl>
                                          <p:spTgt spid="791"/>
                                        </p:tgtEl>
                                        <p:attrNameLst>
                                          <p:attrName>ppt_x</p:attrName>
                                        </p:attrNameLst>
                                      </p:cBhvr>
                                      <p:tavLst>
                                        <p:tav tm="0">
                                          <p:val>
                                            <p:strVal val="#ppt_x"/>
                                          </p:val>
                                        </p:tav>
                                        <p:tav tm="100000">
                                          <p:val>
                                            <p:strVal val="#ppt_x"/>
                                          </p:val>
                                        </p:tav>
                                      </p:tavLst>
                                    </p:anim>
                                    <p:anim calcmode="lin" valueType="num">
                                      <p:cBhvr>
                                        <p:cTn id="57" dur="1000" fill="hold"/>
                                        <p:tgtEl>
                                          <p:spTgt spid="79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92">
                                            <p:txEl>
                                              <p:pRg st="0" end="0"/>
                                            </p:txEl>
                                          </p:spTgt>
                                        </p:tgtEl>
                                        <p:attrNameLst>
                                          <p:attrName>style.visibility</p:attrName>
                                        </p:attrNameLst>
                                      </p:cBhvr>
                                      <p:to>
                                        <p:strVal val="visible"/>
                                      </p:to>
                                    </p:set>
                                    <p:animEffect transition="in" filter="fade">
                                      <p:cBhvr>
                                        <p:cTn id="60" dur="1000"/>
                                        <p:tgtEl>
                                          <p:spTgt spid="792">
                                            <p:txEl>
                                              <p:pRg st="0" end="0"/>
                                            </p:txEl>
                                          </p:spTgt>
                                        </p:tgtEl>
                                      </p:cBhvr>
                                    </p:animEffect>
                                    <p:anim calcmode="lin" valueType="num">
                                      <p:cBhvr>
                                        <p:cTn id="61" dur="1000" fill="hold"/>
                                        <p:tgtEl>
                                          <p:spTgt spid="792">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79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p:bldP spid="784" grpId="0" build="p"/>
      <p:bldP spid="785" grpId="0"/>
      <p:bldP spid="786" grpId="0" build="p"/>
      <p:bldP spid="787" grpId="0"/>
      <p:bldP spid="788" grpId="0" build="p"/>
      <p:bldP spid="789" grpId="0"/>
      <p:bldP spid="790" grpId="0" build="p"/>
      <p:bldP spid="791" grpId="0"/>
      <p:bldP spid="7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26"/>
        <p:cNvGrpSpPr/>
        <p:nvPr/>
      </p:nvGrpSpPr>
      <p:grpSpPr>
        <a:xfrm>
          <a:off x="0" y="0"/>
          <a:ext cx="0" cy="0"/>
          <a:chOff x="0" y="0"/>
          <a:chExt cx="0" cy="0"/>
        </a:xfrm>
      </p:grpSpPr>
      <p:sp>
        <p:nvSpPr>
          <p:cNvPr id="327" name="Google Shape;327;p47"/>
          <p:cNvSpPr txBox="1">
            <a:spLocks noGrp="1"/>
          </p:cNvSpPr>
          <p:nvPr>
            <p:ph type="subTitle" idx="1"/>
          </p:nvPr>
        </p:nvSpPr>
        <p:spPr>
          <a:xfrm>
            <a:off x="4837600" y="1576975"/>
            <a:ext cx="2747100" cy="19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THÀNH VIÊN NHÓM 5</a:t>
            </a:r>
          </a:p>
          <a:p>
            <a:pPr marL="0" lvl="0" indent="0" algn="l" rtl="0">
              <a:spcBef>
                <a:spcPts val="0"/>
              </a:spcBef>
              <a:spcAft>
                <a:spcPts val="0"/>
              </a:spcAft>
              <a:buNone/>
            </a:pPr>
            <a:r>
              <a:rPr lang="en-US" sz="1400" dirty="0"/>
              <a:t>ĐẶNG MINH PHONG – 52100987</a:t>
            </a:r>
          </a:p>
          <a:p>
            <a:pPr marL="0" lvl="0" indent="0" algn="l" rtl="0">
              <a:spcBef>
                <a:spcPts val="0"/>
              </a:spcBef>
              <a:spcAft>
                <a:spcPts val="0"/>
              </a:spcAft>
              <a:buNone/>
            </a:pPr>
            <a:r>
              <a:rPr lang="en-US" sz="1400" dirty="0"/>
              <a:t>NGUYỄN HUY HƯNG - 52100416</a:t>
            </a:r>
          </a:p>
        </p:txBody>
      </p:sp>
      <p:sp>
        <p:nvSpPr>
          <p:cNvPr id="328" name="Google Shape;328;p4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mn-lt"/>
              </a:rPr>
              <a:t>GIỚI THIỆU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anim calcmode="lin" valueType="num">
                                      <p:cBhvr>
                                        <p:cTn id="8" dur="1000" fill="hold"/>
                                        <p:tgtEl>
                                          <p:spTgt spid="328"/>
                                        </p:tgtEl>
                                        <p:attrNameLst>
                                          <p:attrName>ppt_x</p:attrName>
                                        </p:attrNameLst>
                                      </p:cBhvr>
                                      <p:tavLst>
                                        <p:tav tm="0">
                                          <p:val>
                                            <p:strVal val="#ppt_x"/>
                                          </p:val>
                                        </p:tav>
                                        <p:tav tm="100000">
                                          <p:val>
                                            <p:strVal val="#ppt_x"/>
                                          </p:val>
                                        </p:tav>
                                      </p:tavLst>
                                    </p:anim>
                                    <p:anim calcmode="lin" valueType="num">
                                      <p:cBhvr>
                                        <p:cTn id="9"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7">
                                            <p:txEl>
                                              <p:pRg st="0" end="0"/>
                                            </p:txEl>
                                          </p:spTgt>
                                        </p:tgtEl>
                                        <p:attrNameLst>
                                          <p:attrName>style.visibility</p:attrName>
                                        </p:attrNameLst>
                                      </p:cBhvr>
                                      <p:to>
                                        <p:strVal val="visible"/>
                                      </p:to>
                                    </p:set>
                                    <p:animEffect transition="in" filter="wipe(down)">
                                      <p:cBhvr>
                                        <p:cTn id="14" dur="500"/>
                                        <p:tgtEl>
                                          <p:spTgt spid="3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27">
                                            <p:txEl>
                                              <p:pRg st="1" end="1"/>
                                            </p:txEl>
                                          </p:spTgt>
                                        </p:tgtEl>
                                        <p:attrNameLst>
                                          <p:attrName>style.visibility</p:attrName>
                                        </p:attrNameLst>
                                      </p:cBhvr>
                                      <p:to>
                                        <p:strVal val="visible"/>
                                      </p:to>
                                    </p:set>
                                    <p:animEffect transition="in" filter="wipe(down)">
                                      <p:cBhvr>
                                        <p:cTn id="19" dur="500"/>
                                        <p:tgtEl>
                                          <p:spTgt spid="32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27">
                                            <p:txEl>
                                              <p:pRg st="2" end="2"/>
                                            </p:txEl>
                                          </p:spTgt>
                                        </p:tgtEl>
                                        <p:attrNameLst>
                                          <p:attrName>style.visibility</p:attrName>
                                        </p:attrNameLst>
                                      </p:cBhvr>
                                      <p:to>
                                        <p:strVal val="visible"/>
                                      </p:to>
                                    </p:set>
                                    <p:animEffect transition="in" filter="wipe(down)">
                                      <p:cBhvr>
                                        <p:cTn id="24" dur="500"/>
                                        <p:tgtEl>
                                          <p:spTgt spid="3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uild="p"/>
      <p:bldP spid="32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888"/>
        <p:cNvGrpSpPr/>
        <p:nvPr/>
      </p:nvGrpSpPr>
      <p:grpSpPr>
        <a:xfrm>
          <a:off x="0" y="0"/>
          <a:ext cx="0" cy="0"/>
          <a:chOff x="0" y="0"/>
          <a:chExt cx="0" cy="0"/>
        </a:xfrm>
      </p:grpSpPr>
      <p:sp>
        <p:nvSpPr>
          <p:cNvPr id="889" name="Google Shape;889;p69"/>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mn-lt"/>
              </a:rPr>
              <a:t>CẢM ƠN THẦY VÀ CÁC BẠN ĐÃ LẮNG NGHE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fade">
                                      <p:cBhvr>
                                        <p:cTn id="7" dur="1000"/>
                                        <p:tgtEl>
                                          <p:spTgt spid="889"/>
                                        </p:tgtEl>
                                      </p:cBhvr>
                                    </p:animEffect>
                                    <p:anim calcmode="lin" valueType="num">
                                      <p:cBhvr>
                                        <p:cTn id="8" dur="1000" fill="hold"/>
                                        <p:tgtEl>
                                          <p:spTgt spid="889"/>
                                        </p:tgtEl>
                                        <p:attrNameLst>
                                          <p:attrName>ppt_x</p:attrName>
                                        </p:attrNameLst>
                                      </p:cBhvr>
                                      <p:tavLst>
                                        <p:tav tm="0">
                                          <p:val>
                                            <p:strVal val="#ppt_x"/>
                                          </p:val>
                                        </p:tav>
                                        <p:tav tm="100000">
                                          <p:val>
                                            <p:strVal val="#ppt_x"/>
                                          </p:val>
                                        </p:tav>
                                      </p:tavLst>
                                    </p:anim>
                                    <p:anim calcmode="lin" valueType="num">
                                      <p:cBhvr>
                                        <p:cTn id="9" dur="1000" fill="hold"/>
                                        <p:tgtEl>
                                          <p:spTgt spid="8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32"/>
        <p:cNvGrpSpPr/>
        <p:nvPr/>
      </p:nvGrpSpPr>
      <p:grpSpPr>
        <a:xfrm>
          <a:off x="0" y="0"/>
          <a:ext cx="0" cy="0"/>
          <a:chOff x="0" y="0"/>
          <a:chExt cx="0" cy="0"/>
        </a:xfrm>
      </p:grpSpPr>
      <p:sp>
        <p:nvSpPr>
          <p:cNvPr id="333" name="Google Shape;333;p48"/>
          <p:cNvSpPr txBox="1">
            <a:spLocks noGrp="1"/>
          </p:cNvSpPr>
          <p:nvPr>
            <p:ph type="ctrTitle"/>
          </p:nvPr>
        </p:nvSpPr>
        <p:spPr>
          <a:xfrm flipH="1">
            <a:off x="1427897" y="1966400"/>
            <a:ext cx="6925687"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dirty="0">
                <a:latin typeface="+mn-lt"/>
              </a:rPr>
              <a:t>ĐỀ TÀI XÂY DỰNG VÀ TRIỂN KHAI HỆ THỐNG MẠNG CHO TRƯỜNG ĐẠI HỌC KINH TẾ GỒM 3 CHI NHÁNH Ở TP. HỒ CHÍ MINH</a:t>
            </a:r>
          </a:p>
        </p:txBody>
      </p:sp>
      <p:sp>
        <p:nvSpPr>
          <p:cNvPr id="334" name="Google Shape;334;p48"/>
          <p:cNvSpPr txBox="1">
            <a:spLocks noGrp="1"/>
          </p:cNvSpPr>
          <p:nvPr>
            <p:ph type="subTitle" idx="1"/>
          </p:nvPr>
        </p:nvSpPr>
        <p:spPr>
          <a:xfrm>
            <a:off x="1397424" y="2809300"/>
            <a:ext cx="4584921" cy="17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n-lt"/>
              </a:rPr>
              <a:t>Đề</a:t>
            </a:r>
            <a:r>
              <a:rPr lang="en-US" dirty="0">
                <a:latin typeface="+mn-lt"/>
              </a:rPr>
              <a:t> </a:t>
            </a:r>
            <a:r>
              <a:rPr lang="en-US" dirty="0" err="1">
                <a:latin typeface="+mn-lt"/>
              </a:rPr>
              <a:t>tài</a:t>
            </a:r>
            <a:r>
              <a:rPr lang="en-US" dirty="0">
                <a:latin typeface="+mn-lt"/>
              </a:rPr>
              <a:t> </a:t>
            </a:r>
            <a:r>
              <a:rPr lang="en-US" dirty="0" err="1">
                <a:latin typeface="+mn-lt"/>
              </a:rPr>
              <a:t>này</a:t>
            </a:r>
            <a:r>
              <a:rPr lang="en-US" dirty="0">
                <a:latin typeface="+mn-lt"/>
              </a:rPr>
              <a:t> </a:t>
            </a:r>
            <a:r>
              <a:rPr lang="en-US" dirty="0" err="1">
                <a:latin typeface="+mn-lt"/>
              </a:rPr>
              <a:t>sẽ</a:t>
            </a:r>
            <a:r>
              <a:rPr lang="en-US" dirty="0">
                <a:latin typeface="+mn-lt"/>
              </a:rPr>
              <a:t> </a:t>
            </a:r>
            <a:r>
              <a:rPr lang="en-US" dirty="0" err="1">
                <a:latin typeface="+mn-lt"/>
              </a:rPr>
              <a:t>mô</a:t>
            </a:r>
            <a:r>
              <a:rPr lang="en-US" dirty="0">
                <a:latin typeface="+mn-lt"/>
              </a:rPr>
              <a:t> </a:t>
            </a:r>
            <a:r>
              <a:rPr lang="en-US" dirty="0" err="1">
                <a:latin typeface="+mn-lt"/>
              </a:rPr>
              <a:t>phỏng</a:t>
            </a:r>
            <a:r>
              <a:rPr lang="en-US" dirty="0">
                <a:latin typeface="+mn-lt"/>
              </a:rPr>
              <a:t> </a:t>
            </a:r>
            <a:r>
              <a:rPr lang="en-US" dirty="0" err="1">
                <a:latin typeface="+mn-lt"/>
              </a:rPr>
              <a:t>lại</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mạng</a:t>
            </a:r>
            <a:r>
              <a:rPr lang="en-US" dirty="0">
                <a:latin typeface="+mn-lt"/>
              </a:rPr>
              <a:t> </a:t>
            </a:r>
            <a:r>
              <a:rPr lang="en-US" dirty="0" err="1">
                <a:latin typeface="+mn-lt"/>
              </a:rPr>
              <a:t>của</a:t>
            </a:r>
            <a:r>
              <a:rPr lang="en-US" dirty="0">
                <a:latin typeface="+mn-lt"/>
              </a:rPr>
              <a:t> </a:t>
            </a:r>
            <a:r>
              <a:rPr lang="en-US" dirty="0" err="1">
                <a:latin typeface="+mn-lt"/>
              </a:rPr>
              <a:t>trường</a:t>
            </a:r>
            <a:r>
              <a:rPr lang="en-US" dirty="0">
                <a:latin typeface="+mn-lt"/>
              </a:rPr>
              <a:t> </a:t>
            </a:r>
            <a:r>
              <a:rPr lang="en-US" dirty="0" err="1">
                <a:latin typeface="+mn-lt"/>
              </a:rPr>
              <a:t>đại</a:t>
            </a:r>
            <a:r>
              <a:rPr lang="en-US" dirty="0">
                <a:latin typeface="+mn-lt"/>
              </a:rPr>
              <a:t> </a:t>
            </a:r>
            <a:r>
              <a:rPr lang="en-US" dirty="0" err="1">
                <a:latin typeface="+mn-lt"/>
              </a:rPr>
              <a:t>học</a:t>
            </a:r>
            <a:r>
              <a:rPr lang="en-US" dirty="0">
                <a:latin typeface="+mn-lt"/>
              </a:rPr>
              <a:t> </a:t>
            </a:r>
            <a:r>
              <a:rPr lang="en-US" dirty="0" err="1">
                <a:latin typeface="+mn-lt"/>
              </a:rPr>
              <a:t>Kinh</a:t>
            </a:r>
            <a:r>
              <a:rPr lang="en-US" dirty="0">
                <a:latin typeface="+mn-lt"/>
              </a:rPr>
              <a:t> </a:t>
            </a:r>
            <a:r>
              <a:rPr lang="en-US" dirty="0" err="1">
                <a:latin typeface="+mn-lt"/>
              </a:rPr>
              <a:t>tế</a:t>
            </a:r>
            <a:r>
              <a:rPr lang="en-US" dirty="0">
                <a:latin typeface="+mn-lt"/>
              </a:rPr>
              <a:t> </a:t>
            </a:r>
            <a:r>
              <a:rPr lang="en-US" dirty="0" err="1">
                <a:latin typeface="+mn-lt"/>
              </a:rPr>
              <a:t>gồm</a:t>
            </a:r>
            <a:r>
              <a:rPr lang="en-US" dirty="0">
                <a:latin typeface="+mn-lt"/>
              </a:rPr>
              <a:t> 3 chi </a:t>
            </a:r>
            <a:r>
              <a:rPr lang="en-US" dirty="0" err="1">
                <a:latin typeface="+mn-lt"/>
              </a:rPr>
              <a:t>nhánh</a:t>
            </a:r>
            <a:r>
              <a:rPr lang="en-US" dirty="0">
                <a:latin typeface="+mn-lt"/>
              </a:rPr>
              <a:t> </a:t>
            </a:r>
            <a:r>
              <a:rPr lang="en-US" dirty="0" err="1">
                <a:latin typeface="+mn-lt"/>
              </a:rPr>
              <a:t>có</a:t>
            </a:r>
            <a:r>
              <a:rPr lang="en-US" dirty="0">
                <a:latin typeface="+mn-lt"/>
              </a:rPr>
              <a:t> </a:t>
            </a:r>
            <a:r>
              <a:rPr lang="en-US" dirty="0" err="1">
                <a:latin typeface="+mn-lt"/>
              </a:rPr>
              <a:t>tên</a:t>
            </a:r>
            <a:r>
              <a:rPr lang="en-US" dirty="0">
                <a:latin typeface="+mn-lt"/>
              </a:rPr>
              <a:t> </a:t>
            </a:r>
            <a:r>
              <a:rPr lang="en-US" dirty="0" err="1">
                <a:latin typeface="+mn-lt"/>
              </a:rPr>
              <a:t>là</a:t>
            </a:r>
            <a:r>
              <a:rPr lang="en-US" dirty="0">
                <a:latin typeface="+mn-lt"/>
              </a:rPr>
              <a:t> </a:t>
            </a:r>
            <a:r>
              <a:rPr lang="en-US" dirty="0" err="1">
                <a:latin typeface="+mn-lt"/>
              </a:rPr>
              <a:t>cơ</a:t>
            </a:r>
            <a:r>
              <a:rPr lang="en-US" dirty="0">
                <a:latin typeface="+mn-lt"/>
              </a:rPr>
              <a:t> </a:t>
            </a:r>
            <a:r>
              <a:rPr lang="en-US" dirty="0" err="1">
                <a:latin typeface="+mn-lt"/>
              </a:rPr>
              <a:t>sở</a:t>
            </a:r>
            <a:r>
              <a:rPr lang="en-US" dirty="0">
                <a:latin typeface="+mn-lt"/>
              </a:rPr>
              <a:t> A, </a:t>
            </a:r>
            <a:r>
              <a:rPr lang="en-US" dirty="0" err="1">
                <a:latin typeface="+mn-lt"/>
              </a:rPr>
              <a:t>cơ</a:t>
            </a:r>
            <a:r>
              <a:rPr lang="en-US" dirty="0">
                <a:latin typeface="+mn-lt"/>
              </a:rPr>
              <a:t> </a:t>
            </a:r>
            <a:r>
              <a:rPr lang="en-US" dirty="0" err="1">
                <a:latin typeface="+mn-lt"/>
              </a:rPr>
              <a:t>sở</a:t>
            </a:r>
            <a:r>
              <a:rPr lang="en-US" dirty="0">
                <a:latin typeface="+mn-lt"/>
              </a:rPr>
              <a:t> B </a:t>
            </a:r>
            <a:r>
              <a:rPr lang="en-US" dirty="0" err="1">
                <a:latin typeface="+mn-lt"/>
              </a:rPr>
              <a:t>và</a:t>
            </a:r>
            <a:r>
              <a:rPr lang="en-US" dirty="0">
                <a:latin typeface="+mn-lt"/>
              </a:rPr>
              <a:t> </a:t>
            </a:r>
            <a:r>
              <a:rPr lang="en-US" dirty="0" err="1">
                <a:latin typeface="+mn-lt"/>
              </a:rPr>
              <a:t>cơ</a:t>
            </a:r>
            <a:r>
              <a:rPr lang="en-US" dirty="0">
                <a:latin typeface="+mn-lt"/>
              </a:rPr>
              <a:t> </a:t>
            </a:r>
            <a:r>
              <a:rPr lang="en-US" dirty="0" err="1">
                <a:latin typeface="+mn-lt"/>
              </a:rPr>
              <a:t>sở</a:t>
            </a:r>
            <a:r>
              <a:rPr lang="en-US" dirty="0">
                <a:latin typeface="+mn-lt"/>
              </a:rPr>
              <a:t> C </a:t>
            </a:r>
            <a:r>
              <a:rPr lang="en-US" dirty="0" err="1">
                <a:latin typeface="+mn-lt"/>
              </a:rPr>
              <a:t>với</a:t>
            </a:r>
            <a:r>
              <a:rPr lang="en-US" dirty="0">
                <a:latin typeface="+mn-lt"/>
              </a:rPr>
              <a:t> </a:t>
            </a:r>
            <a:r>
              <a:rPr lang="en-US" dirty="0" err="1">
                <a:latin typeface="+mn-lt"/>
              </a:rPr>
              <a:t>địa</a:t>
            </a:r>
            <a:r>
              <a:rPr lang="en-US" dirty="0">
                <a:latin typeface="+mn-lt"/>
              </a:rPr>
              <a:t> </a:t>
            </a:r>
            <a:r>
              <a:rPr lang="en-US" dirty="0" err="1">
                <a:latin typeface="+mn-lt"/>
              </a:rPr>
              <a:t>chỉ</a:t>
            </a:r>
            <a:r>
              <a:rPr lang="en-US" dirty="0">
                <a:latin typeface="+mn-lt"/>
              </a:rPr>
              <a:t>:</a:t>
            </a:r>
          </a:p>
          <a:p>
            <a:pPr marL="0" lvl="0" indent="0" algn="l" rtl="0">
              <a:spcBef>
                <a:spcPts val="0"/>
              </a:spcBef>
              <a:spcAft>
                <a:spcPts val="0"/>
              </a:spcAft>
              <a:buNone/>
            </a:pPr>
            <a:r>
              <a:rPr lang="vi-VN" dirty="0">
                <a:latin typeface="+mn-lt"/>
              </a:rPr>
              <a:t>- Cơ sở A: 59C Nguyễn Đình Chiểu, phường 6, quận 3, TPHCM</a:t>
            </a:r>
          </a:p>
          <a:p>
            <a:pPr marL="0" lvl="0" indent="0" algn="l" rtl="0">
              <a:spcBef>
                <a:spcPts val="0"/>
              </a:spcBef>
              <a:spcAft>
                <a:spcPts val="0"/>
              </a:spcAft>
              <a:buNone/>
            </a:pPr>
            <a:r>
              <a:rPr lang="vi-VN" dirty="0">
                <a:latin typeface="+mn-lt"/>
              </a:rPr>
              <a:t>- Cơ sở B: 279 Nguyễn Tri Phương, phường 5, quận 10, TPHCM</a:t>
            </a:r>
          </a:p>
          <a:p>
            <a:pPr marL="0" lvl="0" indent="0" algn="l" rtl="0">
              <a:spcBef>
                <a:spcPts val="0"/>
              </a:spcBef>
              <a:spcAft>
                <a:spcPts val="0"/>
              </a:spcAft>
              <a:buNone/>
            </a:pPr>
            <a:r>
              <a:rPr lang="vi-VN" dirty="0">
                <a:latin typeface="+mn-lt"/>
              </a:rPr>
              <a:t>- Cơ sở C: 91 đường 3 tháng 2, phường 11, quận 10, TPHCM</a:t>
            </a:r>
          </a:p>
          <a:p>
            <a:pPr marL="0" lvl="0" indent="0" algn="l" rtl="0">
              <a:spcBef>
                <a:spcPts val="0"/>
              </a:spcBef>
              <a:spcAft>
                <a:spcPts val="0"/>
              </a:spcAft>
              <a:buNone/>
            </a:pPr>
            <a:endParaRPr lang="en-US"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p:bldP spid="33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26"/>
        <p:cNvGrpSpPr/>
        <p:nvPr/>
      </p:nvGrpSpPr>
      <p:grpSpPr>
        <a:xfrm>
          <a:off x="0" y="0"/>
          <a:ext cx="0" cy="0"/>
          <a:chOff x="0" y="0"/>
          <a:chExt cx="0" cy="0"/>
        </a:xfrm>
      </p:grpSpPr>
      <p:sp>
        <p:nvSpPr>
          <p:cNvPr id="327" name="Google Shape;327;p47"/>
          <p:cNvSpPr txBox="1">
            <a:spLocks noGrp="1"/>
          </p:cNvSpPr>
          <p:nvPr>
            <p:ph type="subTitle" idx="1"/>
          </p:nvPr>
        </p:nvSpPr>
        <p:spPr>
          <a:xfrm>
            <a:off x="509724" y="1576950"/>
            <a:ext cx="3791056" cy="19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1400" dirty="0" err="1"/>
              <a:t>Sơ</a:t>
            </a:r>
            <a:r>
              <a:rPr lang="en-US" sz="1400" dirty="0"/>
              <a:t> </a:t>
            </a:r>
            <a:r>
              <a:rPr lang="en-US" sz="1400" dirty="0" err="1"/>
              <a:t>đồ</a:t>
            </a:r>
            <a:r>
              <a:rPr lang="en-US" sz="1400" dirty="0"/>
              <a:t> </a:t>
            </a:r>
            <a:r>
              <a:rPr lang="en-US" sz="1400" dirty="0" err="1"/>
              <a:t>luận</a:t>
            </a:r>
            <a:r>
              <a:rPr lang="en-US" sz="1400" dirty="0"/>
              <a:t> </a:t>
            </a:r>
            <a:r>
              <a:rPr lang="en-US" sz="1400" dirty="0" err="1"/>
              <a:t>lý</a:t>
            </a:r>
            <a:r>
              <a:rPr lang="en-US" sz="1400" dirty="0"/>
              <a:t>: Cung </a:t>
            </a:r>
            <a:r>
              <a:rPr lang="en-US" sz="1400" dirty="0" err="1"/>
              <a:t>cấp</a:t>
            </a:r>
            <a:r>
              <a:rPr lang="en-US" sz="1400" dirty="0"/>
              <a:t> </a:t>
            </a:r>
            <a:r>
              <a:rPr lang="en-US" sz="1400" dirty="0" err="1"/>
              <a:t>cho</a:t>
            </a:r>
            <a:r>
              <a:rPr lang="en-US" sz="1400" dirty="0"/>
              <a:t> </a:t>
            </a:r>
            <a:r>
              <a:rPr lang="en-US" sz="1400" dirty="0" err="1"/>
              <a:t>người</a:t>
            </a:r>
            <a:r>
              <a:rPr lang="en-US" sz="1400" dirty="0"/>
              <a:t> </a:t>
            </a:r>
            <a:r>
              <a:rPr lang="en-US" sz="1400" dirty="0" err="1"/>
              <a:t>xem</a:t>
            </a:r>
            <a:r>
              <a:rPr lang="en-US" sz="1400" dirty="0"/>
              <a:t> </a:t>
            </a:r>
            <a:r>
              <a:rPr lang="en-US" sz="1400" dirty="0" err="1"/>
              <a:t>một</a:t>
            </a:r>
            <a:r>
              <a:rPr lang="en-US" sz="1400" dirty="0"/>
              <a:t> </a:t>
            </a:r>
            <a:r>
              <a:rPr lang="en-US" sz="1400" dirty="0" err="1"/>
              <a:t>cái</a:t>
            </a:r>
            <a:r>
              <a:rPr lang="en-US" sz="1400" dirty="0"/>
              <a:t> </a:t>
            </a:r>
            <a:r>
              <a:rPr lang="en-US" sz="1400" dirty="0" err="1"/>
              <a:t>nhìn</a:t>
            </a:r>
            <a:r>
              <a:rPr lang="en-US" sz="1400" dirty="0"/>
              <a:t> </a:t>
            </a:r>
            <a:r>
              <a:rPr lang="en-US" sz="1400" dirty="0" err="1"/>
              <a:t>tổng</a:t>
            </a:r>
            <a:r>
              <a:rPr lang="en-US" sz="1400" dirty="0"/>
              <a:t> </a:t>
            </a:r>
            <a:r>
              <a:rPr lang="en-US" sz="1400" dirty="0" err="1"/>
              <a:t>quan</a:t>
            </a:r>
            <a:r>
              <a:rPr lang="en-US" sz="1400" dirty="0"/>
              <a:t> </a:t>
            </a:r>
            <a:r>
              <a:rPr lang="en-US" sz="1400" dirty="0" err="1"/>
              <a:t>nhất</a:t>
            </a:r>
            <a:r>
              <a:rPr lang="en-US" sz="1400" dirty="0"/>
              <a:t> </a:t>
            </a:r>
            <a:r>
              <a:rPr lang="en-US" sz="1400" dirty="0" err="1"/>
              <a:t>về</a:t>
            </a:r>
            <a:r>
              <a:rPr lang="en-US" sz="1400" dirty="0"/>
              <a:t> </a:t>
            </a:r>
            <a:r>
              <a:rPr lang="en-US" sz="1400" dirty="0" err="1"/>
              <a:t>cấu</a:t>
            </a:r>
            <a:r>
              <a:rPr lang="en-US" sz="1400" dirty="0"/>
              <a:t> </a:t>
            </a:r>
            <a:r>
              <a:rPr lang="en-US" sz="1400" dirty="0" err="1"/>
              <a:t>trúc</a:t>
            </a:r>
            <a:r>
              <a:rPr lang="en-US" sz="1400" dirty="0"/>
              <a:t> </a:t>
            </a:r>
            <a:r>
              <a:rPr lang="en-US" sz="1400" dirty="0" err="1"/>
              <a:t>của</a:t>
            </a:r>
            <a:r>
              <a:rPr lang="en-US" sz="1400" dirty="0"/>
              <a:t> </a:t>
            </a:r>
            <a:r>
              <a:rPr lang="en-US" sz="1400" dirty="0" err="1"/>
              <a:t>mạng</a:t>
            </a:r>
            <a:r>
              <a:rPr lang="en-US" sz="1400" dirty="0"/>
              <a:t> </a:t>
            </a:r>
            <a:r>
              <a:rPr lang="en-US" sz="1400" dirty="0" err="1"/>
              <a:t>và</a:t>
            </a:r>
            <a:r>
              <a:rPr lang="en-US" sz="1400" dirty="0"/>
              <a:t> </a:t>
            </a:r>
            <a:r>
              <a:rPr lang="en-US" sz="1400" dirty="0" err="1"/>
              <a:t>cách</a:t>
            </a:r>
            <a:r>
              <a:rPr lang="en-US" sz="1400" dirty="0"/>
              <a:t> </a:t>
            </a:r>
            <a:r>
              <a:rPr lang="en-US" sz="1400" dirty="0" err="1"/>
              <a:t>mà</a:t>
            </a:r>
            <a:r>
              <a:rPr lang="en-US" sz="1400" dirty="0"/>
              <a:t> </a:t>
            </a:r>
            <a:r>
              <a:rPr lang="en-US" sz="1400" dirty="0" err="1"/>
              <a:t>các</a:t>
            </a:r>
            <a:r>
              <a:rPr lang="en-US" sz="1400" dirty="0"/>
              <a:t> </a:t>
            </a:r>
            <a:r>
              <a:rPr lang="en-US" sz="1400" dirty="0" err="1"/>
              <a:t>thiết</a:t>
            </a:r>
            <a:r>
              <a:rPr lang="en-US" sz="1400" dirty="0"/>
              <a:t> </a:t>
            </a:r>
            <a:r>
              <a:rPr lang="en-US" sz="1400" dirty="0" err="1"/>
              <a:t>bị</a:t>
            </a:r>
            <a:r>
              <a:rPr lang="en-US" sz="1400" dirty="0"/>
              <a:t> </a:t>
            </a:r>
            <a:r>
              <a:rPr lang="en-US" sz="1400" dirty="0" err="1"/>
              <a:t>mạng</a:t>
            </a:r>
            <a:r>
              <a:rPr lang="en-US" sz="1400" dirty="0"/>
              <a:t> </a:t>
            </a:r>
            <a:r>
              <a:rPr lang="en-US" sz="1400" dirty="0" err="1"/>
              <a:t>được</a:t>
            </a:r>
            <a:r>
              <a:rPr lang="en-US" sz="1400" dirty="0"/>
              <a:t> </a:t>
            </a:r>
            <a:r>
              <a:rPr lang="en-US" sz="1400" dirty="0" err="1"/>
              <a:t>kết</a:t>
            </a:r>
            <a:r>
              <a:rPr lang="en-US" sz="1400" dirty="0"/>
              <a:t> </a:t>
            </a:r>
            <a:r>
              <a:rPr lang="en-US" sz="1400" dirty="0" err="1"/>
              <a:t>nối</a:t>
            </a:r>
            <a:r>
              <a:rPr lang="en-US" sz="1400" dirty="0"/>
              <a:t> </a:t>
            </a:r>
            <a:r>
              <a:rPr lang="en-US" sz="1400" dirty="0" err="1"/>
              <a:t>với</a:t>
            </a:r>
            <a:r>
              <a:rPr lang="en-US" sz="1400" dirty="0"/>
              <a:t> </a:t>
            </a:r>
            <a:r>
              <a:rPr lang="en-US" sz="1400" dirty="0" err="1"/>
              <a:t>nhau</a:t>
            </a:r>
            <a:r>
              <a:rPr lang="en-US" sz="1400" dirty="0"/>
              <a:t>.</a:t>
            </a:r>
          </a:p>
          <a:p>
            <a:pPr marL="0" lvl="0" indent="0" algn="l" rtl="0">
              <a:spcBef>
                <a:spcPts val="0"/>
              </a:spcBef>
              <a:spcAft>
                <a:spcPts val="0"/>
              </a:spcAft>
            </a:pPr>
            <a:endParaRPr lang="en-US" sz="1400" dirty="0"/>
          </a:p>
          <a:p>
            <a:pPr marL="0" lvl="0" indent="0" algn="l" rtl="0">
              <a:spcBef>
                <a:spcPts val="0"/>
              </a:spcBef>
              <a:spcAft>
                <a:spcPts val="0"/>
              </a:spcAft>
            </a:pPr>
            <a:r>
              <a:rPr lang="en-US" sz="1400" dirty="0" err="1"/>
              <a:t>Sơ</a:t>
            </a:r>
            <a:r>
              <a:rPr lang="en-US" sz="1400" dirty="0"/>
              <a:t> </a:t>
            </a:r>
            <a:r>
              <a:rPr lang="en-US" sz="1400" dirty="0" err="1"/>
              <a:t>đồ</a:t>
            </a:r>
            <a:r>
              <a:rPr lang="en-US" sz="1400" dirty="0"/>
              <a:t> </a:t>
            </a:r>
            <a:r>
              <a:rPr lang="en-US" sz="1400" dirty="0" err="1"/>
              <a:t>vật</a:t>
            </a:r>
            <a:r>
              <a:rPr lang="en-US" sz="1400" dirty="0"/>
              <a:t> </a:t>
            </a:r>
            <a:r>
              <a:rPr lang="en-US" sz="1400" dirty="0" err="1"/>
              <a:t>lý</a:t>
            </a:r>
            <a:r>
              <a:rPr lang="en-US" sz="1400" dirty="0"/>
              <a:t>: </a:t>
            </a:r>
            <a:r>
              <a:rPr lang="vi-VN" sz="1400" dirty="0"/>
              <a:t>Sơ đồ vật lý giúp người dùng hiểu được cách các thiết bị mạng được phân bố trên một khu vực và cách chúng được kết nối với nhau.</a:t>
            </a:r>
            <a:endParaRPr lang="en-US" sz="1400" dirty="0"/>
          </a:p>
        </p:txBody>
      </p:sp>
      <p:sp>
        <p:nvSpPr>
          <p:cNvPr id="328" name="Google Shape;328;p47"/>
          <p:cNvSpPr txBox="1">
            <a:spLocks noGrp="1"/>
          </p:cNvSpPr>
          <p:nvPr>
            <p:ph type="ctrTitle"/>
          </p:nvPr>
        </p:nvSpPr>
        <p:spPr>
          <a:xfrm flipH="1">
            <a:off x="4709764" y="2236500"/>
            <a:ext cx="3791056"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n-lt"/>
              </a:rPr>
              <a:t>MÔ HÌNH HỆ THỐNG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extLst>
      <p:ext uri="{BB962C8B-B14F-4D97-AF65-F5344CB8AC3E}">
        <p14:creationId xmlns:p14="http://schemas.microsoft.com/office/powerpoint/2010/main" val="11939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anim calcmode="lin" valueType="num">
                                      <p:cBhvr>
                                        <p:cTn id="8" dur="1000" fill="hold"/>
                                        <p:tgtEl>
                                          <p:spTgt spid="328"/>
                                        </p:tgtEl>
                                        <p:attrNameLst>
                                          <p:attrName>ppt_x</p:attrName>
                                        </p:attrNameLst>
                                      </p:cBhvr>
                                      <p:tavLst>
                                        <p:tav tm="0">
                                          <p:val>
                                            <p:strVal val="#ppt_x"/>
                                          </p:val>
                                        </p:tav>
                                        <p:tav tm="100000">
                                          <p:val>
                                            <p:strVal val="#ppt_x"/>
                                          </p:val>
                                        </p:tav>
                                      </p:tavLst>
                                    </p:anim>
                                    <p:anim calcmode="lin" valueType="num">
                                      <p:cBhvr>
                                        <p:cTn id="9"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42"/>
        <p:cNvGrpSpPr/>
        <p:nvPr/>
      </p:nvGrpSpPr>
      <p:grpSpPr>
        <a:xfrm>
          <a:off x="0" y="0"/>
          <a:ext cx="0" cy="0"/>
          <a:chOff x="0" y="0"/>
          <a:chExt cx="0" cy="0"/>
        </a:xfrm>
      </p:grpSpPr>
      <p:sp>
        <p:nvSpPr>
          <p:cNvPr id="346" name="Google Shape;346;p49"/>
          <p:cNvSpPr txBox="1">
            <a:spLocks noGrp="1"/>
          </p:cNvSpPr>
          <p:nvPr>
            <p:ph type="ctrTitle"/>
          </p:nvPr>
        </p:nvSpPr>
        <p:spPr>
          <a:xfrm>
            <a:off x="2748381" y="453254"/>
            <a:ext cx="3877143"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SƠ ĐỒ LUẬN LÝ</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14" name="Picture 13" descr="Diagram&#10;&#10;Description automatically generated">
            <a:extLst>
              <a:ext uri="{FF2B5EF4-FFF2-40B4-BE49-F238E27FC236}">
                <a16:creationId xmlns:a16="http://schemas.microsoft.com/office/drawing/2014/main" id="{71AFB54F-5FF4-BBB0-D231-7DCE4C819119}"/>
              </a:ext>
            </a:extLst>
          </p:cNvPr>
          <p:cNvPicPr>
            <a:picLocks noChangeAspect="1"/>
          </p:cNvPicPr>
          <p:nvPr/>
        </p:nvPicPr>
        <p:blipFill>
          <a:blip r:embed="rId4"/>
          <a:stretch>
            <a:fillRect/>
          </a:stretch>
        </p:blipFill>
        <p:spPr>
          <a:xfrm>
            <a:off x="2446827" y="1076290"/>
            <a:ext cx="4250346" cy="3961488"/>
          </a:xfrm>
          <a:prstGeom prst="rect">
            <a:avLst/>
          </a:prstGeom>
        </p:spPr>
      </p:pic>
      <p:sp>
        <p:nvSpPr>
          <p:cNvPr id="16" name="Google Shape;327;p47">
            <a:extLst>
              <a:ext uri="{FF2B5EF4-FFF2-40B4-BE49-F238E27FC236}">
                <a16:creationId xmlns:a16="http://schemas.microsoft.com/office/drawing/2014/main" id="{03FBC5D3-0CA2-64BB-515E-8F79F7C27029}"/>
              </a:ext>
            </a:extLst>
          </p:cNvPr>
          <p:cNvSpPr txBox="1">
            <a:spLocks noGrp="1"/>
          </p:cNvSpPr>
          <p:nvPr>
            <p:ph type="subTitle" idx="1"/>
          </p:nvPr>
        </p:nvSpPr>
        <p:spPr>
          <a:xfrm>
            <a:off x="255826" y="1318550"/>
            <a:ext cx="2030174" cy="106044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400" dirty="0" err="1"/>
              <a:t>Tòa</a:t>
            </a:r>
            <a:r>
              <a:rPr lang="en-US" sz="1400" dirty="0"/>
              <a:t> </a:t>
            </a:r>
            <a:r>
              <a:rPr lang="en-US" sz="1400" dirty="0" err="1"/>
              <a:t>nhà</a:t>
            </a:r>
            <a:r>
              <a:rPr lang="en-US" sz="1400" dirty="0"/>
              <a:t> Server</a:t>
            </a:r>
          </a:p>
        </p:txBody>
      </p:sp>
      <p:sp>
        <p:nvSpPr>
          <p:cNvPr id="17" name="Google Shape;327;p47">
            <a:extLst>
              <a:ext uri="{FF2B5EF4-FFF2-40B4-BE49-F238E27FC236}">
                <a16:creationId xmlns:a16="http://schemas.microsoft.com/office/drawing/2014/main" id="{90F7B664-2514-DFFE-6C6D-A83BA486E7FB}"/>
              </a:ext>
            </a:extLst>
          </p:cNvPr>
          <p:cNvSpPr txBox="1">
            <a:spLocks/>
          </p:cNvSpPr>
          <p:nvPr/>
        </p:nvSpPr>
        <p:spPr>
          <a:xfrm>
            <a:off x="255826" y="3057034"/>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A1</a:t>
            </a:r>
          </a:p>
        </p:txBody>
      </p:sp>
      <p:sp>
        <p:nvSpPr>
          <p:cNvPr id="18" name="Google Shape;327;p47">
            <a:extLst>
              <a:ext uri="{FF2B5EF4-FFF2-40B4-BE49-F238E27FC236}">
                <a16:creationId xmlns:a16="http://schemas.microsoft.com/office/drawing/2014/main" id="{38C3CECE-89D9-6BB8-BF7B-3C5991112B78}"/>
              </a:ext>
            </a:extLst>
          </p:cNvPr>
          <p:cNvSpPr txBox="1">
            <a:spLocks/>
          </p:cNvSpPr>
          <p:nvPr/>
        </p:nvSpPr>
        <p:spPr>
          <a:xfrm>
            <a:off x="6785778" y="1318550"/>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B1</a:t>
            </a:r>
          </a:p>
        </p:txBody>
      </p:sp>
      <p:sp>
        <p:nvSpPr>
          <p:cNvPr id="19" name="Google Shape;327;p47">
            <a:extLst>
              <a:ext uri="{FF2B5EF4-FFF2-40B4-BE49-F238E27FC236}">
                <a16:creationId xmlns:a16="http://schemas.microsoft.com/office/drawing/2014/main" id="{18654CB6-320E-1367-493C-1E6E51BFA930}"/>
              </a:ext>
            </a:extLst>
          </p:cNvPr>
          <p:cNvSpPr txBox="1">
            <a:spLocks/>
          </p:cNvSpPr>
          <p:nvPr/>
        </p:nvSpPr>
        <p:spPr>
          <a:xfrm>
            <a:off x="6785778" y="3057034"/>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C1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42"/>
        <p:cNvGrpSpPr/>
        <p:nvPr/>
      </p:nvGrpSpPr>
      <p:grpSpPr>
        <a:xfrm>
          <a:off x="0" y="0"/>
          <a:ext cx="0" cy="0"/>
          <a:chOff x="0" y="0"/>
          <a:chExt cx="0" cy="0"/>
        </a:xfrm>
      </p:grpSpPr>
      <p:sp>
        <p:nvSpPr>
          <p:cNvPr id="346" name="Google Shape;346;p49"/>
          <p:cNvSpPr txBox="1">
            <a:spLocks noGrp="1"/>
          </p:cNvSpPr>
          <p:nvPr>
            <p:ph type="ctrTitle"/>
          </p:nvPr>
        </p:nvSpPr>
        <p:spPr>
          <a:xfrm>
            <a:off x="2748381" y="453254"/>
            <a:ext cx="3877143"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SƠ ĐỒ VẬT LÝ</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pic>
        <p:nvPicPr>
          <p:cNvPr id="2" name="Picture 1">
            <a:extLst>
              <a:ext uri="{FF2B5EF4-FFF2-40B4-BE49-F238E27FC236}">
                <a16:creationId xmlns:a16="http://schemas.microsoft.com/office/drawing/2014/main" id="{32632B5B-FDB5-9C39-ECB7-A5E1FE462E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1532" y="1123754"/>
            <a:ext cx="5160936" cy="3708228"/>
          </a:xfrm>
          <a:prstGeom prst="rect">
            <a:avLst/>
          </a:prstGeom>
        </p:spPr>
      </p:pic>
      <p:sp>
        <p:nvSpPr>
          <p:cNvPr id="3" name="Google Shape;327;p47">
            <a:extLst>
              <a:ext uri="{FF2B5EF4-FFF2-40B4-BE49-F238E27FC236}">
                <a16:creationId xmlns:a16="http://schemas.microsoft.com/office/drawing/2014/main" id="{1E60DB33-835A-1947-8761-C961F1BA09C0}"/>
              </a:ext>
            </a:extLst>
          </p:cNvPr>
          <p:cNvSpPr txBox="1">
            <a:spLocks/>
          </p:cNvSpPr>
          <p:nvPr/>
        </p:nvSpPr>
        <p:spPr>
          <a:xfrm>
            <a:off x="0" y="2041530"/>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Server </a:t>
            </a:r>
            <a:r>
              <a:rPr lang="en-US" sz="1400" dirty="0" err="1"/>
              <a:t>gồm</a:t>
            </a:r>
            <a:r>
              <a:rPr lang="en-US" sz="1400" dirty="0"/>
              <a:t> 4 Server: DNS, Web, Mail </a:t>
            </a:r>
            <a:r>
              <a:rPr lang="en-US" sz="1400" dirty="0" err="1"/>
              <a:t>và</a:t>
            </a:r>
            <a:r>
              <a:rPr lang="en-US" sz="1400" dirty="0"/>
              <a:t> FTP Server</a:t>
            </a:r>
          </a:p>
        </p:txBody>
      </p:sp>
      <p:sp>
        <p:nvSpPr>
          <p:cNvPr id="4" name="Google Shape;327;p47">
            <a:extLst>
              <a:ext uri="{FF2B5EF4-FFF2-40B4-BE49-F238E27FC236}">
                <a16:creationId xmlns:a16="http://schemas.microsoft.com/office/drawing/2014/main" id="{40531138-6E90-17EC-23E3-C91A256AE74F}"/>
              </a:ext>
            </a:extLst>
          </p:cNvPr>
          <p:cNvSpPr txBox="1">
            <a:spLocks/>
          </p:cNvSpPr>
          <p:nvPr/>
        </p:nvSpPr>
        <p:spPr>
          <a:xfrm>
            <a:off x="0" y="3558055"/>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A1 </a:t>
            </a:r>
            <a:r>
              <a:rPr lang="en-US" sz="1400" dirty="0" err="1"/>
              <a:t>có</a:t>
            </a:r>
            <a:r>
              <a:rPr lang="en-US" sz="1400" dirty="0"/>
              <a:t> 2 </a:t>
            </a:r>
            <a:r>
              <a:rPr lang="en-US" sz="1400" dirty="0" err="1"/>
              <a:t>tầng</a:t>
            </a:r>
            <a:r>
              <a:rPr lang="en-US" sz="1400" dirty="0"/>
              <a:t> </a:t>
            </a:r>
            <a:r>
              <a:rPr lang="en-US" sz="1400" dirty="0" err="1"/>
              <a:t>và</a:t>
            </a:r>
            <a:r>
              <a:rPr lang="en-US" sz="1400" dirty="0"/>
              <a:t> 1 </a:t>
            </a:r>
            <a:r>
              <a:rPr lang="en-US" sz="1400" dirty="0" err="1"/>
              <a:t>khu</a:t>
            </a:r>
            <a:r>
              <a:rPr lang="en-US" sz="1400" dirty="0"/>
              <a:t> </a:t>
            </a:r>
            <a:r>
              <a:rPr lang="en-US" sz="1400" dirty="0" err="1"/>
              <a:t>đặt</a:t>
            </a:r>
            <a:r>
              <a:rPr lang="en-US" sz="1400" dirty="0"/>
              <a:t> DHCP Server</a:t>
            </a:r>
          </a:p>
        </p:txBody>
      </p:sp>
      <p:sp>
        <p:nvSpPr>
          <p:cNvPr id="5" name="Google Shape;327;p47">
            <a:extLst>
              <a:ext uri="{FF2B5EF4-FFF2-40B4-BE49-F238E27FC236}">
                <a16:creationId xmlns:a16="http://schemas.microsoft.com/office/drawing/2014/main" id="{9BC90752-D667-0953-737C-B6F21C7C203C}"/>
              </a:ext>
            </a:extLst>
          </p:cNvPr>
          <p:cNvSpPr txBox="1">
            <a:spLocks/>
          </p:cNvSpPr>
          <p:nvPr/>
        </p:nvSpPr>
        <p:spPr>
          <a:xfrm>
            <a:off x="7113826" y="1323715"/>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B1 </a:t>
            </a:r>
            <a:r>
              <a:rPr lang="en-US" sz="1400" dirty="0" err="1"/>
              <a:t>có</a:t>
            </a:r>
            <a:r>
              <a:rPr lang="en-US" sz="1400" dirty="0"/>
              <a:t> 2 </a:t>
            </a:r>
            <a:r>
              <a:rPr lang="en-US" sz="1400" dirty="0" err="1"/>
              <a:t>tầng</a:t>
            </a:r>
            <a:r>
              <a:rPr lang="en-US" sz="1400" dirty="0"/>
              <a:t> </a:t>
            </a:r>
            <a:r>
              <a:rPr lang="en-US" sz="1400" dirty="0" err="1"/>
              <a:t>và</a:t>
            </a:r>
            <a:r>
              <a:rPr lang="en-US" sz="1400" dirty="0"/>
              <a:t> 1 </a:t>
            </a:r>
            <a:r>
              <a:rPr lang="en-US" sz="1400" dirty="0" err="1"/>
              <a:t>khu</a:t>
            </a:r>
            <a:r>
              <a:rPr lang="en-US" sz="1400" dirty="0"/>
              <a:t> </a:t>
            </a:r>
            <a:r>
              <a:rPr lang="en-US" sz="1400" dirty="0" err="1"/>
              <a:t>đặt</a:t>
            </a:r>
            <a:r>
              <a:rPr lang="en-US" sz="1400" dirty="0"/>
              <a:t> DHCP Server</a:t>
            </a:r>
          </a:p>
        </p:txBody>
      </p:sp>
      <p:sp>
        <p:nvSpPr>
          <p:cNvPr id="6" name="Google Shape;327;p47">
            <a:extLst>
              <a:ext uri="{FF2B5EF4-FFF2-40B4-BE49-F238E27FC236}">
                <a16:creationId xmlns:a16="http://schemas.microsoft.com/office/drawing/2014/main" id="{822B4170-BE77-C0A7-6A91-A88307949150}"/>
              </a:ext>
            </a:extLst>
          </p:cNvPr>
          <p:cNvSpPr txBox="1">
            <a:spLocks/>
          </p:cNvSpPr>
          <p:nvPr/>
        </p:nvSpPr>
        <p:spPr>
          <a:xfrm>
            <a:off x="7133147" y="3245506"/>
            <a:ext cx="2030174" cy="1060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0"/>
              </a:spcBef>
              <a:spcAft>
                <a:spcPts val="0"/>
              </a:spcAft>
              <a:buClr>
                <a:schemeClr val="dk2"/>
              </a:buClr>
              <a:buSzPts val="1000"/>
              <a:buFont typeface="Roboto Condensed Light" panose="02000000000000000000"/>
              <a:buNone/>
              <a:defRPr sz="1000" b="0" i="0" u="none" strike="noStrike" cap="none">
                <a:solidFill>
                  <a:schemeClr val="dk2"/>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indent="0"/>
            <a:r>
              <a:rPr lang="en-US" sz="1400" dirty="0" err="1"/>
              <a:t>Tòa</a:t>
            </a:r>
            <a:r>
              <a:rPr lang="en-US" sz="1400" dirty="0"/>
              <a:t> </a:t>
            </a:r>
            <a:r>
              <a:rPr lang="en-US" sz="1400" dirty="0" err="1"/>
              <a:t>nhà</a:t>
            </a:r>
            <a:r>
              <a:rPr lang="en-US" sz="1400" dirty="0"/>
              <a:t> C1 </a:t>
            </a:r>
            <a:r>
              <a:rPr lang="en-US" sz="1400" dirty="0" err="1"/>
              <a:t>có</a:t>
            </a:r>
            <a:r>
              <a:rPr lang="en-US" sz="1400" dirty="0"/>
              <a:t> 2 </a:t>
            </a:r>
            <a:r>
              <a:rPr lang="en-US" sz="1400" dirty="0" err="1"/>
              <a:t>tầng</a:t>
            </a:r>
            <a:r>
              <a:rPr lang="en-US" sz="1400" dirty="0"/>
              <a:t> </a:t>
            </a:r>
            <a:r>
              <a:rPr lang="en-US" sz="1400" dirty="0" err="1"/>
              <a:t>và</a:t>
            </a:r>
            <a:r>
              <a:rPr lang="en-US" sz="1400" dirty="0"/>
              <a:t> 1 </a:t>
            </a:r>
            <a:r>
              <a:rPr lang="en-US" sz="1400" dirty="0" err="1"/>
              <a:t>khu</a:t>
            </a:r>
            <a:r>
              <a:rPr lang="en-US" sz="1400" dirty="0"/>
              <a:t> </a:t>
            </a:r>
            <a:r>
              <a:rPr lang="en-US" sz="1400" dirty="0" err="1"/>
              <a:t>đặt</a:t>
            </a:r>
            <a:r>
              <a:rPr lang="en-US" sz="1400" dirty="0"/>
              <a:t> DHCP Server, </a:t>
            </a:r>
            <a:r>
              <a:rPr lang="en-US" sz="1400" dirty="0" err="1"/>
              <a:t>sử</a:t>
            </a:r>
            <a:r>
              <a:rPr lang="en-US" sz="1400" dirty="0"/>
              <a:t> </a:t>
            </a:r>
            <a:r>
              <a:rPr lang="en-US" sz="1400" dirty="0" err="1"/>
              <a:t>dụng</a:t>
            </a:r>
            <a:r>
              <a:rPr lang="en-US" sz="1400" dirty="0"/>
              <a:t> 2 </a:t>
            </a:r>
            <a:r>
              <a:rPr lang="en-US" sz="1400" dirty="0" err="1"/>
              <a:t>Multiswitch</a:t>
            </a:r>
            <a:r>
              <a:rPr lang="en-US" sz="1400" dirty="0"/>
              <a:t> </a:t>
            </a:r>
            <a:r>
              <a:rPr lang="en-US" sz="1400" dirty="0" err="1"/>
              <a:t>mang</a:t>
            </a:r>
            <a:r>
              <a:rPr lang="en-US" sz="1400" dirty="0"/>
              <a:t> </a:t>
            </a:r>
            <a:r>
              <a:rPr lang="en-US" sz="1400" dirty="0" err="1"/>
              <a:t>tính</a:t>
            </a:r>
            <a:r>
              <a:rPr lang="en-US" sz="1400" dirty="0"/>
              <a:t> </a:t>
            </a:r>
            <a:r>
              <a:rPr lang="en-US" sz="1400" dirty="0" err="1"/>
              <a:t>dự</a:t>
            </a:r>
            <a:r>
              <a:rPr lang="en-US" sz="1400" dirty="0"/>
              <a:t> </a:t>
            </a:r>
            <a:r>
              <a:rPr lang="en-US" sz="1400" dirty="0" err="1"/>
              <a:t>phòng</a:t>
            </a:r>
            <a:endParaRPr lang="en-US" sz="1400" dirty="0"/>
          </a:p>
        </p:txBody>
      </p:sp>
    </p:spTree>
    <p:extLst>
      <p:ext uri="{BB962C8B-B14F-4D97-AF65-F5344CB8AC3E}">
        <p14:creationId xmlns:p14="http://schemas.microsoft.com/office/powerpoint/2010/main" val="235304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26"/>
        <p:cNvGrpSpPr/>
        <p:nvPr/>
      </p:nvGrpSpPr>
      <p:grpSpPr>
        <a:xfrm>
          <a:off x="0" y="0"/>
          <a:ext cx="0" cy="0"/>
          <a:chOff x="0" y="0"/>
          <a:chExt cx="0" cy="0"/>
        </a:xfrm>
      </p:grpSpPr>
      <p:sp>
        <p:nvSpPr>
          <p:cNvPr id="327" name="Google Shape;327;p47"/>
          <p:cNvSpPr txBox="1">
            <a:spLocks noGrp="1"/>
          </p:cNvSpPr>
          <p:nvPr>
            <p:ph type="subTitle" idx="1"/>
          </p:nvPr>
        </p:nvSpPr>
        <p:spPr>
          <a:xfrm>
            <a:off x="4918991" y="1483960"/>
            <a:ext cx="3791056" cy="19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vi-VN" sz="1400" dirty="0"/>
              <a:t>Chương này sẽ giới thiệu về cấu trúc, công nghệ và các giao thức mạng được sử dụng trong đề tài này.</a:t>
            </a:r>
            <a:endParaRPr lang="en-US" sz="1400" dirty="0"/>
          </a:p>
        </p:txBody>
      </p:sp>
      <p:sp>
        <p:nvSpPr>
          <p:cNvPr id="328" name="Google Shape;328;p47"/>
          <p:cNvSpPr txBox="1">
            <a:spLocks noGrp="1"/>
          </p:cNvSpPr>
          <p:nvPr>
            <p:ph type="ctrTitle"/>
          </p:nvPr>
        </p:nvSpPr>
        <p:spPr>
          <a:xfrm flipH="1">
            <a:off x="548469" y="2236500"/>
            <a:ext cx="3791056" cy="6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n-lt"/>
              </a:rPr>
              <a:t>CẤU TRÚC VÀ GIAO THỨC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extLst>
      <p:ext uri="{BB962C8B-B14F-4D97-AF65-F5344CB8AC3E}">
        <p14:creationId xmlns:p14="http://schemas.microsoft.com/office/powerpoint/2010/main" val="340866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anim calcmode="lin" valueType="num">
                                      <p:cBhvr>
                                        <p:cTn id="8" dur="1000" fill="hold"/>
                                        <p:tgtEl>
                                          <p:spTgt spid="328"/>
                                        </p:tgtEl>
                                        <p:attrNameLst>
                                          <p:attrName>ppt_x</p:attrName>
                                        </p:attrNameLst>
                                      </p:cBhvr>
                                      <p:tavLst>
                                        <p:tav tm="0">
                                          <p:val>
                                            <p:strVal val="#ppt_x"/>
                                          </p:val>
                                        </p:tav>
                                        <p:tav tm="100000">
                                          <p:val>
                                            <p:strVal val="#ppt_x"/>
                                          </p:val>
                                        </p:tav>
                                      </p:tavLst>
                                    </p:anim>
                                    <p:anim calcmode="lin" valueType="num">
                                      <p:cBhvr>
                                        <p:cTn id="9"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5B2CA"/>
            </a:gs>
            <a:gs pos="100000">
              <a:srgbClr val="613FB8"/>
            </a:gs>
          </a:gsLst>
          <a:lin ang="5400700" scaled="0"/>
        </a:gradFill>
        <a:effectLst/>
      </p:bgPr>
    </p:bg>
    <p:spTree>
      <p:nvGrpSpPr>
        <p:cNvPr id="1" name="Shape 367"/>
        <p:cNvGrpSpPr/>
        <p:nvPr/>
      </p:nvGrpSpPr>
      <p:grpSpPr>
        <a:xfrm>
          <a:off x="0" y="0"/>
          <a:ext cx="0" cy="0"/>
          <a:chOff x="0" y="0"/>
          <a:chExt cx="0" cy="0"/>
        </a:xfrm>
      </p:grpSpPr>
      <p:sp>
        <p:nvSpPr>
          <p:cNvPr id="368" name="Google Shape;368;p50"/>
          <p:cNvSpPr txBox="1">
            <a:spLocks noGrp="1"/>
          </p:cNvSpPr>
          <p:nvPr>
            <p:ph type="ctrTitle"/>
          </p:nvPr>
        </p:nvSpPr>
        <p:spPr>
          <a:xfrm>
            <a:off x="1242600" y="174181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j-lt"/>
              </a:rPr>
              <a:t>MẠNG WAN</a:t>
            </a:r>
          </a:p>
        </p:txBody>
      </p:sp>
      <p:sp>
        <p:nvSpPr>
          <p:cNvPr id="369" name="Google Shape;369;p50"/>
          <p:cNvSpPr txBox="1">
            <a:spLocks noGrp="1"/>
          </p:cNvSpPr>
          <p:nvPr>
            <p:ph type="subTitle" idx="1"/>
          </p:nvPr>
        </p:nvSpPr>
        <p:spPr>
          <a:xfrm>
            <a:off x="480447" y="2731185"/>
            <a:ext cx="8221851" cy="100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MPLS (Multi-Protocol Label Switching)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a:t>
            </a:r>
            <a:r>
              <a:rPr lang="en-US" sz="1600" dirty="0" err="1"/>
              <a:t>các</a:t>
            </a:r>
            <a:r>
              <a:rPr lang="en-US" sz="1600" dirty="0"/>
              <a:t> </a:t>
            </a:r>
            <a:r>
              <a:rPr lang="en-US" sz="1600" dirty="0" err="1"/>
              <a:t>mạng</a:t>
            </a:r>
            <a:r>
              <a:rPr lang="en-US" sz="1600" dirty="0"/>
              <a:t> WAN </a:t>
            </a:r>
            <a:r>
              <a:rPr lang="en-US" sz="1600" dirty="0" err="1"/>
              <a:t>lớn</a:t>
            </a:r>
            <a:r>
              <a:rPr lang="en-US" sz="1600" dirty="0"/>
              <a:t> </a:t>
            </a:r>
            <a:r>
              <a:rPr lang="en-US" sz="1600" dirty="0" err="1"/>
              <a:t>kết</a:t>
            </a:r>
            <a:r>
              <a:rPr lang="en-US" sz="1600" dirty="0"/>
              <a:t> </a:t>
            </a:r>
            <a:r>
              <a:rPr lang="en-US" sz="1600" dirty="0" err="1"/>
              <a:t>nối</a:t>
            </a:r>
            <a:r>
              <a:rPr lang="en-US" sz="1600" dirty="0"/>
              <a:t> </a:t>
            </a:r>
            <a:r>
              <a:rPr lang="en-US" sz="1600" dirty="0" err="1"/>
              <a:t>cái</a:t>
            </a:r>
            <a:r>
              <a:rPr lang="en-US" sz="1600" dirty="0"/>
              <a:t> </a:t>
            </a:r>
            <a:r>
              <a:rPr lang="en-US" sz="1600" dirty="0" err="1"/>
              <a:t>mạng</a:t>
            </a:r>
            <a:r>
              <a:rPr lang="en-US" sz="1600" dirty="0"/>
              <a:t> LAN, </a:t>
            </a:r>
            <a:r>
              <a:rPr lang="en-US" sz="1600" dirty="0" err="1"/>
              <a:t>là</a:t>
            </a:r>
            <a:r>
              <a:rPr lang="en-US" sz="1600" dirty="0"/>
              <a:t> </a:t>
            </a:r>
            <a:r>
              <a:rPr lang="en-US" sz="1600" dirty="0" err="1"/>
              <a:t>một</a:t>
            </a:r>
            <a:r>
              <a:rPr lang="en-US" sz="1600" dirty="0"/>
              <a:t> </a:t>
            </a:r>
            <a:r>
              <a:rPr lang="en-US" sz="1600" dirty="0" err="1"/>
              <a:t>công</a:t>
            </a:r>
            <a:r>
              <a:rPr lang="en-US" sz="1600" dirty="0"/>
              <a:t> </a:t>
            </a:r>
            <a:r>
              <a:rPr lang="en-US" sz="1600" dirty="0" err="1"/>
              <a:t>nghệ</a:t>
            </a:r>
            <a:r>
              <a:rPr lang="en-US" sz="1600" dirty="0"/>
              <a:t> </a:t>
            </a:r>
            <a:r>
              <a:rPr lang="en-US" sz="1600" dirty="0" err="1"/>
              <a:t>định</a:t>
            </a:r>
            <a:r>
              <a:rPr lang="en-US" sz="1600" dirty="0"/>
              <a:t> </a:t>
            </a:r>
            <a:r>
              <a:rPr lang="en-US" sz="1600" dirty="0" err="1"/>
              <a:t>tuyến</a:t>
            </a:r>
            <a:r>
              <a:rPr lang="en-US" sz="1600" dirty="0"/>
              <a:t> </a:t>
            </a:r>
            <a:r>
              <a:rPr lang="en-US" sz="1600" dirty="0" err="1"/>
              <a:t>và</a:t>
            </a:r>
            <a:r>
              <a:rPr lang="en-US" sz="1600" dirty="0"/>
              <a:t> </a:t>
            </a:r>
            <a:r>
              <a:rPr lang="en-US" sz="1600" dirty="0" err="1"/>
              <a:t>chuyển</a:t>
            </a:r>
            <a:r>
              <a:rPr lang="en-US" sz="1600" dirty="0"/>
              <a:t> </a:t>
            </a:r>
            <a:r>
              <a:rPr lang="en-US" sz="1600" dirty="0" err="1"/>
              <a:t>tiếp</a:t>
            </a:r>
            <a:r>
              <a:rPr lang="en-US" sz="1600" dirty="0"/>
              <a:t> </a:t>
            </a:r>
            <a:r>
              <a:rPr lang="en-US" sz="1600" dirty="0" err="1"/>
              <a:t>gói</a:t>
            </a:r>
            <a:r>
              <a:rPr lang="en-US" sz="1600" dirty="0"/>
              <a:t> tin </a:t>
            </a:r>
            <a:r>
              <a:rPr lang="en-US" sz="1600" dirty="0" err="1"/>
              <a:t>trong</a:t>
            </a:r>
            <a:r>
              <a:rPr lang="en-US" sz="1600" dirty="0"/>
              <a:t> </a:t>
            </a:r>
            <a:r>
              <a:rPr lang="en-US" sz="1600" dirty="0" err="1"/>
              <a:t>mạng</a:t>
            </a:r>
            <a:r>
              <a:rPr lang="en-US" sz="1600" dirty="0"/>
              <a:t>.</a:t>
            </a:r>
          </a:p>
          <a:p>
            <a:pPr marL="0" lvl="0" indent="0" algn="just" rtl="0">
              <a:spcBef>
                <a:spcPts val="0"/>
              </a:spcBef>
              <a:spcAft>
                <a:spcPts val="0"/>
              </a:spcAft>
              <a:buNone/>
            </a:pPr>
            <a:r>
              <a:rPr lang="en-US" sz="1600" dirty="0"/>
              <a:t>OSPF (Open Shortest Path First) </a:t>
            </a:r>
            <a:r>
              <a:rPr lang="en-US" sz="1600" dirty="0" err="1"/>
              <a:t>giao</a:t>
            </a:r>
            <a:r>
              <a:rPr lang="en-US" sz="1600" dirty="0"/>
              <a:t> </a:t>
            </a:r>
            <a:r>
              <a:rPr lang="en-US" sz="1600" dirty="0" err="1"/>
              <a:t>thức</a:t>
            </a:r>
            <a:r>
              <a:rPr lang="en-US" sz="1600" dirty="0"/>
              <a:t> </a:t>
            </a:r>
            <a:r>
              <a:rPr lang="en-US" sz="1600" dirty="0" err="1"/>
              <a:t>định</a:t>
            </a:r>
            <a:r>
              <a:rPr lang="en-US" sz="1600" dirty="0"/>
              <a:t> </a:t>
            </a:r>
            <a:r>
              <a:rPr lang="en-US" sz="1600" dirty="0" err="1"/>
              <a:t>tuyến</a:t>
            </a:r>
            <a:r>
              <a:rPr lang="en-US" sz="1600" dirty="0"/>
              <a:t> </a:t>
            </a:r>
            <a:r>
              <a:rPr lang="en-US" sz="1600" dirty="0" err="1"/>
              <a:t>nội</a:t>
            </a:r>
            <a:r>
              <a:rPr lang="en-US" sz="1600" dirty="0"/>
              <a:t> </a:t>
            </a:r>
            <a:r>
              <a:rPr lang="en-US" sz="1600" dirty="0" err="1"/>
              <a:t>bộ</a:t>
            </a:r>
            <a:r>
              <a:rPr lang="en-US" sz="1600" dirty="0"/>
              <a:t>, </a:t>
            </a:r>
            <a:r>
              <a:rPr lang="vi-VN" sz="1600" dirty="0"/>
              <a:t>cho phép các </a:t>
            </a:r>
            <a:r>
              <a:rPr lang="vi-VN" sz="1600" dirty="0" err="1"/>
              <a:t>router</a:t>
            </a:r>
            <a:r>
              <a:rPr lang="vi-VN" sz="1600" dirty="0"/>
              <a:t> trong một mạng IP chia sẻ thông tin định tuyến với nhau để xác định các đường đi tốt nhất đến các mạng đích. OSPF sử dụng thuật toán </a:t>
            </a:r>
            <a:r>
              <a:rPr lang="vi-VN" sz="1600" dirty="0" err="1"/>
              <a:t>Dijkstra</a:t>
            </a:r>
            <a:r>
              <a:rPr lang="vi-VN" sz="1600" dirty="0"/>
              <a:t> để tính toán các đường đi ngắn nhất và cập nhật các bảng định tuyến trên các </a:t>
            </a:r>
            <a:r>
              <a:rPr lang="vi-VN" sz="1600" dirty="0" err="1"/>
              <a:t>router</a:t>
            </a:r>
            <a:r>
              <a:rPr lang="vi-VN" sz="1600" dirty="0"/>
              <a:t> trong mạng.</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27898" cy="788504"/>
          </a:xfrm>
          <a:prstGeom prst="rect">
            <a:avLst/>
          </a:prstGeom>
        </p:spPr>
      </p:pic>
    </p:spTree>
  </p:cSld>
  <p:clrMapOvr>
    <a:masterClrMapping/>
  </p:clrMapOvr>
</p:sld>
</file>

<file path=ppt/theme/theme1.xml><?xml version="1.0" encoding="utf-8"?>
<a:theme xmlns:a="http://schemas.openxmlformats.org/drawingml/2006/main" name="Tech Startup by Slidesgo">
  <a:themeElements>
    <a:clrScheme name="Simple Light">
      <a:dk1>
        <a:srgbClr val="E5B2CA"/>
      </a:dk1>
      <a:lt1>
        <a:srgbClr val="613FB8"/>
      </a:lt1>
      <a:dk2>
        <a:srgbClr val="FFFFFF"/>
      </a:dk2>
      <a:lt2>
        <a:srgbClr val="EFEFEF"/>
      </a:lt2>
      <a:accent1>
        <a:srgbClr val="D9D9D9"/>
      </a:accent1>
      <a:accent2>
        <a:srgbClr val="CCCCCC"/>
      </a:accent2>
      <a:accent3>
        <a:srgbClr val="E5B2CA"/>
      </a:accent3>
      <a:accent4>
        <a:srgbClr val="613FB8"/>
      </a:accent4>
      <a:accent5>
        <a:srgbClr val="FFFFFF"/>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1409</Words>
  <Application>Microsoft Office PowerPoint</Application>
  <PresentationFormat>On-screen Show (16:9)</PresentationFormat>
  <Paragraphs>132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Fira Sans Extra Condensed Medium</vt:lpstr>
      <vt:lpstr>Arial</vt:lpstr>
      <vt:lpstr>Roboto Condensed Light</vt:lpstr>
      <vt:lpstr>Righteous</vt:lpstr>
      <vt:lpstr>Squada One</vt:lpstr>
      <vt:lpstr>Tech Startup by Slidesgo</vt:lpstr>
      <vt:lpstr>GIAO THỨC MẠNG MÁY TÍNH</vt:lpstr>
      <vt:lpstr>NỘI DUNG</vt:lpstr>
      <vt:lpstr>GIỚI THIỆU</vt:lpstr>
      <vt:lpstr>ĐỀ TÀI XÂY DỰNG VÀ TRIỂN KHAI HỆ THỐNG MẠNG CHO TRƯỜNG ĐẠI HỌC KINH TẾ GỒM 3 CHI NHÁNH Ở TP. HỒ CHÍ MINH</vt:lpstr>
      <vt:lpstr>MÔ HÌNH HỆ THỐNG</vt:lpstr>
      <vt:lpstr>SƠ ĐỒ LUẬN LÝ</vt:lpstr>
      <vt:lpstr>SƠ ĐỒ VẬT LÝ</vt:lpstr>
      <vt:lpstr>CẤU TRÚC VÀ GIAO THỨC</vt:lpstr>
      <vt:lpstr>MẠNG WAN</vt:lpstr>
      <vt:lpstr>MÔ HÌNH MẠNG 3 TẦNG</vt:lpstr>
      <vt:lpstr>STP và HSRP</vt:lpstr>
      <vt:lpstr>BẢO MẬT</vt:lpstr>
      <vt:lpstr>ĐỊA CHỈ IP ĐƯỜNG MẠNG</vt:lpstr>
      <vt:lpstr>VLAN</vt:lpstr>
      <vt:lpstr>SERVER</vt:lpstr>
      <vt:lpstr>DEMO Truy Cập Web</vt:lpstr>
      <vt:lpstr>DEMO Truy Cập Web</vt:lpstr>
      <vt:lpstr>DEMO Truy Cập Web</vt:lpstr>
      <vt:lpstr>DEMO Gửi Mail</vt:lpstr>
      <vt:lpstr>DEMO Gửi Mail</vt:lpstr>
      <vt:lpstr>DEMO Gửi Mail</vt:lpstr>
      <vt:lpstr>DEMO Gửi Mail</vt:lpstr>
      <vt:lpstr>DEMO Gửi và Nhận File</vt:lpstr>
      <vt:lpstr>DEMO Gửi và Nhận File</vt:lpstr>
      <vt:lpstr>DEMO Gửi và Nhận File</vt:lpstr>
      <vt:lpstr>DEMO Gửi và Nhận File</vt:lpstr>
      <vt:lpstr>DEMO</vt:lpstr>
      <vt:lpstr>PHÂN TÍCH VÀ HƯỚNG PHÁT TRIỂN</vt:lpstr>
      <vt:lpstr>HẠN CHẾ VÀ HƯỚNG PHÁT TRIỂN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
  <cp:lastModifiedBy>Minh Phong Đặng</cp:lastModifiedBy>
  <cp:revision>19</cp:revision>
  <dcterms:created xsi:type="dcterms:W3CDTF">2023-04-19T16:36:38Z</dcterms:created>
  <dcterms:modified xsi:type="dcterms:W3CDTF">2023-04-20T06:16:38Z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F82F7A2071C4482493D7EDD505219E95</vt:lpwstr>
  </property>
  <property fmtid="{D5CDD505-2E9C-101B-9397-08002B2CF9AE}" pid="3" name="KSOProductBuildVer">
    <vt:lpwstr>1033-11.2.0.11516</vt:lpwstr>
  </property>
</Properties>
</file>