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4" r:id="rId5"/>
    <p:sldId id="261" r:id="rId6"/>
    <p:sldId id="257" r:id="rId7"/>
    <p:sldId id="258" r:id="rId8"/>
    <p:sldId id="262" r:id="rId9"/>
    <p:sldId id="259" r:id="rId10"/>
    <p:sldId id="265" r:id="rId11"/>
    <p:sldId id="260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EEC2-C9B7-4AFB-A56F-271FD55A3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4B01A-6EF1-4FC3-B35F-0CC770D40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6AE7E-6873-4771-87AB-BB65FC28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54F-F2FF-42FD-A974-3F773FC471F6}" type="datetimeFigureOut">
              <a:rPr lang="th-TH" smtClean="0"/>
              <a:t>22/07/61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FDD1D-0D87-4139-B01E-B87A8980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A9E38-C12D-4192-A701-02DFA960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4A51-FAE4-41A3-86BC-06DF3E23D8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609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AAA7-E49F-47F2-BE0E-8699773C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72DAC-B16B-4526-A503-E14579FE6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174A5-25DA-4A23-9EF0-A7CC1EDD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54F-F2FF-42FD-A974-3F773FC471F6}" type="datetimeFigureOut">
              <a:rPr lang="th-TH" smtClean="0"/>
              <a:t>22/07/61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6BABE-1442-4D1A-A055-A0D56EB1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BF4BB-75AC-4907-8900-C14E8D48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4A51-FAE4-41A3-86BC-06DF3E23D8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953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433ED-0AD0-4C4F-B22E-AFEA2F0BA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7BA67-8973-412A-B161-E6A3AAFD6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C6DA-27C4-4671-8F80-C773CC46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54F-F2FF-42FD-A974-3F773FC471F6}" type="datetimeFigureOut">
              <a:rPr lang="th-TH" smtClean="0"/>
              <a:t>22/07/61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D2F6-11A3-4ECF-8064-49781107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03D9-4E65-497A-90B4-EA195BB2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4A51-FAE4-41A3-86BC-06DF3E23D8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0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9E13-9B2C-4E3F-BF67-531E50FC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BFA4-00B9-423D-BB18-644B8707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CE14-80A3-4829-9CBC-3604C61D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54F-F2FF-42FD-A974-3F773FC471F6}" type="datetimeFigureOut">
              <a:rPr lang="th-TH" smtClean="0"/>
              <a:t>22/07/61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9757E-E048-4791-8AD5-B6C4CA1C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1F71-AB74-41C7-83AB-3C527850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4A51-FAE4-41A3-86BC-06DF3E23D8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077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B906-968E-407C-81D0-A9E17873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0DD9C-7FDF-4617-8806-9330578DC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9F13D-4F58-42E7-81A8-5558C78B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54F-F2FF-42FD-A974-3F773FC471F6}" type="datetimeFigureOut">
              <a:rPr lang="th-TH" smtClean="0"/>
              <a:t>22/07/61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BD355-1476-4384-AC09-802F8AEC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ACF1C-10DD-4220-8464-2A7BC385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4A51-FAE4-41A3-86BC-06DF3E23D8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962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64ED-238E-4890-AC75-6CB53C29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758EA-182C-4963-BEF5-306F47696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F492E-4406-48D5-8393-33F381AE1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CBC90-E53F-4313-9BCD-A154278A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54F-F2FF-42FD-A974-3F773FC471F6}" type="datetimeFigureOut">
              <a:rPr lang="th-TH" smtClean="0"/>
              <a:t>22/07/61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43D7F-356F-43C5-BEF6-4D6BB570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FEF2-97B7-4CFA-B1EC-3B743479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4A51-FAE4-41A3-86BC-06DF3E23D8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11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2BF7-9164-4FE6-B66C-AE08AA7A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3AD48-2598-4F78-8F68-90E9265CC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26EA3-4218-4BC7-8B56-1C8B0E9D1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58034-4E76-4B87-B346-D446689A5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AEC13-249F-43BC-94AC-50672DA4B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29B17-C931-443F-9695-4FE6FBCD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54F-F2FF-42FD-A974-3F773FC471F6}" type="datetimeFigureOut">
              <a:rPr lang="th-TH" smtClean="0"/>
              <a:t>22/07/61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018D2-C7D3-4F8C-83CA-3A02E1F1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FC1C2-7272-4F97-BD06-6F240CEC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4A51-FAE4-41A3-86BC-06DF3E23D8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029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13F3-CF01-4702-BB49-AFD20C53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5191C-68B8-4625-8AA0-1E077719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54F-F2FF-42FD-A974-3F773FC471F6}" type="datetimeFigureOut">
              <a:rPr lang="th-TH" smtClean="0"/>
              <a:t>22/07/61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9AB6A-F24C-4D31-8E64-7C3BA2E4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21E05-24DE-41A0-A179-E2A62D2A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4A51-FAE4-41A3-86BC-06DF3E23D8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441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90EE-C05B-4A91-AE99-C543AAED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54F-F2FF-42FD-A974-3F773FC471F6}" type="datetimeFigureOut">
              <a:rPr lang="th-TH" smtClean="0"/>
              <a:t>22/07/61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2E55E-29EA-4F98-9FCA-42E61EB4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E7A36-4022-4A7C-9035-9BA3B13E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4A51-FAE4-41A3-86BC-06DF3E23D8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794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00CE-6DA5-4F4E-A460-8227651F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4A29-2F92-427E-B79B-EBC9C765E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A787C-EE80-4655-BB27-4DAB3A0C9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F70C0-7BAA-4377-A5FD-7E389EA9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54F-F2FF-42FD-A974-3F773FC471F6}" type="datetimeFigureOut">
              <a:rPr lang="th-TH" smtClean="0"/>
              <a:t>22/07/61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A15C0-D733-46BB-BDCE-FF0C24DC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57B9C-8EC6-4FFB-963B-54CD7D3B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4A51-FAE4-41A3-86BC-06DF3E23D8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55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14B6-78B5-4E08-AB78-1D701CA9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2284A-42D8-46B7-9898-276AEDB3C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9928E-4A18-4A99-A95F-5FD958874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1E89A-7CE7-4095-AFD1-AE9E6368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54F-F2FF-42FD-A974-3F773FC471F6}" type="datetimeFigureOut">
              <a:rPr lang="th-TH" smtClean="0"/>
              <a:t>22/07/61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C857A-1D1B-40CB-8149-0E5FD48D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EE5F0-09CD-40BB-95AE-D2F19619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4A51-FAE4-41A3-86BC-06DF3E23D8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8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A7DA2-30D2-41DC-A394-00CD38D5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4A62-2723-4A88-AF78-9C91AAFE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EF0B-320B-4868-A0E7-D4BFE36A3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7754F-F2FF-42FD-A974-3F773FC471F6}" type="datetimeFigureOut">
              <a:rPr lang="th-TH" smtClean="0"/>
              <a:t>22/07/61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BCD0B-1A27-4B75-A17A-CC8DC6115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901A-0E3E-4F66-AF50-0407EC2E7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4A51-FAE4-41A3-86BC-06DF3E23D8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33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6328-4367-4DD5-888D-4900BE1C1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964" y="207651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Recommendation</a:t>
            </a:r>
            <a:br>
              <a:rPr lang="en-US" dirty="0"/>
            </a:br>
            <a:r>
              <a:rPr lang="en-US" dirty="0"/>
              <a:t>System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400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07DD-8146-4ED5-92B7-B418DEAB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C10F4-9E8D-41E5-8CB9-BFBD27D9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73"/>
            <a:ext cx="10515600" cy="4351338"/>
          </a:xfrm>
        </p:spPr>
        <p:txBody>
          <a:bodyPr/>
          <a:lstStyle/>
          <a:p>
            <a:r>
              <a:rPr lang="en-US" dirty="0"/>
              <a:t>Filter Project in test</a:t>
            </a:r>
          </a:p>
          <a:p>
            <a:endParaRPr lang="en-US" dirty="0"/>
          </a:p>
          <a:p>
            <a:r>
              <a:rPr lang="en-US" dirty="0"/>
              <a:t>Get top-7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89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907D-FE7D-4E99-8A0C-464CA675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US" dirty="0"/>
              <a:t>Feature Engineering by Decision Tree Regressor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AA9C-027B-49C4-819C-8569819A1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17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Feature ranking:</a:t>
            </a:r>
          </a:p>
          <a:p>
            <a:pPr marL="0" indent="0">
              <a:buNone/>
            </a:pPr>
            <a:r>
              <a:rPr lang="en-GB" dirty="0"/>
              <a:t>1. feature </a:t>
            </a:r>
            <a:r>
              <a:rPr lang="en-GB" dirty="0" err="1"/>
              <a:t>project_interacts</a:t>
            </a:r>
            <a:r>
              <a:rPr lang="en-GB" dirty="0"/>
              <a:t>: 0.316587</a:t>
            </a:r>
          </a:p>
          <a:p>
            <a:pPr marL="0" indent="0">
              <a:buNone/>
            </a:pPr>
            <a:r>
              <a:rPr lang="en-GB" dirty="0"/>
              <a:t>2. feature </a:t>
            </a:r>
            <a:r>
              <a:rPr lang="en-GB" dirty="0" err="1"/>
              <a:t>user_interacts</a:t>
            </a:r>
            <a:r>
              <a:rPr lang="en-GB" dirty="0"/>
              <a:t>: 0.187386</a:t>
            </a:r>
          </a:p>
          <a:p>
            <a:pPr marL="0" indent="0">
              <a:buNone/>
            </a:pPr>
            <a:r>
              <a:rPr lang="en-GB" dirty="0"/>
              <a:t>3. feature </a:t>
            </a:r>
            <a:r>
              <a:rPr lang="en-GB" dirty="0" err="1"/>
              <a:t>district_id</a:t>
            </a:r>
            <a:r>
              <a:rPr lang="en-GB" dirty="0"/>
              <a:t>: 0.106924</a:t>
            </a:r>
          </a:p>
          <a:p>
            <a:pPr marL="0" indent="0">
              <a:buNone/>
            </a:pPr>
            <a:r>
              <a:rPr lang="en-GB" dirty="0"/>
              <a:t>4. feature weekday: 0.069143</a:t>
            </a:r>
          </a:p>
          <a:p>
            <a:pPr marL="0" indent="0">
              <a:buNone/>
            </a:pPr>
            <a:r>
              <a:rPr lang="en-GB" dirty="0"/>
              <a:t>5. feature </a:t>
            </a:r>
            <a:r>
              <a:rPr lang="en-GB" dirty="0" err="1"/>
              <a:t>starting_price</a:t>
            </a:r>
            <a:r>
              <a:rPr lang="en-GB" dirty="0"/>
              <a:t>: 0.055822</a:t>
            </a:r>
          </a:p>
          <a:p>
            <a:pPr marL="0" indent="0">
              <a:buNone/>
            </a:pPr>
            <a:r>
              <a:rPr lang="en-GB" dirty="0"/>
              <a:t>6. feature </a:t>
            </a:r>
            <a:r>
              <a:rPr lang="en-GB" dirty="0" err="1"/>
              <a:t>province_id</a:t>
            </a:r>
            <a:r>
              <a:rPr lang="en-GB" dirty="0"/>
              <a:t>: 0.048683</a:t>
            </a:r>
          </a:p>
          <a:p>
            <a:pPr marL="0" indent="0">
              <a:buNone/>
            </a:pPr>
            <a:r>
              <a:rPr lang="en-GB" dirty="0"/>
              <a:t>7. feature </a:t>
            </a:r>
            <a:r>
              <a:rPr lang="en-GB" dirty="0" err="1"/>
              <a:t>land_size</a:t>
            </a:r>
            <a:r>
              <a:rPr lang="en-GB" dirty="0"/>
              <a:t>: 0.044625</a:t>
            </a:r>
          </a:p>
          <a:p>
            <a:pPr marL="0" indent="0">
              <a:buNone/>
            </a:pPr>
            <a:r>
              <a:rPr lang="en-GB" dirty="0"/>
              <a:t>8. feature facility: 0.039754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1173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6EC0-8761-416A-A2C9-5997BC3E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Test Split Data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D9243-9497-4F25-95DD-7DEEC901D91C}"/>
              </a:ext>
            </a:extLst>
          </p:cNvPr>
          <p:cNvSpPr txBox="1"/>
          <p:nvPr/>
        </p:nvSpPr>
        <p:spPr>
          <a:xfrm>
            <a:off x="1060174" y="1815548"/>
            <a:ext cx="106414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Get last user that visited project as test and other as train set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Filter group (</a:t>
            </a:r>
            <a:r>
              <a:rPr lang="en-US" dirty="0" err="1"/>
              <a:t>userCode</a:t>
            </a:r>
            <a:r>
              <a:rPr lang="en-US" dirty="0"/>
              <a:t>, </a:t>
            </a:r>
            <a:r>
              <a:rPr lang="en-US" dirty="0" err="1"/>
              <a:t>project_id</a:t>
            </a:r>
            <a:r>
              <a:rPr lang="en-US" dirty="0"/>
              <a:t>) not in test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Filter </a:t>
            </a:r>
            <a:r>
              <a:rPr lang="en-US" dirty="0" err="1"/>
              <a:t>userCode</a:t>
            </a:r>
            <a:r>
              <a:rPr lang="en-US" dirty="0"/>
              <a:t> not in test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Filter </a:t>
            </a:r>
            <a:r>
              <a:rPr lang="en-US" dirty="0" err="1"/>
              <a:t>project_id</a:t>
            </a:r>
            <a:r>
              <a:rPr lang="en-US" dirty="0"/>
              <a:t> not in test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7472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CE22-7A5E-44A7-AE8E-8E337372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Processing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278C-C9AE-4F75-BE6D-DAAC7E9E8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78827"/>
          </a:xfrm>
        </p:spPr>
        <p:txBody>
          <a:bodyPr/>
          <a:lstStyle/>
          <a:p>
            <a:r>
              <a:rPr lang="en-US" dirty="0"/>
              <a:t>Filter row that </a:t>
            </a:r>
            <a:r>
              <a:rPr lang="en-US" dirty="0" err="1"/>
              <a:t>userCode</a:t>
            </a:r>
            <a:r>
              <a:rPr lang="en-US" dirty="0"/>
              <a:t> not in test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2156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B553-3F61-4E20-B0FA-752F9039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Library </a:t>
            </a:r>
            <a:r>
              <a:rPr lang="en-US" b="1" dirty="0" err="1"/>
              <a:t>LightFM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82A6B-F8A6-4989-AAEA-8BD6C2F92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8351"/>
            <a:ext cx="8079755" cy="327861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Reference https://github.com/lyst/lightfm</a:t>
            </a:r>
            <a:endParaRPr lang="th-TH" dirty="0"/>
          </a:p>
        </p:txBody>
      </p:sp>
      <p:pic>
        <p:nvPicPr>
          <p:cNvPr id="1026" name="Picture 2" descr="LightFM logo">
            <a:extLst>
              <a:ext uri="{FF2B5EF4-FFF2-40B4-BE49-F238E27FC236}">
                <a16:creationId xmlns:a16="http://schemas.microsoft.com/office/drawing/2014/main" id="{A3B16FAA-4224-4F66-BE0F-84E78AA1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07" y="1286341"/>
            <a:ext cx="5908466" cy="396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19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BA89-7B27-4408-B4F8-9DE9FA61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en-US" dirty="0"/>
              <a:t>Matrix Factorization + Gradient Descent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072D65-2686-4E66-BD1A-E78233664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326914"/>
              </p:ext>
            </p:extLst>
          </p:nvPr>
        </p:nvGraphicFramePr>
        <p:xfrm>
          <a:off x="980661" y="2349682"/>
          <a:ext cx="9634328" cy="2736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582">
                  <a:extLst>
                    <a:ext uri="{9D8B030D-6E8A-4147-A177-3AD203B41FA5}">
                      <a16:colId xmlns:a16="http://schemas.microsoft.com/office/drawing/2014/main" val="1071787481"/>
                    </a:ext>
                  </a:extLst>
                </a:gridCol>
                <a:gridCol w="2408582">
                  <a:extLst>
                    <a:ext uri="{9D8B030D-6E8A-4147-A177-3AD203B41FA5}">
                      <a16:colId xmlns:a16="http://schemas.microsoft.com/office/drawing/2014/main" val="344093979"/>
                    </a:ext>
                  </a:extLst>
                </a:gridCol>
                <a:gridCol w="2408582">
                  <a:extLst>
                    <a:ext uri="{9D8B030D-6E8A-4147-A177-3AD203B41FA5}">
                      <a16:colId xmlns:a16="http://schemas.microsoft.com/office/drawing/2014/main" val="3643863057"/>
                    </a:ext>
                  </a:extLst>
                </a:gridCol>
                <a:gridCol w="2408582">
                  <a:extLst>
                    <a:ext uri="{9D8B030D-6E8A-4147-A177-3AD203B41FA5}">
                      <a16:colId xmlns:a16="http://schemas.microsoft.com/office/drawing/2014/main" val="2742751898"/>
                    </a:ext>
                  </a:extLst>
                </a:gridCol>
              </a:tblGrid>
              <a:tr h="777831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Project3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775667"/>
                  </a:ext>
                </a:extLst>
              </a:tr>
              <a:tr h="653042">
                <a:tc>
                  <a:txBody>
                    <a:bodyPr/>
                    <a:lstStyle/>
                    <a:p>
                      <a:r>
                        <a:rPr lang="en-US" dirty="0"/>
                        <a:t>User1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22033"/>
                  </a:ext>
                </a:extLst>
              </a:tr>
              <a:tr h="653042">
                <a:tc>
                  <a:txBody>
                    <a:bodyPr/>
                    <a:lstStyle/>
                    <a:p>
                      <a:r>
                        <a:rPr lang="en-US" dirty="0"/>
                        <a:t>User2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57806"/>
                  </a:ext>
                </a:extLst>
              </a:tr>
              <a:tr h="653042">
                <a:tc>
                  <a:txBody>
                    <a:bodyPr/>
                    <a:lstStyle/>
                    <a:p>
                      <a:r>
                        <a:rPr lang="en-US" dirty="0"/>
                        <a:t>User3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8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52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C609A-275B-4CA8-90F9-707987453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" y="1089628"/>
            <a:ext cx="6874430" cy="5155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01B25A-32CF-49F7-A80D-0B3532C7613E}"/>
              </a:ext>
            </a:extLst>
          </p:cNvPr>
          <p:cNvSpPr txBox="1"/>
          <p:nvPr/>
        </p:nvSpPr>
        <p:spPr>
          <a:xfrm>
            <a:off x="6917635" y="1775791"/>
            <a:ext cx="5022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WARP: Weighted Approximate-Rank Pairwise</a:t>
            </a:r>
          </a:p>
          <a:p>
            <a:endParaRPr lang="en-US" dirty="0"/>
          </a:p>
          <a:p>
            <a:r>
              <a:rPr lang="en-US" dirty="0"/>
              <a:t>BPR: Bayesian Personalized Ranking</a:t>
            </a:r>
          </a:p>
          <a:p>
            <a:endParaRPr lang="en-US" dirty="0"/>
          </a:p>
          <a:p>
            <a:r>
              <a:rPr lang="en-US" dirty="0"/>
              <a:t>LOG</a:t>
            </a:r>
            <a:r>
              <a:rPr lang="en-US" b="1" dirty="0"/>
              <a:t>: </a:t>
            </a:r>
            <a:r>
              <a:rPr lang="en-US" dirty="0"/>
              <a:t>logistic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D9B07-C3D7-4142-A6F4-677672950FEA}"/>
              </a:ext>
            </a:extLst>
          </p:cNvPr>
          <p:cNvSpPr txBox="1"/>
          <p:nvPr/>
        </p:nvSpPr>
        <p:spPr>
          <a:xfrm>
            <a:off x="2531165" y="526651"/>
            <a:ext cx="572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184903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205AEC-2157-44C9-86FD-E99834F1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618" y="583811"/>
            <a:ext cx="8153551" cy="6115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7F732-4C89-43F9-8BF4-09B1F008DA9C}"/>
              </a:ext>
            </a:extLst>
          </p:cNvPr>
          <p:cNvSpPr txBox="1"/>
          <p:nvPr/>
        </p:nvSpPr>
        <p:spPr>
          <a:xfrm>
            <a:off x="2676939" y="357809"/>
            <a:ext cx="716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Duration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9835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4594F-D214-48E9-83AB-BCB47CE50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43" y="1169503"/>
            <a:ext cx="7089914" cy="53174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2231CB-F517-4086-934B-9DF72B2933DC}"/>
              </a:ext>
            </a:extLst>
          </p:cNvPr>
          <p:cNvSpPr txBox="1"/>
          <p:nvPr/>
        </p:nvSpPr>
        <p:spPr>
          <a:xfrm>
            <a:off x="2279374" y="646283"/>
            <a:ext cx="8057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Try to add weight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3371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919724B-D80B-45A8-80C6-00D57E57F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426" y="768626"/>
            <a:ext cx="7498086" cy="562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2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182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Angsana New</vt:lpstr>
      <vt:lpstr>Arial</vt:lpstr>
      <vt:lpstr>Calibri</vt:lpstr>
      <vt:lpstr>Calibri Light</vt:lpstr>
      <vt:lpstr>Cordia New</vt:lpstr>
      <vt:lpstr>Office Theme</vt:lpstr>
      <vt:lpstr>Recommendation System</vt:lpstr>
      <vt:lpstr>Train Test Split Data</vt:lpstr>
      <vt:lpstr>Pre Processing</vt:lpstr>
      <vt:lpstr>Model Library LightFM</vt:lpstr>
      <vt:lpstr>Matrix Factorization + Gradient Descent </vt:lpstr>
      <vt:lpstr>PowerPoint Presentation</vt:lpstr>
      <vt:lpstr>PowerPoint Presentation</vt:lpstr>
      <vt:lpstr>PowerPoint Presentation</vt:lpstr>
      <vt:lpstr>PowerPoint Presentation</vt:lpstr>
      <vt:lpstr>Post Processing</vt:lpstr>
      <vt:lpstr>Feature Engineering by Decision Tree Regressor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</dc:title>
  <dc:creator>Jiravat Boonkumnerd</dc:creator>
  <cp:lastModifiedBy>Jiravat Boonkumnerd</cp:lastModifiedBy>
  <cp:revision>16</cp:revision>
  <dcterms:created xsi:type="dcterms:W3CDTF">2018-07-22T05:59:51Z</dcterms:created>
  <dcterms:modified xsi:type="dcterms:W3CDTF">2018-07-22T12:48:19Z</dcterms:modified>
</cp:coreProperties>
</file>