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graph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KNeighborsClassifier by  </a:t>
            </a:r>
            <a:r>
              <a:rPr lang="en-US"/>
              <a:t>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[graph.xlsx]KNeighborsClassifier!$A$7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[graph.xlsx]KNeighborsClassifier!$B$7:$G$7</c:f>
              <c:numCache>
                <c:formatCode>General</c:formatCode>
                <c:ptCount val="6"/>
                <c:pt idx="0">
                  <c:v>0.94006517141926904</c:v>
                </c:pt>
                <c:pt idx="1">
                  <c:v>0.88713096321377805</c:v>
                </c:pt>
                <c:pt idx="2">
                  <c:v>0.87465390102745566</c:v>
                </c:pt>
                <c:pt idx="3">
                  <c:v>0.88292936855761661</c:v>
                </c:pt>
                <c:pt idx="4">
                  <c:v>0.87360440942582152</c:v>
                </c:pt>
                <c:pt idx="5">
                  <c:v>0.85520836955191726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4AB-8583-A8624D323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184992"/>
        <c:axId val="109185552"/>
      </c:barChart>
      <c:catAx>
        <c:axId val="10918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85552"/>
        <c:crosses val="autoZero"/>
        <c:auto val="1"/>
        <c:lblAlgn val="ctr"/>
        <c:lblOffset val="100"/>
        <c:noMultiLvlLbl val="0"/>
      </c:catAx>
      <c:valAx>
        <c:axId val="10918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8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SGDClassifier by </a:t>
            </a:r>
            <a:r>
              <a:rPr lang="en-US"/>
              <a:t>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SGDClassifier!$A$7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SGDClassifier!$B$1:$I$1</c:f>
              <c:strCache>
                <c:ptCount val="5"/>
                <c:pt idx="0">
                  <c:v>1.00E-04</c:v>
                </c:pt>
                <c:pt idx="1">
                  <c:v>1.00E-03</c:v>
                </c:pt>
                <c:pt idx="2">
                  <c:v>1.00E-02</c:v>
                </c:pt>
                <c:pt idx="3">
                  <c:v>1.00E-01</c:v>
                </c:pt>
                <c:pt idx="4">
                  <c:v>1.00E+00</c:v>
                </c:pt>
              </c:strCache>
              <c:extLst/>
            </c:strRef>
          </c:cat>
          <c:val>
            <c:numRef>
              <c:f>SGDClassifier!$B$7:$I$7</c:f>
              <c:numCache>
                <c:formatCode>General</c:formatCode>
                <c:ptCount val="5"/>
                <c:pt idx="0">
                  <c:v>0.97846412533909943</c:v>
                </c:pt>
                <c:pt idx="1">
                  <c:v>0.97757148197375443</c:v>
                </c:pt>
                <c:pt idx="2">
                  <c:v>0.97756645519313046</c:v>
                </c:pt>
                <c:pt idx="3">
                  <c:v>0.9500792693195439</c:v>
                </c:pt>
                <c:pt idx="4">
                  <c:v>0.88127894542496232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E2E-4ACD-9F97-2651AACF5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187792"/>
        <c:axId val="109188352"/>
      </c:barChart>
      <c:catAx>
        <c:axId val="10918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88352"/>
        <c:crosses val="autoZero"/>
        <c:auto val="1"/>
        <c:lblAlgn val="ctr"/>
        <c:lblOffset val="100"/>
        <c:noMultiLvlLbl val="0"/>
      </c:catAx>
      <c:valAx>
        <c:axId val="10918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8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F-Score</a:t>
            </a:r>
            <a:r>
              <a:rPr lang="en-US" baseline="0"/>
              <a:t> of </a:t>
            </a:r>
            <a:r>
              <a:rPr lang="en-US"/>
              <a:t>10 dataset by difference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'[graph-1.xlsx]Score'!$A$2</c:f>
              <c:strCache>
                <c:ptCount val="1"/>
                <c:pt idx="0">
                  <c:v>SGDClassifier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'[graph-1.xlsx]Score'!$B$1:$L$1</c:f>
              <c:strCache>
                <c:ptCount val="11"/>
                <c:pt idx="0">
                  <c:v>Round 1</c:v>
                </c:pt>
                <c:pt idx="1">
                  <c:v>Round 2</c:v>
                </c:pt>
                <c:pt idx="2">
                  <c:v>Round 3</c:v>
                </c:pt>
                <c:pt idx="3">
                  <c:v>Round 4</c:v>
                </c:pt>
                <c:pt idx="4">
                  <c:v>Round 5</c:v>
                </c:pt>
                <c:pt idx="5">
                  <c:v>Round 6</c:v>
                </c:pt>
                <c:pt idx="6">
                  <c:v>Round 7</c:v>
                </c:pt>
                <c:pt idx="7">
                  <c:v>Round 8</c:v>
                </c:pt>
                <c:pt idx="8">
                  <c:v>Round 9</c:v>
                </c:pt>
                <c:pt idx="9">
                  <c:v>Round 10</c:v>
                </c:pt>
                <c:pt idx="10">
                  <c:v>MEAN</c:v>
                </c:pt>
              </c:strCache>
            </c:strRef>
          </c:cat>
          <c:val>
            <c:numRef>
              <c:f>'[graph-1.xlsx]Score'!$B$2:$L$2</c:f>
              <c:numCache>
                <c:formatCode>General</c:formatCode>
                <c:ptCount val="11"/>
                <c:pt idx="0">
                  <c:v>0.9387591575091575</c:v>
                </c:pt>
                <c:pt idx="1">
                  <c:v>0.9347128173647512</c:v>
                </c:pt>
                <c:pt idx="2">
                  <c:v>0.97167107583774248</c:v>
                </c:pt>
                <c:pt idx="3">
                  <c:v>0.99166941198002467</c:v>
                </c:pt>
                <c:pt idx="4">
                  <c:v>0.99032842157842171</c:v>
                </c:pt>
                <c:pt idx="5">
                  <c:v>0.92459421617030324</c:v>
                </c:pt>
                <c:pt idx="6">
                  <c:v>0.92556178321371696</c:v>
                </c:pt>
                <c:pt idx="7">
                  <c:v>0.98864950838635046</c:v>
                </c:pt>
                <c:pt idx="8">
                  <c:v>0.9317378917378919</c:v>
                </c:pt>
                <c:pt idx="9">
                  <c:v>0.96830357142857137</c:v>
                </c:pt>
                <c:pt idx="10">
                  <c:v>0.95659878552069311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8-46A7-9BB9-A61F7A6B63BA}"/>
            </c:ext>
          </c:extLst>
        </c:ser>
        <c:ser>
          <c:idx val="1"/>
          <c:order val="1"/>
          <c:tx>
            <c:strRef>
              <c:f>'[graph-1.xlsx]Score'!$A$3</c:f>
              <c:strCache>
                <c:ptCount val="1"/>
                <c:pt idx="0">
                  <c:v>NearestCentroid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'[graph-1.xlsx]Score'!$B$1:$L$1</c:f>
              <c:strCache>
                <c:ptCount val="11"/>
                <c:pt idx="0">
                  <c:v>Round 1</c:v>
                </c:pt>
                <c:pt idx="1">
                  <c:v>Round 2</c:v>
                </c:pt>
                <c:pt idx="2">
                  <c:v>Round 3</c:v>
                </c:pt>
                <c:pt idx="3">
                  <c:v>Round 4</c:v>
                </c:pt>
                <c:pt idx="4">
                  <c:v>Round 5</c:v>
                </c:pt>
                <c:pt idx="5">
                  <c:v>Round 6</c:v>
                </c:pt>
                <c:pt idx="6">
                  <c:v>Round 7</c:v>
                </c:pt>
                <c:pt idx="7">
                  <c:v>Round 8</c:v>
                </c:pt>
                <c:pt idx="8">
                  <c:v>Round 9</c:v>
                </c:pt>
                <c:pt idx="9">
                  <c:v>Round 10</c:v>
                </c:pt>
                <c:pt idx="10">
                  <c:v>MEAN</c:v>
                </c:pt>
              </c:strCache>
            </c:strRef>
          </c:cat>
          <c:val>
            <c:numRef>
              <c:f>'[graph-1.xlsx]Score'!$B$3:$L$3</c:f>
              <c:numCache>
                <c:formatCode>General</c:formatCode>
                <c:ptCount val="11"/>
                <c:pt idx="0">
                  <c:v>0.93462301587301599</c:v>
                </c:pt>
                <c:pt idx="1">
                  <c:v>0.99512820512820521</c:v>
                </c:pt>
                <c:pt idx="2">
                  <c:v>0.92073412698412704</c:v>
                </c:pt>
                <c:pt idx="3">
                  <c:v>0.97285006660006668</c:v>
                </c:pt>
                <c:pt idx="4">
                  <c:v>0.99553224553224551</c:v>
                </c:pt>
                <c:pt idx="5">
                  <c:v>0.91851061949746171</c:v>
                </c:pt>
                <c:pt idx="6">
                  <c:v>0.91829718484130252</c:v>
                </c:pt>
                <c:pt idx="7">
                  <c:v>0.93903499278499281</c:v>
                </c:pt>
                <c:pt idx="8">
                  <c:v>0.97430555555555554</c:v>
                </c:pt>
                <c:pt idx="9">
                  <c:v>0.96210317460317452</c:v>
                </c:pt>
                <c:pt idx="10">
                  <c:v>0.95311191874001477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08-46A7-9BB9-A61F7A6B63BA}"/>
            </c:ext>
          </c:extLst>
        </c:ser>
        <c:ser>
          <c:idx val="2"/>
          <c:order val="2"/>
          <c:tx>
            <c:strRef>
              <c:f>'[graph-1.xlsx]Score'!$A$4</c:f>
              <c:strCache>
                <c:ptCount val="1"/>
                <c:pt idx="0">
                  <c:v>KNeighborsClassifier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'[graph-1.xlsx]Score'!$B$1:$L$1</c:f>
              <c:strCache>
                <c:ptCount val="11"/>
                <c:pt idx="0">
                  <c:v>Round 1</c:v>
                </c:pt>
                <c:pt idx="1">
                  <c:v>Round 2</c:v>
                </c:pt>
                <c:pt idx="2">
                  <c:v>Round 3</c:v>
                </c:pt>
                <c:pt idx="3">
                  <c:v>Round 4</c:v>
                </c:pt>
                <c:pt idx="4">
                  <c:v>Round 5</c:v>
                </c:pt>
                <c:pt idx="5">
                  <c:v>Round 6</c:v>
                </c:pt>
                <c:pt idx="6">
                  <c:v>Round 7</c:v>
                </c:pt>
                <c:pt idx="7">
                  <c:v>Round 8</c:v>
                </c:pt>
                <c:pt idx="8">
                  <c:v>Round 9</c:v>
                </c:pt>
                <c:pt idx="9">
                  <c:v>Round 10</c:v>
                </c:pt>
                <c:pt idx="10">
                  <c:v>MEAN</c:v>
                </c:pt>
              </c:strCache>
            </c:strRef>
          </c:cat>
          <c:val>
            <c:numRef>
              <c:f>'[graph-1.xlsx]Score'!$B$4:$L$4</c:f>
              <c:numCache>
                <c:formatCode>General</c:formatCode>
                <c:ptCount val="11"/>
                <c:pt idx="0">
                  <c:v>0.92197544642857154</c:v>
                </c:pt>
                <c:pt idx="1">
                  <c:v>0.97419312169312178</c:v>
                </c:pt>
                <c:pt idx="2">
                  <c:v>0.91558711449840491</c:v>
                </c:pt>
                <c:pt idx="3">
                  <c:v>0.93574989824989829</c:v>
                </c:pt>
                <c:pt idx="4">
                  <c:v>0.99262661457783408</c:v>
                </c:pt>
                <c:pt idx="5">
                  <c:v>0.91432968231705958</c:v>
                </c:pt>
                <c:pt idx="6">
                  <c:v>0.92783505383505371</c:v>
                </c:pt>
                <c:pt idx="7">
                  <c:v>0.9259066859066859</c:v>
                </c:pt>
                <c:pt idx="8">
                  <c:v>0.97111257309941523</c:v>
                </c:pt>
                <c:pt idx="9">
                  <c:v>0.98230193925315878</c:v>
                </c:pt>
                <c:pt idx="10">
                  <c:v>0.94616181298592017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08-46A7-9BB9-A61F7A6B6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191712"/>
        <c:axId val="109192272"/>
      </c:barChart>
      <c:catAx>
        <c:axId val="10919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2272"/>
        <c:crosses val="autoZero"/>
        <c:auto val="1"/>
        <c:lblAlgn val="ctr"/>
        <c:lblOffset val="100"/>
        <c:noMultiLvlLbl val="0"/>
      </c:catAx>
      <c:valAx>
        <c:axId val="1091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1CCE-C6BF-41B4-BF85-C445191A0E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1488B2-1DA0-4AC9-AB92-13D30D4A3B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19350" cy="1461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2B122-D48C-48CC-96D7-378C34C355D5}"/>
              </a:ext>
            </a:extLst>
          </p:cNvPr>
          <p:cNvSpPr txBox="1"/>
          <p:nvPr/>
        </p:nvSpPr>
        <p:spPr>
          <a:xfrm>
            <a:off x="418709" y="2562515"/>
            <a:ext cx="7330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(Automated Documents Extraction System)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BE501-473D-42F1-A0C7-5EBF3A50AE42}"/>
              </a:ext>
            </a:extLst>
          </p:cNvPr>
          <p:cNvSpPr txBox="1"/>
          <p:nvPr/>
        </p:nvSpPr>
        <p:spPr>
          <a:xfrm>
            <a:off x="359884" y="1763397"/>
            <a:ext cx="93233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ระบบสกัดข้อมูลจากเอกสารแบบอัตโนมัติ</a:t>
            </a:r>
            <a:endParaRPr lang="en-US" sz="6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47D41-FDAC-46D5-A348-06C115E0AD1A}"/>
              </a:ext>
            </a:extLst>
          </p:cNvPr>
          <p:cNvSpPr txBox="1"/>
          <p:nvPr/>
        </p:nvSpPr>
        <p:spPr>
          <a:xfrm>
            <a:off x="503801" y="3741003"/>
            <a:ext cx="67670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บทคัดย่อ</a:t>
            </a:r>
            <a:endParaRPr lang="en-US" sz="3600" dirty="0">
              <a:solidFill>
                <a:schemeClr val="accent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จัดเก็บเอกสารที่มีฟังก์ชันหลากหลายในการใช้งานเพื่อเพิ่มประสิทธิภาพและความสะดวกสะบายในการจัดเก็บหรือค้นหาเอกสารในระบบ นอกจากนี้ยังสามารถสกัดข้อมูลจากเอกสารได้ด้วย ระบบนี้เป็นระบบภายในองค์กร เหมาะสำหรับองค์กรที่ต้องการจัดเก็บเอกสารรุปเเบบดิจิทัลต่างๆโดยเเยกหมวดหมู่ชัดเจน เพื่อลดต้นทุนการจัดเก็บในรูปเเบบสิ่งพิมพ์ และเพิ่มความสะดวกสบายในการจัดเก็บ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just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736A-32E4-444E-96F7-8E7B59F5EE55}"/>
              </a:ext>
            </a:extLst>
          </p:cNvPr>
          <p:cNvSpPr txBox="1"/>
          <p:nvPr/>
        </p:nvSpPr>
        <p:spPr>
          <a:xfrm>
            <a:off x="404212" y="12688587"/>
            <a:ext cx="70605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เพื่อเป็นระบบสำหรับจัดเก็บเอกสาร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เพื่อลดปัญหาเอกสารสูญหายหรือชำรุด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เพื่อเพิ่มความสะดวกในการจัดเก็บข้อมูลเข้าสู่ฐานข้อมูล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เพื่อเพิ่มความรวดเร็วในการจัดเก็บข้อมูลเข้าสู่ฐานข้อมูล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เพื่อลดความผิดพลาดในการป้อนข้อมูลเข้าสู่ฐานข้อมูล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เพื่อเพิ่มความสะดวกในการค้นหาเอกสาร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เพื่อจำแนกเอกสารแบบอัตโนมัติ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B6229-0AC0-4C4F-8741-5C584F4A6DD8}"/>
              </a:ext>
            </a:extLst>
          </p:cNvPr>
          <p:cNvSpPr txBox="1"/>
          <p:nvPr/>
        </p:nvSpPr>
        <p:spPr>
          <a:xfrm>
            <a:off x="404212" y="6664898"/>
            <a:ext cx="67960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สิ่งที่พัฒนา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ระบบจัดเก็บเอกสารบน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มีฟีเจอร์การทำงานที่อัตโนมัติช่วยเพิ่มความสะดวก และลดต้นทุกในการจัดเก็บเอกสาร ระบบนี้เป็นระบบที่พัฒนาเพื่อนำไปใช้ในองค์กรต่างๆ อย่างมีประสัทธิภาพ โดยใช้งานผ่านเว็บแอพลิเคชัน และจัดเก็บข้อมูลลงบนฐานข้อมูล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พัฒนาวิธีในการ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ของเอกสารที่เป็นรูปภาพ เพื่อเพิ่มประสิทธิ์ภาพในการจัดกลุ่มของเอกสาร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50CB4-5019-4CC4-A25C-E40B7EF1AEC7}"/>
              </a:ext>
            </a:extLst>
          </p:cNvPr>
          <p:cNvSpPr txBox="1"/>
          <p:nvPr/>
        </p:nvSpPr>
        <p:spPr>
          <a:xfrm>
            <a:off x="7690737" y="3742938"/>
            <a:ext cx="67938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สรุปผลการพัฒนา</a:t>
            </a:r>
            <a:endParaRPr lang="en-US" sz="3600" b="1" dirty="0">
              <a:solidFill>
                <a:schemeClr val="accent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</a:t>
            </a: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สามารถอัพโหลด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 เอกสาร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สามารถจัดหมวดหมู่ของเอกสาร</a:t>
            </a: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Extract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OCR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และกำหนดรูปแบบในการ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Extract</a:t>
            </a: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มีระบบยืนยันตน สามารถกำหนด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Permission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ให้แต่ละหมวดหมู่ได้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Export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Json, CSV, Text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3720AF-6342-4094-BCAC-61B9B7DCD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9" y="19536947"/>
            <a:ext cx="5781728" cy="1387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7D761-4671-49CD-ACF0-5E23A282CB99}"/>
              </a:ext>
            </a:extLst>
          </p:cNvPr>
          <p:cNvSpPr txBox="1"/>
          <p:nvPr/>
        </p:nvSpPr>
        <p:spPr>
          <a:xfrm>
            <a:off x="11205929" y="1625625"/>
            <a:ext cx="5555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57070019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นายจิรวัฒน์ บุญกำเหนิด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ที่ปรึกษา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กิติ์สุชาต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พสุภา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คณะ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ี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สารสนเทศ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สถาบันเทคโนโลยีพระจอมเกล้าเจ้าคุณทหารลาดกระบัง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29BEC-AAF2-47C5-BD8F-205C91FC12B4}"/>
              </a:ext>
            </a:extLst>
          </p:cNvPr>
          <p:cNvSpPr txBox="1"/>
          <p:nvPr/>
        </p:nvSpPr>
        <p:spPr>
          <a:xfrm>
            <a:off x="7690737" y="6806712"/>
            <a:ext cx="73308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Classification 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วิธีที่ใช้ในการทดสอบมี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Stochastic gradient descent, Nearest centroid, k-nearest neighbors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โดยมีข้อมูลทดสอบทั้งหมด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2112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รูป และจำนวน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24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แบบ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เริ่มจากนำรูปทั้งหมดไปทำการ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extraction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ด้วยวิธีการ </a:t>
            </a:r>
            <a:r>
              <a:rPr lang="en-GB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histogram of oriented gradients 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resize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รูปภาพให้เท่ากัน ที่ตั้งไว้คือ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700*500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และกำหนดทิศทางของ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HOG 8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 จะได้ฟีเจอร์ทั้งหมด 85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608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จากนั้นแบ่งข้อมูลเป็น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 70% test 30%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ก่อนที่จะทดสอบได้มีการทำ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k-fold cross-validation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 data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แบ่งข้อมูลเป็น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set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เพื่อทำการปรับ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parameter neighbor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K-NN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จำนวนที่ดีที่สุดคือ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Learning rate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ค่าที่ดีที่สุดคือ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0.0001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จากนั้นรันทดสอบ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รอบด้วย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random test data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มีผลสรุปดังนี้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44049-B155-4A41-ADA1-FAEC54B4FF3D}"/>
              </a:ext>
            </a:extLst>
          </p:cNvPr>
          <p:cNvSpPr txBox="1"/>
          <p:nvPr/>
        </p:nvSpPr>
        <p:spPr>
          <a:xfrm>
            <a:off x="7465384" y="17717458"/>
            <a:ext cx="74810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วิธีที่เลือกใช้ในระบบคือ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Nearest centroid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เพราะว่ามีความเร็วในการ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fit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และความแม่นยำน้อยกว่า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ไม่มาก ตามระยะเวลาเฉลี่ยในการรัน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EEE401-B4EE-49A1-9D92-F9B001B9D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5" y="16209901"/>
            <a:ext cx="5766602" cy="2747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BFF30-4793-4B69-831D-D79463D2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5" y="9887895"/>
            <a:ext cx="5620052" cy="2276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CB353-09C9-4CEF-BE24-83731DF1D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304" y="18753245"/>
            <a:ext cx="4580720" cy="2389940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97385E3-D4D0-4C0F-92D4-D7F2FC983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341860"/>
              </p:ext>
            </p:extLst>
          </p:nvPr>
        </p:nvGraphicFramePr>
        <p:xfrm>
          <a:off x="11111638" y="10800902"/>
          <a:ext cx="3839759" cy="2727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617920A-80C3-467E-86A8-7B221694E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794718"/>
              </p:ext>
            </p:extLst>
          </p:nvPr>
        </p:nvGraphicFramePr>
        <p:xfrm>
          <a:off x="7200234" y="10781307"/>
          <a:ext cx="3734466" cy="271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6382012-E495-476B-B033-F8EEAC324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288496"/>
              </p:ext>
            </p:extLst>
          </p:nvPr>
        </p:nvGraphicFramePr>
        <p:xfrm>
          <a:off x="7875572" y="13876596"/>
          <a:ext cx="6424183" cy="363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5494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160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jusmistic@gmail.com</dc:creator>
  <cp:lastModifiedBy>57070019</cp:lastModifiedBy>
  <cp:revision>47</cp:revision>
  <dcterms:created xsi:type="dcterms:W3CDTF">2018-05-19T02:30:05Z</dcterms:created>
  <dcterms:modified xsi:type="dcterms:W3CDTF">2018-05-23T10:33:56Z</dcterms:modified>
</cp:coreProperties>
</file>