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9" r:id="rId19"/>
    <p:sldId id="274" r:id="rId20"/>
    <p:sldId id="275" r:id="rId21"/>
    <p:sldId id="276" r:id="rId22"/>
    <p:sldId id="277" r:id="rId23"/>
    <p:sldId id="278"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p:restoredTop sz="94655"/>
  </p:normalViewPr>
  <p:slideViewPr>
    <p:cSldViewPr snapToGrid="0">
      <p:cViewPr varScale="1">
        <p:scale>
          <a:sx n="99" d="100"/>
          <a:sy n="99" d="100"/>
        </p:scale>
        <p:origin x="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noRot="1" noChangeAspect="1"/>
          </p:cNvSpPr>
          <p:nvPr>
            <p:ph type="sldImg"/>
          </p:nvPr>
        </p:nvSpPr>
        <p:spPr>
          <a:xfrm>
            <a:off x="381000" y="685800"/>
            <a:ext cx="6096000" cy="3429000"/>
          </a:xfrm>
          <a:prstGeom prst="rect">
            <a:avLst/>
          </a:prstGeom>
        </p:spPr>
        <p:txBody>
          <a:bodyPr/>
          <a:lstStyle/>
          <a:p>
            <a:endParaRPr/>
          </a:p>
        </p:txBody>
      </p:sp>
      <p:sp>
        <p:nvSpPr>
          <p:cNvPr id="297" name="Shape 297"/>
          <p:cNvSpPr>
            <a:spLocks noGrp="1"/>
          </p:cNvSpPr>
          <p:nvPr>
            <p:ph type="body" sz="quarter" idx="1"/>
          </p:nvPr>
        </p:nvSpPr>
        <p:spPr>
          <a:prstGeom prst="rect">
            <a:avLst/>
          </a:prstGeom>
        </p:spPr>
        <p:txBody>
          <a:bodyPr/>
          <a:lstStyle/>
          <a:p>
            <a:r>
              <a:t>More than half is incorrect but overall it is correct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7"/>
          <p:cNvSpPr/>
          <p:nvPr/>
        </p:nvSpPr>
        <p:spPr>
          <a:xfrm>
            <a:off x="0" y="0"/>
            <a:ext cx="12192000" cy="6858000"/>
          </a:xfrm>
          <a:prstGeom prst="rect">
            <a:avLst/>
          </a:prstGeom>
          <a:solidFill>
            <a:srgbClr val="E7E6E6"/>
          </a:solidFill>
          <a:ln w="12700">
            <a:miter lim="400000"/>
          </a:ln>
        </p:spPr>
        <p:txBody>
          <a:bodyPr lIns="45719" rIns="45719" anchor="ctr"/>
          <a:lstStyle/>
          <a:p>
            <a:pPr algn="ctr">
              <a:defRPr>
                <a:solidFill>
                  <a:srgbClr val="FFFFFF"/>
                </a:solidFill>
              </a:defRPr>
            </a:pPr>
            <a:endParaRPr/>
          </a:p>
        </p:txBody>
      </p:sp>
      <p:sp>
        <p:nvSpPr>
          <p:cNvPr id="95" name="Freeform: Shape 9"/>
          <p:cNvSpPr/>
          <p:nvPr/>
        </p:nvSpPr>
        <p:spPr>
          <a:xfrm rot="2700000">
            <a:off x="82782" y="-1386168"/>
            <a:ext cx="2424873" cy="3611191"/>
          </a:xfrm>
          <a:custGeom>
            <a:avLst/>
            <a:gdLst/>
            <a:ahLst/>
            <a:cxnLst>
              <a:cxn ang="0">
                <a:pos x="wd2" y="hd2"/>
              </a:cxn>
              <a:cxn ang="5400000">
                <a:pos x="wd2" y="hd2"/>
              </a:cxn>
              <a:cxn ang="10800000">
                <a:pos x="wd2" y="hd2"/>
              </a:cxn>
              <a:cxn ang="16200000">
                <a:pos x="wd2" y="hd2"/>
              </a:cxn>
            </a:cxnLst>
            <a:rect l="0" t="0" r="r" b="b"/>
            <a:pathLst>
              <a:path w="21600" h="21600" extrusionOk="0">
                <a:moveTo>
                  <a:pt x="0" y="14504"/>
                </a:moveTo>
                <a:lnTo>
                  <a:pt x="21600" y="0"/>
                </a:lnTo>
                <a:lnTo>
                  <a:pt x="21600" y="21600"/>
                </a:lnTo>
                <a:lnTo>
                  <a:pt x="10567" y="21600"/>
                </a:lnTo>
                <a:close/>
              </a:path>
            </a:pathLst>
          </a:custGeom>
          <a:solidFill>
            <a:schemeClr val="accent4">
              <a:alpha val="40000"/>
            </a:schemeClr>
          </a:solidFill>
          <a:ln w="12700">
            <a:miter lim="400000"/>
          </a:ln>
        </p:spPr>
        <p:txBody>
          <a:bodyPr lIns="45719" rIns="45719" anchor="ctr"/>
          <a:lstStyle/>
          <a:p>
            <a:pPr algn="ctr">
              <a:defRPr>
                <a:solidFill>
                  <a:srgbClr val="FFFFFF"/>
                </a:solidFill>
              </a:defRPr>
            </a:pPr>
            <a:endParaRPr/>
          </a:p>
        </p:txBody>
      </p:sp>
      <p:sp>
        <p:nvSpPr>
          <p:cNvPr id="96" name="Freeform: Shape 11"/>
          <p:cNvSpPr/>
          <p:nvPr/>
        </p:nvSpPr>
        <p:spPr>
          <a:xfrm rot="2700000">
            <a:off x="1571000" y="-338582"/>
            <a:ext cx="1635956" cy="1635956"/>
          </a:xfrm>
          <a:custGeom>
            <a:avLst/>
            <a:gdLst/>
            <a:ahLst/>
            <a:cxnLst>
              <a:cxn ang="0">
                <a:pos x="wd2" y="hd2"/>
              </a:cxn>
              <a:cxn ang="5400000">
                <a:pos x="wd2" y="hd2"/>
              </a:cxn>
              <a:cxn ang="10800000">
                <a:pos x="wd2" y="hd2"/>
              </a:cxn>
              <a:cxn ang="16200000">
                <a:pos x="wd2" y="hd2"/>
              </a:cxn>
            </a:cxnLst>
            <a:rect l="0" t="0" r="r" b="b"/>
            <a:pathLst>
              <a:path w="21600" h="21600" extrusionOk="0">
                <a:moveTo>
                  <a:pt x="0" y="12649"/>
                </a:moveTo>
                <a:lnTo>
                  <a:pt x="12649" y="0"/>
                </a:lnTo>
                <a:lnTo>
                  <a:pt x="21600" y="0"/>
                </a:lnTo>
                <a:lnTo>
                  <a:pt x="21600" y="21600"/>
                </a:lnTo>
                <a:lnTo>
                  <a:pt x="0" y="21600"/>
                </a:lnTo>
                <a:close/>
              </a:path>
            </a:pathLst>
          </a:custGeom>
          <a:solidFill>
            <a:schemeClr val="accent4">
              <a:alpha val="40000"/>
            </a:schemeClr>
          </a:solidFill>
          <a:ln w="12700">
            <a:miter lim="400000"/>
          </a:ln>
        </p:spPr>
        <p:txBody>
          <a:bodyPr lIns="45719" rIns="45719" anchor="ctr"/>
          <a:lstStyle/>
          <a:p>
            <a:pPr algn="ctr">
              <a:defRPr>
                <a:solidFill>
                  <a:srgbClr val="FFFFFF"/>
                </a:solidFill>
              </a:defRPr>
            </a:pPr>
            <a:endParaRPr/>
          </a:p>
        </p:txBody>
      </p:sp>
      <p:sp>
        <p:nvSpPr>
          <p:cNvPr id="97" name="Freeform: Shape 13"/>
          <p:cNvSpPr/>
          <p:nvPr/>
        </p:nvSpPr>
        <p:spPr>
          <a:xfrm rot="2700000">
            <a:off x="9627985" y="-6588"/>
            <a:ext cx="4059394" cy="2548111"/>
          </a:xfrm>
          <a:custGeom>
            <a:avLst/>
            <a:gdLst/>
            <a:ahLst/>
            <a:cxnLst>
              <a:cxn ang="0">
                <a:pos x="wd2" y="hd2"/>
              </a:cxn>
              <a:cxn ang="5400000">
                <a:pos x="wd2" y="hd2"/>
              </a:cxn>
              <a:cxn ang="10800000">
                <a:pos x="wd2" y="hd2"/>
              </a:cxn>
              <a:cxn ang="16200000">
                <a:pos x="wd2" y="hd2"/>
              </a:cxn>
            </a:cxnLst>
            <a:rect l="0" t="0" r="r" b="b"/>
            <a:pathLst>
              <a:path w="21600" h="21600" extrusionOk="0">
                <a:moveTo>
                  <a:pt x="0" y="12811"/>
                </a:moveTo>
                <a:lnTo>
                  <a:pt x="8042" y="0"/>
                </a:lnTo>
                <a:lnTo>
                  <a:pt x="21600" y="21600"/>
                </a:lnTo>
                <a:lnTo>
                  <a:pt x="0" y="21600"/>
                </a:lnTo>
                <a:close/>
              </a:path>
            </a:pathLst>
          </a:cu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98" name="Rectangle 15"/>
          <p:cNvSpPr/>
          <p:nvPr/>
        </p:nvSpPr>
        <p:spPr>
          <a:xfrm rot="2700000">
            <a:off x="10262923" y="1465780"/>
            <a:ext cx="1185709" cy="1185708"/>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99" name="Freeform: Shape 17"/>
          <p:cNvSpPr/>
          <p:nvPr/>
        </p:nvSpPr>
        <p:spPr>
          <a:xfrm rot="2700000">
            <a:off x="-29557" y="5198743"/>
            <a:ext cx="2444908" cy="23661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5838"/>
                </a:lnTo>
                <a:lnTo>
                  <a:pt x="6346" y="21600"/>
                </a:lnTo>
                <a:lnTo>
                  <a:pt x="0" y="15042"/>
                </a:lnTo>
                <a:close/>
              </a:path>
            </a:pathLst>
          </a:cu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00" name="Rectangle 19"/>
          <p:cNvSpPr/>
          <p:nvPr/>
        </p:nvSpPr>
        <p:spPr>
          <a:xfrm rot="2700000">
            <a:off x="1769786" y="5439893"/>
            <a:ext cx="928468" cy="928468"/>
          </a:xfrm>
          <a:prstGeom prst="rect">
            <a:avLst/>
          </a:prstGeom>
          <a:solidFill>
            <a:schemeClr val="accent1">
              <a:alpha val="30000"/>
            </a:schemeClr>
          </a:solidFill>
          <a:ln w="12700">
            <a:miter lim="400000"/>
          </a:ln>
        </p:spPr>
        <p:txBody>
          <a:bodyPr lIns="45719" rIns="45719" anchor="ctr"/>
          <a:lstStyle/>
          <a:p>
            <a:pPr algn="ctr">
              <a:defRPr>
                <a:solidFill>
                  <a:srgbClr val="FFFFFF"/>
                </a:solidFill>
                <a:effectLst>
                  <a:outerShdw blurRad="38100" dist="38100" dir="2700000" rotWithShape="0">
                    <a:srgbClr val="000000">
                      <a:alpha val="43137"/>
                    </a:srgbClr>
                  </a:outerShdw>
                </a:effectLst>
              </a:defRPr>
            </a:pPr>
            <a:endParaRPr/>
          </a:p>
        </p:txBody>
      </p:sp>
      <p:sp>
        <p:nvSpPr>
          <p:cNvPr id="101" name="Freeform: Shape 21"/>
          <p:cNvSpPr/>
          <p:nvPr/>
        </p:nvSpPr>
        <p:spPr>
          <a:xfrm rot="2700000">
            <a:off x="3401311" y="734310"/>
            <a:ext cx="5389380" cy="5389380"/>
          </a:xfrm>
          <a:custGeom>
            <a:avLst/>
            <a:gdLst/>
            <a:ahLst/>
            <a:cxnLst>
              <a:cxn ang="0">
                <a:pos x="wd2" y="hd2"/>
              </a:cxn>
              <a:cxn ang="5400000">
                <a:pos x="wd2" y="hd2"/>
              </a:cxn>
              <a:cxn ang="10800000">
                <a:pos x="wd2" y="hd2"/>
              </a:cxn>
              <a:cxn ang="16200000">
                <a:pos x="wd2" y="hd2"/>
              </a:cxn>
            </a:cxnLst>
            <a:rect l="0" t="0" r="r" b="b"/>
            <a:pathLst>
              <a:path w="21600" h="21600" extrusionOk="0">
                <a:moveTo>
                  <a:pt x="0" y="2164"/>
                </a:moveTo>
                <a:lnTo>
                  <a:pt x="2164" y="0"/>
                </a:lnTo>
                <a:lnTo>
                  <a:pt x="21600" y="0"/>
                </a:lnTo>
                <a:lnTo>
                  <a:pt x="21600" y="19393"/>
                </a:lnTo>
                <a:lnTo>
                  <a:pt x="19393" y="21600"/>
                </a:lnTo>
                <a:lnTo>
                  <a:pt x="0" y="21600"/>
                </a:lnTo>
                <a:close/>
              </a:path>
            </a:pathLst>
          </a:custGeom>
          <a:solidFill>
            <a:srgbClr val="FFFFFF"/>
          </a:solidFill>
          <a:ln w="12700">
            <a:miter lim="400000"/>
          </a:ln>
        </p:spPr>
        <p:txBody>
          <a:bodyPr lIns="45719" rIns="45719" anchor="ctr"/>
          <a:lstStyle/>
          <a:p>
            <a:pPr algn="ctr">
              <a:defRPr>
                <a:solidFill>
                  <a:srgbClr val="FFFFFF"/>
                </a:solidFill>
              </a:defRPr>
            </a:pPr>
            <a:endParaRPr/>
          </a:p>
        </p:txBody>
      </p:sp>
      <p:sp>
        <p:nvSpPr>
          <p:cNvPr id="102" name="Freeform: Shape 23"/>
          <p:cNvSpPr/>
          <p:nvPr/>
        </p:nvSpPr>
        <p:spPr>
          <a:xfrm rot="2700000">
            <a:off x="2700283" y="33282"/>
            <a:ext cx="6791436" cy="6791437"/>
          </a:xfrm>
          <a:custGeom>
            <a:avLst/>
            <a:gdLst/>
            <a:ahLst/>
            <a:cxnLst>
              <a:cxn ang="0">
                <a:pos x="wd2" y="hd2"/>
              </a:cxn>
              <a:cxn ang="5400000">
                <a:pos x="wd2" y="hd2"/>
              </a:cxn>
              <a:cxn ang="10800000">
                <a:pos x="wd2" y="hd2"/>
              </a:cxn>
              <a:cxn ang="16200000">
                <a:pos x="wd2" y="hd2"/>
              </a:cxn>
            </a:cxnLst>
            <a:rect l="0" t="0" r="r" b="b"/>
            <a:pathLst>
              <a:path w="21600" h="21600" extrusionOk="0">
                <a:moveTo>
                  <a:pt x="5919" y="258"/>
                </a:moveTo>
                <a:lnTo>
                  <a:pt x="6177" y="0"/>
                </a:lnTo>
                <a:lnTo>
                  <a:pt x="21600" y="0"/>
                </a:lnTo>
                <a:lnTo>
                  <a:pt x="21600" y="15389"/>
                </a:lnTo>
                <a:lnTo>
                  <a:pt x="21342" y="15647"/>
                </a:lnTo>
                <a:lnTo>
                  <a:pt x="21342" y="258"/>
                </a:lnTo>
                <a:close/>
                <a:moveTo>
                  <a:pt x="0" y="6177"/>
                </a:moveTo>
                <a:lnTo>
                  <a:pt x="258" y="5919"/>
                </a:lnTo>
                <a:lnTo>
                  <a:pt x="258" y="21342"/>
                </a:lnTo>
                <a:lnTo>
                  <a:pt x="15647" y="21342"/>
                </a:lnTo>
                <a:lnTo>
                  <a:pt x="15389" y="21600"/>
                </a:lnTo>
                <a:lnTo>
                  <a:pt x="0" y="21600"/>
                </a:lnTo>
                <a:close/>
              </a:path>
            </a:pathLst>
          </a:custGeom>
          <a:solidFill>
            <a:srgbClr val="FFFFFF">
              <a:alpha val="60000"/>
            </a:srgbClr>
          </a:solidFill>
          <a:ln w="12700">
            <a:miter lim="400000"/>
          </a:ln>
        </p:spPr>
        <p:txBody>
          <a:bodyPr lIns="45719" rIns="45719" anchor="ctr"/>
          <a:lstStyle/>
          <a:p>
            <a:pPr algn="ctr"/>
            <a:endParaRPr/>
          </a:p>
        </p:txBody>
      </p:sp>
      <p:sp>
        <p:nvSpPr>
          <p:cNvPr id="103" name="Subtitle 2"/>
          <p:cNvSpPr txBox="1">
            <a:spLocks noGrp="1"/>
          </p:cNvSpPr>
          <p:nvPr>
            <p:ph type="subTitle" sz="quarter" idx="1"/>
          </p:nvPr>
        </p:nvSpPr>
        <p:spPr>
          <a:xfrm>
            <a:off x="4439632" y="4518922"/>
            <a:ext cx="3312734" cy="1141853"/>
          </a:xfrm>
          <a:prstGeom prst="rect">
            <a:avLst/>
          </a:prstGeom>
        </p:spPr>
        <p:txBody>
          <a:bodyPr/>
          <a:lstStyle/>
          <a:p>
            <a:pPr>
              <a:defRPr sz="2000">
                <a:solidFill>
                  <a:srgbClr val="080808"/>
                </a:solidFill>
              </a:defRPr>
            </a:pPr>
            <a:r>
              <a:t>NLP Final Project 09</a:t>
            </a:r>
            <a:r>
              <a:rPr baseline="30000"/>
              <a:t>th</a:t>
            </a:r>
            <a:r>
              <a:t> March 2023</a:t>
            </a:r>
          </a:p>
        </p:txBody>
      </p:sp>
      <p:sp>
        <p:nvSpPr>
          <p:cNvPr id="104" name="Title 1"/>
          <p:cNvSpPr txBox="1">
            <a:spLocks noGrp="1"/>
          </p:cNvSpPr>
          <p:nvPr>
            <p:ph type="ctrTitle"/>
          </p:nvPr>
        </p:nvSpPr>
        <p:spPr>
          <a:xfrm>
            <a:off x="3204641" y="2353641"/>
            <a:ext cx="5782717" cy="2150719"/>
          </a:xfrm>
          <a:prstGeom prst="rect">
            <a:avLst/>
          </a:prstGeom>
        </p:spPr>
        <p:txBody>
          <a:bodyPr anchor="ctr"/>
          <a:lstStyle>
            <a:lvl1pPr>
              <a:defRPr sz="3600">
                <a:solidFill>
                  <a:srgbClr val="080808"/>
                </a:solidFill>
              </a:defRPr>
            </a:lvl1pPr>
          </a:lstStyle>
          <a:p>
            <a:r>
              <a:t>Fact checking Application</a:t>
            </a:r>
          </a:p>
        </p:txBody>
      </p:sp>
      <p:sp>
        <p:nvSpPr>
          <p:cNvPr id="105" name="Freeform: Shape 25"/>
          <p:cNvSpPr/>
          <p:nvPr/>
        </p:nvSpPr>
        <p:spPr>
          <a:xfrm rot="2700000">
            <a:off x="9629822" y="5457590"/>
            <a:ext cx="2231795" cy="25688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338" y="0"/>
                </a:lnTo>
                <a:lnTo>
                  <a:pt x="21600" y="2834"/>
                </a:lnTo>
                <a:lnTo>
                  <a:pt x="0" y="21600"/>
                </a:lnTo>
                <a:close/>
              </a:path>
            </a:pathLst>
          </a:custGeom>
          <a:solidFill>
            <a:schemeClr val="accent4">
              <a:alpha val="40000"/>
            </a:schemeClr>
          </a:solidFill>
          <a:ln w="12700">
            <a:miter lim="400000"/>
          </a:ln>
        </p:spPr>
        <p:txBody>
          <a:bodyPr lIns="45719" rIns="45719" anchor="ctr"/>
          <a:lstStyle/>
          <a:p>
            <a:pPr algn="ctr">
              <a:defRPr>
                <a:solidFill>
                  <a:srgbClr val="FFFFFF"/>
                </a:solidFill>
              </a:defRPr>
            </a:pPr>
            <a:endParaRPr/>
          </a:p>
        </p:txBody>
      </p:sp>
      <p:sp>
        <p:nvSpPr>
          <p:cNvPr id="106" name="Rectangle 27"/>
          <p:cNvSpPr/>
          <p:nvPr/>
        </p:nvSpPr>
        <p:spPr>
          <a:xfrm rot="2700000">
            <a:off x="9720058" y="5243545"/>
            <a:ext cx="959986" cy="959986"/>
          </a:xfrm>
          <a:prstGeom prst="rect">
            <a:avLst/>
          </a:prstGeom>
          <a:solidFill>
            <a:schemeClr val="accent4">
              <a:alpha val="40000"/>
            </a:schemeClr>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22"/>
          <p:cNvSpPr/>
          <p:nvPr/>
        </p:nvSpPr>
        <p:spPr>
          <a:xfrm>
            <a:off x="-1" y="-1"/>
            <a:ext cx="12192001" cy="68573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0" name="Title 1"/>
          <p:cNvSpPr txBox="1">
            <a:spLocks noGrp="1"/>
          </p:cNvSpPr>
          <p:nvPr>
            <p:ph type="title"/>
          </p:nvPr>
        </p:nvSpPr>
        <p:spPr>
          <a:xfrm>
            <a:off x="645063" y="525981"/>
            <a:ext cx="4282985" cy="1200363"/>
          </a:xfrm>
          <a:prstGeom prst="rect">
            <a:avLst/>
          </a:prstGeom>
        </p:spPr>
        <p:txBody>
          <a:bodyPr anchor="b"/>
          <a:lstStyle>
            <a:lvl1pPr>
              <a:defRPr sz="3600"/>
            </a:lvl1pPr>
          </a:lstStyle>
          <a:p>
            <a:r>
              <a:rPr dirty="0"/>
              <a:t>Task 1 (Claim Classification)</a:t>
            </a:r>
          </a:p>
        </p:txBody>
      </p:sp>
      <p:sp>
        <p:nvSpPr>
          <p:cNvPr id="201" name="Rectangle 24"/>
          <p:cNvSpPr/>
          <p:nvPr/>
        </p:nvSpPr>
        <p:spPr>
          <a:xfrm flipH="1">
            <a:off x="616533" y="1944913"/>
            <a:ext cx="4023360" cy="27433"/>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202" name="Content Placeholder 2"/>
          <p:cNvSpPr txBox="1">
            <a:spLocks noGrp="1"/>
          </p:cNvSpPr>
          <p:nvPr>
            <p:ph type="body" sz="quarter" idx="1"/>
          </p:nvPr>
        </p:nvSpPr>
        <p:spPr>
          <a:xfrm>
            <a:off x="645066" y="2031101"/>
            <a:ext cx="4282984" cy="3511944"/>
          </a:xfrm>
          <a:prstGeom prst="rect">
            <a:avLst/>
          </a:prstGeom>
        </p:spPr>
        <p:txBody>
          <a:bodyPr anchor="ctr">
            <a:normAutofit lnSpcReduction="10000"/>
          </a:bodyPr>
          <a:lstStyle/>
          <a:p>
            <a:pPr marL="0" indent="0" defTabSz="905255">
              <a:spcBef>
                <a:spcPts val="900"/>
              </a:spcBef>
              <a:buSzTx/>
              <a:buNone/>
              <a:defRPr sz="1782"/>
            </a:pPr>
            <a:endParaRPr dirty="0"/>
          </a:p>
          <a:p>
            <a:pPr marL="226313" indent="-226313" defTabSz="905255">
              <a:spcBef>
                <a:spcPts val="900"/>
              </a:spcBef>
              <a:defRPr sz="1782"/>
            </a:pPr>
            <a:r>
              <a:rPr dirty="0"/>
              <a:t>Example 2 (In this case the explanation expected the claim to be more rigorous)</a:t>
            </a:r>
          </a:p>
          <a:p>
            <a:pPr marL="226313" indent="-226313" defTabSz="905255">
              <a:spcBef>
                <a:spcPts val="900"/>
              </a:spcBef>
              <a:defRPr sz="1188"/>
            </a:pPr>
            <a:r>
              <a:rPr lang="en-US" sz="1800" dirty="0"/>
              <a:t>GT E</a:t>
            </a:r>
            <a:r>
              <a:rPr sz="1800" dirty="0"/>
              <a:t>xplanation: </a:t>
            </a:r>
            <a:r>
              <a:rPr lang="en-US" sz="1800" dirty="0"/>
              <a:t>"</a:t>
            </a:r>
            <a:r>
              <a:rPr sz="1800" dirty="0"/>
              <a:t>Not only does this story neglect to provide any caveats regarding research abstracts presented at conferences, it omits the number of subjects in the study. One of the most important pieces of context for this study was that it only had 12 subjects. That needed to be in the article. In general, the term "</a:t>
            </a:r>
            <a:r>
              <a:rPr lang="en-US" sz="1800" dirty="0" err="1"/>
              <a:t>artifical</a:t>
            </a:r>
            <a:r>
              <a:rPr sz="1800" dirty="0"/>
              <a:t> pancreas" builds unrealistic hope for this technology for patients,</a:t>
            </a:r>
            <a:r>
              <a:rPr lang="en-US" sz="1800" dirty="0"/>
              <a:t>"</a:t>
            </a:r>
            <a:endParaRPr sz="1800" dirty="0"/>
          </a:p>
          <a:p>
            <a:pPr marL="226313" indent="-226313" defTabSz="905255">
              <a:spcBef>
                <a:spcPts val="900"/>
              </a:spcBef>
              <a:defRPr sz="1782"/>
            </a:pPr>
            <a:endParaRPr sz="1782" dirty="0"/>
          </a:p>
          <a:p>
            <a:pPr marL="226313" indent="-226313" defTabSz="905255">
              <a:spcBef>
                <a:spcPts val="900"/>
              </a:spcBef>
              <a:defRPr sz="1782"/>
            </a:pPr>
            <a:endParaRPr sz="1782" dirty="0"/>
          </a:p>
        </p:txBody>
      </p:sp>
      <p:sp>
        <p:nvSpPr>
          <p:cNvPr id="203" name="Rectangle 26"/>
          <p:cNvSpPr/>
          <p:nvPr/>
        </p:nvSpPr>
        <p:spPr>
          <a:xfrm rot="5400000">
            <a:off x="-225843" y="6053359"/>
            <a:ext cx="740664" cy="154125"/>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204" name="Rectangle 28"/>
          <p:cNvSpPr/>
          <p:nvPr/>
        </p:nvSpPr>
        <p:spPr>
          <a:xfrm rot="5400000">
            <a:off x="5904922" y="215201"/>
            <a:ext cx="740665" cy="11833491"/>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205" name="Rectangle 30"/>
          <p:cNvSpPr/>
          <p:nvPr/>
        </p:nvSpPr>
        <p:spPr>
          <a:xfrm>
            <a:off x="5696792" y="354959"/>
            <a:ext cx="6184975" cy="5915212"/>
          </a:xfrm>
          <a:prstGeom prst="rect">
            <a:avLst/>
          </a:prstGeom>
          <a:solidFill>
            <a:srgbClr val="FFFFFF"/>
          </a:solidFill>
          <a:ln w="12700">
            <a:miter lim="400000"/>
          </a:ln>
          <a:effectLst>
            <a:outerShdw blurRad="139700" dist="127000" dir="5400000" rotWithShape="0">
              <a:srgbClr val="000000">
                <a:alpha val="15000"/>
              </a:srgbClr>
            </a:outerShdw>
          </a:effectLst>
        </p:spPr>
        <p:txBody>
          <a:bodyPr lIns="45719" rIns="45719" anchor="ctr"/>
          <a:lstStyle/>
          <a:p>
            <a:pPr algn="ctr">
              <a:defRPr>
                <a:solidFill>
                  <a:srgbClr val="FFFFFF"/>
                </a:solidFill>
              </a:defRPr>
            </a:pPr>
            <a:endParaRPr/>
          </a:p>
        </p:txBody>
      </p:sp>
      <p:graphicFrame>
        <p:nvGraphicFramePr>
          <p:cNvPr id="206" name="Table 3"/>
          <p:cNvGraphicFramePr/>
          <p:nvPr>
            <p:extLst>
              <p:ext uri="{D42A27DB-BD31-4B8C-83A1-F6EECF244321}">
                <p14:modId xmlns:p14="http://schemas.microsoft.com/office/powerpoint/2010/main" val="1187106577"/>
              </p:ext>
            </p:extLst>
          </p:nvPr>
        </p:nvGraphicFramePr>
        <p:xfrm>
          <a:off x="5987738" y="1151526"/>
          <a:ext cx="5628019" cy="4584118"/>
        </p:xfrm>
        <a:graphic>
          <a:graphicData uri="http://schemas.openxmlformats.org/drawingml/2006/table">
            <a:tbl>
              <a:tblPr>
                <a:tableStyleId>{4C3C2611-4C71-4FC5-86AE-919BDF0F9419}</a:tableStyleId>
              </a:tblPr>
              <a:tblGrid>
                <a:gridCol w="1185855">
                  <a:extLst>
                    <a:ext uri="{9D8B030D-6E8A-4147-A177-3AD203B41FA5}">
                      <a16:colId xmlns:a16="http://schemas.microsoft.com/office/drawing/2014/main" val="20000"/>
                    </a:ext>
                  </a:extLst>
                </a:gridCol>
                <a:gridCol w="4442164">
                  <a:extLst>
                    <a:ext uri="{9D8B030D-6E8A-4147-A177-3AD203B41FA5}">
                      <a16:colId xmlns:a16="http://schemas.microsoft.com/office/drawing/2014/main" val="20001"/>
                    </a:ext>
                  </a:extLst>
                </a:gridCol>
              </a:tblGrid>
              <a:tr h="300506">
                <a:tc>
                  <a:txBody>
                    <a:bodyPr/>
                    <a:lstStyle/>
                    <a:p>
                      <a:pPr algn="l">
                        <a:defRPr sz="1800"/>
                      </a:pPr>
                      <a:r>
                        <a:rPr sz="1300" dirty="0">
                          <a:latin typeface="Arial Unicode MS"/>
                          <a:ea typeface="Arial Unicode MS"/>
                          <a:cs typeface="Arial Unicode MS"/>
                          <a:sym typeface="Arial Unicode MS"/>
                        </a:rPr>
                        <a:t>claim</a:t>
                      </a:r>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800"/>
                      </a:pPr>
                      <a:r>
                        <a:rPr sz="1600"/>
                        <a:t>Artificial Pancreas Continues to Show Promise</a:t>
                      </a:r>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3420562">
                <a:tc>
                  <a:txBody>
                    <a:bodyPr/>
                    <a:lstStyle/>
                    <a:p>
                      <a:pPr algn="l">
                        <a:defRPr sz="1800"/>
                      </a:pPr>
                      <a:r>
                        <a:rPr sz="1300">
                          <a:latin typeface="Arial Unicode MS"/>
                          <a:ea typeface="Arial Unicode MS"/>
                          <a:cs typeface="Arial Unicode MS"/>
                          <a:sym typeface="Arial Unicode MS"/>
                        </a:rPr>
                        <a:t>evidence_text</a:t>
                      </a:r>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1800"/>
                      </a:pPr>
                      <a:r>
                        <a:rPr sz="1600" dirty="0"/>
                        <a:t>One the one hand, the article tells us that the technology is emerging, the algorithm is still being developed, and the whole approach is still being researched in future studies. The end of the article explains the artificial pancreas technology, implying that the computer linkage between monitor and pump is the novel part that is still under development. — is provided. What’s missing is at least some emphasis, ideally early, that this research is quite experimental at this point, with some discussion of the steps between this small study and the technology potentially going to market. It could’ve been clearer about how the "closed loop" technology is supposed to improve on the available devices.</a:t>
                      </a:r>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300506">
                <a:tc>
                  <a:txBody>
                    <a:bodyPr/>
                    <a:lstStyle/>
                    <a:p>
                      <a:pPr algn="l">
                        <a:defRPr sz="1800"/>
                      </a:pPr>
                      <a:r>
                        <a:rPr sz="1300">
                          <a:latin typeface="Arial Unicode MS"/>
                          <a:ea typeface="Arial Unicode MS"/>
                          <a:cs typeface="Arial Unicode MS"/>
                          <a:sym typeface="Arial Unicode MS"/>
                        </a:rPr>
                        <a:t>gt_label</a:t>
                      </a:r>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600" dirty="0"/>
                        <a:t> </a:t>
                      </a:r>
                      <a:r>
                        <a:rPr lang="en-US" sz="1600" dirty="0"/>
                        <a:t>FALSE</a:t>
                      </a:r>
                      <a:endParaRPr sz="1600" dirty="0"/>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300506">
                <a:tc>
                  <a:txBody>
                    <a:bodyPr/>
                    <a:lstStyle/>
                    <a:p>
                      <a:pPr algn="l">
                        <a:defRPr sz="1800"/>
                      </a:pPr>
                      <a:r>
                        <a:rPr sz="1300">
                          <a:latin typeface="Arial Unicode MS"/>
                          <a:ea typeface="Arial Unicode MS"/>
                          <a:cs typeface="Arial Unicode MS"/>
                          <a:sym typeface="Arial Unicode MS"/>
                        </a:rPr>
                        <a:t>pred_label</a:t>
                      </a:r>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600" dirty="0"/>
                        <a:t> </a:t>
                      </a:r>
                      <a:r>
                        <a:rPr lang="en-US" sz="1600" dirty="0"/>
                        <a:t>TRUE</a:t>
                      </a:r>
                      <a:endParaRPr sz="1600" dirty="0"/>
                    </a:p>
                  </a:txBody>
                  <a:tcPr marL="12500" marR="12500" marT="12500" marB="12500" anchor="b"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9" name="Title 1"/>
          <p:cNvSpPr txBox="1">
            <a:spLocks noGrp="1"/>
          </p:cNvSpPr>
          <p:nvPr>
            <p:ph type="title"/>
          </p:nvPr>
        </p:nvSpPr>
        <p:spPr>
          <a:xfrm>
            <a:off x="643467" y="621791"/>
            <a:ext cx="4989891" cy="5413250"/>
          </a:xfrm>
          <a:prstGeom prst="rect">
            <a:avLst/>
          </a:prstGeom>
        </p:spPr>
        <p:txBody>
          <a:bodyPr/>
          <a:lstStyle>
            <a:lvl1pPr>
              <a:defRPr sz="3600"/>
            </a:lvl1pPr>
          </a:lstStyle>
          <a:p>
            <a:r>
              <a:rPr dirty="0"/>
              <a:t>Task 2 (Explanation Generation)</a:t>
            </a:r>
          </a:p>
        </p:txBody>
      </p:sp>
      <p:sp>
        <p:nvSpPr>
          <p:cNvPr id="210" name="Freeform: Shape 9"/>
          <p:cNvSpPr/>
          <p:nvPr/>
        </p:nvSpPr>
        <p:spPr>
          <a:xfrm rot="5400000">
            <a:off x="-338487" y="2994212"/>
            <a:ext cx="1345386" cy="668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close/>
              </a:path>
            </a:pathLst>
          </a:cu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11" name="Rectangle 11"/>
          <p:cNvSpPr/>
          <p:nvPr/>
        </p:nvSpPr>
        <p:spPr>
          <a:xfrm rot="2700000">
            <a:off x="83480" y="2760303"/>
            <a:ext cx="418137" cy="418137"/>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12" name="Rectangle 13"/>
          <p:cNvSpPr/>
          <p:nvPr/>
        </p:nvSpPr>
        <p:spPr>
          <a:xfrm rot="18900000" flipH="1">
            <a:off x="508836" y="4124954"/>
            <a:ext cx="635336" cy="635337"/>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13" name="Rectangle 15"/>
          <p:cNvSpPr/>
          <p:nvPr/>
        </p:nvSpPr>
        <p:spPr>
          <a:xfrm rot="18900000" flipH="1">
            <a:off x="836522" y="4621061"/>
            <a:ext cx="224347" cy="224347"/>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14" name="Isosceles Triangle 17"/>
          <p:cNvSpPr/>
          <p:nvPr/>
        </p:nvSpPr>
        <p:spPr>
          <a:xfrm rot="8100000">
            <a:off x="10175675" y="5597890"/>
            <a:ext cx="2982941" cy="1481976"/>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15" name="Rectangle 19"/>
          <p:cNvSpPr/>
          <p:nvPr/>
        </p:nvSpPr>
        <p:spPr>
          <a:xfrm rot="2700000">
            <a:off x="11046239" y="5280493"/>
            <a:ext cx="841506" cy="841506"/>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16" name="Content Placeholder 2"/>
          <p:cNvSpPr txBox="1">
            <a:spLocks noGrp="1"/>
          </p:cNvSpPr>
          <p:nvPr>
            <p:ph type="body" sz="half" idx="1"/>
          </p:nvPr>
        </p:nvSpPr>
        <p:spPr>
          <a:xfrm>
            <a:off x="6096000" y="643466"/>
            <a:ext cx="5452532" cy="5571065"/>
          </a:xfrm>
          <a:prstGeom prst="rect">
            <a:avLst/>
          </a:prstGeom>
        </p:spPr>
        <p:txBody>
          <a:bodyPr anchor="ctr"/>
          <a:lstStyle/>
          <a:p>
            <a:pPr>
              <a:defRPr sz="2000"/>
            </a:pPr>
            <a:r>
              <a:rPr dirty="0"/>
              <a:t>Pre-processing – We will use the &lt;</a:t>
            </a:r>
            <a:r>
              <a:rPr dirty="0" err="1"/>
              <a:t>claim_text</a:t>
            </a:r>
            <a:r>
              <a:rPr dirty="0"/>
              <a:t>, </a:t>
            </a:r>
            <a:r>
              <a:rPr dirty="0" err="1"/>
              <a:t>top_k</a:t>
            </a:r>
            <a:r>
              <a:rPr dirty="0"/>
              <a:t> text&gt; as inputs and try to generate explanation text</a:t>
            </a:r>
          </a:p>
          <a:p>
            <a:pPr>
              <a:defRPr sz="2000"/>
            </a:pPr>
            <a:r>
              <a:rPr dirty="0"/>
              <a:t>This is abstractive summarization as the explanation was written by human annotators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19" name="Title 1"/>
          <p:cNvSpPr txBox="1">
            <a:spLocks noGrp="1"/>
          </p:cNvSpPr>
          <p:nvPr>
            <p:ph type="title"/>
          </p:nvPr>
        </p:nvSpPr>
        <p:spPr>
          <a:xfrm>
            <a:off x="643466" y="321734"/>
            <a:ext cx="7586135" cy="1135737"/>
          </a:xfrm>
          <a:prstGeom prst="rect">
            <a:avLst/>
          </a:prstGeom>
        </p:spPr>
        <p:txBody>
          <a:bodyPr/>
          <a:lstStyle>
            <a:lvl1pPr>
              <a:defRPr sz="3600"/>
            </a:lvl1pPr>
          </a:lstStyle>
          <a:p>
            <a:r>
              <a:t>Task 2 (Explanation Generation)</a:t>
            </a:r>
          </a:p>
        </p:txBody>
      </p:sp>
      <p:sp>
        <p:nvSpPr>
          <p:cNvPr id="220" name="Content Placeholder 2"/>
          <p:cNvSpPr txBox="1">
            <a:spLocks noGrp="1"/>
          </p:cNvSpPr>
          <p:nvPr>
            <p:ph type="body" sz="half" idx="1"/>
          </p:nvPr>
        </p:nvSpPr>
        <p:spPr>
          <a:xfrm>
            <a:off x="643468" y="1782980"/>
            <a:ext cx="4970877" cy="4393984"/>
          </a:xfrm>
          <a:prstGeom prst="rect">
            <a:avLst/>
          </a:prstGeom>
        </p:spPr>
        <p:txBody>
          <a:bodyPr/>
          <a:lstStyle/>
          <a:p>
            <a:pPr>
              <a:defRPr sz="2000"/>
            </a:pPr>
            <a:r>
              <a:rPr dirty="0"/>
              <a:t>Using entire available dataset</a:t>
            </a:r>
            <a:r>
              <a:rPr lang="en-US" dirty="0"/>
              <a:t>.</a:t>
            </a:r>
          </a:p>
          <a:p>
            <a:pPr>
              <a:defRPr sz="2000"/>
            </a:pPr>
            <a:r>
              <a:rPr lang="en-US" dirty="0"/>
              <a:t>Performance on test dataset</a:t>
            </a:r>
            <a:r>
              <a:rPr dirty="0"/>
              <a:t> (n=1233)</a:t>
            </a:r>
          </a:p>
          <a:p>
            <a:pPr>
              <a:defRPr sz="2000"/>
            </a:pPr>
            <a:r>
              <a:rPr dirty="0"/>
              <a:t>Fine-tuned a t5-small model for 3 epochs</a:t>
            </a:r>
          </a:p>
          <a:p>
            <a:pPr>
              <a:defRPr sz="2000"/>
            </a:pPr>
            <a:r>
              <a:rPr dirty="0"/>
              <a:t>Tried different models and the PEAGUSUS model without fine-tuning</a:t>
            </a:r>
          </a:p>
          <a:p>
            <a:pPr>
              <a:defRPr sz="2000"/>
            </a:pPr>
            <a:r>
              <a:rPr dirty="0"/>
              <a:t>PEGASUS clearly works better then t5-small</a:t>
            </a:r>
          </a:p>
        </p:txBody>
      </p:sp>
      <p:sp>
        <p:nvSpPr>
          <p:cNvPr id="221" name="Isosceles Triangle 23"/>
          <p:cNvSpPr/>
          <p:nvPr/>
        </p:nvSpPr>
        <p:spPr>
          <a:xfrm rot="5400000">
            <a:off x="-501761" y="5103257"/>
            <a:ext cx="2017581"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22" name="Rectangle 2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grpSp>
        <p:nvGrpSpPr>
          <p:cNvPr id="225" name="Group 27"/>
          <p:cNvGrpSpPr/>
          <p:nvPr/>
        </p:nvGrpSpPr>
        <p:grpSpPr>
          <a:xfrm>
            <a:off x="11094718" y="0"/>
            <a:ext cx="1097282" cy="1097281"/>
            <a:chOff x="0" y="0"/>
            <a:chExt cx="1097280" cy="1097280"/>
          </a:xfrm>
        </p:grpSpPr>
        <p:sp>
          <p:nvSpPr>
            <p:cNvPr id="223" name="Isosceles Triangle 28"/>
            <p:cNvSpPr/>
            <p:nvPr/>
          </p:nvSpPr>
          <p:spPr>
            <a:xfrm rot="16200000">
              <a:off x="-1" y="0"/>
              <a:ext cx="1097282" cy="1097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4" name="Rectangle 29"/>
            <p:cNvSpPr/>
            <p:nvPr/>
          </p:nvSpPr>
          <p:spPr>
            <a:xfrm rot="2700000">
              <a:off x="94832" y="127618"/>
              <a:ext cx="457895" cy="457895"/>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226" name="Table 5"/>
          <p:cNvGraphicFramePr/>
          <p:nvPr>
            <p:extLst>
              <p:ext uri="{D42A27DB-BD31-4B8C-83A1-F6EECF244321}">
                <p14:modId xmlns:p14="http://schemas.microsoft.com/office/powerpoint/2010/main" val="1022411536"/>
              </p:ext>
            </p:extLst>
          </p:nvPr>
        </p:nvGraphicFramePr>
        <p:xfrm>
          <a:off x="6577657" y="1779205"/>
          <a:ext cx="5088826" cy="2610748"/>
        </p:xfrm>
        <a:graphic>
          <a:graphicData uri="http://schemas.openxmlformats.org/drawingml/2006/table">
            <a:tbl>
              <a:tblPr firstRow="1">
                <a:tableStyleId>{4C3C2611-4C71-4FC5-86AE-919BDF0F9419}</a:tableStyleId>
              </a:tblPr>
              <a:tblGrid>
                <a:gridCol w="1922077">
                  <a:extLst>
                    <a:ext uri="{9D8B030D-6E8A-4147-A177-3AD203B41FA5}">
                      <a16:colId xmlns:a16="http://schemas.microsoft.com/office/drawing/2014/main" val="20000"/>
                    </a:ext>
                  </a:extLst>
                </a:gridCol>
                <a:gridCol w="1007225">
                  <a:extLst>
                    <a:ext uri="{9D8B030D-6E8A-4147-A177-3AD203B41FA5}">
                      <a16:colId xmlns:a16="http://schemas.microsoft.com/office/drawing/2014/main" val="20001"/>
                    </a:ext>
                  </a:extLst>
                </a:gridCol>
                <a:gridCol w="1152299">
                  <a:extLst>
                    <a:ext uri="{9D8B030D-6E8A-4147-A177-3AD203B41FA5}">
                      <a16:colId xmlns:a16="http://schemas.microsoft.com/office/drawing/2014/main" val="20002"/>
                    </a:ext>
                  </a:extLst>
                </a:gridCol>
                <a:gridCol w="1007225">
                  <a:extLst>
                    <a:ext uri="{9D8B030D-6E8A-4147-A177-3AD203B41FA5}">
                      <a16:colId xmlns:a16="http://schemas.microsoft.com/office/drawing/2014/main" val="20003"/>
                    </a:ext>
                  </a:extLst>
                </a:gridCol>
              </a:tblGrid>
              <a:tr h="987338">
                <a:tc>
                  <a:txBody>
                    <a:bodyPr/>
                    <a:lstStyle/>
                    <a:p>
                      <a:pPr algn="l">
                        <a:defRPr sz="1800" b="0">
                          <a:solidFill>
                            <a:srgbClr val="000000"/>
                          </a:solidFill>
                        </a:defRPr>
                      </a:pPr>
                      <a:r>
                        <a:rPr sz="2500"/>
                        <a:t>Model</a:t>
                      </a:r>
                    </a:p>
                  </a:txBody>
                  <a:tcPr marL="0" marR="0" marT="0" marB="0" anchor="b" horzOverflow="overflow">
                    <a:lnT w="12700">
                      <a:miter lim="400000"/>
                    </a:lnT>
                    <a:lnB w="12700">
                      <a:miter lim="400000"/>
                    </a:lnB>
                    <a:noFill/>
                  </a:tcPr>
                </a:tc>
                <a:tc>
                  <a:txBody>
                    <a:bodyPr/>
                    <a:lstStyle/>
                    <a:p>
                      <a:pPr algn="l">
                        <a:defRPr sz="1800" b="0">
                          <a:solidFill>
                            <a:srgbClr val="000000"/>
                          </a:solidFill>
                        </a:defRPr>
                      </a:pPr>
                      <a:r>
                        <a:rPr sz="2500"/>
                        <a:t>R1</a:t>
                      </a:r>
                    </a:p>
                  </a:txBody>
                  <a:tcPr marL="0" marR="0" marT="0" marB="0" anchor="b" horzOverflow="overflow">
                    <a:lnT w="12700">
                      <a:miter lim="400000"/>
                    </a:lnT>
                    <a:lnB w="12700">
                      <a:miter lim="400000"/>
                    </a:lnB>
                    <a:noFill/>
                  </a:tcPr>
                </a:tc>
                <a:tc>
                  <a:txBody>
                    <a:bodyPr/>
                    <a:lstStyle/>
                    <a:p>
                      <a:pPr algn="l">
                        <a:defRPr sz="1800" b="0">
                          <a:solidFill>
                            <a:srgbClr val="000000"/>
                          </a:solidFill>
                        </a:defRPr>
                      </a:pPr>
                      <a:r>
                        <a:rPr sz="2500"/>
                        <a:t>R2</a:t>
                      </a:r>
                    </a:p>
                  </a:txBody>
                  <a:tcPr marL="0" marR="0" marT="0" marB="0" anchor="b" horzOverflow="overflow">
                    <a:lnT w="12700">
                      <a:miter lim="400000"/>
                    </a:lnT>
                    <a:lnB w="12700">
                      <a:miter lim="400000"/>
                    </a:lnB>
                    <a:noFill/>
                  </a:tcPr>
                </a:tc>
                <a:tc>
                  <a:txBody>
                    <a:bodyPr/>
                    <a:lstStyle/>
                    <a:p>
                      <a:pPr algn="l">
                        <a:defRPr sz="1800" b="0">
                          <a:solidFill>
                            <a:srgbClr val="000000"/>
                          </a:solidFill>
                        </a:defRPr>
                      </a:pPr>
                      <a:r>
                        <a:rPr sz="2500"/>
                        <a:t>RL</a:t>
                      </a:r>
                    </a:p>
                  </a:txBody>
                  <a:tcPr marL="0" marR="0" marT="0" marB="0" anchor="b" horzOverflow="overflow">
                    <a:lnT w="12700">
                      <a:miter lim="400000"/>
                    </a:lnT>
                    <a:lnB w="12700">
                      <a:miter lim="400000"/>
                    </a:lnB>
                    <a:noFill/>
                  </a:tcPr>
                </a:tc>
                <a:extLst>
                  <a:ext uri="{0D108BD9-81ED-4DB2-BD59-A6C34878D82A}">
                    <a16:rowId xmlns:a16="http://schemas.microsoft.com/office/drawing/2014/main" val="10000"/>
                  </a:ext>
                </a:extLst>
              </a:tr>
              <a:tr h="811705">
                <a:tc>
                  <a:txBody>
                    <a:bodyPr/>
                    <a:lstStyle/>
                    <a:p>
                      <a:pPr algn="l">
                        <a:defRPr sz="1800"/>
                      </a:pPr>
                      <a:r>
                        <a:rPr sz="1900" dirty="0"/>
                        <a:t>t5-small (fine-tuned)</a:t>
                      </a:r>
                    </a:p>
                  </a:txBody>
                  <a:tcPr marL="0" marR="0" marT="0" marB="0" anchor="b" horzOverflow="overflow">
                    <a:lnT w="12700">
                      <a:miter lim="400000"/>
                    </a:lnT>
                    <a:lnB>
                      <a:solidFill>
                        <a:srgbClr val="000000"/>
                      </a:solidFill>
                    </a:lnB>
                    <a:noFill/>
                  </a:tcPr>
                </a:tc>
                <a:tc>
                  <a:txBody>
                    <a:bodyPr/>
                    <a:lstStyle/>
                    <a:p>
                      <a:pPr>
                        <a:defRPr sz="1800"/>
                      </a:pPr>
                      <a:r>
                        <a:rPr sz="1900"/>
                        <a:t>0.1918</a:t>
                      </a:r>
                    </a:p>
                  </a:txBody>
                  <a:tcPr marL="0" marR="0" marT="0" marB="0" anchor="b" horzOverflow="overflow">
                    <a:lnT w="12700">
                      <a:miter lim="400000"/>
                    </a:lnT>
                    <a:lnB>
                      <a:solidFill>
                        <a:srgbClr val="000000"/>
                      </a:solidFill>
                    </a:lnB>
                    <a:noFill/>
                  </a:tcPr>
                </a:tc>
                <a:tc>
                  <a:txBody>
                    <a:bodyPr/>
                    <a:lstStyle/>
                    <a:p>
                      <a:pPr>
                        <a:defRPr sz="1800"/>
                      </a:pPr>
                      <a:r>
                        <a:rPr sz="1900"/>
                        <a:t>0.0574</a:t>
                      </a:r>
                    </a:p>
                  </a:txBody>
                  <a:tcPr marL="0" marR="0" marT="0" marB="0" anchor="b" horzOverflow="overflow">
                    <a:lnT w="12700">
                      <a:miter lim="400000"/>
                    </a:lnT>
                    <a:lnB>
                      <a:solidFill>
                        <a:srgbClr val="000000"/>
                      </a:solidFill>
                    </a:lnB>
                    <a:noFill/>
                  </a:tcPr>
                </a:tc>
                <a:tc>
                  <a:txBody>
                    <a:bodyPr/>
                    <a:lstStyle/>
                    <a:p>
                      <a:pPr>
                        <a:defRPr sz="1800"/>
                      </a:pPr>
                      <a:r>
                        <a:rPr sz="1900"/>
                        <a:t>0.1532</a:t>
                      </a:r>
                    </a:p>
                  </a:txBody>
                  <a:tcPr marL="0" marR="0" marT="0" marB="0" anchor="b" horzOverflow="overflow">
                    <a:lnT w="12700">
                      <a:miter lim="400000"/>
                    </a:lnT>
                    <a:lnB>
                      <a:solidFill>
                        <a:srgbClr val="000000"/>
                      </a:solidFill>
                    </a:lnB>
                    <a:noFill/>
                  </a:tcPr>
                </a:tc>
                <a:extLst>
                  <a:ext uri="{0D108BD9-81ED-4DB2-BD59-A6C34878D82A}">
                    <a16:rowId xmlns:a16="http://schemas.microsoft.com/office/drawing/2014/main" val="10001"/>
                  </a:ext>
                </a:extLst>
              </a:tr>
              <a:tr h="811705">
                <a:tc>
                  <a:txBody>
                    <a:bodyPr/>
                    <a:lstStyle/>
                    <a:p>
                      <a:pPr algn="l">
                        <a:defRPr sz="1800"/>
                      </a:pPr>
                      <a:r>
                        <a:rPr sz="1900"/>
                        <a:t>PEAGUSUS (no fine tuning)</a:t>
                      </a:r>
                    </a:p>
                  </a:txBody>
                  <a:tcPr marL="0" marR="0" marT="0" marB="0" anchor="b" horzOverflow="overflow">
                    <a:lnT>
                      <a:solidFill>
                        <a:srgbClr val="000000"/>
                      </a:solidFill>
                    </a:lnT>
                    <a:solidFill>
                      <a:srgbClr val="F2F2F2"/>
                    </a:solidFill>
                  </a:tcPr>
                </a:tc>
                <a:tc>
                  <a:txBody>
                    <a:bodyPr/>
                    <a:lstStyle/>
                    <a:p>
                      <a:pPr>
                        <a:defRPr sz="1800"/>
                      </a:pPr>
                      <a:r>
                        <a:rPr sz="1900"/>
                        <a:t>0.2317</a:t>
                      </a:r>
                    </a:p>
                  </a:txBody>
                  <a:tcPr marL="0" marR="0" marT="0" marB="0" anchor="b" horzOverflow="overflow">
                    <a:lnT>
                      <a:solidFill>
                        <a:srgbClr val="000000"/>
                      </a:solidFill>
                    </a:lnT>
                    <a:solidFill>
                      <a:srgbClr val="F2F2F2"/>
                    </a:solidFill>
                  </a:tcPr>
                </a:tc>
                <a:tc>
                  <a:txBody>
                    <a:bodyPr/>
                    <a:lstStyle/>
                    <a:p>
                      <a:pPr>
                        <a:defRPr sz="1800"/>
                      </a:pPr>
                      <a:r>
                        <a:rPr sz="1900"/>
                        <a:t>0.07284</a:t>
                      </a:r>
                    </a:p>
                  </a:txBody>
                  <a:tcPr marL="0" marR="0" marT="0" marB="0" anchor="b" horzOverflow="overflow">
                    <a:lnT>
                      <a:solidFill>
                        <a:srgbClr val="000000"/>
                      </a:solidFill>
                    </a:lnT>
                    <a:solidFill>
                      <a:srgbClr val="F2F2F2"/>
                    </a:solidFill>
                  </a:tcPr>
                </a:tc>
                <a:tc>
                  <a:txBody>
                    <a:bodyPr/>
                    <a:lstStyle/>
                    <a:p>
                      <a:pPr>
                        <a:defRPr sz="1800"/>
                      </a:pPr>
                      <a:r>
                        <a:rPr sz="1900" dirty="0"/>
                        <a:t>0.1737</a:t>
                      </a:r>
                    </a:p>
                  </a:txBody>
                  <a:tcPr marL="0" marR="0" marT="0" marB="0" anchor="b" horzOverflow="overflow">
                    <a:lnT>
                      <a:solidFill>
                        <a:srgbClr val="000000"/>
                      </a:solidFill>
                    </a:lnT>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29" name="Title 1"/>
          <p:cNvSpPr txBox="1">
            <a:spLocks noGrp="1"/>
          </p:cNvSpPr>
          <p:nvPr>
            <p:ph type="title"/>
          </p:nvPr>
        </p:nvSpPr>
        <p:spPr>
          <a:xfrm>
            <a:off x="643467" y="321734"/>
            <a:ext cx="4970877" cy="1135737"/>
          </a:xfrm>
          <a:prstGeom prst="rect">
            <a:avLst/>
          </a:prstGeom>
        </p:spPr>
        <p:txBody>
          <a:bodyPr/>
          <a:lstStyle>
            <a:lvl1pPr>
              <a:defRPr sz="3600"/>
            </a:lvl1pPr>
          </a:lstStyle>
          <a:p>
            <a:r>
              <a:rPr dirty="0"/>
              <a:t>PEGASUS (briefly)</a:t>
            </a:r>
          </a:p>
        </p:txBody>
      </p:sp>
      <p:sp>
        <p:nvSpPr>
          <p:cNvPr id="230" name="Content Placeholder 2"/>
          <p:cNvSpPr txBox="1">
            <a:spLocks noGrp="1"/>
          </p:cNvSpPr>
          <p:nvPr>
            <p:ph type="body" sz="half" idx="1"/>
          </p:nvPr>
        </p:nvSpPr>
        <p:spPr>
          <a:xfrm>
            <a:off x="643468" y="1782980"/>
            <a:ext cx="4970877" cy="4393984"/>
          </a:xfrm>
          <a:prstGeom prst="rect">
            <a:avLst/>
          </a:prstGeom>
        </p:spPr>
        <p:txBody>
          <a:bodyPr/>
          <a:lstStyle/>
          <a:p>
            <a:pPr>
              <a:defRPr sz="2000"/>
            </a:pPr>
            <a:r>
              <a:rPr dirty="0"/>
              <a:t>Pre-training with Extracted Gap-sentences for Ab-</a:t>
            </a:r>
            <a:r>
              <a:rPr dirty="0" err="1"/>
              <a:t>stractive</a:t>
            </a:r>
            <a:r>
              <a:rPr dirty="0"/>
              <a:t> </a:t>
            </a:r>
            <a:r>
              <a:rPr dirty="0" err="1"/>
              <a:t>SUmmarization</a:t>
            </a:r>
            <a:r>
              <a:rPr dirty="0"/>
              <a:t> Sequence-to-sequence models</a:t>
            </a:r>
          </a:p>
          <a:p>
            <a:pPr>
              <a:defRPr sz="2000"/>
            </a:pPr>
            <a:r>
              <a:rPr dirty="0"/>
              <a:t>Use Masked Language modelling (MLM) like BERT and GSG (Gap sentence generation)</a:t>
            </a:r>
          </a:p>
          <a:p>
            <a:pPr>
              <a:defRPr sz="2000"/>
            </a:pPr>
            <a:r>
              <a:rPr dirty="0"/>
              <a:t>Training data – C4 and </a:t>
            </a:r>
            <a:r>
              <a:rPr dirty="0" err="1"/>
              <a:t>HugeNews</a:t>
            </a:r>
            <a:endParaRPr dirty="0"/>
          </a:p>
          <a:p>
            <a:pPr>
              <a:defRPr sz="2000"/>
            </a:pPr>
            <a:r>
              <a:rPr dirty="0"/>
              <a:t>Uses self-supervised objective GSG as there is lack of ground truth data for abstractive summarization</a:t>
            </a:r>
          </a:p>
          <a:p>
            <a:pPr>
              <a:defRPr sz="2000"/>
            </a:pPr>
            <a:r>
              <a:rPr dirty="0"/>
              <a:t>Two versions PEGASUS BASE (266M params), PEGASUS Large (568M params). </a:t>
            </a:r>
            <a:r>
              <a:rPr lang="en-US" dirty="0"/>
              <a:t>For comparison t</a:t>
            </a:r>
            <a:r>
              <a:rPr dirty="0"/>
              <a:t>5-small is 60M params.</a:t>
            </a:r>
          </a:p>
        </p:txBody>
      </p:sp>
      <p:sp>
        <p:nvSpPr>
          <p:cNvPr id="231" name="Isosceles Triangle 13"/>
          <p:cNvSpPr/>
          <p:nvPr/>
        </p:nvSpPr>
        <p:spPr>
          <a:xfrm rot="5400000">
            <a:off x="-501761" y="5103257"/>
            <a:ext cx="2017581"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32"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pic>
        <p:nvPicPr>
          <p:cNvPr id="233" name="Picture 6" descr="Picture 6"/>
          <p:cNvPicPr>
            <a:picLocks noChangeAspect="1"/>
          </p:cNvPicPr>
          <p:nvPr/>
        </p:nvPicPr>
        <p:blipFill>
          <a:blip r:embed="rId2"/>
          <a:stretch>
            <a:fillRect/>
          </a:stretch>
        </p:blipFill>
        <p:spPr>
          <a:xfrm>
            <a:off x="6257811" y="2225360"/>
            <a:ext cx="5586256" cy="3502579"/>
          </a:xfrm>
          <a:prstGeom prst="rect">
            <a:avLst/>
          </a:prstGeom>
          <a:ln w="12700">
            <a:miter lim="400000"/>
          </a:ln>
        </p:spPr>
      </p:pic>
      <p:grpSp>
        <p:nvGrpSpPr>
          <p:cNvPr id="236" name="Group 17"/>
          <p:cNvGrpSpPr/>
          <p:nvPr/>
        </p:nvGrpSpPr>
        <p:grpSpPr>
          <a:xfrm>
            <a:off x="11094718" y="0"/>
            <a:ext cx="1097282" cy="1097281"/>
            <a:chOff x="0" y="0"/>
            <a:chExt cx="1097280" cy="1097280"/>
          </a:xfrm>
        </p:grpSpPr>
        <p:sp>
          <p:nvSpPr>
            <p:cNvPr id="234" name="Isosceles Triangle 18"/>
            <p:cNvSpPr/>
            <p:nvPr/>
          </p:nvSpPr>
          <p:spPr>
            <a:xfrm rot="16200000">
              <a:off x="-1" y="0"/>
              <a:ext cx="1097282" cy="1097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tangle 19"/>
            <p:cNvSpPr/>
            <p:nvPr/>
          </p:nvSpPr>
          <p:spPr>
            <a:xfrm rot="2700000">
              <a:off x="94832" y="127618"/>
              <a:ext cx="457895" cy="457895"/>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ctangle 8"/>
          <p:cNvSpPr/>
          <p:nvPr/>
        </p:nvSpPr>
        <p:spPr>
          <a:xfrm>
            <a:off x="0" y="19667"/>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39" name="Title 1"/>
          <p:cNvSpPr txBox="1">
            <a:spLocks noGrp="1"/>
          </p:cNvSpPr>
          <p:nvPr>
            <p:ph type="title"/>
          </p:nvPr>
        </p:nvSpPr>
        <p:spPr>
          <a:xfrm>
            <a:off x="643467" y="321734"/>
            <a:ext cx="7396351" cy="1135737"/>
          </a:xfrm>
          <a:prstGeom prst="rect">
            <a:avLst/>
          </a:prstGeom>
        </p:spPr>
        <p:txBody>
          <a:bodyPr/>
          <a:lstStyle>
            <a:lvl1pPr>
              <a:defRPr sz="3600"/>
            </a:lvl1pPr>
          </a:lstStyle>
          <a:p>
            <a:r>
              <a:t>Task 2 (Explanation Generation)</a:t>
            </a:r>
          </a:p>
        </p:txBody>
      </p:sp>
      <p:sp>
        <p:nvSpPr>
          <p:cNvPr id="240" name="Content Placeholder 2"/>
          <p:cNvSpPr txBox="1">
            <a:spLocks noGrp="1"/>
          </p:cNvSpPr>
          <p:nvPr>
            <p:ph type="body" sz="half" idx="1"/>
          </p:nvPr>
        </p:nvSpPr>
        <p:spPr>
          <a:xfrm>
            <a:off x="643467" y="1782980"/>
            <a:ext cx="4532383" cy="4393984"/>
          </a:xfrm>
          <a:prstGeom prst="rect">
            <a:avLst/>
          </a:prstGeom>
        </p:spPr>
        <p:txBody>
          <a:bodyPr/>
          <a:lstStyle/>
          <a:p>
            <a:pPr>
              <a:defRPr sz="2000"/>
            </a:pPr>
            <a:r>
              <a:rPr dirty="0"/>
              <a:t>Results after fine-tuning PEAGUSUS</a:t>
            </a:r>
          </a:p>
          <a:p>
            <a:pPr>
              <a:defRPr sz="2000"/>
            </a:pPr>
            <a:r>
              <a:rPr dirty="0"/>
              <a:t>Fine-tuning for 1 epoch improves ROUGE scores</a:t>
            </a:r>
          </a:p>
          <a:p>
            <a:pPr>
              <a:defRPr sz="2000"/>
            </a:pPr>
            <a:r>
              <a:rPr dirty="0"/>
              <a:t>Tried two combinations Input length: 256, Output length: 128</a:t>
            </a:r>
          </a:p>
          <a:p>
            <a:pPr>
              <a:defRPr sz="2000"/>
            </a:pPr>
            <a:r>
              <a:rPr dirty="0"/>
              <a:t>Tried two combinations Input length: 256, Output length: 64</a:t>
            </a:r>
          </a:p>
          <a:p>
            <a:pPr>
              <a:defRPr sz="2000"/>
            </a:pPr>
            <a:r>
              <a:rPr dirty="0"/>
              <a:t>It seems restricting the output length generating shorter sentences the accuracy is better</a:t>
            </a:r>
          </a:p>
        </p:txBody>
      </p:sp>
      <p:sp>
        <p:nvSpPr>
          <p:cNvPr id="241" name="Isosceles Triangle 10"/>
          <p:cNvSpPr/>
          <p:nvPr/>
        </p:nvSpPr>
        <p:spPr>
          <a:xfrm rot="5400000">
            <a:off x="-501761" y="5103257"/>
            <a:ext cx="2017581"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42" name="Rectangle 12"/>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grpSp>
        <p:nvGrpSpPr>
          <p:cNvPr id="245" name="Group 14"/>
          <p:cNvGrpSpPr/>
          <p:nvPr/>
        </p:nvGrpSpPr>
        <p:grpSpPr>
          <a:xfrm>
            <a:off x="11094718" y="0"/>
            <a:ext cx="1097282" cy="1097281"/>
            <a:chOff x="0" y="0"/>
            <a:chExt cx="1097280" cy="1097280"/>
          </a:xfrm>
        </p:grpSpPr>
        <p:sp>
          <p:nvSpPr>
            <p:cNvPr id="243" name="Isosceles Triangle 15"/>
            <p:cNvSpPr/>
            <p:nvPr/>
          </p:nvSpPr>
          <p:spPr>
            <a:xfrm rot="16200000">
              <a:off x="-1" y="0"/>
              <a:ext cx="1097282" cy="1097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4" name="Rectangle 16"/>
            <p:cNvSpPr/>
            <p:nvPr/>
          </p:nvSpPr>
          <p:spPr>
            <a:xfrm rot="2700000">
              <a:off x="94832" y="127618"/>
              <a:ext cx="457895" cy="457895"/>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246" name="Table 3"/>
          <p:cNvGraphicFramePr/>
          <p:nvPr>
            <p:extLst>
              <p:ext uri="{D42A27DB-BD31-4B8C-83A1-F6EECF244321}">
                <p14:modId xmlns:p14="http://schemas.microsoft.com/office/powerpoint/2010/main" val="2870854034"/>
              </p:ext>
            </p:extLst>
          </p:nvPr>
        </p:nvGraphicFramePr>
        <p:xfrm>
          <a:off x="5296618" y="1786096"/>
          <a:ext cx="6251915" cy="3285808"/>
        </p:xfrm>
        <a:graphic>
          <a:graphicData uri="http://schemas.openxmlformats.org/drawingml/2006/table">
            <a:tbl>
              <a:tblPr firstRow="1">
                <a:tableStyleId>{4C3C2611-4C71-4FC5-86AE-919BDF0F9419}</a:tableStyleId>
              </a:tblPr>
              <a:tblGrid>
                <a:gridCol w="2784551">
                  <a:extLst>
                    <a:ext uri="{9D8B030D-6E8A-4147-A177-3AD203B41FA5}">
                      <a16:colId xmlns:a16="http://schemas.microsoft.com/office/drawing/2014/main" val="20000"/>
                    </a:ext>
                  </a:extLst>
                </a:gridCol>
                <a:gridCol w="1231321">
                  <a:extLst>
                    <a:ext uri="{9D8B030D-6E8A-4147-A177-3AD203B41FA5}">
                      <a16:colId xmlns:a16="http://schemas.microsoft.com/office/drawing/2014/main" val="20001"/>
                    </a:ext>
                  </a:extLst>
                </a:gridCol>
                <a:gridCol w="1004722">
                  <a:extLst>
                    <a:ext uri="{9D8B030D-6E8A-4147-A177-3AD203B41FA5}">
                      <a16:colId xmlns:a16="http://schemas.microsoft.com/office/drawing/2014/main" val="20002"/>
                    </a:ext>
                  </a:extLst>
                </a:gridCol>
                <a:gridCol w="1231321">
                  <a:extLst>
                    <a:ext uri="{9D8B030D-6E8A-4147-A177-3AD203B41FA5}">
                      <a16:colId xmlns:a16="http://schemas.microsoft.com/office/drawing/2014/main" val="20003"/>
                    </a:ext>
                  </a:extLst>
                </a:gridCol>
              </a:tblGrid>
              <a:tr h="576528">
                <a:tc>
                  <a:txBody>
                    <a:bodyPr/>
                    <a:lstStyle/>
                    <a:p>
                      <a:pPr algn="l">
                        <a:defRPr sz="1800" b="0">
                          <a:solidFill>
                            <a:srgbClr val="000000"/>
                          </a:solidFill>
                        </a:defRPr>
                      </a:pPr>
                      <a:r>
                        <a:rPr sz="2100" b="1">
                          <a:solidFill>
                            <a:srgbClr val="FFFFFF"/>
                          </a:solidFill>
                        </a:rPr>
                        <a:t>Model Name</a:t>
                      </a:r>
                    </a:p>
                  </a:txBody>
                  <a:tcPr marL="24190" marR="24190" marT="24190" marB="24190" anchor="b" horzOverflow="overflow">
                    <a:lnT w="12700">
                      <a:miter lim="400000"/>
                    </a:lnT>
                    <a:lnB w="12700">
                      <a:miter lim="400000"/>
                    </a:lnB>
                    <a:solidFill>
                      <a:srgbClr val="404040"/>
                    </a:solidFill>
                  </a:tcPr>
                </a:tc>
                <a:tc>
                  <a:txBody>
                    <a:bodyPr/>
                    <a:lstStyle/>
                    <a:p>
                      <a:pPr algn="l">
                        <a:defRPr sz="1800" b="0">
                          <a:solidFill>
                            <a:srgbClr val="000000"/>
                          </a:solidFill>
                        </a:defRPr>
                      </a:pPr>
                      <a:r>
                        <a:rPr sz="2100" b="1">
                          <a:solidFill>
                            <a:srgbClr val="FFFFFF"/>
                          </a:solidFill>
                        </a:rPr>
                        <a:t>R1</a:t>
                      </a:r>
                    </a:p>
                  </a:txBody>
                  <a:tcPr marL="24190" marR="24190" marT="24190" marB="24190" anchor="b" horzOverflow="overflow">
                    <a:lnT w="12700">
                      <a:miter lim="400000"/>
                    </a:lnT>
                    <a:lnB w="12700">
                      <a:miter lim="400000"/>
                    </a:lnB>
                    <a:solidFill>
                      <a:srgbClr val="404040"/>
                    </a:solidFill>
                  </a:tcPr>
                </a:tc>
                <a:tc>
                  <a:txBody>
                    <a:bodyPr/>
                    <a:lstStyle/>
                    <a:p>
                      <a:pPr algn="l">
                        <a:defRPr sz="1800" b="0">
                          <a:solidFill>
                            <a:srgbClr val="000000"/>
                          </a:solidFill>
                        </a:defRPr>
                      </a:pPr>
                      <a:r>
                        <a:rPr sz="2100" b="1">
                          <a:solidFill>
                            <a:srgbClr val="FFFFFF"/>
                          </a:solidFill>
                        </a:rPr>
                        <a:t>R2</a:t>
                      </a:r>
                    </a:p>
                  </a:txBody>
                  <a:tcPr marL="24190" marR="24190" marT="24190" marB="24190" anchor="b" horzOverflow="overflow">
                    <a:lnT w="12700">
                      <a:miter lim="400000"/>
                    </a:lnT>
                    <a:lnB w="12700">
                      <a:miter lim="400000"/>
                    </a:lnB>
                    <a:solidFill>
                      <a:srgbClr val="404040"/>
                    </a:solidFill>
                  </a:tcPr>
                </a:tc>
                <a:tc>
                  <a:txBody>
                    <a:bodyPr/>
                    <a:lstStyle/>
                    <a:p>
                      <a:pPr algn="l">
                        <a:defRPr sz="1800" b="0">
                          <a:solidFill>
                            <a:srgbClr val="000000"/>
                          </a:solidFill>
                        </a:defRPr>
                      </a:pPr>
                      <a:r>
                        <a:rPr sz="2100" b="1">
                          <a:solidFill>
                            <a:srgbClr val="FFFFFF"/>
                          </a:solidFill>
                        </a:rPr>
                        <a:t>RL</a:t>
                      </a:r>
                    </a:p>
                  </a:txBody>
                  <a:tcPr marL="24190" marR="24190" marT="24190" marB="24190" anchor="b" horzOverflow="overflow">
                    <a:lnT w="12700">
                      <a:miter lim="400000"/>
                    </a:lnT>
                    <a:lnB w="12700">
                      <a:miter lim="400000"/>
                    </a:lnB>
                    <a:solidFill>
                      <a:srgbClr val="404040"/>
                    </a:solidFill>
                  </a:tcPr>
                </a:tc>
                <a:extLst>
                  <a:ext uri="{0D108BD9-81ED-4DB2-BD59-A6C34878D82A}">
                    <a16:rowId xmlns:a16="http://schemas.microsoft.com/office/drawing/2014/main" val="10000"/>
                  </a:ext>
                </a:extLst>
              </a:tr>
              <a:tr h="495895">
                <a:tc>
                  <a:txBody>
                    <a:bodyPr/>
                    <a:lstStyle/>
                    <a:p>
                      <a:pPr algn="l">
                        <a:defRPr sz="1800"/>
                      </a:pPr>
                      <a:r>
                        <a:rPr sz="1600">
                          <a:solidFill>
                            <a:srgbClr val="FFFFFF"/>
                          </a:solidFill>
                        </a:rPr>
                        <a:t>t5-small (fine-tuned)</a:t>
                      </a:r>
                    </a:p>
                  </a:txBody>
                  <a:tcPr marL="24190" marR="24190" marT="24190" marB="24190" anchor="b" horzOverflow="overflow">
                    <a:lnL w="12700">
                      <a:solidFill>
                        <a:srgbClr val="FFFFFF"/>
                      </a:solidFill>
                    </a:lnL>
                    <a:lnT w="12700">
                      <a:miter lim="400000"/>
                    </a:lnT>
                    <a:solidFill>
                      <a:srgbClr val="404040"/>
                    </a:solidFill>
                  </a:tcPr>
                </a:tc>
                <a:tc>
                  <a:txBody>
                    <a:bodyPr/>
                    <a:lstStyle/>
                    <a:p>
                      <a:pPr>
                        <a:defRPr sz="1800"/>
                      </a:pPr>
                      <a:r>
                        <a:rPr sz="1600">
                          <a:solidFill>
                            <a:srgbClr val="FFFFFF"/>
                          </a:solidFill>
                        </a:rPr>
                        <a:t>0.1918</a:t>
                      </a:r>
                    </a:p>
                  </a:txBody>
                  <a:tcPr marL="24190" marR="24190" marT="24190" marB="24190" anchor="b" horzOverflow="overflow">
                    <a:lnT w="12700">
                      <a:miter lim="400000"/>
                    </a:lnT>
                    <a:solidFill>
                      <a:srgbClr val="404040"/>
                    </a:solidFill>
                  </a:tcPr>
                </a:tc>
                <a:tc>
                  <a:txBody>
                    <a:bodyPr/>
                    <a:lstStyle/>
                    <a:p>
                      <a:pPr>
                        <a:defRPr sz="1800"/>
                      </a:pPr>
                      <a:r>
                        <a:rPr sz="1600">
                          <a:solidFill>
                            <a:srgbClr val="FFFFFF"/>
                          </a:solidFill>
                        </a:rPr>
                        <a:t>0.0574</a:t>
                      </a:r>
                    </a:p>
                  </a:txBody>
                  <a:tcPr marL="24190" marR="24190" marT="24190" marB="24190" anchor="b" horzOverflow="overflow">
                    <a:lnT w="12700">
                      <a:miter lim="400000"/>
                    </a:lnT>
                    <a:solidFill>
                      <a:srgbClr val="404040"/>
                    </a:solidFill>
                  </a:tcPr>
                </a:tc>
                <a:tc>
                  <a:txBody>
                    <a:bodyPr/>
                    <a:lstStyle/>
                    <a:p>
                      <a:pPr>
                        <a:defRPr sz="1800"/>
                      </a:pPr>
                      <a:r>
                        <a:rPr sz="1600">
                          <a:solidFill>
                            <a:srgbClr val="FFFFFF"/>
                          </a:solidFill>
                        </a:rPr>
                        <a:t>0.1532</a:t>
                      </a:r>
                    </a:p>
                  </a:txBody>
                  <a:tcPr marL="24190" marR="24190" marT="24190" marB="24190" anchor="b" horzOverflow="overflow">
                    <a:lnT w="12700">
                      <a:miter lim="400000"/>
                    </a:lnT>
                    <a:solidFill>
                      <a:srgbClr val="404040"/>
                    </a:solidFill>
                  </a:tcPr>
                </a:tc>
                <a:extLst>
                  <a:ext uri="{0D108BD9-81ED-4DB2-BD59-A6C34878D82A}">
                    <a16:rowId xmlns:a16="http://schemas.microsoft.com/office/drawing/2014/main" val="10001"/>
                  </a:ext>
                </a:extLst>
              </a:tr>
              <a:tr h="737795">
                <a:tc>
                  <a:txBody>
                    <a:bodyPr/>
                    <a:lstStyle/>
                    <a:p>
                      <a:pPr algn="l">
                        <a:defRPr sz="1800"/>
                      </a:pPr>
                      <a:r>
                        <a:rPr sz="1600" dirty="0">
                          <a:solidFill>
                            <a:srgbClr val="FFFFFF"/>
                          </a:solidFill>
                        </a:rPr>
                        <a:t>PEAGUSUS (no fine tuning)</a:t>
                      </a:r>
                    </a:p>
                  </a:txBody>
                  <a:tcPr marL="24190" marR="24190" marT="24190" marB="24190" anchor="b" horzOverflow="overflow">
                    <a:lnL w="12700">
                      <a:solidFill>
                        <a:srgbClr val="FFFFFF"/>
                      </a:solidFill>
                    </a:lnL>
                    <a:solidFill>
                      <a:srgbClr val="595959"/>
                    </a:solidFill>
                  </a:tcPr>
                </a:tc>
                <a:tc>
                  <a:txBody>
                    <a:bodyPr/>
                    <a:lstStyle/>
                    <a:p>
                      <a:pPr>
                        <a:defRPr sz="1800"/>
                      </a:pPr>
                      <a:r>
                        <a:rPr sz="1600">
                          <a:solidFill>
                            <a:srgbClr val="FFFFFF"/>
                          </a:solidFill>
                        </a:rPr>
                        <a:t>0.2317</a:t>
                      </a:r>
                    </a:p>
                  </a:txBody>
                  <a:tcPr marL="24190" marR="24190" marT="24190" marB="24190" anchor="b" horzOverflow="overflow">
                    <a:solidFill>
                      <a:srgbClr val="595959"/>
                    </a:solidFill>
                  </a:tcPr>
                </a:tc>
                <a:tc>
                  <a:txBody>
                    <a:bodyPr/>
                    <a:lstStyle/>
                    <a:p>
                      <a:pPr>
                        <a:defRPr sz="1800"/>
                      </a:pPr>
                      <a:r>
                        <a:rPr sz="1600">
                          <a:solidFill>
                            <a:srgbClr val="FFFFFF"/>
                          </a:solidFill>
                        </a:rPr>
                        <a:t>0.07284</a:t>
                      </a:r>
                    </a:p>
                  </a:txBody>
                  <a:tcPr marL="24190" marR="24190" marT="24190" marB="24190" anchor="b" horzOverflow="overflow">
                    <a:solidFill>
                      <a:srgbClr val="595959"/>
                    </a:solidFill>
                  </a:tcPr>
                </a:tc>
                <a:tc>
                  <a:txBody>
                    <a:bodyPr/>
                    <a:lstStyle/>
                    <a:p>
                      <a:pPr>
                        <a:defRPr sz="1800"/>
                      </a:pPr>
                      <a:r>
                        <a:rPr sz="1600">
                          <a:solidFill>
                            <a:srgbClr val="FFFFFF"/>
                          </a:solidFill>
                        </a:rPr>
                        <a:t>0.1737</a:t>
                      </a:r>
                    </a:p>
                  </a:txBody>
                  <a:tcPr marL="24190" marR="24190" marT="24190" marB="24190" anchor="b" horzOverflow="overflow">
                    <a:solidFill>
                      <a:srgbClr val="595959"/>
                    </a:solidFill>
                  </a:tcPr>
                </a:tc>
                <a:extLst>
                  <a:ext uri="{0D108BD9-81ED-4DB2-BD59-A6C34878D82A}">
                    <a16:rowId xmlns:a16="http://schemas.microsoft.com/office/drawing/2014/main" val="10002"/>
                  </a:ext>
                </a:extLst>
              </a:tr>
              <a:tr h="737795">
                <a:tc>
                  <a:txBody>
                    <a:bodyPr/>
                    <a:lstStyle/>
                    <a:p>
                      <a:pPr algn="l">
                        <a:defRPr sz="1800"/>
                      </a:pPr>
                      <a:r>
                        <a:rPr sz="1600">
                          <a:solidFill>
                            <a:srgbClr val="FFFFFF"/>
                          </a:solidFill>
                        </a:rPr>
                        <a:t>PEAGUSUS (fine tuned) 256/128</a:t>
                      </a:r>
                    </a:p>
                  </a:txBody>
                  <a:tcPr marL="24190" marR="24190" marT="24190" marB="24190" anchor="b" horzOverflow="overflow">
                    <a:lnL w="12700">
                      <a:solidFill>
                        <a:srgbClr val="FFFFFF"/>
                      </a:solidFill>
                    </a:lnL>
                    <a:solidFill>
                      <a:srgbClr val="404040"/>
                    </a:solidFill>
                  </a:tcPr>
                </a:tc>
                <a:tc>
                  <a:txBody>
                    <a:bodyPr/>
                    <a:lstStyle/>
                    <a:p>
                      <a:pPr>
                        <a:defRPr sz="1800"/>
                      </a:pPr>
                      <a:r>
                        <a:rPr sz="1600">
                          <a:solidFill>
                            <a:srgbClr val="FFFFFF"/>
                          </a:solidFill>
                        </a:rPr>
                        <a:t>0.2938</a:t>
                      </a:r>
                    </a:p>
                  </a:txBody>
                  <a:tcPr marL="24190" marR="24190" marT="24190" marB="24190" anchor="b" horzOverflow="overflow">
                    <a:solidFill>
                      <a:srgbClr val="404040"/>
                    </a:solidFill>
                  </a:tcPr>
                </a:tc>
                <a:tc>
                  <a:txBody>
                    <a:bodyPr/>
                    <a:lstStyle/>
                    <a:p>
                      <a:pPr>
                        <a:defRPr sz="1800"/>
                      </a:pPr>
                      <a:r>
                        <a:rPr sz="1600">
                          <a:solidFill>
                            <a:srgbClr val="FFFFFF"/>
                          </a:solidFill>
                        </a:rPr>
                        <a:t>0.1085</a:t>
                      </a:r>
                    </a:p>
                  </a:txBody>
                  <a:tcPr marL="24190" marR="24190" marT="24190" marB="24190" anchor="b" horzOverflow="overflow">
                    <a:solidFill>
                      <a:srgbClr val="404040"/>
                    </a:solidFill>
                  </a:tcPr>
                </a:tc>
                <a:tc>
                  <a:txBody>
                    <a:bodyPr/>
                    <a:lstStyle/>
                    <a:p>
                      <a:pPr>
                        <a:defRPr sz="1800"/>
                      </a:pPr>
                      <a:r>
                        <a:rPr sz="1600">
                          <a:solidFill>
                            <a:srgbClr val="FFFFFF"/>
                          </a:solidFill>
                        </a:rPr>
                        <a:t>0.2151</a:t>
                      </a:r>
                    </a:p>
                  </a:txBody>
                  <a:tcPr marL="24190" marR="24190" marT="24190" marB="24190" anchor="b" horzOverflow="overflow">
                    <a:solidFill>
                      <a:srgbClr val="404040"/>
                    </a:solidFill>
                  </a:tcPr>
                </a:tc>
                <a:extLst>
                  <a:ext uri="{0D108BD9-81ED-4DB2-BD59-A6C34878D82A}">
                    <a16:rowId xmlns:a16="http://schemas.microsoft.com/office/drawing/2014/main" val="10003"/>
                  </a:ext>
                </a:extLst>
              </a:tr>
              <a:tr h="737795">
                <a:tc>
                  <a:txBody>
                    <a:bodyPr/>
                    <a:lstStyle/>
                    <a:p>
                      <a:pPr algn="l">
                        <a:defRPr sz="1800"/>
                      </a:pPr>
                      <a:r>
                        <a:rPr sz="1600">
                          <a:solidFill>
                            <a:srgbClr val="FFFFFF"/>
                          </a:solidFill>
                        </a:rPr>
                        <a:t>PEAGUSUS (fine tuned) 256/64</a:t>
                      </a:r>
                    </a:p>
                  </a:txBody>
                  <a:tcPr marL="24190" marR="24190" marT="24190" marB="24190" anchor="b" horzOverflow="overflow">
                    <a:lnL w="12700">
                      <a:solidFill>
                        <a:srgbClr val="FFFFFF"/>
                      </a:solidFill>
                    </a:lnL>
                    <a:solidFill>
                      <a:srgbClr val="595959"/>
                    </a:solidFill>
                  </a:tcPr>
                </a:tc>
                <a:tc>
                  <a:txBody>
                    <a:bodyPr/>
                    <a:lstStyle/>
                    <a:p>
                      <a:pPr>
                        <a:defRPr sz="1800"/>
                      </a:pPr>
                      <a:r>
                        <a:rPr sz="1600">
                          <a:solidFill>
                            <a:srgbClr val="FFFFFF"/>
                          </a:solidFill>
                        </a:rPr>
                        <a:t>0.3084</a:t>
                      </a:r>
                    </a:p>
                  </a:txBody>
                  <a:tcPr marL="24190" marR="24190" marT="24190" marB="24190" anchor="b" horzOverflow="overflow">
                    <a:solidFill>
                      <a:srgbClr val="595959"/>
                    </a:solidFill>
                  </a:tcPr>
                </a:tc>
                <a:tc>
                  <a:txBody>
                    <a:bodyPr/>
                    <a:lstStyle/>
                    <a:p>
                      <a:pPr>
                        <a:defRPr sz="1800"/>
                      </a:pPr>
                      <a:r>
                        <a:rPr sz="1600">
                          <a:solidFill>
                            <a:srgbClr val="FFFFFF"/>
                          </a:solidFill>
                        </a:rPr>
                        <a:t>0.1194</a:t>
                      </a:r>
                    </a:p>
                  </a:txBody>
                  <a:tcPr marL="24190" marR="24190" marT="24190" marB="24190" anchor="b" horzOverflow="overflow">
                    <a:solidFill>
                      <a:srgbClr val="595959"/>
                    </a:solidFill>
                  </a:tcPr>
                </a:tc>
                <a:tc>
                  <a:txBody>
                    <a:bodyPr/>
                    <a:lstStyle/>
                    <a:p>
                      <a:pPr>
                        <a:defRPr sz="1800"/>
                      </a:pPr>
                      <a:r>
                        <a:rPr sz="1600" dirty="0">
                          <a:solidFill>
                            <a:srgbClr val="FFFFFF"/>
                          </a:solidFill>
                        </a:rPr>
                        <a:t>0.2319</a:t>
                      </a:r>
                    </a:p>
                  </a:txBody>
                  <a:tcPr marL="24190" marR="24190" marT="24190" marB="24190" anchor="b" horzOverflow="overflow">
                    <a:solidFill>
                      <a:srgbClr val="595959"/>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27"/>
          <p:cNvSpPr/>
          <p:nvPr/>
        </p:nvSpPr>
        <p:spPr>
          <a:xfrm>
            <a:off x="-1" y="-1"/>
            <a:ext cx="12192001" cy="68573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49" name="Title 1"/>
          <p:cNvSpPr txBox="1">
            <a:spLocks noGrp="1"/>
          </p:cNvSpPr>
          <p:nvPr>
            <p:ph type="title"/>
          </p:nvPr>
        </p:nvSpPr>
        <p:spPr>
          <a:xfrm>
            <a:off x="793662" y="386930"/>
            <a:ext cx="10066123" cy="1298448"/>
          </a:xfrm>
          <a:prstGeom prst="rect">
            <a:avLst/>
          </a:prstGeom>
        </p:spPr>
        <p:txBody>
          <a:bodyPr anchor="b"/>
          <a:lstStyle>
            <a:lvl1pPr>
              <a:defRPr sz="4800"/>
            </a:lvl1pPr>
          </a:lstStyle>
          <a:p>
            <a:r>
              <a:t>Task 2 (Explanation Generation)</a:t>
            </a:r>
          </a:p>
        </p:txBody>
      </p:sp>
      <p:sp>
        <p:nvSpPr>
          <p:cNvPr id="250" name="Rectangle 29"/>
          <p:cNvSpPr/>
          <p:nvPr/>
        </p:nvSpPr>
        <p:spPr>
          <a:xfrm flipH="1" flipV="1">
            <a:off x="-2" y="1998845"/>
            <a:ext cx="11454595" cy="781700"/>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251" name="Rectangle 31"/>
          <p:cNvSpPr/>
          <p:nvPr/>
        </p:nvSpPr>
        <p:spPr>
          <a:xfrm>
            <a:off x="-1" y="2203079"/>
            <a:ext cx="11383364" cy="4267992"/>
          </a:xfrm>
          <a:prstGeom prst="rect">
            <a:avLst/>
          </a:prstGeom>
          <a:solidFill>
            <a:srgbClr val="FFFFFF"/>
          </a:solidFill>
          <a:ln w="12700">
            <a:miter lim="400000"/>
          </a:ln>
          <a:effectLst>
            <a:outerShdw blurRad="139700" dist="127000" dir="5400000" rotWithShape="0">
              <a:srgbClr val="000000">
                <a:alpha val="15000"/>
              </a:srgbClr>
            </a:outerShdw>
          </a:effectLst>
        </p:spPr>
        <p:txBody>
          <a:bodyPr lIns="45719" rIns="45719" anchor="ctr"/>
          <a:lstStyle/>
          <a:p>
            <a:pPr algn="ctr">
              <a:defRPr>
                <a:solidFill>
                  <a:srgbClr val="FFFFFF"/>
                </a:solidFill>
              </a:defRPr>
            </a:pPr>
            <a:endParaRPr/>
          </a:p>
        </p:txBody>
      </p:sp>
      <p:pic>
        <p:nvPicPr>
          <p:cNvPr id="252" name="Content Placeholder 4" descr="Content Placeholder 4"/>
          <p:cNvPicPr>
            <a:picLocks noChangeAspect="1"/>
          </p:cNvPicPr>
          <p:nvPr/>
        </p:nvPicPr>
        <p:blipFill>
          <a:blip r:embed="rId2"/>
          <a:srcRect r="30322" b="1"/>
          <a:stretch>
            <a:fillRect/>
          </a:stretch>
        </p:blipFill>
        <p:spPr>
          <a:xfrm>
            <a:off x="5412666" y="2484254"/>
            <a:ext cx="5649144" cy="3714245"/>
          </a:xfrm>
          <a:prstGeom prst="rect">
            <a:avLst/>
          </a:prstGeom>
          <a:ln w="12700">
            <a:miter lim="400000"/>
          </a:ln>
        </p:spPr>
      </p:pic>
      <p:sp>
        <p:nvSpPr>
          <p:cNvPr id="253" name="Rectangle 33"/>
          <p:cNvSpPr/>
          <p:nvPr/>
        </p:nvSpPr>
        <p:spPr>
          <a:xfrm rot="5400000">
            <a:off x="11228040" y="2313027"/>
            <a:ext cx="781701" cy="152383"/>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254" name="TextBox 5"/>
          <p:cNvSpPr txBox="1"/>
          <p:nvPr/>
        </p:nvSpPr>
        <p:spPr>
          <a:xfrm>
            <a:off x="839380" y="2599508"/>
            <a:ext cx="4439460" cy="3693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a:t>The length of ground truth explanation vs </a:t>
            </a:r>
            <a:r>
              <a:rPr dirty="0" err="1"/>
              <a:t>RougeL</a:t>
            </a:r>
            <a:r>
              <a:rPr dirty="0"/>
              <a:t> score for predicted explanation</a:t>
            </a:r>
            <a:r>
              <a:rPr lang="en-US" dirty="0"/>
              <a:t>s</a:t>
            </a:r>
            <a:r>
              <a:rPr dirty="0"/>
              <a:t>.</a:t>
            </a:r>
          </a:p>
          <a:p>
            <a:endParaRPr dirty="0"/>
          </a:p>
          <a:p>
            <a:r>
              <a:rPr dirty="0"/>
              <a:t>There are about 200 samples where the </a:t>
            </a:r>
            <a:r>
              <a:rPr lang="en-US" dirty="0" err="1"/>
              <a:t>len</a:t>
            </a:r>
            <a:r>
              <a:rPr lang="en-US" dirty="0"/>
              <a:t>(</a:t>
            </a:r>
            <a:r>
              <a:rPr dirty="0" err="1"/>
              <a:t>top_k</a:t>
            </a:r>
            <a:r>
              <a:rPr lang="en-US" dirty="0"/>
              <a:t>) (</a:t>
            </a:r>
            <a:r>
              <a:rPr dirty="0" err="1"/>
              <a:t>evidence_text</a:t>
            </a:r>
            <a:r>
              <a:rPr lang="en-US" dirty="0"/>
              <a:t>)</a:t>
            </a:r>
            <a:r>
              <a:rPr dirty="0"/>
              <a:t> &lt; </a:t>
            </a:r>
            <a:r>
              <a:rPr lang="en-US" dirty="0" err="1"/>
              <a:t>len</a:t>
            </a:r>
            <a:r>
              <a:rPr lang="en-US" dirty="0"/>
              <a:t>(</a:t>
            </a:r>
            <a:r>
              <a:rPr dirty="0" err="1"/>
              <a:t>explanation_text</a:t>
            </a:r>
            <a:r>
              <a:rPr lang="en-US" dirty="0"/>
              <a:t>)</a:t>
            </a:r>
            <a:endParaRPr dirty="0"/>
          </a:p>
          <a:p>
            <a:endParaRPr dirty="0"/>
          </a:p>
          <a:p>
            <a:r>
              <a:rPr dirty="0"/>
              <a:t>These explanations are unusually long either very close to the original </a:t>
            </a:r>
            <a:r>
              <a:rPr dirty="0" err="1"/>
              <a:t>evidence_text</a:t>
            </a:r>
            <a:r>
              <a:rPr dirty="0"/>
              <a:t> or more than 200 words.</a:t>
            </a:r>
          </a:p>
          <a:p>
            <a:endParaRPr dirty="0"/>
          </a:p>
          <a:p>
            <a:r>
              <a:rPr dirty="0"/>
              <a:t>Ignoring these improves the Rouge scores by ~2%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Rectangle 35"/>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67" name="Title 1"/>
          <p:cNvSpPr txBox="1">
            <a:spLocks noGrp="1"/>
          </p:cNvSpPr>
          <p:nvPr>
            <p:ph type="title"/>
          </p:nvPr>
        </p:nvSpPr>
        <p:spPr>
          <a:xfrm>
            <a:off x="643466" y="321734"/>
            <a:ext cx="10905068" cy="1135737"/>
          </a:xfrm>
          <a:prstGeom prst="rect">
            <a:avLst/>
          </a:prstGeom>
        </p:spPr>
        <p:txBody>
          <a:bodyPr/>
          <a:lstStyle>
            <a:lvl1pPr>
              <a:defRPr sz="3600"/>
            </a:lvl1pPr>
          </a:lstStyle>
          <a:p>
            <a:r>
              <a:t>Task 2 (Explanation Generation)</a:t>
            </a:r>
          </a:p>
        </p:txBody>
      </p:sp>
      <p:sp>
        <p:nvSpPr>
          <p:cNvPr id="268" name="Content Placeholder 2"/>
          <p:cNvSpPr txBox="1">
            <a:spLocks noGrp="1"/>
          </p:cNvSpPr>
          <p:nvPr>
            <p:ph type="body" sz="half" idx="1"/>
          </p:nvPr>
        </p:nvSpPr>
        <p:spPr>
          <a:xfrm>
            <a:off x="643469" y="1782980"/>
            <a:ext cx="4008385" cy="4393984"/>
          </a:xfrm>
          <a:prstGeom prst="rect">
            <a:avLst/>
          </a:prstGeom>
        </p:spPr>
        <p:txBody>
          <a:bodyPr/>
          <a:lstStyle/>
          <a:p>
            <a:pPr>
              <a:lnSpc>
                <a:spcPct val="81000"/>
              </a:lnSpc>
              <a:defRPr sz="2000"/>
            </a:pPr>
            <a:r>
              <a:rPr dirty="0"/>
              <a:t>Fine tuned model (PEGASUS 256/64)</a:t>
            </a:r>
          </a:p>
          <a:p>
            <a:pPr>
              <a:lnSpc>
                <a:spcPct val="81000"/>
              </a:lnSpc>
              <a:defRPr sz="2000"/>
            </a:pPr>
            <a:r>
              <a:rPr dirty="0"/>
              <a:t>Tried 3 decoding strategies</a:t>
            </a:r>
          </a:p>
          <a:p>
            <a:pPr>
              <a:lnSpc>
                <a:spcPct val="81000"/>
              </a:lnSpc>
              <a:defRPr sz="2000"/>
            </a:pPr>
            <a:r>
              <a:rPr dirty="0"/>
              <a:t>The context is set to the </a:t>
            </a:r>
            <a:r>
              <a:rPr dirty="0" err="1"/>
              <a:t>evidence_text</a:t>
            </a:r>
            <a:endParaRPr dirty="0"/>
          </a:p>
          <a:p>
            <a:pPr>
              <a:lnSpc>
                <a:spcPct val="81000"/>
              </a:lnSpc>
              <a:defRPr sz="2000"/>
            </a:pPr>
            <a:r>
              <a:rPr dirty="0"/>
              <a:t>p=0.95 (Only nucleus sampling). Results shown here.</a:t>
            </a:r>
          </a:p>
          <a:p>
            <a:pPr>
              <a:lnSpc>
                <a:spcPct val="81000"/>
              </a:lnSpc>
              <a:defRPr sz="2000"/>
            </a:pPr>
            <a:r>
              <a:rPr dirty="0" err="1"/>
              <a:t>Top_k</a:t>
            </a:r>
            <a:r>
              <a:rPr dirty="0"/>
              <a:t>=10 and p=0.95</a:t>
            </a:r>
          </a:p>
          <a:p>
            <a:pPr>
              <a:lnSpc>
                <a:spcPct val="81000"/>
              </a:lnSpc>
              <a:defRPr sz="2000"/>
            </a:pPr>
            <a:r>
              <a:rPr dirty="0" err="1"/>
              <a:t>Top_k</a:t>
            </a:r>
            <a:r>
              <a:rPr dirty="0"/>
              <a:t>=50 and p=0.95</a:t>
            </a:r>
          </a:p>
          <a:p>
            <a:pPr>
              <a:lnSpc>
                <a:spcPct val="81000"/>
              </a:lnSpc>
              <a:defRPr sz="2000"/>
            </a:pPr>
            <a:r>
              <a:rPr dirty="0"/>
              <a:t>Rouge scores dropped about 1-4% </a:t>
            </a:r>
          </a:p>
        </p:txBody>
      </p:sp>
      <p:grpSp>
        <p:nvGrpSpPr>
          <p:cNvPr id="271" name="Group 37"/>
          <p:cNvGrpSpPr/>
          <p:nvPr/>
        </p:nvGrpSpPr>
        <p:grpSpPr>
          <a:xfrm>
            <a:off x="-1" y="4601497"/>
            <a:ext cx="1014062" cy="2017581"/>
            <a:chOff x="338019" y="156060"/>
            <a:chExt cx="1014060" cy="2017579"/>
          </a:xfrm>
        </p:grpSpPr>
        <p:sp>
          <p:nvSpPr>
            <p:cNvPr id="269" name="Isosceles Triangle 38"/>
            <p:cNvSpPr/>
            <p:nvPr/>
          </p:nvSpPr>
          <p:spPr>
            <a:xfrm rot="5400000">
              <a:off x="-163741" y="657820"/>
              <a:ext cx="2017581" cy="1014061"/>
            </a:xfrm>
            <a:prstGeom prst="triangle">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0" name="Rectangle 39"/>
            <p:cNvSpPr/>
            <p:nvPr/>
          </p:nvSpPr>
          <p:spPr>
            <a:xfrm rot="2700000">
              <a:off x="765935" y="1283271"/>
              <a:ext cx="485579" cy="485579"/>
            </a:xfrm>
            <a:prstGeom prst="rect">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274" name="Group 41"/>
          <p:cNvGrpSpPr/>
          <p:nvPr/>
        </p:nvGrpSpPr>
        <p:grpSpPr>
          <a:xfrm>
            <a:off x="11219290" y="1"/>
            <a:ext cx="972710" cy="1935308"/>
            <a:chOff x="0" y="149696"/>
            <a:chExt cx="972708" cy="1935307"/>
          </a:xfrm>
        </p:grpSpPr>
        <p:sp>
          <p:nvSpPr>
            <p:cNvPr id="272" name="Rectangle 42"/>
            <p:cNvSpPr/>
            <p:nvPr/>
          </p:nvSpPr>
          <p:spPr>
            <a:xfrm rot="2700000">
              <a:off x="102128" y="1224689"/>
              <a:ext cx="493119" cy="493119"/>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 name="Isosceles Triangle 43"/>
            <p:cNvSpPr/>
            <p:nvPr/>
          </p:nvSpPr>
          <p:spPr>
            <a:xfrm rot="16200000">
              <a:off x="-481300" y="630995"/>
              <a:ext cx="1935309" cy="972710"/>
            </a:xfrm>
            <a:prstGeom prst="triangle">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275" name="Table 3"/>
          <p:cNvGraphicFramePr/>
          <p:nvPr>
            <p:extLst>
              <p:ext uri="{D42A27DB-BD31-4B8C-83A1-F6EECF244321}">
                <p14:modId xmlns:p14="http://schemas.microsoft.com/office/powerpoint/2010/main" val="1004763427"/>
              </p:ext>
            </p:extLst>
          </p:nvPr>
        </p:nvGraphicFramePr>
        <p:xfrm>
          <a:off x="5295320" y="2823686"/>
          <a:ext cx="6392182" cy="1935307"/>
        </p:xfrm>
        <a:graphic>
          <a:graphicData uri="http://schemas.openxmlformats.org/drawingml/2006/table">
            <a:tbl>
              <a:tblPr firstRow="1">
                <a:tableStyleId>{4C3C2611-4C71-4FC5-86AE-919BDF0F9419}</a:tableStyleId>
              </a:tblPr>
              <a:tblGrid>
                <a:gridCol w="2717329">
                  <a:extLst>
                    <a:ext uri="{9D8B030D-6E8A-4147-A177-3AD203B41FA5}">
                      <a16:colId xmlns:a16="http://schemas.microsoft.com/office/drawing/2014/main" val="20000"/>
                    </a:ext>
                  </a:extLst>
                </a:gridCol>
                <a:gridCol w="1224951">
                  <a:extLst>
                    <a:ext uri="{9D8B030D-6E8A-4147-A177-3AD203B41FA5}">
                      <a16:colId xmlns:a16="http://schemas.microsoft.com/office/drawing/2014/main" val="20001"/>
                    </a:ext>
                  </a:extLst>
                </a:gridCol>
                <a:gridCol w="1224951">
                  <a:extLst>
                    <a:ext uri="{9D8B030D-6E8A-4147-A177-3AD203B41FA5}">
                      <a16:colId xmlns:a16="http://schemas.microsoft.com/office/drawing/2014/main" val="20002"/>
                    </a:ext>
                  </a:extLst>
                </a:gridCol>
                <a:gridCol w="1224951">
                  <a:extLst>
                    <a:ext uri="{9D8B030D-6E8A-4147-A177-3AD203B41FA5}">
                      <a16:colId xmlns:a16="http://schemas.microsoft.com/office/drawing/2014/main" val="20003"/>
                    </a:ext>
                  </a:extLst>
                </a:gridCol>
              </a:tblGrid>
              <a:tr h="485818">
                <a:tc>
                  <a:txBody>
                    <a:bodyPr/>
                    <a:lstStyle/>
                    <a:p>
                      <a:pPr algn="l">
                        <a:defRPr sz="1800" b="0">
                          <a:solidFill>
                            <a:srgbClr val="000000"/>
                          </a:solidFill>
                        </a:defRPr>
                      </a:pPr>
                      <a:r>
                        <a:rPr sz="2500" spc="60">
                          <a:solidFill>
                            <a:srgbClr val="FFFFFF"/>
                          </a:solidFill>
                        </a:rPr>
                        <a:t>Model</a:t>
                      </a:r>
                    </a:p>
                  </a:txBody>
                  <a:tcPr marL="24652" marR="24652" marT="24652" marB="24652" anchor="ctr" horzOverflow="overflow">
                    <a:lnT w="12700">
                      <a:miter lim="400000"/>
                    </a:lnT>
                    <a:lnB w="12700">
                      <a:miter lim="400000"/>
                    </a:lnB>
                    <a:solidFill>
                      <a:schemeClr val="accent1"/>
                    </a:solidFill>
                  </a:tcPr>
                </a:tc>
                <a:tc>
                  <a:txBody>
                    <a:bodyPr/>
                    <a:lstStyle/>
                    <a:p>
                      <a:pPr algn="l">
                        <a:defRPr sz="1800" b="0">
                          <a:solidFill>
                            <a:srgbClr val="000000"/>
                          </a:solidFill>
                        </a:defRPr>
                      </a:pPr>
                      <a:r>
                        <a:rPr sz="2500" spc="60">
                          <a:solidFill>
                            <a:srgbClr val="FFFFFF"/>
                          </a:solidFill>
                        </a:rPr>
                        <a:t>R1</a:t>
                      </a:r>
                    </a:p>
                  </a:txBody>
                  <a:tcPr marL="24652" marR="24652" marT="24652" marB="24652" anchor="ctr" horzOverflow="overflow">
                    <a:lnT w="12700">
                      <a:miter lim="400000"/>
                    </a:lnT>
                    <a:lnB w="12700">
                      <a:miter lim="400000"/>
                    </a:lnB>
                    <a:solidFill>
                      <a:schemeClr val="accent1"/>
                    </a:solidFill>
                  </a:tcPr>
                </a:tc>
                <a:tc>
                  <a:txBody>
                    <a:bodyPr/>
                    <a:lstStyle/>
                    <a:p>
                      <a:pPr algn="l">
                        <a:defRPr sz="1800" b="0">
                          <a:solidFill>
                            <a:srgbClr val="000000"/>
                          </a:solidFill>
                        </a:defRPr>
                      </a:pPr>
                      <a:r>
                        <a:rPr sz="2500" spc="60">
                          <a:solidFill>
                            <a:srgbClr val="FFFFFF"/>
                          </a:solidFill>
                        </a:rPr>
                        <a:t>R2</a:t>
                      </a:r>
                    </a:p>
                  </a:txBody>
                  <a:tcPr marL="24652" marR="24652" marT="24652" marB="24652" anchor="ctr" horzOverflow="overflow">
                    <a:lnT w="12700">
                      <a:miter lim="400000"/>
                    </a:lnT>
                    <a:lnB w="12700">
                      <a:miter lim="400000"/>
                    </a:lnB>
                    <a:solidFill>
                      <a:schemeClr val="accent1"/>
                    </a:solidFill>
                  </a:tcPr>
                </a:tc>
                <a:tc>
                  <a:txBody>
                    <a:bodyPr/>
                    <a:lstStyle/>
                    <a:p>
                      <a:pPr algn="l">
                        <a:defRPr sz="1800" b="0">
                          <a:solidFill>
                            <a:srgbClr val="000000"/>
                          </a:solidFill>
                        </a:defRPr>
                      </a:pPr>
                      <a:r>
                        <a:rPr sz="2500" spc="60">
                          <a:solidFill>
                            <a:srgbClr val="FFFFFF"/>
                          </a:solidFill>
                        </a:rPr>
                        <a:t>RL</a:t>
                      </a:r>
                    </a:p>
                  </a:txBody>
                  <a:tcPr marL="24652" marR="24652" marT="24652" marB="24652" anchor="ctr" horzOverflow="overflow">
                    <a:lnT w="12700">
                      <a:miter lim="400000"/>
                    </a:lnT>
                    <a:lnB w="12700">
                      <a:miter lim="400000"/>
                    </a:lnB>
                    <a:solidFill>
                      <a:schemeClr val="accent1"/>
                    </a:solidFill>
                  </a:tcPr>
                </a:tc>
                <a:extLst>
                  <a:ext uri="{0D108BD9-81ED-4DB2-BD59-A6C34878D82A}">
                    <a16:rowId xmlns:a16="http://schemas.microsoft.com/office/drawing/2014/main" val="10000"/>
                  </a:ext>
                </a:extLst>
              </a:tr>
              <a:tr h="445997">
                <a:tc>
                  <a:txBody>
                    <a:bodyPr/>
                    <a:lstStyle/>
                    <a:p>
                      <a:pPr algn="l">
                        <a:defRPr sz="1800"/>
                      </a:pPr>
                      <a:r>
                        <a:rPr sz="2200"/>
                        <a:t>Fine tuned model</a:t>
                      </a:r>
                    </a:p>
                  </a:txBody>
                  <a:tcPr marL="24652" marR="24652" marT="24652" marB="24652" anchor="b" horzOverflow="overflow">
                    <a:lnT w="12700">
                      <a:miter lim="400000"/>
                    </a:lnT>
                    <a:noFill/>
                  </a:tcPr>
                </a:tc>
                <a:tc>
                  <a:txBody>
                    <a:bodyPr/>
                    <a:lstStyle/>
                    <a:p>
                      <a:pPr>
                        <a:defRPr sz="1800"/>
                      </a:pPr>
                      <a:r>
                        <a:rPr sz="2200"/>
                        <a:t>0.3084</a:t>
                      </a:r>
                    </a:p>
                  </a:txBody>
                  <a:tcPr marL="24652" marR="24652" marT="24652" marB="24652" anchor="b" horzOverflow="overflow">
                    <a:lnT w="12700">
                      <a:miter lim="400000"/>
                    </a:lnT>
                    <a:noFill/>
                  </a:tcPr>
                </a:tc>
                <a:tc>
                  <a:txBody>
                    <a:bodyPr/>
                    <a:lstStyle/>
                    <a:p>
                      <a:pPr>
                        <a:defRPr sz="1800"/>
                      </a:pPr>
                      <a:r>
                        <a:rPr sz="2200"/>
                        <a:t>0.1194</a:t>
                      </a:r>
                    </a:p>
                  </a:txBody>
                  <a:tcPr marL="24652" marR="24652" marT="24652" marB="24652" anchor="b" horzOverflow="overflow">
                    <a:lnT w="12700">
                      <a:miter lim="400000"/>
                    </a:lnT>
                    <a:noFill/>
                  </a:tcPr>
                </a:tc>
                <a:tc>
                  <a:txBody>
                    <a:bodyPr/>
                    <a:lstStyle/>
                    <a:p>
                      <a:pPr>
                        <a:defRPr sz="1800"/>
                      </a:pPr>
                      <a:r>
                        <a:rPr sz="2200"/>
                        <a:t>0.2319</a:t>
                      </a:r>
                    </a:p>
                  </a:txBody>
                  <a:tcPr marL="24652" marR="24652" marT="24652" marB="24652" anchor="b" horzOverflow="overflow">
                    <a:lnT w="12700">
                      <a:miter lim="400000"/>
                    </a:lnT>
                    <a:noFill/>
                  </a:tcPr>
                </a:tc>
                <a:extLst>
                  <a:ext uri="{0D108BD9-81ED-4DB2-BD59-A6C34878D82A}">
                    <a16:rowId xmlns:a16="http://schemas.microsoft.com/office/drawing/2014/main" val="10001"/>
                  </a:ext>
                </a:extLst>
              </a:tr>
              <a:tr h="1003492">
                <a:tc>
                  <a:txBody>
                    <a:bodyPr/>
                    <a:lstStyle/>
                    <a:p>
                      <a:pPr algn="l">
                        <a:defRPr sz="1800"/>
                      </a:pPr>
                      <a:r>
                        <a:rPr sz="2200"/>
                        <a:t>Fine tuned model with nucleus sampling</a:t>
                      </a:r>
                    </a:p>
                  </a:txBody>
                  <a:tcPr marL="24652" marR="24652" marT="24652" marB="24652" anchor="b" horzOverflow="overflow">
                    <a:solidFill>
                      <a:srgbClr val="F2F2F2"/>
                    </a:solidFill>
                  </a:tcPr>
                </a:tc>
                <a:tc>
                  <a:txBody>
                    <a:bodyPr/>
                    <a:lstStyle/>
                    <a:p>
                      <a:pPr>
                        <a:defRPr sz="1800"/>
                      </a:pPr>
                      <a:r>
                        <a:rPr sz="2200"/>
                        <a:t>0.2683</a:t>
                      </a:r>
                    </a:p>
                  </a:txBody>
                  <a:tcPr marL="24652" marR="24652" marT="24652" marB="24652" anchor="b" horzOverflow="overflow">
                    <a:solidFill>
                      <a:srgbClr val="F2F2F2"/>
                    </a:solidFill>
                  </a:tcPr>
                </a:tc>
                <a:tc>
                  <a:txBody>
                    <a:bodyPr/>
                    <a:lstStyle/>
                    <a:p>
                      <a:pPr>
                        <a:defRPr sz="1800"/>
                      </a:pPr>
                      <a:r>
                        <a:rPr sz="2200" dirty="0"/>
                        <a:t>0.1005</a:t>
                      </a:r>
                    </a:p>
                  </a:txBody>
                  <a:tcPr marL="24652" marR="24652" marT="24652" marB="24652" anchor="b" horzOverflow="overflow">
                    <a:solidFill>
                      <a:srgbClr val="F2F2F2"/>
                    </a:solidFill>
                  </a:tcPr>
                </a:tc>
                <a:tc>
                  <a:txBody>
                    <a:bodyPr/>
                    <a:lstStyle/>
                    <a:p>
                      <a:pPr>
                        <a:defRPr sz="1800"/>
                      </a:pPr>
                      <a:r>
                        <a:rPr sz="2200" dirty="0"/>
                        <a:t>0.2023</a:t>
                      </a:r>
                    </a:p>
                  </a:txBody>
                  <a:tcPr marL="24652" marR="24652" marT="24652" marB="24652" anchor="b" horzOverflow="overflow">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7" name="Title 1"/>
          <p:cNvSpPr txBox="1">
            <a:spLocks noGrp="1"/>
          </p:cNvSpPr>
          <p:nvPr>
            <p:ph type="title"/>
          </p:nvPr>
        </p:nvSpPr>
        <p:spPr>
          <a:xfrm>
            <a:off x="643467" y="621791"/>
            <a:ext cx="4989891" cy="5413250"/>
          </a:xfrm>
          <a:prstGeom prst="rect">
            <a:avLst/>
          </a:prstGeom>
        </p:spPr>
        <p:txBody>
          <a:bodyPr/>
          <a:lstStyle>
            <a:lvl1pPr>
              <a:defRPr sz="3600"/>
            </a:lvl1pPr>
          </a:lstStyle>
          <a:p>
            <a:r>
              <a:rPr dirty="0"/>
              <a:t>Task 2 (Explanation Generation)</a:t>
            </a:r>
          </a:p>
        </p:txBody>
      </p:sp>
      <p:sp>
        <p:nvSpPr>
          <p:cNvPr id="258" name="Freeform: Shape 9"/>
          <p:cNvSpPr/>
          <p:nvPr/>
        </p:nvSpPr>
        <p:spPr>
          <a:xfrm rot="5400000">
            <a:off x="-338487" y="2994212"/>
            <a:ext cx="1345386" cy="668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close/>
              </a:path>
            </a:pathLst>
          </a:cu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59" name="Rectangle 11"/>
          <p:cNvSpPr/>
          <p:nvPr/>
        </p:nvSpPr>
        <p:spPr>
          <a:xfrm rot="2700000">
            <a:off x="83480" y="2760303"/>
            <a:ext cx="418137" cy="418137"/>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60" name="Rectangle 13"/>
          <p:cNvSpPr/>
          <p:nvPr/>
        </p:nvSpPr>
        <p:spPr>
          <a:xfrm rot="18900000" flipH="1">
            <a:off x="508836" y="4124954"/>
            <a:ext cx="635336" cy="635337"/>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61" name="Rectangle 15"/>
          <p:cNvSpPr/>
          <p:nvPr/>
        </p:nvSpPr>
        <p:spPr>
          <a:xfrm rot="18900000" flipH="1">
            <a:off x="836522" y="4621061"/>
            <a:ext cx="224347" cy="224347"/>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262" name="Isosceles Triangle 17"/>
          <p:cNvSpPr/>
          <p:nvPr/>
        </p:nvSpPr>
        <p:spPr>
          <a:xfrm rot="8100000">
            <a:off x="10175675" y="5597890"/>
            <a:ext cx="2982941" cy="1481976"/>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63" name="Rectangle 19"/>
          <p:cNvSpPr/>
          <p:nvPr/>
        </p:nvSpPr>
        <p:spPr>
          <a:xfrm rot="2700000">
            <a:off x="11046239" y="5280493"/>
            <a:ext cx="841506" cy="841506"/>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64" name="Content Placeholder 2"/>
          <p:cNvSpPr txBox="1">
            <a:spLocks noGrp="1"/>
          </p:cNvSpPr>
          <p:nvPr>
            <p:ph type="body" sz="half" idx="1"/>
          </p:nvPr>
        </p:nvSpPr>
        <p:spPr>
          <a:xfrm>
            <a:off x="6096000" y="643466"/>
            <a:ext cx="5452532" cy="5571065"/>
          </a:xfrm>
          <a:prstGeom prst="rect">
            <a:avLst/>
          </a:prstGeom>
        </p:spPr>
        <p:txBody>
          <a:bodyPr anchor="ctr"/>
          <a:lstStyle>
            <a:lvl1pPr>
              <a:defRPr sz="2000"/>
            </a:lvl1pPr>
          </a:lstStyle>
          <a:p>
            <a:r>
              <a:rPr dirty="0"/>
              <a:t>Is this a good explanation generation model ?</a:t>
            </a:r>
            <a:endParaRPr lang="en-US" dirty="0"/>
          </a:p>
          <a:p>
            <a:r>
              <a:rPr lang="en-US" dirty="0"/>
              <a:t>The Rouge scores were not informative so we did manual evaluation on ~n=29 instances</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29" name="Title 1"/>
          <p:cNvSpPr txBox="1">
            <a:spLocks noGrp="1"/>
          </p:cNvSpPr>
          <p:nvPr>
            <p:ph type="title"/>
          </p:nvPr>
        </p:nvSpPr>
        <p:spPr>
          <a:xfrm>
            <a:off x="643467" y="321734"/>
            <a:ext cx="4970877" cy="1135737"/>
          </a:xfrm>
          <a:prstGeom prst="rect">
            <a:avLst/>
          </a:prstGeom>
        </p:spPr>
        <p:txBody>
          <a:bodyPr/>
          <a:lstStyle>
            <a:lvl1pPr>
              <a:defRPr sz="3600"/>
            </a:lvl1pPr>
          </a:lstStyle>
          <a:p>
            <a:r>
              <a:rPr lang="en-US" dirty="0"/>
              <a:t>Manual Evaluation Setup</a:t>
            </a:r>
            <a:endParaRPr dirty="0"/>
          </a:p>
        </p:txBody>
      </p:sp>
      <p:sp>
        <p:nvSpPr>
          <p:cNvPr id="231" name="Isosceles Triangle 13"/>
          <p:cNvSpPr/>
          <p:nvPr/>
        </p:nvSpPr>
        <p:spPr>
          <a:xfrm rot="5400000">
            <a:off x="-501761" y="5103257"/>
            <a:ext cx="2017581"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232"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grpSp>
        <p:nvGrpSpPr>
          <p:cNvPr id="236" name="Group 17"/>
          <p:cNvGrpSpPr/>
          <p:nvPr/>
        </p:nvGrpSpPr>
        <p:grpSpPr>
          <a:xfrm>
            <a:off x="11094718" y="0"/>
            <a:ext cx="1097282" cy="1097281"/>
            <a:chOff x="0" y="0"/>
            <a:chExt cx="1097280" cy="1097280"/>
          </a:xfrm>
        </p:grpSpPr>
        <p:sp>
          <p:nvSpPr>
            <p:cNvPr id="234" name="Isosceles Triangle 18"/>
            <p:cNvSpPr/>
            <p:nvPr/>
          </p:nvSpPr>
          <p:spPr>
            <a:xfrm rot="16200000">
              <a:off x="-1" y="0"/>
              <a:ext cx="1097282" cy="1097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tangle 19"/>
            <p:cNvSpPr/>
            <p:nvPr/>
          </p:nvSpPr>
          <p:spPr>
            <a:xfrm rot="2700000">
              <a:off x="94832" y="127618"/>
              <a:ext cx="457895" cy="457895"/>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4" name="Content Placeholder 4">
            <a:extLst>
              <a:ext uri="{FF2B5EF4-FFF2-40B4-BE49-F238E27FC236}">
                <a16:creationId xmlns:a16="http://schemas.microsoft.com/office/drawing/2014/main" id="{A9D2203F-039E-3DC5-5D45-BEB4C40651A5}"/>
              </a:ext>
            </a:extLst>
          </p:cNvPr>
          <p:cNvGraphicFramePr/>
          <p:nvPr>
            <p:extLst>
              <p:ext uri="{D42A27DB-BD31-4B8C-83A1-F6EECF244321}">
                <p14:modId xmlns:p14="http://schemas.microsoft.com/office/powerpoint/2010/main" val="3185820276"/>
              </p:ext>
            </p:extLst>
          </p:nvPr>
        </p:nvGraphicFramePr>
        <p:xfrm>
          <a:off x="838201" y="1844675"/>
          <a:ext cx="4480034" cy="2193924"/>
        </p:xfrm>
        <a:graphic>
          <a:graphicData uri="http://schemas.openxmlformats.org/drawingml/2006/table">
            <a:tbl>
              <a:tblPr>
                <a:tableStyleId>{4C3C2611-4C71-4FC5-86AE-919BDF0F9419}</a:tableStyleId>
              </a:tblPr>
              <a:tblGrid>
                <a:gridCol w="4480034">
                  <a:extLst>
                    <a:ext uri="{9D8B030D-6E8A-4147-A177-3AD203B41FA5}">
                      <a16:colId xmlns:a16="http://schemas.microsoft.com/office/drawing/2014/main" val="20000"/>
                    </a:ext>
                  </a:extLst>
                </a:gridCol>
              </a:tblGrid>
              <a:tr h="365654">
                <a:tc>
                  <a:txBody>
                    <a:bodyPr/>
                    <a:lstStyle/>
                    <a:p>
                      <a:pPr algn="l">
                        <a:defRPr sz="1800"/>
                      </a:pPr>
                      <a:r>
                        <a:rPr sz="1900" b="1" dirty="0"/>
                        <a:t>Best explanation Rating</a:t>
                      </a:r>
                    </a:p>
                  </a:txBody>
                  <a:tcPr marL="15210" marR="15210" marT="15210" marB="15210" anchor="b" horzOverflow="overflow">
                    <a:noFill/>
                  </a:tcPr>
                </a:tc>
                <a:extLst>
                  <a:ext uri="{0D108BD9-81ED-4DB2-BD59-A6C34878D82A}">
                    <a16:rowId xmlns:a16="http://schemas.microsoft.com/office/drawing/2014/main" val="10000"/>
                  </a:ext>
                </a:extLst>
              </a:tr>
              <a:tr h="365654">
                <a:tc>
                  <a:txBody>
                    <a:bodyPr/>
                    <a:lstStyle/>
                    <a:p>
                      <a:pPr algn="l">
                        <a:defRPr sz="1800"/>
                      </a:pPr>
                      <a:r>
                        <a:rPr sz="1900"/>
                        <a:t>1: Irrelevant</a:t>
                      </a:r>
                    </a:p>
                  </a:txBody>
                  <a:tcPr marL="15210" marR="15210" marT="15210" marB="15210" anchor="b" horzOverflow="overflow">
                    <a:noFill/>
                  </a:tcPr>
                </a:tc>
                <a:extLst>
                  <a:ext uri="{0D108BD9-81ED-4DB2-BD59-A6C34878D82A}">
                    <a16:rowId xmlns:a16="http://schemas.microsoft.com/office/drawing/2014/main" val="10001"/>
                  </a:ext>
                </a:extLst>
              </a:tr>
              <a:tr h="365654">
                <a:tc>
                  <a:txBody>
                    <a:bodyPr/>
                    <a:lstStyle/>
                    <a:p>
                      <a:pPr algn="l">
                        <a:defRPr sz="1800"/>
                      </a:pPr>
                      <a:r>
                        <a:rPr sz="1900" dirty="0"/>
                        <a:t>2: Incorrect</a:t>
                      </a:r>
                    </a:p>
                  </a:txBody>
                  <a:tcPr marL="15210" marR="15210" marT="15210" marB="15210" anchor="b" horzOverflow="overflow">
                    <a:noFill/>
                  </a:tcPr>
                </a:tc>
                <a:extLst>
                  <a:ext uri="{0D108BD9-81ED-4DB2-BD59-A6C34878D82A}">
                    <a16:rowId xmlns:a16="http://schemas.microsoft.com/office/drawing/2014/main" val="10002"/>
                  </a:ext>
                </a:extLst>
              </a:tr>
              <a:tr h="365654">
                <a:tc>
                  <a:txBody>
                    <a:bodyPr/>
                    <a:lstStyle/>
                    <a:p>
                      <a:pPr algn="l">
                        <a:defRPr sz="1800"/>
                      </a:pPr>
                      <a:r>
                        <a:rPr sz="1900"/>
                        <a:t>3: Partially incorrect partially correct</a:t>
                      </a:r>
                    </a:p>
                  </a:txBody>
                  <a:tcPr marL="15210" marR="15210" marT="15210" marB="15210" anchor="b" horzOverflow="overflow">
                    <a:noFill/>
                  </a:tcPr>
                </a:tc>
                <a:extLst>
                  <a:ext uri="{0D108BD9-81ED-4DB2-BD59-A6C34878D82A}">
                    <a16:rowId xmlns:a16="http://schemas.microsoft.com/office/drawing/2014/main" val="10003"/>
                  </a:ext>
                </a:extLst>
              </a:tr>
              <a:tr h="365654">
                <a:tc>
                  <a:txBody>
                    <a:bodyPr/>
                    <a:lstStyle/>
                    <a:p>
                      <a:pPr algn="l">
                        <a:defRPr sz="1800"/>
                      </a:pPr>
                      <a:r>
                        <a:rPr sz="1900"/>
                        <a:t>4: Partially correct rest irrelevant</a:t>
                      </a:r>
                    </a:p>
                  </a:txBody>
                  <a:tcPr marL="15210" marR="15210" marT="15210" marB="15210" anchor="b" horzOverflow="overflow">
                    <a:noFill/>
                  </a:tcPr>
                </a:tc>
                <a:extLst>
                  <a:ext uri="{0D108BD9-81ED-4DB2-BD59-A6C34878D82A}">
                    <a16:rowId xmlns:a16="http://schemas.microsoft.com/office/drawing/2014/main" val="10004"/>
                  </a:ext>
                </a:extLst>
              </a:tr>
              <a:tr h="365654">
                <a:tc>
                  <a:txBody>
                    <a:bodyPr/>
                    <a:lstStyle/>
                    <a:p>
                      <a:pPr algn="l">
                        <a:defRPr sz="1800"/>
                      </a:pPr>
                      <a:r>
                        <a:rPr sz="1900" dirty="0"/>
                        <a:t>5: Correct</a:t>
                      </a:r>
                    </a:p>
                  </a:txBody>
                  <a:tcPr marL="15210" marR="15210" marT="15210" marB="15210" anchor="b" horzOverflow="overflow">
                    <a:noFill/>
                  </a:tcPr>
                </a:tc>
                <a:extLst>
                  <a:ext uri="{0D108BD9-81ED-4DB2-BD59-A6C34878D82A}">
                    <a16:rowId xmlns:a16="http://schemas.microsoft.com/office/drawing/2014/main" val="10005"/>
                  </a:ext>
                </a:extLst>
              </a:tr>
            </a:tbl>
          </a:graphicData>
        </a:graphic>
      </p:graphicFrame>
      <p:graphicFrame>
        <p:nvGraphicFramePr>
          <p:cNvPr id="5" name="Table 5">
            <a:extLst>
              <a:ext uri="{FF2B5EF4-FFF2-40B4-BE49-F238E27FC236}">
                <a16:creationId xmlns:a16="http://schemas.microsoft.com/office/drawing/2014/main" id="{9E6CC74F-784D-155A-26C3-C0D6129F2DAC}"/>
              </a:ext>
            </a:extLst>
          </p:cNvPr>
          <p:cNvGraphicFramePr/>
          <p:nvPr>
            <p:extLst>
              <p:ext uri="{D42A27DB-BD31-4B8C-83A1-F6EECF244321}">
                <p14:modId xmlns:p14="http://schemas.microsoft.com/office/powerpoint/2010/main" val="4216019769"/>
              </p:ext>
            </p:extLst>
          </p:nvPr>
        </p:nvGraphicFramePr>
        <p:xfrm>
          <a:off x="6156436" y="1844675"/>
          <a:ext cx="5254625" cy="2193924"/>
        </p:xfrm>
        <a:graphic>
          <a:graphicData uri="http://schemas.openxmlformats.org/drawingml/2006/table">
            <a:tbl>
              <a:tblPr>
                <a:tableStyleId>{4C3C2611-4C71-4FC5-86AE-919BDF0F9419}</a:tableStyleId>
              </a:tblPr>
              <a:tblGrid>
                <a:gridCol w="5254625">
                  <a:extLst>
                    <a:ext uri="{9D8B030D-6E8A-4147-A177-3AD203B41FA5}">
                      <a16:colId xmlns:a16="http://schemas.microsoft.com/office/drawing/2014/main" val="20000"/>
                    </a:ext>
                  </a:extLst>
                </a:gridCol>
              </a:tblGrid>
              <a:tr h="365654">
                <a:tc>
                  <a:txBody>
                    <a:bodyPr/>
                    <a:lstStyle/>
                    <a:p>
                      <a:pPr algn="l">
                        <a:defRPr sz="1800"/>
                      </a:pPr>
                      <a:r>
                        <a:rPr sz="1900" b="1" dirty="0"/>
                        <a:t>Best explanation</a:t>
                      </a:r>
                      <a:r>
                        <a:rPr lang="en-US" sz="1900" b="1" dirty="0"/>
                        <a:t> Type</a:t>
                      </a:r>
                      <a:endParaRPr sz="1900" b="1" dirty="0"/>
                    </a:p>
                  </a:txBody>
                  <a:tcPr marL="15210" marR="15210" marT="15210" marB="15210" anchor="b" horzOverflow="overflow">
                    <a:noFill/>
                  </a:tcPr>
                </a:tc>
                <a:extLst>
                  <a:ext uri="{0D108BD9-81ED-4DB2-BD59-A6C34878D82A}">
                    <a16:rowId xmlns:a16="http://schemas.microsoft.com/office/drawing/2014/main" val="10000"/>
                  </a:ext>
                </a:extLst>
              </a:tr>
              <a:tr h="365654">
                <a:tc>
                  <a:txBody>
                    <a:bodyPr/>
                    <a:lstStyle/>
                    <a:p>
                      <a:pPr algn="l">
                        <a:defRPr sz="1800"/>
                      </a:pPr>
                      <a:r>
                        <a:rPr sz="1900"/>
                        <a:t>All: All predictions are same</a:t>
                      </a:r>
                    </a:p>
                  </a:txBody>
                  <a:tcPr marL="15210" marR="15210" marT="15210" marB="15210" anchor="b" horzOverflow="overflow">
                    <a:noFill/>
                  </a:tcPr>
                </a:tc>
                <a:extLst>
                  <a:ext uri="{0D108BD9-81ED-4DB2-BD59-A6C34878D82A}">
                    <a16:rowId xmlns:a16="http://schemas.microsoft.com/office/drawing/2014/main" val="10001"/>
                  </a:ext>
                </a:extLst>
              </a:tr>
              <a:tr h="365654">
                <a:tc>
                  <a:txBody>
                    <a:bodyPr/>
                    <a:lstStyle/>
                    <a:p>
                      <a:pPr algn="l">
                        <a:defRPr sz="1800"/>
                      </a:pPr>
                      <a:r>
                        <a:rPr sz="1900" dirty="0"/>
                        <a:t>1: top-p is correct</a:t>
                      </a:r>
                    </a:p>
                  </a:txBody>
                  <a:tcPr marL="15210" marR="15210" marT="15210" marB="15210" anchor="b" horzOverflow="overflow">
                    <a:noFill/>
                  </a:tcPr>
                </a:tc>
                <a:extLst>
                  <a:ext uri="{0D108BD9-81ED-4DB2-BD59-A6C34878D82A}">
                    <a16:rowId xmlns:a16="http://schemas.microsoft.com/office/drawing/2014/main" val="10002"/>
                  </a:ext>
                </a:extLst>
              </a:tr>
              <a:tr h="365654">
                <a:tc>
                  <a:txBody>
                    <a:bodyPr/>
                    <a:lstStyle/>
                    <a:p>
                      <a:pPr algn="l">
                        <a:defRPr sz="1800"/>
                      </a:pPr>
                      <a:r>
                        <a:rPr sz="1900" dirty="0"/>
                        <a:t>2: top-p, </a:t>
                      </a:r>
                      <a:r>
                        <a:rPr sz="1900" dirty="0" err="1"/>
                        <a:t>top_k</a:t>
                      </a:r>
                      <a:r>
                        <a:rPr sz="1900" dirty="0"/>
                        <a:t>=10 </a:t>
                      </a:r>
                    </a:p>
                  </a:txBody>
                  <a:tcPr marL="15210" marR="15210" marT="15210" marB="15210" anchor="b" horzOverflow="overflow">
                    <a:noFill/>
                  </a:tcPr>
                </a:tc>
                <a:extLst>
                  <a:ext uri="{0D108BD9-81ED-4DB2-BD59-A6C34878D82A}">
                    <a16:rowId xmlns:a16="http://schemas.microsoft.com/office/drawing/2014/main" val="10003"/>
                  </a:ext>
                </a:extLst>
              </a:tr>
              <a:tr h="365654">
                <a:tc>
                  <a:txBody>
                    <a:bodyPr/>
                    <a:lstStyle/>
                    <a:p>
                      <a:pPr algn="l">
                        <a:defRPr sz="1800"/>
                      </a:pPr>
                      <a:r>
                        <a:rPr sz="1900" dirty="0"/>
                        <a:t>3: Default decoding strategy using beam search</a:t>
                      </a:r>
                    </a:p>
                  </a:txBody>
                  <a:tcPr marL="15210" marR="15210" marT="15210" marB="15210" anchor="b" horzOverflow="overflow">
                    <a:noFill/>
                  </a:tcPr>
                </a:tc>
                <a:extLst>
                  <a:ext uri="{0D108BD9-81ED-4DB2-BD59-A6C34878D82A}">
                    <a16:rowId xmlns:a16="http://schemas.microsoft.com/office/drawing/2014/main" val="10004"/>
                  </a:ext>
                </a:extLst>
              </a:tr>
              <a:tr h="365654">
                <a:tc>
                  <a:txBody>
                    <a:bodyPr/>
                    <a:lstStyle/>
                    <a:p>
                      <a:pPr algn="l">
                        <a:defRPr sz="1800"/>
                      </a:pPr>
                      <a:r>
                        <a:rPr sz="1900" dirty="0"/>
                        <a:t> </a:t>
                      </a:r>
                    </a:p>
                  </a:txBody>
                  <a:tcPr marL="15210" marR="15210" marT="15210" marB="15210" anchor="b" horzOverflow="overflow">
                    <a:lnB w="6350">
                      <a:solidFill>
                        <a:srgbClr val="000000"/>
                      </a:solidFill>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651623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Rectangle 15"/>
          <p:cNvSpPr/>
          <p:nvPr/>
        </p:nvSpPr>
        <p:spPr>
          <a:xfrm>
            <a:off x="1000874" y="2043802"/>
            <a:ext cx="10190252" cy="80684"/>
          </a:xfrm>
          <a:prstGeom prst="rect">
            <a:avLst/>
          </a:prstGeom>
          <a:solidFill>
            <a:srgbClr val="808080">
              <a:alpha val="64999"/>
            </a:srgbClr>
          </a:solidFill>
          <a:ln w="12700">
            <a:miter lim="400000"/>
          </a:ln>
        </p:spPr>
        <p:txBody>
          <a:bodyPr lIns="45719" rIns="45719" anchor="ctr"/>
          <a:lstStyle/>
          <a:p>
            <a:pPr algn="ctr" defTabSz="457200">
              <a:defRPr>
                <a:solidFill>
                  <a:srgbClr val="FFFFFF"/>
                </a:solidFill>
              </a:defRPr>
            </a:pPr>
            <a:endParaRPr/>
          </a:p>
        </p:txBody>
      </p:sp>
      <p:graphicFrame>
        <p:nvGraphicFramePr>
          <p:cNvPr id="283" name="Table 5"/>
          <p:cNvGraphicFramePr/>
          <p:nvPr/>
        </p:nvGraphicFramePr>
        <p:xfrm>
          <a:off x="1000125" y="4225925"/>
          <a:ext cx="10190162" cy="1773237"/>
        </p:xfrm>
        <a:graphic>
          <a:graphicData uri="http://schemas.openxmlformats.org/drawingml/2006/table">
            <a:tbl>
              <a:tblPr bandRow="1">
                <a:tableStyleId>{4C3C2611-4C71-4FC5-86AE-919BDF0F9419}</a:tableStyleId>
              </a:tblPr>
              <a:tblGrid>
                <a:gridCol w="1484557">
                  <a:extLst>
                    <a:ext uri="{9D8B030D-6E8A-4147-A177-3AD203B41FA5}">
                      <a16:colId xmlns:a16="http://schemas.microsoft.com/office/drawing/2014/main" val="20000"/>
                    </a:ext>
                  </a:extLst>
                </a:gridCol>
                <a:gridCol w="8705605">
                  <a:extLst>
                    <a:ext uri="{9D8B030D-6E8A-4147-A177-3AD203B41FA5}">
                      <a16:colId xmlns:a16="http://schemas.microsoft.com/office/drawing/2014/main" val="20001"/>
                    </a:ext>
                  </a:extLst>
                </a:gridCol>
              </a:tblGrid>
              <a:tr h="591079">
                <a:tc>
                  <a:txBody>
                    <a:bodyPr/>
                    <a:lstStyle/>
                    <a:p>
                      <a:pPr algn="l">
                        <a:defRPr sz="1800"/>
                      </a:pPr>
                      <a:r>
                        <a:rPr sz="1100" b="1" dirty="0"/>
                        <a:t>Irrelevant</a:t>
                      </a:r>
                    </a:p>
                  </a:txBody>
                  <a:tcPr marL="8070" marR="8070" marT="8070" marB="8070" anchor="b" horzOverflow="overflow">
                    <a:lnT w="25400">
                      <a:solidFill>
                        <a:srgbClr val="000000"/>
                      </a:solidFill>
                    </a:lnT>
                  </a:tcPr>
                </a:tc>
                <a:tc>
                  <a:txBody>
                    <a:bodyPr/>
                    <a:lstStyle/>
                    <a:p>
                      <a:pPr algn="l">
                        <a:defRPr sz="1800"/>
                      </a:pPr>
                      <a:r>
                        <a:rPr sz="1100" b="1" dirty="0"/>
                        <a:t>Rating 1</a:t>
                      </a:r>
                    </a:p>
                  </a:txBody>
                  <a:tcPr marL="8070" marR="8070" marT="8070" marB="8070" anchor="b" horzOverflow="overflow">
                    <a:lnT w="25400">
                      <a:solidFill>
                        <a:srgbClr val="000000"/>
                      </a:solidFill>
                    </a:lnT>
                  </a:tcPr>
                </a:tc>
                <a:extLst>
                  <a:ext uri="{0D108BD9-81ED-4DB2-BD59-A6C34878D82A}">
                    <a16:rowId xmlns:a16="http://schemas.microsoft.com/office/drawing/2014/main" val="10000"/>
                  </a:ext>
                </a:extLst>
              </a:tr>
              <a:tr h="591079">
                <a:tc>
                  <a:txBody>
                    <a:bodyPr/>
                    <a:lstStyle/>
                    <a:p>
                      <a:pPr algn="l">
                        <a:defRPr sz="1800"/>
                      </a:pPr>
                      <a:r>
                        <a:rPr sz="1100"/>
                        <a:t>GT</a:t>
                      </a:r>
                    </a:p>
                  </a:txBody>
                  <a:tcPr marL="8070" marR="8070" marT="8070" marB="8070" anchor="b" horzOverflow="overflow"/>
                </a:tc>
                <a:tc>
                  <a:txBody>
                    <a:bodyPr/>
                    <a:lstStyle/>
                    <a:p>
                      <a:pPr algn="l">
                        <a:defRPr sz="1800"/>
                      </a:pPr>
                      <a:r>
                        <a:rPr sz="1000"/>
                        <a:t>What's undetermined: As of this writing, Five Guys has not explicitly corroborated the police version of events.</a:t>
                      </a:r>
                    </a:p>
                  </a:txBody>
                  <a:tcPr marL="8070" marR="8070" marT="8070" marB="8070" anchor="ctr" horzOverflow="overflow"/>
                </a:tc>
                <a:extLst>
                  <a:ext uri="{0D108BD9-81ED-4DB2-BD59-A6C34878D82A}">
                    <a16:rowId xmlns:a16="http://schemas.microsoft.com/office/drawing/2014/main" val="10001"/>
                  </a:ext>
                </a:extLst>
              </a:tr>
              <a:tr h="591079">
                <a:tc>
                  <a:txBody>
                    <a:bodyPr/>
                    <a:lstStyle/>
                    <a:p>
                      <a:pPr algn="l">
                        <a:defRPr sz="1800"/>
                      </a:pPr>
                      <a:r>
                        <a:rPr sz="1100"/>
                        <a:t>PEGASUS top-p</a:t>
                      </a:r>
                    </a:p>
                  </a:txBody>
                  <a:tcPr marL="8070" marR="8070" marT="8070" marB="8070" anchor="ctr" horzOverflow="overflow">
                    <a:lnB w="25400">
                      <a:solidFill>
                        <a:srgbClr val="000000"/>
                      </a:solidFill>
                    </a:lnB>
                  </a:tcPr>
                </a:tc>
                <a:tc>
                  <a:txBody>
                    <a:bodyPr/>
                    <a:lstStyle/>
                    <a:p>
                      <a:pPr algn="l">
                        <a:defRPr sz="1800"/>
                      </a:pPr>
                      <a:r>
                        <a:rPr sz="1100" dirty="0"/>
                        <a:t>Police officers in Daphne, Alabama, claimed they were denied service at a Five Guys restaurant on the evening of July 7.</a:t>
                      </a:r>
                    </a:p>
                  </a:txBody>
                  <a:tcPr marL="8070" marR="8070" marT="8070" marB="8070" anchor="ctr" horzOverflow="overflow">
                    <a:lnB w="25400">
                      <a:solidFill>
                        <a:srgbClr val="000000"/>
                      </a:solidFill>
                    </a:lnB>
                  </a:tcPr>
                </a:tc>
                <a:extLst>
                  <a:ext uri="{0D108BD9-81ED-4DB2-BD59-A6C34878D82A}">
                    <a16:rowId xmlns:a16="http://schemas.microsoft.com/office/drawing/2014/main" val="10002"/>
                  </a:ext>
                </a:extLst>
              </a:tr>
            </a:tbl>
          </a:graphicData>
        </a:graphic>
      </p:graphicFrame>
      <p:sp>
        <p:nvSpPr>
          <p:cNvPr id="284" name="Title 1"/>
          <p:cNvSpPr txBox="1">
            <a:spLocks noGrp="1"/>
          </p:cNvSpPr>
          <p:nvPr>
            <p:ph type="title"/>
          </p:nvPr>
        </p:nvSpPr>
        <p:spPr>
          <a:xfrm>
            <a:off x="870203" y="606564"/>
            <a:ext cx="10451594" cy="1325563"/>
          </a:xfrm>
          <a:prstGeom prst="rect">
            <a:avLst/>
          </a:prstGeom>
        </p:spPr>
        <p:txBody>
          <a:bodyPr/>
          <a:lstStyle/>
          <a:p>
            <a:r>
              <a:rPr dirty="0"/>
              <a:t>Manual Evaluation Examples</a:t>
            </a:r>
          </a:p>
        </p:txBody>
      </p:sp>
      <p:graphicFrame>
        <p:nvGraphicFramePr>
          <p:cNvPr id="285" name="Content Placeholder 3"/>
          <p:cNvGraphicFramePr/>
          <p:nvPr/>
        </p:nvGraphicFramePr>
        <p:xfrm>
          <a:off x="1000125" y="2384425"/>
          <a:ext cx="10190162" cy="1773237"/>
        </p:xfrm>
        <a:graphic>
          <a:graphicData uri="http://schemas.openxmlformats.org/drawingml/2006/table">
            <a:tbl>
              <a:tblPr bandRow="1">
                <a:tableStyleId>{4C3C2611-4C71-4FC5-86AE-919BDF0F9419}</a:tableStyleId>
              </a:tblPr>
              <a:tblGrid>
                <a:gridCol w="1484557">
                  <a:extLst>
                    <a:ext uri="{9D8B030D-6E8A-4147-A177-3AD203B41FA5}">
                      <a16:colId xmlns:a16="http://schemas.microsoft.com/office/drawing/2014/main" val="20000"/>
                    </a:ext>
                  </a:extLst>
                </a:gridCol>
                <a:gridCol w="8705605">
                  <a:extLst>
                    <a:ext uri="{9D8B030D-6E8A-4147-A177-3AD203B41FA5}">
                      <a16:colId xmlns:a16="http://schemas.microsoft.com/office/drawing/2014/main" val="20001"/>
                    </a:ext>
                  </a:extLst>
                </a:gridCol>
              </a:tblGrid>
              <a:tr h="399800">
                <a:tc>
                  <a:txBody>
                    <a:bodyPr/>
                    <a:lstStyle/>
                    <a:p>
                      <a:pPr algn="l">
                        <a:defRPr sz="1800"/>
                      </a:pPr>
                      <a:r>
                        <a:rPr sz="1100" b="1"/>
                        <a:t>Correct</a:t>
                      </a:r>
                    </a:p>
                  </a:txBody>
                  <a:tcPr marL="8070" marR="8070" marT="8070" marB="8070" anchor="b" horzOverflow="overflow">
                    <a:lnT w="25400">
                      <a:solidFill>
                        <a:srgbClr val="000000"/>
                      </a:solidFill>
                    </a:lnT>
                  </a:tcPr>
                </a:tc>
                <a:tc>
                  <a:txBody>
                    <a:bodyPr/>
                    <a:lstStyle/>
                    <a:p>
                      <a:pPr algn="l">
                        <a:defRPr sz="1800"/>
                      </a:pPr>
                      <a:r>
                        <a:rPr sz="1100" b="1"/>
                        <a:t>Rating 5</a:t>
                      </a:r>
                    </a:p>
                  </a:txBody>
                  <a:tcPr marL="8070" marR="8070" marT="8070" marB="8070" anchor="b" horzOverflow="overflow">
                    <a:lnT w="25400">
                      <a:solidFill>
                        <a:srgbClr val="000000"/>
                      </a:solidFill>
                    </a:lnT>
                  </a:tcPr>
                </a:tc>
                <a:extLst>
                  <a:ext uri="{0D108BD9-81ED-4DB2-BD59-A6C34878D82A}">
                    <a16:rowId xmlns:a16="http://schemas.microsoft.com/office/drawing/2014/main" val="10000"/>
                  </a:ext>
                </a:extLst>
              </a:tr>
              <a:tr h="658027">
                <a:tc>
                  <a:txBody>
                    <a:bodyPr/>
                    <a:lstStyle/>
                    <a:p>
                      <a:pPr algn="l">
                        <a:defRPr sz="1800"/>
                      </a:pPr>
                      <a:r>
                        <a:rPr sz="1100" dirty="0"/>
                        <a:t>GT</a:t>
                      </a:r>
                    </a:p>
                  </a:txBody>
                  <a:tcPr marL="8070" marR="8070" marT="8070" marB="8070" anchor="b" horzOverflow="overflow"/>
                </a:tc>
                <a:tc>
                  <a:txBody>
                    <a:bodyPr/>
                    <a:lstStyle/>
                    <a:p>
                      <a:pPr algn="l">
                        <a:defRPr sz="1800"/>
                      </a:pPr>
                      <a:r>
                        <a:rPr sz="1000" dirty="0"/>
                        <a:t>An experimental Roche drug designed to treat the “negative symptoms” of schizophrenia failed to meet its main goal in two late-stage studies, dealing a blow to the Swiss drugmaker’s research hopes in the risky area of brain science.</a:t>
                      </a:r>
                    </a:p>
                  </a:txBody>
                  <a:tcPr marL="8070" marR="8070" marT="8070" marB="8070" anchor="ctr" horzOverflow="overflow"/>
                </a:tc>
                <a:extLst>
                  <a:ext uri="{0D108BD9-81ED-4DB2-BD59-A6C34878D82A}">
                    <a16:rowId xmlns:a16="http://schemas.microsoft.com/office/drawing/2014/main" val="10001"/>
                  </a:ext>
                </a:extLst>
              </a:tr>
              <a:tr h="715410">
                <a:tc>
                  <a:txBody>
                    <a:bodyPr/>
                    <a:lstStyle/>
                    <a:p>
                      <a:pPr algn="l">
                        <a:defRPr sz="1800"/>
                      </a:pPr>
                      <a:r>
                        <a:rPr sz="1100"/>
                        <a:t>PEGASUS top-p</a:t>
                      </a:r>
                    </a:p>
                  </a:txBody>
                  <a:tcPr marL="8070" marR="8070" marT="8070" marB="8070" anchor="ctr" horzOverflow="overflow">
                    <a:lnB w="25400">
                      <a:solidFill>
                        <a:srgbClr val="000000"/>
                      </a:solidFill>
                    </a:lnB>
                  </a:tcPr>
                </a:tc>
                <a:tc>
                  <a:txBody>
                    <a:bodyPr/>
                    <a:lstStyle/>
                    <a:p>
                      <a:pPr algn="l">
                        <a:defRPr sz="1800"/>
                      </a:pPr>
                      <a:r>
                        <a:rPr sz="1100" dirty="0"/>
                        <a:t>Swiss drugmaker Roche said on Thursday that a new drug to treat negative symptoms of schizophrenia failed to meet its main goal in a late-stage study.</a:t>
                      </a:r>
                    </a:p>
                  </a:txBody>
                  <a:tcPr marL="8070" marR="8070" marT="8070" marB="8070" anchor="ctr" horzOverflow="overflow">
                    <a:lnB w="25400">
                      <a:solidFill>
                        <a:srgbClr val="000000"/>
                      </a:solidFill>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9" name="Title 1"/>
          <p:cNvSpPr txBox="1">
            <a:spLocks noGrp="1"/>
          </p:cNvSpPr>
          <p:nvPr>
            <p:ph type="title"/>
          </p:nvPr>
        </p:nvSpPr>
        <p:spPr>
          <a:xfrm>
            <a:off x="643466" y="1698170"/>
            <a:ext cx="3962062" cy="4516361"/>
          </a:xfrm>
          <a:prstGeom prst="rect">
            <a:avLst/>
          </a:prstGeom>
        </p:spPr>
        <p:txBody>
          <a:bodyPr anchor="t"/>
          <a:lstStyle/>
          <a:p>
            <a:pPr>
              <a:defRPr sz="3600">
                <a:latin typeface="Helvetica Neue"/>
                <a:ea typeface="Helvetica Neue"/>
                <a:cs typeface="Helvetica Neue"/>
                <a:sym typeface="Helvetica Neue"/>
              </a:defRPr>
            </a:pPr>
            <a:br/>
            <a:r>
              <a:t>Application Details</a:t>
            </a:r>
            <a:br/>
            <a:endParaRPr/>
          </a:p>
        </p:txBody>
      </p:sp>
      <p:sp>
        <p:nvSpPr>
          <p:cNvPr id="110" name="Rectangle 9"/>
          <p:cNvSpPr/>
          <p:nvPr/>
        </p:nvSpPr>
        <p:spPr>
          <a:xfrm rot="2700000">
            <a:off x="415435" y="655140"/>
            <a:ext cx="687473" cy="687472"/>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111" name="Freeform: Shape 11"/>
          <p:cNvSpPr/>
          <p:nvPr/>
        </p:nvSpPr>
        <p:spPr>
          <a:xfrm rot="10800000">
            <a:off x="-1" y="0"/>
            <a:ext cx="2835358" cy="14808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1829" y="0"/>
                </a:lnTo>
                <a:lnTo>
                  <a:pt x="21600" y="17843"/>
                </a:lnTo>
                <a:close/>
              </a:path>
            </a:pathLst>
          </a:cu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112" name="Freeform: Shape 13"/>
          <p:cNvSpPr/>
          <p:nvPr/>
        </p:nvSpPr>
        <p:spPr>
          <a:xfrm rot="2700000">
            <a:off x="10739326" y="-253671"/>
            <a:ext cx="1827639" cy="1376990"/>
          </a:xfrm>
          <a:custGeom>
            <a:avLst/>
            <a:gdLst/>
            <a:ahLst/>
            <a:cxnLst>
              <a:cxn ang="0">
                <a:pos x="wd2" y="hd2"/>
              </a:cxn>
              <a:cxn ang="5400000">
                <a:pos x="wd2" y="hd2"/>
              </a:cxn>
              <a:cxn ang="10800000">
                <a:pos x="wd2" y="hd2"/>
              </a:cxn>
              <a:cxn ang="16200000">
                <a:pos x="wd2" y="hd2"/>
              </a:cxn>
            </a:cxnLst>
            <a:rect l="0" t="0" r="r" b="b"/>
            <a:pathLst>
              <a:path w="21600" h="21600" extrusionOk="0">
                <a:moveTo>
                  <a:pt x="0" y="15488"/>
                </a:moveTo>
                <a:lnTo>
                  <a:pt x="11669" y="0"/>
                </a:lnTo>
                <a:lnTo>
                  <a:pt x="21600" y="13181"/>
                </a:lnTo>
                <a:lnTo>
                  <a:pt x="21600" y="21600"/>
                </a:lnTo>
                <a:lnTo>
                  <a:pt x="0" y="21600"/>
                </a:lnTo>
                <a:close/>
              </a:path>
            </a:pathLst>
          </a:cu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13" name="Rectangle 15"/>
          <p:cNvSpPr/>
          <p:nvPr/>
        </p:nvSpPr>
        <p:spPr>
          <a:xfrm rot="2700000">
            <a:off x="10653800" y="422145"/>
            <a:ext cx="645369" cy="64536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14" name="Content Placeholder 2"/>
          <p:cNvSpPr txBox="1">
            <a:spLocks noGrp="1"/>
          </p:cNvSpPr>
          <p:nvPr>
            <p:ph type="body" sz="half" idx="1"/>
          </p:nvPr>
        </p:nvSpPr>
        <p:spPr>
          <a:xfrm>
            <a:off x="5070019" y="1698169"/>
            <a:ext cx="6478515" cy="4516363"/>
          </a:xfrm>
          <a:prstGeom prst="rect">
            <a:avLst/>
          </a:prstGeom>
        </p:spPr>
        <p:txBody>
          <a:bodyPr/>
          <a:lstStyle/>
          <a:p>
            <a:pPr>
              <a:defRPr sz="2000"/>
            </a:pPr>
            <a:r>
              <a:rPr dirty="0"/>
              <a:t>Create an automated fact check application. Idea based on the findings and dataset from the PUBHEALTH paper. </a:t>
            </a:r>
          </a:p>
          <a:p>
            <a:pPr>
              <a:defRPr sz="2000"/>
            </a:pPr>
            <a:r>
              <a:rPr dirty="0"/>
              <a:t>This application takes as input a claim text checks it against a news article and predicts if the claim is True/False. This application also generates an explanation text for the claim based on the text of the news article.</a:t>
            </a:r>
          </a:p>
          <a:p>
            <a:pPr>
              <a:defRPr sz="2000"/>
            </a:pPr>
            <a:r>
              <a:rPr dirty="0"/>
              <a:t>Metrics: For </a:t>
            </a:r>
            <a:r>
              <a:rPr lang="en-US" dirty="0"/>
              <a:t>claim</a:t>
            </a:r>
            <a:r>
              <a:rPr dirty="0"/>
              <a:t> </a:t>
            </a:r>
            <a:r>
              <a:rPr lang="en-US" dirty="0"/>
              <a:t>classification</a:t>
            </a:r>
            <a:r>
              <a:rPr dirty="0"/>
              <a:t> we will use Precision/Recall/F1 macro scores. For explanation which is a summarized version we will use Rouge metrics for unigram (R1), bi-gram (R2) and longest common subsequence (RL)</a:t>
            </a:r>
          </a:p>
        </p:txBody>
      </p:sp>
      <p:sp>
        <p:nvSpPr>
          <p:cNvPr id="115" name="Isosceles Triangle 17"/>
          <p:cNvSpPr/>
          <p:nvPr/>
        </p:nvSpPr>
        <p:spPr>
          <a:xfrm>
            <a:off x="8115423" y="6115501"/>
            <a:ext cx="1494514" cy="742499"/>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16" name="Isosceles Triangle 19"/>
          <p:cNvSpPr/>
          <p:nvPr/>
        </p:nvSpPr>
        <p:spPr>
          <a:xfrm>
            <a:off x="9167297" y="6453142"/>
            <a:ext cx="814903" cy="404858"/>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Rectangle 17"/>
          <p:cNvSpPr/>
          <p:nvPr/>
        </p:nvSpPr>
        <p:spPr>
          <a:xfrm>
            <a:off x="-1" y="-1"/>
            <a:ext cx="12192001" cy="68573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291" name="Group 19"/>
          <p:cNvGrpSpPr/>
          <p:nvPr/>
        </p:nvGrpSpPr>
        <p:grpSpPr>
          <a:xfrm>
            <a:off x="3" y="1216596"/>
            <a:ext cx="731522" cy="673461"/>
            <a:chOff x="0" y="0"/>
            <a:chExt cx="731520" cy="673460"/>
          </a:xfrm>
        </p:grpSpPr>
        <p:sp>
          <p:nvSpPr>
            <p:cNvPr id="288" name="Rectangle 20"/>
            <p:cNvSpPr/>
            <p:nvPr/>
          </p:nvSpPr>
          <p:spPr>
            <a:xfrm>
              <a:off x="-1" y="-1"/>
              <a:ext cx="195856" cy="67346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9" name="Rectangle 21"/>
            <p:cNvSpPr/>
            <p:nvPr/>
          </p:nvSpPr>
          <p:spPr>
            <a:xfrm>
              <a:off x="267832" y="-1"/>
              <a:ext cx="195856" cy="67346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0" name="Rectangle 22"/>
            <p:cNvSpPr/>
            <p:nvPr/>
          </p:nvSpPr>
          <p:spPr>
            <a:xfrm>
              <a:off x="535665" y="-1"/>
              <a:ext cx="195856" cy="673461"/>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92" name="Rectangle 24"/>
          <p:cNvSpPr/>
          <p:nvPr/>
        </p:nvSpPr>
        <p:spPr>
          <a:xfrm>
            <a:off x="640079" y="613954"/>
            <a:ext cx="10907487" cy="1894116"/>
          </a:xfrm>
          <a:prstGeom prst="rect">
            <a:avLst/>
          </a:prstGeom>
          <a:solidFill>
            <a:srgbClr val="FFFFFF"/>
          </a:solidFill>
          <a:ln w="12700">
            <a:miter lim="400000"/>
          </a:ln>
          <a:effectLst>
            <a:outerShdw blurRad="139700" dist="127000" dir="5400000" rotWithShape="0">
              <a:srgbClr val="000000">
                <a:alpha val="15000"/>
              </a:srgbClr>
            </a:outerShdw>
          </a:effectLst>
        </p:spPr>
        <p:txBody>
          <a:bodyPr lIns="45719" rIns="45719" anchor="ctr"/>
          <a:lstStyle/>
          <a:p>
            <a:pPr algn="ctr">
              <a:defRPr>
                <a:solidFill>
                  <a:srgbClr val="FFFFFF"/>
                </a:solidFill>
              </a:defRPr>
            </a:pPr>
            <a:endParaRPr/>
          </a:p>
        </p:txBody>
      </p:sp>
      <p:sp>
        <p:nvSpPr>
          <p:cNvPr id="293" name="Title 1"/>
          <p:cNvSpPr txBox="1">
            <a:spLocks noGrp="1"/>
          </p:cNvSpPr>
          <p:nvPr>
            <p:ph type="title"/>
          </p:nvPr>
        </p:nvSpPr>
        <p:spPr>
          <a:xfrm>
            <a:off x="1043630" y="809897"/>
            <a:ext cx="10173011" cy="1554482"/>
          </a:xfrm>
          <a:prstGeom prst="rect">
            <a:avLst/>
          </a:prstGeom>
        </p:spPr>
        <p:txBody>
          <a:bodyPr/>
          <a:lstStyle>
            <a:lvl1pPr>
              <a:defRPr sz="4800"/>
            </a:lvl1pPr>
          </a:lstStyle>
          <a:p>
            <a:r>
              <a:t>Manual Evaluation Examples</a:t>
            </a:r>
          </a:p>
        </p:txBody>
      </p:sp>
      <p:sp>
        <p:nvSpPr>
          <p:cNvPr id="294" name="Straight Connector 26"/>
          <p:cNvSpPr/>
          <p:nvPr/>
        </p:nvSpPr>
        <p:spPr>
          <a:xfrm flipH="1" flipV="1">
            <a:off x="838199" y="6485313"/>
            <a:ext cx="10515601" cy="1"/>
          </a:xfrm>
          <a:prstGeom prst="line">
            <a:avLst/>
          </a:prstGeom>
          <a:ln w="57150">
            <a:solidFill>
              <a:schemeClr val="accent4"/>
            </a:solidFill>
            <a:miter/>
          </a:ln>
        </p:spPr>
        <p:txBody>
          <a:bodyPr lIns="45719" rIns="45719"/>
          <a:lstStyle/>
          <a:p>
            <a:endParaRPr/>
          </a:p>
        </p:txBody>
      </p:sp>
      <p:graphicFrame>
        <p:nvGraphicFramePr>
          <p:cNvPr id="295" name="Content Placeholder 2"/>
          <p:cNvGraphicFramePr/>
          <p:nvPr/>
        </p:nvGraphicFramePr>
        <p:xfrm>
          <a:off x="904601" y="3240650"/>
          <a:ext cx="10378441" cy="2763641"/>
        </p:xfrm>
        <a:graphic>
          <a:graphicData uri="http://schemas.openxmlformats.org/drawingml/2006/table">
            <a:tbl>
              <a:tblPr firstRow="1">
                <a:tableStyleId>{4C3C2611-4C71-4FC5-86AE-919BDF0F9419}</a:tableStyleId>
              </a:tblPr>
              <a:tblGrid>
                <a:gridCol w="1941210">
                  <a:extLst>
                    <a:ext uri="{9D8B030D-6E8A-4147-A177-3AD203B41FA5}">
                      <a16:colId xmlns:a16="http://schemas.microsoft.com/office/drawing/2014/main" val="20000"/>
                    </a:ext>
                  </a:extLst>
                </a:gridCol>
                <a:gridCol w="8437231">
                  <a:extLst>
                    <a:ext uri="{9D8B030D-6E8A-4147-A177-3AD203B41FA5}">
                      <a16:colId xmlns:a16="http://schemas.microsoft.com/office/drawing/2014/main" val="20001"/>
                    </a:ext>
                  </a:extLst>
                </a:gridCol>
              </a:tblGrid>
              <a:tr h="828828">
                <a:tc>
                  <a:txBody>
                    <a:bodyPr/>
                    <a:lstStyle/>
                    <a:p>
                      <a:pPr algn="l">
                        <a:defRPr sz="1800" b="0">
                          <a:solidFill>
                            <a:srgbClr val="000000"/>
                          </a:solidFill>
                        </a:defRPr>
                      </a:pPr>
                      <a:r>
                        <a:rPr>
                          <a:solidFill>
                            <a:srgbClr val="FFFFFF"/>
                          </a:solidFill>
                        </a:rPr>
                        <a:t>Partially Correct/Incorrect</a:t>
                      </a:r>
                    </a:p>
                  </a:txBody>
                  <a:tcPr marL="118779" marR="118779" marT="118779" marB="118779" anchor="ctr" horzOverflow="overflow">
                    <a:lnL w="19050">
                      <a:solidFill>
                        <a:srgbClr val="000000"/>
                      </a:solidFill>
                    </a:lnL>
                    <a:lnR w="19050">
                      <a:solidFill>
                        <a:srgbClr val="000000"/>
                      </a:solidFill>
                    </a:lnR>
                    <a:lnT w="19050">
                      <a:solidFill>
                        <a:srgbClr val="000000"/>
                      </a:solidFill>
                    </a:lnT>
                    <a:lnB w="12700">
                      <a:miter lim="400000"/>
                    </a:lnB>
                  </a:tcPr>
                </a:tc>
                <a:tc>
                  <a:txBody>
                    <a:bodyPr/>
                    <a:lstStyle/>
                    <a:p>
                      <a:pPr algn="l">
                        <a:defRPr sz="1800" b="0">
                          <a:solidFill>
                            <a:srgbClr val="000000"/>
                          </a:solidFill>
                        </a:defRPr>
                      </a:pPr>
                      <a:r>
                        <a:rPr>
                          <a:solidFill>
                            <a:srgbClr val="FFFFFF"/>
                          </a:solidFill>
                        </a:rPr>
                        <a:t>Rating 3</a:t>
                      </a:r>
                    </a:p>
                  </a:txBody>
                  <a:tcPr marL="118779" marR="118779" marT="118779" marB="118779" anchor="ctr" horzOverflow="overflow">
                    <a:lnL w="19050">
                      <a:solidFill>
                        <a:srgbClr val="000000"/>
                      </a:solidFill>
                    </a:lnL>
                    <a:lnT w="19050">
                      <a:solidFill>
                        <a:srgbClr val="000000"/>
                      </a:solidFill>
                    </a:lnT>
                    <a:lnB w="12700">
                      <a:miter lim="400000"/>
                    </a:lnB>
                  </a:tcPr>
                </a:tc>
                <a:extLst>
                  <a:ext uri="{0D108BD9-81ED-4DB2-BD59-A6C34878D82A}">
                    <a16:rowId xmlns:a16="http://schemas.microsoft.com/office/drawing/2014/main" val="10000"/>
                  </a:ext>
                </a:extLst>
              </a:tr>
              <a:tr h="1105985">
                <a:tc>
                  <a:txBody>
                    <a:bodyPr/>
                    <a:lstStyle/>
                    <a:p>
                      <a:pPr algn="l">
                        <a:defRPr sz="1800"/>
                      </a:pPr>
                      <a:r>
                        <a:t>GT</a:t>
                      </a:r>
                    </a:p>
                  </a:txBody>
                  <a:tcPr marL="118779" marR="118779" marT="118779" marB="118779" anchor="b" horzOverflow="overflow">
                    <a:lnL w="19050">
                      <a:solidFill>
                        <a:srgbClr val="000000"/>
                      </a:solidFill>
                    </a:lnL>
                    <a:lnR w="6350">
                      <a:solidFill>
                        <a:srgbClr val="808080"/>
                      </a:solidFill>
                    </a:lnR>
                    <a:lnT w="12700">
                      <a:miter lim="400000"/>
                    </a:lnT>
                    <a:lnB w="19050">
                      <a:solidFill>
                        <a:srgbClr val="000000"/>
                      </a:solidFill>
                    </a:lnB>
                    <a:noFill/>
                  </a:tcPr>
                </a:tc>
                <a:tc>
                  <a:txBody>
                    <a:bodyPr/>
                    <a:lstStyle/>
                    <a:p>
                      <a:pPr algn="l">
                        <a:defRPr sz="1800"/>
                      </a:pPr>
                      <a:r>
                        <a:t>On any given day in the United States, 18 percent of men and 11 percent of women drink more alcohol than federal guidelines recommend, according to a study that also found that 8 percent of men and 3 percent of women are full-fledged “heavy drinkers.”</a:t>
                      </a:r>
                    </a:p>
                  </a:txBody>
                  <a:tcPr marL="118779" marR="118779" marT="118779" marB="118779" anchor="ctr" horzOverflow="overflow">
                    <a:lnL w="6350">
                      <a:solidFill>
                        <a:srgbClr val="808080"/>
                      </a:solidFill>
                    </a:lnL>
                    <a:lnR w="19050">
                      <a:solidFill>
                        <a:srgbClr val="000000"/>
                      </a:solidFill>
                    </a:lnR>
                    <a:lnT w="12700">
                      <a:miter lim="400000"/>
                    </a:lnT>
                    <a:lnB w="19050">
                      <a:solidFill>
                        <a:srgbClr val="000000"/>
                      </a:solidFill>
                    </a:lnB>
                    <a:noFill/>
                  </a:tcPr>
                </a:tc>
                <a:extLst>
                  <a:ext uri="{0D108BD9-81ED-4DB2-BD59-A6C34878D82A}">
                    <a16:rowId xmlns:a16="http://schemas.microsoft.com/office/drawing/2014/main" val="10001"/>
                  </a:ext>
                </a:extLst>
              </a:tr>
              <a:tr h="828828">
                <a:tc>
                  <a:txBody>
                    <a:bodyPr/>
                    <a:lstStyle/>
                    <a:p>
                      <a:pPr algn="l">
                        <a:defRPr sz="1800"/>
                      </a:pPr>
                      <a:r>
                        <a:t>PEGASUS top-p</a:t>
                      </a:r>
                    </a:p>
                  </a:txBody>
                  <a:tcPr marL="118779" marR="118779" marT="118779" marB="118779" anchor="ctr" horzOverflow="overflow">
                    <a:lnL w="6350">
                      <a:solidFill>
                        <a:srgbClr val="808080"/>
                      </a:solidFill>
                    </a:lnL>
                    <a:lnR w="6350">
                      <a:solidFill>
                        <a:srgbClr val="808080"/>
                      </a:solidFill>
                    </a:lnR>
                    <a:lnT w="19050">
                      <a:solidFill>
                        <a:srgbClr val="000000"/>
                      </a:solidFill>
                    </a:lnT>
                    <a:solidFill>
                      <a:srgbClr val="D9D9D9"/>
                    </a:solidFill>
                  </a:tcPr>
                </a:tc>
                <a:tc>
                  <a:txBody>
                    <a:bodyPr/>
                    <a:lstStyle/>
                    <a:p>
                      <a:pPr algn="l">
                        <a:defRPr sz="1800"/>
                      </a:pPr>
                      <a:r>
                        <a:rPr dirty="0"/>
                        <a:t>More than half of adults in the United States drink more than recommended levels of alcohol, according to a new study.</a:t>
                      </a:r>
                    </a:p>
                  </a:txBody>
                  <a:tcPr marL="118779" marR="118779" marT="118779" marB="118779" anchor="ctr" horzOverflow="overflow">
                    <a:lnL w="6350">
                      <a:solidFill>
                        <a:srgbClr val="808080"/>
                      </a:solidFill>
                    </a:lnL>
                    <a:lnT w="19050">
                      <a:solidFill>
                        <a:srgbClr val="000000"/>
                      </a:solidFill>
                    </a:lnT>
                    <a:solidFill>
                      <a:srgbClr val="D9D9D9"/>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Rectangle 2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00" name="Title 1"/>
          <p:cNvSpPr txBox="1">
            <a:spLocks noGrp="1"/>
          </p:cNvSpPr>
          <p:nvPr>
            <p:ph type="title"/>
          </p:nvPr>
        </p:nvSpPr>
        <p:spPr>
          <a:xfrm>
            <a:off x="643466" y="321734"/>
            <a:ext cx="10905068" cy="1135737"/>
          </a:xfrm>
          <a:prstGeom prst="rect">
            <a:avLst/>
          </a:prstGeom>
        </p:spPr>
        <p:txBody>
          <a:bodyPr/>
          <a:lstStyle>
            <a:lvl1pPr>
              <a:defRPr sz="3600"/>
            </a:lvl1pPr>
          </a:lstStyle>
          <a:p>
            <a:r>
              <a:rPr dirty="0"/>
              <a:t>Manual Evaluation Results</a:t>
            </a:r>
          </a:p>
        </p:txBody>
      </p:sp>
      <p:grpSp>
        <p:nvGrpSpPr>
          <p:cNvPr id="304" name="Group 23"/>
          <p:cNvGrpSpPr/>
          <p:nvPr/>
        </p:nvGrpSpPr>
        <p:grpSpPr>
          <a:xfrm>
            <a:off x="-1" y="4601497"/>
            <a:ext cx="1014062" cy="2017581"/>
            <a:chOff x="338019" y="156060"/>
            <a:chExt cx="1014060" cy="2017579"/>
          </a:xfrm>
        </p:grpSpPr>
        <p:sp>
          <p:nvSpPr>
            <p:cNvPr id="302" name="Isosceles Triangle 24"/>
            <p:cNvSpPr/>
            <p:nvPr/>
          </p:nvSpPr>
          <p:spPr>
            <a:xfrm rot="5400000">
              <a:off x="-163741" y="657820"/>
              <a:ext cx="2017581" cy="1014061"/>
            </a:xfrm>
            <a:prstGeom prst="triangle">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tangle 25"/>
            <p:cNvSpPr/>
            <p:nvPr/>
          </p:nvSpPr>
          <p:spPr>
            <a:xfrm rot="2700000">
              <a:off x="765935" y="1283271"/>
              <a:ext cx="485579" cy="485579"/>
            </a:xfrm>
            <a:prstGeom prst="rect">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307" name="Group 27"/>
          <p:cNvGrpSpPr/>
          <p:nvPr/>
        </p:nvGrpSpPr>
        <p:grpSpPr>
          <a:xfrm>
            <a:off x="11219290" y="1"/>
            <a:ext cx="972710" cy="1935308"/>
            <a:chOff x="0" y="149696"/>
            <a:chExt cx="972708" cy="1935307"/>
          </a:xfrm>
        </p:grpSpPr>
        <p:sp>
          <p:nvSpPr>
            <p:cNvPr id="305" name="Rectangle 28"/>
            <p:cNvSpPr/>
            <p:nvPr/>
          </p:nvSpPr>
          <p:spPr>
            <a:xfrm rot="2700000">
              <a:off x="102128" y="1224689"/>
              <a:ext cx="493119" cy="493119"/>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Isosceles Triangle 29"/>
            <p:cNvSpPr/>
            <p:nvPr/>
          </p:nvSpPr>
          <p:spPr>
            <a:xfrm rot="16200000">
              <a:off x="-481300" y="630995"/>
              <a:ext cx="1935309" cy="972710"/>
            </a:xfrm>
            <a:prstGeom prst="triangle">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308" name="Table 4"/>
          <p:cNvGraphicFramePr/>
          <p:nvPr/>
        </p:nvGraphicFramePr>
        <p:xfrm>
          <a:off x="828192" y="2311146"/>
          <a:ext cx="5396695" cy="4137692"/>
        </p:xfrm>
        <a:graphic>
          <a:graphicData uri="http://schemas.openxmlformats.org/drawingml/2006/table">
            <a:tbl>
              <a:tblPr>
                <a:tableStyleId>{4C3C2611-4C71-4FC5-86AE-919BDF0F9419}</a:tableStyleId>
              </a:tblPr>
              <a:tblGrid>
                <a:gridCol w="2285557">
                  <a:extLst>
                    <a:ext uri="{9D8B030D-6E8A-4147-A177-3AD203B41FA5}">
                      <a16:colId xmlns:a16="http://schemas.microsoft.com/office/drawing/2014/main" val="20000"/>
                    </a:ext>
                  </a:extLst>
                </a:gridCol>
                <a:gridCol w="1331069">
                  <a:extLst>
                    <a:ext uri="{9D8B030D-6E8A-4147-A177-3AD203B41FA5}">
                      <a16:colId xmlns:a16="http://schemas.microsoft.com/office/drawing/2014/main" val="20001"/>
                    </a:ext>
                  </a:extLst>
                </a:gridCol>
                <a:gridCol w="1780069">
                  <a:extLst>
                    <a:ext uri="{9D8B030D-6E8A-4147-A177-3AD203B41FA5}">
                      <a16:colId xmlns:a16="http://schemas.microsoft.com/office/drawing/2014/main" val="20002"/>
                    </a:ext>
                  </a:extLst>
                </a:gridCol>
              </a:tblGrid>
              <a:tr h="371581">
                <a:tc>
                  <a:txBody>
                    <a:bodyPr/>
                    <a:lstStyle/>
                    <a:p>
                      <a:pPr algn="l">
                        <a:defRPr sz="2400">
                          <a:latin typeface="Arial"/>
                          <a:ea typeface="Arial"/>
                          <a:cs typeface="Arial"/>
                          <a:sym typeface="Arial"/>
                        </a:defRPr>
                      </a:pPr>
                      <a:endParaRPr/>
                    </a:p>
                  </a:txBody>
                  <a:tcPr marL="60418" marR="60418" marT="60418" marB="60418" anchor="ctr" horzOverflow="overflow">
                    <a:noFill/>
                  </a:tcPr>
                </a:tc>
                <a:tc gridSpan="2">
                  <a:txBody>
                    <a:bodyPr/>
                    <a:lstStyle/>
                    <a:p>
                      <a:pPr algn="l">
                        <a:defRPr sz="1800"/>
                      </a:pPr>
                      <a:r>
                        <a:rPr sz="2400" dirty="0">
                          <a:latin typeface="Arial"/>
                          <a:ea typeface="Arial"/>
                          <a:cs typeface="Arial"/>
                          <a:sym typeface="Arial"/>
                        </a:rPr>
                        <a:t>Best explanation Rating</a:t>
                      </a:r>
                    </a:p>
                  </a:txBody>
                  <a:tcPr marL="60418" marR="60418" marT="60418" marB="60418" horzOverflow="overflow">
                    <a:noFill/>
                  </a:tcPr>
                </a:tc>
                <a:tc hMerge="1">
                  <a:txBody>
                    <a:bodyPr/>
                    <a:lstStyle/>
                    <a:p>
                      <a:endParaRPr lang="en-US"/>
                    </a:p>
                  </a:txBody>
                  <a:tcPr/>
                </a:tc>
                <a:extLst>
                  <a:ext uri="{0D108BD9-81ED-4DB2-BD59-A6C34878D82A}">
                    <a16:rowId xmlns:a16="http://schemas.microsoft.com/office/drawing/2014/main" val="10000"/>
                  </a:ext>
                </a:extLst>
              </a:tr>
              <a:tr h="371581">
                <a:tc>
                  <a:txBody>
                    <a:bodyPr/>
                    <a:lstStyle/>
                    <a:p>
                      <a:pPr algn="l">
                        <a:defRPr sz="2400">
                          <a:latin typeface="Arial"/>
                          <a:ea typeface="Arial"/>
                          <a:cs typeface="Arial"/>
                          <a:sym typeface="Arial"/>
                        </a:defRPr>
                      </a:pPr>
                      <a:endParaRPr/>
                    </a:p>
                  </a:txBody>
                  <a:tcPr marL="60418" marR="60418" marT="60418" marB="60418" anchor="ctr" horzOverflow="overflow">
                    <a:noFill/>
                  </a:tcPr>
                </a:tc>
                <a:tc>
                  <a:txBody>
                    <a:bodyPr/>
                    <a:lstStyle/>
                    <a:p>
                      <a:pPr algn="l">
                        <a:defRPr sz="1800"/>
                      </a:pPr>
                      <a:r>
                        <a:rPr sz="2400">
                          <a:latin typeface="Arial"/>
                          <a:ea typeface="Arial"/>
                          <a:cs typeface="Arial"/>
                          <a:sym typeface="Arial"/>
                        </a:rPr>
                        <a:t>count</a:t>
                      </a:r>
                    </a:p>
                  </a:txBody>
                  <a:tcPr marL="60418" marR="60418" marT="60418" marB="60418" anchor="ctr" horzOverflow="overflow">
                    <a:noFill/>
                  </a:tcPr>
                </a:tc>
                <a:tc>
                  <a:txBody>
                    <a:bodyPr/>
                    <a:lstStyle/>
                    <a:p>
                      <a:pPr algn="l">
                        <a:defRPr sz="1800"/>
                      </a:pPr>
                      <a:r>
                        <a:rPr sz="2400">
                          <a:latin typeface="Arial"/>
                          <a:ea typeface="Arial"/>
                          <a:cs typeface="Arial"/>
                          <a:sym typeface="Arial"/>
                        </a:rPr>
                        <a:t>mean</a:t>
                      </a:r>
                    </a:p>
                  </a:txBody>
                  <a:tcPr marL="60418" marR="60418" marT="60418" marB="60418" anchor="ctr" horzOverflow="overflow">
                    <a:noFill/>
                  </a:tcPr>
                </a:tc>
                <a:extLst>
                  <a:ext uri="{0D108BD9-81ED-4DB2-BD59-A6C34878D82A}">
                    <a16:rowId xmlns:a16="http://schemas.microsoft.com/office/drawing/2014/main" val="10001"/>
                  </a:ext>
                </a:extLst>
              </a:tr>
              <a:tr h="371581">
                <a:tc>
                  <a:txBody>
                    <a:bodyPr/>
                    <a:lstStyle/>
                    <a:p>
                      <a:pPr algn="l">
                        <a:defRPr sz="1800"/>
                      </a:pPr>
                      <a:r>
                        <a:rPr sz="2400">
                          <a:latin typeface="Arial"/>
                          <a:ea typeface="Arial"/>
                          <a:cs typeface="Arial"/>
                          <a:sym typeface="Arial"/>
                        </a:rPr>
                        <a:t>Best explanation</a:t>
                      </a:r>
                    </a:p>
                  </a:txBody>
                  <a:tcPr marL="60418" marR="60418" marT="60418" marB="60418" anchor="ctr" horzOverflow="overflow">
                    <a:noFill/>
                  </a:tcPr>
                </a:tc>
                <a:tc>
                  <a:txBody>
                    <a:bodyPr/>
                    <a:lstStyle/>
                    <a:p>
                      <a:pPr algn="l">
                        <a:defRPr sz="2400">
                          <a:latin typeface="Arial"/>
                          <a:ea typeface="Arial"/>
                          <a:cs typeface="Arial"/>
                          <a:sym typeface="Arial"/>
                        </a:defRPr>
                      </a:pPr>
                      <a:endParaRPr/>
                    </a:p>
                  </a:txBody>
                  <a:tcPr marL="60418" marR="60418" marT="60418" marB="60418" anchor="ctr" horzOverflow="overflow">
                    <a:noFill/>
                  </a:tcPr>
                </a:tc>
                <a:tc>
                  <a:txBody>
                    <a:bodyPr/>
                    <a:lstStyle/>
                    <a:p>
                      <a:pPr algn="l">
                        <a:defRPr sz="2400">
                          <a:latin typeface="Arial"/>
                          <a:ea typeface="Arial"/>
                          <a:cs typeface="Arial"/>
                          <a:sym typeface="Arial"/>
                        </a:defRPr>
                      </a:pPr>
                      <a:endParaRPr/>
                    </a:p>
                  </a:txBody>
                  <a:tcPr marL="60418" marR="60418" marT="60418" marB="60418" anchor="ctr" horzOverflow="overflow">
                    <a:noFill/>
                  </a:tcPr>
                </a:tc>
                <a:extLst>
                  <a:ext uri="{0D108BD9-81ED-4DB2-BD59-A6C34878D82A}">
                    <a16:rowId xmlns:a16="http://schemas.microsoft.com/office/drawing/2014/main" val="10002"/>
                  </a:ext>
                </a:extLst>
              </a:tr>
              <a:tr h="371581">
                <a:tc>
                  <a:txBody>
                    <a:bodyPr/>
                    <a:lstStyle/>
                    <a:p>
                      <a:pPr algn="l">
                        <a:defRPr sz="1800"/>
                      </a:pPr>
                      <a:r>
                        <a:rPr sz="2400">
                          <a:latin typeface="Arial"/>
                          <a:ea typeface="Arial"/>
                          <a:cs typeface="Arial"/>
                          <a:sym typeface="Arial"/>
                        </a:rPr>
                        <a:t>1</a:t>
                      </a:r>
                    </a:p>
                  </a:txBody>
                  <a:tcPr marL="60418" marR="60418" marT="60418" marB="60418" anchor="ctr" horzOverflow="overflow">
                    <a:noFill/>
                  </a:tcPr>
                </a:tc>
                <a:tc>
                  <a:txBody>
                    <a:bodyPr/>
                    <a:lstStyle/>
                    <a:p>
                      <a:pPr algn="l">
                        <a:defRPr sz="1800"/>
                      </a:pPr>
                      <a:r>
                        <a:rPr sz="2400">
                          <a:latin typeface="Arial"/>
                          <a:ea typeface="Arial"/>
                          <a:cs typeface="Arial"/>
                          <a:sym typeface="Arial"/>
                        </a:rPr>
                        <a:t>4</a:t>
                      </a:r>
                    </a:p>
                  </a:txBody>
                  <a:tcPr marL="60418" marR="60418" marT="60418" marB="60418" anchor="ctr" horzOverflow="overflow">
                    <a:noFill/>
                  </a:tcPr>
                </a:tc>
                <a:tc>
                  <a:txBody>
                    <a:bodyPr/>
                    <a:lstStyle/>
                    <a:p>
                      <a:pPr algn="l">
                        <a:defRPr sz="1800"/>
                      </a:pPr>
                      <a:r>
                        <a:rPr sz="2400">
                          <a:latin typeface="Arial"/>
                          <a:ea typeface="Arial"/>
                          <a:cs typeface="Arial"/>
                          <a:sym typeface="Arial"/>
                        </a:rPr>
                        <a:t>4.250000</a:t>
                      </a:r>
                    </a:p>
                  </a:txBody>
                  <a:tcPr marL="60418" marR="60418" marT="60418" marB="60418" anchor="ctr" horzOverflow="overflow">
                    <a:noFill/>
                  </a:tcPr>
                </a:tc>
                <a:extLst>
                  <a:ext uri="{0D108BD9-81ED-4DB2-BD59-A6C34878D82A}">
                    <a16:rowId xmlns:a16="http://schemas.microsoft.com/office/drawing/2014/main" val="10003"/>
                  </a:ext>
                </a:extLst>
              </a:tr>
              <a:tr h="371581">
                <a:tc>
                  <a:txBody>
                    <a:bodyPr/>
                    <a:lstStyle/>
                    <a:p>
                      <a:pPr algn="l">
                        <a:defRPr sz="1800"/>
                      </a:pPr>
                      <a:r>
                        <a:rPr sz="2400">
                          <a:latin typeface="Arial"/>
                          <a:ea typeface="Arial"/>
                          <a:cs typeface="Arial"/>
                          <a:sym typeface="Arial"/>
                        </a:rPr>
                        <a:t>2</a:t>
                      </a:r>
                    </a:p>
                  </a:txBody>
                  <a:tcPr marL="60418" marR="60418" marT="60418" marB="60418" anchor="ctr" horzOverflow="overflow">
                    <a:noFill/>
                  </a:tcPr>
                </a:tc>
                <a:tc>
                  <a:txBody>
                    <a:bodyPr/>
                    <a:lstStyle/>
                    <a:p>
                      <a:pPr algn="l">
                        <a:defRPr sz="1800"/>
                      </a:pPr>
                      <a:r>
                        <a:rPr sz="2400">
                          <a:latin typeface="Arial"/>
                          <a:ea typeface="Arial"/>
                          <a:cs typeface="Arial"/>
                          <a:sym typeface="Arial"/>
                        </a:rPr>
                        <a:t>5</a:t>
                      </a:r>
                    </a:p>
                  </a:txBody>
                  <a:tcPr marL="60418" marR="60418" marT="60418" marB="60418" anchor="ctr" horzOverflow="overflow">
                    <a:noFill/>
                  </a:tcPr>
                </a:tc>
                <a:tc>
                  <a:txBody>
                    <a:bodyPr/>
                    <a:lstStyle/>
                    <a:p>
                      <a:pPr algn="l">
                        <a:defRPr sz="1800"/>
                      </a:pPr>
                      <a:r>
                        <a:rPr sz="2400" dirty="0">
                          <a:latin typeface="Arial"/>
                          <a:ea typeface="Arial"/>
                          <a:cs typeface="Arial"/>
                          <a:sym typeface="Arial"/>
                        </a:rPr>
                        <a:t>3.800000</a:t>
                      </a:r>
                    </a:p>
                  </a:txBody>
                  <a:tcPr marL="60418" marR="60418" marT="60418" marB="60418" anchor="ctr" horzOverflow="overflow">
                    <a:noFill/>
                  </a:tcPr>
                </a:tc>
                <a:extLst>
                  <a:ext uri="{0D108BD9-81ED-4DB2-BD59-A6C34878D82A}">
                    <a16:rowId xmlns:a16="http://schemas.microsoft.com/office/drawing/2014/main" val="10004"/>
                  </a:ext>
                </a:extLst>
              </a:tr>
              <a:tr h="371581">
                <a:tc>
                  <a:txBody>
                    <a:bodyPr/>
                    <a:lstStyle/>
                    <a:p>
                      <a:pPr algn="l">
                        <a:defRPr sz="1800"/>
                      </a:pPr>
                      <a:r>
                        <a:rPr sz="2400">
                          <a:latin typeface="Arial"/>
                          <a:ea typeface="Arial"/>
                          <a:cs typeface="Arial"/>
                          <a:sym typeface="Arial"/>
                        </a:rPr>
                        <a:t>3</a:t>
                      </a:r>
                    </a:p>
                  </a:txBody>
                  <a:tcPr marL="60418" marR="60418" marT="60418" marB="60418" anchor="ctr" horzOverflow="overflow">
                    <a:noFill/>
                  </a:tcPr>
                </a:tc>
                <a:tc>
                  <a:txBody>
                    <a:bodyPr/>
                    <a:lstStyle/>
                    <a:p>
                      <a:pPr algn="l">
                        <a:defRPr sz="1800"/>
                      </a:pPr>
                      <a:r>
                        <a:rPr sz="2400">
                          <a:latin typeface="Arial"/>
                          <a:ea typeface="Arial"/>
                          <a:cs typeface="Arial"/>
                          <a:sym typeface="Arial"/>
                        </a:rPr>
                        <a:t>1</a:t>
                      </a:r>
                    </a:p>
                  </a:txBody>
                  <a:tcPr marL="60418" marR="60418" marT="60418" marB="60418" anchor="ctr" horzOverflow="overflow">
                    <a:noFill/>
                  </a:tcPr>
                </a:tc>
                <a:tc>
                  <a:txBody>
                    <a:bodyPr/>
                    <a:lstStyle/>
                    <a:p>
                      <a:pPr algn="l">
                        <a:defRPr sz="1800"/>
                      </a:pPr>
                      <a:r>
                        <a:rPr sz="2400">
                          <a:latin typeface="Arial"/>
                          <a:ea typeface="Arial"/>
                          <a:cs typeface="Arial"/>
                          <a:sym typeface="Arial"/>
                        </a:rPr>
                        <a:t>5.000000</a:t>
                      </a:r>
                    </a:p>
                  </a:txBody>
                  <a:tcPr marL="60418" marR="60418" marT="60418" marB="60418" anchor="ctr" horzOverflow="overflow">
                    <a:noFill/>
                  </a:tcPr>
                </a:tc>
                <a:extLst>
                  <a:ext uri="{0D108BD9-81ED-4DB2-BD59-A6C34878D82A}">
                    <a16:rowId xmlns:a16="http://schemas.microsoft.com/office/drawing/2014/main" val="10005"/>
                  </a:ext>
                </a:extLst>
              </a:tr>
              <a:tr h="371581">
                <a:tc>
                  <a:txBody>
                    <a:bodyPr/>
                    <a:lstStyle/>
                    <a:p>
                      <a:pPr algn="l">
                        <a:defRPr sz="1800"/>
                      </a:pPr>
                      <a:r>
                        <a:rPr sz="2400">
                          <a:latin typeface="Arial"/>
                          <a:ea typeface="Arial"/>
                          <a:cs typeface="Arial"/>
                          <a:sym typeface="Arial"/>
                        </a:rPr>
                        <a:t>All</a:t>
                      </a:r>
                    </a:p>
                  </a:txBody>
                  <a:tcPr marL="60418" marR="60418" marT="60418" marB="60418" anchor="ctr" horzOverflow="overflow">
                    <a:noFill/>
                  </a:tcPr>
                </a:tc>
                <a:tc>
                  <a:txBody>
                    <a:bodyPr/>
                    <a:lstStyle/>
                    <a:p>
                      <a:pPr algn="l">
                        <a:defRPr sz="1800"/>
                      </a:pPr>
                      <a:r>
                        <a:rPr sz="2400">
                          <a:latin typeface="Arial"/>
                          <a:ea typeface="Arial"/>
                          <a:cs typeface="Arial"/>
                          <a:sym typeface="Arial"/>
                        </a:rPr>
                        <a:t>19</a:t>
                      </a:r>
                    </a:p>
                  </a:txBody>
                  <a:tcPr marL="60418" marR="60418" marT="60418" marB="60418" anchor="ctr" horzOverflow="overflow">
                    <a:noFill/>
                  </a:tcPr>
                </a:tc>
                <a:tc>
                  <a:txBody>
                    <a:bodyPr/>
                    <a:lstStyle/>
                    <a:p>
                      <a:pPr algn="l">
                        <a:defRPr sz="1800"/>
                      </a:pPr>
                      <a:r>
                        <a:rPr sz="2400" dirty="0">
                          <a:latin typeface="Arial"/>
                          <a:ea typeface="Arial"/>
                          <a:cs typeface="Arial"/>
                          <a:sym typeface="Arial"/>
                        </a:rPr>
                        <a:t>3.210526</a:t>
                      </a:r>
                    </a:p>
                  </a:txBody>
                  <a:tcPr marL="60418" marR="60418" marT="60418" marB="60418" anchor="ctr" horzOverflow="overflow">
                    <a:noFill/>
                  </a:tcPr>
                </a:tc>
                <a:extLst>
                  <a:ext uri="{0D108BD9-81ED-4DB2-BD59-A6C34878D82A}">
                    <a16:rowId xmlns:a16="http://schemas.microsoft.com/office/drawing/2014/main" val="10006"/>
                  </a:ext>
                </a:extLst>
              </a:tr>
            </a:tbl>
          </a:graphicData>
        </a:graphic>
      </p:graphicFrame>
      <p:graphicFrame>
        <p:nvGraphicFramePr>
          <p:cNvPr id="309" name="Table 6"/>
          <p:cNvGraphicFramePr/>
          <p:nvPr/>
        </p:nvGraphicFramePr>
        <p:xfrm>
          <a:off x="6510097" y="2294757"/>
          <a:ext cx="5396694" cy="4170472"/>
        </p:xfrm>
        <a:graphic>
          <a:graphicData uri="http://schemas.openxmlformats.org/drawingml/2006/table">
            <a:tbl>
              <a:tblPr>
                <a:tableStyleId>{4C3C2611-4C71-4FC5-86AE-919BDF0F9419}</a:tableStyleId>
              </a:tblPr>
              <a:tblGrid>
                <a:gridCol w="1798898">
                  <a:extLst>
                    <a:ext uri="{9D8B030D-6E8A-4147-A177-3AD203B41FA5}">
                      <a16:colId xmlns:a16="http://schemas.microsoft.com/office/drawing/2014/main" val="20000"/>
                    </a:ext>
                  </a:extLst>
                </a:gridCol>
                <a:gridCol w="1798898">
                  <a:extLst>
                    <a:ext uri="{9D8B030D-6E8A-4147-A177-3AD203B41FA5}">
                      <a16:colId xmlns:a16="http://schemas.microsoft.com/office/drawing/2014/main" val="20001"/>
                    </a:ext>
                  </a:extLst>
                </a:gridCol>
                <a:gridCol w="1798898">
                  <a:extLst>
                    <a:ext uri="{9D8B030D-6E8A-4147-A177-3AD203B41FA5}">
                      <a16:colId xmlns:a16="http://schemas.microsoft.com/office/drawing/2014/main" val="20002"/>
                    </a:ext>
                  </a:extLst>
                </a:gridCol>
              </a:tblGrid>
              <a:tr h="836987">
                <a:tc>
                  <a:txBody>
                    <a:bodyPr/>
                    <a:lstStyle/>
                    <a:p>
                      <a:pPr algn="l">
                        <a:defRPr sz="1800"/>
                      </a:pPr>
                      <a:endParaRPr/>
                    </a:p>
                  </a:txBody>
                  <a:tcPr marL="45720" marR="45720" anchor="ctr" horzOverflow="overflow">
                    <a:noFill/>
                  </a:tcPr>
                </a:tc>
                <a:tc gridSpan="2">
                  <a:txBody>
                    <a:bodyPr/>
                    <a:lstStyle/>
                    <a:p>
                      <a:pPr algn="l">
                        <a:defRPr sz="1800"/>
                      </a:pPr>
                      <a:r>
                        <a:rPr sz="2400">
                          <a:latin typeface="Arial"/>
                          <a:ea typeface="Arial"/>
                          <a:cs typeface="Arial"/>
                          <a:sym typeface="Arial"/>
                        </a:rPr>
                        <a:t>Best explanation Rating</a:t>
                      </a:r>
                    </a:p>
                  </a:txBody>
                  <a:tcPr marL="45720" marR="45720" anchor="ctr" horzOverflow="overflow">
                    <a:noFill/>
                  </a:tcPr>
                </a:tc>
                <a:tc hMerge="1">
                  <a:txBody>
                    <a:bodyPr/>
                    <a:lstStyle/>
                    <a:p>
                      <a:endParaRPr lang="en-US"/>
                    </a:p>
                  </a:txBody>
                  <a:tcPr/>
                </a:tc>
                <a:extLst>
                  <a:ext uri="{0D108BD9-81ED-4DB2-BD59-A6C34878D82A}">
                    <a16:rowId xmlns:a16="http://schemas.microsoft.com/office/drawing/2014/main" val="10000"/>
                  </a:ext>
                </a:extLst>
              </a:tr>
              <a:tr h="502105">
                <a:tc>
                  <a:txBody>
                    <a:bodyPr/>
                    <a:lstStyle/>
                    <a:p>
                      <a:pPr algn="l">
                        <a:defRPr sz="2400">
                          <a:latin typeface="Arial"/>
                          <a:ea typeface="Arial"/>
                          <a:cs typeface="Arial"/>
                          <a:sym typeface="Arial"/>
                        </a:defRPr>
                      </a:pPr>
                      <a:endParaRPr/>
                    </a:p>
                  </a:txBody>
                  <a:tcPr marL="45720" marR="45720" anchor="ctr" horzOverflow="overflow">
                    <a:noFill/>
                  </a:tcPr>
                </a:tc>
                <a:tc>
                  <a:txBody>
                    <a:bodyPr/>
                    <a:lstStyle/>
                    <a:p>
                      <a:pPr algn="l">
                        <a:defRPr sz="1800"/>
                      </a:pPr>
                      <a:r>
                        <a:rPr sz="2400">
                          <a:latin typeface="Arial"/>
                          <a:ea typeface="Arial"/>
                          <a:cs typeface="Arial"/>
                          <a:sym typeface="Arial"/>
                        </a:rPr>
                        <a:t>count</a:t>
                      </a:r>
                    </a:p>
                  </a:txBody>
                  <a:tcPr marL="45720" marR="45720" anchor="ctr" horzOverflow="overflow">
                    <a:noFill/>
                  </a:tcPr>
                </a:tc>
                <a:tc>
                  <a:txBody>
                    <a:bodyPr/>
                    <a:lstStyle/>
                    <a:p>
                      <a:pPr algn="l">
                        <a:defRPr sz="1800"/>
                      </a:pPr>
                      <a:r>
                        <a:rPr sz="2400">
                          <a:latin typeface="Arial"/>
                          <a:ea typeface="Arial"/>
                          <a:cs typeface="Arial"/>
                          <a:sym typeface="Arial"/>
                        </a:rPr>
                        <a:t>mean</a:t>
                      </a:r>
                    </a:p>
                  </a:txBody>
                  <a:tcPr marL="45720" marR="45720" anchor="ctr" horzOverflow="overflow">
                    <a:noFill/>
                  </a:tcPr>
                </a:tc>
                <a:extLst>
                  <a:ext uri="{0D108BD9-81ED-4DB2-BD59-A6C34878D82A}">
                    <a16:rowId xmlns:a16="http://schemas.microsoft.com/office/drawing/2014/main" val="10001"/>
                  </a:ext>
                </a:extLst>
              </a:tr>
              <a:tr h="795276">
                <a:tc>
                  <a:txBody>
                    <a:bodyPr/>
                    <a:lstStyle/>
                    <a:p>
                      <a:pPr algn="l">
                        <a:defRPr sz="1800"/>
                      </a:pPr>
                      <a:r>
                        <a:rPr sz="2400">
                          <a:latin typeface="Arial"/>
                          <a:ea typeface="Arial"/>
                          <a:cs typeface="Arial"/>
                          <a:sym typeface="Arial"/>
                        </a:rPr>
                        <a:t>Best explanation</a:t>
                      </a:r>
                    </a:p>
                  </a:txBody>
                  <a:tcPr marL="45720" marR="45720" anchor="ctr" horzOverflow="overflow">
                    <a:noFill/>
                  </a:tcPr>
                </a:tc>
                <a:tc>
                  <a:txBody>
                    <a:bodyPr/>
                    <a:lstStyle/>
                    <a:p>
                      <a:pPr algn="l">
                        <a:defRPr sz="2400">
                          <a:latin typeface="Arial"/>
                          <a:ea typeface="Arial"/>
                          <a:cs typeface="Arial"/>
                          <a:sym typeface="Arial"/>
                        </a:defRPr>
                      </a:pPr>
                      <a:endParaRPr dirty="0"/>
                    </a:p>
                  </a:txBody>
                  <a:tcPr marL="45720" marR="45720" anchor="ctr" horzOverflow="overflow">
                    <a:noFill/>
                  </a:tcPr>
                </a:tc>
                <a:tc>
                  <a:txBody>
                    <a:bodyPr/>
                    <a:lstStyle/>
                    <a:p>
                      <a:pPr algn="l">
                        <a:defRPr sz="2400">
                          <a:latin typeface="Arial"/>
                          <a:ea typeface="Arial"/>
                          <a:cs typeface="Arial"/>
                          <a:sym typeface="Arial"/>
                        </a:defRPr>
                      </a:pPr>
                      <a:endParaRPr/>
                    </a:p>
                  </a:txBody>
                  <a:tcPr marL="45720" marR="45720" anchor="ctr" horzOverflow="overflow">
                    <a:noFill/>
                  </a:tcPr>
                </a:tc>
                <a:extLst>
                  <a:ext uri="{0D108BD9-81ED-4DB2-BD59-A6C34878D82A}">
                    <a16:rowId xmlns:a16="http://schemas.microsoft.com/office/drawing/2014/main" val="10002"/>
                  </a:ext>
                </a:extLst>
              </a:tr>
              <a:tr h="502105">
                <a:tc>
                  <a:txBody>
                    <a:bodyPr/>
                    <a:lstStyle/>
                    <a:p>
                      <a:pPr algn="l">
                        <a:defRPr sz="1800"/>
                      </a:pPr>
                      <a:r>
                        <a:rPr sz="2400">
                          <a:latin typeface="Arial"/>
                          <a:ea typeface="Arial"/>
                          <a:cs typeface="Arial"/>
                          <a:sym typeface="Arial"/>
                        </a:rPr>
                        <a:t>1</a:t>
                      </a:r>
                    </a:p>
                  </a:txBody>
                  <a:tcPr marL="45720" marR="45720" anchor="ctr" horzOverflow="overflow">
                    <a:noFill/>
                  </a:tcPr>
                </a:tc>
                <a:tc>
                  <a:txBody>
                    <a:bodyPr/>
                    <a:lstStyle/>
                    <a:p>
                      <a:pPr algn="l">
                        <a:defRPr sz="1800"/>
                      </a:pPr>
                      <a:r>
                        <a:rPr sz="2400">
                          <a:latin typeface="Arial"/>
                          <a:ea typeface="Arial"/>
                          <a:cs typeface="Arial"/>
                          <a:sym typeface="Arial"/>
                        </a:rPr>
                        <a:t>6</a:t>
                      </a:r>
                    </a:p>
                  </a:txBody>
                  <a:tcPr marL="45720" marR="45720" anchor="ctr" horzOverflow="overflow">
                    <a:noFill/>
                  </a:tcPr>
                </a:tc>
                <a:tc>
                  <a:txBody>
                    <a:bodyPr/>
                    <a:lstStyle/>
                    <a:p>
                      <a:pPr algn="l">
                        <a:defRPr sz="1800"/>
                      </a:pPr>
                      <a:r>
                        <a:rPr sz="2400">
                          <a:latin typeface="Arial"/>
                          <a:ea typeface="Arial"/>
                          <a:cs typeface="Arial"/>
                          <a:sym typeface="Arial"/>
                        </a:rPr>
                        <a:t>5.000000</a:t>
                      </a:r>
                    </a:p>
                  </a:txBody>
                  <a:tcPr marL="45720" marR="45720" anchor="ctr" horzOverflow="overflow">
                    <a:noFill/>
                  </a:tcPr>
                </a:tc>
                <a:extLst>
                  <a:ext uri="{0D108BD9-81ED-4DB2-BD59-A6C34878D82A}">
                    <a16:rowId xmlns:a16="http://schemas.microsoft.com/office/drawing/2014/main" val="10003"/>
                  </a:ext>
                </a:extLst>
              </a:tr>
              <a:tr h="502105">
                <a:tc>
                  <a:txBody>
                    <a:bodyPr/>
                    <a:lstStyle/>
                    <a:p>
                      <a:pPr algn="l">
                        <a:defRPr sz="1800"/>
                      </a:pPr>
                      <a:r>
                        <a:rPr sz="2400">
                          <a:latin typeface="Arial"/>
                          <a:ea typeface="Arial"/>
                          <a:cs typeface="Arial"/>
                          <a:sym typeface="Arial"/>
                        </a:rPr>
                        <a:t>2</a:t>
                      </a:r>
                    </a:p>
                  </a:txBody>
                  <a:tcPr marL="45720" marR="45720" anchor="ctr" horzOverflow="overflow">
                    <a:noFill/>
                  </a:tcPr>
                </a:tc>
                <a:tc>
                  <a:txBody>
                    <a:bodyPr/>
                    <a:lstStyle/>
                    <a:p>
                      <a:pPr algn="l">
                        <a:defRPr sz="1800"/>
                      </a:pPr>
                      <a:r>
                        <a:rPr sz="2400">
                          <a:latin typeface="Arial"/>
                          <a:ea typeface="Arial"/>
                          <a:cs typeface="Arial"/>
                          <a:sym typeface="Arial"/>
                        </a:rPr>
                        <a:t>15</a:t>
                      </a:r>
                    </a:p>
                  </a:txBody>
                  <a:tcPr marL="45720" marR="45720" anchor="ctr" horzOverflow="overflow">
                    <a:noFill/>
                  </a:tcPr>
                </a:tc>
                <a:tc>
                  <a:txBody>
                    <a:bodyPr/>
                    <a:lstStyle/>
                    <a:p>
                      <a:pPr algn="l">
                        <a:defRPr sz="1800"/>
                      </a:pPr>
                      <a:r>
                        <a:rPr sz="2400">
                          <a:latin typeface="Arial"/>
                          <a:ea typeface="Arial"/>
                          <a:cs typeface="Arial"/>
                          <a:sym typeface="Arial"/>
                        </a:rPr>
                        <a:t>4.466667</a:t>
                      </a:r>
                    </a:p>
                  </a:txBody>
                  <a:tcPr marL="45720" marR="45720" anchor="ctr" horzOverflow="overflow">
                    <a:noFill/>
                  </a:tcPr>
                </a:tc>
                <a:extLst>
                  <a:ext uri="{0D108BD9-81ED-4DB2-BD59-A6C34878D82A}">
                    <a16:rowId xmlns:a16="http://schemas.microsoft.com/office/drawing/2014/main" val="10004"/>
                  </a:ext>
                </a:extLst>
              </a:tr>
              <a:tr h="502105">
                <a:tc>
                  <a:txBody>
                    <a:bodyPr/>
                    <a:lstStyle/>
                    <a:p>
                      <a:pPr algn="l">
                        <a:defRPr sz="1800"/>
                      </a:pPr>
                      <a:r>
                        <a:rPr sz="2400">
                          <a:latin typeface="Arial"/>
                          <a:ea typeface="Arial"/>
                          <a:cs typeface="Arial"/>
                          <a:sym typeface="Arial"/>
                        </a:rPr>
                        <a:t>3</a:t>
                      </a:r>
                    </a:p>
                  </a:txBody>
                  <a:tcPr marL="45720" marR="45720" anchor="ctr" horzOverflow="overflow">
                    <a:noFill/>
                  </a:tcPr>
                </a:tc>
                <a:tc>
                  <a:txBody>
                    <a:bodyPr/>
                    <a:lstStyle/>
                    <a:p>
                      <a:pPr algn="l">
                        <a:defRPr sz="1800"/>
                      </a:pPr>
                      <a:r>
                        <a:rPr sz="2400">
                          <a:latin typeface="Arial"/>
                          <a:ea typeface="Arial"/>
                          <a:cs typeface="Arial"/>
                          <a:sym typeface="Arial"/>
                        </a:rPr>
                        <a:t>4</a:t>
                      </a:r>
                    </a:p>
                  </a:txBody>
                  <a:tcPr marL="45720" marR="45720" anchor="ctr" horzOverflow="overflow">
                    <a:noFill/>
                  </a:tcPr>
                </a:tc>
                <a:tc>
                  <a:txBody>
                    <a:bodyPr/>
                    <a:lstStyle/>
                    <a:p>
                      <a:pPr algn="l">
                        <a:defRPr sz="1800"/>
                      </a:pPr>
                      <a:r>
                        <a:rPr sz="2400">
                          <a:latin typeface="Arial"/>
                          <a:ea typeface="Arial"/>
                          <a:cs typeface="Arial"/>
                          <a:sym typeface="Arial"/>
                        </a:rPr>
                        <a:t>4.000000</a:t>
                      </a:r>
                    </a:p>
                  </a:txBody>
                  <a:tcPr marL="45720" marR="45720" anchor="ctr" horzOverflow="overflow">
                    <a:noFill/>
                  </a:tcPr>
                </a:tc>
                <a:extLst>
                  <a:ext uri="{0D108BD9-81ED-4DB2-BD59-A6C34878D82A}">
                    <a16:rowId xmlns:a16="http://schemas.microsoft.com/office/drawing/2014/main" val="10005"/>
                  </a:ext>
                </a:extLst>
              </a:tr>
              <a:tr h="502105">
                <a:tc>
                  <a:txBody>
                    <a:bodyPr/>
                    <a:lstStyle/>
                    <a:p>
                      <a:pPr algn="l">
                        <a:defRPr sz="1800"/>
                      </a:pPr>
                      <a:r>
                        <a:rPr sz="2400">
                          <a:latin typeface="Arial"/>
                          <a:ea typeface="Arial"/>
                          <a:cs typeface="Arial"/>
                          <a:sym typeface="Arial"/>
                        </a:rPr>
                        <a:t>All</a:t>
                      </a:r>
                    </a:p>
                  </a:txBody>
                  <a:tcPr marL="45720" marR="45720" anchor="ctr" horzOverflow="overflow">
                    <a:noFill/>
                  </a:tcPr>
                </a:tc>
                <a:tc>
                  <a:txBody>
                    <a:bodyPr/>
                    <a:lstStyle/>
                    <a:p>
                      <a:pPr algn="l">
                        <a:defRPr sz="1800"/>
                      </a:pPr>
                      <a:r>
                        <a:rPr sz="2400">
                          <a:latin typeface="Arial"/>
                          <a:ea typeface="Arial"/>
                          <a:cs typeface="Arial"/>
                          <a:sym typeface="Arial"/>
                        </a:rPr>
                        <a:t>3</a:t>
                      </a:r>
                    </a:p>
                  </a:txBody>
                  <a:tcPr marL="45720" marR="45720" anchor="ctr" horzOverflow="overflow">
                    <a:noFill/>
                  </a:tcPr>
                </a:tc>
                <a:tc>
                  <a:txBody>
                    <a:bodyPr/>
                    <a:lstStyle/>
                    <a:p>
                      <a:pPr algn="l">
                        <a:defRPr sz="1800"/>
                      </a:pPr>
                      <a:r>
                        <a:rPr sz="2400" dirty="0">
                          <a:latin typeface="Arial"/>
                          <a:ea typeface="Arial"/>
                          <a:cs typeface="Arial"/>
                          <a:sym typeface="Arial"/>
                        </a:rPr>
                        <a:t>1.666667</a:t>
                      </a:r>
                    </a:p>
                  </a:txBody>
                  <a:tcPr marL="45720" marR="45720" anchor="ctr" horzOverflow="overflow">
                    <a:noFill/>
                  </a:tcPr>
                </a:tc>
                <a:extLst>
                  <a:ext uri="{0D108BD9-81ED-4DB2-BD59-A6C34878D82A}">
                    <a16:rowId xmlns:a16="http://schemas.microsoft.com/office/drawing/2014/main" val="10006"/>
                  </a:ext>
                </a:extLst>
              </a:tr>
            </a:tbl>
          </a:graphicData>
        </a:graphic>
      </p:graphicFrame>
      <p:sp>
        <p:nvSpPr>
          <p:cNvPr id="310" name="TextBox 13"/>
          <p:cNvSpPr txBox="1"/>
          <p:nvPr/>
        </p:nvSpPr>
        <p:spPr>
          <a:xfrm>
            <a:off x="1174432" y="1670241"/>
            <a:ext cx="416623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rPr dirty="0"/>
              <a:t>Annotator</a:t>
            </a:r>
            <a:r>
              <a:rPr b="0" dirty="0"/>
              <a:t> 1</a:t>
            </a:r>
          </a:p>
        </p:txBody>
      </p:sp>
      <p:sp>
        <p:nvSpPr>
          <p:cNvPr id="311" name="TextBox 17"/>
          <p:cNvSpPr txBox="1"/>
          <p:nvPr/>
        </p:nvSpPr>
        <p:spPr>
          <a:xfrm>
            <a:off x="7336575" y="1698302"/>
            <a:ext cx="4166236"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t>Annotator</a:t>
            </a:r>
            <a:r>
              <a:rPr b="0"/>
              <a:t> 2</a:t>
            </a:r>
          </a:p>
        </p:txBody>
      </p:sp>
      <p:graphicFrame>
        <p:nvGraphicFramePr>
          <p:cNvPr id="312" name="Table 18"/>
          <p:cNvGraphicFramePr/>
          <p:nvPr>
            <p:extLst>
              <p:ext uri="{D42A27DB-BD31-4B8C-83A1-F6EECF244321}">
                <p14:modId xmlns:p14="http://schemas.microsoft.com/office/powerpoint/2010/main" val="2478422675"/>
              </p:ext>
            </p:extLst>
          </p:nvPr>
        </p:nvGraphicFramePr>
        <p:xfrm>
          <a:off x="6691072" y="202136"/>
          <a:ext cx="4843704" cy="1462616"/>
        </p:xfrm>
        <a:graphic>
          <a:graphicData uri="http://schemas.openxmlformats.org/drawingml/2006/table">
            <a:tbl>
              <a:tblPr>
                <a:tableStyleId>{4C3C2611-4C71-4FC5-86AE-919BDF0F9419}</a:tableStyleId>
              </a:tblPr>
              <a:tblGrid>
                <a:gridCol w="4843704">
                  <a:extLst>
                    <a:ext uri="{9D8B030D-6E8A-4147-A177-3AD203B41FA5}">
                      <a16:colId xmlns:a16="http://schemas.microsoft.com/office/drawing/2014/main" val="20000"/>
                    </a:ext>
                  </a:extLst>
                </a:gridCol>
              </a:tblGrid>
              <a:tr h="365654">
                <a:tc>
                  <a:txBody>
                    <a:bodyPr/>
                    <a:lstStyle/>
                    <a:p>
                      <a:pPr algn="l">
                        <a:defRPr sz="1800"/>
                      </a:pPr>
                      <a:r>
                        <a:rPr sz="1900" dirty="0"/>
                        <a:t>All: All predictions are </a:t>
                      </a:r>
                      <a:r>
                        <a:rPr lang="en-US" sz="1900" dirty="0"/>
                        <a:t>similar quality</a:t>
                      </a:r>
                      <a:endParaRPr sz="1900" dirty="0"/>
                    </a:p>
                  </a:txBody>
                  <a:tcPr marL="15210" marR="15210" marT="15210" marB="15210" anchor="b" horzOverflow="overflow">
                    <a:noFill/>
                  </a:tcPr>
                </a:tc>
                <a:extLst>
                  <a:ext uri="{0D108BD9-81ED-4DB2-BD59-A6C34878D82A}">
                    <a16:rowId xmlns:a16="http://schemas.microsoft.com/office/drawing/2014/main" val="10000"/>
                  </a:ext>
                </a:extLst>
              </a:tr>
              <a:tr h="365654">
                <a:tc>
                  <a:txBody>
                    <a:bodyPr/>
                    <a:lstStyle/>
                    <a:p>
                      <a:pPr algn="l">
                        <a:defRPr sz="1800"/>
                      </a:pPr>
                      <a:r>
                        <a:rPr sz="1900"/>
                        <a:t>1: top-p is correct</a:t>
                      </a:r>
                    </a:p>
                  </a:txBody>
                  <a:tcPr marL="15210" marR="15210" marT="15210" marB="15210" anchor="b" horzOverflow="overflow">
                    <a:noFill/>
                  </a:tcPr>
                </a:tc>
                <a:extLst>
                  <a:ext uri="{0D108BD9-81ED-4DB2-BD59-A6C34878D82A}">
                    <a16:rowId xmlns:a16="http://schemas.microsoft.com/office/drawing/2014/main" val="10001"/>
                  </a:ext>
                </a:extLst>
              </a:tr>
              <a:tr h="365654">
                <a:tc>
                  <a:txBody>
                    <a:bodyPr/>
                    <a:lstStyle/>
                    <a:p>
                      <a:pPr algn="l">
                        <a:defRPr sz="1800"/>
                      </a:pPr>
                      <a:r>
                        <a:rPr sz="1900"/>
                        <a:t>2: top-p, top_k=10 </a:t>
                      </a:r>
                    </a:p>
                  </a:txBody>
                  <a:tcPr marL="15210" marR="15210" marT="15210" marB="15210" anchor="b" horzOverflow="overflow">
                    <a:noFill/>
                  </a:tcPr>
                </a:tc>
                <a:extLst>
                  <a:ext uri="{0D108BD9-81ED-4DB2-BD59-A6C34878D82A}">
                    <a16:rowId xmlns:a16="http://schemas.microsoft.com/office/drawing/2014/main" val="10002"/>
                  </a:ext>
                </a:extLst>
              </a:tr>
              <a:tr h="365654">
                <a:tc>
                  <a:txBody>
                    <a:bodyPr/>
                    <a:lstStyle/>
                    <a:p>
                      <a:pPr algn="l">
                        <a:defRPr sz="1800"/>
                      </a:pPr>
                      <a:r>
                        <a:rPr sz="1900" dirty="0"/>
                        <a:t>3: Default decoding strategy using beam search</a:t>
                      </a:r>
                    </a:p>
                  </a:txBody>
                  <a:tcPr marL="15210" marR="15210" marT="15210" marB="15210" anchor="b" horzOverflow="overflow">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Rectangle 24"/>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15" name="Title 1"/>
          <p:cNvSpPr txBox="1"/>
          <p:nvPr/>
        </p:nvSpPr>
        <p:spPr>
          <a:xfrm>
            <a:off x="838200" y="365125"/>
            <a:ext cx="10469881"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spcBef>
                <a:spcPts val="600"/>
              </a:spcBef>
              <a:defRPr sz="5400">
                <a:latin typeface="Calibri Light"/>
                <a:ea typeface="Calibri Light"/>
                <a:cs typeface="Calibri Light"/>
                <a:sym typeface="Calibri Light"/>
              </a:defRPr>
            </a:lvl1pPr>
          </a:lstStyle>
          <a:p>
            <a:r>
              <a:rPr dirty="0"/>
              <a:t>Conclusion</a:t>
            </a:r>
            <a:r>
              <a:rPr lang="en-US" dirty="0"/>
              <a:t> &amp; Demo</a:t>
            </a:r>
            <a:endParaRPr dirty="0"/>
          </a:p>
        </p:txBody>
      </p:sp>
      <p:grpSp>
        <p:nvGrpSpPr>
          <p:cNvPr id="318" name="sketch line"/>
          <p:cNvGrpSpPr/>
          <p:nvPr/>
        </p:nvGrpSpPr>
        <p:grpSpPr>
          <a:xfrm>
            <a:off x="668735" y="1653253"/>
            <a:ext cx="10854658" cy="61121"/>
            <a:chOff x="0" y="0"/>
            <a:chExt cx="10854656" cy="61120"/>
          </a:xfrm>
        </p:grpSpPr>
        <p:sp>
          <p:nvSpPr>
            <p:cNvPr id="316" name="Shape"/>
            <p:cNvSpPr/>
            <p:nvPr/>
          </p:nvSpPr>
          <p:spPr>
            <a:xfrm>
              <a:off x="0" y="0"/>
              <a:ext cx="10854229" cy="54781"/>
            </a:xfrm>
            <a:custGeom>
              <a:avLst/>
              <a:gdLst/>
              <a:ahLst/>
              <a:cxnLst>
                <a:cxn ang="0">
                  <a:pos x="wd2" y="hd2"/>
                </a:cxn>
                <a:cxn ang="5400000">
                  <a:pos x="wd2" y="hd2"/>
                </a:cxn>
                <a:cxn ang="10800000">
                  <a:pos x="wd2" y="hd2"/>
                </a:cxn>
                <a:cxn ang="16200000">
                  <a:pos x="wd2" y="hd2"/>
                </a:cxn>
              </a:cxnLst>
              <a:rect l="0" t="0" r="r" b="b"/>
              <a:pathLst>
                <a:path w="21599" h="14314" extrusionOk="0">
                  <a:moveTo>
                    <a:pt x="0" y="6302"/>
                  </a:moveTo>
                  <a:cubicBezTo>
                    <a:pt x="532" y="10296"/>
                    <a:pt x="827" y="802"/>
                    <a:pt x="1134" y="6302"/>
                  </a:cubicBezTo>
                  <a:cubicBezTo>
                    <a:pt x="1442" y="11802"/>
                    <a:pt x="1531" y="5687"/>
                    <a:pt x="1836" y="6302"/>
                  </a:cubicBezTo>
                  <a:cubicBezTo>
                    <a:pt x="2141" y="6917"/>
                    <a:pt x="2785" y="6264"/>
                    <a:pt x="3618" y="6302"/>
                  </a:cubicBezTo>
                  <a:cubicBezTo>
                    <a:pt x="4451" y="6340"/>
                    <a:pt x="4269" y="7734"/>
                    <a:pt x="4752" y="6302"/>
                  </a:cubicBezTo>
                  <a:cubicBezTo>
                    <a:pt x="5235" y="4870"/>
                    <a:pt x="5559" y="11132"/>
                    <a:pt x="5886" y="6302"/>
                  </a:cubicBezTo>
                  <a:cubicBezTo>
                    <a:pt x="6213" y="1472"/>
                    <a:pt x="7123" y="11267"/>
                    <a:pt x="7668" y="6302"/>
                  </a:cubicBezTo>
                  <a:cubicBezTo>
                    <a:pt x="8213" y="1337"/>
                    <a:pt x="8378" y="9493"/>
                    <a:pt x="8586" y="6302"/>
                  </a:cubicBezTo>
                  <a:cubicBezTo>
                    <a:pt x="8794" y="3111"/>
                    <a:pt x="9477" y="1803"/>
                    <a:pt x="10368" y="6302"/>
                  </a:cubicBezTo>
                  <a:cubicBezTo>
                    <a:pt x="11258" y="10801"/>
                    <a:pt x="11328" y="5442"/>
                    <a:pt x="12150" y="6302"/>
                  </a:cubicBezTo>
                  <a:cubicBezTo>
                    <a:pt x="12971" y="7162"/>
                    <a:pt x="12846" y="4963"/>
                    <a:pt x="13499" y="6302"/>
                  </a:cubicBezTo>
                  <a:cubicBezTo>
                    <a:pt x="14153" y="7641"/>
                    <a:pt x="14809" y="1643"/>
                    <a:pt x="15281" y="6302"/>
                  </a:cubicBezTo>
                  <a:cubicBezTo>
                    <a:pt x="15753" y="10961"/>
                    <a:pt x="16125" y="-64"/>
                    <a:pt x="16415" y="6302"/>
                  </a:cubicBezTo>
                  <a:cubicBezTo>
                    <a:pt x="16706" y="12668"/>
                    <a:pt x="17019" y="12966"/>
                    <a:pt x="17549" y="6302"/>
                  </a:cubicBezTo>
                  <a:cubicBezTo>
                    <a:pt x="18079" y="-362"/>
                    <a:pt x="18728" y="16231"/>
                    <a:pt x="19115" y="6302"/>
                  </a:cubicBezTo>
                  <a:cubicBezTo>
                    <a:pt x="19502" y="-3627"/>
                    <a:pt x="19913" y="-424"/>
                    <a:pt x="20249" y="6302"/>
                  </a:cubicBezTo>
                  <a:cubicBezTo>
                    <a:pt x="20586" y="13028"/>
                    <a:pt x="21285" y="6484"/>
                    <a:pt x="21599" y="6302"/>
                  </a:cubicBezTo>
                  <a:cubicBezTo>
                    <a:pt x="21598" y="8573"/>
                    <a:pt x="21599" y="9997"/>
                    <a:pt x="21599" y="11080"/>
                  </a:cubicBezTo>
                  <a:cubicBezTo>
                    <a:pt x="21110" y="12640"/>
                    <a:pt x="20583" y="12131"/>
                    <a:pt x="20033" y="11080"/>
                  </a:cubicBezTo>
                  <a:cubicBezTo>
                    <a:pt x="19483" y="10031"/>
                    <a:pt x="19588" y="7233"/>
                    <a:pt x="19331" y="11080"/>
                  </a:cubicBezTo>
                  <a:cubicBezTo>
                    <a:pt x="19074" y="14928"/>
                    <a:pt x="18665" y="6792"/>
                    <a:pt x="18413" y="11080"/>
                  </a:cubicBezTo>
                  <a:cubicBezTo>
                    <a:pt x="18161" y="15369"/>
                    <a:pt x="17075" y="5021"/>
                    <a:pt x="16631" y="11080"/>
                  </a:cubicBezTo>
                  <a:cubicBezTo>
                    <a:pt x="16187" y="17140"/>
                    <a:pt x="15727" y="13215"/>
                    <a:pt x="15281" y="11080"/>
                  </a:cubicBezTo>
                  <a:cubicBezTo>
                    <a:pt x="14836" y="8946"/>
                    <a:pt x="14797" y="13385"/>
                    <a:pt x="14363" y="11080"/>
                  </a:cubicBezTo>
                  <a:cubicBezTo>
                    <a:pt x="13929" y="8776"/>
                    <a:pt x="13294" y="11263"/>
                    <a:pt x="13014" y="11080"/>
                  </a:cubicBezTo>
                  <a:cubicBezTo>
                    <a:pt x="12733" y="10899"/>
                    <a:pt x="12561" y="14929"/>
                    <a:pt x="12312" y="11080"/>
                  </a:cubicBezTo>
                  <a:cubicBezTo>
                    <a:pt x="12062" y="7232"/>
                    <a:pt x="11835" y="9457"/>
                    <a:pt x="11610" y="11080"/>
                  </a:cubicBezTo>
                  <a:cubicBezTo>
                    <a:pt x="11385" y="12704"/>
                    <a:pt x="10910" y="8545"/>
                    <a:pt x="10260" y="11080"/>
                  </a:cubicBezTo>
                  <a:cubicBezTo>
                    <a:pt x="9610" y="13616"/>
                    <a:pt x="9634" y="13962"/>
                    <a:pt x="9342" y="11080"/>
                  </a:cubicBezTo>
                  <a:cubicBezTo>
                    <a:pt x="9049" y="8199"/>
                    <a:pt x="8115" y="8134"/>
                    <a:pt x="7776" y="11080"/>
                  </a:cubicBezTo>
                  <a:cubicBezTo>
                    <a:pt x="7437" y="14027"/>
                    <a:pt x="7041" y="11954"/>
                    <a:pt x="6858" y="11080"/>
                  </a:cubicBezTo>
                  <a:cubicBezTo>
                    <a:pt x="6674" y="10207"/>
                    <a:pt x="5951" y="4188"/>
                    <a:pt x="5292" y="11080"/>
                  </a:cubicBezTo>
                  <a:cubicBezTo>
                    <a:pt x="4633" y="17973"/>
                    <a:pt x="4831" y="8812"/>
                    <a:pt x="4590" y="11080"/>
                  </a:cubicBezTo>
                  <a:cubicBezTo>
                    <a:pt x="4349" y="13349"/>
                    <a:pt x="3423" y="7273"/>
                    <a:pt x="3024" y="11080"/>
                  </a:cubicBezTo>
                  <a:cubicBezTo>
                    <a:pt x="2626" y="14888"/>
                    <a:pt x="2323" y="10754"/>
                    <a:pt x="2106" y="11080"/>
                  </a:cubicBezTo>
                  <a:cubicBezTo>
                    <a:pt x="1889" y="11407"/>
                    <a:pt x="1553" y="14519"/>
                    <a:pt x="1404" y="11080"/>
                  </a:cubicBezTo>
                  <a:cubicBezTo>
                    <a:pt x="1255" y="7642"/>
                    <a:pt x="430" y="14155"/>
                    <a:pt x="0" y="11080"/>
                  </a:cubicBezTo>
                  <a:cubicBezTo>
                    <a:pt x="0" y="9255"/>
                    <a:pt x="-1" y="8329"/>
                    <a:pt x="0" y="6302"/>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7" name="Shape"/>
            <p:cNvSpPr/>
            <p:nvPr/>
          </p:nvSpPr>
          <p:spPr>
            <a:xfrm>
              <a:off x="236" y="2666"/>
              <a:ext cx="10854421" cy="58455"/>
            </a:xfrm>
            <a:custGeom>
              <a:avLst/>
              <a:gdLst/>
              <a:ahLst/>
              <a:cxnLst>
                <a:cxn ang="0">
                  <a:pos x="wd2" y="hd2"/>
                </a:cxn>
                <a:cxn ang="5400000">
                  <a:pos x="wd2" y="hd2"/>
                </a:cxn>
                <a:cxn ang="10800000">
                  <a:pos x="wd2" y="hd2"/>
                </a:cxn>
                <a:cxn ang="16200000">
                  <a:pos x="wd2" y="hd2"/>
                </a:cxn>
              </a:cxnLst>
              <a:rect l="0" t="0" r="r" b="b"/>
              <a:pathLst>
                <a:path w="21599" h="13108" extrusionOk="0">
                  <a:moveTo>
                    <a:pt x="0" y="4811"/>
                  </a:moveTo>
                  <a:cubicBezTo>
                    <a:pt x="293" y="533"/>
                    <a:pt x="692" y="3737"/>
                    <a:pt x="918" y="4811"/>
                  </a:cubicBezTo>
                  <a:cubicBezTo>
                    <a:pt x="1144" y="5885"/>
                    <a:pt x="1609" y="9256"/>
                    <a:pt x="2268" y="4811"/>
                  </a:cubicBezTo>
                  <a:cubicBezTo>
                    <a:pt x="2927" y="366"/>
                    <a:pt x="3239" y="6094"/>
                    <a:pt x="3834" y="4811"/>
                  </a:cubicBezTo>
                  <a:cubicBezTo>
                    <a:pt x="4429" y="3528"/>
                    <a:pt x="4254" y="4086"/>
                    <a:pt x="4536" y="4811"/>
                  </a:cubicBezTo>
                  <a:cubicBezTo>
                    <a:pt x="4818" y="5536"/>
                    <a:pt x="4889" y="6983"/>
                    <a:pt x="5238" y="4811"/>
                  </a:cubicBezTo>
                  <a:cubicBezTo>
                    <a:pt x="5587" y="2639"/>
                    <a:pt x="6391" y="-4833"/>
                    <a:pt x="7020" y="4811"/>
                  </a:cubicBezTo>
                  <a:cubicBezTo>
                    <a:pt x="7649" y="14455"/>
                    <a:pt x="8077" y="9754"/>
                    <a:pt x="8370" y="4811"/>
                  </a:cubicBezTo>
                  <a:cubicBezTo>
                    <a:pt x="8662" y="-132"/>
                    <a:pt x="8905" y="2155"/>
                    <a:pt x="9072" y="4811"/>
                  </a:cubicBezTo>
                  <a:cubicBezTo>
                    <a:pt x="9239" y="7467"/>
                    <a:pt x="10033" y="3450"/>
                    <a:pt x="10422" y="4811"/>
                  </a:cubicBezTo>
                  <a:cubicBezTo>
                    <a:pt x="10810" y="6172"/>
                    <a:pt x="11827" y="891"/>
                    <a:pt x="12203" y="4811"/>
                  </a:cubicBezTo>
                  <a:cubicBezTo>
                    <a:pt x="12580" y="8730"/>
                    <a:pt x="12903" y="10694"/>
                    <a:pt x="13337" y="4811"/>
                  </a:cubicBezTo>
                  <a:cubicBezTo>
                    <a:pt x="13772" y="-1072"/>
                    <a:pt x="13912" y="1412"/>
                    <a:pt x="14471" y="4811"/>
                  </a:cubicBezTo>
                  <a:cubicBezTo>
                    <a:pt x="15030" y="8210"/>
                    <a:pt x="15292" y="-2580"/>
                    <a:pt x="15821" y="4811"/>
                  </a:cubicBezTo>
                  <a:cubicBezTo>
                    <a:pt x="16351" y="12202"/>
                    <a:pt x="16901" y="2458"/>
                    <a:pt x="17387" y="4811"/>
                  </a:cubicBezTo>
                  <a:cubicBezTo>
                    <a:pt x="17873" y="7163"/>
                    <a:pt x="18291" y="1694"/>
                    <a:pt x="18953" y="4811"/>
                  </a:cubicBezTo>
                  <a:cubicBezTo>
                    <a:pt x="19615" y="7928"/>
                    <a:pt x="20491" y="6489"/>
                    <a:pt x="21599" y="4811"/>
                  </a:cubicBezTo>
                  <a:cubicBezTo>
                    <a:pt x="21600" y="5809"/>
                    <a:pt x="21600" y="6880"/>
                    <a:pt x="21599" y="8912"/>
                  </a:cubicBezTo>
                  <a:cubicBezTo>
                    <a:pt x="21276" y="11207"/>
                    <a:pt x="21042" y="11444"/>
                    <a:pt x="20681" y="8912"/>
                  </a:cubicBezTo>
                  <a:cubicBezTo>
                    <a:pt x="20319" y="6380"/>
                    <a:pt x="19574" y="1057"/>
                    <a:pt x="18899" y="8912"/>
                  </a:cubicBezTo>
                  <a:cubicBezTo>
                    <a:pt x="18224" y="16767"/>
                    <a:pt x="18147" y="11698"/>
                    <a:pt x="17549" y="8912"/>
                  </a:cubicBezTo>
                  <a:cubicBezTo>
                    <a:pt x="16951" y="6126"/>
                    <a:pt x="17193" y="6265"/>
                    <a:pt x="16847" y="8912"/>
                  </a:cubicBezTo>
                  <a:cubicBezTo>
                    <a:pt x="16501" y="11559"/>
                    <a:pt x="15915" y="9052"/>
                    <a:pt x="15497" y="8912"/>
                  </a:cubicBezTo>
                  <a:cubicBezTo>
                    <a:pt x="15079" y="8771"/>
                    <a:pt x="14751" y="9613"/>
                    <a:pt x="14363" y="8912"/>
                  </a:cubicBezTo>
                  <a:cubicBezTo>
                    <a:pt x="13976" y="8210"/>
                    <a:pt x="13727" y="8135"/>
                    <a:pt x="13229" y="8912"/>
                  </a:cubicBezTo>
                  <a:cubicBezTo>
                    <a:pt x="12732" y="9689"/>
                    <a:pt x="12446" y="13472"/>
                    <a:pt x="12095" y="8912"/>
                  </a:cubicBezTo>
                  <a:cubicBezTo>
                    <a:pt x="11745" y="4351"/>
                    <a:pt x="11189" y="5531"/>
                    <a:pt x="10962" y="8912"/>
                  </a:cubicBezTo>
                  <a:cubicBezTo>
                    <a:pt x="10734" y="12292"/>
                    <a:pt x="10022" y="10827"/>
                    <a:pt x="9396" y="8912"/>
                  </a:cubicBezTo>
                  <a:cubicBezTo>
                    <a:pt x="8769" y="6996"/>
                    <a:pt x="8436" y="14128"/>
                    <a:pt x="8046" y="8912"/>
                  </a:cubicBezTo>
                  <a:cubicBezTo>
                    <a:pt x="7656" y="3695"/>
                    <a:pt x="7599" y="12583"/>
                    <a:pt x="7344" y="8912"/>
                  </a:cubicBezTo>
                  <a:cubicBezTo>
                    <a:pt x="7088" y="5241"/>
                    <a:pt x="6498" y="14273"/>
                    <a:pt x="6210" y="8912"/>
                  </a:cubicBezTo>
                  <a:cubicBezTo>
                    <a:pt x="5921" y="3551"/>
                    <a:pt x="5413" y="13035"/>
                    <a:pt x="4644" y="8912"/>
                  </a:cubicBezTo>
                  <a:cubicBezTo>
                    <a:pt x="3875" y="4789"/>
                    <a:pt x="4174" y="6106"/>
                    <a:pt x="3726" y="8912"/>
                  </a:cubicBezTo>
                  <a:cubicBezTo>
                    <a:pt x="3279" y="11718"/>
                    <a:pt x="2553" y="14987"/>
                    <a:pt x="1944" y="8912"/>
                  </a:cubicBezTo>
                  <a:cubicBezTo>
                    <a:pt x="1336" y="2837"/>
                    <a:pt x="813" y="1946"/>
                    <a:pt x="0" y="8912"/>
                  </a:cubicBezTo>
                  <a:cubicBezTo>
                    <a:pt x="0" y="6934"/>
                    <a:pt x="1" y="5811"/>
                    <a:pt x="0" y="4811"/>
                  </a:cubicBezTo>
                  <a:close/>
                </a:path>
              </a:pathLst>
            </a:custGeom>
            <a:noFill/>
            <a:ln w="41275" cap="rnd">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19" name="Content Placeholder 2"/>
          <p:cNvSpPr txBox="1">
            <a:spLocks noGrp="1"/>
          </p:cNvSpPr>
          <p:nvPr>
            <p:ph type="body" idx="1"/>
          </p:nvPr>
        </p:nvSpPr>
        <p:spPr>
          <a:xfrm>
            <a:off x="838200" y="1929383"/>
            <a:ext cx="10515600" cy="4563491"/>
          </a:xfrm>
          <a:prstGeom prst="rect">
            <a:avLst/>
          </a:prstGeom>
        </p:spPr>
        <p:txBody>
          <a:bodyPr>
            <a:normAutofit/>
          </a:bodyPr>
          <a:lstStyle/>
          <a:p>
            <a:pPr marL="0" indent="0" defTabSz="905255">
              <a:spcBef>
                <a:spcPts val="900"/>
              </a:spcBef>
              <a:buSzTx/>
              <a:buNone/>
              <a:defRPr sz="1782" b="1"/>
            </a:pPr>
            <a:r>
              <a:rPr dirty="0"/>
              <a:t>Things that we were able to finish: </a:t>
            </a:r>
          </a:p>
          <a:p>
            <a:pPr marL="226313" indent="-226313" defTabSz="905255">
              <a:spcBef>
                <a:spcPts val="900"/>
              </a:spcBef>
              <a:defRPr sz="1782"/>
            </a:pPr>
            <a:r>
              <a:rPr dirty="0"/>
              <a:t>Trained claim classification model and explanation generation model on entire dataset</a:t>
            </a:r>
          </a:p>
          <a:p>
            <a:pPr marL="226313" indent="-226313" defTabSz="905255">
              <a:spcBef>
                <a:spcPts val="900"/>
              </a:spcBef>
              <a:defRPr sz="1782"/>
            </a:pPr>
            <a:r>
              <a:rPr dirty="0"/>
              <a:t>Claim classification: Used </a:t>
            </a:r>
            <a:r>
              <a:rPr dirty="0" err="1"/>
              <a:t>top_k</a:t>
            </a:r>
            <a:r>
              <a:rPr dirty="0"/>
              <a:t> vs </a:t>
            </a:r>
            <a:r>
              <a:rPr lang="en-US" dirty="0"/>
              <a:t>&lt;</a:t>
            </a:r>
            <a:r>
              <a:rPr dirty="0"/>
              <a:t>claim, </a:t>
            </a:r>
            <a:r>
              <a:rPr lang="en-US" dirty="0"/>
              <a:t>evidence</a:t>
            </a:r>
            <a:r>
              <a:rPr dirty="0"/>
              <a:t> </a:t>
            </a:r>
            <a:r>
              <a:rPr lang="en-US" dirty="0"/>
              <a:t>sentence&gt;</a:t>
            </a:r>
            <a:r>
              <a:rPr dirty="0"/>
              <a:t> pairs. Achieved an F1-score of 80% on a 2-class classifier</a:t>
            </a:r>
            <a:r>
              <a:rPr lang="en-US" dirty="0"/>
              <a:t>.</a:t>
            </a:r>
            <a:endParaRPr dirty="0"/>
          </a:p>
          <a:p>
            <a:pPr marL="226313" indent="-226313" defTabSz="905255">
              <a:spcBef>
                <a:spcPts val="900"/>
              </a:spcBef>
              <a:defRPr sz="1782"/>
            </a:pPr>
            <a:r>
              <a:rPr lang="en-US" dirty="0"/>
              <a:t>Fine tuned</a:t>
            </a:r>
            <a:r>
              <a:rPr dirty="0"/>
              <a:t> t5-small</a:t>
            </a:r>
            <a:r>
              <a:rPr lang="en-US" dirty="0"/>
              <a:t> and</a:t>
            </a:r>
            <a:r>
              <a:rPr dirty="0"/>
              <a:t> PEAGUSUS model. Used PEAGUSUS model with and without decoding</a:t>
            </a:r>
            <a:r>
              <a:rPr lang="en-US" dirty="0"/>
              <a:t>.</a:t>
            </a:r>
            <a:endParaRPr dirty="0"/>
          </a:p>
          <a:p>
            <a:pPr marL="226313" indent="-226313" defTabSz="905255">
              <a:spcBef>
                <a:spcPts val="900"/>
              </a:spcBef>
              <a:defRPr sz="1782"/>
            </a:pPr>
            <a:r>
              <a:rPr lang="en-US" dirty="0"/>
              <a:t>M</a:t>
            </a:r>
            <a:r>
              <a:rPr dirty="0"/>
              <a:t>anual evaluation on generated explanations which seems to indicate there is subjectiveness in explanations which Rouge score don’t quite capture</a:t>
            </a:r>
            <a:r>
              <a:rPr lang="en-US" dirty="0"/>
              <a:t>.</a:t>
            </a:r>
            <a:endParaRPr dirty="0"/>
          </a:p>
          <a:p>
            <a:pPr marL="0" indent="0" defTabSz="905255">
              <a:spcBef>
                <a:spcPts val="900"/>
              </a:spcBef>
              <a:buSzTx/>
              <a:buNone/>
              <a:defRPr sz="1782"/>
            </a:pPr>
            <a:endParaRPr dirty="0"/>
          </a:p>
          <a:p>
            <a:pPr marL="0" indent="0" defTabSz="905255">
              <a:spcBef>
                <a:spcPts val="900"/>
              </a:spcBef>
              <a:buSzTx/>
              <a:buNone/>
              <a:defRPr sz="1782" b="1"/>
            </a:pPr>
            <a:r>
              <a:rPr dirty="0"/>
              <a:t>Things that </a:t>
            </a:r>
            <a:r>
              <a:rPr lang="en-US" dirty="0"/>
              <a:t>we weren’t able to look into deeper</a:t>
            </a:r>
            <a:r>
              <a:rPr dirty="0"/>
              <a:t>: </a:t>
            </a:r>
          </a:p>
          <a:p>
            <a:pPr marL="226313" indent="-226313" defTabSz="905255">
              <a:spcBef>
                <a:spcPts val="900"/>
              </a:spcBef>
              <a:defRPr sz="1782"/>
            </a:pPr>
            <a:r>
              <a:rPr dirty="0"/>
              <a:t>Classification: We didn’t try further on 4 class classification to improve accuracy. </a:t>
            </a:r>
          </a:p>
          <a:p>
            <a:pPr marL="226313" indent="-226313" defTabSz="905255">
              <a:spcBef>
                <a:spcPts val="900"/>
              </a:spcBef>
              <a:defRPr sz="1782"/>
            </a:pPr>
            <a:r>
              <a:rPr dirty="0"/>
              <a:t>Classification: We didn’t fine tune for longer time on claim sentence text pair.</a:t>
            </a:r>
          </a:p>
          <a:p>
            <a:pPr marL="226313" indent="-226313" defTabSz="905255">
              <a:spcBef>
                <a:spcPts val="900"/>
              </a:spcBef>
              <a:defRPr sz="1782"/>
            </a:pPr>
            <a:r>
              <a:rPr dirty="0"/>
              <a:t>Classification: Looking at failure cases for unrelated text</a:t>
            </a:r>
          </a:p>
          <a:p>
            <a:pPr marL="226313" indent="-226313" defTabSz="905255">
              <a:spcBef>
                <a:spcPts val="900"/>
              </a:spcBef>
              <a:defRPr sz="1782"/>
            </a:pPr>
            <a:r>
              <a:rPr dirty="0"/>
              <a:t>Generation: Use the input text length as 512 instead of 256. Train on bigger hardware.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8" name="Rectangle 3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Application Demo"/>
          <p:cNvSpPr txBox="1">
            <a:spLocks noGrp="1"/>
          </p:cNvSpPr>
          <p:nvPr>
            <p:ph type="title"/>
          </p:nvPr>
        </p:nvSpPr>
        <p:spPr>
          <a:xfrm>
            <a:off x="640080" y="325369"/>
            <a:ext cx="4368602" cy="1956841"/>
          </a:xfrm>
          <a:prstGeom prst="rect">
            <a:avLst/>
          </a:prstGeom>
        </p:spPr>
        <p:txBody>
          <a:bodyPr vert="horz" lIns="91440" tIns="45720" rIns="91440" bIns="45720" rtlCol="0" anchor="b">
            <a:normAutofit/>
          </a:bodyPr>
          <a:lstStyle/>
          <a:p>
            <a:pPr lvl="1">
              <a:spcBef>
                <a:spcPct val="0"/>
              </a:spcBef>
            </a:pPr>
            <a:r>
              <a:rPr lang="en-US" sz="5400" kern="1200" dirty="0">
                <a:solidFill>
                  <a:schemeClr val="tx1"/>
                </a:solidFill>
                <a:latin typeface="+mj-lt"/>
                <a:ea typeface="+mj-ea"/>
                <a:cs typeface="+mj-cs"/>
              </a:rPr>
              <a:t>Application Demo</a:t>
            </a:r>
          </a:p>
        </p:txBody>
      </p:sp>
      <p:sp>
        <p:nvSpPr>
          <p:cNvPr id="3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Built basic HTML/CSS/Javascript + Flask backend…"/>
          <p:cNvSpPr txBox="1">
            <a:spLocks noGrp="1"/>
          </p:cNvSpPr>
          <p:nvPr>
            <p:ph type="body" idx="1"/>
          </p:nvPr>
        </p:nvSpPr>
        <p:spPr>
          <a:xfrm>
            <a:off x="640080" y="2872899"/>
            <a:ext cx="4243589" cy="3320668"/>
          </a:xfrm>
          <a:prstGeom prst="rect">
            <a:avLst/>
          </a:prstGeom>
        </p:spPr>
        <p:txBody>
          <a:bodyPr vert="horz" lIns="91440" tIns="45720" rIns="91440" bIns="45720" rtlCol="0">
            <a:normAutofit fontScale="92500" lnSpcReduction="10000"/>
          </a:bodyPr>
          <a:lstStyle/>
          <a:p>
            <a:pPr>
              <a:buFont typeface="Arial" panose="020B0604020202020204" pitchFamily="34" charset="0"/>
              <a:buChar char="•"/>
            </a:pPr>
            <a:r>
              <a:rPr lang="en-US" sz="1900" kern="1200" dirty="0">
                <a:solidFill>
                  <a:schemeClr val="tx1"/>
                </a:solidFill>
              </a:rPr>
              <a:t>Fact checking model requires a claim and source (evidence text), so the model accepts those as inputs.</a:t>
            </a:r>
          </a:p>
          <a:p>
            <a:pPr>
              <a:buFont typeface="Arial" panose="020B0604020202020204" pitchFamily="34" charset="0"/>
              <a:buChar char="•"/>
            </a:pPr>
            <a:r>
              <a:rPr lang="en-US" sz="1900" kern="1200" dirty="0">
                <a:solidFill>
                  <a:schemeClr val="tx1"/>
                </a:solidFill>
              </a:rPr>
              <a:t>Built basic HTML/CSS/</a:t>
            </a:r>
            <a:r>
              <a:rPr lang="en-US" sz="1900" kern="1200" dirty="0" err="1">
                <a:solidFill>
                  <a:schemeClr val="tx1"/>
                </a:solidFill>
              </a:rPr>
              <a:t>Javascript</a:t>
            </a:r>
            <a:r>
              <a:rPr lang="en-US" sz="1900" kern="1200" dirty="0">
                <a:solidFill>
                  <a:schemeClr val="tx1"/>
                </a:solidFill>
              </a:rPr>
              <a:t> + Flask backend</a:t>
            </a:r>
          </a:p>
          <a:p>
            <a:pPr>
              <a:buFont typeface="Arial" panose="020B0604020202020204" pitchFamily="34" charset="0"/>
              <a:buChar char="•"/>
            </a:pPr>
            <a:r>
              <a:rPr lang="en-US" sz="1900" kern="1200" dirty="0">
                <a:solidFill>
                  <a:schemeClr val="tx1"/>
                </a:solidFill>
              </a:rPr>
              <a:t>If source is not provided, it pulls the first Google result</a:t>
            </a:r>
          </a:p>
          <a:p>
            <a:pPr>
              <a:buFont typeface="Arial" panose="020B0604020202020204" pitchFamily="34" charset="0"/>
              <a:buChar char="•"/>
            </a:pPr>
            <a:r>
              <a:rPr lang="en-US" sz="1900" kern="1200" dirty="0">
                <a:solidFill>
                  <a:schemeClr val="tx1"/>
                </a:solidFill>
              </a:rPr>
              <a:t>Packaged the app and model into a Docker image</a:t>
            </a:r>
          </a:p>
          <a:p>
            <a:pPr>
              <a:buFont typeface="Arial" panose="020B0604020202020204" pitchFamily="34" charset="0"/>
              <a:buChar char="•"/>
            </a:pPr>
            <a:r>
              <a:rPr lang="en-US" sz="1900" kern="1200" dirty="0">
                <a:solidFill>
                  <a:schemeClr val="tx1"/>
                </a:solidFill>
              </a:rPr>
              <a:t>Model outputs the label (True/False), a confidence score, and an explanation. Graphic is generated with </a:t>
            </a:r>
            <a:r>
              <a:rPr lang="en-US" sz="1900" kern="1200" dirty="0" err="1">
                <a:solidFill>
                  <a:schemeClr val="tx1"/>
                </a:solidFill>
              </a:rPr>
              <a:t>Plotly</a:t>
            </a:r>
            <a:r>
              <a:rPr lang="en-US" sz="1900" kern="1200" dirty="0">
                <a:solidFill>
                  <a:schemeClr val="tx1"/>
                </a:solidFill>
              </a:rPr>
              <a:t>.</a:t>
            </a:r>
          </a:p>
        </p:txBody>
      </p:sp>
      <p:pic>
        <p:nvPicPr>
          <p:cNvPr id="324" name="Picture 323" descr="Computer script on a screen">
            <a:extLst>
              <a:ext uri="{FF2B5EF4-FFF2-40B4-BE49-F238E27FC236}">
                <a16:creationId xmlns:a16="http://schemas.microsoft.com/office/drawing/2014/main" id="{E90CC2F9-3B5A-FAA6-EF8B-680916DB4C61}"/>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9" name="Title 1"/>
          <p:cNvSpPr txBox="1">
            <a:spLocks noGrp="1"/>
          </p:cNvSpPr>
          <p:nvPr>
            <p:ph type="title"/>
          </p:nvPr>
        </p:nvSpPr>
        <p:spPr>
          <a:xfrm>
            <a:off x="643466" y="1698170"/>
            <a:ext cx="3962062" cy="4516361"/>
          </a:xfrm>
          <a:prstGeom prst="rect">
            <a:avLst/>
          </a:prstGeom>
        </p:spPr>
        <p:txBody>
          <a:bodyPr anchor="t"/>
          <a:lstStyle>
            <a:lvl1pPr>
              <a:defRPr sz="3600"/>
            </a:lvl1pPr>
          </a:lstStyle>
          <a:p>
            <a:r>
              <a:t>Dataset Example</a:t>
            </a:r>
          </a:p>
        </p:txBody>
      </p:sp>
      <p:sp>
        <p:nvSpPr>
          <p:cNvPr id="120" name="Rectangle 9"/>
          <p:cNvSpPr/>
          <p:nvPr/>
        </p:nvSpPr>
        <p:spPr>
          <a:xfrm rot="2700000">
            <a:off x="415435" y="655140"/>
            <a:ext cx="687473" cy="687472"/>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121" name="Freeform: Shape 11"/>
          <p:cNvSpPr/>
          <p:nvPr/>
        </p:nvSpPr>
        <p:spPr>
          <a:xfrm rot="10800000">
            <a:off x="-1" y="0"/>
            <a:ext cx="2835358" cy="14808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1829" y="0"/>
                </a:lnTo>
                <a:lnTo>
                  <a:pt x="21600" y="17843"/>
                </a:lnTo>
                <a:close/>
              </a:path>
            </a:pathLst>
          </a:cu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122" name="Freeform: Shape 13"/>
          <p:cNvSpPr/>
          <p:nvPr/>
        </p:nvSpPr>
        <p:spPr>
          <a:xfrm rot="2700000">
            <a:off x="10739326" y="-253671"/>
            <a:ext cx="1827639" cy="1376990"/>
          </a:xfrm>
          <a:custGeom>
            <a:avLst/>
            <a:gdLst/>
            <a:ahLst/>
            <a:cxnLst>
              <a:cxn ang="0">
                <a:pos x="wd2" y="hd2"/>
              </a:cxn>
              <a:cxn ang="5400000">
                <a:pos x="wd2" y="hd2"/>
              </a:cxn>
              <a:cxn ang="10800000">
                <a:pos x="wd2" y="hd2"/>
              </a:cxn>
              <a:cxn ang="16200000">
                <a:pos x="wd2" y="hd2"/>
              </a:cxn>
            </a:cxnLst>
            <a:rect l="0" t="0" r="r" b="b"/>
            <a:pathLst>
              <a:path w="21600" h="21600" extrusionOk="0">
                <a:moveTo>
                  <a:pt x="0" y="15488"/>
                </a:moveTo>
                <a:lnTo>
                  <a:pt x="11669" y="0"/>
                </a:lnTo>
                <a:lnTo>
                  <a:pt x="21600" y="13181"/>
                </a:lnTo>
                <a:lnTo>
                  <a:pt x="21600" y="21600"/>
                </a:lnTo>
                <a:lnTo>
                  <a:pt x="0" y="21600"/>
                </a:lnTo>
                <a:close/>
              </a:path>
            </a:pathLst>
          </a:cu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23" name="Rectangle 15"/>
          <p:cNvSpPr/>
          <p:nvPr/>
        </p:nvSpPr>
        <p:spPr>
          <a:xfrm rot="2700000">
            <a:off x="10653800" y="422145"/>
            <a:ext cx="645369" cy="64536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24" name="Content Placeholder 2"/>
          <p:cNvSpPr txBox="1">
            <a:spLocks noGrp="1"/>
          </p:cNvSpPr>
          <p:nvPr>
            <p:ph type="body" sz="half" idx="1"/>
          </p:nvPr>
        </p:nvSpPr>
        <p:spPr>
          <a:xfrm>
            <a:off x="5070019" y="1698169"/>
            <a:ext cx="6478515" cy="4516363"/>
          </a:xfrm>
          <a:prstGeom prst="rect">
            <a:avLst/>
          </a:prstGeom>
          <a:solidFill>
            <a:srgbClr val="FFFFFF"/>
          </a:solidFill>
          <a:ln>
            <a:solidFill>
              <a:schemeClr val="accent6"/>
            </a:solidFill>
            <a:miter lim="800000"/>
          </a:ln>
        </p:spPr>
        <p:txBody>
          <a:bodyPr/>
          <a:lstStyle/>
          <a:p>
            <a:pPr>
              <a:defRPr sz="2000"/>
            </a:pPr>
            <a:r>
              <a:t>Claim: </a:t>
            </a:r>
            <a:r>
              <a:rPr i="1"/>
              <a:t>A cat has tested positive for rabies.</a:t>
            </a:r>
            <a:br>
              <a:rPr i="1"/>
            </a:br>
            <a:endParaRPr i="1"/>
          </a:p>
          <a:p>
            <a:pPr>
              <a:defRPr sz="2000"/>
            </a:pPr>
            <a:r>
              <a:t>Evidence text (News article): </a:t>
            </a:r>
            <a:r>
              <a:rPr i="1"/>
              <a:t>She says the cat was likely exposed to a rabid bat, and that’s how it became infected. The Department of Health and Welfare says the cat in Owyhee County was behaving aggressively and bit its owner……. </a:t>
            </a:r>
            <a:r>
              <a:t>(Truncated)</a:t>
            </a:r>
            <a:br/>
            <a:endParaRPr/>
          </a:p>
          <a:p>
            <a:pPr>
              <a:defRPr sz="2000"/>
            </a:pPr>
            <a:r>
              <a:t>Ground Truth Label: </a:t>
            </a:r>
            <a:r>
              <a:rPr i="1"/>
              <a:t>True</a:t>
            </a:r>
            <a:br>
              <a:rPr i="1"/>
            </a:br>
            <a:endParaRPr i="1"/>
          </a:p>
          <a:p>
            <a:pPr>
              <a:defRPr sz="2000"/>
            </a:pPr>
            <a:r>
              <a:t>Ground truth Explanation</a:t>
            </a:r>
            <a:r>
              <a:rPr i="1"/>
              <a:t>: Idaho health officials say a cat has tested positive for rabies for the first time in 27 years</a:t>
            </a:r>
            <a:r>
              <a:t>.</a:t>
            </a:r>
            <a:br/>
            <a:endParaRPr/>
          </a:p>
          <a:p>
            <a:pPr>
              <a:defRPr sz="2000"/>
            </a:pPr>
            <a:r>
              <a:t>Subject: </a:t>
            </a:r>
            <a:r>
              <a:rPr i="1"/>
              <a:t>News, Health</a:t>
            </a:r>
          </a:p>
        </p:txBody>
      </p:sp>
      <p:sp>
        <p:nvSpPr>
          <p:cNvPr id="125" name="Isosceles Triangle 17"/>
          <p:cNvSpPr/>
          <p:nvPr/>
        </p:nvSpPr>
        <p:spPr>
          <a:xfrm>
            <a:off x="8115423" y="6115501"/>
            <a:ext cx="1494514" cy="742499"/>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26" name="Isosceles Triangle 19"/>
          <p:cNvSpPr/>
          <p:nvPr/>
        </p:nvSpPr>
        <p:spPr>
          <a:xfrm>
            <a:off x="9167297" y="6453142"/>
            <a:ext cx="814903" cy="404858"/>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9" name="Title 1"/>
          <p:cNvSpPr txBox="1">
            <a:spLocks noGrp="1"/>
          </p:cNvSpPr>
          <p:nvPr>
            <p:ph type="title"/>
          </p:nvPr>
        </p:nvSpPr>
        <p:spPr>
          <a:xfrm>
            <a:off x="643466" y="1698170"/>
            <a:ext cx="3962062" cy="4516361"/>
          </a:xfrm>
          <a:prstGeom prst="rect">
            <a:avLst/>
          </a:prstGeom>
        </p:spPr>
        <p:txBody>
          <a:bodyPr anchor="t"/>
          <a:lstStyle>
            <a:lvl1pPr>
              <a:defRPr sz="3600"/>
            </a:lvl1pPr>
          </a:lstStyle>
          <a:p>
            <a:r>
              <a:rPr dirty="0"/>
              <a:t>Tasks</a:t>
            </a:r>
          </a:p>
        </p:txBody>
      </p:sp>
      <p:sp>
        <p:nvSpPr>
          <p:cNvPr id="130" name="Rectangle 9"/>
          <p:cNvSpPr/>
          <p:nvPr/>
        </p:nvSpPr>
        <p:spPr>
          <a:xfrm rot="2700000">
            <a:off x="415435" y="655140"/>
            <a:ext cx="687473" cy="687472"/>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131" name="Freeform: Shape 11"/>
          <p:cNvSpPr/>
          <p:nvPr/>
        </p:nvSpPr>
        <p:spPr>
          <a:xfrm rot="10800000">
            <a:off x="-1" y="0"/>
            <a:ext cx="2835358" cy="14808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1829" y="0"/>
                </a:lnTo>
                <a:lnTo>
                  <a:pt x="21600" y="17843"/>
                </a:lnTo>
                <a:close/>
              </a:path>
            </a:pathLst>
          </a:custGeom>
          <a:solidFill>
            <a:schemeClr val="accent4">
              <a:alpha val="30000"/>
            </a:schemeClr>
          </a:solidFill>
          <a:ln w="12700">
            <a:miter lim="400000"/>
          </a:ln>
        </p:spPr>
        <p:txBody>
          <a:bodyPr lIns="45719" rIns="45719" anchor="ctr"/>
          <a:lstStyle/>
          <a:p>
            <a:pPr algn="ctr">
              <a:defRPr>
                <a:solidFill>
                  <a:srgbClr val="FFFFFF"/>
                </a:solidFill>
              </a:defRPr>
            </a:pPr>
            <a:endParaRPr/>
          </a:p>
        </p:txBody>
      </p:sp>
      <p:sp>
        <p:nvSpPr>
          <p:cNvPr id="132" name="Freeform: Shape 13"/>
          <p:cNvSpPr/>
          <p:nvPr/>
        </p:nvSpPr>
        <p:spPr>
          <a:xfrm rot="2700000">
            <a:off x="10739326" y="-253671"/>
            <a:ext cx="1827639" cy="1376990"/>
          </a:xfrm>
          <a:custGeom>
            <a:avLst/>
            <a:gdLst/>
            <a:ahLst/>
            <a:cxnLst>
              <a:cxn ang="0">
                <a:pos x="wd2" y="hd2"/>
              </a:cxn>
              <a:cxn ang="5400000">
                <a:pos x="wd2" y="hd2"/>
              </a:cxn>
              <a:cxn ang="10800000">
                <a:pos x="wd2" y="hd2"/>
              </a:cxn>
              <a:cxn ang="16200000">
                <a:pos x="wd2" y="hd2"/>
              </a:cxn>
            </a:cxnLst>
            <a:rect l="0" t="0" r="r" b="b"/>
            <a:pathLst>
              <a:path w="21600" h="21600" extrusionOk="0">
                <a:moveTo>
                  <a:pt x="0" y="15488"/>
                </a:moveTo>
                <a:lnTo>
                  <a:pt x="11669" y="0"/>
                </a:lnTo>
                <a:lnTo>
                  <a:pt x="21600" y="13181"/>
                </a:lnTo>
                <a:lnTo>
                  <a:pt x="21600" y="21600"/>
                </a:lnTo>
                <a:lnTo>
                  <a:pt x="0" y="21600"/>
                </a:lnTo>
                <a:close/>
              </a:path>
            </a:pathLst>
          </a:cu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33" name="Rectangle 15"/>
          <p:cNvSpPr/>
          <p:nvPr/>
        </p:nvSpPr>
        <p:spPr>
          <a:xfrm rot="2700000">
            <a:off x="10653800" y="422145"/>
            <a:ext cx="645369" cy="64536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grpSp>
        <p:nvGrpSpPr>
          <p:cNvPr id="140" name="Content Placeholder 2"/>
          <p:cNvGrpSpPr/>
          <p:nvPr/>
        </p:nvGrpSpPr>
        <p:grpSpPr>
          <a:xfrm>
            <a:off x="5070019" y="2389736"/>
            <a:ext cx="6478513" cy="3133228"/>
            <a:chOff x="0" y="0"/>
            <a:chExt cx="6478511" cy="3133226"/>
          </a:xfrm>
        </p:grpSpPr>
        <p:sp>
          <p:nvSpPr>
            <p:cNvPr id="134" name="Rounded Rectangle"/>
            <p:cNvSpPr/>
            <p:nvPr/>
          </p:nvSpPr>
          <p:spPr>
            <a:xfrm>
              <a:off x="0" y="0"/>
              <a:ext cx="6478512" cy="1397250"/>
            </a:xfrm>
            <a:prstGeom prst="roundRect">
              <a:avLst>
                <a:gd name="adj" fmla="val 10000"/>
              </a:avLst>
            </a:prstGeom>
            <a:solidFill>
              <a:srgbClr val="CDD4EA"/>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endParaRPr/>
            </a:p>
          </p:txBody>
        </p:sp>
        <p:sp>
          <p:nvSpPr>
            <p:cNvPr id="135" name="Square"/>
            <p:cNvSpPr/>
            <p:nvPr/>
          </p:nvSpPr>
          <p:spPr>
            <a:xfrm>
              <a:off x="422666" y="314381"/>
              <a:ext cx="768488" cy="768488"/>
            </a:xfrm>
            <a:prstGeom prst="rect">
              <a:avLst/>
            </a:prstGeom>
            <a:blipFill rotWithShape="1">
              <a:blip r:embed="rId2"/>
              <a:srcRect/>
              <a:stretch>
                <a:fillRect/>
              </a:stretch>
            </a:blipFill>
            <a:ln w="12700" cap="flat">
              <a:solidFill>
                <a:srgbClr val="FFFFFF"/>
              </a:solidFill>
              <a:prstDash val="solid"/>
              <a:miter lim="800000"/>
            </a:ln>
            <a:effectLst/>
          </p:spPr>
          <p:txBody>
            <a:bodyPr wrap="square" lIns="45719" tIns="45719" rIns="45719" bIns="45719" numCol="1" anchor="t">
              <a:noAutofit/>
            </a:bodyPr>
            <a:lstStyle/>
            <a:p>
              <a:pPr>
                <a:lnSpc>
                  <a:spcPct val="90000"/>
                </a:lnSpc>
                <a:spcBef>
                  <a:spcPts val="1000"/>
                </a:spcBef>
                <a:defRPr sz="2800"/>
              </a:pPr>
              <a:endParaRPr/>
            </a:p>
          </p:txBody>
        </p:sp>
        <p:sp>
          <p:nvSpPr>
            <p:cNvPr id="136" name="Task 1 (Text classification):…"/>
            <p:cNvSpPr txBox="1"/>
            <p:nvPr/>
          </p:nvSpPr>
          <p:spPr>
            <a:xfrm>
              <a:off x="1613822" y="1155"/>
              <a:ext cx="4864690" cy="13949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7876" tIns="147876" rIns="147876" bIns="147876" numCol="1" anchor="ctr">
              <a:spAutoFit/>
            </a:bodyPr>
            <a:lstStyle/>
            <a:p>
              <a:pPr defTabSz="622300">
                <a:spcBef>
                  <a:spcPts val="500"/>
                </a:spcBef>
                <a:defRPr sz="1400"/>
              </a:pPr>
              <a:r>
                <a:t>Task 1 (Text classification): </a:t>
              </a:r>
              <a:endParaRPr sz="2800"/>
            </a:p>
            <a:p>
              <a:pPr defTabSz="622300">
                <a:spcBef>
                  <a:spcPts val="500"/>
                </a:spcBef>
                <a:defRPr sz="1400"/>
              </a:pPr>
              <a:r>
                <a:t>Input: Claim Text, Evidence Text</a:t>
              </a:r>
              <a:endParaRPr sz="2800"/>
            </a:p>
            <a:p>
              <a:pPr defTabSz="622300">
                <a:spcBef>
                  <a:spcPts val="500"/>
                </a:spcBef>
                <a:defRPr sz="1400"/>
              </a:pPr>
              <a:r>
                <a:t>Prediction: True/False</a:t>
              </a:r>
              <a:endParaRPr sz="2800"/>
            </a:p>
            <a:p>
              <a:pPr defTabSz="622300">
                <a:spcBef>
                  <a:spcPts val="500"/>
                </a:spcBef>
                <a:defRPr sz="1400"/>
              </a:pPr>
              <a:r>
                <a:t>Compare prediction label against GT label.</a:t>
              </a:r>
            </a:p>
          </p:txBody>
        </p:sp>
        <p:sp>
          <p:nvSpPr>
            <p:cNvPr id="137" name="Rounded Rectangle"/>
            <p:cNvSpPr/>
            <p:nvPr/>
          </p:nvSpPr>
          <p:spPr>
            <a:xfrm>
              <a:off x="0" y="1735977"/>
              <a:ext cx="6478512" cy="1397250"/>
            </a:xfrm>
            <a:prstGeom prst="roundRect">
              <a:avLst>
                <a:gd name="adj" fmla="val 10000"/>
              </a:avLst>
            </a:prstGeom>
            <a:solidFill>
              <a:srgbClr val="CDD4EA"/>
            </a:solidFill>
            <a:ln w="12700" cap="flat">
              <a:noFill/>
              <a:miter lim="400000"/>
            </a:ln>
            <a:effectLst/>
          </p:spPr>
          <p:txBody>
            <a:bodyPr wrap="square" lIns="45719" tIns="45719" rIns="45719" bIns="45719" numCol="1" anchor="t">
              <a:noAutofit/>
            </a:bodyPr>
            <a:lstStyle/>
            <a:p>
              <a:pPr>
                <a:lnSpc>
                  <a:spcPct val="90000"/>
                </a:lnSpc>
                <a:spcBef>
                  <a:spcPts val="1000"/>
                </a:spcBef>
                <a:defRPr sz="2800"/>
              </a:pPr>
              <a:endParaRPr/>
            </a:p>
          </p:txBody>
        </p:sp>
        <p:sp>
          <p:nvSpPr>
            <p:cNvPr id="138" name="Square"/>
            <p:cNvSpPr/>
            <p:nvPr/>
          </p:nvSpPr>
          <p:spPr>
            <a:xfrm>
              <a:off x="422666" y="2050358"/>
              <a:ext cx="768488" cy="768488"/>
            </a:xfrm>
            <a:prstGeom prst="rect">
              <a:avLst/>
            </a:prstGeom>
            <a:blipFill rotWithShape="1">
              <a:blip r:embed="rId3"/>
              <a:srcRect/>
              <a:stretch>
                <a:fillRect/>
              </a:stretch>
            </a:blipFill>
            <a:ln w="12700" cap="flat">
              <a:solidFill>
                <a:srgbClr val="FFFFFF"/>
              </a:solidFill>
              <a:prstDash val="solid"/>
              <a:miter lim="800000"/>
            </a:ln>
            <a:effectLst/>
          </p:spPr>
          <p:txBody>
            <a:bodyPr wrap="square" lIns="45719" tIns="45719" rIns="45719" bIns="45719" numCol="1" anchor="t">
              <a:noAutofit/>
            </a:bodyPr>
            <a:lstStyle/>
            <a:p>
              <a:pPr>
                <a:lnSpc>
                  <a:spcPct val="90000"/>
                </a:lnSpc>
                <a:spcBef>
                  <a:spcPts val="1000"/>
                </a:spcBef>
                <a:defRPr sz="2800"/>
              </a:pPr>
              <a:endParaRPr/>
            </a:p>
          </p:txBody>
        </p:sp>
        <p:sp>
          <p:nvSpPr>
            <p:cNvPr id="139" name="Task 2 (Text Generation):…"/>
            <p:cNvSpPr txBox="1"/>
            <p:nvPr/>
          </p:nvSpPr>
          <p:spPr>
            <a:xfrm>
              <a:off x="1613822" y="1774470"/>
              <a:ext cx="4864690" cy="1320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47876" tIns="147876" rIns="147876" bIns="147876" numCol="1" anchor="ctr">
              <a:spAutoFit/>
            </a:bodyPr>
            <a:lstStyle/>
            <a:p>
              <a:pPr defTabSz="622300">
                <a:spcBef>
                  <a:spcPts val="500"/>
                </a:spcBef>
                <a:defRPr sz="1400"/>
              </a:pPr>
              <a:r>
                <a:t>Task 2 (Text Generation): </a:t>
              </a:r>
              <a:endParaRPr sz="2800"/>
            </a:p>
            <a:p>
              <a:pPr defTabSz="622300">
                <a:spcBef>
                  <a:spcPts val="500"/>
                </a:spcBef>
                <a:defRPr sz="1400"/>
              </a:pPr>
              <a:r>
                <a:t>Input: Evidence Text</a:t>
              </a:r>
              <a:endParaRPr sz="2800"/>
            </a:p>
            <a:p>
              <a:pPr defTabSz="622300">
                <a:spcBef>
                  <a:spcPts val="500"/>
                </a:spcBef>
                <a:defRPr sz="1400"/>
              </a:pPr>
              <a:r>
                <a:t>Prediction: Generated Text. Compare predicted text against generated text.</a:t>
              </a:r>
            </a:p>
          </p:txBody>
        </p:sp>
      </p:grpSp>
      <p:sp>
        <p:nvSpPr>
          <p:cNvPr id="141" name="Isosceles Triangle 17"/>
          <p:cNvSpPr/>
          <p:nvPr/>
        </p:nvSpPr>
        <p:spPr>
          <a:xfrm>
            <a:off x="8115423" y="6115501"/>
            <a:ext cx="1494514" cy="742499"/>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42" name="Isosceles Triangle 19"/>
          <p:cNvSpPr/>
          <p:nvPr/>
        </p:nvSpPr>
        <p:spPr>
          <a:xfrm>
            <a:off x="9167297" y="6453142"/>
            <a:ext cx="814903" cy="404858"/>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838200" y="365125"/>
            <a:ext cx="10515600" cy="1325563"/>
          </a:xfrm>
          <a:prstGeom prst="rect">
            <a:avLst/>
          </a:prstGeom>
        </p:spPr>
        <p:txBody>
          <a:bodyPr/>
          <a:lstStyle/>
          <a:p>
            <a:r>
              <a:rPr dirty="0"/>
              <a:t>Pre-processing</a:t>
            </a:r>
          </a:p>
        </p:txBody>
      </p:sp>
      <p:sp>
        <p:nvSpPr>
          <p:cNvPr id="145" name="Content Placeholder 2"/>
          <p:cNvSpPr txBox="1">
            <a:spLocks noGrp="1"/>
          </p:cNvSpPr>
          <p:nvPr>
            <p:ph type="body" idx="1"/>
          </p:nvPr>
        </p:nvSpPr>
        <p:spPr>
          <a:xfrm>
            <a:off x="838200" y="1701197"/>
            <a:ext cx="10515600" cy="4351339"/>
          </a:xfrm>
          <a:prstGeom prst="rect">
            <a:avLst/>
          </a:prstGeom>
        </p:spPr>
        <p:txBody>
          <a:bodyPr>
            <a:normAutofit fontScale="92500"/>
          </a:bodyPr>
          <a:lstStyle/>
          <a:p>
            <a:pPr marL="221742" indent="-221742" defTabSz="886968">
              <a:lnSpc>
                <a:spcPct val="81000"/>
              </a:lnSpc>
              <a:spcBef>
                <a:spcPts val="900"/>
              </a:spcBef>
              <a:defRPr sz="2716"/>
            </a:pPr>
            <a:r>
              <a:rPr dirty="0"/>
              <a:t>Pick top 5 similar sentences from evidence text</a:t>
            </a:r>
            <a:r>
              <a:rPr lang="en-US" dirty="0"/>
              <a:t> (</a:t>
            </a:r>
            <a:r>
              <a:rPr lang="en-US" dirty="0" err="1"/>
              <a:t>top_k</a:t>
            </a:r>
            <a:r>
              <a:rPr lang="en-US" dirty="0"/>
              <a:t>)</a:t>
            </a:r>
            <a:endParaRPr dirty="0"/>
          </a:p>
          <a:p>
            <a:pPr marL="221742" indent="-221742" defTabSz="886968">
              <a:lnSpc>
                <a:spcPct val="81000"/>
              </a:lnSpc>
              <a:spcBef>
                <a:spcPts val="900"/>
              </a:spcBef>
              <a:defRPr sz="2716"/>
            </a:pPr>
            <a:endParaRPr dirty="0"/>
          </a:p>
          <a:p>
            <a:pPr marL="221742" indent="-221742" defTabSz="886968">
              <a:lnSpc>
                <a:spcPct val="81000"/>
              </a:lnSpc>
              <a:spcBef>
                <a:spcPts val="900"/>
              </a:spcBef>
              <a:defRPr sz="2716"/>
            </a:pPr>
            <a:endParaRPr dirty="0"/>
          </a:p>
          <a:p>
            <a:pPr marL="221742" indent="-221742" defTabSz="886968">
              <a:lnSpc>
                <a:spcPct val="81000"/>
              </a:lnSpc>
              <a:spcBef>
                <a:spcPts val="900"/>
              </a:spcBef>
              <a:defRPr sz="2716"/>
            </a:pPr>
            <a:endParaRPr dirty="0"/>
          </a:p>
          <a:p>
            <a:pPr marL="221742" indent="-221742" defTabSz="886968">
              <a:lnSpc>
                <a:spcPct val="81000"/>
              </a:lnSpc>
              <a:spcBef>
                <a:spcPts val="900"/>
              </a:spcBef>
              <a:defRPr sz="2716"/>
            </a:pPr>
            <a:r>
              <a:rPr lang="en-US" dirty="0"/>
              <a:t>Similarity based on cosine similarity between claim text and sentences from evidence text using sentence transformer model</a:t>
            </a:r>
          </a:p>
          <a:p>
            <a:pPr marL="221742" indent="-221742" defTabSz="886968">
              <a:lnSpc>
                <a:spcPct val="81000"/>
              </a:lnSpc>
              <a:spcBef>
                <a:spcPts val="900"/>
              </a:spcBef>
              <a:defRPr sz="2716"/>
            </a:pPr>
            <a:r>
              <a:rPr dirty="0"/>
              <a:t>Issues found: The published paper code on GitHub was incorrectly picking most dissimilar sentences instead of similar sentences for </a:t>
            </a:r>
            <a:r>
              <a:rPr dirty="0" err="1"/>
              <a:t>top_k</a:t>
            </a:r>
            <a:r>
              <a:rPr dirty="0"/>
              <a:t>. (k=5)</a:t>
            </a:r>
          </a:p>
          <a:p>
            <a:pPr marL="0" indent="0" defTabSz="886968">
              <a:lnSpc>
                <a:spcPct val="81000"/>
              </a:lnSpc>
              <a:spcBef>
                <a:spcPts val="900"/>
              </a:spcBef>
              <a:buSzTx/>
              <a:buNone/>
              <a:defRPr sz="2716"/>
            </a:pPr>
            <a:endParaRPr dirty="0"/>
          </a:p>
          <a:p>
            <a:pPr marL="221742" indent="-221742" defTabSz="886968">
              <a:lnSpc>
                <a:spcPct val="81000"/>
              </a:lnSpc>
              <a:spcBef>
                <a:spcPts val="900"/>
              </a:spcBef>
              <a:defRPr sz="2716"/>
            </a:pPr>
            <a:r>
              <a:rPr dirty="0"/>
              <a:t>Second approach - Create pairs of claim text, one sentence from evidence text</a:t>
            </a:r>
          </a:p>
        </p:txBody>
      </p:sp>
      <p:grpSp>
        <p:nvGrpSpPr>
          <p:cNvPr id="148" name="Rectangle 3"/>
          <p:cNvGrpSpPr/>
          <p:nvPr/>
        </p:nvGrpSpPr>
        <p:grpSpPr>
          <a:xfrm>
            <a:off x="1606768" y="2262439"/>
            <a:ext cx="2017986" cy="625189"/>
            <a:chOff x="0" y="0"/>
            <a:chExt cx="2017984" cy="625187"/>
          </a:xfrm>
        </p:grpSpPr>
        <p:sp>
          <p:nvSpPr>
            <p:cNvPr id="146" name="Rectangle"/>
            <p:cNvSpPr/>
            <p:nvPr/>
          </p:nvSpPr>
          <p:spPr>
            <a:xfrm>
              <a:off x="0" y="28814"/>
              <a:ext cx="2017985" cy="567560"/>
            </a:xfrm>
            <a:prstGeom prst="rect">
              <a:avLst/>
            </a:prstGeom>
            <a:solidFill>
              <a:srgbClr val="FFFFFF"/>
            </a:solidFill>
            <a:ln w="12700" cap="flat">
              <a:solidFill>
                <a:schemeClr val="accent6"/>
              </a:solidFill>
              <a:prstDash val="solid"/>
              <a:miter lim="800000"/>
            </a:ln>
            <a:effectLst/>
          </p:spPr>
          <p:txBody>
            <a:bodyPr wrap="square" lIns="45719" tIns="45719" rIns="45719" bIns="45719" numCol="1" anchor="ctr">
              <a:noAutofit/>
            </a:bodyPr>
            <a:lstStyle/>
            <a:p>
              <a:pPr algn="ctr"/>
              <a:endParaRPr/>
            </a:p>
          </p:txBody>
        </p:sp>
        <p:sp>
          <p:nvSpPr>
            <p:cNvPr id="147" name="Evidence Text from News article"/>
            <p:cNvSpPr txBox="1"/>
            <p:nvPr/>
          </p:nvSpPr>
          <p:spPr>
            <a:xfrm>
              <a:off x="52069" y="0"/>
              <a:ext cx="1913846" cy="625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Evidence Text from News article</a:t>
              </a:r>
            </a:p>
          </p:txBody>
        </p:sp>
      </p:grpSp>
      <p:grpSp>
        <p:nvGrpSpPr>
          <p:cNvPr id="151" name="Rectangle 5"/>
          <p:cNvGrpSpPr/>
          <p:nvPr/>
        </p:nvGrpSpPr>
        <p:grpSpPr>
          <a:xfrm>
            <a:off x="4480035" y="2287879"/>
            <a:ext cx="2701159" cy="966953"/>
            <a:chOff x="0" y="0"/>
            <a:chExt cx="2701157" cy="966952"/>
          </a:xfrm>
        </p:grpSpPr>
        <p:sp>
          <p:nvSpPr>
            <p:cNvPr id="149" name="Rectangle"/>
            <p:cNvSpPr/>
            <p:nvPr/>
          </p:nvSpPr>
          <p:spPr>
            <a:xfrm>
              <a:off x="0" y="-1"/>
              <a:ext cx="2701158" cy="966954"/>
            </a:xfrm>
            <a:prstGeom prst="rect">
              <a:avLst/>
            </a:prstGeom>
            <a:solidFill>
              <a:srgbClr val="FFFFFF"/>
            </a:solidFill>
            <a:ln w="12700" cap="flat">
              <a:solidFill>
                <a:schemeClr val="accent6"/>
              </a:solidFill>
              <a:prstDash val="solid"/>
              <a:miter lim="800000"/>
            </a:ln>
            <a:effectLst/>
          </p:spPr>
          <p:txBody>
            <a:bodyPr wrap="square" lIns="45719" tIns="45719" rIns="45719" bIns="45719" numCol="1" anchor="ctr">
              <a:noAutofit/>
            </a:bodyPr>
            <a:lstStyle/>
            <a:p>
              <a:pPr algn="ctr"/>
              <a:endParaRPr/>
            </a:p>
          </p:txBody>
        </p:sp>
        <p:sp>
          <p:nvSpPr>
            <p:cNvPr id="150" name="Calculate sentence similarity between claim text and evidence text"/>
            <p:cNvSpPr txBox="1"/>
            <p:nvPr/>
          </p:nvSpPr>
          <p:spPr>
            <a:xfrm>
              <a:off x="52070" y="24832"/>
              <a:ext cx="2597018" cy="9172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Calculate sentence similarity between claim text and evidence text</a:t>
              </a:r>
            </a:p>
          </p:txBody>
        </p:sp>
      </p:grpSp>
      <p:grpSp>
        <p:nvGrpSpPr>
          <p:cNvPr id="154" name="Rectangle 6"/>
          <p:cNvGrpSpPr/>
          <p:nvPr/>
        </p:nvGrpSpPr>
        <p:grpSpPr>
          <a:xfrm>
            <a:off x="8036473" y="2262438"/>
            <a:ext cx="2017986" cy="625189"/>
            <a:chOff x="0" y="0"/>
            <a:chExt cx="2017984" cy="625187"/>
          </a:xfrm>
        </p:grpSpPr>
        <p:sp>
          <p:nvSpPr>
            <p:cNvPr id="152" name="Rectangle"/>
            <p:cNvSpPr/>
            <p:nvPr/>
          </p:nvSpPr>
          <p:spPr>
            <a:xfrm>
              <a:off x="0" y="28814"/>
              <a:ext cx="2017985" cy="567560"/>
            </a:xfrm>
            <a:prstGeom prst="rect">
              <a:avLst/>
            </a:prstGeom>
            <a:solidFill>
              <a:srgbClr val="FFFFFF"/>
            </a:solidFill>
            <a:ln w="12700" cap="flat">
              <a:solidFill>
                <a:schemeClr val="accent6"/>
              </a:solidFill>
              <a:prstDash val="solid"/>
              <a:miter lim="800000"/>
            </a:ln>
            <a:effectLst/>
          </p:spPr>
          <p:txBody>
            <a:bodyPr wrap="square" lIns="45719" tIns="45719" rIns="45719" bIns="45719" numCol="1" anchor="ctr">
              <a:noAutofit/>
            </a:bodyPr>
            <a:lstStyle/>
            <a:p>
              <a:pPr algn="ctr"/>
              <a:endParaRPr/>
            </a:p>
          </p:txBody>
        </p:sp>
        <p:sp>
          <p:nvSpPr>
            <p:cNvPr id="153" name="Filter top 5 sentences"/>
            <p:cNvSpPr txBox="1"/>
            <p:nvPr/>
          </p:nvSpPr>
          <p:spPr>
            <a:xfrm>
              <a:off x="52069" y="0"/>
              <a:ext cx="1913846" cy="625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dirty="0"/>
                <a:t>Filter top 5 sentences</a:t>
              </a:r>
            </a:p>
          </p:txBody>
        </p:sp>
      </p:grpSp>
      <p:sp>
        <p:nvSpPr>
          <p:cNvPr id="155" name="Straight Arrow Connector 11"/>
          <p:cNvSpPr/>
          <p:nvPr/>
        </p:nvSpPr>
        <p:spPr>
          <a:xfrm>
            <a:off x="3624755" y="2575031"/>
            <a:ext cx="855280" cy="1"/>
          </a:xfrm>
          <a:prstGeom prst="line">
            <a:avLst/>
          </a:prstGeom>
          <a:ln w="6350">
            <a:solidFill>
              <a:schemeClr val="accent1"/>
            </a:solidFill>
            <a:miter/>
            <a:tailEnd type="triangle"/>
          </a:ln>
        </p:spPr>
        <p:txBody>
          <a:bodyPr lIns="45719" rIns="45719"/>
          <a:lstStyle/>
          <a:p>
            <a:endParaRPr/>
          </a:p>
        </p:txBody>
      </p:sp>
      <p:sp>
        <p:nvSpPr>
          <p:cNvPr id="156" name="Straight Arrow Connector 12"/>
          <p:cNvSpPr/>
          <p:nvPr/>
        </p:nvSpPr>
        <p:spPr>
          <a:xfrm>
            <a:off x="7181192" y="2567889"/>
            <a:ext cx="855280" cy="1"/>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9" name="Title 1"/>
          <p:cNvSpPr txBox="1">
            <a:spLocks noGrp="1"/>
          </p:cNvSpPr>
          <p:nvPr>
            <p:ph type="title"/>
          </p:nvPr>
        </p:nvSpPr>
        <p:spPr>
          <a:xfrm>
            <a:off x="643466" y="321734"/>
            <a:ext cx="10905068" cy="1135737"/>
          </a:xfrm>
          <a:prstGeom prst="rect">
            <a:avLst/>
          </a:prstGeom>
        </p:spPr>
        <p:txBody>
          <a:bodyPr/>
          <a:lstStyle>
            <a:lvl1pPr>
              <a:defRPr sz="3600"/>
            </a:lvl1pPr>
          </a:lstStyle>
          <a:p>
            <a:r>
              <a:rPr dirty="0"/>
              <a:t>Task 1 (Claim Classification)</a:t>
            </a:r>
          </a:p>
        </p:txBody>
      </p:sp>
      <p:sp>
        <p:nvSpPr>
          <p:cNvPr id="160" name="Content Placeholder 2"/>
          <p:cNvSpPr txBox="1">
            <a:spLocks noGrp="1"/>
          </p:cNvSpPr>
          <p:nvPr>
            <p:ph type="body" sz="half" idx="1"/>
          </p:nvPr>
        </p:nvSpPr>
        <p:spPr>
          <a:xfrm>
            <a:off x="643469" y="1782980"/>
            <a:ext cx="4008385" cy="4393984"/>
          </a:xfrm>
          <a:prstGeom prst="rect">
            <a:avLst/>
          </a:prstGeom>
        </p:spPr>
        <p:txBody>
          <a:bodyPr>
            <a:normAutofit fontScale="92500" lnSpcReduction="10000"/>
          </a:bodyPr>
          <a:lstStyle/>
          <a:p>
            <a:pPr>
              <a:defRPr sz="2000"/>
            </a:pPr>
            <a:r>
              <a:rPr lang="en-US" dirty="0"/>
              <a:t>Use the entire dataset</a:t>
            </a:r>
          </a:p>
          <a:p>
            <a:pPr>
              <a:defRPr sz="2000"/>
            </a:pPr>
            <a:r>
              <a:rPr dirty="0"/>
              <a:t>We switched to </a:t>
            </a:r>
            <a:r>
              <a:rPr dirty="0" err="1"/>
              <a:t>DistillBert</a:t>
            </a:r>
            <a:r>
              <a:rPr dirty="0"/>
              <a:t> model from Bert Base</a:t>
            </a:r>
            <a:r>
              <a:rPr lang="en-US" dirty="0"/>
              <a:t> as it makes experimentation easier</a:t>
            </a:r>
            <a:endParaRPr dirty="0"/>
          </a:p>
          <a:p>
            <a:pPr>
              <a:defRPr sz="2000"/>
            </a:pPr>
            <a:r>
              <a:rPr dirty="0" err="1"/>
              <a:t>DistillBert</a:t>
            </a:r>
            <a:r>
              <a:rPr dirty="0"/>
              <a:t> is about 40% smaller compared to Bert Base models. 66M params vs 110M params for </a:t>
            </a:r>
            <a:r>
              <a:rPr dirty="0" err="1"/>
              <a:t>bert</a:t>
            </a:r>
            <a:r>
              <a:rPr dirty="0"/>
              <a:t>-base-cased model</a:t>
            </a:r>
          </a:p>
          <a:p>
            <a:pPr>
              <a:defRPr sz="2000"/>
            </a:pPr>
            <a:r>
              <a:rPr lang="en-US" dirty="0"/>
              <a:t>Trained</a:t>
            </a:r>
            <a:r>
              <a:rPr dirty="0"/>
              <a:t> using GPU on M1 Mac</a:t>
            </a:r>
            <a:r>
              <a:rPr lang="en-US" dirty="0"/>
              <a:t> using </a:t>
            </a:r>
            <a:r>
              <a:rPr lang="en-US" dirty="0" err="1"/>
              <a:t>Pytorch</a:t>
            </a:r>
            <a:endParaRPr dirty="0"/>
          </a:p>
          <a:p>
            <a:pPr>
              <a:defRPr sz="2000"/>
            </a:pPr>
            <a:r>
              <a:rPr dirty="0"/>
              <a:t>Fine-tuned for 5 epochs</a:t>
            </a:r>
          </a:p>
          <a:p>
            <a:pPr>
              <a:defRPr sz="2000"/>
            </a:pPr>
            <a:r>
              <a:rPr dirty="0"/>
              <a:t>We didn’t really explore further by changing weights etc.</a:t>
            </a:r>
          </a:p>
          <a:p>
            <a:pPr>
              <a:defRPr sz="2000"/>
            </a:pPr>
            <a:r>
              <a:rPr dirty="0"/>
              <a:t>0: True, 1: False, 2: Mixture, 3: Unproven</a:t>
            </a:r>
          </a:p>
        </p:txBody>
      </p:sp>
      <p:grpSp>
        <p:nvGrpSpPr>
          <p:cNvPr id="163" name="Group 11"/>
          <p:cNvGrpSpPr/>
          <p:nvPr/>
        </p:nvGrpSpPr>
        <p:grpSpPr>
          <a:xfrm>
            <a:off x="-1" y="4601497"/>
            <a:ext cx="1014062" cy="2017581"/>
            <a:chOff x="338019" y="156060"/>
            <a:chExt cx="1014060" cy="2017579"/>
          </a:xfrm>
        </p:grpSpPr>
        <p:sp>
          <p:nvSpPr>
            <p:cNvPr id="161" name="Isosceles Triangle 12"/>
            <p:cNvSpPr/>
            <p:nvPr/>
          </p:nvSpPr>
          <p:spPr>
            <a:xfrm rot="5400000">
              <a:off x="-163741" y="657820"/>
              <a:ext cx="2017581" cy="1014061"/>
            </a:xfrm>
            <a:prstGeom prst="triangle">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Rectangle 13"/>
            <p:cNvSpPr/>
            <p:nvPr/>
          </p:nvSpPr>
          <p:spPr>
            <a:xfrm rot="2700000">
              <a:off x="765935" y="1283271"/>
              <a:ext cx="485579" cy="485579"/>
            </a:xfrm>
            <a:prstGeom prst="rect">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6" name="Group 15"/>
          <p:cNvGrpSpPr/>
          <p:nvPr/>
        </p:nvGrpSpPr>
        <p:grpSpPr>
          <a:xfrm>
            <a:off x="11219290" y="1"/>
            <a:ext cx="972710" cy="1935308"/>
            <a:chOff x="0" y="149696"/>
            <a:chExt cx="972708" cy="1935307"/>
          </a:xfrm>
        </p:grpSpPr>
        <p:sp>
          <p:nvSpPr>
            <p:cNvPr id="164" name="Rectangle 16"/>
            <p:cNvSpPr/>
            <p:nvPr/>
          </p:nvSpPr>
          <p:spPr>
            <a:xfrm rot="2700000">
              <a:off x="102128" y="1224689"/>
              <a:ext cx="493119" cy="493119"/>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Isosceles Triangle 17"/>
            <p:cNvSpPr/>
            <p:nvPr/>
          </p:nvSpPr>
          <p:spPr>
            <a:xfrm rot="16200000">
              <a:off x="-481300" y="630995"/>
              <a:ext cx="1935309" cy="972710"/>
            </a:xfrm>
            <a:prstGeom prst="triangle">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167" name="Table 4"/>
          <p:cNvGraphicFramePr/>
          <p:nvPr/>
        </p:nvGraphicFramePr>
        <p:xfrm>
          <a:off x="5771070" y="1782981"/>
          <a:ext cx="5818811" cy="4361894"/>
        </p:xfrm>
        <a:graphic>
          <a:graphicData uri="http://schemas.openxmlformats.org/drawingml/2006/table">
            <a:tbl>
              <a:tblPr firstRow="1">
                <a:tableStyleId>{4C3C2611-4C71-4FC5-86AE-919BDF0F9419}</a:tableStyleId>
              </a:tblPr>
              <a:tblGrid>
                <a:gridCol w="1242990">
                  <a:extLst>
                    <a:ext uri="{9D8B030D-6E8A-4147-A177-3AD203B41FA5}">
                      <a16:colId xmlns:a16="http://schemas.microsoft.com/office/drawing/2014/main" val="20000"/>
                    </a:ext>
                  </a:extLst>
                </a:gridCol>
                <a:gridCol w="1254015">
                  <a:extLst>
                    <a:ext uri="{9D8B030D-6E8A-4147-A177-3AD203B41FA5}">
                      <a16:colId xmlns:a16="http://schemas.microsoft.com/office/drawing/2014/main" val="20001"/>
                    </a:ext>
                  </a:extLst>
                </a:gridCol>
                <a:gridCol w="1081402">
                  <a:extLst>
                    <a:ext uri="{9D8B030D-6E8A-4147-A177-3AD203B41FA5}">
                      <a16:colId xmlns:a16="http://schemas.microsoft.com/office/drawing/2014/main" val="20002"/>
                    </a:ext>
                  </a:extLst>
                </a:gridCol>
                <a:gridCol w="1139983">
                  <a:extLst>
                    <a:ext uri="{9D8B030D-6E8A-4147-A177-3AD203B41FA5}">
                      <a16:colId xmlns:a16="http://schemas.microsoft.com/office/drawing/2014/main" val="20003"/>
                    </a:ext>
                  </a:extLst>
                </a:gridCol>
                <a:gridCol w="1100421">
                  <a:extLst>
                    <a:ext uri="{9D8B030D-6E8A-4147-A177-3AD203B41FA5}">
                      <a16:colId xmlns:a16="http://schemas.microsoft.com/office/drawing/2014/main" val="20004"/>
                    </a:ext>
                  </a:extLst>
                </a:gridCol>
              </a:tblGrid>
              <a:tr h="443460">
                <a:tc>
                  <a:txBody>
                    <a:bodyPr/>
                    <a:lstStyle/>
                    <a:p>
                      <a:pPr algn="l">
                        <a:defRPr sz="1800" b="0">
                          <a:solidFill>
                            <a:srgbClr val="000000"/>
                          </a:solidFill>
                        </a:defRPr>
                      </a:pPr>
                      <a:r>
                        <a:rPr sz="1900" spc="59">
                          <a:solidFill>
                            <a:srgbClr val="FFFFFF"/>
                          </a:solidFill>
                        </a:rPr>
                        <a:t> </a:t>
                      </a:r>
                    </a:p>
                  </a:txBody>
                  <a:tcPr marL="11359" marR="11359" marT="11359" marB="11359"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1900" spc="59">
                          <a:solidFill>
                            <a:srgbClr val="FFFFFF"/>
                          </a:solidFill>
                        </a:rPr>
                        <a:t>precision</a:t>
                      </a:r>
                    </a:p>
                  </a:txBody>
                  <a:tcPr marL="11359" marR="11359" marT="11359" marB="11359"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1900" spc="59">
                          <a:solidFill>
                            <a:srgbClr val="FFFFFF"/>
                          </a:solidFill>
                        </a:rPr>
                        <a:t>recall</a:t>
                      </a:r>
                    </a:p>
                  </a:txBody>
                  <a:tcPr marL="11359" marR="11359" marT="11359" marB="11359"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1900" spc="59">
                          <a:solidFill>
                            <a:srgbClr val="FFFFFF"/>
                          </a:solidFill>
                        </a:rPr>
                        <a:t>f1-score</a:t>
                      </a:r>
                    </a:p>
                  </a:txBody>
                  <a:tcPr marL="11359" marR="11359" marT="11359" marB="11359"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1900" spc="59">
                          <a:solidFill>
                            <a:srgbClr val="FFFFFF"/>
                          </a:solidFill>
                        </a:rPr>
                        <a:t>support</a:t>
                      </a:r>
                    </a:p>
                  </a:txBody>
                  <a:tcPr marL="11359" marR="11359" marT="11359" marB="11359" anchor="ctr" horzOverflow="overflow">
                    <a:lnT w="12700">
                      <a:miter lim="400000"/>
                    </a:lnT>
                    <a:lnB w="12700">
                      <a:miter lim="400000"/>
                    </a:lnB>
                    <a:solidFill>
                      <a:schemeClr val="accent1"/>
                    </a:solidFill>
                  </a:tcPr>
                </a:tc>
                <a:extLst>
                  <a:ext uri="{0D108BD9-81ED-4DB2-BD59-A6C34878D82A}">
                    <a16:rowId xmlns:a16="http://schemas.microsoft.com/office/drawing/2014/main" val="10000"/>
                  </a:ext>
                </a:extLst>
              </a:tr>
              <a:tr h="407110">
                <a:tc>
                  <a:txBody>
                    <a:bodyPr/>
                    <a:lstStyle/>
                    <a:p>
                      <a:pPr algn="l">
                        <a:defRPr sz="1800"/>
                      </a:pPr>
                      <a:r>
                        <a:rPr sz="1700"/>
                        <a:t> </a:t>
                      </a:r>
                    </a:p>
                  </a:txBody>
                  <a:tcPr marL="11359" marR="11359" marT="11359" marB="11359" anchor="b" horzOverflow="overflow">
                    <a:lnT w="12700">
                      <a:miter lim="400000"/>
                    </a:lnT>
                    <a:noFill/>
                  </a:tcPr>
                </a:tc>
                <a:tc>
                  <a:txBody>
                    <a:bodyPr/>
                    <a:lstStyle/>
                    <a:p>
                      <a:pPr algn="l">
                        <a:defRPr sz="1800"/>
                      </a:pPr>
                      <a:r>
                        <a:rPr sz="1700"/>
                        <a:t> </a:t>
                      </a:r>
                    </a:p>
                  </a:txBody>
                  <a:tcPr marL="11359" marR="11359" marT="11359" marB="11359" anchor="b" horzOverflow="overflow">
                    <a:lnT w="12700">
                      <a:miter lim="400000"/>
                    </a:lnT>
                    <a:noFill/>
                  </a:tcPr>
                </a:tc>
                <a:tc>
                  <a:txBody>
                    <a:bodyPr/>
                    <a:lstStyle/>
                    <a:p>
                      <a:pPr algn="l">
                        <a:defRPr sz="1800"/>
                      </a:pPr>
                      <a:r>
                        <a:rPr sz="1700"/>
                        <a:t> </a:t>
                      </a:r>
                    </a:p>
                  </a:txBody>
                  <a:tcPr marL="11359" marR="11359" marT="11359" marB="11359" anchor="b" horzOverflow="overflow">
                    <a:lnT w="12700">
                      <a:miter lim="400000"/>
                    </a:lnT>
                    <a:noFill/>
                  </a:tcPr>
                </a:tc>
                <a:tc>
                  <a:txBody>
                    <a:bodyPr/>
                    <a:lstStyle/>
                    <a:p>
                      <a:pPr algn="l">
                        <a:defRPr sz="1800"/>
                      </a:pPr>
                      <a:r>
                        <a:rPr sz="1700"/>
                        <a:t> </a:t>
                      </a:r>
                    </a:p>
                  </a:txBody>
                  <a:tcPr marL="11359" marR="11359" marT="11359" marB="11359" anchor="b" horzOverflow="overflow">
                    <a:lnT w="12700">
                      <a:miter lim="400000"/>
                    </a:lnT>
                    <a:noFill/>
                  </a:tcPr>
                </a:tc>
                <a:tc>
                  <a:txBody>
                    <a:bodyPr/>
                    <a:lstStyle/>
                    <a:p>
                      <a:pPr algn="l">
                        <a:defRPr sz="1800"/>
                      </a:pPr>
                      <a:r>
                        <a:rPr sz="1700"/>
                        <a:t> </a:t>
                      </a:r>
                    </a:p>
                  </a:txBody>
                  <a:tcPr marL="11359" marR="11359" marT="11359" marB="11359" anchor="b" horzOverflow="overflow">
                    <a:lnT w="12700">
                      <a:miter lim="400000"/>
                    </a:lnT>
                    <a:noFill/>
                  </a:tcPr>
                </a:tc>
                <a:extLst>
                  <a:ext uri="{0D108BD9-81ED-4DB2-BD59-A6C34878D82A}">
                    <a16:rowId xmlns:a16="http://schemas.microsoft.com/office/drawing/2014/main" val="10001"/>
                  </a:ext>
                </a:extLst>
              </a:tr>
              <a:tr h="407110">
                <a:tc>
                  <a:txBody>
                    <a:bodyPr/>
                    <a:lstStyle/>
                    <a:p>
                      <a:pPr algn="ctr">
                        <a:defRPr sz="1800"/>
                      </a:pPr>
                      <a:r>
                        <a:rPr sz="1700"/>
                        <a:t>0</a:t>
                      </a:r>
                    </a:p>
                  </a:txBody>
                  <a:tcPr marL="11359" marR="11359" marT="11359" marB="11359" anchor="b" horzOverflow="overflow">
                    <a:solidFill>
                      <a:srgbClr val="F2F2F2"/>
                    </a:solidFill>
                  </a:tcPr>
                </a:tc>
                <a:tc>
                  <a:txBody>
                    <a:bodyPr/>
                    <a:lstStyle/>
                    <a:p>
                      <a:pPr>
                        <a:defRPr sz="1800"/>
                      </a:pPr>
                      <a:r>
                        <a:rPr sz="1700"/>
                        <a:t>0.8021</a:t>
                      </a:r>
                    </a:p>
                  </a:txBody>
                  <a:tcPr marL="11359" marR="11359" marT="11359" marB="11359" anchor="b" horzOverflow="overflow">
                    <a:solidFill>
                      <a:srgbClr val="F2F2F2"/>
                    </a:solidFill>
                  </a:tcPr>
                </a:tc>
                <a:tc>
                  <a:txBody>
                    <a:bodyPr/>
                    <a:lstStyle/>
                    <a:p>
                      <a:pPr>
                        <a:defRPr sz="1800"/>
                      </a:pPr>
                      <a:r>
                        <a:rPr sz="1700" b="1"/>
                        <a:t>0.7513</a:t>
                      </a:r>
                    </a:p>
                  </a:txBody>
                  <a:tcPr marL="11359" marR="11359" marT="11359" marB="11359" anchor="b" horzOverflow="overflow">
                    <a:solidFill>
                      <a:srgbClr val="F2F2F2"/>
                    </a:solidFill>
                  </a:tcPr>
                </a:tc>
                <a:tc>
                  <a:txBody>
                    <a:bodyPr/>
                    <a:lstStyle/>
                    <a:p>
                      <a:pPr>
                        <a:defRPr sz="1800"/>
                      </a:pPr>
                      <a:r>
                        <a:rPr sz="1700"/>
                        <a:t>0.7759</a:t>
                      </a:r>
                    </a:p>
                  </a:txBody>
                  <a:tcPr marL="11359" marR="11359" marT="11359" marB="11359" anchor="b" horzOverflow="overflow">
                    <a:solidFill>
                      <a:srgbClr val="F2F2F2"/>
                    </a:solidFill>
                  </a:tcPr>
                </a:tc>
                <a:tc>
                  <a:txBody>
                    <a:bodyPr/>
                    <a:lstStyle/>
                    <a:p>
                      <a:pPr>
                        <a:defRPr sz="1800"/>
                      </a:pPr>
                      <a:r>
                        <a:rPr sz="1700" b="1"/>
                        <a:t>599</a:t>
                      </a:r>
                    </a:p>
                  </a:txBody>
                  <a:tcPr marL="11359" marR="11359" marT="11359" marB="11359" anchor="b" horzOverflow="overflow">
                    <a:solidFill>
                      <a:srgbClr val="F2F2F2"/>
                    </a:solidFill>
                  </a:tcPr>
                </a:tc>
                <a:extLst>
                  <a:ext uri="{0D108BD9-81ED-4DB2-BD59-A6C34878D82A}">
                    <a16:rowId xmlns:a16="http://schemas.microsoft.com/office/drawing/2014/main" val="10002"/>
                  </a:ext>
                </a:extLst>
              </a:tr>
              <a:tr h="407110">
                <a:tc>
                  <a:txBody>
                    <a:bodyPr/>
                    <a:lstStyle/>
                    <a:p>
                      <a:pPr algn="ctr">
                        <a:defRPr sz="1800"/>
                      </a:pPr>
                      <a:r>
                        <a:rPr sz="1700"/>
                        <a:t>1</a:t>
                      </a:r>
                    </a:p>
                  </a:txBody>
                  <a:tcPr marL="11359" marR="11359" marT="11359" marB="11359" anchor="b" horzOverflow="overflow">
                    <a:noFill/>
                  </a:tcPr>
                </a:tc>
                <a:tc>
                  <a:txBody>
                    <a:bodyPr/>
                    <a:lstStyle/>
                    <a:p>
                      <a:pPr>
                        <a:defRPr sz="1800"/>
                      </a:pPr>
                      <a:r>
                        <a:rPr sz="1700"/>
                        <a:t>0.5788</a:t>
                      </a:r>
                    </a:p>
                  </a:txBody>
                  <a:tcPr marL="11359" marR="11359" marT="11359" marB="11359" anchor="b" horzOverflow="overflow">
                    <a:noFill/>
                  </a:tcPr>
                </a:tc>
                <a:tc>
                  <a:txBody>
                    <a:bodyPr/>
                    <a:lstStyle/>
                    <a:p>
                      <a:pPr>
                        <a:defRPr sz="1800"/>
                      </a:pPr>
                      <a:r>
                        <a:rPr sz="1700" b="1"/>
                        <a:t>0.7191</a:t>
                      </a:r>
                    </a:p>
                  </a:txBody>
                  <a:tcPr marL="11359" marR="11359" marT="11359" marB="11359" anchor="b" horzOverflow="overflow">
                    <a:noFill/>
                  </a:tcPr>
                </a:tc>
                <a:tc>
                  <a:txBody>
                    <a:bodyPr/>
                    <a:lstStyle/>
                    <a:p>
                      <a:pPr>
                        <a:defRPr sz="1800"/>
                      </a:pPr>
                      <a:r>
                        <a:rPr sz="1700"/>
                        <a:t>0.6414</a:t>
                      </a:r>
                    </a:p>
                  </a:txBody>
                  <a:tcPr marL="11359" marR="11359" marT="11359" marB="11359" anchor="b" horzOverflow="overflow">
                    <a:noFill/>
                  </a:tcPr>
                </a:tc>
                <a:tc>
                  <a:txBody>
                    <a:bodyPr/>
                    <a:lstStyle/>
                    <a:p>
                      <a:pPr>
                        <a:defRPr sz="1800"/>
                      </a:pPr>
                      <a:r>
                        <a:rPr sz="1700" b="1"/>
                        <a:t>388</a:t>
                      </a:r>
                    </a:p>
                  </a:txBody>
                  <a:tcPr marL="11359" marR="11359" marT="11359" marB="11359" anchor="b" horzOverflow="overflow">
                    <a:noFill/>
                  </a:tcPr>
                </a:tc>
                <a:extLst>
                  <a:ext uri="{0D108BD9-81ED-4DB2-BD59-A6C34878D82A}">
                    <a16:rowId xmlns:a16="http://schemas.microsoft.com/office/drawing/2014/main" val="10003"/>
                  </a:ext>
                </a:extLst>
              </a:tr>
              <a:tr h="407110">
                <a:tc>
                  <a:txBody>
                    <a:bodyPr/>
                    <a:lstStyle/>
                    <a:p>
                      <a:pPr algn="ctr">
                        <a:defRPr sz="1800"/>
                      </a:pPr>
                      <a:r>
                        <a:rPr sz="1700"/>
                        <a:t>2</a:t>
                      </a:r>
                    </a:p>
                  </a:txBody>
                  <a:tcPr marL="11359" marR="11359" marT="11359" marB="11359" anchor="b" horzOverflow="overflow">
                    <a:solidFill>
                      <a:srgbClr val="F2F2F2"/>
                    </a:solidFill>
                  </a:tcPr>
                </a:tc>
                <a:tc>
                  <a:txBody>
                    <a:bodyPr/>
                    <a:lstStyle/>
                    <a:p>
                      <a:pPr>
                        <a:defRPr sz="1800"/>
                      </a:pPr>
                      <a:r>
                        <a:rPr sz="1700"/>
                        <a:t>0.3053</a:t>
                      </a:r>
                    </a:p>
                  </a:txBody>
                  <a:tcPr marL="11359" marR="11359" marT="11359" marB="11359" anchor="b" horzOverflow="overflow">
                    <a:solidFill>
                      <a:srgbClr val="F2F2F2"/>
                    </a:solidFill>
                  </a:tcPr>
                </a:tc>
                <a:tc>
                  <a:txBody>
                    <a:bodyPr/>
                    <a:lstStyle/>
                    <a:p>
                      <a:pPr>
                        <a:defRPr sz="1800"/>
                      </a:pPr>
                      <a:r>
                        <a:rPr sz="1700" b="1"/>
                        <a:t>0.2886</a:t>
                      </a:r>
                    </a:p>
                  </a:txBody>
                  <a:tcPr marL="11359" marR="11359" marT="11359" marB="11359" anchor="b" horzOverflow="overflow">
                    <a:solidFill>
                      <a:srgbClr val="F2F2F2"/>
                    </a:solidFill>
                  </a:tcPr>
                </a:tc>
                <a:tc>
                  <a:txBody>
                    <a:bodyPr/>
                    <a:lstStyle/>
                    <a:p>
                      <a:pPr>
                        <a:defRPr sz="1800"/>
                      </a:pPr>
                      <a:r>
                        <a:rPr sz="1700"/>
                        <a:t>0.2967</a:t>
                      </a:r>
                    </a:p>
                  </a:txBody>
                  <a:tcPr marL="11359" marR="11359" marT="11359" marB="11359" anchor="b" horzOverflow="overflow">
                    <a:solidFill>
                      <a:srgbClr val="F2F2F2"/>
                    </a:solidFill>
                  </a:tcPr>
                </a:tc>
                <a:tc>
                  <a:txBody>
                    <a:bodyPr/>
                    <a:lstStyle/>
                    <a:p>
                      <a:pPr>
                        <a:defRPr sz="1800"/>
                      </a:pPr>
                      <a:r>
                        <a:rPr sz="1700" b="1"/>
                        <a:t>201</a:t>
                      </a:r>
                    </a:p>
                  </a:txBody>
                  <a:tcPr marL="11359" marR="11359" marT="11359" marB="11359" anchor="b" horzOverflow="overflow">
                    <a:solidFill>
                      <a:srgbClr val="F2F2F2"/>
                    </a:solidFill>
                  </a:tcPr>
                </a:tc>
                <a:extLst>
                  <a:ext uri="{0D108BD9-81ED-4DB2-BD59-A6C34878D82A}">
                    <a16:rowId xmlns:a16="http://schemas.microsoft.com/office/drawing/2014/main" val="10004"/>
                  </a:ext>
                </a:extLst>
              </a:tr>
              <a:tr h="407110">
                <a:tc>
                  <a:txBody>
                    <a:bodyPr/>
                    <a:lstStyle/>
                    <a:p>
                      <a:pPr algn="ctr">
                        <a:defRPr sz="1800"/>
                      </a:pPr>
                      <a:r>
                        <a:rPr sz="1700"/>
                        <a:t>3</a:t>
                      </a:r>
                    </a:p>
                  </a:txBody>
                  <a:tcPr marL="11359" marR="11359" marT="11359" marB="11359" anchor="b" horzOverflow="overflow">
                    <a:noFill/>
                  </a:tcPr>
                </a:tc>
                <a:tc>
                  <a:txBody>
                    <a:bodyPr/>
                    <a:lstStyle/>
                    <a:p>
                      <a:pPr>
                        <a:defRPr sz="1800"/>
                      </a:pPr>
                      <a:r>
                        <a:rPr sz="1700"/>
                        <a:t>0</a:t>
                      </a:r>
                    </a:p>
                  </a:txBody>
                  <a:tcPr marL="11359" marR="11359" marT="11359" marB="11359" anchor="b" horzOverflow="overflow">
                    <a:noFill/>
                  </a:tcPr>
                </a:tc>
                <a:tc>
                  <a:txBody>
                    <a:bodyPr/>
                    <a:lstStyle/>
                    <a:p>
                      <a:pPr>
                        <a:defRPr sz="1800"/>
                      </a:pPr>
                      <a:r>
                        <a:rPr sz="1700" b="1"/>
                        <a:t>0</a:t>
                      </a:r>
                    </a:p>
                  </a:txBody>
                  <a:tcPr marL="11359" marR="11359" marT="11359" marB="11359" anchor="b" horzOverflow="overflow">
                    <a:noFill/>
                  </a:tcPr>
                </a:tc>
                <a:tc>
                  <a:txBody>
                    <a:bodyPr/>
                    <a:lstStyle/>
                    <a:p>
                      <a:pPr>
                        <a:defRPr sz="1800"/>
                      </a:pPr>
                      <a:r>
                        <a:rPr sz="1700"/>
                        <a:t>0</a:t>
                      </a:r>
                    </a:p>
                  </a:txBody>
                  <a:tcPr marL="11359" marR="11359" marT="11359" marB="11359" anchor="b" horzOverflow="overflow">
                    <a:noFill/>
                  </a:tcPr>
                </a:tc>
                <a:tc>
                  <a:txBody>
                    <a:bodyPr/>
                    <a:lstStyle/>
                    <a:p>
                      <a:pPr>
                        <a:defRPr sz="1800"/>
                      </a:pPr>
                      <a:r>
                        <a:rPr sz="1700" b="1"/>
                        <a:t>45</a:t>
                      </a:r>
                    </a:p>
                  </a:txBody>
                  <a:tcPr marL="11359" marR="11359" marT="11359" marB="11359" anchor="b" horzOverflow="overflow">
                    <a:noFill/>
                  </a:tcPr>
                </a:tc>
                <a:extLst>
                  <a:ext uri="{0D108BD9-81ED-4DB2-BD59-A6C34878D82A}">
                    <a16:rowId xmlns:a16="http://schemas.microsoft.com/office/drawing/2014/main" val="10005"/>
                  </a:ext>
                </a:extLst>
              </a:tr>
              <a:tr h="407110">
                <a:tc>
                  <a:txBody>
                    <a:bodyPr/>
                    <a:lstStyle/>
                    <a:p>
                      <a:pPr algn="l">
                        <a:defRPr sz="1800"/>
                      </a:pPr>
                      <a:r>
                        <a:rPr sz="1700"/>
                        <a:t> </a:t>
                      </a:r>
                    </a:p>
                  </a:txBody>
                  <a:tcPr marL="11359" marR="11359" marT="11359" marB="11359" anchor="b" horzOverflow="overflow">
                    <a:solidFill>
                      <a:srgbClr val="F2F2F2"/>
                    </a:solidFill>
                  </a:tcPr>
                </a:tc>
                <a:tc>
                  <a:txBody>
                    <a:bodyPr/>
                    <a:lstStyle/>
                    <a:p>
                      <a:pPr algn="l">
                        <a:defRPr sz="1800"/>
                      </a:pPr>
                      <a:r>
                        <a:rPr sz="1700"/>
                        <a:t> </a:t>
                      </a:r>
                    </a:p>
                  </a:txBody>
                  <a:tcPr marL="11359" marR="11359" marT="11359" marB="11359" anchor="b" horzOverflow="overflow">
                    <a:solidFill>
                      <a:srgbClr val="F2F2F2"/>
                    </a:solidFill>
                  </a:tcPr>
                </a:tc>
                <a:tc>
                  <a:txBody>
                    <a:bodyPr/>
                    <a:lstStyle/>
                    <a:p>
                      <a:pPr algn="l">
                        <a:defRPr sz="1800"/>
                      </a:pPr>
                      <a:r>
                        <a:rPr sz="1700" b="1"/>
                        <a:t> </a:t>
                      </a:r>
                    </a:p>
                  </a:txBody>
                  <a:tcPr marL="11359" marR="11359" marT="11359" marB="11359" anchor="b" horzOverflow="overflow">
                    <a:solidFill>
                      <a:srgbClr val="F2F2F2"/>
                    </a:solidFill>
                  </a:tcPr>
                </a:tc>
                <a:tc>
                  <a:txBody>
                    <a:bodyPr/>
                    <a:lstStyle/>
                    <a:p>
                      <a:pPr algn="l">
                        <a:defRPr sz="1800"/>
                      </a:pPr>
                      <a:r>
                        <a:rPr sz="1700"/>
                        <a:t> </a:t>
                      </a:r>
                    </a:p>
                  </a:txBody>
                  <a:tcPr marL="11359" marR="11359" marT="11359" marB="11359" anchor="b" horzOverflow="overflow">
                    <a:solidFill>
                      <a:srgbClr val="F2F2F2"/>
                    </a:solidFill>
                  </a:tcPr>
                </a:tc>
                <a:tc>
                  <a:txBody>
                    <a:bodyPr/>
                    <a:lstStyle/>
                    <a:p>
                      <a:pPr algn="l">
                        <a:defRPr sz="1800"/>
                      </a:pPr>
                      <a:r>
                        <a:rPr sz="1700"/>
                        <a:t> </a:t>
                      </a:r>
                    </a:p>
                  </a:txBody>
                  <a:tcPr marL="11359" marR="11359" marT="11359" marB="11359" anchor="b" horzOverflow="overflow">
                    <a:solidFill>
                      <a:srgbClr val="F2F2F2"/>
                    </a:solidFill>
                  </a:tcPr>
                </a:tc>
                <a:extLst>
                  <a:ext uri="{0D108BD9-81ED-4DB2-BD59-A6C34878D82A}">
                    <a16:rowId xmlns:a16="http://schemas.microsoft.com/office/drawing/2014/main" val="10006"/>
                  </a:ext>
                </a:extLst>
              </a:tr>
              <a:tr h="407110">
                <a:tc>
                  <a:txBody>
                    <a:bodyPr/>
                    <a:lstStyle/>
                    <a:p>
                      <a:pPr algn="l">
                        <a:defRPr sz="1800"/>
                      </a:pPr>
                      <a:r>
                        <a:rPr sz="1700"/>
                        <a:t>Accuracy</a:t>
                      </a:r>
                    </a:p>
                  </a:txBody>
                  <a:tcPr marL="11359" marR="11359" marT="11359" marB="11359" anchor="b" horzOverflow="overflow">
                    <a:noFill/>
                  </a:tcPr>
                </a:tc>
                <a:tc>
                  <a:txBody>
                    <a:bodyPr/>
                    <a:lstStyle/>
                    <a:p>
                      <a:pPr algn="l">
                        <a:defRPr sz="1700"/>
                      </a:pPr>
                      <a:endParaRPr/>
                    </a:p>
                  </a:txBody>
                  <a:tcPr marL="11359" marR="11359" marT="11359" marB="11359" anchor="b" horzOverflow="overflow">
                    <a:noFill/>
                  </a:tcPr>
                </a:tc>
                <a:tc>
                  <a:txBody>
                    <a:bodyPr/>
                    <a:lstStyle/>
                    <a:p>
                      <a:pPr>
                        <a:defRPr sz="1700" b="1"/>
                      </a:pPr>
                      <a:endParaRPr/>
                    </a:p>
                  </a:txBody>
                  <a:tcPr marL="11359" marR="11359" marT="11359" marB="11359" anchor="b" horzOverflow="overflow">
                    <a:noFill/>
                  </a:tcPr>
                </a:tc>
                <a:tc>
                  <a:txBody>
                    <a:bodyPr/>
                    <a:lstStyle/>
                    <a:p>
                      <a:pPr>
                        <a:defRPr sz="1800"/>
                      </a:pPr>
                      <a:r>
                        <a:rPr sz="1700" b="1"/>
                        <a:t>0.6383</a:t>
                      </a:r>
                    </a:p>
                  </a:txBody>
                  <a:tcPr marL="11359" marR="11359" marT="11359" marB="11359" anchor="b" horzOverflow="overflow">
                    <a:noFill/>
                  </a:tcPr>
                </a:tc>
                <a:tc>
                  <a:txBody>
                    <a:bodyPr/>
                    <a:lstStyle/>
                    <a:p>
                      <a:pPr algn="l">
                        <a:defRPr sz="1800"/>
                      </a:pPr>
                      <a:r>
                        <a:rPr sz="1700"/>
                        <a:t> </a:t>
                      </a:r>
                    </a:p>
                  </a:txBody>
                  <a:tcPr marL="11359" marR="11359" marT="11359" marB="11359" anchor="b" horzOverflow="overflow">
                    <a:noFill/>
                  </a:tcPr>
                </a:tc>
                <a:extLst>
                  <a:ext uri="{0D108BD9-81ED-4DB2-BD59-A6C34878D82A}">
                    <a16:rowId xmlns:a16="http://schemas.microsoft.com/office/drawing/2014/main" val="10007"/>
                  </a:ext>
                </a:extLst>
              </a:tr>
              <a:tr h="407110">
                <a:tc>
                  <a:txBody>
                    <a:bodyPr/>
                    <a:lstStyle/>
                    <a:p>
                      <a:pPr algn="l">
                        <a:defRPr sz="1800"/>
                      </a:pPr>
                      <a:r>
                        <a:rPr sz="1700"/>
                        <a:t>Macro Avg</a:t>
                      </a:r>
                    </a:p>
                  </a:txBody>
                  <a:tcPr marL="11359" marR="11359" marT="11359" marB="11359" anchor="b" horzOverflow="overflow">
                    <a:solidFill>
                      <a:srgbClr val="F2F2F2"/>
                    </a:solidFill>
                  </a:tcPr>
                </a:tc>
                <a:tc>
                  <a:txBody>
                    <a:bodyPr/>
                    <a:lstStyle/>
                    <a:p>
                      <a:pPr>
                        <a:defRPr sz="1800"/>
                      </a:pPr>
                      <a:r>
                        <a:rPr sz="1700"/>
                        <a:t>0.4216</a:t>
                      </a:r>
                    </a:p>
                  </a:txBody>
                  <a:tcPr marL="11359" marR="11359" marT="11359" marB="11359" anchor="b" horzOverflow="overflow">
                    <a:solidFill>
                      <a:srgbClr val="F2F2F2"/>
                    </a:solidFill>
                  </a:tcPr>
                </a:tc>
                <a:tc>
                  <a:txBody>
                    <a:bodyPr/>
                    <a:lstStyle/>
                    <a:p>
                      <a:pPr>
                        <a:defRPr sz="1800"/>
                      </a:pPr>
                      <a:r>
                        <a:rPr sz="1700" b="1"/>
                        <a:t>0.4397</a:t>
                      </a:r>
                    </a:p>
                  </a:txBody>
                  <a:tcPr marL="11359" marR="11359" marT="11359" marB="11359" anchor="b" horzOverflow="overflow">
                    <a:solidFill>
                      <a:srgbClr val="F2F2F2"/>
                    </a:solidFill>
                  </a:tcPr>
                </a:tc>
                <a:tc>
                  <a:txBody>
                    <a:bodyPr/>
                    <a:lstStyle/>
                    <a:p>
                      <a:pPr>
                        <a:defRPr sz="1800"/>
                      </a:pPr>
                      <a:r>
                        <a:rPr sz="1700"/>
                        <a:t>0.4285</a:t>
                      </a:r>
                    </a:p>
                  </a:txBody>
                  <a:tcPr marL="11359" marR="11359" marT="11359" marB="11359" anchor="b" horzOverflow="overflow">
                    <a:solidFill>
                      <a:srgbClr val="F2F2F2"/>
                    </a:solidFill>
                  </a:tcPr>
                </a:tc>
                <a:tc>
                  <a:txBody>
                    <a:bodyPr/>
                    <a:lstStyle/>
                    <a:p>
                      <a:pPr>
                        <a:defRPr sz="1800"/>
                      </a:pPr>
                      <a:r>
                        <a:rPr sz="1700" b="1"/>
                        <a:t>1233</a:t>
                      </a:r>
                    </a:p>
                  </a:txBody>
                  <a:tcPr marL="11359" marR="11359" marT="11359" marB="11359" anchor="b" horzOverflow="overflow">
                    <a:solidFill>
                      <a:srgbClr val="F2F2F2"/>
                    </a:solidFill>
                  </a:tcPr>
                </a:tc>
                <a:extLst>
                  <a:ext uri="{0D108BD9-81ED-4DB2-BD59-A6C34878D82A}">
                    <a16:rowId xmlns:a16="http://schemas.microsoft.com/office/drawing/2014/main" val="10008"/>
                  </a:ext>
                </a:extLst>
              </a:tr>
              <a:tr h="661554">
                <a:tc>
                  <a:txBody>
                    <a:bodyPr/>
                    <a:lstStyle/>
                    <a:p>
                      <a:pPr algn="l">
                        <a:defRPr sz="1800"/>
                      </a:pPr>
                      <a:r>
                        <a:rPr sz="1700"/>
                        <a:t>Weighted avg</a:t>
                      </a:r>
                    </a:p>
                  </a:txBody>
                  <a:tcPr marL="11359" marR="11359" marT="11359" marB="11359" anchor="b" horzOverflow="overflow">
                    <a:noFill/>
                  </a:tcPr>
                </a:tc>
                <a:tc>
                  <a:txBody>
                    <a:bodyPr/>
                    <a:lstStyle/>
                    <a:p>
                      <a:pPr>
                        <a:defRPr sz="1800"/>
                      </a:pPr>
                      <a:r>
                        <a:rPr sz="1700"/>
                        <a:t>0.6216</a:t>
                      </a:r>
                    </a:p>
                  </a:txBody>
                  <a:tcPr marL="11359" marR="11359" marT="11359" marB="11359" anchor="b" horzOverflow="overflow">
                    <a:noFill/>
                  </a:tcPr>
                </a:tc>
                <a:tc>
                  <a:txBody>
                    <a:bodyPr/>
                    <a:lstStyle/>
                    <a:p>
                      <a:pPr>
                        <a:defRPr sz="1800"/>
                      </a:pPr>
                      <a:r>
                        <a:rPr sz="1700" b="1"/>
                        <a:t>0.6383</a:t>
                      </a:r>
                    </a:p>
                  </a:txBody>
                  <a:tcPr marL="11359" marR="11359" marT="11359" marB="11359" anchor="b" horzOverflow="overflow">
                    <a:noFill/>
                  </a:tcPr>
                </a:tc>
                <a:tc>
                  <a:txBody>
                    <a:bodyPr/>
                    <a:lstStyle/>
                    <a:p>
                      <a:pPr>
                        <a:defRPr sz="1800"/>
                      </a:pPr>
                      <a:r>
                        <a:rPr sz="1700"/>
                        <a:t>0.6271</a:t>
                      </a:r>
                    </a:p>
                  </a:txBody>
                  <a:tcPr marL="11359" marR="11359" marT="11359" marB="11359" anchor="b" horzOverflow="overflow">
                    <a:noFill/>
                  </a:tcPr>
                </a:tc>
                <a:tc>
                  <a:txBody>
                    <a:bodyPr/>
                    <a:lstStyle/>
                    <a:p>
                      <a:pPr>
                        <a:defRPr sz="1800"/>
                      </a:pPr>
                      <a:r>
                        <a:rPr sz="1700" dirty="0"/>
                        <a:t>1233</a:t>
                      </a:r>
                    </a:p>
                  </a:txBody>
                  <a:tcPr marL="11359" marR="11359" marT="11359" marB="11359" anchor="b" horzOverflow="overflow">
                    <a:noFill/>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5"/>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70" name="Title 1"/>
          <p:cNvSpPr txBox="1">
            <a:spLocks noGrp="1"/>
          </p:cNvSpPr>
          <p:nvPr>
            <p:ph type="title"/>
          </p:nvPr>
        </p:nvSpPr>
        <p:spPr>
          <a:xfrm>
            <a:off x="643466" y="321734"/>
            <a:ext cx="10905068" cy="1135737"/>
          </a:xfrm>
          <a:prstGeom prst="rect">
            <a:avLst/>
          </a:prstGeom>
        </p:spPr>
        <p:txBody>
          <a:bodyPr/>
          <a:lstStyle>
            <a:lvl1pPr>
              <a:defRPr sz="3600"/>
            </a:lvl1pPr>
          </a:lstStyle>
          <a:p>
            <a:r>
              <a:t>Task 1 (Claim Classification)</a:t>
            </a:r>
          </a:p>
        </p:txBody>
      </p:sp>
      <p:sp>
        <p:nvSpPr>
          <p:cNvPr id="171" name="Content Placeholder 2"/>
          <p:cNvSpPr txBox="1">
            <a:spLocks noGrp="1"/>
          </p:cNvSpPr>
          <p:nvPr>
            <p:ph type="body" sz="half" idx="1"/>
          </p:nvPr>
        </p:nvSpPr>
        <p:spPr>
          <a:xfrm>
            <a:off x="643469" y="1782980"/>
            <a:ext cx="4402984" cy="4393984"/>
          </a:xfrm>
          <a:prstGeom prst="rect">
            <a:avLst/>
          </a:prstGeom>
        </p:spPr>
        <p:txBody>
          <a:bodyPr/>
          <a:lstStyle/>
          <a:p>
            <a:pPr>
              <a:defRPr sz="2000"/>
            </a:pPr>
            <a:r>
              <a:rPr dirty="0"/>
              <a:t>What is we map everything but True to False</a:t>
            </a:r>
          </a:p>
          <a:p>
            <a:pPr>
              <a:defRPr sz="2000"/>
            </a:pPr>
            <a:r>
              <a:rPr dirty="0"/>
              <a:t>In this case 0: True, 1: False/Unproven/Mixture</a:t>
            </a:r>
          </a:p>
          <a:p>
            <a:pPr>
              <a:defRPr sz="2000"/>
            </a:pPr>
            <a:r>
              <a:rPr dirty="0"/>
              <a:t>Fine-tuned for 2 epochs</a:t>
            </a:r>
          </a:p>
          <a:p>
            <a:pPr>
              <a:defRPr sz="2000"/>
            </a:pPr>
            <a:r>
              <a:rPr dirty="0"/>
              <a:t>Model used: </a:t>
            </a:r>
            <a:r>
              <a:rPr dirty="0" err="1"/>
              <a:t>DistillBertUncased</a:t>
            </a:r>
            <a:endParaRPr dirty="0"/>
          </a:p>
          <a:p>
            <a:pPr>
              <a:defRPr sz="2000"/>
            </a:pPr>
            <a:r>
              <a:rPr dirty="0"/>
              <a:t>Setup: M1 Mac 1 GPU</a:t>
            </a:r>
          </a:p>
        </p:txBody>
      </p:sp>
      <p:grpSp>
        <p:nvGrpSpPr>
          <p:cNvPr id="174" name="Group 17"/>
          <p:cNvGrpSpPr/>
          <p:nvPr/>
        </p:nvGrpSpPr>
        <p:grpSpPr>
          <a:xfrm>
            <a:off x="-1" y="4601497"/>
            <a:ext cx="1014062" cy="2017581"/>
            <a:chOff x="338019" y="156060"/>
            <a:chExt cx="1014060" cy="2017579"/>
          </a:xfrm>
        </p:grpSpPr>
        <p:sp>
          <p:nvSpPr>
            <p:cNvPr id="172" name="Isosceles Triangle 18"/>
            <p:cNvSpPr/>
            <p:nvPr/>
          </p:nvSpPr>
          <p:spPr>
            <a:xfrm rot="5400000">
              <a:off x="-163741" y="657820"/>
              <a:ext cx="2017581" cy="1014061"/>
            </a:xfrm>
            <a:prstGeom prst="triangle">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3" name="Rectangle 19"/>
            <p:cNvSpPr/>
            <p:nvPr/>
          </p:nvSpPr>
          <p:spPr>
            <a:xfrm rot="2700000">
              <a:off x="765935" y="1283271"/>
              <a:ext cx="485579" cy="485579"/>
            </a:xfrm>
            <a:prstGeom prst="rect">
              <a:avLst/>
            </a:prstGeom>
            <a:solidFill>
              <a:schemeClr val="accent1">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77" name="Group 21"/>
          <p:cNvGrpSpPr/>
          <p:nvPr/>
        </p:nvGrpSpPr>
        <p:grpSpPr>
          <a:xfrm>
            <a:off x="11219290" y="1"/>
            <a:ext cx="972710" cy="1935308"/>
            <a:chOff x="0" y="149696"/>
            <a:chExt cx="972708" cy="1935307"/>
          </a:xfrm>
        </p:grpSpPr>
        <p:sp>
          <p:nvSpPr>
            <p:cNvPr id="175" name="Rectangle 22"/>
            <p:cNvSpPr/>
            <p:nvPr/>
          </p:nvSpPr>
          <p:spPr>
            <a:xfrm rot="2700000">
              <a:off x="102128" y="1224689"/>
              <a:ext cx="493119" cy="493119"/>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6" name="Isosceles Triangle 23"/>
            <p:cNvSpPr/>
            <p:nvPr/>
          </p:nvSpPr>
          <p:spPr>
            <a:xfrm rot="16200000">
              <a:off x="-481300" y="630995"/>
              <a:ext cx="1935309" cy="972710"/>
            </a:xfrm>
            <a:prstGeom prst="triangle">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178" name="Table 3"/>
          <p:cNvGraphicFramePr/>
          <p:nvPr/>
        </p:nvGraphicFramePr>
        <p:xfrm>
          <a:off x="5530519" y="1782982"/>
          <a:ext cx="6244537" cy="3668914"/>
        </p:xfrm>
        <a:graphic>
          <a:graphicData uri="http://schemas.openxmlformats.org/drawingml/2006/table">
            <a:tbl>
              <a:tblPr firstRow="1">
                <a:tableStyleId>{4C3C2611-4C71-4FC5-86AE-919BDF0F9419}</a:tableStyleId>
              </a:tblPr>
              <a:tblGrid>
                <a:gridCol w="1300283">
                  <a:extLst>
                    <a:ext uri="{9D8B030D-6E8A-4147-A177-3AD203B41FA5}">
                      <a16:colId xmlns:a16="http://schemas.microsoft.com/office/drawing/2014/main" val="20000"/>
                    </a:ext>
                  </a:extLst>
                </a:gridCol>
                <a:gridCol w="1551520">
                  <a:extLst>
                    <a:ext uri="{9D8B030D-6E8A-4147-A177-3AD203B41FA5}">
                      <a16:colId xmlns:a16="http://schemas.microsoft.com/office/drawing/2014/main" val="20001"/>
                    </a:ext>
                  </a:extLst>
                </a:gridCol>
                <a:gridCol w="1024947">
                  <a:extLst>
                    <a:ext uri="{9D8B030D-6E8A-4147-A177-3AD203B41FA5}">
                      <a16:colId xmlns:a16="http://schemas.microsoft.com/office/drawing/2014/main" val="20002"/>
                    </a:ext>
                  </a:extLst>
                </a:gridCol>
                <a:gridCol w="1010078">
                  <a:extLst>
                    <a:ext uri="{9D8B030D-6E8A-4147-A177-3AD203B41FA5}">
                      <a16:colId xmlns:a16="http://schemas.microsoft.com/office/drawing/2014/main" val="20003"/>
                    </a:ext>
                  </a:extLst>
                </a:gridCol>
                <a:gridCol w="1357709">
                  <a:extLst>
                    <a:ext uri="{9D8B030D-6E8A-4147-A177-3AD203B41FA5}">
                      <a16:colId xmlns:a16="http://schemas.microsoft.com/office/drawing/2014/main" val="20004"/>
                    </a:ext>
                  </a:extLst>
                </a:gridCol>
              </a:tblGrid>
              <a:tr h="783514">
                <a:tc>
                  <a:txBody>
                    <a:bodyPr/>
                    <a:lstStyle/>
                    <a:p>
                      <a:pPr algn="l">
                        <a:defRPr sz="1800" b="0">
                          <a:solidFill>
                            <a:srgbClr val="000000"/>
                          </a:solidFill>
                        </a:defRPr>
                      </a:pPr>
                      <a:r>
                        <a:rPr sz="2400" spc="60">
                          <a:solidFill>
                            <a:srgbClr val="FFFFFF"/>
                          </a:solidFill>
                        </a:rPr>
                        <a:t> </a:t>
                      </a:r>
                    </a:p>
                  </a:txBody>
                  <a:tcPr marL="14243" marR="14243" marT="14243" marB="14243"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2400" spc="60">
                          <a:solidFill>
                            <a:srgbClr val="FFFFFF"/>
                          </a:solidFill>
                        </a:rPr>
                        <a:t>precision</a:t>
                      </a:r>
                    </a:p>
                  </a:txBody>
                  <a:tcPr marL="14243" marR="14243" marT="14243" marB="14243"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2400" spc="60">
                          <a:solidFill>
                            <a:srgbClr val="FFFFFF"/>
                          </a:solidFill>
                        </a:rPr>
                        <a:t>recall</a:t>
                      </a:r>
                    </a:p>
                  </a:txBody>
                  <a:tcPr marL="14243" marR="14243" marT="14243" marB="14243"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2400" spc="60">
                          <a:solidFill>
                            <a:srgbClr val="FFFFFF"/>
                          </a:solidFill>
                        </a:rPr>
                        <a:t>f1-score</a:t>
                      </a:r>
                    </a:p>
                  </a:txBody>
                  <a:tcPr marL="14243" marR="14243" marT="14243" marB="14243" anchor="ctr" horzOverflow="overflow">
                    <a:lnT w="12700">
                      <a:miter lim="400000"/>
                    </a:lnT>
                    <a:lnB w="12700">
                      <a:miter lim="400000"/>
                    </a:lnB>
                    <a:solidFill>
                      <a:schemeClr val="accent1"/>
                    </a:solidFill>
                  </a:tcPr>
                </a:tc>
                <a:tc>
                  <a:txBody>
                    <a:bodyPr/>
                    <a:lstStyle/>
                    <a:p>
                      <a:pPr algn="ctr">
                        <a:defRPr sz="1800" b="0">
                          <a:solidFill>
                            <a:srgbClr val="000000"/>
                          </a:solidFill>
                        </a:defRPr>
                      </a:pPr>
                      <a:r>
                        <a:rPr sz="2400" spc="60">
                          <a:solidFill>
                            <a:srgbClr val="FFFFFF"/>
                          </a:solidFill>
                        </a:rPr>
                        <a:t>support</a:t>
                      </a:r>
                    </a:p>
                  </a:txBody>
                  <a:tcPr marL="14243" marR="14243" marT="14243" marB="14243" anchor="ctr" horzOverflow="overflow">
                    <a:lnT w="12700">
                      <a:miter lim="400000"/>
                    </a:lnT>
                    <a:lnB w="12700">
                      <a:miter lim="400000"/>
                    </a:lnB>
                    <a:solidFill>
                      <a:schemeClr val="accent1"/>
                    </a:solidFill>
                  </a:tcPr>
                </a:tc>
                <a:extLst>
                  <a:ext uri="{0D108BD9-81ED-4DB2-BD59-A6C34878D82A}">
                    <a16:rowId xmlns:a16="http://schemas.microsoft.com/office/drawing/2014/main" val="10000"/>
                  </a:ext>
                </a:extLst>
              </a:tr>
              <a:tr h="412200">
                <a:tc>
                  <a:txBody>
                    <a:bodyPr/>
                    <a:lstStyle/>
                    <a:p>
                      <a:pPr algn="l">
                        <a:defRPr sz="1800"/>
                      </a:pPr>
                      <a:r>
                        <a:rPr sz="2100"/>
                        <a:t> </a:t>
                      </a:r>
                    </a:p>
                  </a:txBody>
                  <a:tcPr marL="14243" marR="14243" marT="14243" marB="14243" anchor="b" horzOverflow="overflow">
                    <a:lnT w="12700">
                      <a:miter lim="400000"/>
                    </a:lnT>
                    <a:noFill/>
                  </a:tcPr>
                </a:tc>
                <a:tc>
                  <a:txBody>
                    <a:bodyPr/>
                    <a:lstStyle/>
                    <a:p>
                      <a:pPr algn="l">
                        <a:defRPr sz="1800"/>
                      </a:pPr>
                      <a:r>
                        <a:rPr sz="2100"/>
                        <a:t> </a:t>
                      </a:r>
                    </a:p>
                  </a:txBody>
                  <a:tcPr marL="14243" marR="14243" marT="14243" marB="14243" anchor="b" horzOverflow="overflow">
                    <a:lnT w="12700">
                      <a:miter lim="400000"/>
                    </a:lnT>
                    <a:noFill/>
                  </a:tcPr>
                </a:tc>
                <a:tc>
                  <a:txBody>
                    <a:bodyPr/>
                    <a:lstStyle/>
                    <a:p>
                      <a:pPr algn="l">
                        <a:defRPr sz="1800"/>
                      </a:pPr>
                      <a:r>
                        <a:rPr sz="2100"/>
                        <a:t> </a:t>
                      </a:r>
                    </a:p>
                  </a:txBody>
                  <a:tcPr marL="14243" marR="14243" marT="14243" marB="14243" anchor="b" horzOverflow="overflow">
                    <a:lnT w="12700">
                      <a:miter lim="400000"/>
                    </a:lnT>
                    <a:noFill/>
                  </a:tcPr>
                </a:tc>
                <a:tc>
                  <a:txBody>
                    <a:bodyPr/>
                    <a:lstStyle/>
                    <a:p>
                      <a:pPr algn="l">
                        <a:defRPr sz="1800"/>
                      </a:pPr>
                      <a:r>
                        <a:rPr sz="2100"/>
                        <a:t> </a:t>
                      </a:r>
                    </a:p>
                  </a:txBody>
                  <a:tcPr marL="14243" marR="14243" marT="14243" marB="14243" anchor="b" horzOverflow="overflow">
                    <a:lnT w="12700">
                      <a:miter lim="400000"/>
                    </a:lnT>
                    <a:noFill/>
                  </a:tcPr>
                </a:tc>
                <a:tc>
                  <a:txBody>
                    <a:bodyPr/>
                    <a:lstStyle/>
                    <a:p>
                      <a:pPr algn="l">
                        <a:defRPr sz="1800"/>
                      </a:pPr>
                      <a:r>
                        <a:rPr sz="2100"/>
                        <a:t> </a:t>
                      </a:r>
                    </a:p>
                  </a:txBody>
                  <a:tcPr marL="14243" marR="14243" marT="14243" marB="14243" anchor="b" horzOverflow="overflow">
                    <a:lnT w="12700">
                      <a:miter lim="400000"/>
                    </a:lnT>
                    <a:noFill/>
                  </a:tcPr>
                </a:tc>
                <a:extLst>
                  <a:ext uri="{0D108BD9-81ED-4DB2-BD59-A6C34878D82A}">
                    <a16:rowId xmlns:a16="http://schemas.microsoft.com/office/drawing/2014/main" val="10001"/>
                  </a:ext>
                </a:extLst>
              </a:tr>
              <a:tr h="412200">
                <a:tc>
                  <a:txBody>
                    <a:bodyPr/>
                    <a:lstStyle/>
                    <a:p>
                      <a:pPr algn="ctr">
                        <a:defRPr sz="1800"/>
                      </a:pPr>
                      <a:r>
                        <a:rPr sz="2100"/>
                        <a:t>0</a:t>
                      </a:r>
                    </a:p>
                  </a:txBody>
                  <a:tcPr marL="14243" marR="14243" marT="14243" marB="14243" anchor="b" horzOverflow="overflow">
                    <a:solidFill>
                      <a:srgbClr val="F2F2F2"/>
                    </a:solidFill>
                  </a:tcPr>
                </a:tc>
                <a:tc>
                  <a:txBody>
                    <a:bodyPr/>
                    <a:lstStyle/>
                    <a:p>
                      <a:pPr>
                        <a:defRPr sz="1800"/>
                      </a:pPr>
                      <a:r>
                        <a:rPr sz="2100"/>
                        <a:t>0.7964</a:t>
                      </a:r>
                    </a:p>
                  </a:txBody>
                  <a:tcPr marL="14243" marR="14243" marT="14243" marB="14243" anchor="b" horzOverflow="overflow">
                    <a:solidFill>
                      <a:srgbClr val="F2F2F2"/>
                    </a:solidFill>
                  </a:tcPr>
                </a:tc>
                <a:tc>
                  <a:txBody>
                    <a:bodyPr/>
                    <a:lstStyle/>
                    <a:p>
                      <a:pPr>
                        <a:defRPr sz="1800"/>
                      </a:pPr>
                      <a:r>
                        <a:rPr sz="2100" b="1"/>
                        <a:t>0.803</a:t>
                      </a:r>
                    </a:p>
                  </a:txBody>
                  <a:tcPr marL="14243" marR="14243" marT="14243" marB="14243" anchor="b" horzOverflow="overflow">
                    <a:solidFill>
                      <a:srgbClr val="F2F2F2"/>
                    </a:solidFill>
                  </a:tcPr>
                </a:tc>
                <a:tc>
                  <a:txBody>
                    <a:bodyPr/>
                    <a:lstStyle/>
                    <a:p>
                      <a:pPr>
                        <a:defRPr sz="1800"/>
                      </a:pPr>
                      <a:r>
                        <a:rPr sz="2100"/>
                        <a:t>0.7997</a:t>
                      </a:r>
                    </a:p>
                  </a:txBody>
                  <a:tcPr marL="14243" marR="14243" marT="14243" marB="14243" anchor="b" horzOverflow="overflow">
                    <a:solidFill>
                      <a:srgbClr val="F2F2F2"/>
                    </a:solidFill>
                  </a:tcPr>
                </a:tc>
                <a:tc>
                  <a:txBody>
                    <a:bodyPr/>
                    <a:lstStyle/>
                    <a:p>
                      <a:pPr>
                        <a:defRPr sz="1800"/>
                      </a:pPr>
                      <a:r>
                        <a:rPr sz="2100"/>
                        <a:t>599</a:t>
                      </a:r>
                    </a:p>
                  </a:txBody>
                  <a:tcPr marL="14243" marR="14243" marT="14243" marB="14243" anchor="b" horzOverflow="overflow">
                    <a:solidFill>
                      <a:srgbClr val="F2F2F2"/>
                    </a:solidFill>
                  </a:tcPr>
                </a:tc>
                <a:extLst>
                  <a:ext uri="{0D108BD9-81ED-4DB2-BD59-A6C34878D82A}">
                    <a16:rowId xmlns:a16="http://schemas.microsoft.com/office/drawing/2014/main" val="10002"/>
                  </a:ext>
                </a:extLst>
              </a:tr>
              <a:tr h="412200">
                <a:tc>
                  <a:txBody>
                    <a:bodyPr/>
                    <a:lstStyle/>
                    <a:p>
                      <a:pPr algn="ctr">
                        <a:defRPr sz="1800"/>
                      </a:pPr>
                      <a:r>
                        <a:rPr sz="2100"/>
                        <a:t>1</a:t>
                      </a:r>
                    </a:p>
                  </a:txBody>
                  <a:tcPr marL="14243" marR="14243" marT="14243" marB="14243" anchor="b" horzOverflow="overflow">
                    <a:noFill/>
                  </a:tcPr>
                </a:tc>
                <a:tc>
                  <a:txBody>
                    <a:bodyPr/>
                    <a:lstStyle/>
                    <a:p>
                      <a:pPr>
                        <a:defRPr sz="1800"/>
                      </a:pPr>
                      <a:r>
                        <a:rPr sz="2100" dirty="0"/>
                        <a:t>0.8124</a:t>
                      </a:r>
                    </a:p>
                  </a:txBody>
                  <a:tcPr marL="14243" marR="14243" marT="14243" marB="14243" anchor="b" horzOverflow="overflow">
                    <a:noFill/>
                  </a:tcPr>
                </a:tc>
                <a:tc>
                  <a:txBody>
                    <a:bodyPr/>
                    <a:lstStyle/>
                    <a:p>
                      <a:pPr>
                        <a:defRPr sz="1800"/>
                      </a:pPr>
                      <a:r>
                        <a:rPr sz="2100" b="1"/>
                        <a:t>0.806</a:t>
                      </a:r>
                    </a:p>
                  </a:txBody>
                  <a:tcPr marL="14243" marR="14243" marT="14243" marB="14243" anchor="b" horzOverflow="overflow">
                    <a:noFill/>
                  </a:tcPr>
                </a:tc>
                <a:tc>
                  <a:txBody>
                    <a:bodyPr/>
                    <a:lstStyle/>
                    <a:p>
                      <a:pPr>
                        <a:defRPr sz="1800"/>
                      </a:pPr>
                      <a:r>
                        <a:rPr sz="2100"/>
                        <a:t>0.8092</a:t>
                      </a:r>
                    </a:p>
                  </a:txBody>
                  <a:tcPr marL="14243" marR="14243" marT="14243" marB="14243" anchor="b" horzOverflow="overflow">
                    <a:noFill/>
                  </a:tcPr>
                </a:tc>
                <a:tc>
                  <a:txBody>
                    <a:bodyPr/>
                    <a:lstStyle/>
                    <a:p>
                      <a:pPr>
                        <a:defRPr sz="1800"/>
                      </a:pPr>
                      <a:r>
                        <a:rPr sz="2100"/>
                        <a:t>634</a:t>
                      </a:r>
                    </a:p>
                  </a:txBody>
                  <a:tcPr marL="14243" marR="14243" marT="14243" marB="14243" anchor="b" horzOverflow="overflow">
                    <a:noFill/>
                  </a:tcPr>
                </a:tc>
                <a:extLst>
                  <a:ext uri="{0D108BD9-81ED-4DB2-BD59-A6C34878D82A}">
                    <a16:rowId xmlns:a16="http://schemas.microsoft.com/office/drawing/2014/main" val="10003"/>
                  </a:ext>
                </a:extLst>
              </a:tr>
              <a:tr h="412200">
                <a:tc>
                  <a:txBody>
                    <a:bodyPr/>
                    <a:lstStyle/>
                    <a:p>
                      <a:pPr algn="l">
                        <a:defRPr sz="1800"/>
                      </a:pPr>
                      <a:r>
                        <a:rPr sz="2100"/>
                        <a:t> </a:t>
                      </a:r>
                    </a:p>
                  </a:txBody>
                  <a:tcPr marL="14243" marR="14243" marT="14243" marB="14243" anchor="b" horzOverflow="overflow">
                    <a:solidFill>
                      <a:srgbClr val="F2F2F2"/>
                    </a:solidFill>
                  </a:tcPr>
                </a:tc>
                <a:tc>
                  <a:txBody>
                    <a:bodyPr/>
                    <a:lstStyle/>
                    <a:p>
                      <a:pPr algn="l">
                        <a:defRPr sz="1800"/>
                      </a:pPr>
                      <a:r>
                        <a:rPr sz="2100"/>
                        <a:t> </a:t>
                      </a:r>
                    </a:p>
                  </a:txBody>
                  <a:tcPr marL="14243" marR="14243" marT="14243" marB="14243" anchor="b" horzOverflow="overflow">
                    <a:solidFill>
                      <a:srgbClr val="F2F2F2"/>
                    </a:solidFill>
                  </a:tcPr>
                </a:tc>
                <a:tc>
                  <a:txBody>
                    <a:bodyPr/>
                    <a:lstStyle/>
                    <a:p>
                      <a:pPr algn="l">
                        <a:defRPr sz="1800"/>
                      </a:pPr>
                      <a:r>
                        <a:rPr sz="2100" b="1"/>
                        <a:t> </a:t>
                      </a:r>
                    </a:p>
                  </a:txBody>
                  <a:tcPr marL="14243" marR="14243" marT="14243" marB="14243" anchor="b" horzOverflow="overflow">
                    <a:solidFill>
                      <a:srgbClr val="F2F2F2"/>
                    </a:solidFill>
                  </a:tcPr>
                </a:tc>
                <a:tc>
                  <a:txBody>
                    <a:bodyPr/>
                    <a:lstStyle/>
                    <a:p>
                      <a:pPr algn="l">
                        <a:defRPr sz="1800"/>
                      </a:pPr>
                      <a:r>
                        <a:rPr sz="2100"/>
                        <a:t> </a:t>
                      </a:r>
                    </a:p>
                  </a:txBody>
                  <a:tcPr marL="14243" marR="14243" marT="14243" marB="14243" anchor="b" horzOverflow="overflow">
                    <a:solidFill>
                      <a:srgbClr val="F2F2F2"/>
                    </a:solidFill>
                  </a:tcPr>
                </a:tc>
                <a:tc>
                  <a:txBody>
                    <a:bodyPr/>
                    <a:lstStyle/>
                    <a:p>
                      <a:pPr algn="l">
                        <a:defRPr sz="1800"/>
                      </a:pPr>
                      <a:r>
                        <a:rPr sz="2100"/>
                        <a:t> </a:t>
                      </a:r>
                    </a:p>
                  </a:txBody>
                  <a:tcPr marL="14243" marR="14243" marT="14243" marB="14243" anchor="b" horzOverflow="overflow">
                    <a:solidFill>
                      <a:srgbClr val="F2F2F2"/>
                    </a:solidFill>
                  </a:tcPr>
                </a:tc>
                <a:extLst>
                  <a:ext uri="{0D108BD9-81ED-4DB2-BD59-A6C34878D82A}">
                    <a16:rowId xmlns:a16="http://schemas.microsoft.com/office/drawing/2014/main" val="10004"/>
                  </a:ext>
                </a:extLst>
              </a:tr>
              <a:tr h="412200">
                <a:tc>
                  <a:txBody>
                    <a:bodyPr/>
                    <a:lstStyle/>
                    <a:p>
                      <a:pPr algn="l">
                        <a:defRPr sz="1800"/>
                      </a:pPr>
                      <a:r>
                        <a:rPr sz="2100"/>
                        <a:t>accuracy</a:t>
                      </a:r>
                    </a:p>
                  </a:txBody>
                  <a:tcPr marL="14243" marR="14243" marT="14243" marB="14243" anchor="b" horzOverflow="overflow">
                    <a:noFill/>
                  </a:tcPr>
                </a:tc>
                <a:tc>
                  <a:txBody>
                    <a:bodyPr/>
                    <a:lstStyle/>
                    <a:p>
                      <a:pPr algn="l">
                        <a:defRPr sz="1800"/>
                      </a:pPr>
                      <a:r>
                        <a:rPr sz="2100"/>
                        <a:t> </a:t>
                      </a:r>
                    </a:p>
                  </a:txBody>
                  <a:tcPr marL="14243" marR="14243" marT="14243" marB="14243" anchor="b" horzOverflow="overflow">
                    <a:noFill/>
                  </a:tcPr>
                </a:tc>
                <a:tc>
                  <a:txBody>
                    <a:bodyPr/>
                    <a:lstStyle/>
                    <a:p>
                      <a:pPr algn="l">
                        <a:defRPr sz="1800"/>
                      </a:pPr>
                      <a:r>
                        <a:rPr sz="2100" b="1"/>
                        <a:t> </a:t>
                      </a:r>
                    </a:p>
                  </a:txBody>
                  <a:tcPr marL="14243" marR="14243" marT="14243" marB="14243" anchor="b" horzOverflow="overflow">
                    <a:noFill/>
                  </a:tcPr>
                </a:tc>
                <a:tc>
                  <a:txBody>
                    <a:bodyPr/>
                    <a:lstStyle/>
                    <a:p>
                      <a:pPr>
                        <a:defRPr sz="1800"/>
                      </a:pPr>
                      <a:r>
                        <a:rPr sz="2100"/>
                        <a:t>0.8045</a:t>
                      </a:r>
                    </a:p>
                  </a:txBody>
                  <a:tcPr marL="14243" marR="14243" marT="14243" marB="14243" anchor="b" horzOverflow="overflow">
                    <a:noFill/>
                  </a:tcPr>
                </a:tc>
                <a:tc>
                  <a:txBody>
                    <a:bodyPr/>
                    <a:lstStyle/>
                    <a:p>
                      <a:pPr>
                        <a:defRPr sz="1800"/>
                      </a:pPr>
                      <a:r>
                        <a:rPr sz="2100"/>
                        <a:t>1233</a:t>
                      </a:r>
                    </a:p>
                  </a:txBody>
                  <a:tcPr marL="14243" marR="14243" marT="14243" marB="14243" anchor="b" horzOverflow="overflow">
                    <a:noFill/>
                  </a:tcPr>
                </a:tc>
                <a:extLst>
                  <a:ext uri="{0D108BD9-81ED-4DB2-BD59-A6C34878D82A}">
                    <a16:rowId xmlns:a16="http://schemas.microsoft.com/office/drawing/2014/main" val="10005"/>
                  </a:ext>
                </a:extLst>
              </a:tr>
              <a:tr h="412200">
                <a:tc>
                  <a:txBody>
                    <a:bodyPr/>
                    <a:lstStyle/>
                    <a:p>
                      <a:pPr algn="l">
                        <a:defRPr sz="1800"/>
                      </a:pPr>
                      <a:r>
                        <a:rPr sz="2100"/>
                        <a:t>macro</a:t>
                      </a:r>
                    </a:p>
                  </a:txBody>
                  <a:tcPr marL="14243" marR="14243" marT="14243" marB="14243" anchor="b" horzOverflow="overflow">
                    <a:solidFill>
                      <a:srgbClr val="F2F2F2"/>
                    </a:solidFill>
                  </a:tcPr>
                </a:tc>
                <a:tc>
                  <a:txBody>
                    <a:bodyPr/>
                    <a:lstStyle/>
                    <a:p>
                      <a:pPr>
                        <a:defRPr sz="1800"/>
                      </a:pPr>
                      <a:r>
                        <a:rPr sz="2100"/>
                        <a:t>0.8044</a:t>
                      </a:r>
                    </a:p>
                  </a:txBody>
                  <a:tcPr marL="14243" marR="14243" marT="14243" marB="14243" anchor="b" horzOverflow="overflow">
                    <a:solidFill>
                      <a:srgbClr val="F2F2F2"/>
                    </a:solidFill>
                  </a:tcPr>
                </a:tc>
                <a:tc>
                  <a:txBody>
                    <a:bodyPr/>
                    <a:lstStyle/>
                    <a:p>
                      <a:pPr>
                        <a:defRPr sz="1800"/>
                      </a:pPr>
                      <a:r>
                        <a:rPr sz="2100" b="1"/>
                        <a:t>0.8045</a:t>
                      </a:r>
                    </a:p>
                  </a:txBody>
                  <a:tcPr marL="14243" marR="14243" marT="14243" marB="14243" anchor="b" horzOverflow="overflow">
                    <a:solidFill>
                      <a:srgbClr val="F2F2F2"/>
                    </a:solidFill>
                  </a:tcPr>
                </a:tc>
                <a:tc>
                  <a:txBody>
                    <a:bodyPr/>
                    <a:lstStyle/>
                    <a:p>
                      <a:pPr>
                        <a:defRPr sz="1800"/>
                      </a:pPr>
                      <a:r>
                        <a:rPr sz="2100"/>
                        <a:t>0.8044</a:t>
                      </a:r>
                    </a:p>
                  </a:txBody>
                  <a:tcPr marL="14243" marR="14243" marT="14243" marB="14243" anchor="b" horzOverflow="overflow">
                    <a:solidFill>
                      <a:srgbClr val="F2F2F2"/>
                    </a:solidFill>
                  </a:tcPr>
                </a:tc>
                <a:tc>
                  <a:txBody>
                    <a:bodyPr/>
                    <a:lstStyle/>
                    <a:p>
                      <a:pPr>
                        <a:defRPr sz="1800"/>
                      </a:pPr>
                      <a:r>
                        <a:rPr sz="2100"/>
                        <a:t>1233</a:t>
                      </a:r>
                    </a:p>
                  </a:txBody>
                  <a:tcPr marL="14243" marR="14243" marT="14243" marB="14243" anchor="b" horzOverflow="overflow">
                    <a:solidFill>
                      <a:srgbClr val="F2F2F2"/>
                    </a:solidFill>
                  </a:tcPr>
                </a:tc>
                <a:extLst>
                  <a:ext uri="{0D108BD9-81ED-4DB2-BD59-A6C34878D82A}">
                    <a16:rowId xmlns:a16="http://schemas.microsoft.com/office/drawing/2014/main" val="10006"/>
                  </a:ext>
                </a:extLst>
              </a:tr>
              <a:tr h="412200">
                <a:tc>
                  <a:txBody>
                    <a:bodyPr/>
                    <a:lstStyle/>
                    <a:p>
                      <a:pPr algn="l">
                        <a:defRPr sz="1800"/>
                      </a:pPr>
                      <a:r>
                        <a:rPr sz="2100"/>
                        <a:t>weighted</a:t>
                      </a:r>
                    </a:p>
                  </a:txBody>
                  <a:tcPr marL="14243" marR="14243" marT="14243" marB="14243" anchor="b" horzOverflow="overflow">
                    <a:noFill/>
                  </a:tcPr>
                </a:tc>
                <a:tc>
                  <a:txBody>
                    <a:bodyPr/>
                    <a:lstStyle/>
                    <a:p>
                      <a:pPr>
                        <a:defRPr sz="1800"/>
                      </a:pPr>
                      <a:r>
                        <a:rPr sz="2100"/>
                        <a:t>0.8046</a:t>
                      </a:r>
                    </a:p>
                  </a:txBody>
                  <a:tcPr marL="14243" marR="14243" marT="14243" marB="14243" anchor="b" horzOverflow="overflow">
                    <a:noFill/>
                  </a:tcPr>
                </a:tc>
                <a:tc>
                  <a:txBody>
                    <a:bodyPr/>
                    <a:lstStyle/>
                    <a:p>
                      <a:pPr>
                        <a:defRPr sz="1800"/>
                      </a:pPr>
                      <a:r>
                        <a:rPr sz="2100" b="1"/>
                        <a:t>0.8045</a:t>
                      </a:r>
                    </a:p>
                  </a:txBody>
                  <a:tcPr marL="14243" marR="14243" marT="14243" marB="14243" anchor="b" horzOverflow="overflow">
                    <a:noFill/>
                  </a:tcPr>
                </a:tc>
                <a:tc>
                  <a:txBody>
                    <a:bodyPr/>
                    <a:lstStyle/>
                    <a:p>
                      <a:pPr>
                        <a:defRPr sz="1800"/>
                      </a:pPr>
                      <a:r>
                        <a:rPr sz="2100"/>
                        <a:t>0.8046</a:t>
                      </a:r>
                    </a:p>
                  </a:txBody>
                  <a:tcPr marL="14243" marR="14243" marT="14243" marB="14243" anchor="b" horzOverflow="overflow">
                    <a:noFill/>
                  </a:tcPr>
                </a:tc>
                <a:tc>
                  <a:txBody>
                    <a:bodyPr/>
                    <a:lstStyle/>
                    <a:p>
                      <a:pPr>
                        <a:defRPr sz="1800"/>
                      </a:pPr>
                      <a:r>
                        <a:rPr sz="2100" dirty="0"/>
                        <a:t>1233</a:t>
                      </a:r>
                    </a:p>
                  </a:txBody>
                  <a:tcPr marL="14243" marR="14243" marT="14243" marB="14243" anchor="b" horzOverflow="overflow">
                    <a:no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81" name="Title 1"/>
          <p:cNvSpPr txBox="1">
            <a:spLocks noGrp="1"/>
          </p:cNvSpPr>
          <p:nvPr>
            <p:ph type="title"/>
          </p:nvPr>
        </p:nvSpPr>
        <p:spPr>
          <a:xfrm>
            <a:off x="643467" y="321734"/>
            <a:ext cx="7034043" cy="1135737"/>
          </a:xfrm>
          <a:prstGeom prst="rect">
            <a:avLst/>
          </a:prstGeom>
        </p:spPr>
        <p:txBody>
          <a:bodyPr/>
          <a:lstStyle>
            <a:lvl1pPr>
              <a:defRPr sz="3600"/>
            </a:lvl1pPr>
          </a:lstStyle>
          <a:p>
            <a:r>
              <a:t>Task 1 (Claim Classification)</a:t>
            </a:r>
          </a:p>
        </p:txBody>
      </p:sp>
      <p:sp>
        <p:nvSpPr>
          <p:cNvPr id="182" name="Content Placeholder 2"/>
          <p:cNvSpPr txBox="1">
            <a:spLocks noGrp="1"/>
          </p:cNvSpPr>
          <p:nvPr>
            <p:ph type="body" sz="half" idx="1"/>
          </p:nvPr>
        </p:nvSpPr>
        <p:spPr>
          <a:xfrm>
            <a:off x="643468" y="1782980"/>
            <a:ext cx="4970877" cy="4393984"/>
          </a:xfrm>
          <a:prstGeom prst="rect">
            <a:avLst/>
          </a:prstGeom>
        </p:spPr>
        <p:txBody>
          <a:bodyPr/>
          <a:lstStyle/>
          <a:p>
            <a:pPr>
              <a:defRPr sz="2000"/>
            </a:pPr>
            <a:r>
              <a:rPr dirty="0"/>
              <a:t>Use claim, sentence pairs </a:t>
            </a:r>
          </a:p>
          <a:p>
            <a:pPr>
              <a:defRPr sz="2000"/>
            </a:pPr>
            <a:r>
              <a:rPr dirty="0"/>
              <a:t>In this case 0: True, 1: False/Unproven/Mixture</a:t>
            </a:r>
          </a:p>
          <a:p>
            <a:pPr>
              <a:defRPr sz="2000"/>
            </a:pPr>
            <a:r>
              <a:rPr dirty="0"/>
              <a:t>Fine-tuned for 1 epochs</a:t>
            </a:r>
          </a:p>
          <a:p>
            <a:pPr>
              <a:defRPr sz="2000"/>
            </a:pPr>
            <a:r>
              <a:rPr dirty="0"/>
              <a:t>Model used: </a:t>
            </a:r>
            <a:r>
              <a:rPr lang="en-US" dirty="0" err="1"/>
              <a:t>DistillBertUncased</a:t>
            </a:r>
            <a:endParaRPr dirty="0"/>
          </a:p>
          <a:p>
            <a:pPr>
              <a:defRPr sz="2000"/>
            </a:pPr>
            <a:r>
              <a:rPr dirty="0"/>
              <a:t>Setup: M1 Mac 1 GPU,</a:t>
            </a:r>
          </a:p>
          <a:p>
            <a:pPr>
              <a:defRPr sz="2000"/>
            </a:pPr>
            <a:r>
              <a:rPr dirty="0"/>
              <a:t>Training time – 12+ hours</a:t>
            </a:r>
          </a:p>
          <a:p>
            <a:pPr>
              <a:defRPr sz="2000"/>
            </a:pPr>
            <a:r>
              <a:rPr dirty="0"/>
              <a:t>Could not try further due to resource constraints</a:t>
            </a:r>
          </a:p>
        </p:txBody>
      </p:sp>
      <p:sp>
        <p:nvSpPr>
          <p:cNvPr id="183" name="Isosceles Triangle 18"/>
          <p:cNvSpPr/>
          <p:nvPr/>
        </p:nvSpPr>
        <p:spPr>
          <a:xfrm rot="5400000">
            <a:off x="-501761" y="5103257"/>
            <a:ext cx="2017581"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sp>
        <p:nvSpPr>
          <p:cNvPr id="184" name="Rectangle 20"/>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endParaRPr/>
          </a:p>
        </p:txBody>
      </p:sp>
      <p:grpSp>
        <p:nvGrpSpPr>
          <p:cNvPr id="187" name="Group 22"/>
          <p:cNvGrpSpPr/>
          <p:nvPr/>
        </p:nvGrpSpPr>
        <p:grpSpPr>
          <a:xfrm>
            <a:off x="11094718" y="0"/>
            <a:ext cx="1097282" cy="1097281"/>
            <a:chOff x="0" y="0"/>
            <a:chExt cx="1097280" cy="1097280"/>
          </a:xfrm>
        </p:grpSpPr>
        <p:sp>
          <p:nvSpPr>
            <p:cNvPr id="185" name="Isosceles Triangle 23"/>
            <p:cNvSpPr/>
            <p:nvPr/>
          </p:nvSpPr>
          <p:spPr>
            <a:xfrm rot="16200000">
              <a:off x="-1" y="0"/>
              <a:ext cx="1097282" cy="1097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6" name="Rectangle 24"/>
            <p:cNvSpPr/>
            <p:nvPr/>
          </p:nvSpPr>
          <p:spPr>
            <a:xfrm rot="2700000">
              <a:off x="94832" y="127618"/>
              <a:ext cx="457895" cy="457895"/>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aphicFrame>
        <p:nvGraphicFramePr>
          <p:cNvPr id="188" name="Table 4"/>
          <p:cNvGraphicFramePr/>
          <p:nvPr/>
        </p:nvGraphicFramePr>
        <p:xfrm>
          <a:off x="6257812" y="1901337"/>
          <a:ext cx="5290723" cy="3055326"/>
        </p:xfrm>
        <a:graphic>
          <a:graphicData uri="http://schemas.openxmlformats.org/drawingml/2006/table">
            <a:tbl>
              <a:tblPr firstRow="1">
                <a:tableStyleId>{4C3C2611-4C71-4FC5-86AE-919BDF0F9419}</a:tableStyleId>
              </a:tblPr>
              <a:tblGrid>
                <a:gridCol w="1205563">
                  <a:extLst>
                    <a:ext uri="{9D8B030D-6E8A-4147-A177-3AD203B41FA5}">
                      <a16:colId xmlns:a16="http://schemas.microsoft.com/office/drawing/2014/main" val="20000"/>
                    </a:ext>
                  </a:extLst>
                </a:gridCol>
                <a:gridCol w="1231821">
                  <a:extLst>
                    <a:ext uri="{9D8B030D-6E8A-4147-A177-3AD203B41FA5}">
                      <a16:colId xmlns:a16="http://schemas.microsoft.com/office/drawing/2014/main" val="20001"/>
                    </a:ext>
                  </a:extLst>
                </a:gridCol>
                <a:gridCol w="897972">
                  <a:extLst>
                    <a:ext uri="{9D8B030D-6E8A-4147-A177-3AD203B41FA5}">
                      <a16:colId xmlns:a16="http://schemas.microsoft.com/office/drawing/2014/main" val="20002"/>
                    </a:ext>
                  </a:extLst>
                </a:gridCol>
                <a:gridCol w="897972">
                  <a:extLst>
                    <a:ext uri="{9D8B030D-6E8A-4147-A177-3AD203B41FA5}">
                      <a16:colId xmlns:a16="http://schemas.microsoft.com/office/drawing/2014/main" val="20003"/>
                    </a:ext>
                  </a:extLst>
                </a:gridCol>
                <a:gridCol w="1057395">
                  <a:extLst>
                    <a:ext uri="{9D8B030D-6E8A-4147-A177-3AD203B41FA5}">
                      <a16:colId xmlns:a16="http://schemas.microsoft.com/office/drawing/2014/main" val="20004"/>
                    </a:ext>
                  </a:extLst>
                </a:gridCol>
              </a:tblGrid>
              <a:tr h="633991">
                <a:tc>
                  <a:txBody>
                    <a:bodyPr/>
                    <a:lstStyle/>
                    <a:p>
                      <a:pPr algn="l">
                        <a:defRPr sz="1800" b="0">
                          <a:solidFill>
                            <a:srgbClr val="000000"/>
                          </a:solidFill>
                        </a:defRPr>
                      </a:pPr>
                      <a:r>
                        <a:rPr sz="1900"/>
                        <a:t> </a:t>
                      </a:r>
                    </a:p>
                  </a:txBody>
                  <a:tcPr marL="14606" marR="14606" marT="14606" marB="14606" anchor="b" horzOverflow="overflow">
                    <a:lnT w="12700">
                      <a:solidFill>
                        <a:schemeClr val="accent1"/>
                      </a:solidFill>
                    </a:lnT>
                    <a:lnB w="12700">
                      <a:solidFill>
                        <a:schemeClr val="accent1"/>
                      </a:solidFill>
                    </a:lnB>
                    <a:noFill/>
                  </a:tcPr>
                </a:tc>
                <a:tc>
                  <a:txBody>
                    <a:bodyPr/>
                    <a:lstStyle/>
                    <a:p>
                      <a:pPr algn="ctr">
                        <a:defRPr sz="1800" b="0">
                          <a:solidFill>
                            <a:srgbClr val="000000"/>
                          </a:solidFill>
                        </a:defRPr>
                      </a:pPr>
                      <a:r>
                        <a:rPr sz="1900" b="1"/>
                        <a:t>precision</a:t>
                      </a:r>
                    </a:p>
                  </a:txBody>
                  <a:tcPr marL="14606" marR="14606" marT="14606" marB="14606" anchor="b" horzOverflow="overflow">
                    <a:lnT w="12700">
                      <a:solidFill>
                        <a:schemeClr val="accent1"/>
                      </a:solidFill>
                    </a:lnT>
                    <a:lnB w="12700">
                      <a:solidFill>
                        <a:schemeClr val="accent1"/>
                      </a:solidFill>
                    </a:lnB>
                    <a:noFill/>
                  </a:tcPr>
                </a:tc>
                <a:tc>
                  <a:txBody>
                    <a:bodyPr/>
                    <a:lstStyle/>
                    <a:p>
                      <a:pPr algn="ctr">
                        <a:defRPr sz="1800" b="0">
                          <a:solidFill>
                            <a:srgbClr val="000000"/>
                          </a:solidFill>
                        </a:defRPr>
                      </a:pPr>
                      <a:r>
                        <a:rPr sz="1900" b="1"/>
                        <a:t>recall</a:t>
                      </a:r>
                    </a:p>
                  </a:txBody>
                  <a:tcPr marL="14606" marR="14606" marT="14606" marB="14606" anchor="b" horzOverflow="overflow">
                    <a:lnT w="12700">
                      <a:solidFill>
                        <a:schemeClr val="accent1"/>
                      </a:solidFill>
                    </a:lnT>
                    <a:lnB w="12700">
                      <a:solidFill>
                        <a:schemeClr val="accent1"/>
                      </a:solidFill>
                    </a:lnB>
                    <a:noFill/>
                  </a:tcPr>
                </a:tc>
                <a:tc>
                  <a:txBody>
                    <a:bodyPr/>
                    <a:lstStyle/>
                    <a:p>
                      <a:pPr algn="ctr">
                        <a:defRPr sz="1800" b="0">
                          <a:solidFill>
                            <a:srgbClr val="000000"/>
                          </a:solidFill>
                        </a:defRPr>
                      </a:pPr>
                      <a:r>
                        <a:rPr sz="1900" b="1"/>
                        <a:t>f1-score</a:t>
                      </a:r>
                    </a:p>
                  </a:txBody>
                  <a:tcPr marL="14606" marR="14606" marT="14606" marB="14606" anchor="b" horzOverflow="overflow">
                    <a:lnT w="12700">
                      <a:solidFill>
                        <a:schemeClr val="accent1"/>
                      </a:solidFill>
                    </a:lnT>
                    <a:lnB w="12700">
                      <a:solidFill>
                        <a:schemeClr val="accent1"/>
                      </a:solidFill>
                    </a:lnB>
                    <a:noFill/>
                  </a:tcPr>
                </a:tc>
                <a:tc>
                  <a:txBody>
                    <a:bodyPr/>
                    <a:lstStyle/>
                    <a:p>
                      <a:pPr algn="ctr">
                        <a:defRPr sz="1800" b="0">
                          <a:solidFill>
                            <a:srgbClr val="000000"/>
                          </a:solidFill>
                        </a:defRPr>
                      </a:pPr>
                      <a:r>
                        <a:rPr sz="1900" b="1"/>
                        <a:t>support</a:t>
                      </a:r>
                    </a:p>
                  </a:txBody>
                  <a:tcPr marL="14606" marR="14606" marT="14606" marB="14606" anchor="b" horzOverflow="overflow">
                    <a:lnT w="12700">
                      <a:solidFill>
                        <a:schemeClr val="accent1"/>
                      </a:solidFill>
                    </a:lnT>
                    <a:lnB w="12700">
                      <a:solidFill>
                        <a:schemeClr val="accent1"/>
                      </a:solidFill>
                    </a:lnB>
                    <a:noFill/>
                  </a:tcPr>
                </a:tc>
                <a:extLst>
                  <a:ext uri="{0D108BD9-81ED-4DB2-BD59-A6C34878D82A}">
                    <a16:rowId xmlns:a16="http://schemas.microsoft.com/office/drawing/2014/main" val="10000"/>
                  </a:ext>
                </a:extLst>
              </a:tr>
              <a:tr h="345905">
                <a:tc>
                  <a:txBody>
                    <a:bodyPr/>
                    <a:lstStyle/>
                    <a:p>
                      <a:pPr algn="l">
                        <a:defRPr sz="1800"/>
                      </a:pPr>
                      <a:r>
                        <a:rPr sz="1900"/>
                        <a:t> </a:t>
                      </a:r>
                    </a:p>
                  </a:txBody>
                  <a:tcPr marL="14606" marR="14606" marT="14606" marB="14606" anchor="b" horzOverflow="overflow">
                    <a:lnT w="12700">
                      <a:solidFill>
                        <a:schemeClr val="accent1"/>
                      </a:solidFill>
                    </a:lnT>
                    <a:solidFill>
                      <a:schemeClr val="accent1">
                        <a:alpha val="20000"/>
                      </a:schemeClr>
                    </a:solidFill>
                  </a:tcPr>
                </a:tc>
                <a:tc>
                  <a:txBody>
                    <a:bodyPr/>
                    <a:lstStyle/>
                    <a:p>
                      <a:pPr algn="l">
                        <a:defRPr sz="1800"/>
                      </a:pPr>
                      <a:r>
                        <a:rPr sz="1900"/>
                        <a:t> </a:t>
                      </a:r>
                    </a:p>
                  </a:txBody>
                  <a:tcPr marL="14606" marR="14606" marT="14606" marB="14606" anchor="b" horzOverflow="overflow">
                    <a:lnT w="12700">
                      <a:solidFill>
                        <a:schemeClr val="accent1"/>
                      </a:solidFill>
                    </a:lnT>
                    <a:solidFill>
                      <a:schemeClr val="accent1">
                        <a:alpha val="20000"/>
                      </a:schemeClr>
                    </a:solidFill>
                  </a:tcPr>
                </a:tc>
                <a:tc>
                  <a:txBody>
                    <a:bodyPr/>
                    <a:lstStyle/>
                    <a:p>
                      <a:pPr algn="l">
                        <a:defRPr sz="1800"/>
                      </a:pPr>
                      <a:r>
                        <a:rPr sz="1900"/>
                        <a:t> </a:t>
                      </a:r>
                    </a:p>
                  </a:txBody>
                  <a:tcPr marL="14606" marR="14606" marT="14606" marB="14606" anchor="b" horzOverflow="overflow">
                    <a:lnT w="12700">
                      <a:solidFill>
                        <a:schemeClr val="accent1"/>
                      </a:solidFill>
                    </a:lnT>
                    <a:solidFill>
                      <a:schemeClr val="accent1">
                        <a:alpha val="20000"/>
                      </a:schemeClr>
                    </a:solidFill>
                  </a:tcPr>
                </a:tc>
                <a:tc>
                  <a:txBody>
                    <a:bodyPr/>
                    <a:lstStyle/>
                    <a:p>
                      <a:pPr algn="l">
                        <a:defRPr sz="1800"/>
                      </a:pPr>
                      <a:r>
                        <a:rPr sz="1900"/>
                        <a:t> </a:t>
                      </a:r>
                    </a:p>
                  </a:txBody>
                  <a:tcPr marL="14606" marR="14606" marT="14606" marB="14606" anchor="b" horzOverflow="overflow">
                    <a:lnT w="12700">
                      <a:solidFill>
                        <a:schemeClr val="accent1"/>
                      </a:solidFill>
                    </a:lnT>
                    <a:solidFill>
                      <a:schemeClr val="accent1">
                        <a:alpha val="20000"/>
                      </a:schemeClr>
                    </a:solidFill>
                  </a:tcPr>
                </a:tc>
                <a:tc>
                  <a:txBody>
                    <a:bodyPr/>
                    <a:lstStyle/>
                    <a:p>
                      <a:pPr algn="l">
                        <a:defRPr sz="1800"/>
                      </a:pPr>
                      <a:r>
                        <a:rPr sz="1900"/>
                        <a:t> </a:t>
                      </a:r>
                    </a:p>
                  </a:txBody>
                  <a:tcPr marL="14606" marR="14606" marT="14606" marB="14606" anchor="b" horzOverflow="overflow">
                    <a:lnT w="12700">
                      <a:solidFill>
                        <a:schemeClr val="accent1"/>
                      </a:solidFill>
                    </a:lnT>
                    <a:solidFill>
                      <a:schemeClr val="accent1">
                        <a:alpha val="20000"/>
                      </a:schemeClr>
                    </a:solidFill>
                  </a:tcPr>
                </a:tc>
                <a:extLst>
                  <a:ext uri="{0D108BD9-81ED-4DB2-BD59-A6C34878D82A}">
                    <a16:rowId xmlns:a16="http://schemas.microsoft.com/office/drawing/2014/main" val="10001"/>
                  </a:ext>
                </a:extLst>
              </a:tr>
              <a:tr h="345905">
                <a:tc>
                  <a:txBody>
                    <a:bodyPr/>
                    <a:lstStyle/>
                    <a:p>
                      <a:pPr>
                        <a:defRPr sz="1800"/>
                      </a:pPr>
                      <a:r>
                        <a:rPr sz="1900" b="1"/>
                        <a:t>0</a:t>
                      </a:r>
                    </a:p>
                  </a:txBody>
                  <a:tcPr marL="14606" marR="14606" marT="14606" marB="14606" anchor="b" horzOverflow="overflow">
                    <a:noFill/>
                  </a:tcPr>
                </a:tc>
                <a:tc>
                  <a:txBody>
                    <a:bodyPr/>
                    <a:lstStyle/>
                    <a:p>
                      <a:pPr>
                        <a:defRPr sz="1800"/>
                      </a:pPr>
                      <a:r>
                        <a:rPr sz="1900"/>
                        <a:t>0.6838</a:t>
                      </a:r>
                    </a:p>
                  </a:txBody>
                  <a:tcPr marL="14606" marR="14606" marT="14606" marB="14606" anchor="b" horzOverflow="overflow">
                    <a:noFill/>
                  </a:tcPr>
                </a:tc>
                <a:tc>
                  <a:txBody>
                    <a:bodyPr/>
                    <a:lstStyle/>
                    <a:p>
                      <a:pPr>
                        <a:defRPr sz="1800"/>
                      </a:pPr>
                      <a:r>
                        <a:rPr sz="1900" b="1"/>
                        <a:t>0.798</a:t>
                      </a:r>
                    </a:p>
                  </a:txBody>
                  <a:tcPr marL="14606" marR="14606" marT="14606" marB="14606" anchor="b" horzOverflow="overflow">
                    <a:noFill/>
                  </a:tcPr>
                </a:tc>
                <a:tc>
                  <a:txBody>
                    <a:bodyPr/>
                    <a:lstStyle/>
                    <a:p>
                      <a:pPr>
                        <a:defRPr sz="1800"/>
                      </a:pPr>
                      <a:r>
                        <a:rPr sz="1900"/>
                        <a:t>0.7365</a:t>
                      </a:r>
                    </a:p>
                  </a:txBody>
                  <a:tcPr marL="14606" marR="14606" marT="14606" marB="14606" anchor="b" horzOverflow="overflow">
                    <a:noFill/>
                  </a:tcPr>
                </a:tc>
                <a:tc>
                  <a:txBody>
                    <a:bodyPr/>
                    <a:lstStyle/>
                    <a:p>
                      <a:pPr>
                        <a:defRPr sz="1800"/>
                      </a:pPr>
                      <a:r>
                        <a:rPr sz="1900"/>
                        <a:t>599</a:t>
                      </a:r>
                    </a:p>
                  </a:txBody>
                  <a:tcPr marL="14606" marR="14606" marT="14606" marB="14606" anchor="b" horzOverflow="overflow">
                    <a:noFill/>
                  </a:tcPr>
                </a:tc>
                <a:extLst>
                  <a:ext uri="{0D108BD9-81ED-4DB2-BD59-A6C34878D82A}">
                    <a16:rowId xmlns:a16="http://schemas.microsoft.com/office/drawing/2014/main" val="10002"/>
                  </a:ext>
                </a:extLst>
              </a:tr>
              <a:tr h="345905">
                <a:tc>
                  <a:txBody>
                    <a:bodyPr/>
                    <a:lstStyle/>
                    <a:p>
                      <a:pPr>
                        <a:defRPr sz="1800"/>
                      </a:pPr>
                      <a:r>
                        <a:rPr sz="1900" b="1"/>
                        <a:t>1</a:t>
                      </a:r>
                    </a:p>
                  </a:txBody>
                  <a:tcPr marL="14606" marR="14606" marT="14606" marB="14606" anchor="b" horzOverflow="overflow">
                    <a:solidFill>
                      <a:schemeClr val="accent1">
                        <a:alpha val="20000"/>
                      </a:schemeClr>
                    </a:solidFill>
                  </a:tcPr>
                </a:tc>
                <a:tc>
                  <a:txBody>
                    <a:bodyPr/>
                    <a:lstStyle/>
                    <a:p>
                      <a:pPr>
                        <a:defRPr sz="1800"/>
                      </a:pPr>
                      <a:r>
                        <a:rPr sz="1900"/>
                        <a:t>0.7734</a:t>
                      </a:r>
                    </a:p>
                  </a:txBody>
                  <a:tcPr marL="14606" marR="14606" marT="14606" marB="14606" anchor="b" horzOverflow="overflow">
                    <a:solidFill>
                      <a:schemeClr val="accent1">
                        <a:alpha val="20000"/>
                      </a:schemeClr>
                    </a:solidFill>
                  </a:tcPr>
                </a:tc>
                <a:tc>
                  <a:txBody>
                    <a:bodyPr/>
                    <a:lstStyle/>
                    <a:p>
                      <a:pPr>
                        <a:defRPr sz="1800"/>
                      </a:pPr>
                      <a:r>
                        <a:rPr sz="1900" b="1"/>
                        <a:t>0.6514</a:t>
                      </a:r>
                    </a:p>
                  </a:txBody>
                  <a:tcPr marL="14606" marR="14606" marT="14606" marB="14606" anchor="b" horzOverflow="overflow">
                    <a:solidFill>
                      <a:schemeClr val="accent1">
                        <a:alpha val="20000"/>
                      </a:schemeClr>
                    </a:solidFill>
                  </a:tcPr>
                </a:tc>
                <a:tc>
                  <a:txBody>
                    <a:bodyPr/>
                    <a:lstStyle/>
                    <a:p>
                      <a:pPr>
                        <a:defRPr sz="1800"/>
                      </a:pPr>
                      <a:r>
                        <a:rPr sz="1900"/>
                        <a:t>0.7072</a:t>
                      </a:r>
                    </a:p>
                  </a:txBody>
                  <a:tcPr marL="14606" marR="14606" marT="14606" marB="14606" anchor="b" horzOverflow="overflow">
                    <a:solidFill>
                      <a:schemeClr val="accent1">
                        <a:alpha val="20000"/>
                      </a:schemeClr>
                    </a:solidFill>
                  </a:tcPr>
                </a:tc>
                <a:tc>
                  <a:txBody>
                    <a:bodyPr/>
                    <a:lstStyle/>
                    <a:p>
                      <a:pPr>
                        <a:defRPr sz="1800"/>
                      </a:pPr>
                      <a:r>
                        <a:rPr sz="1900"/>
                        <a:t>634</a:t>
                      </a:r>
                    </a:p>
                  </a:txBody>
                  <a:tcPr marL="14606" marR="14606" marT="14606" marB="14606" anchor="b" horzOverflow="overflow">
                    <a:solidFill>
                      <a:schemeClr val="accent1">
                        <a:alpha val="20000"/>
                      </a:schemeClr>
                    </a:solidFill>
                  </a:tcPr>
                </a:tc>
                <a:extLst>
                  <a:ext uri="{0D108BD9-81ED-4DB2-BD59-A6C34878D82A}">
                    <a16:rowId xmlns:a16="http://schemas.microsoft.com/office/drawing/2014/main" val="10003"/>
                  </a:ext>
                </a:extLst>
              </a:tr>
              <a:tr h="345905">
                <a:tc>
                  <a:txBody>
                    <a:bodyPr/>
                    <a:lstStyle/>
                    <a:p>
                      <a:pPr algn="l">
                        <a:defRPr sz="1800"/>
                      </a:pPr>
                      <a:r>
                        <a:rPr sz="1900"/>
                        <a:t> </a:t>
                      </a:r>
                    </a:p>
                  </a:txBody>
                  <a:tcPr marL="14606" marR="14606" marT="14606" marB="14606" anchor="b" horzOverflow="overflow">
                    <a:noFill/>
                  </a:tcPr>
                </a:tc>
                <a:tc>
                  <a:txBody>
                    <a:bodyPr/>
                    <a:lstStyle/>
                    <a:p>
                      <a:pPr algn="l">
                        <a:defRPr sz="1800"/>
                      </a:pPr>
                      <a:r>
                        <a:rPr sz="1900" dirty="0"/>
                        <a:t> </a:t>
                      </a:r>
                    </a:p>
                  </a:txBody>
                  <a:tcPr marL="14606" marR="14606" marT="14606" marB="14606" anchor="b" horzOverflow="overflow">
                    <a:noFill/>
                  </a:tcPr>
                </a:tc>
                <a:tc>
                  <a:txBody>
                    <a:bodyPr/>
                    <a:lstStyle/>
                    <a:p>
                      <a:pPr algn="l">
                        <a:defRPr sz="1800"/>
                      </a:pPr>
                      <a:r>
                        <a:rPr sz="1900"/>
                        <a:t> </a:t>
                      </a:r>
                    </a:p>
                  </a:txBody>
                  <a:tcPr marL="14606" marR="14606" marT="14606" marB="14606" anchor="b" horzOverflow="overflow">
                    <a:noFill/>
                  </a:tcPr>
                </a:tc>
                <a:tc>
                  <a:txBody>
                    <a:bodyPr/>
                    <a:lstStyle/>
                    <a:p>
                      <a:pPr algn="l">
                        <a:defRPr sz="1800"/>
                      </a:pPr>
                      <a:r>
                        <a:rPr sz="1900"/>
                        <a:t> </a:t>
                      </a:r>
                    </a:p>
                  </a:txBody>
                  <a:tcPr marL="14606" marR="14606" marT="14606" marB="14606" anchor="b" horzOverflow="overflow">
                    <a:noFill/>
                  </a:tcPr>
                </a:tc>
                <a:tc>
                  <a:txBody>
                    <a:bodyPr/>
                    <a:lstStyle/>
                    <a:p>
                      <a:pPr algn="l">
                        <a:defRPr sz="1800"/>
                      </a:pPr>
                      <a:r>
                        <a:rPr sz="1900"/>
                        <a:t> </a:t>
                      </a:r>
                    </a:p>
                  </a:txBody>
                  <a:tcPr marL="14606" marR="14606" marT="14606" marB="14606" anchor="b" horzOverflow="overflow">
                    <a:noFill/>
                  </a:tcPr>
                </a:tc>
                <a:extLst>
                  <a:ext uri="{0D108BD9-81ED-4DB2-BD59-A6C34878D82A}">
                    <a16:rowId xmlns:a16="http://schemas.microsoft.com/office/drawing/2014/main" val="10004"/>
                  </a:ext>
                </a:extLst>
              </a:tr>
              <a:tr h="345905">
                <a:tc>
                  <a:txBody>
                    <a:bodyPr/>
                    <a:lstStyle/>
                    <a:p>
                      <a:pPr algn="l">
                        <a:defRPr sz="1800"/>
                      </a:pPr>
                      <a:r>
                        <a:rPr sz="1900" b="1"/>
                        <a:t>accuracy</a:t>
                      </a:r>
                    </a:p>
                  </a:txBody>
                  <a:tcPr marL="14606" marR="14606" marT="14606" marB="14606" anchor="b" horzOverflow="overflow">
                    <a:solidFill>
                      <a:schemeClr val="accent1">
                        <a:alpha val="20000"/>
                      </a:schemeClr>
                    </a:solidFill>
                  </a:tcPr>
                </a:tc>
                <a:tc>
                  <a:txBody>
                    <a:bodyPr/>
                    <a:lstStyle/>
                    <a:p>
                      <a:pPr algn="l">
                        <a:defRPr sz="1800"/>
                      </a:pPr>
                      <a:r>
                        <a:rPr sz="1900"/>
                        <a:t> </a:t>
                      </a:r>
                    </a:p>
                  </a:txBody>
                  <a:tcPr marL="14606" marR="14606" marT="14606" marB="14606" anchor="b" horzOverflow="overflow">
                    <a:solidFill>
                      <a:schemeClr val="accent1">
                        <a:alpha val="20000"/>
                      </a:schemeClr>
                    </a:solidFill>
                  </a:tcPr>
                </a:tc>
                <a:tc>
                  <a:txBody>
                    <a:bodyPr/>
                    <a:lstStyle/>
                    <a:p>
                      <a:pPr algn="l">
                        <a:defRPr sz="1800"/>
                      </a:pPr>
                      <a:r>
                        <a:rPr sz="1900"/>
                        <a:t> </a:t>
                      </a:r>
                    </a:p>
                  </a:txBody>
                  <a:tcPr marL="14606" marR="14606" marT="14606" marB="14606" anchor="b" horzOverflow="overflow">
                    <a:solidFill>
                      <a:schemeClr val="accent1">
                        <a:alpha val="20000"/>
                      </a:schemeClr>
                    </a:solidFill>
                  </a:tcPr>
                </a:tc>
                <a:tc>
                  <a:txBody>
                    <a:bodyPr/>
                    <a:lstStyle/>
                    <a:p>
                      <a:pPr>
                        <a:defRPr sz="1800"/>
                      </a:pPr>
                      <a:r>
                        <a:rPr sz="1900"/>
                        <a:t>0.7226</a:t>
                      </a:r>
                    </a:p>
                  </a:txBody>
                  <a:tcPr marL="14606" marR="14606" marT="14606" marB="14606" anchor="b" horzOverflow="overflow">
                    <a:solidFill>
                      <a:schemeClr val="accent1">
                        <a:alpha val="20000"/>
                      </a:schemeClr>
                    </a:solidFill>
                  </a:tcPr>
                </a:tc>
                <a:tc>
                  <a:txBody>
                    <a:bodyPr/>
                    <a:lstStyle/>
                    <a:p>
                      <a:pPr>
                        <a:defRPr sz="1800"/>
                      </a:pPr>
                      <a:r>
                        <a:rPr sz="1900"/>
                        <a:t>1233</a:t>
                      </a:r>
                    </a:p>
                  </a:txBody>
                  <a:tcPr marL="14606" marR="14606" marT="14606" marB="14606" anchor="b" horzOverflow="overflow">
                    <a:solidFill>
                      <a:schemeClr val="accent1">
                        <a:alpha val="20000"/>
                      </a:schemeClr>
                    </a:solidFill>
                  </a:tcPr>
                </a:tc>
                <a:extLst>
                  <a:ext uri="{0D108BD9-81ED-4DB2-BD59-A6C34878D82A}">
                    <a16:rowId xmlns:a16="http://schemas.microsoft.com/office/drawing/2014/main" val="10005"/>
                  </a:ext>
                </a:extLst>
              </a:tr>
              <a:tr h="345905">
                <a:tc>
                  <a:txBody>
                    <a:bodyPr/>
                    <a:lstStyle/>
                    <a:p>
                      <a:pPr algn="l">
                        <a:defRPr sz="1800"/>
                      </a:pPr>
                      <a:r>
                        <a:rPr sz="1900" b="1"/>
                        <a:t>macro</a:t>
                      </a:r>
                    </a:p>
                  </a:txBody>
                  <a:tcPr marL="14606" marR="14606" marT="14606" marB="14606" anchor="b" horzOverflow="overflow">
                    <a:noFill/>
                  </a:tcPr>
                </a:tc>
                <a:tc>
                  <a:txBody>
                    <a:bodyPr/>
                    <a:lstStyle/>
                    <a:p>
                      <a:pPr>
                        <a:defRPr sz="1800"/>
                      </a:pPr>
                      <a:r>
                        <a:rPr sz="1900"/>
                        <a:t>0.7286</a:t>
                      </a:r>
                    </a:p>
                  </a:txBody>
                  <a:tcPr marL="14606" marR="14606" marT="14606" marB="14606" anchor="b" horzOverflow="overflow">
                    <a:noFill/>
                  </a:tcPr>
                </a:tc>
                <a:tc>
                  <a:txBody>
                    <a:bodyPr/>
                    <a:lstStyle/>
                    <a:p>
                      <a:pPr>
                        <a:defRPr sz="1800"/>
                      </a:pPr>
                      <a:r>
                        <a:rPr sz="1900" b="1"/>
                        <a:t>0.7247</a:t>
                      </a:r>
                    </a:p>
                  </a:txBody>
                  <a:tcPr marL="14606" marR="14606" marT="14606" marB="14606" anchor="b" horzOverflow="overflow">
                    <a:noFill/>
                  </a:tcPr>
                </a:tc>
                <a:tc>
                  <a:txBody>
                    <a:bodyPr/>
                    <a:lstStyle/>
                    <a:p>
                      <a:pPr>
                        <a:defRPr sz="1800"/>
                      </a:pPr>
                      <a:r>
                        <a:rPr sz="1900"/>
                        <a:t>0.7219</a:t>
                      </a:r>
                    </a:p>
                  </a:txBody>
                  <a:tcPr marL="14606" marR="14606" marT="14606" marB="14606" anchor="b" horzOverflow="overflow">
                    <a:noFill/>
                  </a:tcPr>
                </a:tc>
                <a:tc>
                  <a:txBody>
                    <a:bodyPr/>
                    <a:lstStyle/>
                    <a:p>
                      <a:pPr>
                        <a:defRPr sz="1800"/>
                      </a:pPr>
                      <a:r>
                        <a:rPr sz="1900"/>
                        <a:t>1233</a:t>
                      </a:r>
                    </a:p>
                  </a:txBody>
                  <a:tcPr marL="14606" marR="14606" marT="14606" marB="14606" anchor="b" horzOverflow="overflow">
                    <a:noFill/>
                  </a:tcPr>
                </a:tc>
                <a:extLst>
                  <a:ext uri="{0D108BD9-81ED-4DB2-BD59-A6C34878D82A}">
                    <a16:rowId xmlns:a16="http://schemas.microsoft.com/office/drawing/2014/main" val="10006"/>
                  </a:ext>
                </a:extLst>
              </a:tr>
              <a:tr h="345905">
                <a:tc>
                  <a:txBody>
                    <a:bodyPr/>
                    <a:lstStyle/>
                    <a:p>
                      <a:pPr algn="l">
                        <a:defRPr sz="1800"/>
                      </a:pPr>
                      <a:r>
                        <a:rPr sz="1900" b="1"/>
                        <a:t>weighted</a:t>
                      </a:r>
                    </a:p>
                  </a:txBody>
                  <a:tcPr marL="14606" marR="14606" marT="14606" marB="14606" anchor="b" horzOverflow="overflow">
                    <a:lnB w="12700">
                      <a:solidFill>
                        <a:schemeClr val="accent1"/>
                      </a:solidFill>
                    </a:lnB>
                    <a:solidFill>
                      <a:schemeClr val="accent1">
                        <a:alpha val="20000"/>
                      </a:schemeClr>
                    </a:solidFill>
                  </a:tcPr>
                </a:tc>
                <a:tc>
                  <a:txBody>
                    <a:bodyPr/>
                    <a:lstStyle/>
                    <a:p>
                      <a:pPr>
                        <a:defRPr sz="1800"/>
                      </a:pPr>
                      <a:r>
                        <a:rPr sz="1900"/>
                        <a:t>0.7299</a:t>
                      </a:r>
                    </a:p>
                  </a:txBody>
                  <a:tcPr marL="14606" marR="14606" marT="14606" marB="14606" anchor="b" horzOverflow="overflow">
                    <a:lnB w="12700">
                      <a:solidFill>
                        <a:schemeClr val="accent1"/>
                      </a:solidFill>
                    </a:lnB>
                    <a:solidFill>
                      <a:schemeClr val="accent1">
                        <a:alpha val="20000"/>
                      </a:schemeClr>
                    </a:solidFill>
                  </a:tcPr>
                </a:tc>
                <a:tc>
                  <a:txBody>
                    <a:bodyPr/>
                    <a:lstStyle/>
                    <a:p>
                      <a:pPr>
                        <a:defRPr sz="1800"/>
                      </a:pPr>
                      <a:r>
                        <a:rPr sz="1900" b="1"/>
                        <a:t>0.7226</a:t>
                      </a:r>
                    </a:p>
                  </a:txBody>
                  <a:tcPr marL="14606" marR="14606" marT="14606" marB="14606" anchor="b" horzOverflow="overflow">
                    <a:lnB w="12700">
                      <a:solidFill>
                        <a:schemeClr val="accent1"/>
                      </a:solidFill>
                    </a:lnB>
                    <a:solidFill>
                      <a:schemeClr val="accent1">
                        <a:alpha val="20000"/>
                      </a:schemeClr>
                    </a:solidFill>
                  </a:tcPr>
                </a:tc>
                <a:tc>
                  <a:txBody>
                    <a:bodyPr/>
                    <a:lstStyle/>
                    <a:p>
                      <a:pPr>
                        <a:defRPr sz="1800"/>
                      </a:pPr>
                      <a:r>
                        <a:rPr sz="1900"/>
                        <a:t>0.7214</a:t>
                      </a:r>
                    </a:p>
                  </a:txBody>
                  <a:tcPr marL="14606" marR="14606" marT="14606" marB="14606" anchor="b" horzOverflow="overflow">
                    <a:lnB w="12700">
                      <a:solidFill>
                        <a:schemeClr val="accent1"/>
                      </a:solidFill>
                    </a:lnB>
                    <a:solidFill>
                      <a:schemeClr val="accent1">
                        <a:alpha val="20000"/>
                      </a:schemeClr>
                    </a:solidFill>
                  </a:tcPr>
                </a:tc>
                <a:tc>
                  <a:txBody>
                    <a:bodyPr/>
                    <a:lstStyle/>
                    <a:p>
                      <a:pPr>
                        <a:defRPr sz="1800"/>
                      </a:pPr>
                      <a:r>
                        <a:rPr sz="1900" dirty="0"/>
                        <a:t>1233</a:t>
                      </a:r>
                    </a:p>
                  </a:txBody>
                  <a:tcPr marL="14606" marR="14606" marT="14606" marB="14606" anchor="b" horzOverflow="overflow">
                    <a:lnB w="12700">
                      <a:solidFill>
                        <a:schemeClr val="accent1"/>
                      </a:solidFill>
                    </a:lnB>
                    <a:solidFill>
                      <a:schemeClr val="accent1">
                        <a:alpha val="20000"/>
                      </a:schemeClr>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Rectangle 20"/>
          <p:cNvSpPr/>
          <p:nvPr/>
        </p:nvSpPr>
        <p:spPr>
          <a:xfrm>
            <a:off x="-1" y="-1"/>
            <a:ext cx="12192001" cy="68573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91" name="Title 1"/>
          <p:cNvSpPr txBox="1">
            <a:spLocks noGrp="1"/>
          </p:cNvSpPr>
          <p:nvPr>
            <p:ph type="title"/>
          </p:nvPr>
        </p:nvSpPr>
        <p:spPr>
          <a:xfrm>
            <a:off x="645063" y="525981"/>
            <a:ext cx="4282985" cy="1200363"/>
          </a:xfrm>
          <a:prstGeom prst="rect">
            <a:avLst/>
          </a:prstGeom>
        </p:spPr>
        <p:txBody>
          <a:bodyPr anchor="b"/>
          <a:lstStyle>
            <a:lvl1pPr>
              <a:defRPr sz="3600"/>
            </a:lvl1pPr>
          </a:lstStyle>
          <a:p>
            <a:r>
              <a:rPr dirty="0"/>
              <a:t>Task 1 (Claim Classification)</a:t>
            </a:r>
          </a:p>
        </p:txBody>
      </p:sp>
      <p:sp>
        <p:nvSpPr>
          <p:cNvPr id="192" name="Rectangle 22"/>
          <p:cNvSpPr/>
          <p:nvPr/>
        </p:nvSpPr>
        <p:spPr>
          <a:xfrm flipH="1">
            <a:off x="616533" y="1944913"/>
            <a:ext cx="4023360" cy="27433"/>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3" name="Content Placeholder 2"/>
          <p:cNvSpPr txBox="1">
            <a:spLocks noGrp="1"/>
          </p:cNvSpPr>
          <p:nvPr>
            <p:ph type="body" sz="quarter" idx="1"/>
          </p:nvPr>
        </p:nvSpPr>
        <p:spPr>
          <a:xfrm>
            <a:off x="645066" y="2031101"/>
            <a:ext cx="4282984" cy="3511944"/>
          </a:xfrm>
          <a:prstGeom prst="rect">
            <a:avLst/>
          </a:prstGeom>
        </p:spPr>
        <p:txBody>
          <a:bodyPr anchor="ctr"/>
          <a:lstStyle/>
          <a:p>
            <a:pPr>
              <a:defRPr sz="1800"/>
            </a:pPr>
            <a:r>
              <a:rPr dirty="0"/>
              <a:t>The best True/False [False/Unproven/Mixture] classification model has recall and f1-score of around 80% using </a:t>
            </a:r>
            <a:r>
              <a:rPr dirty="0" err="1"/>
              <a:t>top_k</a:t>
            </a:r>
            <a:r>
              <a:rPr dirty="0"/>
              <a:t> approach. But let’s look at some failure cases</a:t>
            </a:r>
          </a:p>
          <a:p>
            <a:pPr>
              <a:defRPr sz="1800"/>
            </a:pPr>
            <a:endParaRPr dirty="0"/>
          </a:p>
          <a:p>
            <a:pPr>
              <a:defRPr sz="1800"/>
            </a:pPr>
            <a:r>
              <a:rPr dirty="0"/>
              <a:t>Example 1 (Fails to detect unrelated text):</a:t>
            </a:r>
          </a:p>
          <a:p>
            <a:pPr>
              <a:defRPr sz="1800"/>
            </a:pPr>
            <a:endParaRPr dirty="0"/>
          </a:p>
          <a:p>
            <a:pPr>
              <a:defRPr sz="1800"/>
            </a:pPr>
            <a:endParaRPr dirty="0"/>
          </a:p>
        </p:txBody>
      </p:sp>
      <p:sp>
        <p:nvSpPr>
          <p:cNvPr id="194" name="Rectangle 24"/>
          <p:cNvSpPr/>
          <p:nvPr/>
        </p:nvSpPr>
        <p:spPr>
          <a:xfrm rot="5400000">
            <a:off x="-225843" y="6053359"/>
            <a:ext cx="740664" cy="154125"/>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5" name="Rectangle 26"/>
          <p:cNvSpPr/>
          <p:nvPr/>
        </p:nvSpPr>
        <p:spPr>
          <a:xfrm rot="5400000">
            <a:off x="5904922" y="215201"/>
            <a:ext cx="740665" cy="11833491"/>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6" name="Rectangle 28"/>
          <p:cNvSpPr/>
          <p:nvPr/>
        </p:nvSpPr>
        <p:spPr>
          <a:xfrm>
            <a:off x="5696792" y="354959"/>
            <a:ext cx="6184975" cy="5915212"/>
          </a:xfrm>
          <a:prstGeom prst="rect">
            <a:avLst/>
          </a:prstGeom>
          <a:solidFill>
            <a:srgbClr val="FFFFFF"/>
          </a:solidFill>
          <a:ln w="12700">
            <a:miter lim="400000"/>
          </a:ln>
          <a:effectLst>
            <a:outerShdw blurRad="139700" dist="127000" dir="5400000" rotWithShape="0">
              <a:srgbClr val="000000">
                <a:alpha val="15000"/>
              </a:srgbClr>
            </a:outerShdw>
          </a:effectLst>
        </p:spPr>
        <p:txBody>
          <a:bodyPr lIns="45719" rIns="45719" anchor="ctr"/>
          <a:lstStyle/>
          <a:p>
            <a:pPr algn="ctr">
              <a:defRPr>
                <a:solidFill>
                  <a:srgbClr val="FFFFFF"/>
                </a:solidFill>
              </a:defRPr>
            </a:pPr>
            <a:endParaRPr/>
          </a:p>
        </p:txBody>
      </p:sp>
      <p:graphicFrame>
        <p:nvGraphicFramePr>
          <p:cNvPr id="197" name="Table 4"/>
          <p:cNvGraphicFramePr/>
          <p:nvPr/>
        </p:nvGraphicFramePr>
        <p:xfrm>
          <a:off x="5987738" y="811733"/>
          <a:ext cx="5628019" cy="5001665"/>
        </p:xfrm>
        <a:graphic>
          <a:graphicData uri="http://schemas.openxmlformats.org/drawingml/2006/table">
            <a:tbl>
              <a:tblPr>
                <a:tableStyleId>{4C3C2611-4C71-4FC5-86AE-919BDF0F9419}</a:tableStyleId>
              </a:tblPr>
              <a:tblGrid>
                <a:gridCol w="1150478">
                  <a:extLst>
                    <a:ext uri="{9D8B030D-6E8A-4147-A177-3AD203B41FA5}">
                      <a16:colId xmlns:a16="http://schemas.microsoft.com/office/drawing/2014/main" val="20000"/>
                    </a:ext>
                  </a:extLst>
                </a:gridCol>
                <a:gridCol w="4477541">
                  <a:extLst>
                    <a:ext uri="{9D8B030D-6E8A-4147-A177-3AD203B41FA5}">
                      <a16:colId xmlns:a16="http://schemas.microsoft.com/office/drawing/2014/main" val="20001"/>
                    </a:ext>
                  </a:extLst>
                </a:gridCol>
              </a:tblGrid>
              <a:tr h="677882">
                <a:tc>
                  <a:txBody>
                    <a:bodyPr/>
                    <a:lstStyle/>
                    <a:p>
                      <a:pPr algn="l">
                        <a:defRPr sz="1800"/>
                      </a:pPr>
                      <a:r>
                        <a:rPr sz="1500" b="1">
                          <a:solidFill>
                            <a:srgbClr val="404040"/>
                          </a:solidFill>
                        </a:rPr>
                        <a:t>claim</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tc>
                  <a:txBody>
                    <a:bodyPr/>
                    <a:lstStyle/>
                    <a:p>
                      <a:pPr algn="l">
                        <a:defRPr sz="1800"/>
                      </a:pPr>
                      <a:r>
                        <a:rPr sz="1500">
                          <a:solidFill>
                            <a:srgbClr val="404040"/>
                          </a:solidFill>
                          <a:latin typeface="Arial Unicode MS"/>
                          <a:ea typeface="Arial Unicode MS"/>
                          <a:cs typeface="Arial Unicode MS"/>
                          <a:sym typeface="Arial Unicode MS"/>
                        </a:rPr>
                        <a:t>The new supplement InteliGEN can boost brain function</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extLst>
                  <a:ext uri="{0D108BD9-81ED-4DB2-BD59-A6C34878D82A}">
                    <a16:rowId xmlns:a16="http://schemas.microsoft.com/office/drawing/2014/main" val="10000"/>
                  </a:ext>
                </a:extLst>
              </a:tr>
              <a:tr h="3426047">
                <a:tc>
                  <a:txBody>
                    <a:bodyPr/>
                    <a:lstStyle/>
                    <a:p>
                      <a:pPr algn="l">
                        <a:defRPr sz="1800"/>
                      </a:pPr>
                      <a:r>
                        <a:rPr sz="1500" b="1">
                          <a:solidFill>
                            <a:srgbClr val="404040"/>
                          </a:solidFill>
                        </a:rPr>
                        <a:t>top_k</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tc>
                  <a:txBody>
                    <a:bodyPr/>
                    <a:lstStyle/>
                    <a:p>
                      <a:pPr algn="l">
                        <a:defRPr sz="1800"/>
                      </a:pPr>
                      <a:r>
                        <a:rPr sz="1500" dirty="0">
                          <a:solidFill>
                            <a:srgbClr val="404040"/>
                          </a:solidFill>
                          <a:latin typeface="Arial Unicode MS"/>
                          <a:ea typeface="Arial Unicode MS"/>
                          <a:cs typeface="Arial Unicode MS"/>
                          <a:sym typeface="Arial Unicode MS"/>
                        </a:rPr>
                        <a:t>the aircraft will also be used to evacuate injured, elderly and young people. authorities urged a mass exodus from several towns on the southeast coast, an area popular with tourists during the summer holiday season, warning that extreme heat forecast for the weekend will further stoke the fires. temperatures are forecast to soar above 40 degrees </a:t>
                      </a:r>
                      <a:r>
                        <a:rPr sz="1500" dirty="0" err="1">
                          <a:solidFill>
                            <a:srgbClr val="404040"/>
                          </a:solidFill>
                          <a:latin typeface="Arial Unicode MS"/>
                          <a:ea typeface="Arial Unicode MS"/>
                          <a:cs typeface="Arial Unicode MS"/>
                          <a:sym typeface="Arial Unicode MS"/>
                        </a:rPr>
                        <a:t>celsius</a:t>
                      </a:r>
                      <a:r>
                        <a:rPr sz="1500" dirty="0">
                          <a:solidFill>
                            <a:srgbClr val="404040"/>
                          </a:solidFill>
                          <a:latin typeface="Arial Unicode MS"/>
                          <a:ea typeface="Arial Unicode MS"/>
                          <a:cs typeface="Arial Unicode MS"/>
                          <a:sym typeface="Arial Unicode MS"/>
                        </a:rPr>
                        <a:t> (104 degrees </a:t>
                      </a:r>
                      <a:r>
                        <a:rPr sz="1500" dirty="0" err="1">
                          <a:solidFill>
                            <a:srgbClr val="404040"/>
                          </a:solidFill>
                          <a:latin typeface="Arial Unicode MS"/>
                          <a:ea typeface="Arial Unicode MS"/>
                          <a:cs typeface="Arial Unicode MS"/>
                          <a:sym typeface="Arial Unicode MS"/>
                        </a:rPr>
                        <a:t>fahrenheit</a:t>
                      </a:r>
                      <a:r>
                        <a:rPr sz="1500" dirty="0">
                          <a:solidFill>
                            <a:srgbClr val="404040"/>
                          </a:solidFill>
                          <a:latin typeface="Arial Unicode MS"/>
                          <a:ea typeface="Arial Unicode MS"/>
                          <a:cs typeface="Arial Unicode MS"/>
                          <a:sym typeface="Arial Unicode MS"/>
                        </a:rPr>
                        <a:t>) along the south coast on </a:t>
                      </a:r>
                      <a:r>
                        <a:rPr sz="1500" dirty="0" err="1">
                          <a:solidFill>
                            <a:srgbClr val="404040"/>
                          </a:solidFill>
                          <a:latin typeface="Arial Unicode MS"/>
                          <a:ea typeface="Arial Unicode MS"/>
                          <a:cs typeface="Arial Unicode MS"/>
                          <a:sym typeface="Arial Unicode MS"/>
                        </a:rPr>
                        <a:t>saturday</a:t>
                      </a:r>
                      <a:r>
                        <a:rPr sz="1500" dirty="0">
                          <a:solidFill>
                            <a:srgbClr val="404040"/>
                          </a:solidFill>
                          <a:latin typeface="Arial Unicode MS"/>
                          <a:ea typeface="Arial Unicode MS"/>
                          <a:cs typeface="Arial Unicode MS"/>
                          <a:sym typeface="Arial Unicode MS"/>
                        </a:rPr>
                        <a:t>, bringing the prospect of renewed </a:t>
                      </a:r>
                      <a:r>
                        <a:rPr sz="1500" dirty="0" err="1">
                          <a:solidFill>
                            <a:srgbClr val="404040"/>
                          </a:solidFill>
                          <a:latin typeface="Arial Unicode MS"/>
                          <a:ea typeface="Arial Unicode MS"/>
                          <a:cs typeface="Arial Unicode MS"/>
                          <a:sym typeface="Arial Unicode MS"/>
                        </a:rPr>
                        <a:t>firefronts</a:t>
                      </a:r>
                      <a:r>
                        <a:rPr sz="1500" dirty="0">
                          <a:solidFill>
                            <a:srgbClr val="404040"/>
                          </a:solidFill>
                          <a:latin typeface="Arial Unicode MS"/>
                          <a:ea typeface="Arial Unicode MS"/>
                          <a:cs typeface="Arial Unicode MS"/>
                          <a:sym typeface="Arial Unicode MS"/>
                        </a:rPr>
                        <a:t> to add to the around 200 current blazes. “the priority today is fighting fires and evacuating, getting people to safety,” prime minister </a:t>
                      </a:r>
                      <a:r>
                        <a:rPr sz="1500" dirty="0" err="1">
                          <a:solidFill>
                            <a:srgbClr val="404040"/>
                          </a:solidFill>
                          <a:latin typeface="Arial Unicode MS"/>
                          <a:ea typeface="Arial Unicode MS"/>
                          <a:cs typeface="Arial Unicode MS"/>
                          <a:sym typeface="Arial Unicode MS"/>
                        </a:rPr>
                        <a:t>scott</a:t>
                      </a:r>
                      <a:r>
                        <a:rPr sz="1500" dirty="0">
                          <a:solidFill>
                            <a:srgbClr val="404040"/>
                          </a:solidFill>
                          <a:latin typeface="Arial Unicode MS"/>
                          <a:ea typeface="Arial Unicode MS"/>
                          <a:cs typeface="Arial Unicode MS"/>
                          <a:sym typeface="Arial Unicode MS"/>
                        </a:rPr>
                        <a:t> </a:t>
                      </a:r>
                      <a:r>
                        <a:rPr sz="1500" dirty="0" err="1">
                          <a:solidFill>
                            <a:srgbClr val="404040"/>
                          </a:solidFill>
                          <a:latin typeface="Arial Unicode MS"/>
                          <a:ea typeface="Arial Unicode MS"/>
                          <a:cs typeface="Arial Unicode MS"/>
                          <a:sym typeface="Arial Unicode MS"/>
                        </a:rPr>
                        <a:t>morrison</a:t>
                      </a:r>
                      <a:r>
                        <a:rPr sz="1500" dirty="0">
                          <a:solidFill>
                            <a:srgbClr val="404040"/>
                          </a:solidFill>
                          <a:latin typeface="Arial Unicode MS"/>
                          <a:ea typeface="Arial Unicode MS"/>
                          <a:cs typeface="Arial Unicode MS"/>
                          <a:sym typeface="Arial Unicode MS"/>
                        </a:rPr>
                        <a:t> told reporters in </a:t>
                      </a:r>
                      <a:r>
                        <a:rPr sz="1500" dirty="0" err="1">
                          <a:solidFill>
                            <a:srgbClr val="404040"/>
                          </a:solidFill>
                          <a:latin typeface="Arial Unicode MS"/>
                          <a:ea typeface="Arial Unicode MS"/>
                          <a:cs typeface="Arial Unicode MS"/>
                          <a:sym typeface="Arial Unicode MS"/>
                        </a:rPr>
                        <a:t>sydney</a:t>
                      </a:r>
                      <a:r>
                        <a:rPr sz="1500" dirty="0">
                          <a:solidFill>
                            <a:srgbClr val="404040"/>
                          </a:solidFill>
                          <a:latin typeface="Arial Unicode MS"/>
                          <a:ea typeface="Arial Unicode MS"/>
                          <a:cs typeface="Arial Unicode MS"/>
                          <a:sym typeface="Arial Unicode MS"/>
                        </a:rPr>
                        <a:t>. “it is going to be a very dangerous day.</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extLst>
                  <a:ext uri="{0D108BD9-81ED-4DB2-BD59-A6C34878D82A}">
                    <a16:rowId xmlns:a16="http://schemas.microsoft.com/office/drawing/2014/main" val="10001"/>
                  </a:ext>
                </a:extLst>
              </a:tr>
              <a:tr h="448868">
                <a:tc>
                  <a:txBody>
                    <a:bodyPr/>
                    <a:lstStyle/>
                    <a:p>
                      <a:pPr algn="l">
                        <a:defRPr sz="1800"/>
                      </a:pPr>
                      <a:r>
                        <a:rPr sz="1500" b="1">
                          <a:solidFill>
                            <a:srgbClr val="404040"/>
                          </a:solidFill>
                        </a:rPr>
                        <a:t>gt_label</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tc>
                  <a:txBody>
                    <a:bodyPr/>
                    <a:lstStyle/>
                    <a:p>
                      <a:pPr algn="ctr">
                        <a:defRPr sz="1800"/>
                      </a:pPr>
                      <a:r>
                        <a:rPr sz="1500" dirty="0">
                          <a:solidFill>
                            <a:srgbClr val="404040"/>
                          </a:solidFill>
                        </a:rPr>
                        <a:t>FALSE</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extLst>
                  <a:ext uri="{0D108BD9-81ED-4DB2-BD59-A6C34878D82A}">
                    <a16:rowId xmlns:a16="http://schemas.microsoft.com/office/drawing/2014/main" val="10002"/>
                  </a:ext>
                </a:extLst>
              </a:tr>
              <a:tr h="448868">
                <a:tc>
                  <a:txBody>
                    <a:bodyPr/>
                    <a:lstStyle/>
                    <a:p>
                      <a:pPr algn="l">
                        <a:defRPr sz="1800"/>
                      </a:pPr>
                      <a:r>
                        <a:rPr sz="1500" b="1">
                          <a:solidFill>
                            <a:srgbClr val="404040"/>
                          </a:solidFill>
                        </a:rPr>
                        <a:t>pred_label</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tc>
                  <a:txBody>
                    <a:bodyPr/>
                    <a:lstStyle/>
                    <a:p>
                      <a:pPr algn="ctr">
                        <a:defRPr sz="1800"/>
                      </a:pPr>
                      <a:r>
                        <a:rPr sz="1500" dirty="0">
                          <a:solidFill>
                            <a:srgbClr val="404040"/>
                          </a:solidFill>
                        </a:rPr>
                        <a:t>TRUE</a:t>
                      </a:r>
                    </a:p>
                  </a:txBody>
                  <a:tcPr marL="91606" marR="91606" marT="91606" marB="91606" anchor="b" horzOverflow="overflow">
                    <a:lnL>
                      <a:solidFill>
                        <a:srgbClr val="D8DEDC"/>
                      </a:solidFill>
                    </a:lnL>
                    <a:lnR>
                      <a:solidFill>
                        <a:srgbClr val="D8DEDC"/>
                      </a:solidFill>
                    </a:lnR>
                    <a:lnT>
                      <a:solidFill>
                        <a:srgbClr val="D8DEDC"/>
                      </a:solidFill>
                    </a:lnT>
                    <a:lnB>
                      <a:solidFill>
                        <a:srgbClr val="D8DEDC"/>
                      </a:solidFill>
                    </a:lnB>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225</TotalTime>
  <Words>2144</Words>
  <Application>Microsoft Macintosh PowerPoint</Application>
  <PresentationFormat>Widescreen</PresentationFormat>
  <Paragraphs>381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Unicode MS</vt:lpstr>
      <vt:lpstr>Arial</vt:lpstr>
      <vt:lpstr>Calibri</vt:lpstr>
      <vt:lpstr>Calibri Light</vt:lpstr>
      <vt:lpstr>Helvetica</vt:lpstr>
      <vt:lpstr>Helvetica Neue</vt:lpstr>
      <vt:lpstr>Office Theme</vt:lpstr>
      <vt:lpstr>Fact checking Application</vt:lpstr>
      <vt:lpstr> Application Details </vt:lpstr>
      <vt:lpstr>Dataset Example</vt:lpstr>
      <vt:lpstr>Tasks</vt:lpstr>
      <vt:lpstr>Pre-processing</vt:lpstr>
      <vt:lpstr>Task 1 (Claim Classification)</vt:lpstr>
      <vt:lpstr>Task 1 (Claim Classification)</vt:lpstr>
      <vt:lpstr>Task 1 (Claim Classification)</vt:lpstr>
      <vt:lpstr>Task 1 (Claim Classification)</vt:lpstr>
      <vt:lpstr>Task 1 (Claim Classification)</vt:lpstr>
      <vt:lpstr>Task 2 (Explanation Generation)</vt:lpstr>
      <vt:lpstr>Task 2 (Explanation Generation)</vt:lpstr>
      <vt:lpstr>PEGASUS (briefly)</vt:lpstr>
      <vt:lpstr>Task 2 (Explanation Generation)</vt:lpstr>
      <vt:lpstr>Task 2 (Explanation Generation)</vt:lpstr>
      <vt:lpstr>Task 2 (Explanation Generation)</vt:lpstr>
      <vt:lpstr>Task 2 (Explanation Generation)</vt:lpstr>
      <vt:lpstr>Manual Evaluation Setup</vt:lpstr>
      <vt:lpstr>Manual Evaluation Examples</vt:lpstr>
      <vt:lpstr>Manual Evaluation Examples</vt:lpstr>
      <vt:lpstr>Manual Evaluation Results</vt:lpstr>
      <vt:lpstr>PowerPoint Presentation</vt:lpstr>
      <vt:lpstr>Application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 checking Application</dc:title>
  <cp:lastModifiedBy>Naif A Ganadily</cp:lastModifiedBy>
  <cp:revision>45</cp:revision>
  <dcterms:modified xsi:type="dcterms:W3CDTF">2023-03-10T20:58:14Z</dcterms:modified>
</cp:coreProperties>
</file>