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9" r:id="rId2"/>
    <p:sldId id="256" r:id="rId3"/>
    <p:sldId id="262" r:id="rId4"/>
    <p:sldId id="257" r:id="rId5"/>
    <p:sldId id="261" r:id="rId6"/>
  </p:sldIdLst>
  <p:sldSz cx="12192000" cy="6858000"/>
  <p:notesSz cx="6858000" cy="9144000"/>
  <p:embeddedFontLst>
    <p:embeddedFont>
      <p:font typeface="Ericsson Hilda" panose="00000500000000000000" pitchFamily="2" charset="0"/>
      <p:regular r:id="rId9"/>
      <p:bold r:id="rId10"/>
    </p:embeddedFont>
    <p:embeddedFont>
      <p:font typeface="Ericsson Hilda Light" panose="00000400000000000000" pitchFamily="2" charset="0"/>
      <p:regular r:id="rId11"/>
    </p:embeddedFont>
    <p:embeddedFont>
      <p:font typeface="Ericsson Technical Icons" panose="00000500000000000000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84" autoAdjust="0"/>
  </p:normalViewPr>
  <p:slideViewPr>
    <p:cSldViewPr snapToGrid="0" snapToObjects="1" showGuides="1">
      <p:cViewPr varScale="1">
        <p:scale>
          <a:sx n="61" d="100"/>
          <a:sy n="61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3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2AC96B-4D67-4510-9E86-C4D3070C12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 dirty="0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</p:sldLayoutIdLst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59F76E4-7256-4BA9-96B2-48779DC842A6}"/>
              </a:ext>
            </a:extLst>
          </p:cNvPr>
          <p:cNvGrpSpPr/>
          <p:nvPr/>
        </p:nvGrpSpPr>
        <p:grpSpPr>
          <a:xfrm>
            <a:off x="4814411" y="1958888"/>
            <a:ext cx="2674620" cy="2940224"/>
            <a:chOff x="4814411" y="2019252"/>
            <a:chExt cx="2674620" cy="294022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79252A4-4A53-4A76-A9B1-3EF35E178A78}"/>
                </a:ext>
              </a:extLst>
            </p:cNvPr>
            <p:cNvSpPr/>
            <p:nvPr/>
          </p:nvSpPr>
          <p:spPr>
            <a:xfrm>
              <a:off x="4814411" y="3071455"/>
              <a:ext cx="2674620" cy="835818"/>
            </a:xfrm>
            <a:custGeom>
              <a:avLst/>
              <a:gdLst>
                <a:gd name="connsiteX0" fmla="*/ 0 w 2674620"/>
                <a:gd name="connsiteY0" fmla="*/ 0 h 835818"/>
                <a:gd name="connsiteX1" fmla="*/ 2674620 w 2674620"/>
                <a:gd name="connsiteY1" fmla="*/ 0 h 835818"/>
                <a:gd name="connsiteX2" fmla="*/ 2674620 w 2674620"/>
                <a:gd name="connsiteY2" fmla="*/ 835818 h 835818"/>
                <a:gd name="connsiteX3" fmla="*/ 0 w 2674620"/>
                <a:gd name="connsiteY3" fmla="*/ 835818 h 835818"/>
                <a:gd name="connsiteX4" fmla="*/ 0 w 2674620"/>
                <a:gd name="connsiteY4" fmla="*/ 0 h 83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4620" h="835818">
                  <a:moveTo>
                    <a:pt x="0" y="0"/>
                  </a:moveTo>
                  <a:lnTo>
                    <a:pt x="2674620" y="0"/>
                  </a:lnTo>
                  <a:lnTo>
                    <a:pt x="2674620" y="835818"/>
                  </a:lnTo>
                  <a:lnTo>
                    <a:pt x="0" y="835818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566128" tIns="49530" rIns="49530" bIns="49530" numCol="1" spcCol="1270" anchor="t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latin typeface="Ericsson Hilda" panose="00000500000000000000" pitchFamily="2" charset="0"/>
                </a:rPr>
                <a:t>ETL tasks</a:t>
              </a:r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00" kern="1200" dirty="0">
                  <a:latin typeface="Ericsson Hilda" panose="00000500000000000000" pitchFamily="2" charset="0"/>
                </a:rPr>
                <a:t>Perform extract, transform and load (ETL) tasks 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F49ACB7-A6A1-401C-BD52-A402E62BE995}"/>
                </a:ext>
              </a:extLst>
            </p:cNvPr>
            <p:cNvSpPr/>
            <p:nvPr/>
          </p:nvSpPr>
          <p:spPr>
            <a:xfrm>
              <a:off x="4814411" y="2019252"/>
              <a:ext cx="2674620" cy="835818"/>
            </a:xfrm>
            <a:custGeom>
              <a:avLst/>
              <a:gdLst>
                <a:gd name="connsiteX0" fmla="*/ 0 w 2674620"/>
                <a:gd name="connsiteY0" fmla="*/ 0 h 835818"/>
                <a:gd name="connsiteX1" fmla="*/ 2674620 w 2674620"/>
                <a:gd name="connsiteY1" fmla="*/ 0 h 835818"/>
                <a:gd name="connsiteX2" fmla="*/ 2674620 w 2674620"/>
                <a:gd name="connsiteY2" fmla="*/ 835818 h 835818"/>
                <a:gd name="connsiteX3" fmla="*/ 0 w 2674620"/>
                <a:gd name="connsiteY3" fmla="*/ 835818 h 835818"/>
                <a:gd name="connsiteX4" fmla="*/ 0 w 2674620"/>
                <a:gd name="connsiteY4" fmla="*/ 0 h 83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4620" h="835818">
                  <a:moveTo>
                    <a:pt x="0" y="0"/>
                  </a:moveTo>
                  <a:lnTo>
                    <a:pt x="2674620" y="0"/>
                  </a:lnTo>
                  <a:lnTo>
                    <a:pt x="2674620" y="835818"/>
                  </a:lnTo>
                  <a:lnTo>
                    <a:pt x="0" y="835818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566128" tIns="49530" rIns="49530" bIns="49530" numCol="1" spcCol="1270" anchor="t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latin typeface="Ericsson Hilda" panose="00000500000000000000" pitchFamily="2" charset="0"/>
                </a:rPr>
                <a:t>'Embarrassingly parallel' tasks</a:t>
              </a:r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00" kern="1200" dirty="0">
                  <a:latin typeface="Ericsson Hilda" panose="00000500000000000000" pitchFamily="2" charset="0"/>
                </a:rPr>
                <a:t>Process tasks that are parallel and independent 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6B231E-A8C0-45C7-B56D-6812763B5588}"/>
                </a:ext>
              </a:extLst>
            </p:cNvPr>
            <p:cNvSpPr/>
            <p:nvPr/>
          </p:nvSpPr>
          <p:spPr>
            <a:xfrm>
              <a:off x="4814411" y="4123658"/>
              <a:ext cx="2674620" cy="835818"/>
            </a:xfrm>
            <a:custGeom>
              <a:avLst/>
              <a:gdLst>
                <a:gd name="connsiteX0" fmla="*/ 0 w 2674620"/>
                <a:gd name="connsiteY0" fmla="*/ 0 h 835818"/>
                <a:gd name="connsiteX1" fmla="*/ 2674620 w 2674620"/>
                <a:gd name="connsiteY1" fmla="*/ 0 h 835818"/>
                <a:gd name="connsiteX2" fmla="*/ 2674620 w 2674620"/>
                <a:gd name="connsiteY2" fmla="*/ 835818 h 835818"/>
                <a:gd name="connsiteX3" fmla="*/ 0 w 2674620"/>
                <a:gd name="connsiteY3" fmla="*/ 835818 h 835818"/>
                <a:gd name="connsiteX4" fmla="*/ 0 w 2674620"/>
                <a:gd name="connsiteY4" fmla="*/ 0 h 83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4620" h="835818">
                  <a:moveTo>
                    <a:pt x="0" y="0"/>
                  </a:moveTo>
                  <a:lnTo>
                    <a:pt x="2674620" y="0"/>
                  </a:lnTo>
                  <a:lnTo>
                    <a:pt x="2674620" y="835818"/>
                  </a:lnTo>
                  <a:lnTo>
                    <a:pt x="0" y="835818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566128" tIns="49530" rIns="49530" bIns="49530" numCol="1" spcCol="1270" anchor="t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latin typeface="Ericsson Hilda" panose="00000500000000000000" pitchFamily="2" charset="0"/>
                </a:rPr>
                <a:t>Data integration</a:t>
              </a:r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00" kern="1200" dirty="0">
                  <a:latin typeface="Ericsson Hilda" panose="00000500000000000000" pitchFamily="2" charset="0"/>
                </a:rPr>
                <a:t>Collect and organize data from multiple disparate sources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0AB2E28-D05F-410D-8D2F-064BCF262E01}"/>
              </a:ext>
            </a:extLst>
          </p:cNvPr>
          <p:cNvSpPr/>
          <p:nvPr/>
        </p:nvSpPr>
        <p:spPr>
          <a:xfrm>
            <a:off x="4258403" y="2046206"/>
            <a:ext cx="928468" cy="6611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34A968-B92B-44DA-B341-F24ED19DAAF4}"/>
              </a:ext>
            </a:extLst>
          </p:cNvPr>
          <p:cNvGrpSpPr/>
          <p:nvPr/>
        </p:nvGrpSpPr>
        <p:grpSpPr>
          <a:xfrm>
            <a:off x="4157761" y="3000864"/>
            <a:ext cx="1044150" cy="768954"/>
            <a:chOff x="2289893" y="3077955"/>
            <a:chExt cx="1044150" cy="768954"/>
          </a:xfrm>
          <a:solidFill>
            <a:schemeClr val="bg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4F71A4-00F0-4BFB-BF0F-28361079CA88}"/>
                </a:ext>
              </a:extLst>
            </p:cNvPr>
            <p:cNvSpPr/>
            <p:nvPr/>
          </p:nvSpPr>
          <p:spPr>
            <a:xfrm>
              <a:off x="2405575" y="3174294"/>
              <a:ext cx="928468" cy="672615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FA91EF46-A677-4C9A-87F9-720D2E0C5059}"/>
                </a:ext>
              </a:extLst>
            </p:cNvPr>
            <p:cNvSpPr/>
            <p:nvPr/>
          </p:nvSpPr>
          <p:spPr>
            <a:xfrm rot="18691003">
              <a:off x="3087350" y="3143385"/>
              <a:ext cx="293070" cy="162210"/>
            </a:xfrm>
            <a:prstGeom prst="rightArrow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AF9FFD03-5924-48ED-8861-0B3A3056ED5B}"/>
                </a:ext>
              </a:extLst>
            </p:cNvPr>
            <p:cNvSpPr/>
            <p:nvPr/>
          </p:nvSpPr>
          <p:spPr>
            <a:xfrm rot="2586103">
              <a:off x="2289893" y="3144832"/>
              <a:ext cx="336377" cy="195644"/>
            </a:xfrm>
            <a:prstGeom prst="rightArrow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0A70336-D66B-44C1-B740-8A69A1B1E478}"/>
              </a:ext>
            </a:extLst>
          </p:cNvPr>
          <p:cNvSpPr/>
          <p:nvPr/>
        </p:nvSpPr>
        <p:spPr>
          <a:xfrm>
            <a:off x="4273443" y="4115577"/>
            <a:ext cx="928468" cy="6726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41A2B98-9229-4A59-ABC9-80AC6C4C9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6877" y="2093230"/>
            <a:ext cx="731520" cy="56713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820571E-BA92-4812-89A2-0F124B21B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1144" y="3184521"/>
            <a:ext cx="365760" cy="56388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F539B0B-B7EB-4C4C-80F7-02E55FB27A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9081" y="4177564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5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DC93BC-D56F-45CD-821C-815E6CAFA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685"/>
            <a:ext cx="12192000" cy="39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3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1FF8200-7BED-45C3-B028-D52F7687F178}"/>
              </a:ext>
            </a:extLst>
          </p:cNvPr>
          <p:cNvGrpSpPr/>
          <p:nvPr/>
        </p:nvGrpSpPr>
        <p:grpSpPr>
          <a:xfrm>
            <a:off x="5034124" y="3443293"/>
            <a:ext cx="1441205" cy="849903"/>
            <a:chOff x="5034124" y="3443293"/>
            <a:chExt cx="1441205" cy="849903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8CEE4A0-77E9-44C0-9572-39F1B947A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67350" y="3674071"/>
              <a:ext cx="628650" cy="619125"/>
            </a:xfrm>
            <a:prstGeom prst="rect">
              <a:avLst/>
            </a:prstGeom>
          </p:spPr>
        </p:pic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CB019289-10B5-44AD-AD48-5CEFD4BAC0C1}"/>
                </a:ext>
              </a:extLst>
            </p:cNvPr>
            <p:cNvSpPr/>
            <p:nvPr/>
          </p:nvSpPr>
          <p:spPr>
            <a:xfrm rot="2586103">
              <a:off x="5034124" y="3504896"/>
              <a:ext cx="391886" cy="27577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FFD43903-F143-4A81-B4F9-ED5DCEFAE0E9}"/>
                </a:ext>
              </a:extLst>
            </p:cNvPr>
            <p:cNvSpPr/>
            <p:nvPr/>
          </p:nvSpPr>
          <p:spPr>
            <a:xfrm rot="18691003">
              <a:off x="6141501" y="3501350"/>
              <a:ext cx="391886" cy="27577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6CAB7D6B-D995-4913-9E9E-9803D3A6E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7716" y="2349273"/>
            <a:ext cx="1103313" cy="11434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763FF8-3F6E-4A2E-8526-C5EEE49A711F}"/>
              </a:ext>
            </a:extLst>
          </p:cNvPr>
          <p:cNvSpPr/>
          <p:nvPr/>
        </p:nvSpPr>
        <p:spPr>
          <a:xfrm>
            <a:off x="2039815" y="2447778"/>
            <a:ext cx="1209822" cy="759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36FE08D-72DA-4795-AF0B-C1009C050C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7952" y="2530903"/>
            <a:ext cx="443020" cy="33009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C76974D-3ED7-4044-AF43-A88EE1DBE0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03831" y="2554454"/>
            <a:ext cx="438912" cy="30654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D3E207-5952-43CD-9D91-F025D59C4876}"/>
              </a:ext>
            </a:extLst>
          </p:cNvPr>
          <p:cNvGrpSpPr/>
          <p:nvPr/>
        </p:nvGrpSpPr>
        <p:grpSpPr>
          <a:xfrm>
            <a:off x="2092276" y="4890625"/>
            <a:ext cx="630174" cy="672201"/>
            <a:chOff x="2092276" y="4890625"/>
            <a:chExt cx="630174" cy="672201"/>
          </a:xfrm>
        </p:grpSpPr>
        <p:pic>
          <p:nvPicPr>
            <p:cNvPr id="10" name="Graphic 12">
              <a:extLst>
                <a:ext uri="{FF2B5EF4-FFF2-40B4-BE49-F238E27FC236}">
                  <a16:creationId xmlns:a16="http://schemas.microsoft.com/office/drawing/2014/main" id="{3D8BE97C-21FF-4A37-A953-B4A3250610C2}"/>
                </a:ext>
              </a:extLst>
            </p:cNvPr>
            <p:cNvPicPr/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92276" y="4981801"/>
              <a:ext cx="552450" cy="581025"/>
            </a:xfrm>
            <a:prstGeom prst="rect">
              <a:avLst/>
            </a:prstGeom>
          </p:spPr>
        </p:pic>
        <p:pic>
          <p:nvPicPr>
            <p:cNvPr id="11" name="Graphic 14">
              <a:extLst>
                <a:ext uri="{FF2B5EF4-FFF2-40B4-BE49-F238E27FC236}">
                  <a16:creationId xmlns:a16="http://schemas.microsoft.com/office/drawing/2014/main" id="{B44B42D5-985C-41B5-BF61-9DCFBF278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67002" y="4890625"/>
              <a:ext cx="155448" cy="18235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40AEA-16FF-4886-A1F6-C74E53305456}"/>
              </a:ext>
            </a:extLst>
          </p:cNvPr>
          <p:cNvSpPr/>
          <p:nvPr/>
        </p:nvSpPr>
        <p:spPr>
          <a:xfrm>
            <a:off x="3848100" y="4105275"/>
            <a:ext cx="29527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6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23854EA-CEFE-4DA8-92CF-3180BAF5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812" y="4156317"/>
            <a:ext cx="6048375" cy="3474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34</TotalTime>
  <Words>41</Words>
  <Application>Microsoft Office PowerPoint</Application>
  <PresentationFormat>Widescreen</PresentationFormat>
  <Paragraphs>14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Ericsson Hilda</vt:lpstr>
      <vt:lpstr>Ericsson Hilda Light</vt:lpstr>
      <vt:lpstr>Ericsson Technical Icons</vt:lpstr>
      <vt:lpstr>PresentationTemplate2017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Anusha Srinivasan</dc:creator>
  <cp:keywords/>
  <dc:description/>
  <cp:lastModifiedBy>Anusha Srinivasan</cp:lastModifiedBy>
  <cp:revision>8</cp:revision>
  <dcterms:created xsi:type="dcterms:W3CDTF">2019-08-06T09:25:29Z</dcterms:created>
  <dcterms:modified xsi:type="dcterms:W3CDTF">2019-08-06T09:59:38Z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R6B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Keyword">
    <vt:lpwstr> </vt:lpwstr>
  </property>
  <property fmtid="{D5CDD505-2E9C-101B-9397-08002B2CF9AE}" pid="12" name="FooterType">
    <vt:lpwstr>PresTemp</vt:lpwstr>
  </property>
  <property fmtid="{D5CDD505-2E9C-101B-9397-08002B2CF9AE}" pid="13" name="UsedFont">
    <vt:lpwstr>Ericsson Capital TT</vt:lpwstr>
  </property>
  <property fmtid="{D5CDD505-2E9C-101B-9397-08002B2CF9AE}" pid="14" name="x">
    <vt:lpwstr>0</vt:lpwstr>
  </property>
  <property fmtid="{D5CDD505-2E9C-101B-9397-08002B2CF9AE}" pid="15" name="White">
    <vt:bool>true</vt:bool>
  </property>
  <property fmtid="{D5CDD505-2E9C-101B-9397-08002B2CF9AE}" pid="16" name="chkMetaData">
    <vt:bool>false</vt:bool>
  </property>
  <property fmtid="{D5CDD505-2E9C-101B-9397-08002B2CF9AE}" pid="17" name="chkTaglines">
    <vt:bool>true</vt:bool>
  </property>
  <property fmtid="{D5CDD505-2E9C-101B-9397-08002B2CF9AE}" pid="18" name="SecurityClass">
    <vt:lpwstr>Ericsson Internal</vt:lpwstr>
  </property>
  <property fmtid="{D5CDD505-2E9C-101B-9397-08002B2CF9AE}" pid="19" name="txtConfLabel">
    <vt:lpwstr>Ericsson Internal</vt:lpwstr>
  </property>
  <property fmtid="{D5CDD505-2E9C-101B-9397-08002B2CF9AE}" pid="20" name="optUseConfClass">
    <vt:bool>true</vt:bool>
  </property>
  <property fmtid="{D5CDD505-2E9C-101B-9397-08002B2CF9AE}" pid="21" name="optUseConfLabel">
    <vt:bool>false</vt:bool>
  </property>
  <property fmtid="{D5CDD505-2E9C-101B-9397-08002B2CF9AE}" pid="22" name="optFooterCVLDocNo">
    <vt:bool>true</vt:bool>
  </property>
  <property fmtid="{D5CDD505-2E9C-101B-9397-08002B2CF9AE}" pid="23" name="optFooterCVLCopyright">
    <vt:bool>false</vt:bool>
  </property>
  <property fmtid="{D5CDD505-2E9C-101B-9397-08002B2CF9AE}" pid="24" name="optEnterText1">
    <vt:bool>false</vt:bool>
  </property>
  <property fmtid="{D5CDD505-2E9C-101B-9397-08002B2CF9AE}" pid="25" name="optFooterCVLConfLabel">
    <vt:bool>true</vt:bool>
  </property>
  <property fmtid="{D5CDD505-2E9C-101B-9397-08002B2CF9AE}" pid="26" name="optEnterText2">
    <vt:bool>false</vt:bool>
  </property>
  <property fmtid="{D5CDD505-2E9C-101B-9397-08002B2CF9AE}" pid="27" name="optFooterCVLTitle">
    <vt:bool>true</vt:bool>
  </property>
  <property fmtid="{D5CDD505-2E9C-101B-9397-08002B2CF9AE}" pid="28" name="optFooterCVLPrep">
    <vt:bool>false</vt:bool>
  </property>
  <property fmtid="{D5CDD505-2E9C-101B-9397-08002B2CF9AE}" pid="29" name="optEnterText3">
    <vt:bool>false</vt:bool>
  </property>
  <property fmtid="{D5CDD505-2E9C-101B-9397-08002B2CF9AE}" pid="30" name="optFooterCVLDate">
    <vt:bool>true</vt:bool>
  </property>
  <property fmtid="{D5CDD505-2E9C-101B-9397-08002B2CF9AE}" pid="31" name="optEnterText4">
    <vt:bool>false</vt:bool>
  </property>
  <property fmtid="{D5CDD505-2E9C-101B-9397-08002B2CF9AE}" pid="32" name="LeftFooterField">
    <vt:lpwstr> </vt:lpwstr>
  </property>
  <property fmtid="{D5CDD505-2E9C-101B-9397-08002B2CF9AE}" pid="33" name="MiddleFooterField">
    <vt:lpwstr> </vt:lpwstr>
  </property>
  <property fmtid="{D5CDD505-2E9C-101B-9397-08002B2CF9AE}" pid="34" name="RightFooterField">
    <vt:lpwstr> </vt:lpwstr>
  </property>
  <property fmtid="{D5CDD505-2E9C-101B-9397-08002B2CF9AE}" pid="35" name="RightFooterField2">
    <vt:lpwstr> </vt:lpwstr>
  </property>
  <property fmtid="{D5CDD505-2E9C-101B-9397-08002B2CF9AE}" pid="36" name="TotalNumb">
    <vt:bool>false</vt:bool>
  </property>
  <property fmtid="{D5CDD505-2E9C-101B-9397-08002B2CF9AE}" pid="37" name="Pages">
    <vt:bool>true</vt:bool>
  </property>
  <property fmtid="{D5CDD505-2E9C-101B-9397-08002B2CF9AE}" pid="38" name="BCategory">
    <vt:lpwstr> </vt:lpwstr>
  </property>
  <property fmtid="{D5CDD505-2E9C-101B-9397-08002B2CF9AE}" pid="39" name="BSubject">
    <vt:lpwstr> </vt:lpwstr>
  </property>
  <property fmtid="{D5CDD505-2E9C-101B-9397-08002B2CF9AE}" pid="40" name="DocType">
    <vt:lpwstr> </vt:lpwstr>
  </property>
  <property fmtid="{D5CDD505-2E9C-101B-9397-08002B2CF9AE}" pid="41" name="chkShowAll">
    <vt:bool>false</vt:bool>
  </property>
  <property fmtid="{D5CDD505-2E9C-101B-9397-08002B2CF9AE}" pid="42" name="chkOnlyTitle">
    <vt:bool>false</vt:bool>
  </property>
  <property fmtid="{D5CDD505-2E9C-101B-9397-08002B2CF9AE}" pid="43" name="chkPrep">
    <vt:bool>true</vt:bool>
  </property>
  <property fmtid="{D5CDD505-2E9C-101B-9397-08002B2CF9AE}" pid="44" name="chkAppr">
    <vt:bool>true</vt:bool>
  </property>
  <property fmtid="{D5CDD505-2E9C-101B-9397-08002B2CF9AE}" pid="45" name="chkConf">
    <vt:bool>true</vt:bool>
  </property>
  <property fmtid="{D5CDD505-2E9C-101B-9397-08002B2CF9AE}" pid="46" name="chkDate">
    <vt:bool>true</vt:bool>
  </property>
  <property fmtid="{D5CDD505-2E9C-101B-9397-08002B2CF9AE}" pid="47" name="chkDocNo">
    <vt:bool>true</vt:bool>
  </property>
  <property fmtid="{D5CDD505-2E9C-101B-9397-08002B2CF9AE}" pid="48" name="chkRev">
    <vt:bool>true</vt:bool>
  </property>
  <property fmtid="{D5CDD505-2E9C-101B-9397-08002B2CF9AE}" pid="49" name="chkTitle">
    <vt:bool>false</vt:bool>
  </property>
  <property fmtid="{D5CDD505-2E9C-101B-9397-08002B2CF9AE}" pid="50" name="ExtConf">
    <vt:lpwstr> </vt:lpwstr>
  </property>
  <property fmtid="{D5CDD505-2E9C-101B-9397-08002B2CF9AE}" pid="51" name="chkExtConf">
    <vt:bool>false</vt:bool>
  </property>
</Properties>
</file>