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DF81-FA60-0876-E74C-5D256898B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7B188-F96C-46E6-9C47-080DA8052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B1F7F-0C0E-50CB-C195-9024E2491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1F3B-CC7C-42BA-A179-2EB10C78BD84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A2468-FD40-667B-B161-4FE67019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8F625-CE90-3780-6036-2FCE3A10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0960-D377-400D-A04C-DC1799D17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47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8454-FE4A-9B23-4F20-E5D8D2008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23E89-C796-0742-2E1E-1F6FC44AE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04B63-0A85-1BE2-51CB-E69DFA6D8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1F3B-CC7C-42BA-A179-2EB10C78BD84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C3195-7506-ACCF-A041-74FE6904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34DE4-0686-0B16-C905-66B1B568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0960-D377-400D-A04C-DC1799D17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54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303C03-B03E-CC86-3F61-F0D73608F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B66A1-FEB3-3086-517C-0204AA644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F7560-798A-72DA-EB39-F94DE6E7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1F3B-CC7C-42BA-A179-2EB10C78BD84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444C4-68ED-A51A-D527-57D052950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90E02-0FC7-4B1E-0EAC-5AAB2461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0960-D377-400D-A04C-DC1799D17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49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6B79-6026-F6C3-6829-BC59F0D2F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E83B6-65EB-1B06-E389-B31141997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3A59C-ABE0-312C-B596-35F027C0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1F3B-CC7C-42BA-A179-2EB10C78BD84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EDD91-764C-1E57-86C2-E28F2425F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BE104-8AB1-5205-50CF-17749B73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0960-D377-400D-A04C-DC1799D17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06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4403-2517-32E5-4251-D54C71E4F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D67BF-0866-3C45-D10A-194AB0DF8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87983-2CE9-F4CB-0772-05829811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1F3B-CC7C-42BA-A179-2EB10C78BD84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F0A5D-6773-49C9-D1BE-1C1FED46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0E724-9F97-5315-B78D-8EF98C78D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0960-D377-400D-A04C-DC1799D17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95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1648-FCE9-EA7E-653D-0F783ED18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1D377-36D2-3F52-47AA-569C60C9A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6C13A-9C37-7E2E-2B4E-44E9B0449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0B871-F629-CD01-EFD6-10738B576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1F3B-CC7C-42BA-A179-2EB10C78BD84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EA154-9676-CEFA-8A87-9544F5123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5B184-E80F-700F-A769-70F6C168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0960-D377-400D-A04C-DC1799D17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04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AB8A9-D3A2-01D5-F4B0-92CBC2685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ABCEA-B0F4-3CFD-4479-835E81C05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8E147-4A64-9B8C-6135-36789DD7A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992DAC-8A12-9236-C4D4-383635B3FC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71E40C-4465-33FD-5C37-8C06B16E7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FF71D4-8781-8B46-3CA6-79DDA0A1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1F3B-CC7C-42BA-A179-2EB10C78BD84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C14039-CF1E-288E-8FFE-C8A2FD54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43CA63-2AD2-F86F-BC45-DFCD5AE7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0960-D377-400D-A04C-DC1799D17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10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935E5-ABA2-651E-AD9C-96E31B96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CA8DB5-1E94-655C-1A04-07370749D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1F3B-CC7C-42BA-A179-2EB10C78BD84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CF08A-8DC4-3A68-13D1-029FCA23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84BFE-758E-FE58-628E-89DA0E6E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0960-D377-400D-A04C-DC1799D17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75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858131-1D61-CF59-E7C8-C75F96FE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1F3B-CC7C-42BA-A179-2EB10C78BD84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DB8191-3248-0C27-7326-4906F9350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93BB8-275A-362C-C037-BEE76F9E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0960-D377-400D-A04C-DC1799D17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15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EB95-FD4E-CFF9-E381-0E7FB1C5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5E02F-C01D-3AC5-4F48-9AD92FD5E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9F2B5-5151-4175-7AA7-301BA90F2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16930-8DE0-C350-0CDB-111CF069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1F3B-CC7C-42BA-A179-2EB10C78BD84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686F8-CFD7-0203-2162-1657CC6C7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106D0-AFB5-6AAA-0B96-039BE85D7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0960-D377-400D-A04C-DC1799D17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70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65CA-C5BD-E525-66C0-7675DD73E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B83B7A-4365-9BB2-CEFC-DE510E958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7964-8FED-FC1E-22DF-CC952342D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4D97C-52A4-E4E9-40C7-55F52C670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1F3B-CC7C-42BA-A179-2EB10C78BD84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AD407-157B-8A5D-3948-C3C4A4FD9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5A6DC-ADE0-2167-BD1C-CC4D7571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0960-D377-400D-A04C-DC1799D17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81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800A2-5673-8313-5787-D954F45A3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5F3B4-A1EF-9709-FE96-18F9BA5E3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57AFC-4847-A45B-1537-5000D2B06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B31F3B-CC7C-42BA-A179-2EB10C78BD84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88F1B-583B-6AA9-8370-F93C3D18D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7942F-D981-0FFA-C08E-7F1F14398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070960-D377-400D-A04C-DC1799D17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05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5CA48-7245-BBE7-EAF7-EB6097D74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IN" sz="4800">
                <a:solidFill>
                  <a:srgbClr val="FFFFFF"/>
                </a:solidFill>
              </a:rPr>
              <a:t>Sales Insights using SQL and Tableau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B9414-2D23-8D3A-7673-1793C2CBA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IN"/>
              <a:t>By Nitish Namdeo</a:t>
            </a:r>
          </a:p>
        </p:txBody>
      </p:sp>
    </p:spTree>
    <p:extLst>
      <p:ext uri="{BB962C8B-B14F-4D97-AF65-F5344CB8AC3E}">
        <p14:creationId xmlns:p14="http://schemas.microsoft.com/office/powerpoint/2010/main" val="214802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E5A5-94CC-1A80-01FE-F3FDA41C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AD615-112E-71A6-5202-510810EC4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2B7EFE-D8F4-7FD6-899E-91D42134D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02" y="0"/>
            <a:ext cx="1094919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26774D-136C-0FDA-785C-99609A514442}"/>
              </a:ext>
            </a:extLst>
          </p:cNvPr>
          <p:cNvSpPr txBox="1"/>
          <p:nvPr/>
        </p:nvSpPr>
        <p:spPr>
          <a:xfrm>
            <a:off x="9743768" y="147484"/>
            <a:ext cx="2143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Revenue Analysis</a:t>
            </a:r>
          </a:p>
        </p:txBody>
      </p:sp>
    </p:spTree>
    <p:extLst>
      <p:ext uri="{BB962C8B-B14F-4D97-AF65-F5344CB8AC3E}">
        <p14:creationId xmlns:p14="http://schemas.microsoft.com/office/powerpoint/2010/main" val="73305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D81C-E914-F33B-576E-2867F65CF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/>
              <a:t>Revenue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9B495-A8C5-4FD7-C25B-42269A8AA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Revenue fluctuates across months and years, with consistent peaks in February and dips in May-June, indicating seasonality in sales.</a:t>
            </a:r>
          </a:p>
          <a:p>
            <a:pPr algn="just"/>
            <a:r>
              <a:rPr lang="en-US" sz="2000" dirty="0"/>
              <a:t>Delhi NCR is the top-performing market, contributing ₹519.57M to total revenue, while smaller regions like Bhubaneswar and Bengaluru exhibit minimal contributions.</a:t>
            </a:r>
          </a:p>
          <a:p>
            <a:pPr algn="just"/>
            <a:r>
              <a:rPr lang="en-US" sz="2000" dirty="0"/>
              <a:t>Delhi NCR also leads in sales quantity with 988.29K units, followed by Mumbai (383.64K) and Nagpur (262.09K). This indicates a strong customer base in the NCR region.</a:t>
            </a:r>
          </a:p>
          <a:p>
            <a:pPr algn="just"/>
            <a:r>
              <a:rPr lang="en-US" sz="2000" dirty="0"/>
              <a:t>The top customer, </a:t>
            </a:r>
            <a:r>
              <a:rPr lang="en-US" sz="2000" b="1" dirty="0" err="1"/>
              <a:t>Electricalsara</a:t>
            </a:r>
            <a:r>
              <a:rPr lang="en-US" sz="2000" b="1" dirty="0"/>
              <a:t> Stores</a:t>
            </a:r>
            <a:r>
              <a:rPr lang="en-US" sz="2000" dirty="0"/>
              <a:t>, contributes ₹413.33M, vastly outperforming other customers, highlighting its importance to overall revenue.</a:t>
            </a:r>
          </a:p>
          <a:p>
            <a:pPr algn="just"/>
            <a:r>
              <a:rPr lang="en-US" sz="2000" dirty="0"/>
              <a:t>Product </a:t>
            </a:r>
            <a:r>
              <a:rPr lang="en-US" sz="2000" b="1" dirty="0"/>
              <a:t>Prod040</a:t>
            </a:r>
            <a:r>
              <a:rPr lang="en-US" sz="2000" dirty="0"/>
              <a:t> leads with ₹23.58M in revenue, followed by Prod159, Prod065, Prod018, and Prod053. These products should be prioritized for marketing and inventory planning.</a:t>
            </a:r>
          </a:p>
          <a:p>
            <a:pPr algn="just"/>
            <a:r>
              <a:rPr lang="en-US" sz="2000" dirty="0"/>
              <a:t>The company has generated a total revenue of ₹984.87M from the sales of 24,29,282 units over the analyzed period.</a:t>
            </a:r>
          </a:p>
          <a:p>
            <a:pPr algn="just"/>
            <a:r>
              <a:rPr lang="en-US" sz="2000" dirty="0"/>
              <a:t>Focus should be on improving sales in underperforming regions like Bhubaneswar and Bengaluru while leveraging the high-performing products and customers to improve overall profitability. Seasonal strategies should also be implemented to address dips in May-June.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46259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72E2-7C5D-0DC7-40FA-10BF3583A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4793E-ACA1-6372-B2B8-EB51A787D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BF4CC-567C-44F6-E671-DEF2BB2CA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58"/>
            <a:ext cx="12192000" cy="67376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399E88-CE89-60A2-8781-16DE4E4F581E}"/>
              </a:ext>
            </a:extLst>
          </p:cNvPr>
          <p:cNvSpPr txBox="1"/>
          <p:nvPr/>
        </p:nvSpPr>
        <p:spPr>
          <a:xfrm>
            <a:off x="8160774" y="157316"/>
            <a:ext cx="3460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Profit Analysis</a:t>
            </a:r>
          </a:p>
        </p:txBody>
      </p:sp>
    </p:spTree>
    <p:extLst>
      <p:ext uri="{BB962C8B-B14F-4D97-AF65-F5344CB8AC3E}">
        <p14:creationId xmlns:p14="http://schemas.microsoft.com/office/powerpoint/2010/main" val="287483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94C6-0611-844B-D0CC-E6925831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2"/>
            <a:ext cx="10515600" cy="1325563"/>
          </a:xfrm>
        </p:spPr>
        <p:txBody>
          <a:bodyPr/>
          <a:lstStyle/>
          <a:p>
            <a:r>
              <a:rPr lang="en-IN" dirty="0"/>
              <a:t>Profit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F29B9-ADBE-E590-06AF-CF4EBF3C6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415"/>
            <a:ext cx="10515600" cy="4351338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The total profit generated is ₹24.66M, with Delhi NCR leading in revenue and profit contributions, despite having a moderate profit margin of </a:t>
            </a:r>
            <a:r>
              <a:rPr lang="en-US" sz="2000" b="1" dirty="0"/>
              <a:t>2.30%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Bengaluru shows a </a:t>
            </a:r>
            <a:r>
              <a:rPr lang="en-US" sz="2000" b="1" dirty="0"/>
              <a:t>negative profit margin of -20.78%</a:t>
            </a:r>
            <a:r>
              <a:rPr lang="en-US" sz="2000" dirty="0"/>
              <a:t>, indicating it as a loss-making region that needs immediate attention.</a:t>
            </a:r>
          </a:p>
          <a:p>
            <a:pPr algn="just"/>
            <a:r>
              <a:rPr lang="en-US" sz="2000" dirty="0"/>
              <a:t>While overall revenue is high (₹984.87M), profit margins vary significantly, with several regions showing low or negative margins despite notable revenue contributions.</a:t>
            </a:r>
          </a:p>
          <a:p>
            <a:pPr algn="just"/>
            <a:r>
              <a:rPr lang="en-US" sz="2000" b="1" dirty="0"/>
              <a:t>76%</a:t>
            </a:r>
            <a:r>
              <a:rPr lang="en-US" sz="2000" dirty="0"/>
              <a:t> of revenue comes from Brick-and-Mortar customers, while E-commerce contributes the remaining </a:t>
            </a:r>
            <a:r>
              <a:rPr lang="en-US" sz="2000" b="1" dirty="0"/>
              <a:t>24%</a:t>
            </a:r>
            <a:r>
              <a:rPr lang="en-US" sz="2000" dirty="0"/>
              <a:t>, suggesting the need to explore growth opportunities in the online segment.</a:t>
            </a:r>
          </a:p>
          <a:p>
            <a:pPr algn="just"/>
            <a:r>
              <a:rPr lang="en-US" sz="2000" dirty="0"/>
              <a:t>Among the top customers, </a:t>
            </a:r>
            <a:r>
              <a:rPr lang="en-US" sz="2000" b="1" dirty="0" err="1"/>
              <a:t>Electricalsara</a:t>
            </a:r>
            <a:r>
              <a:rPr lang="en-US" sz="2000" b="1" dirty="0"/>
              <a:t> Stores</a:t>
            </a:r>
            <a:r>
              <a:rPr lang="en-US" sz="2000" dirty="0"/>
              <a:t> leads in revenue, but its profit margin is moderate at </a:t>
            </a:r>
            <a:r>
              <a:rPr lang="en-US" sz="2000" b="1" dirty="0"/>
              <a:t>2.89%</a:t>
            </a:r>
            <a:r>
              <a:rPr lang="en-US" sz="2000" dirty="0"/>
              <a:t>. Other notable customers like Nixon and Premium Stores have relatively better profit margins.</a:t>
            </a:r>
          </a:p>
          <a:p>
            <a:pPr algn="just"/>
            <a:r>
              <a:rPr lang="en-US" sz="2000" dirty="0"/>
              <a:t>Focus on reducing costs in low-margin or loss-making regions like Bengaluru. Expand E-commerce operations to balance the customer base and improve margins. Implement promotional strategies for high-revenue but low-margin customers like </a:t>
            </a:r>
            <a:r>
              <a:rPr lang="en-US" sz="2000" dirty="0" err="1"/>
              <a:t>Electricalsara</a:t>
            </a:r>
            <a:r>
              <a:rPr lang="en-US" sz="2000" dirty="0"/>
              <a:t> Stores to improve profitability.</a:t>
            </a:r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7845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385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Sales Insights using SQL and Tableau</vt:lpstr>
      <vt:lpstr>PowerPoint Presentation</vt:lpstr>
      <vt:lpstr>Revenue Analysis</vt:lpstr>
      <vt:lpstr>PowerPoint Presentation</vt:lpstr>
      <vt:lpstr>Profit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Nitish Namdeo</dc:creator>
  <cp:lastModifiedBy>Nitish Namdeo</cp:lastModifiedBy>
  <cp:revision>1</cp:revision>
  <dcterms:created xsi:type="dcterms:W3CDTF">2024-11-23T17:43:56Z</dcterms:created>
  <dcterms:modified xsi:type="dcterms:W3CDTF">2024-11-23T18:09:59Z</dcterms:modified>
</cp:coreProperties>
</file>